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Nunit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2B6FAE-55BF-46E3-808A-4A44DA05C286}">
  <a:tblStyle styleId="{F72B6FAE-55BF-46E3-808A-4A44DA05C2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7D812F7-7645-4634-A430-F2C323ABBC3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boldItalic.fntdata"/><Relationship Id="rId72" Type="http://schemas.openxmlformats.org/officeDocument/2006/relationships/font" Target="fonts/Nunito-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Nunito-bold.fntdata"/><Relationship Id="rId70" Type="http://schemas.openxmlformats.org/officeDocument/2006/relationships/font" Target="fonts/Nuni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6eea1c8c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6eea1c8c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6eea1c8c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6eea1c8c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6eea1c8c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6eea1c8c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6eea1c8c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6eea1c8c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6eea1c8c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6eea1c8c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6eea1c8c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6eea1c8c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6eea1c8c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6eea1c8c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6eea1c8c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6eea1c8c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6eea1c8c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6eea1c8c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6eea1c8c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6eea1c8c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6eea1c8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6eea1c8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6eea1c8c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6eea1c8c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71d75a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71d75a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71d75a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71d75a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71d75a5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71d75a5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71d75a5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71d75a5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71d75a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71d75a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71d75a5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71d75a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71d75a5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71d75a5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71d75a5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71d75a5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71d75a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71d75a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6eea1c8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6eea1c8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71d75a5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71d75a5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71d75a5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71d75a5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71d75a5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71d75a5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71d75a5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71d75a5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971d75a5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971d75a5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971d75a5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971d75a5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71d75a5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971d75a5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71d75a5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71d75a5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971d75a5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971d75a5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71d75a5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71d75a5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6eea1c8c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6eea1c8c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71d75a5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971d75a5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971d75a5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971d75a5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971d75a5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971d75a5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879543b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879543b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879543b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879543b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879543b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879543b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79543b7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79543b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879543b7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879543b7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79543b7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879543b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879543b7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879543b7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6eea1c8c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6eea1c8c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879543b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879543b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879543b7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879543b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879543b7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879543b7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879543b7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879543b7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879543b7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879543b7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879543b7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879543b7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879543b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879543b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20982d85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20982d85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20982d85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20982d85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0982d85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20982d85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6eea1c8c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6eea1c8c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20982d85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20982d85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20982d85b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20982d85b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0982d85b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0982d85b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20982d85b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20982d85b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2159d860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2159d860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6eea1c8c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6eea1c8c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6eea1c8c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6eea1c8c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6eea1c8c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6eea1c8c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demo.ark.cs.cmu.edu/parse" TargetMode="External"/><Relationship Id="rId4" Type="http://schemas.openxmlformats.org/officeDocument/2006/relationships/hyperlink" Target="http://nlp.stanford.edu:8080/parser/index.js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www.cs.waikato.ac.nz/ml/weka/" TargetMode="External"/><Relationship Id="rId4" Type="http://schemas.openxmlformats.org/officeDocument/2006/relationships/hyperlink" Target="http://www.cs.waikato.ac.nz/ml/wek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5.png"/><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blog.google/products/search/introducing-knowledge-graph-things-not/" TargetMode="Externa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24000" y="476975"/>
            <a:ext cx="7845600" cy="105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Extracción de Información</a:t>
            </a:r>
            <a:endParaRPr/>
          </a:p>
        </p:txBody>
      </p:sp>
      <p:pic>
        <p:nvPicPr>
          <p:cNvPr id="129" name="Google Shape;129;p13"/>
          <p:cNvPicPr preferRelativeResize="0"/>
          <p:nvPr/>
        </p:nvPicPr>
        <p:blipFill>
          <a:blip r:embed="rId3">
            <a:alphaModFix/>
          </a:blip>
          <a:stretch>
            <a:fillRect/>
          </a:stretch>
        </p:blipFill>
        <p:spPr>
          <a:xfrm>
            <a:off x="2208442" y="1770058"/>
            <a:ext cx="4727120" cy="3009600"/>
          </a:xfrm>
          <a:prstGeom prst="rect">
            <a:avLst/>
          </a:prstGeom>
          <a:noFill/>
          <a:ln>
            <a:noFill/>
          </a:ln>
        </p:spPr>
      </p:pic>
      <p:sp>
        <p:nvSpPr>
          <p:cNvPr id="130" name="Google Shape;130;p13"/>
          <p:cNvSpPr txBox="1"/>
          <p:nvPr>
            <p:ph idx="1" type="subTitle"/>
          </p:nvPr>
        </p:nvSpPr>
        <p:spPr>
          <a:xfrm>
            <a:off x="2066150" y="12474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Ing. Juan M. Rodríguez</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Ejemplo de extracción de información</a:t>
            </a:r>
            <a:endParaRPr/>
          </a:p>
        </p:txBody>
      </p:sp>
      <p:sp>
        <p:nvSpPr>
          <p:cNvPr id="182" name="Google Shape;182;p22"/>
          <p:cNvSpPr txBox="1"/>
          <p:nvPr>
            <p:ph idx="1" type="body"/>
          </p:nvPr>
        </p:nvSpPr>
        <p:spPr>
          <a:xfrm>
            <a:off x="819150" y="1990725"/>
            <a:ext cx="7505700" cy="25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ctr">
              <a:spcBef>
                <a:spcPts val="1600"/>
              </a:spcBef>
              <a:spcAft>
                <a:spcPts val="0"/>
              </a:spcAft>
              <a:buNone/>
            </a:pPr>
            <a:r>
              <a:rPr lang="en" sz="2400">
                <a:solidFill>
                  <a:srgbClr val="000000"/>
                </a:solidFill>
              </a:rPr>
              <a:t>Detección automática de eventos en un e-mail de Apple</a:t>
            </a:r>
            <a:endParaRPr sz="24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1600"/>
              </a:spcAft>
              <a:buNone/>
            </a:pPr>
            <a:r>
              <a:t/>
            </a:r>
            <a:endParaRPr sz="1100">
              <a:solidFill>
                <a:srgbClr val="000000"/>
              </a:solidFill>
            </a:endParaRPr>
          </a:p>
        </p:txBody>
      </p:sp>
      <p:pic>
        <p:nvPicPr>
          <p:cNvPr id="183" name="Google Shape;183;p22"/>
          <p:cNvPicPr preferRelativeResize="0"/>
          <p:nvPr/>
        </p:nvPicPr>
        <p:blipFill>
          <a:blip r:embed="rId3">
            <a:alphaModFix/>
          </a:blip>
          <a:stretch>
            <a:fillRect/>
          </a:stretch>
        </p:blipFill>
        <p:spPr>
          <a:xfrm>
            <a:off x="990325" y="1990725"/>
            <a:ext cx="7334525" cy="15769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3"/>
          <p:cNvPicPr preferRelativeResize="0"/>
          <p:nvPr/>
        </p:nvPicPr>
        <p:blipFill>
          <a:blip r:embed="rId3">
            <a:alphaModFix/>
          </a:blip>
          <a:stretch>
            <a:fillRect/>
          </a:stretch>
        </p:blipFill>
        <p:spPr>
          <a:xfrm>
            <a:off x="152400" y="152400"/>
            <a:ext cx="8839199" cy="45881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19150" y="845600"/>
            <a:ext cx="7405200" cy="288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Reconocimiento de nombres de entidades (NER)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19150" y="845600"/>
            <a:ext cx="75057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Reconocimiento de nombres de entidades (NER)</a:t>
            </a:r>
            <a:endParaRPr sz="2600"/>
          </a:p>
        </p:txBody>
      </p:sp>
      <p:sp>
        <p:nvSpPr>
          <p:cNvPr id="199" name="Google Shape;199;p25"/>
          <p:cNvSpPr txBox="1"/>
          <p:nvPr>
            <p:ph idx="1" type="body"/>
          </p:nvPr>
        </p:nvSpPr>
        <p:spPr>
          <a:xfrm>
            <a:off x="819150" y="1469575"/>
            <a:ext cx="7505700" cy="296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Courier New"/>
                <a:ea typeface="Courier New"/>
                <a:cs typeface="Courier New"/>
                <a:sym typeface="Courier New"/>
              </a:rPr>
              <a:t>  </a:t>
            </a:r>
            <a:r>
              <a:rPr lang="en" sz="1600">
                <a:solidFill>
                  <a:srgbClr val="000000"/>
                </a:solidFill>
                <a:latin typeface="Courier New"/>
                <a:ea typeface="Courier New"/>
                <a:cs typeface="Courier New"/>
                <a:sym typeface="Courier New"/>
              </a:rPr>
              <a:t> Ready Player One es un libro de ciencia ficción. Es la primera novela de Ernest Cline. El libro fue publicado en España en noviembre de 2011 por Ediciones B.</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rgbClr val="000000"/>
                </a:solidFill>
                <a:latin typeface="Courier New"/>
                <a:ea typeface="Courier New"/>
                <a:cs typeface="Courier New"/>
                <a:sym typeface="Courier New"/>
              </a:rPr>
              <a:t>Es el año 2044 y el mundo es un desastre. Las fuentes de energía fósiles están prácticamente agotadas y el precio del combustible está por las nubes. En medio de una enorme depresión a nivel mundial la mayoría de la gente subsiste como puede. Sin embargo un videojuego de realidad virtual llamado OASIS proporciona ...</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19150" y="845600"/>
            <a:ext cx="75057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Reconocimiento de nombres de entidades (NER)</a:t>
            </a:r>
            <a:endParaRPr sz="2600"/>
          </a:p>
        </p:txBody>
      </p:sp>
      <p:sp>
        <p:nvSpPr>
          <p:cNvPr id="205" name="Google Shape;205;p26"/>
          <p:cNvSpPr txBox="1"/>
          <p:nvPr>
            <p:ph idx="1" type="body"/>
          </p:nvPr>
        </p:nvSpPr>
        <p:spPr>
          <a:xfrm>
            <a:off x="819150" y="1469575"/>
            <a:ext cx="7505700" cy="2969100"/>
          </a:xfrm>
          <a:prstGeom prst="rect">
            <a:avLst/>
          </a:prstGeom>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Courier New"/>
                <a:ea typeface="Courier New"/>
                <a:cs typeface="Courier New"/>
                <a:sym typeface="Courier New"/>
              </a:rPr>
              <a:t>  </a:t>
            </a:r>
            <a:r>
              <a:rPr lang="en" sz="1600">
                <a:solidFill>
                  <a:srgbClr val="000000"/>
                </a:solidFill>
                <a:latin typeface="Courier New"/>
                <a:ea typeface="Courier New"/>
                <a:cs typeface="Courier New"/>
                <a:sym typeface="Courier New"/>
              </a:rPr>
              <a:t> </a:t>
            </a:r>
            <a:r>
              <a:rPr lang="en" sz="1600">
                <a:solidFill>
                  <a:srgbClr val="000000"/>
                </a:solidFill>
                <a:highlight>
                  <a:srgbClr val="F1C232"/>
                </a:highlight>
                <a:latin typeface="Courier New"/>
                <a:ea typeface="Courier New"/>
                <a:cs typeface="Courier New"/>
                <a:sym typeface="Courier New"/>
              </a:rPr>
              <a:t>Ready Player One</a:t>
            </a:r>
            <a:r>
              <a:rPr lang="en" sz="1600">
                <a:solidFill>
                  <a:srgbClr val="000000"/>
                </a:solidFill>
                <a:latin typeface="Courier New"/>
                <a:ea typeface="Courier New"/>
                <a:cs typeface="Courier New"/>
                <a:sym typeface="Courier New"/>
              </a:rPr>
              <a:t> es un libro de ciencia ficción. Es la primera novela de </a:t>
            </a:r>
            <a:r>
              <a:rPr lang="en" sz="1600">
                <a:solidFill>
                  <a:srgbClr val="000000"/>
                </a:solidFill>
                <a:highlight>
                  <a:srgbClr val="F1C232"/>
                </a:highlight>
                <a:latin typeface="Courier New"/>
                <a:ea typeface="Courier New"/>
                <a:cs typeface="Courier New"/>
                <a:sym typeface="Courier New"/>
              </a:rPr>
              <a:t>Ernest Cline</a:t>
            </a:r>
            <a:r>
              <a:rPr lang="en" sz="1600">
                <a:solidFill>
                  <a:srgbClr val="000000"/>
                </a:solidFill>
                <a:latin typeface="Courier New"/>
                <a:ea typeface="Courier New"/>
                <a:cs typeface="Courier New"/>
                <a:sym typeface="Courier New"/>
              </a:rPr>
              <a:t>. El libro fue publicado en </a:t>
            </a:r>
            <a:r>
              <a:rPr lang="en" sz="1600">
                <a:solidFill>
                  <a:srgbClr val="000000"/>
                </a:solidFill>
                <a:highlight>
                  <a:srgbClr val="F1C232"/>
                </a:highlight>
                <a:latin typeface="Courier New"/>
                <a:ea typeface="Courier New"/>
                <a:cs typeface="Courier New"/>
                <a:sym typeface="Courier New"/>
              </a:rPr>
              <a:t>España </a:t>
            </a:r>
            <a:r>
              <a:rPr lang="en" sz="1600">
                <a:solidFill>
                  <a:srgbClr val="000000"/>
                </a:solidFill>
                <a:latin typeface="Courier New"/>
                <a:ea typeface="Courier New"/>
                <a:cs typeface="Courier New"/>
                <a:sym typeface="Courier New"/>
              </a:rPr>
              <a:t>en noviembre de </a:t>
            </a:r>
            <a:r>
              <a:rPr lang="en" sz="1600">
                <a:solidFill>
                  <a:srgbClr val="000000"/>
                </a:solidFill>
                <a:highlight>
                  <a:srgbClr val="F1C232"/>
                </a:highlight>
                <a:latin typeface="Courier New"/>
                <a:ea typeface="Courier New"/>
                <a:cs typeface="Courier New"/>
                <a:sym typeface="Courier New"/>
              </a:rPr>
              <a:t>2011 </a:t>
            </a:r>
            <a:r>
              <a:rPr lang="en" sz="1600">
                <a:solidFill>
                  <a:srgbClr val="000000"/>
                </a:solidFill>
                <a:latin typeface="Courier New"/>
                <a:ea typeface="Courier New"/>
                <a:cs typeface="Courier New"/>
                <a:sym typeface="Courier New"/>
              </a:rPr>
              <a:t>por </a:t>
            </a:r>
            <a:r>
              <a:rPr lang="en" sz="1600">
                <a:solidFill>
                  <a:srgbClr val="000000"/>
                </a:solidFill>
                <a:highlight>
                  <a:srgbClr val="F1C232"/>
                </a:highlight>
                <a:latin typeface="Courier New"/>
                <a:ea typeface="Courier New"/>
                <a:cs typeface="Courier New"/>
                <a:sym typeface="Courier New"/>
              </a:rPr>
              <a:t>Ediciones B</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rgbClr val="000000"/>
                </a:solidFill>
                <a:latin typeface="Courier New"/>
                <a:ea typeface="Courier New"/>
                <a:cs typeface="Courier New"/>
                <a:sym typeface="Courier New"/>
              </a:rPr>
              <a:t>Es el año </a:t>
            </a:r>
            <a:r>
              <a:rPr lang="en" sz="1600">
                <a:solidFill>
                  <a:srgbClr val="000000"/>
                </a:solidFill>
                <a:highlight>
                  <a:srgbClr val="F1C232"/>
                </a:highlight>
                <a:latin typeface="Courier New"/>
                <a:ea typeface="Courier New"/>
                <a:cs typeface="Courier New"/>
                <a:sym typeface="Courier New"/>
              </a:rPr>
              <a:t>2044</a:t>
            </a:r>
            <a:r>
              <a:rPr lang="en" sz="1600">
                <a:solidFill>
                  <a:srgbClr val="000000"/>
                </a:solidFill>
                <a:latin typeface="Courier New"/>
                <a:ea typeface="Courier New"/>
                <a:cs typeface="Courier New"/>
                <a:sym typeface="Courier New"/>
              </a:rPr>
              <a:t> y el mundo es un desastre. Las fuentes de energía fósiles están prácticamente agotadas y el precio del combustible está por las nubes. En medio de una enorme depresión a nivel mundial la mayoría de la gente subsiste como puede. Sin embargo un videojuego de realidad virtual llamado </a:t>
            </a:r>
            <a:r>
              <a:rPr lang="en" sz="1600">
                <a:solidFill>
                  <a:srgbClr val="000000"/>
                </a:solidFill>
                <a:highlight>
                  <a:srgbClr val="F1C232"/>
                </a:highlight>
                <a:latin typeface="Courier New"/>
                <a:ea typeface="Courier New"/>
                <a:cs typeface="Courier New"/>
                <a:sym typeface="Courier New"/>
              </a:rPr>
              <a:t>OASIS</a:t>
            </a:r>
            <a:r>
              <a:rPr lang="en" sz="1600">
                <a:solidFill>
                  <a:srgbClr val="000000"/>
                </a:solidFill>
                <a:latin typeface="Courier New"/>
                <a:ea typeface="Courier New"/>
                <a:cs typeface="Courier New"/>
                <a:sym typeface="Courier New"/>
              </a:rPr>
              <a:t> proporciona ...</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819150" y="845600"/>
            <a:ext cx="75057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Reconocimiento de nombres de entidades (NER)</a:t>
            </a:r>
            <a:endParaRPr sz="2600"/>
          </a:p>
        </p:txBody>
      </p:sp>
      <p:sp>
        <p:nvSpPr>
          <p:cNvPr id="211" name="Google Shape;211;p27"/>
          <p:cNvSpPr txBox="1"/>
          <p:nvPr>
            <p:ph idx="1" type="body"/>
          </p:nvPr>
        </p:nvSpPr>
        <p:spPr>
          <a:xfrm>
            <a:off x="819150" y="1469575"/>
            <a:ext cx="7505700" cy="2969100"/>
          </a:xfrm>
          <a:prstGeom prst="rect">
            <a:avLst/>
          </a:prstGeom>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rPr>
              <a:t>Ready Player One  =&gt; Libro</a:t>
            </a:r>
            <a:endParaRPr sz="2300">
              <a:solidFill>
                <a:srgbClr val="000000"/>
              </a:solidFill>
            </a:endParaRPr>
          </a:p>
          <a:p>
            <a:pPr indent="0" lvl="0" marL="0" rtl="0" algn="l">
              <a:lnSpc>
                <a:spcPct val="115000"/>
              </a:lnSpc>
              <a:spcBef>
                <a:spcPts val="0"/>
              </a:spcBef>
              <a:spcAft>
                <a:spcPts val="0"/>
              </a:spcAft>
              <a:buNone/>
            </a:pPr>
            <a:r>
              <a:rPr lang="en" sz="2300">
                <a:solidFill>
                  <a:srgbClr val="000000"/>
                </a:solidFill>
              </a:rPr>
              <a:t>Ernest Cline.           =&gt; Persona</a:t>
            </a:r>
            <a:endParaRPr sz="2300">
              <a:solidFill>
                <a:srgbClr val="000000"/>
              </a:solidFill>
            </a:endParaRPr>
          </a:p>
          <a:p>
            <a:pPr indent="0" lvl="0" marL="0" rtl="0" algn="l">
              <a:lnSpc>
                <a:spcPct val="115000"/>
              </a:lnSpc>
              <a:spcBef>
                <a:spcPts val="0"/>
              </a:spcBef>
              <a:spcAft>
                <a:spcPts val="0"/>
              </a:spcAft>
              <a:buNone/>
            </a:pPr>
            <a:r>
              <a:rPr lang="en" sz="2300">
                <a:solidFill>
                  <a:srgbClr val="000000"/>
                </a:solidFill>
              </a:rPr>
              <a:t>España                    =&gt; Lugar, país</a:t>
            </a:r>
            <a:endParaRPr sz="2300">
              <a:solidFill>
                <a:srgbClr val="000000"/>
              </a:solidFill>
            </a:endParaRPr>
          </a:p>
          <a:p>
            <a:pPr indent="0" lvl="0" marL="0" rtl="0" algn="l">
              <a:lnSpc>
                <a:spcPct val="115000"/>
              </a:lnSpc>
              <a:spcBef>
                <a:spcPts val="0"/>
              </a:spcBef>
              <a:spcAft>
                <a:spcPts val="0"/>
              </a:spcAft>
              <a:buNone/>
            </a:pPr>
            <a:r>
              <a:rPr lang="en" sz="2300">
                <a:solidFill>
                  <a:srgbClr val="000000"/>
                </a:solidFill>
              </a:rPr>
              <a:t>2011                        =&gt; Fecha, año</a:t>
            </a:r>
            <a:endParaRPr sz="2300">
              <a:solidFill>
                <a:srgbClr val="000000"/>
              </a:solidFill>
            </a:endParaRPr>
          </a:p>
          <a:p>
            <a:pPr indent="0" lvl="0" marL="0" rtl="0" algn="l">
              <a:lnSpc>
                <a:spcPct val="115000"/>
              </a:lnSpc>
              <a:spcBef>
                <a:spcPts val="0"/>
              </a:spcBef>
              <a:spcAft>
                <a:spcPts val="0"/>
              </a:spcAft>
              <a:buNone/>
            </a:pPr>
            <a:r>
              <a:rPr lang="en" sz="2300">
                <a:solidFill>
                  <a:srgbClr val="000000"/>
                </a:solidFill>
              </a:rPr>
              <a:t>Ediciones B.           =&gt; Empresa, editorial</a:t>
            </a:r>
            <a:endParaRPr sz="2300">
              <a:solidFill>
                <a:srgbClr val="000000"/>
              </a:solidFill>
            </a:endParaRPr>
          </a:p>
          <a:p>
            <a:pPr indent="0" lvl="0" marL="0" rtl="0" algn="l">
              <a:lnSpc>
                <a:spcPct val="115000"/>
              </a:lnSpc>
              <a:spcBef>
                <a:spcPts val="0"/>
              </a:spcBef>
              <a:spcAft>
                <a:spcPts val="0"/>
              </a:spcAft>
              <a:buNone/>
            </a:pPr>
            <a:r>
              <a:rPr lang="en" sz="2300">
                <a:solidFill>
                  <a:srgbClr val="000000"/>
                </a:solidFill>
              </a:rPr>
              <a:t>2044                        =&gt; Fecha, año</a:t>
            </a:r>
            <a:endParaRPr sz="2300">
              <a:solidFill>
                <a:srgbClr val="000000"/>
              </a:solidFill>
            </a:endParaRPr>
          </a:p>
          <a:p>
            <a:pPr indent="0" lvl="0" marL="0" rtl="0" algn="l">
              <a:lnSpc>
                <a:spcPct val="115000"/>
              </a:lnSpc>
              <a:spcBef>
                <a:spcPts val="0"/>
              </a:spcBef>
              <a:spcAft>
                <a:spcPts val="0"/>
              </a:spcAft>
              <a:buNone/>
            </a:pPr>
            <a:r>
              <a:rPr lang="en" sz="2300">
                <a:solidFill>
                  <a:srgbClr val="000000"/>
                </a:solidFill>
              </a:rPr>
              <a:t>OASIS                      =&gt; OTRO (Vídeo Juego de ficción)</a:t>
            </a:r>
            <a:endParaRPr sz="23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p>
          <a:p>
            <a:pPr indent="0" lvl="0" marL="0" rtl="0" algn="l">
              <a:lnSpc>
                <a:spcPct val="115000"/>
              </a:lnSpc>
              <a:spcBef>
                <a:spcPts val="1600"/>
              </a:spcBef>
              <a:spcAft>
                <a:spcPts val="0"/>
              </a:spcAft>
              <a:buNone/>
            </a:pPr>
            <a:r>
              <a:t/>
            </a:r>
            <a:endParaRPr sz="1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819150" y="845600"/>
            <a:ext cx="75057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Reconocimiento de nombres de entidades (NER)</a:t>
            </a:r>
            <a:endParaRPr sz="2600"/>
          </a:p>
        </p:txBody>
      </p:sp>
      <p:sp>
        <p:nvSpPr>
          <p:cNvPr id="217" name="Google Shape;217;p28"/>
          <p:cNvSpPr txBox="1"/>
          <p:nvPr>
            <p:ph idx="1" type="body"/>
          </p:nvPr>
        </p:nvSpPr>
        <p:spPr>
          <a:xfrm>
            <a:off x="819150" y="1469575"/>
            <a:ext cx="7505700" cy="2969100"/>
          </a:xfrm>
          <a:prstGeom prst="rect">
            <a:avLst/>
          </a:prstGeom>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rgbClr val="000000"/>
              </a:buClr>
              <a:buSzPts val="2300"/>
              <a:buChar char="●"/>
            </a:pPr>
            <a:r>
              <a:rPr lang="en" sz="2300">
                <a:solidFill>
                  <a:srgbClr val="000000"/>
                </a:solidFill>
              </a:rPr>
              <a:t>Índices o enlaces a contenidos relacionados.</a:t>
            </a:r>
            <a:endParaRPr sz="2300">
              <a:solidFill>
                <a:srgbClr val="000000"/>
              </a:solidFill>
            </a:endParaRPr>
          </a:p>
          <a:p>
            <a:pPr indent="-374650" lvl="0" marL="457200" rtl="0" algn="l">
              <a:lnSpc>
                <a:spcPct val="115000"/>
              </a:lnSpc>
              <a:spcBef>
                <a:spcPts val="0"/>
              </a:spcBef>
              <a:spcAft>
                <a:spcPts val="0"/>
              </a:spcAft>
              <a:buClr>
                <a:srgbClr val="000000"/>
              </a:buClr>
              <a:buSzPts val="2300"/>
              <a:buChar char="●"/>
            </a:pPr>
            <a:r>
              <a:rPr lang="en" sz="2300">
                <a:solidFill>
                  <a:srgbClr val="000000"/>
                </a:solidFill>
              </a:rPr>
              <a:t>Destinatario de los sentimientos en </a:t>
            </a:r>
            <a:r>
              <a:rPr i="1" lang="en" sz="2300">
                <a:solidFill>
                  <a:srgbClr val="000000"/>
                </a:solidFill>
              </a:rPr>
              <a:t>Sentiment Analysis</a:t>
            </a:r>
            <a:endParaRPr i="1" sz="2300">
              <a:solidFill>
                <a:srgbClr val="000000"/>
              </a:solidFill>
            </a:endParaRPr>
          </a:p>
          <a:p>
            <a:pPr indent="-374650" lvl="0" marL="457200" rtl="0" algn="l">
              <a:lnSpc>
                <a:spcPct val="115000"/>
              </a:lnSpc>
              <a:spcBef>
                <a:spcPts val="0"/>
              </a:spcBef>
              <a:spcAft>
                <a:spcPts val="0"/>
              </a:spcAft>
              <a:buClr>
                <a:srgbClr val="000000"/>
              </a:buClr>
              <a:buSzPts val="2300"/>
              <a:buChar char="●"/>
            </a:pPr>
            <a:r>
              <a:rPr lang="en" sz="2300">
                <a:solidFill>
                  <a:srgbClr val="000000"/>
                </a:solidFill>
              </a:rPr>
              <a:t>Extracción de información</a:t>
            </a:r>
            <a:endParaRPr sz="2300">
              <a:solidFill>
                <a:srgbClr val="000000"/>
              </a:solidFill>
            </a:endParaRPr>
          </a:p>
          <a:p>
            <a:pPr indent="-374650" lvl="0" marL="457200" rtl="0" algn="l">
              <a:lnSpc>
                <a:spcPct val="115000"/>
              </a:lnSpc>
              <a:spcBef>
                <a:spcPts val="0"/>
              </a:spcBef>
              <a:spcAft>
                <a:spcPts val="0"/>
              </a:spcAft>
              <a:buClr>
                <a:srgbClr val="000000"/>
              </a:buClr>
              <a:buSzPts val="2300"/>
              <a:buChar char="●"/>
            </a:pPr>
            <a:r>
              <a:rPr lang="en" sz="2300">
                <a:solidFill>
                  <a:srgbClr val="000000"/>
                </a:solidFill>
              </a:rPr>
              <a:t>Preguntas y respuestas (</a:t>
            </a:r>
            <a:r>
              <a:rPr i="1" lang="en" sz="2300">
                <a:solidFill>
                  <a:srgbClr val="000000"/>
                </a:solidFill>
              </a:rPr>
              <a:t>question answering</a:t>
            </a:r>
            <a:r>
              <a:rPr lang="en" sz="2300">
                <a:solidFill>
                  <a:srgbClr val="000000"/>
                </a:solidFill>
              </a:rPr>
              <a:t>)</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p>
          <a:p>
            <a:pPr indent="0" lvl="0" marL="0" rtl="0" algn="l">
              <a:lnSpc>
                <a:spcPct val="115000"/>
              </a:lnSpc>
              <a:spcBef>
                <a:spcPts val="1600"/>
              </a:spcBef>
              <a:spcAft>
                <a:spcPts val="0"/>
              </a:spcAft>
              <a:buNone/>
            </a:pPr>
            <a:r>
              <a:t/>
            </a:r>
            <a:endParaRPr sz="1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819150" y="845600"/>
            <a:ext cx="75057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Reconocimiento de nombres de entidades (NER)</a:t>
            </a:r>
            <a:endParaRPr sz="2600"/>
          </a:p>
        </p:txBody>
      </p:sp>
      <p:sp>
        <p:nvSpPr>
          <p:cNvPr id="223" name="Google Shape;223;p29"/>
          <p:cNvSpPr txBox="1"/>
          <p:nvPr>
            <p:ph idx="1" type="body"/>
          </p:nvPr>
        </p:nvSpPr>
        <p:spPr>
          <a:xfrm>
            <a:off x="819150" y="1469575"/>
            <a:ext cx="7505700" cy="2969100"/>
          </a:xfrm>
          <a:prstGeom prst="rect">
            <a:avLst/>
          </a:prstGeom>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rPr>
              <a:t>1er paso: Tokenización</a:t>
            </a:r>
            <a:endParaRPr sz="23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Ready  =&gt;libro</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Player  =&gt;libro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One     =&gt; Libro</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Ernest  =&gt;Persona</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Cline.   =&gt; Persona</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España   =&gt; Lugar, país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2011       =&gt; Fecha, año</a:t>
            </a:r>
            <a:endParaRPr sz="18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p>
          <a:p>
            <a:pPr indent="0" lvl="0" marL="0" rtl="0" algn="l">
              <a:lnSpc>
                <a:spcPct val="115000"/>
              </a:lnSpc>
              <a:spcBef>
                <a:spcPts val="1600"/>
              </a:spcBef>
              <a:spcAft>
                <a:spcPts val="0"/>
              </a:spcAft>
              <a:buNone/>
            </a:pPr>
            <a:r>
              <a:t/>
            </a:r>
            <a:endParaRPr sz="1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819150" y="845600"/>
            <a:ext cx="75057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Reconocimiento de nombres de entidades (NER)</a:t>
            </a:r>
            <a:endParaRPr sz="2600"/>
          </a:p>
        </p:txBody>
      </p:sp>
      <p:sp>
        <p:nvSpPr>
          <p:cNvPr id="229" name="Google Shape;229;p30"/>
          <p:cNvSpPr txBox="1"/>
          <p:nvPr>
            <p:ph idx="1" type="body"/>
          </p:nvPr>
        </p:nvSpPr>
        <p:spPr>
          <a:xfrm>
            <a:off x="819150" y="1469575"/>
            <a:ext cx="7505700" cy="2969100"/>
          </a:xfrm>
          <a:prstGeom prst="rect">
            <a:avLst/>
          </a:prstGeom>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rPr>
              <a:t>1er paso: Tokenización</a:t>
            </a:r>
            <a:endParaRPr sz="23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highlight>
                  <a:srgbClr val="93C47D"/>
                </a:highlight>
              </a:rPr>
              <a:t>Ready  =&gt;libro</a:t>
            </a:r>
            <a:endParaRPr sz="1800">
              <a:solidFill>
                <a:srgbClr val="000000"/>
              </a:solidFill>
              <a:highlight>
                <a:srgbClr val="93C47D"/>
              </a:highlight>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highlight>
                  <a:srgbClr val="93C47D"/>
                </a:highlight>
              </a:rPr>
              <a:t>Player  =&gt;libro </a:t>
            </a:r>
            <a:endParaRPr sz="1800">
              <a:solidFill>
                <a:srgbClr val="000000"/>
              </a:solidFill>
              <a:highlight>
                <a:srgbClr val="93C47D"/>
              </a:highlight>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highlight>
                  <a:srgbClr val="93C47D"/>
                </a:highlight>
              </a:rPr>
              <a:t>One     =&gt; Libro</a:t>
            </a:r>
            <a:endParaRPr sz="1800">
              <a:solidFill>
                <a:srgbClr val="000000"/>
              </a:solidFill>
              <a:highlight>
                <a:srgbClr val="93C47D"/>
              </a:highlight>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highlight>
                  <a:srgbClr val="9FC5E8"/>
                </a:highlight>
              </a:rPr>
              <a:t>Ernest  =&gt;Persona</a:t>
            </a:r>
            <a:endParaRPr sz="1800">
              <a:solidFill>
                <a:srgbClr val="000000"/>
              </a:solidFill>
              <a:highlight>
                <a:srgbClr val="9FC5E8"/>
              </a:highlight>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highlight>
                  <a:srgbClr val="9FC5E8"/>
                </a:highlight>
              </a:rPr>
              <a:t>Cline.   =&gt; Persona</a:t>
            </a:r>
            <a:endParaRPr sz="1800">
              <a:solidFill>
                <a:srgbClr val="000000"/>
              </a:solidFill>
              <a:highlight>
                <a:srgbClr val="9FC5E8"/>
              </a:highlight>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highlight>
                  <a:srgbClr val="E06666"/>
                </a:highlight>
              </a:rPr>
              <a:t>España   =&gt; Lugar, país</a:t>
            </a:r>
            <a:endParaRPr sz="1800">
              <a:solidFill>
                <a:srgbClr val="000000"/>
              </a:solidFill>
              <a:highlight>
                <a:srgbClr val="E06666"/>
              </a:highlight>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highlight>
                  <a:srgbClr val="D5A6BD"/>
                </a:highlight>
              </a:rPr>
              <a:t>2011       =&gt; Fecha, año</a:t>
            </a:r>
            <a:endParaRPr sz="1800">
              <a:solidFill>
                <a:srgbClr val="000000"/>
              </a:solidFill>
              <a:highlight>
                <a:srgbClr val="D5A6BD"/>
              </a:highlight>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p>
          <a:p>
            <a:pPr indent="0" lvl="0" marL="0" rtl="0" algn="l">
              <a:lnSpc>
                <a:spcPct val="115000"/>
              </a:lnSpc>
              <a:spcBef>
                <a:spcPts val="1600"/>
              </a:spcBef>
              <a:spcAft>
                <a:spcPts val="0"/>
              </a:spcAft>
              <a:buNone/>
            </a:pPr>
            <a:r>
              <a:t/>
            </a:r>
            <a:endParaRPr sz="1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819150" y="845600"/>
            <a:ext cx="75057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Reconocimiento de nombres de entidades (NER)</a:t>
            </a:r>
            <a:endParaRPr sz="2600"/>
          </a:p>
        </p:txBody>
      </p:sp>
      <p:sp>
        <p:nvSpPr>
          <p:cNvPr id="235" name="Google Shape;235;p31"/>
          <p:cNvSpPr txBox="1"/>
          <p:nvPr>
            <p:ph idx="1" type="body"/>
          </p:nvPr>
        </p:nvSpPr>
        <p:spPr>
          <a:xfrm>
            <a:off x="819150" y="1469575"/>
            <a:ext cx="7505700" cy="2969100"/>
          </a:xfrm>
          <a:prstGeom prst="rect">
            <a:avLst/>
          </a:prstGeom>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000000"/>
                </a:solidFill>
              </a:rPr>
              <a:t>"</a:t>
            </a:r>
            <a:r>
              <a:rPr i="1" lang="en" sz="2400">
                <a:solidFill>
                  <a:srgbClr val="000000"/>
                </a:solidFill>
              </a:rPr>
              <a:t>First Bank of Chicago announced earnings...</a:t>
            </a:r>
            <a:r>
              <a:rPr lang="en" sz="2400">
                <a:solidFill>
                  <a:srgbClr val="000000"/>
                </a:solidFill>
              </a:rPr>
              <a:t>" </a:t>
            </a:r>
            <a:endParaRPr sz="2400">
              <a:solidFill>
                <a:srgbClr val="000000"/>
              </a:solidFill>
            </a:endParaRPr>
          </a:p>
          <a:p>
            <a:pPr indent="0" lvl="0" marL="0" rtl="0" algn="ctr">
              <a:lnSpc>
                <a:spcPct val="115000"/>
              </a:lnSpc>
              <a:spcBef>
                <a:spcPts val="0"/>
              </a:spcBef>
              <a:spcAft>
                <a:spcPts val="0"/>
              </a:spcAft>
              <a:buNone/>
            </a:pPr>
            <a:r>
              <a:rPr lang="en" sz="1800">
                <a:solidFill>
                  <a:srgbClr val="000000"/>
                </a:solidFill>
              </a:rPr>
              <a:t>(Primer Banco de Chicago anunció ganancias...)</a:t>
            </a:r>
            <a:endParaRPr sz="18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i="1" lang="en" sz="2400">
                <a:solidFill>
                  <a:srgbClr val="000000"/>
                </a:solidFill>
              </a:rPr>
              <a:t>First Bank of Chicago =&gt; ?</a:t>
            </a:r>
            <a:endParaRPr i="1" sz="2400">
              <a:solidFill>
                <a:srgbClr val="000000"/>
              </a:solidFill>
            </a:endParaRPr>
          </a:p>
          <a:p>
            <a:pPr indent="0" lvl="0" marL="0" rtl="0" algn="l">
              <a:lnSpc>
                <a:spcPct val="115000"/>
              </a:lnSpc>
              <a:spcBef>
                <a:spcPts val="0"/>
              </a:spcBef>
              <a:spcAft>
                <a:spcPts val="0"/>
              </a:spcAft>
              <a:buNone/>
            </a:pPr>
            <a:r>
              <a:rPr i="1" lang="en" sz="2400">
                <a:solidFill>
                  <a:srgbClr val="000000"/>
                </a:solidFill>
              </a:rPr>
              <a:t>Bank of Chicago =&gt; ?</a:t>
            </a:r>
            <a:endParaRPr i="1" sz="2400">
              <a:solidFill>
                <a:srgbClr val="000000"/>
              </a:solidFill>
            </a:endParaRPr>
          </a:p>
          <a:p>
            <a:pPr indent="0" lvl="0" marL="0" rtl="0" algn="l">
              <a:lnSpc>
                <a:spcPct val="115000"/>
              </a:lnSpc>
              <a:spcBef>
                <a:spcPts val="0"/>
              </a:spcBef>
              <a:spcAft>
                <a:spcPts val="0"/>
              </a:spcAft>
              <a:buNone/>
            </a:pPr>
            <a:r>
              <a:t/>
            </a:r>
            <a:endParaRPr sz="2000">
              <a:solidFill>
                <a:srgbClr val="000000"/>
              </a:solidFill>
              <a:highlight>
                <a:srgbClr val="D5A6BD"/>
              </a:highlight>
            </a:endParaRPr>
          </a:p>
          <a:p>
            <a:pPr indent="0" lvl="0" marL="0" rtl="0" algn="ctr">
              <a:lnSpc>
                <a:spcPct val="115000"/>
              </a:lnSpc>
              <a:spcBef>
                <a:spcPts val="0"/>
              </a:spcBef>
              <a:spcAft>
                <a:spcPts val="0"/>
              </a:spcAft>
              <a:buNone/>
            </a:pPr>
            <a:r>
              <a:rPr lang="en" sz="2000">
                <a:solidFill>
                  <a:srgbClr val="FF0000"/>
                </a:solidFill>
              </a:rPr>
              <a:t>Error es </a:t>
            </a:r>
            <a:r>
              <a:rPr b="1" lang="en" sz="2000">
                <a:solidFill>
                  <a:srgbClr val="FF0000"/>
                </a:solidFill>
              </a:rPr>
              <a:t>doble</a:t>
            </a:r>
            <a:r>
              <a:rPr lang="en" sz="2000">
                <a:solidFill>
                  <a:srgbClr val="FF0000"/>
                </a:solidFill>
              </a:rPr>
              <a:t>: falta una entidad y se añade una inexistente</a:t>
            </a:r>
            <a:endParaRPr sz="2000">
              <a:solidFill>
                <a:srgbClr val="FF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p>
          <a:p>
            <a:pPr indent="0" lvl="0" marL="0" rtl="0" algn="l">
              <a:lnSpc>
                <a:spcPct val="115000"/>
              </a:lnSpc>
              <a:spcBef>
                <a:spcPts val="1600"/>
              </a:spcBef>
              <a:spcAft>
                <a:spcPts val="0"/>
              </a:spcAft>
              <a:buNone/>
            </a:pPr>
            <a:r>
              <a:t/>
            </a:r>
            <a:endParaRPr sz="1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None/>
            </a:pPr>
            <a:r>
              <a:rPr b="1" lang="en" sz="2400">
                <a:solidFill>
                  <a:srgbClr val="000000"/>
                </a:solidFill>
                <a:latin typeface="Arial"/>
                <a:ea typeface="Arial"/>
                <a:cs typeface="Arial"/>
                <a:sym typeface="Arial"/>
              </a:rPr>
              <a:t>Extracción de Información</a:t>
            </a:r>
            <a:endParaRPr b="1" sz="24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136" name="Google Shape;136;p14"/>
          <p:cNvSpPr txBox="1"/>
          <p:nvPr>
            <p:ph idx="1" type="body"/>
          </p:nvPr>
        </p:nvSpPr>
        <p:spPr>
          <a:xfrm>
            <a:off x="819150" y="1990725"/>
            <a:ext cx="7505700" cy="2448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El objetivo de la extracción de información es capturar ciertas </a:t>
            </a:r>
            <a:r>
              <a:rPr b="1" lang="en" sz="1800">
                <a:solidFill>
                  <a:srgbClr val="000000"/>
                </a:solidFill>
              </a:rPr>
              <a:t>partes relevantes </a:t>
            </a:r>
            <a:r>
              <a:rPr lang="en" sz="1800">
                <a:solidFill>
                  <a:srgbClr val="000000"/>
                </a:solidFill>
              </a:rPr>
              <a:t>de un </a:t>
            </a:r>
            <a:r>
              <a:rPr b="1" lang="en" sz="1800">
                <a:solidFill>
                  <a:srgbClr val="000000"/>
                </a:solidFill>
              </a:rPr>
              <a:t>texto</a:t>
            </a:r>
            <a:r>
              <a:rPr lang="en" sz="1800">
                <a:solidFill>
                  <a:srgbClr val="000000"/>
                </a:solidFill>
              </a:rPr>
              <a:t>. Muchas veces en el contexto de varios documentos distintos, y generar luego, con dicha información, una representación estructurada, limpia y legible, como podría ser una tupla en una base de datos relacional.</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819150" y="845600"/>
            <a:ext cx="7505700" cy="344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Modelos de etiquetamiento secuencial para el reconocimiento de nombres de entidades (NER)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1" type="body"/>
          </p:nvPr>
        </p:nvSpPr>
        <p:spPr>
          <a:xfrm>
            <a:off x="819150" y="670325"/>
            <a:ext cx="7505700" cy="3768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500">
                <a:solidFill>
                  <a:schemeClr val="lt1"/>
                </a:solidFill>
                <a:latin typeface="Nunito"/>
                <a:ea typeface="Nunito"/>
                <a:cs typeface="Nunito"/>
                <a:sym typeface="Nunito"/>
              </a:rPr>
              <a:t>NER: Pasos</a:t>
            </a:r>
            <a:r>
              <a:rPr b="1" lang="en" sz="1800">
                <a:solidFill>
                  <a:srgbClr val="222222"/>
                </a:solidFill>
              </a:rPr>
              <a:t> </a:t>
            </a:r>
            <a:r>
              <a:rPr lang="en" sz="2500">
                <a:solidFill>
                  <a:schemeClr val="lt1"/>
                </a:solidFill>
                <a:latin typeface="Nunito"/>
                <a:ea typeface="Nunito"/>
                <a:cs typeface="Nunito"/>
                <a:sym typeface="Nunito"/>
              </a:rPr>
              <a:t>del</a:t>
            </a:r>
            <a:r>
              <a:rPr b="1" lang="en" sz="1800">
                <a:solidFill>
                  <a:srgbClr val="222222"/>
                </a:solidFill>
              </a:rPr>
              <a:t> </a:t>
            </a:r>
            <a:r>
              <a:rPr lang="en" sz="2500">
                <a:solidFill>
                  <a:schemeClr val="lt1"/>
                </a:solidFill>
                <a:latin typeface="Nunito"/>
                <a:ea typeface="Nunito"/>
                <a:cs typeface="Nunito"/>
                <a:sym typeface="Nunito"/>
              </a:rPr>
              <a:t>entrenamiento</a:t>
            </a:r>
            <a:endParaRPr b="1" sz="1800">
              <a:solidFill>
                <a:srgbClr val="222222"/>
              </a:solidFill>
            </a:endParaRPr>
          </a:p>
          <a:p>
            <a:pPr indent="0" lvl="0" marL="0" rtl="0" algn="l">
              <a:lnSpc>
                <a:spcPct val="150000"/>
              </a:lnSpc>
              <a:spcBef>
                <a:spcPts val="0"/>
              </a:spcBef>
              <a:spcAft>
                <a:spcPts val="0"/>
              </a:spcAft>
              <a:buNone/>
            </a:pPr>
            <a:r>
              <a:rPr lang="en" sz="1800">
                <a:solidFill>
                  <a:srgbClr val="222222"/>
                </a:solidFill>
              </a:rPr>
              <a:t>1. Conseguir un conjunto de documentos representativos de nuestro dominio.</a:t>
            </a:r>
            <a:endParaRPr sz="1800">
              <a:solidFill>
                <a:srgbClr val="222222"/>
              </a:solidFill>
            </a:endParaRPr>
          </a:p>
          <a:p>
            <a:pPr indent="0" lvl="0" marL="0" rtl="0" algn="l">
              <a:lnSpc>
                <a:spcPct val="150000"/>
              </a:lnSpc>
              <a:spcBef>
                <a:spcPts val="0"/>
              </a:spcBef>
              <a:spcAft>
                <a:spcPts val="0"/>
              </a:spcAft>
              <a:buNone/>
            </a:pPr>
            <a:r>
              <a:rPr lang="en" sz="1800">
                <a:solidFill>
                  <a:srgbClr val="222222"/>
                </a:solidFill>
              </a:rPr>
              <a:t>2. Etiquetar cada palabra (token)  con la clase que le corresponde (persona, organización, etc.) o bien marcarla con la etiqueta: "otra". </a:t>
            </a:r>
            <a:endParaRPr sz="1800">
              <a:solidFill>
                <a:srgbClr val="222222"/>
              </a:solidFill>
            </a:endParaRPr>
          </a:p>
          <a:p>
            <a:pPr indent="0" lvl="0" marL="0" rtl="0" algn="l">
              <a:lnSpc>
                <a:spcPct val="150000"/>
              </a:lnSpc>
              <a:spcBef>
                <a:spcPts val="0"/>
              </a:spcBef>
              <a:spcAft>
                <a:spcPts val="0"/>
              </a:spcAft>
              <a:buNone/>
            </a:pPr>
            <a:r>
              <a:rPr lang="en" sz="1800">
                <a:solidFill>
                  <a:srgbClr val="222222"/>
                </a:solidFill>
              </a:rPr>
              <a:t>3. Especificar características de extracción que se adecuen a las clases y el texto que tenemos.</a:t>
            </a:r>
            <a:endParaRPr sz="1800">
              <a:solidFill>
                <a:srgbClr val="222222"/>
              </a:solidFill>
            </a:endParaRPr>
          </a:p>
          <a:p>
            <a:pPr indent="0" lvl="0" marL="0" rtl="0" algn="l">
              <a:lnSpc>
                <a:spcPct val="150000"/>
              </a:lnSpc>
              <a:spcBef>
                <a:spcPts val="0"/>
              </a:spcBef>
              <a:spcAft>
                <a:spcPts val="0"/>
              </a:spcAft>
              <a:buNone/>
            </a:pPr>
            <a:r>
              <a:rPr lang="en" sz="1800">
                <a:solidFill>
                  <a:srgbClr val="222222"/>
                </a:solidFill>
              </a:rPr>
              <a:t>4. Entrenar un clasificador secuencial para predecir las etiquetas del conjunto de prueba.</a:t>
            </a:r>
            <a:endParaRPr sz="1800"/>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432425" y="445975"/>
            <a:ext cx="4362900" cy="8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secuencial:</a:t>
            </a:r>
            <a:br>
              <a:rPr lang="en" sz="2500"/>
            </a:br>
            <a:r>
              <a:rPr lang="en" sz="2500"/>
              <a:t>		IO - encoding</a:t>
            </a:r>
            <a:endParaRPr sz="2500"/>
          </a:p>
        </p:txBody>
      </p:sp>
      <p:sp>
        <p:nvSpPr>
          <p:cNvPr id="251" name="Google Shape;251;p34"/>
          <p:cNvSpPr txBox="1"/>
          <p:nvPr>
            <p:ph idx="1" type="body"/>
          </p:nvPr>
        </p:nvSpPr>
        <p:spPr>
          <a:xfrm>
            <a:off x="574225" y="2276450"/>
            <a:ext cx="3589500" cy="14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400"/>
              <a:t>Fred showed Sue Mengqiu Huang’s new painting</a:t>
            </a:r>
            <a:endParaRPr i="1" sz="2400"/>
          </a:p>
          <a:p>
            <a:pPr indent="0" lvl="0" marL="0" rtl="0" algn="ctr">
              <a:spcBef>
                <a:spcPts val="1600"/>
              </a:spcBef>
              <a:spcAft>
                <a:spcPts val="1600"/>
              </a:spcAft>
              <a:buNone/>
            </a:pPr>
            <a:r>
              <a:t/>
            </a:r>
            <a:endParaRPr i="1" sz="2400"/>
          </a:p>
        </p:txBody>
      </p:sp>
      <p:graphicFrame>
        <p:nvGraphicFramePr>
          <p:cNvPr id="252" name="Google Shape;252;p34"/>
          <p:cNvGraphicFramePr/>
          <p:nvPr/>
        </p:nvGraphicFramePr>
        <p:xfrm>
          <a:off x="4795325" y="706850"/>
          <a:ext cx="3000000" cy="3000000"/>
        </p:xfrm>
        <a:graphic>
          <a:graphicData uri="http://schemas.openxmlformats.org/drawingml/2006/table">
            <a:tbl>
              <a:tblPr>
                <a:noFill/>
                <a:tableStyleId>{F72B6FAE-55BF-46E3-808A-4A44DA05C286}</a:tableStyleId>
              </a:tblPr>
              <a:tblGrid>
                <a:gridCol w="1698100"/>
                <a:gridCol w="1698100"/>
              </a:tblGrid>
              <a:tr h="381000">
                <a:tc>
                  <a:txBody>
                    <a:bodyPr/>
                    <a:lstStyle/>
                    <a:p>
                      <a:pPr indent="0" lvl="0" marL="0" rtl="0" algn="l">
                        <a:spcBef>
                          <a:spcPts val="0"/>
                        </a:spcBef>
                        <a:spcAft>
                          <a:spcPts val="0"/>
                        </a:spcAft>
                        <a:buNone/>
                      </a:pPr>
                      <a:r>
                        <a:rPr b="1" lang="en"/>
                        <a:t>Tokens</a:t>
                      </a:r>
                      <a:endParaRPr b="1"/>
                    </a:p>
                  </a:txBody>
                  <a:tcPr marT="91425" marB="91425" marR="91425" marL="91425"/>
                </a:tc>
                <a:tc>
                  <a:txBody>
                    <a:bodyPr/>
                    <a:lstStyle/>
                    <a:p>
                      <a:pPr indent="0" lvl="0" marL="0" rtl="0" algn="l">
                        <a:spcBef>
                          <a:spcPts val="0"/>
                        </a:spcBef>
                        <a:spcAft>
                          <a:spcPts val="0"/>
                        </a:spcAft>
                        <a:buNone/>
                      </a:pPr>
                      <a:r>
                        <a:rPr b="1" lang="en"/>
                        <a:t>IO - encoding</a:t>
                      </a:r>
                      <a:endParaRPr b="1"/>
                    </a:p>
                  </a:txBody>
                  <a:tcPr marT="91425" marB="91425" marR="91425" marL="91425"/>
                </a:tc>
              </a:tr>
              <a:tr h="381000">
                <a:tc>
                  <a:txBody>
                    <a:bodyPr/>
                    <a:lstStyle/>
                    <a:p>
                      <a:pPr indent="0" lvl="0" marL="0" rtl="0" algn="l">
                        <a:spcBef>
                          <a:spcPts val="0"/>
                        </a:spcBef>
                        <a:spcAft>
                          <a:spcPts val="0"/>
                        </a:spcAft>
                        <a:buNone/>
                      </a:pPr>
                      <a:r>
                        <a:rPr lang="en"/>
                        <a:t>Fred</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PER</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t>Showed</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r>
              <a:tr h="381000">
                <a:tc>
                  <a:txBody>
                    <a:bodyPr/>
                    <a:lstStyle/>
                    <a:p>
                      <a:pPr indent="0" lvl="0" marL="0" rtl="0" algn="l">
                        <a:spcBef>
                          <a:spcPts val="0"/>
                        </a:spcBef>
                        <a:spcAft>
                          <a:spcPts val="0"/>
                        </a:spcAft>
                        <a:buNone/>
                      </a:pPr>
                      <a:r>
                        <a:rPr lang="en"/>
                        <a:t>Sue</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PER</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t>Mengqiu</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PER</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t>Huang</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PER</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t>‘s</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r>
              <a:tr h="381000">
                <a:tc>
                  <a:txBody>
                    <a:bodyPr/>
                    <a:lstStyle/>
                    <a:p>
                      <a:pPr indent="0" lvl="0" marL="0" rtl="0" algn="l">
                        <a:spcBef>
                          <a:spcPts val="0"/>
                        </a:spcBef>
                        <a:spcAft>
                          <a:spcPts val="0"/>
                        </a:spcAft>
                        <a:buNone/>
                      </a:pPr>
                      <a:r>
                        <a:rPr lang="en"/>
                        <a:t>new</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r>
              <a:tr h="381000">
                <a:tc>
                  <a:txBody>
                    <a:bodyPr/>
                    <a:lstStyle/>
                    <a:p>
                      <a:pPr indent="0" lvl="0" marL="0" rtl="0" algn="l">
                        <a:spcBef>
                          <a:spcPts val="0"/>
                        </a:spcBef>
                        <a:spcAft>
                          <a:spcPts val="0"/>
                        </a:spcAft>
                        <a:buNone/>
                      </a:pPr>
                      <a:r>
                        <a:rPr lang="en"/>
                        <a:t>painting</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432425" y="445975"/>
            <a:ext cx="8217300" cy="54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Etiquetamiento secuencial:	IOB - encoding</a:t>
            </a:r>
            <a:endParaRPr sz="2500"/>
          </a:p>
        </p:txBody>
      </p:sp>
      <p:graphicFrame>
        <p:nvGraphicFramePr>
          <p:cNvPr id="258" name="Google Shape;258;p35"/>
          <p:cNvGraphicFramePr/>
          <p:nvPr/>
        </p:nvGraphicFramePr>
        <p:xfrm>
          <a:off x="915775" y="990450"/>
          <a:ext cx="3000000" cy="3000000"/>
        </p:xfrm>
        <a:graphic>
          <a:graphicData uri="http://schemas.openxmlformats.org/drawingml/2006/table">
            <a:tbl>
              <a:tblPr>
                <a:noFill/>
                <a:tableStyleId>{F72B6FAE-55BF-46E3-808A-4A44DA05C286}</a:tableStyleId>
              </a:tblPr>
              <a:tblGrid>
                <a:gridCol w="2376050"/>
                <a:gridCol w="1886200"/>
                <a:gridCol w="2865900"/>
              </a:tblGrid>
              <a:tr h="381000">
                <a:tc>
                  <a:txBody>
                    <a:bodyPr/>
                    <a:lstStyle/>
                    <a:p>
                      <a:pPr indent="0" lvl="0" marL="0" rtl="0" algn="l">
                        <a:spcBef>
                          <a:spcPts val="0"/>
                        </a:spcBef>
                        <a:spcAft>
                          <a:spcPts val="0"/>
                        </a:spcAft>
                        <a:buNone/>
                      </a:pPr>
                      <a:r>
                        <a:rPr b="1" lang="en"/>
                        <a:t>Tokens</a:t>
                      </a:r>
                      <a:endParaRPr b="1"/>
                    </a:p>
                  </a:txBody>
                  <a:tcPr marT="91425" marB="91425" marR="91425" marL="91425"/>
                </a:tc>
                <a:tc>
                  <a:txBody>
                    <a:bodyPr/>
                    <a:lstStyle/>
                    <a:p>
                      <a:pPr indent="0" lvl="0" marL="0" rtl="0" algn="l">
                        <a:spcBef>
                          <a:spcPts val="0"/>
                        </a:spcBef>
                        <a:spcAft>
                          <a:spcPts val="0"/>
                        </a:spcAft>
                        <a:buNone/>
                      </a:pPr>
                      <a:r>
                        <a:rPr b="1" lang="en"/>
                        <a:t>IO - encoding</a:t>
                      </a:r>
                      <a:endParaRPr b="1"/>
                    </a:p>
                  </a:txBody>
                  <a:tcPr marT="91425" marB="91425" marR="91425" marL="91425"/>
                </a:tc>
                <a:tc>
                  <a:txBody>
                    <a:bodyPr/>
                    <a:lstStyle/>
                    <a:p>
                      <a:pPr indent="0" lvl="0" marL="0" rtl="0" algn="l">
                        <a:spcBef>
                          <a:spcPts val="0"/>
                        </a:spcBef>
                        <a:spcAft>
                          <a:spcPts val="0"/>
                        </a:spcAft>
                        <a:buNone/>
                      </a:pPr>
                      <a:r>
                        <a:rPr b="1" lang="en"/>
                        <a:t>IOB - encoding</a:t>
                      </a:r>
                      <a:endParaRPr b="1"/>
                    </a:p>
                  </a:txBody>
                  <a:tcPr marT="91425" marB="91425" marR="91425" marL="91425"/>
                </a:tc>
              </a:tr>
              <a:tr h="396200">
                <a:tc>
                  <a:txBody>
                    <a:bodyPr/>
                    <a:lstStyle/>
                    <a:p>
                      <a:pPr indent="0" lvl="0" marL="0" rtl="0" algn="l">
                        <a:spcBef>
                          <a:spcPts val="0"/>
                        </a:spcBef>
                        <a:spcAft>
                          <a:spcPts val="0"/>
                        </a:spcAft>
                        <a:buNone/>
                      </a:pPr>
                      <a:r>
                        <a:rPr lang="en"/>
                        <a:t>Fred</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PER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B-PER</a:t>
                      </a:r>
                      <a:endParaRPr>
                        <a:solidFill>
                          <a:srgbClr val="0000FF"/>
                        </a:solidFill>
                      </a:endParaRPr>
                    </a:p>
                  </a:txBody>
                  <a:tcPr marT="91425" marB="91425" marR="91425" marL="91425"/>
                </a:tc>
              </a:tr>
              <a:tr h="396200">
                <a:tc>
                  <a:txBody>
                    <a:bodyPr/>
                    <a:lstStyle/>
                    <a:p>
                      <a:pPr indent="0" lvl="0" marL="0" rtl="0" algn="l">
                        <a:spcBef>
                          <a:spcPts val="0"/>
                        </a:spcBef>
                        <a:spcAft>
                          <a:spcPts val="0"/>
                        </a:spcAft>
                        <a:buNone/>
                      </a:pPr>
                      <a:r>
                        <a:rPr lang="en"/>
                        <a:t>Showed</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r>
              <a:tr h="396200">
                <a:tc>
                  <a:txBody>
                    <a:bodyPr/>
                    <a:lstStyle/>
                    <a:p>
                      <a:pPr indent="0" lvl="0" marL="0" rtl="0" algn="l">
                        <a:spcBef>
                          <a:spcPts val="0"/>
                        </a:spcBef>
                        <a:spcAft>
                          <a:spcPts val="0"/>
                        </a:spcAft>
                        <a:buNone/>
                      </a:pPr>
                      <a:r>
                        <a:rPr lang="en"/>
                        <a:t>Sue</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PER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B-PER</a:t>
                      </a:r>
                      <a:endParaRPr>
                        <a:solidFill>
                          <a:srgbClr val="0000FF"/>
                        </a:solidFill>
                      </a:endParaRPr>
                    </a:p>
                  </a:txBody>
                  <a:tcPr marT="91425" marB="91425" marR="91425" marL="91425"/>
                </a:tc>
              </a:tr>
              <a:tr h="396200">
                <a:tc>
                  <a:txBody>
                    <a:bodyPr/>
                    <a:lstStyle/>
                    <a:p>
                      <a:pPr indent="0" lvl="0" marL="0" rtl="0" algn="l">
                        <a:spcBef>
                          <a:spcPts val="0"/>
                        </a:spcBef>
                        <a:spcAft>
                          <a:spcPts val="0"/>
                        </a:spcAft>
                        <a:buNone/>
                      </a:pPr>
                      <a:r>
                        <a:rPr lang="en"/>
                        <a:t>Mengqiu</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PER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B-PER</a:t>
                      </a:r>
                      <a:endParaRPr>
                        <a:solidFill>
                          <a:srgbClr val="0000FF"/>
                        </a:solidFill>
                      </a:endParaRPr>
                    </a:p>
                  </a:txBody>
                  <a:tcPr marT="91425" marB="91425" marR="91425" marL="91425"/>
                </a:tc>
              </a:tr>
              <a:tr h="396200">
                <a:tc>
                  <a:txBody>
                    <a:bodyPr/>
                    <a:lstStyle/>
                    <a:p>
                      <a:pPr indent="0" lvl="0" marL="0" rtl="0" algn="l">
                        <a:spcBef>
                          <a:spcPts val="0"/>
                        </a:spcBef>
                        <a:spcAft>
                          <a:spcPts val="0"/>
                        </a:spcAft>
                        <a:buNone/>
                      </a:pPr>
                      <a:r>
                        <a:rPr lang="en"/>
                        <a:t>Huang</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PER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I-PER</a:t>
                      </a:r>
                      <a:endParaRPr>
                        <a:solidFill>
                          <a:srgbClr val="0000FF"/>
                        </a:solidFill>
                      </a:endParaRPr>
                    </a:p>
                  </a:txBody>
                  <a:tcPr marT="91425" marB="91425" marR="91425" marL="91425"/>
                </a:tc>
              </a:tr>
              <a:tr h="396200">
                <a:tc>
                  <a:txBody>
                    <a:bodyPr/>
                    <a:lstStyle/>
                    <a:p>
                      <a:pPr indent="0" lvl="0" marL="0" rtl="0" algn="l">
                        <a:spcBef>
                          <a:spcPts val="0"/>
                        </a:spcBef>
                        <a:spcAft>
                          <a:spcPts val="0"/>
                        </a:spcAft>
                        <a:buNone/>
                      </a:pPr>
                      <a:r>
                        <a:rPr lang="en"/>
                        <a:t>‘s</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r>
              <a:tr h="396200">
                <a:tc>
                  <a:txBody>
                    <a:bodyPr/>
                    <a:lstStyle/>
                    <a:p>
                      <a:pPr indent="0" lvl="0" marL="0" rtl="0" algn="l">
                        <a:spcBef>
                          <a:spcPts val="0"/>
                        </a:spcBef>
                        <a:spcAft>
                          <a:spcPts val="0"/>
                        </a:spcAft>
                        <a:buNone/>
                      </a:pPr>
                      <a:r>
                        <a:rPr lang="en"/>
                        <a:t>new</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r>
              <a:tr h="396200">
                <a:tc>
                  <a:txBody>
                    <a:bodyPr/>
                    <a:lstStyle/>
                    <a:p>
                      <a:pPr indent="0" lvl="0" marL="0" rtl="0" algn="l">
                        <a:spcBef>
                          <a:spcPts val="0"/>
                        </a:spcBef>
                        <a:spcAft>
                          <a:spcPts val="0"/>
                        </a:spcAft>
                        <a:buNone/>
                      </a:pPr>
                      <a:r>
                        <a:rPr lang="en"/>
                        <a:t>painting</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819150" y="845600"/>
            <a:ext cx="7505700" cy="4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NER: Identificación de características</a:t>
            </a:r>
            <a:endParaRPr sz="2500"/>
          </a:p>
        </p:txBody>
      </p:sp>
      <p:sp>
        <p:nvSpPr>
          <p:cNvPr id="264" name="Google Shape;264;p36"/>
          <p:cNvSpPr txBox="1"/>
          <p:nvPr>
            <p:ph idx="1" type="body"/>
          </p:nvPr>
        </p:nvSpPr>
        <p:spPr>
          <a:xfrm>
            <a:off x="819150" y="1340600"/>
            <a:ext cx="7505700" cy="3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Basadas en las palabras</a:t>
            </a:r>
            <a:endParaRPr b="1" sz="1600"/>
          </a:p>
          <a:p>
            <a:pPr indent="-330200" lvl="0" marL="457200" rtl="0" algn="l">
              <a:spcBef>
                <a:spcPts val="0"/>
              </a:spcBef>
              <a:spcAft>
                <a:spcPts val="0"/>
              </a:spcAft>
              <a:buSzPts val="1600"/>
              <a:buChar char="●"/>
            </a:pPr>
            <a:r>
              <a:rPr lang="en" sz="1600"/>
              <a:t>palabra actual</a:t>
            </a:r>
            <a:endParaRPr sz="1600"/>
          </a:p>
          <a:p>
            <a:pPr indent="-330200" lvl="0" marL="457200" rtl="0" algn="l">
              <a:spcBef>
                <a:spcPts val="0"/>
              </a:spcBef>
              <a:spcAft>
                <a:spcPts val="0"/>
              </a:spcAft>
              <a:buSzPts val="1600"/>
              <a:buChar char="●"/>
            </a:pPr>
            <a:r>
              <a:rPr lang="en" sz="1600"/>
              <a:t>palabra previa o siguiente</a:t>
            </a:r>
            <a:endParaRPr sz="1600"/>
          </a:p>
          <a:p>
            <a:pPr indent="-330200" lvl="0" marL="457200" rtl="0" algn="l">
              <a:spcBef>
                <a:spcPts val="0"/>
              </a:spcBef>
              <a:spcAft>
                <a:spcPts val="0"/>
              </a:spcAft>
              <a:buSzPts val="1600"/>
              <a:buChar char="●"/>
            </a:pPr>
            <a:r>
              <a:rPr lang="en" sz="1600"/>
              <a:t>substring de una palabra</a:t>
            </a:r>
            <a:endParaRPr sz="1600"/>
          </a:p>
          <a:p>
            <a:pPr indent="-330200" lvl="0" marL="457200" rtl="0" algn="l">
              <a:spcBef>
                <a:spcPts val="0"/>
              </a:spcBef>
              <a:spcAft>
                <a:spcPts val="0"/>
              </a:spcAft>
              <a:buSzPts val="1600"/>
              <a:buChar char="●"/>
            </a:pPr>
            <a:r>
              <a:rPr lang="en" sz="1600"/>
              <a:t>forma de una palabra</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Basadas en otro tipo de inferencia lingüística</a:t>
            </a:r>
            <a:endParaRPr b="1" sz="1600"/>
          </a:p>
          <a:p>
            <a:pPr indent="-330200" lvl="0" marL="457200" rtl="0" algn="l">
              <a:spcBef>
                <a:spcPts val="0"/>
              </a:spcBef>
              <a:spcAft>
                <a:spcPts val="0"/>
              </a:spcAft>
              <a:buSzPts val="1600"/>
              <a:buChar char="●"/>
            </a:pPr>
            <a:r>
              <a:rPr lang="en" sz="1600"/>
              <a:t>etiquetado gramatical</a:t>
            </a:r>
            <a:br>
              <a:rPr lang="en" sz="1600"/>
            </a:br>
            <a:endParaRPr sz="1600"/>
          </a:p>
          <a:p>
            <a:pPr indent="0" lvl="0" marL="0" rtl="0" algn="l">
              <a:spcBef>
                <a:spcPts val="0"/>
              </a:spcBef>
              <a:spcAft>
                <a:spcPts val="0"/>
              </a:spcAft>
              <a:buNone/>
            </a:pPr>
            <a:r>
              <a:rPr b="1" lang="en" sz="1600"/>
              <a:t>Contexto de etiquetado</a:t>
            </a:r>
            <a:endParaRPr b="1" sz="1600"/>
          </a:p>
          <a:p>
            <a:pPr indent="-330200" lvl="0" marL="457200" rtl="0" algn="l">
              <a:spcBef>
                <a:spcPts val="0"/>
              </a:spcBef>
              <a:spcAft>
                <a:spcPts val="0"/>
              </a:spcAft>
              <a:buSzPts val="1600"/>
              <a:buChar char="●"/>
            </a:pPr>
            <a:r>
              <a:rPr lang="en" sz="1600"/>
              <a:t>etiqueta anterior y siguiente</a:t>
            </a:r>
            <a:endParaRPr sz="1600"/>
          </a:p>
          <a:p>
            <a:pPr indent="0" lvl="0" marL="0" rtl="0" algn="l">
              <a:spcBef>
                <a:spcPts val="0"/>
              </a:spcBef>
              <a:spcAft>
                <a:spcPts val="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819150" y="845600"/>
            <a:ext cx="75057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Identificación basada en palabras</a:t>
            </a:r>
            <a:endParaRPr sz="2500"/>
          </a:p>
        </p:txBody>
      </p:sp>
      <p:graphicFrame>
        <p:nvGraphicFramePr>
          <p:cNvPr id="270" name="Google Shape;270;p37"/>
          <p:cNvGraphicFramePr/>
          <p:nvPr/>
        </p:nvGraphicFramePr>
        <p:xfrm>
          <a:off x="952500" y="1646475"/>
          <a:ext cx="3000000" cy="3000000"/>
        </p:xfrm>
        <a:graphic>
          <a:graphicData uri="http://schemas.openxmlformats.org/drawingml/2006/table">
            <a:tbl>
              <a:tblPr>
                <a:noFill/>
                <a:tableStyleId>{F72B6FAE-55BF-46E3-808A-4A44DA05C286}</a:tableStyleId>
              </a:tblPr>
              <a:tblGrid>
                <a:gridCol w="3619500"/>
                <a:gridCol w="3619500"/>
              </a:tblGrid>
              <a:tr h="2798025">
                <a:tc>
                  <a:txBody>
                    <a:bodyPr/>
                    <a:lstStyle/>
                    <a:p>
                      <a:pPr indent="0" lvl="0" marL="0" rtl="0" algn="ctr">
                        <a:spcBef>
                          <a:spcPts val="0"/>
                        </a:spcBef>
                        <a:spcAft>
                          <a:spcPts val="0"/>
                        </a:spcAft>
                        <a:buNone/>
                      </a:pPr>
                      <a:r>
                        <a:rPr b="1" lang="en" sz="1800"/>
                        <a:t>Palabra actual</a:t>
                      </a:r>
                      <a:br>
                        <a:rPr b="1" lang="en" sz="1800"/>
                      </a:br>
                      <a:r>
                        <a:rPr lang="en" sz="1800"/>
                        <a:t> ¿Está en mi diccionario?</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1800"/>
                        <a:t>Palabra previa o </a:t>
                      </a:r>
                      <a:r>
                        <a:rPr b="1" lang="en" sz="1800"/>
                        <a:t>siguiente</a:t>
                      </a:r>
                      <a:endParaRPr b="1" sz="1800"/>
                    </a:p>
                    <a:p>
                      <a:pPr indent="0" lvl="0" marL="0" rtl="0" algn="ctr">
                        <a:spcBef>
                          <a:spcPts val="0"/>
                        </a:spcBef>
                        <a:spcAft>
                          <a:spcPts val="0"/>
                        </a:spcAft>
                        <a:buNone/>
                      </a:pPr>
                      <a:r>
                        <a:t/>
                      </a:r>
                      <a:endParaRPr sz="1800"/>
                    </a:p>
                    <a:p>
                      <a:pPr indent="-342900" lvl="0" marL="457200" rtl="0" algn="l">
                        <a:spcBef>
                          <a:spcPts val="0"/>
                        </a:spcBef>
                        <a:spcAft>
                          <a:spcPts val="0"/>
                        </a:spcAft>
                        <a:buSzPts val="1800"/>
                        <a:buChar char="●"/>
                      </a:pPr>
                      <a:r>
                        <a:rPr lang="en" sz="1800"/>
                        <a:t>“a las …..” =&gt; hora</a:t>
                      </a:r>
                      <a:endParaRPr sz="1800"/>
                    </a:p>
                    <a:p>
                      <a:pPr indent="-342900" lvl="0" marL="457200" rtl="0" algn="l">
                        <a:spcBef>
                          <a:spcPts val="0"/>
                        </a:spcBef>
                        <a:spcAft>
                          <a:spcPts val="0"/>
                        </a:spcAft>
                        <a:buSzPts val="1800"/>
                        <a:buChar char="●"/>
                      </a:pPr>
                      <a:r>
                        <a:rPr lang="en" sz="1800"/>
                        <a:t>“en …….” =&gt; lugar</a:t>
                      </a:r>
                      <a:endParaRPr sz="1800"/>
                    </a:p>
                    <a:p>
                      <a:pPr indent="-342900" lvl="0" marL="457200" rtl="0" algn="l">
                        <a:spcBef>
                          <a:spcPts val="0"/>
                        </a:spcBef>
                        <a:spcAft>
                          <a:spcPts val="0"/>
                        </a:spcAft>
                        <a:buSzPts val="1800"/>
                        <a:buChar char="●"/>
                      </a:pPr>
                      <a:r>
                        <a:rPr lang="en" sz="1800"/>
                        <a:t>“</a:t>
                      </a:r>
                      <a:r>
                        <a:rPr i="1" lang="en" sz="1800"/>
                        <a:t>at...</a:t>
                      </a:r>
                      <a:r>
                        <a:rPr lang="en" sz="1800"/>
                        <a:t>” =&gt; lugar (inglés)</a:t>
                      </a:r>
                      <a:endParaRPr sz="1800"/>
                    </a:p>
                    <a:p>
                      <a:pPr indent="0" lvl="0" marL="0" rtl="0" algn="ctr">
                        <a:spcBef>
                          <a:spcPts val="0"/>
                        </a:spcBef>
                        <a:spcAft>
                          <a:spcPts val="0"/>
                        </a:spcAft>
                        <a:buNone/>
                      </a:pPr>
                      <a:r>
                        <a:t/>
                      </a:r>
                      <a:endParaRPr sz="1800"/>
                    </a:p>
                  </a:txBody>
                  <a:tcPr marT="91425" marB="91425" marR="91425" marL="91425"/>
                </a:tc>
              </a:tr>
            </a:tbl>
          </a:graphicData>
        </a:graphic>
      </p:graphicFrame>
      <p:pic>
        <p:nvPicPr>
          <p:cNvPr id="271" name="Google Shape;271;p37"/>
          <p:cNvPicPr preferRelativeResize="0"/>
          <p:nvPr/>
        </p:nvPicPr>
        <p:blipFill>
          <a:blip r:embed="rId3">
            <a:alphaModFix/>
          </a:blip>
          <a:stretch>
            <a:fillRect/>
          </a:stretch>
        </p:blipFill>
        <p:spPr>
          <a:xfrm>
            <a:off x="1493900" y="2345377"/>
            <a:ext cx="2798799" cy="20991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819150" y="845600"/>
            <a:ext cx="75057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Identificación basada en palabras</a:t>
            </a:r>
            <a:endParaRPr sz="2500"/>
          </a:p>
        </p:txBody>
      </p:sp>
      <p:sp>
        <p:nvSpPr>
          <p:cNvPr id="277" name="Google Shape;277;p38"/>
          <p:cNvSpPr txBox="1"/>
          <p:nvPr/>
        </p:nvSpPr>
        <p:spPr>
          <a:xfrm>
            <a:off x="819150" y="1379300"/>
            <a:ext cx="3060900" cy="60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Substring de una palabra</a:t>
            </a:r>
            <a:br>
              <a:rPr b="1" lang="en" sz="1800"/>
            </a:br>
            <a:endParaRPr/>
          </a:p>
        </p:txBody>
      </p:sp>
      <p:graphicFrame>
        <p:nvGraphicFramePr>
          <p:cNvPr id="278" name="Google Shape;278;p38"/>
          <p:cNvGraphicFramePr/>
          <p:nvPr/>
        </p:nvGraphicFramePr>
        <p:xfrm>
          <a:off x="952500" y="2000250"/>
          <a:ext cx="3000000" cy="3000000"/>
        </p:xfrm>
        <a:graphic>
          <a:graphicData uri="http://schemas.openxmlformats.org/drawingml/2006/table">
            <a:tbl>
              <a:tblPr>
                <a:noFill/>
                <a:tableStyleId>{F72B6FAE-55BF-46E3-808A-4A44DA05C286}</a:tableStyleId>
              </a:tblPr>
              <a:tblGrid>
                <a:gridCol w="1497725"/>
                <a:gridCol w="1987625"/>
                <a:gridCol w="4204825"/>
              </a:tblGrid>
              <a:tr h="381000">
                <a:tc>
                  <a:txBody>
                    <a:bodyPr/>
                    <a:lstStyle/>
                    <a:p>
                      <a:pPr indent="0" lvl="0" marL="0" rtl="0" algn="l">
                        <a:spcBef>
                          <a:spcPts val="0"/>
                        </a:spcBef>
                        <a:spcAft>
                          <a:spcPts val="0"/>
                        </a:spcAft>
                        <a:buNone/>
                      </a:pPr>
                      <a:r>
                        <a:rPr b="1" lang="en"/>
                        <a:t>Substring</a:t>
                      </a:r>
                      <a:endParaRPr b="1"/>
                    </a:p>
                  </a:txBody>
                  <a:tcPr marT="91425" marB="91425" marR="91425" marL="91425"/>
                </a:tc>
                <a:tc>
                  <a:txBody>
                    <a:bodyPr/>
                    <a:lstStyle/>
                    <a:p>
                      <a:pPr indent="0" lvl="0" marL="0" rtl="0" algn="l">
                        <a:spcBef>
                          <a:spcPts val="0"/>
                        </a:spcBef>
                        <a:spcAft>
                          <a:spcPts val="0"/>
                        </a:spcAft>
                        <a:buNone/>
                      </a:pPr>
                      <a:r>
                        <a:rPr b="1" lang="en"/>
                        <a:t>Categoría</a:t>
                      </a:r>
                      <a:endParaRPr b="1"/>
                    </a:p>
                  </a:txBody>
                  <a:tcPr marT="91425" marB="91425" marR="91425" marL="91425"/>
                </a:tc>
                <a:tc>
                  <a:txBody>
                    <a:bodyPr/>
                    <a:lstStyle/>
                    <a:p>
                      <a:pPr indent="0" lvl="0" marL="0" rtl="0" algn="l">
                        <a:spcBef>
                          <a:spcPts val="0"/>
                        </a:spcBef>
                        <a:spcAft>
                          <a:spcPts val="0"/>
                        </a:spcAft>
                        <a:buNone/>
                      </a:pPr>
                      <a:r>
                        <a:rPr b="1" lang="en"/>
                        <a:t>Ejemplo</a:t>
                      </a:r>
                      <a:endParaRPr b="1"/>
                    </a:p>
                  </a:txBody>
                  <a:tcPr marT="91425" marB="91425" marR="91425" marL="91425"/>
                </a:tc>
              </a:tr>
              <a:tr h="381000">
                <a:tc>
                  <a:txBody>
                    <a:bodyPr/>
                    <a:lstStyle/>
                    <a:p>
                      <a:pPr indent="0" lvl="0" marL="0" rtl="0" algn="l">
                        <a:spcBef>
                          <a:spcPts val="0"/>
                        </a:spcBef>
                        <a:spcAft>
                          <a:spcPts val="0"/>
                        </a:spcAft>
                        <a:buNone/>
                      </a:pPr>
                      <a:r>
                        <a:rPr lang="en"/>
                        <a:t>oxa</a:t>
                      </a:r>
                      <a:endParaRPr/>
                    </a:p>
                  </a:txBody>
                  <a:tcPr marT="91425" marB="91425" marR="91425" marL="91425"/>
                </a:tc>
                <a:tc>
                  <a:txBody>
                    <a:bodyPr/>
                    <a:lstStyle/>
                    <a:p>
                      <a:pPr indent="0" lvl="0" marL="0" rtl="0" algn="l">
                        <a:spcBef>
                          <a:spcPts val="0"/>
                        </a:spcBef>
                        <a:spcAft>
                          <a:spcPts val="0"/>
                        </a:spcAft>
                        <a:buNone/>
                      </a:pPr>
                      <a:r>
                        <a:rPr lang="en"/>
                        <a:t>Drogas</a:t>
                      </a:r>
                      <a:endParaRPr/>
                    </a:p>
                  </a:txBody>
                  <a:tcPr marT="91425" marB="91425" marR="91425" marL="91425"/>
                </a:tc>
                <a:tc>
                  <a:txBody>
                    <a:bodyPr/>
                    <a:lstStyle/>
                    <a:p>
                      <a:pPr indent="0" lvl="0" marL="0" rtl="0" algn="l">
                        <a:spcBef>
                          <a:spcPts val="0"/>
                        </a:spcBef>
                        <a:spcAft>
                          <a:spcPts val="0"/>
                        </a:spcAft>
                        <a:buNone/>
                      </a:pPr>
                      <a:r>
                        <a:rPr lang="en"/>
                        <a:t>Cotrimoxazole</a:t>
                      </a:r>
                      <a:endParaRPr/>
                    </a:p>
                  </a:txBody>
                  <a:tcPr marT="91425" marB="91425" marR="91425" marL="91425"/>
                </a:tc>
              </a:tr>
              <a:tr h="381000">
                <a:tc>
                  <a:txBody>
                    <a:bodyPr/>
                    <a:lstStyle/>
                    <a:p>
                      <a:pPr indent="0" lvl="0" marL="0" rtl="0" algn="l">
                        <a:spcBef>
                          <a:spcPts val="0"/>
                        </a:spcBef>
                        <a:spcAft>
                          <a:spcPts val="0"/>
                        </a:spcAft>
                        <a:buNone/>
                      </a:pPr>
                      <a:r>
                        <a:rPr lang="en"/>
                        <a:t>field</a:t>
                      </a:r>
                      <a:endParaRPr/>
                    </a:p>
                  </a:txBody>
                  <a:tcPr marT="91425" marB="91425" marR="91425" marL="91425"/>
                </a:tc>
                <a:tc>
                  <a:txBody>
                    <a:bodyPr/>
                    <a:lstStyle/>
                    <a:p>
                      <a:pPr indent="0" lvl="0" marL="0" rtl="0" algn="l">
                        <a:spcBef>
                          <a:spcPts val="0"/>
                        </a:spcBef>
                        <a:spcAft>
                          <a:spcPts val="0"/>
                        </a:spcAft>
                        <a:buNone/>
                      </a:pPr>
                      <a:r>
                        <a:rPr lang="en"/>
                        <a:t>Lugares</a:t>
                      </a:r>
                      <a:endParaRPr/>
                    </a:p>
                  </a:txBody>
                  <a:tcPr marT="91425" marB="91425" marR="91425" marL="91425"/>
                </a:tc>
                <a:tc>
                  <a:txBody>
                    <a:bodyPr/>
                    <a:lstStyle/>
                    <a:p>
                      <a:pPr indent="0" lvl="0" marL="0" rtl="0" algn="l">
                        <a:spcBef>
                          <a:spcPts val="0"/>
                        </a:spcBef>
                        <a:spcAft>
                          <a:spcPts val="0"/>
                        </a:spcAft>
                        <a:buNone/>
                      </a:pPr>
                      <a:r>
                        <a:rPr lang="en"/>
                        <a:t>Wethersfield</a:t>
                      </a:r>
                      <a:endParaRPr/>
                    </a:p>
                    <a:p>
                      <a:pPr indent="0" lvl="0" marL="0" rtl="0" algn="l">
                        <a:spcBef>
                          <a:spcPts val="0"/>
                        </a:spcBef>
                        <a:spcAft>
                          <a:spcPts val="0"/>
                        </a:spcAft>
                        <a:buNone/>
                      </a:pPr>
                      <a:r>
                        <a:rPr lang="en"/>
                        <a:t>Banfield</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Peliculas</a:t>
                      </a:r>
                      <a:endParaRPr/>
                    </a:p>
                  </a:txBody>
                  <a:tcPr marT="91425" marB="91425" marR="91425" marL="91425"/>
                </a:tc>
                <a:tc>
                  <a:txBody>
                    <a:bodyPr/>
                    <a:lstStyle/>
                    <a:p>
                      <a:pPr indent="0" lvl="0" marL="0" rtl="0" algn="l">
                        <a:spcBef>
                          <a:spcPts val="0"/>
                        </a:spcBef>
                        <a:spcAft>
                          <a:spcPts val="0"/>
                        </a:spcAft>
                        <a:buNone/>
                      </a:pPr>
                      <a:r>
                        <a:rPr lang="en"/>
                        <a:t>El señor de los anillos: El retorno del rey</a:t>
                      </a:r>
                      <a:endParaRPr/>
                    </a:p>
                    <a:p>
                      <a:pPr indent="0" lvl="0" marL="0" rtl="0" algn="l">
                        <a:spcBef>
                          <a:spcPts val="0"/>
                        </a:spcBef>
                        <a:spcAft>
                          <a:spcPts val="0"/>
                        </a:spcAft>
                        <a:buNone/>
                      </a:pPr>
                      <a:r>
                        <a:rPr lang="en"/>
                        <a:t>2001: Odisea del espacio </a:t>
                      </a:r>
                      <a:endParaRPr/>
                    </a:p>
                    <a:p>
                      <a:pPr indent="0" lvl="0" marL="0" rtl="0" algn="l">
                        <a:spcBef>
                          <a:spcPts val="0"/>
                        </a:spcBef>
                        <a:spcAft>
                          <a:spcPts val="0"/>
                        </a:spcAft>
                        <a:buNone/>
                      </a:pPr>
                      <a:r>
                        <a:rPr lang="en"/>
                        <a:t>South Park: Bigger Longer &amp; Uncut</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819150" y="845600"/>
            <a:ext cx="75057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Identificación basada en palabras</a:t>
            </a:r>
            <a:endParaRPr sz="2500"/>
          </a:p>
        </p:txBody>
      </p:sp>
      <p:sp>
        <p:nvSpPr>
          <p:cNvPr id="284" name="Google Shape;284;p39"/>
          <p:cNvSpPr txBox="1"/>
          <p:nvPr/>
        </p:nvSpPr>
        <p:spPr>
          <a:xfrm>
            <a:off x="819150" y="1379300"/>
            <a:ext cx="7753200" cy="60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Forma </a:t>
            </a:r>
            <a:r>
              <a:rPr b="1" lang="en" sz="1800"/>
              <a:t>de una palabra</a:t>
            </a:r>
            <a:br>
              <a:rPr b="1" lang="en" sz="1800"/>
            </a:br>
            <a:endParaRPr/>
          </a:p>
        </p:txBody>
      </p:sp>
      <p:graphicFrame>
        <p:nvGraphicFramePr>
          <p:cNvPr id="285" name="Google Shape;285;p39"/>
          <p:cNvGraphicFramePr/>
          <p:nvPr/>
        </p:nvGraphicFramePr>
        <p:xfrm>
          <a:off x="2953075" y="1985000"/>
          <a:ext cx="3000000" cy="3000000"/>
        </p:xfrm>
        <a:graphic>
          <a:graphicData uri="http://schemas.openxmlformats.org/drawingml/2006/table">
            <a:tbl>
              <a:tblPr>
                <a:noFill/>
                <a:tableStyleId>{F72B6FAE-55BF-46E3-808A-4A44DA05C286}</a:tableStyleId>
              </a:tblPr>
              <a:tblGrid>
                <a:gridCol w="1497725"/>
                <a:gridCol w="1987625"/>
              </a:tblGrid>
              <a:tr h="381000">
                <a:tc>
                  <a:txBody>
                    <a:bodyPr/>
                    <a:lstStyle/>
                    <a:p>
                      <a:pPr indent="0" lvl="0" marL="0" rtl="0" algn="l">
                        <a:spcBef>
                          <a:spcPts val="0"/>
                        </a:spcBef>
                        <a:spcAft>
                          <a:spcPts val="0"/>
                        </a:spcAft>
                        <a:buNone/>
                      </a:pPr>
                      <a:r>
                        <a:rPr b="1" lang="en"/>
                        <a:t>Forma</a:t>
                      </a:r>
                      <a:endParaRPr b="1"/>
                    </a:p>
                  </a:txBody>
                  <a:tcPr marT="91425" marB="91425" marR="91425" marL="91425"/>
                </a:tc>
                <a:tc>
                  <a:txBody>
                    <a:bodyPr/>
                    <a:lstStyle/>
                    <a:p>
                      <a:pPr indent="0" lvl="0" marL="0" rtl="0" algn="l">
                        <a:spcBef>
                          <a:spcPts val="0"/>
                        </a:spcBef>
                        <a:spcAft>
                          <a:spcPts val="0"/>
                        </a:spcAft>
                        <a:buNone/>
                      </a:pPr>
                      <a:r>
                        <a:rPr b="1" lang="en"/>
                        <a:t>Nombre de entidad</a:t>
                      </a:r>
                      <a:endParaRPr b="1"/>
                    </a:p>
                  </a:txBody>
                  <a:tcPr marT="91425" marB="91425" marR="91425" marL="91425"/>
                </a:tc>
              </a:tr>
              <a:tr h="381000">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Xx-xxx</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Varicela-zóster</a:t>
                      </a:r>
                      <a:endParaRPr sz="18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xXXX</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mRNA</a:t>
                      </a:r>
                      <a:endParaRPr sz="18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XXXd</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CPA1</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819150" y="845600"/>
            <a:ext cx="75057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Identificación basada otro tipo de inferencia lingüística</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
        <p:nvSpPr>
          <p:cNvPr id="291" name="Google Shape;291;p40"/>
          <p:cNvSpPr txBox="1"/>
          <p:nvPr/>
        </p:nvSpPr>
        <p:spPr>
          <a:xfrm>
            <a:off x="819150" y="1379300"/>
            <a:ext cx="7753200" cy="60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Adjetivo + Sustantivo + </a:t>
            </a:r>
            <a:r>
              <a:rPr b="1" lang="en" sz="1800" u="sng"/>
              <a:t>Sustantivo</a:t>
            </a:r>
            <a:r>
              <a:rPr b="1" lang="en" sz="1800"/>
              <a:t> =&gt; Nombre de entidad</a:t>
            </a:r>
            <a:endParaRPr/>
          </a:p>
        </p:txBody>
      </p:sp>
      <p:sp>
        <p:nvSpPr>
          <p:cNvPr id="292" name="Google Shape;292;p40"/>
          <p:cNvSpPr txBox="1"/>
          <p:nvPr/>
        </p:nvSpPr>
        <p:spPr>
          <a:xfrm>
            <a:off x="819150" y="2333275"/>
            <a:ext cx="8062500" cy="68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Nunito"/>
                <a:ea typeface="Nunito"/>
                <a:cs typeface="Nunito"/>
                <a:sym typeface="Nunito"/>
              </a:rPr>
              <a:t>Identificación basada en contexto de etiquetado</a:t>
            </a:r>
            <a:endParaRPr/>
          </a:p>
        </p:txBody>
      </p:sp>
      <p:sp>
        <p:nvSpPr>
          <p:cNvPr id="293" name="Google Shape;293;p40"/>
          <p:cNvSpPr txBox="1"/>
          <p:nvPr/>
        </p:nvSpPr>
        <p:spPr>
          <a:xfrm>
            <a:off x="828450" y="2823125"/>
            <a:ext cx="7734600" cy="1592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b="1" lang="en" sz="1800"/>
              <a:t>PERSONA + PERSONA + </a:t>
            </a:r>
            <a:r>
              <a:rPr b="1" lang="en" sz="1800" u="sng"/>
              <a:t>?????</a:t>
            </a:r>
            <a:r>
              <a:rPr b="1" lang="en" sz="1800"/>
              <a:t> =&gt; Posiblemente sea PERSONA</a:t>
            </a:r>
            <a:endParaRPr b="1" sz="1800"/>
          </a:p>
          <a:p>
            <a:pPr indent="457200" lvl="0" marL="0" rtl="0" algn="l">
              <a:spcBef>
                <a:spcPts val="0"/>
              </a:spcBef>
              <a:spcAft>
                <a:spcPts val="0"/>
              </a:spcAft>
              <a:buNone/>
            </a:pPr>
            <a:r>
              <a:t/>
            </a:r>
            <a:endParaRPr b="1" sz="1800"/>
          </a:p>
          <a:p>
            <a:pPr indent="0" lvl="0" marL="0" rtl="0" algn="ctr">
              <a:spcBef>
                <a:spcPts val="0"/>
              </a:spcBef>
              <a:spcAft>
                <a:spcPts val="0"/>
              </a:spcAft>
              <a:buNone/>
            </a:pPr>
            <a:r>
              <a:rPr b="1" lang="en" sz="1800" u="sng"/>
              <a:t>Juan</a:t>
            </a:r>
            <a:r>
              <a:rPr b="1" lang="en" sz="1800"/>
              <a:t> </a:t>
            </a:r>
            <a:r>
              <a:rPr b="1" lang="en" sz="1800" u="sng"/>
              <a:t>Carlos </a:t>
            </a:r>
            <a:r>
              <a:rPr b="1" lang="en" sz="1800">
                <a:solidFill>
                  <a:srgbClr val="FF0000"/>
                </a:solidFill>
              </a:rPr>
              <a:t>Perez  </a:t>
            </a:r>
            <a:endParaRPr b="1" sz="1800">
              <a:solidFill>
                <a:srgbClr val="FF0000"/>
              </a:solidFill>
            </a:endParaRPr>
          </a:p>
          <a:p>
            <a:pPr indent="0" lvl="0" marL="0" rtl="0" algn="ctr">
              <a:spcBef>
                <a:spcPts val="0"/>
              </a:spcBef>
              <a:spcAft>
                <a:spcPts val="0"/>
              </a:spcAft>
              <a:buNone/>
            </a:pPr>
            <a:r>
              <a:rPr b="1" lang="en" sz="1800">
                <a:solidFill>
                  <a:srgbClr val="0000FF"/>
                </a:solidFill>
              </a:rPr>
              <a:t>P		P     </a:t>
            </a:r>
            <a:r>
              <a:rPr b="1" lang="en" sz="1800">
                <a:solidFill>
                  <a:srgbClr val="FF0000"/>
                </a:solidFill>
              </a:rPr>
              <a:t>?</a:t>
            </a:r>
            <a:endParaRPr b="1" sz="180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Algoritmos de inferencia</a:t>
            </a:r>
            <a:endParaRPr sz="2400"/>
          </a:p>
        </p:txBody>
      </p:sp>
      <p:sp>
        <p:nvSpPr>
          <p:cNvPr id="299" name="Google Shape;299;p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Greedy Inference</a:t>
            </a:r>
            <a:endParaRPr sz="2400"/>
          </a:p>
          <a:p>
            <a:pPr indent="-381000" lvl="0" marL="457200" rtl="0" algn="l">
              <a:spcBef>
                <a:spcPts val="0"/>
              </a:spcBef>
              <a:spcAft>
                <a:spcPts val="0"/>
              </a:spcAft>
              <a:buSzPts val="2400"/>
              <a:buChar char="●"/>
            </a:pPr>
            <a:r>
              <a:rPr lang="en" sz="2400"/>
              <a:t>Beam Inference</a:t>
            </a:r>
            <a:endParaRPr sz="2400"/>
          </a:p>
          <a:p>
            <a:pPr indent="-381000" lvl="0" marL="457200" rtl="0" algn="l">
              <a:spcBef>
                <a:spcPts val="0"/>
              </a:spcBef>
              <a:spcAft>
                <a:spcPts val="0"/>
              </a:spcAft>
              <a:buSzPts val="2400"/>
              <a:buChar char="●"/>
            </a:pPr>
            <a:r>
              <a:rPr lang="en" sz="2400"/>
              <a:t>Viterbi Inference</a:t>
            </a:r>
            <a:endParaRPr sz="2400"/>
          </a:p>
          <a:p>
            <a:pPr indent="-381000" lvl="0" marL="457200" rtl="0" algn="l">
              <a:spcBef>
                <a:spcPts val="0"/>
              </a:spcBef>
              <a:spcAft>
                <a:spcPts val="0"/>
              </a:spcAft>
              <a:buSzPts val="2400"/>
              <a:buChar char="●"/>
            </a:pPr>
            <a:r>
              <a:rPr lang="en" sz="2400"/>
              <a:t>CRFs</a:t>
            </a:r>
            <a:endParaRPr sz="2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5"/>
          <p:cNvPicPr preferRelativeResize="0"/>
          <p:nvPr/>
        </p:nvPicPr>
        <p:blipFill>
          <a:blip r:embed="rId3">
            <a:alphaModFix/>
          </a:blip>
          <a:stretch>
            <a:fillRect/>
          </a:stretch>
        </p:blipFill>
        <p:spPr>
          <a:xfrm>
            <a:off x="152400" y="152400"/>
            <a:ext cx="8839201" cy="4784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819150" y="845600"/>
            <a:ext cx="7505700" cy="356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Extracción de relaciones </a:t>
            </a:r>
            <a:r>
              <a:rPr lang="en" sz="3600"/>
              <a:t>semánticas</a:t>
            </a:r>
            <a:endParaRPr sz="3600"/>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Ontología</a:t>
            </a:r>
            <a:endParaRPr/>
          </a:p>
        </p:txBody>
      </p:sp>
      <p:sp>
        <p:nvSpPr>
          <p:cNvPr id="310" name="Google Shape;310;p43"/>
          <p:cNvSpPr txBox="1"/>
          <p:nvPr>
            <p:ph idx="1" type="body"/>
          </p:nvPr>
        </p:nvSpPr>
        <p:spPr>
          <a:xfrm>
            <a:off x="4627850" y="845600"/>
            <a:ext cx="36969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Is-a (hipónimo )</a:t>
            </a:r>
            <a:r>
              <a:rPr lang="en" sz="1800"/>
              <a:t>:  Jirafa es un rumiante es un mamífero es un vertebrado es un animal</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b="1" lang="en" sz="1800"/>
              <a:t>Instance-of</a:t>
            </a:r>
            <a:r>
              <a:rPr lang="en" sz="1800"/>
              <a:t>: Buenos Aires es una instancia de ciudad</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1" name="Google Shape;311;p43"/>
          <p:cNvPicPr preferRelativeResize="0"/>
          <p:nvPr/>
        </p:nvPicPr>
        <p:blipFill>
          <a:blip r:embed="rId3">
            <a:alphaModFix/>
          </a:blip>
          <a:stretch>
            <a:fillRect/>
          </a:stretch>
        </p:blipFill>
        <p:spPr>
          <a:xfrm>
            <a:off x="1010150" y="2219388"/>
            <a:ext cx="3333750" cy="2219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construir una ontología?</a:t>
            </a:r>
            <a:endParaRPr/>
          </a:p>
        </p:txBody>
      </p:sp>
      <p:sp>
        <p:nvSpPr>
          <p:cNvPr id="317" name="Google Shape;317;p4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Reglas escritas a mano, de tipo</a:t>
            </a:r>
            <a:r>
              <a:rPr i="1" lang="en" sz="2400"/>
              <a:t> pattern-matching</a:t>
            </a:r>
            <a:endParaRPr i="1" sz="2400"/>
          </a:p>
          <a:p>
            <a:pPr indent="-381000" lvl="0" marL="457200" rtl="0" algn="l">
              <a:spcBef>
                <a:spcPts val="0"/>
              </a:spcBef>
              <a:spcAft>
                <a:spcPts val="0"/>
              </a:spcAft>
              <a:buSzPts val="2400"/>
              <a:buAutoNum type="arabicPeriod"/>
            </a:pPr>
            <a:r>
              <a:rPr lang="en" sz="2400"/>
              <a:t>Aprendizaje automático supervisado</a:t>
            </a:r>
            <a:endParaRPr sz="2400"/>
          </a:p>
          <a:p>
            <a:pPr indent="-381000" lvl="0" marL="457200" rtl="0" algn="l">
              <a:spcBef>
                <a:spcPts val="0"/>
              </a:spcBef>
              <a:spcAft>
                <a:spcPts val="0"/>
              </a:spcAft>
              <a:buSzPts val="2400"/>
              <a:buAutoNum type="arabicPeriod"/>
            </a:pPr>
            <a:r>
              <a:rPr lang="en" sz="2400"/>
              <a:t>Auto-supervisado</a:t>
            </a:r>
            <a:endParaRPr sz="2400"/>
          </a:p>
          <a:p>
            <a:pPr indent="-381000" lvl="0" marL="457200" rtl="0" algn="l">
              <a:spcBef>
                <a:spcPts val="0"/>
              </a:spcBef>
              <a:spcAft>
                <a:spcPts val="0"/>
              </a:spcAft>
              <a:buSzPts val="2400"/>
              <a:buAutoNum type="arabicPeriod"/>
            </a:pPr>
            <a:r>
              <a:rPr lang="en" sz="2400"/>
              <a:t>No supervisado para la web</a:t>
            </a:r>
            <a:endParaRPr sz="24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21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Reglas escritas a mano, de tipo </a:t>
            </a:r>
            <a:r>
              <a:rPr i="1" lang="en" sz="2500"/>
              <a:t>pattern-matching</a:t>
            </a:r>
            <a:endParaRPr i="1" sz="2500"/>
          </a:p>
        </p:txBody>
      </p:sp>
      <p:sp>
        <p:nvSpPr>
          <p:cNvPr id="323" name="Google Shape;323;p45"/>
          <p:cNvSpPr txBox="1"/>
          <p:nvPr>
            <p:ph idx="1" type="body"/>
          </p:nvPr>
        </p:nvSpPr>
        <p:spPr>
          <a:xfrm>
            <a:off x="2822400" y="1598475"/>
            <a:ext cx="3499200" cy="27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Reglas ontológica: IS-A</a:t>
            </a:r>
            <a:endParaRPr b="1" sz="1800"/>
          </a:p>
          <a:p>
            <a:pPr indent="-342900" lvl="0" marL="457200" rtl="0" algn="l">
              <a:spcBef>
                <a:spcPts val="0"/>
              </a:spcBef>
              <a:spcAft>
                <a:spcPts val="0"/>
              </a:spcAft>
              <a:buSzPts val="1800"/>
              <a:buChar char="●"/>
            </a:pPr>
            <a:r>
              <a:rPr lang="en" sz="1800"/>
              <a:t>Y como X ((, X*) (,and|or) X)</a:t>
            </a:r>
            <a:endParaRPr sz="1800"/>
          </a:p>
          <a:p>
            <a:pPr indent="-342900" lvl="0" marL="457200" rtl="0" algn="l">
              <a:spcBef>
                <a:spcPts val="0"/>
              </a:spcBef>
              <a:spcAft>
                <a:spcPts val="0"/>
              </a:spcAft>
              <a:buSzPts val="1800"/>
              <a:buChar char="●"/>
            </a:pPr>
            <a:r>
              <a:rPr lang="en" sz="1800"/>
              <a:t>Tanto Y como X</a:t>
            </a:r>
            <a:endParaRPr sz="1800"/>
          </a:p>
          <a:p>
            <a:pPr indent="-342900" lvl="0" marL="457200" rtl="0" algn="l">
              <a:spcBef>
                <a:spcPts val="0"/>
              </a:spcBef>
              <a:spcAft>
                <a:spcPts val="0"/>
              </a:spcAft>
              <a:buSzPts val="1800"/>
              <a:buChar char="●"/>
            </a:pPr>
            <a:r>
              <a:rPr lang="en" sz="1800"/>
              <a:t>X o otra Y</a:t>
            </a:r>
            <a:endParaRPr sz="1800"/>
          </a:p>
          <a:p>
            <a:pPr indent="-342900" lvl="0" marL="457200" rtl="0" algn="l">
              <a:spcBef>
                <a:spcPts val="0"/>
              </a:spcBef>
              <a:spcAft>
                <a:spcPts val="0"/>
              </a:spcAft>
              <a:buSzPts val="1800"/>
              <a:buChar char="●"/>
            </a:pPr>
            <a:r>
              <a:rPr lang="en" sz="1800"/>
              <a:t>X y otra Y</a:t>
            </a:r>
            <a:endParaRPr sz="1800"/>
          </a:p>
          <a:p>
            <a:pPr indent="-342900" lvl="0" marL="457200" rtl="0" algn="l">
              <a:spcBef>
                <a:spcPts val="0"/>
              </a:spcBef>
              <a:spcAft>
                <a:spcPts val="0"/>
              </a:spcAft>
              <a:buSzPts val="1800"/>
              <a:buChar char="●"/>
            </a:pPr>
            <a:r>
              <a:rPr lang="en" sz="1800"/>
              <a:t>Y incluyendo X</a:t>
            </a:r>
            <a:endParaRPr sz="1800"/>
          </a:p>
          <a:p>
            <a:pPr indent="-342900" lvl="0" marL="457200" rtl="0" algn="l">
              <a:spcBef>
                <a:spcPts val="0"/>
              </a:spcBef>
              <a:spcAft>
                <a:spcPts val="0"/>
              </a:spcAft>
              <a:buSzPts val="1800"/>
              <a:buChar char="●"/>
            </a:pPr>
            <a:r>
              <a:rPr lang="en" sz="1800"/>
              <a:t>Y, especialmente X</a:t>
            </a:r>
            <a:endParaRPr sz="1800"/>
          </a:p>
          <a:p>
            <a:pPr indent="0" lvl="0" marL="0" rtl="0" algn="l">
              <a:spcBef>
                <a:spcPts val="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Reglas escritas a mano, de tipo </a:t>
            </a:r>
            <a:r>
              <a:rPr i="1" lang="en" sz="2500"/>
              <a:t>pattern-matching</a:t>
            </a:r>
            <a:endParaRPr i="1" sz="2500"/>
          </a:p>
        </p:txBody>
      </p:sp>
      <p:graphicFrame>
        <p:nvGraphicFramePr>
          <p:cNvPr id="329" name="Google Shape;329;p46"/>
          <p:cNvGraphicFramePr/>
          <p:nvPr/>
        </p:nvGraphicFramePr>
        <p:xfrm>
          <a:off x="819150" y="1531725"/>
          <a:ext cx="3000000" cy="3000000"/>
        </p:xfrm>
        <a:graphic>
          <a:graphicData uri="http://schemas.openxmlformats.org/drawingml/2006/table">
            <a:tbl>
              <a:tblPr>
                <a:noFill/>
                <a:tableStyleId>{87D812F7-7645-4634-A430-F2C323ABBC3D}</a:tableStyleId>
              </a:tblPr>
              <a:tblGrid>
                <a:gridCol w="1540175"/>
                <a:gridCol w="5891750"/>
              </a:tblGrid>
              <a:tr h="439100">
                <a:tc>
                  <a:txBody>
                    <a:bodyPr/>
                    <a:lstStyle/>
                    <a:p>
                      <a:pPr indent="0" lvl="0" marL="0" rtl="0" algn="l">
                        <a:lnSpc>
                          <a:spcPct val="115000"/>
                        </a:lnSpc>
                        <a:spcBef>
                          <a:spcPts val="0"/>
                        </a:spcBef>
                        <a:spcAft>
                          <a:spcPts val="0"/>
                        </a:spcAft>
                        <a:buNone/>
                      </a:pPr>
                      <a:r>
                        <a:rPr b="1" lang="en"/>
                        <a:t>Patron</a:t>
                      </a:r>
                      <a:endParaRPr b="1"/>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Ejemplos</a:t>
                      </a:r>
                      <a:endParaRPr b="1"/>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06300">
                <a:tc>
                  <a:txBody>
                    <a:bodyPr/>
                    <a:lstStyle/>
                    <a:p>
                      <a:pPr indent="0" lvl="0" marL="0" rtl="0" algn="l">
                        <a:lnSpc>
                          <a:spcPct val="115000"/>
                        </a:lnSpc>
                        <a:spcBef>
                          <a:spcPts val="0"/>
                        </a:spcBef>
                        <a:spcAft>
                          <a:spcPts val="0"/>
                        </a:spcAft>
                        <a:buNone/>
                      </a:pPr>
                      <a:r>
                        <a:rPr b="1" lang="en"/>
                        <a:t>X</a:t>
                      </a:r>
                      <a:r>
                        <a:rPr lang="en"/>
                        <a:t> y otro </a:t>
                      </a:r>
                      <a:r>
                        <a:rPr b="1" lang="en"/>
                        <a:t>Y</a:t>
                      </a:r>
                      <a:endParaRPr b="1"/>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 </a:t>
                      </a:r>
                      <a:r>
                        <a:rPr b="1" lang="en"/>
                        <a:t>templos</a:t>
                      </a:r>
                      <a:r>
                        <a:rPr lang="en"/>
                        <a:t>, </a:t>
                      </a:r>
                      <a:r>
                        <a:rPr b="1" lang="en"/>
                        <a:t>haciendas</a:t>
                      </a:r>
                      <a:r>
                        <a:rPr lang="en"/>
                        <a:t> </a:t>
                      </a:r>
                      <a:r>
                        <a:rPr lang="en">
                          <a:solidFill>
                            <a:srgbClr val="FF0000"/>
                          </a:solidFill>
                        </a:rPr>
                        <a:t>y otros</a:t>
                      </a:r>
                      <a:r>
                        <a:rPr lang="en"/>
                        <a:t> </a:t>
                      </a:r>
                      <a:r>
                        <a:rPr b="1" lang="en"/>
                        <a:t>edificios públicos</a:t>
                      </a:r>
                      <a:r>
                        <a:rPr lang="en"/>
                        <a:t> importantes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06300">
                <a:tc>
                  <a:txBody>
                    <a:bodyPr/>
                    <a:lstStyle/>
                    <a:p>
                      <a:pPr indent="0" lvl="0" marL="0" rtl="0" algn="l">
                        <a:lnSpc>
                          <a:spcPct val="115000"/>
                        </a:lnSpc>
                        <a:spcBef>
                          <a:spcPts val="0"/>
                        </a:spcBef>
                        <a:spcAft>
                          <a:spcPts val="0"/>
                        </a:spcAft>
                        <a:buNone/>
                      </a:pPr>
                      <a:r>
                        <a:rPr b="1" lang="en"/>
                        <a:t>X</a:t>
                      </a:r>
                      <a:r>
                        <a:rPr lang="en"/>
                        <a:t> (o|u) </a:t>
                      </a:r>
                      <a:r>
                        <a:rPr b="1" lang="en"/>
                        <a:t>Y</a:t>
                      </a:r>
                      <a:endParaRPr b="1"/>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 </a:t>
                      </a:r>
                      <a:r>
                        <a:rPr b="1" lang="en"/>
                        <a:t>contusiones</a:t>
                      </a:r>
                      <a:r>
                        <a:rPr lang="en"/>
                        <a:t>, </a:t>
                      </a:r>
                      <a:r>
                        <a:rPr b="1" lang="en"/>
                        <a:t>heridas</a:t>
                      </a:r>
                      <a:r>
                        <a:rPr lang="en"/>
                        <a:t>, </a:t>
                      </a:r>
                      <a:r>
                        <a:rPr b="1" lang="en"/>
                        <a:t>fracturas</a:t>
                      </a:r>
                      <a:r>
                        <a:rPr lang="en"/>
                        <a:t> </a:t>
                      </a:r>
                      <a:r>
                        <a:rPr lang="en">
                          <a:solidFill>
                            <a:srgbClr val="FF0000"/>
                          </a:solidFill>
                        </a:rPr>
                        <a:t>u</a:t>
                      </a:r>
                      <a:r>
                        <a:rPr lang="en"/>
                        <a:t> otras </a:t>
                      </a:r>
                      <a:r>
                        <a:rPr b="1" lang="en"/>
                        <a:t>lesiones</a:t>
                      </a:r>
                      <a:r>
                        <a:rPr lang="en"/>
                        <a:t> ...</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06300">
                <a:tc>
                  <a:txBody>
                    <a:bodyPr/>
                    <a:lstStyle/>
                    <a:p>
                      <a:pPr indent="0" lvl="0" marL="0" rtl="0" algn="l">
                        <a:lnSpc>
                          <a:spcPct val="115000"/>
                        </a:lnSpc>
                        <a:spcBef>
                          <a:spcPts val="0"/>
                        </a:spcBef>
                        <a:spcAft>
                          <a:spcPts val="0"/>
                        </a:spcAft>
                        <a:buNone/>
                      </a:pPr>
                      <a:r>
                        <a:rPr b="1" lang="en"/>
                        <a:t>Y</a:t>
                      </a:r>
                      <a:r>
                        <a:rPr lang="en"/>
                        <a:t> como</a:t>
                      </a:r>
                      <a:r>
                        <a:rPr b="1" lang="en"/>
                        <a:t> X</a:t>
                      </a:r>
                      <a:endParaRPr b="1"/>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El </a:t>
                      </a:r>
                      <a:r>
                        <a:rPr b="1" lang="en"/>
                        <a:t>laúd arco</a:t>
                      </a:r>
                      <a:r>
                        <a:rPr lang="en"/>
                        <a:t>, </a:t>
                      </a:r>
                      <a:r>
                        <a:rPr lang="en">
                          <a:solidFill>
                            <a:srgbClr val="FF0000"/>
                          </a:solidFill>
                        </a:rPr>
                        <a:t>como</a:t>
                      </a:r>
                      <a:r>
                        <a:rPr lang="en"/>
                        <a:t> los </a:t>
                      </a:r>
                      <a:r>
                        <a:rPr b="1" lang="en"/>
                        <a:t>bambara ndang</a:t>
                      </a:r>
                      <a:r>
                        <a:rPr lang="en"/>
                        <a:t> ...</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06300">
                <a:tc>
                  <a:txBody>
                    <a:bodyPr/>
                    <a:lstStyle/>
                    <a:p>
                      <a:pPr indent="0" lvl="0" marL="0" rtl="0" algn="l">
                        <a:lnSpc>
                          <a:spcPct val="115000"/>
                        </a:lnSpc>
                        <a:spcBef>
                          <a:spcPts val="0"/>
                        </a:spcBef>
                        <a:spcAft>
                          <a:spcPts val="0"/>
                        </a:spcAft>
                        <a:buNone/>
                      </a:pPr>
                      <a:r>
                        <a:rPr b="1" lang="en"/>
                        <a:t>Y</a:t>
                      </a:r>
                      <a:r>
                        <a:rPr lang="en"/>
                        <a:t> incluyendo </a:t>
                      </a:r>
                      <a:r>
                        <a:rPr b="1" lang="en"/>
                        <a:t>X</a:t>
                      </a:r>
                      <a:endParaRPr b="1"/>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 varios </a:t>
                      </a:r>
                      <a:r>
                        <a:rPr b="1" lang="en"/>
                        <a:t>países</a:t>
                      </a:r>
                      <a:r>
                        <a:rPr lang="en"/>
                        <a:t>, </a:t>
                      </a:r>
                      <a:r>
                        <a:rPr lang="en">
                          <a:solidFill>
                            <a:srgbClr val="FF0000"/>
                          </a:solidFill>
                        </a:rPr>
                        <a:t>incluyendo</a:t>
                      </a:r>
                      <a:r>
                        <a:rPr lang="en"/>
                        <a:t> </a:t>
                      </a:r>
                      <a:r>
                        <a:rPr b="1" lang="en"/>
                        <a:t>Inglaterra, Canada</a:t>
                      </a:r>
                      <a:r>
                        <a:rPr lang="en"/>
                        <a:t> ...</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06300">
                <a:tc>
                  <a:txBody>
                    <a:bodyPr/>
                    <a:lstStyle/>
                    <a:p>
                      <a:pPr indent="0" lvl="0" marL="0" rtl="0" algn="l">
                        <a:lnSpc>
                          <a:spcPct val="115000"/>
                        </a:lnSpc>
                        <a:spcBef>
                          <a:spcPts val="0"/>
                        </a:spcBef>
                        <a:spcAft>
                          <a:spcPts val="0"/>
                        </a:spcAft>
                        <a:buNone/>
                      </a:pPr>
                      <a:r>
                        <a:rPr b="1" lang="en"/>
                        <a:t>Y</a:t>
                      </a:r>
                      <a:r>
                        <a:rPr lang="en"/>
                        <a:t>, sobre todo </a:t>
                      </a:r>
                      <a:r>
                        <a:rPr b="1" lang="en"/>
                        <a:t>X</a:t>
                      </a:r>
                      <a:endParaRPr b="1"/>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Países europeos</a:t>
                      </a:r>
                      <a:r>
                        <a:rPr lang="en"/>
                        <a:t>, </a:t>
                      </a:r>
                      <a:r>
                        <a:rPr lang="en">
                          <a:solidFill>
                            <a:srgbClr val="FF0000"/>
                          </a:solidFill>
                        </a:rPr>
                        <a:t>sobre todo</a:t>
                      </a:r>
                      <a:r>
                        <a:rPr lang="en"/>
                        <a:t> </a:t>
                      </a:r>
                      <a:r>
                        <a:rPr b="1" lang="en"/>
                        <a:t>Francia</a:t>
                      </a:r>
                      <a:r>
                        <a:rPr lang="en"/>
                        <a:t>, </a:t>
                      </a:r>
                      <a:r>
                        <a:rPr b="1" lang="en"/>
                        <a:t>Inglaterra</a:t>
                      </a:r>
                      <a:r>
                        <a:rPr lang="en"/>
                        <a:t> y </a:t>
                      </a:r>
                      <a:r>
                        <a:rPr b="1" lang="en"/>
                        <a:t>España</a:t>
                      </a:r>
                      <a:r>
                        <a:rPr lang="en"/>
                        <a:t> ..</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Reglas escritas a mano, de tipo </a:t>
            </a:r>
            <a:r>
              <a:rPr i="1" lang="en" sz="2500"/>
              <a:t>pattern-matching</a:t>
            </a:r>
            <a:endParaRPr i="1" sz="2500"/>
          </a:p>
        </p:txBody>
      </p:sp>
      <p:sp>
        <p:nvSpPr>
          <p:cNvPr id="335" name="Google Shape;335;p47"/>
          <p:cNvSpPr txBox="1"/>
          <p:nvPr>
            <p:ph idx="1" type="body"/>
          </p:nvPr>
        </p:nvSpPr>
        <p:spPr>
          <a:xfrm>
            <a:off x="819150" y="1353550"/>
            <a:ext cx="7505700" cy="336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t>Pros de este método:</a:t>
            </a:r>
            <a:endParaRPr b="1"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Tienden a tener una alta precisión</a:t>
            </a:r>
            <a:endParaRPr sz="1800"/>
          </a:p>
          <a:p>
            <a:pPr indent="-342900" lvl="0" marL="457200" rtl="0" algn="l">
              <a:lnSpc>
                <a:spcPct val="100000"/>
              </a:lnSpc>
              <a:spcBef>
                <a:spcPts val="0"/>
              </a:spcBef>
              <a:spcAft>
                <a:spcPts val="0"/>
              </a:spcAft>
              <a:buSzPts val="1800"/>
              <a:buChar char="●"/>
            </a:pPr>
            <a:r>
              <a:rPr lang="en" sz="1800"/>
              <a:t>Puede ser adaptado a dominios específicos</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b="1" lang="en" sz="1800"/>
              <a:t>Contras:</a:t>
            </a:r>
            <a:endParaRPr b="1"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Suelen tener muy bajo </a:t>
            </a:r>
            <a:r>
              <a:rPr i="1" lang="en" sz="1800"/>
              <a:t>recall </a:t>
            </a:r>
            <a:r>
              <a:rPr lang="en" sz="1800"/>
              <a:t>(exhaustividad)</a:t>
            </a:r>
            <a:endParaRPr sz="1800"/>
          </a:p>
          <a:p>
            <a:pPr indent="-342900" lvl="0" marL="457200" rtl="0" algn="l">
              <a:lnSpc>
                <a:spcPct val="100000"/>
              </a:lnSpc>
              <a:spcBef>
                <a:spcPts val="0"/>
              </a:spcBef>
              <a:spcAft>
                <a:spcPts val="0"/>
              </a:spcAft>
              <a:buSzPts val="1800"/>
              <a:buChar char="●"/>
            </a:pPr>
            <a:r>
              <a:rPr lang="en" sz="1800"/>
              <a:t>Implica una gran cantidad de trabajo pensar en todos los patrones posibles…Más aún para todas las relaciones </a:t>
            </a:r>
            <a:endParaRPr sz="1800"/>
          </a:p>
          <a:p>
            <a:pPr indent="-342900" lvl="0" marL="457200" rtl="0" algn="l">
              <a:lnSpc>
                <a:spcPct val="100000"/>
              </a:lnSpc>
              <a:spcBef>
                <a:spcPts val="0"/>
              </a:spcBef>
              <a:spcAft>
                <a:spcPts val="0"/>
              </a:spcAft>
              <a:buSzPts val="1800"/>
              <a:buChar char="●"/>
            </a:pPr>
            <a:r>
              <a:rPr lang="en" sz="1800"/>
              <a:t>Se puede mejorar la precisión con otros métodos</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819150" y="845600"/>
            <a:ext cx="75057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Aprendizaje automático supervisado</a:t>
            </a:r>
            <a:endParaRPr sz="2500"/>
          </a:p>
        </p:txBody>
      </p:sp>
      <p:sp>
        <p:nvSpPr>
          <p:cNvPr id="341" name="Google Shape;341;p48"/>
          <p:cNvSpPr txBox="1"/>
          <p:nvPr>
            <p:ph idx="1" type="body"/>
          </p:nvPr>
        </p:nvSpPr>
        <p:spPr>
          <a:xfrm>
            <a:off x="819150" y="1791900"/>
            <a:ext cx="7505700" cy="294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Decidir qué relaciones nos interesa extraer</a:t>
            </a:r>
            <a:endParaRPr sz="1800"/>
          </a:p>
          <a:p>
            <a:pPr indent="-342900" lvl="0" marL="457200" rtl="0" algn="l">
              <a:spcBef>
                <a:spcPts val="0"/>
              </a:spcBef>
              <a:spcAft>
                <a:spcPts val="0"/>
              </a:spcAft>
              <a:buSzPts val="1800"/>
              <a:buAutoNum type="arabicPeriod"/>
            </a:pPr>
            <a:r>
              <a:rPr lang="en" sz="1800"/>
              <a:t>Decidir qué nombres de entidades son pertinentes a dichas relaciones</a:t>
            </a:r>
            <a:endParaRPr sz="1800"/>
          </a:p>
          <a:p>
            <a:pPr indent="-342900" lvl="0" marL="457200" rtl="0" algn="l">
              <a:spcBef>
                <a:spcPts val="0"/>
              </a:spcBef>
              <a:spcAft>
                <a:spcPts val="0"/>
              </a:spcAft>
              <a:buSzPts val="1800"/>
              <a:buAutoNum type="arabicPeriod"/>
            </a:pPr>
            <a:r>
              <a:rPr lang="en" sz="1800"/>
              <a:t>Encontrar un conjunto de datos propicio (corpus)</a:t>
            </a:r>
            <a:endParaRPr sz="1800"/>
          </a:p>
          <a:p>
            <a:pPr indent="-342900" lvl="1" marL="914400" rtl="0" algn="l">
              <a:spcBef>
                <a:spcPts val="0"/>
              </a:spcBef>
              <a:spcAft>
                <a:spcPts val="0"/>
              </a:spcAft>
              <a:buSzPts val="1800"/>
              <a:buAutoNum type="alphaLcPeriod"/>
            </a:pPr>
            <a:r>
              <a:rPr lang="en" sz="1800"/>
              <a:t>Etiquetar las entidades detectadas en el corpus </a:t>
            </a:r>
            <a:endParaRPr sz="1800"/>
          </a:p>
          <a:p>
            <a:pPr indent="-342900" lvl="1" marL="914400" rtl="0" algn="l">
              <a:spcBef>
                <a:spcPts val="0"/>
              </a:spcBef>
              <a:spcAft>
                <a:spcPts val="0"/>
              </a:spcAft>
              <a:buSzPts val="1800"/>
              <a:buAutoNum type="alphaLcPeriod"/>
            </a:pPr>
            <a:r>
              <a:rPr lang="en" sz="1800"/>
              <a:t>Etiquetar a mano las relaciones entre esas dos entidades</a:t>
            </a:r>
            <a:endParaRPr sz="1800"/>
          </a:p>
          <a:p>
            <a:pPr indent="-342900" lvl="1" marL="914400" rtl="0" algn="l">
              <a:spcBef>
                <a:spcPts val="0"/>
              </a:spcBef>
              <a:spcAft>
                <a:spcPts val="0"/>
              </a:spcAft>
              <a:buSzPts val="1800"/>
              <a:buAutoNum type="alphaLcPeriod"/>
            </a:pPr>
            <a:r>
              <a:rPr lang="en" sz="1800"/>
              <a:t>Partir este conjunto de datos en entrenamiento y prueba</a:t>
            </a:r>
            <a:endParaRPr sz="1800"/>
          </a:p>
          <a:p>
            <a:pPr indent="-342900" lvl="0" marL="457200" rtl="0" algn="l">
              <a:spcBef>
                <a:spcPts val="0"/>
              </a:spcBef>
              <a:spcAft>
                <a:spcPts val="0"/>
              </a:spcAft>
              <a:buSzPts val="1800"/>
              <a:buAutoNum type="arabicPeriod"/>
            </a:pPr>
            <a:r>
              <a:rPr lang="en" sz="1800"/>
              <a:t>Entrenar un clasificador sobre el conjunto de entrenamiento</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2" name="Google Shape;342;p48"/>
          <p:cNvSpPr txBox="1"/>
          <p:nvPr/>
        </p:nvSpPr>
        <p:spPr>
          <a:xfrm>
            <a:off x="819150" y="1314875"/>
            <a:ext cx="16371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Pasos: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3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3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300"/>
                                        <p:tgtEl>
                                          <p:spTgt spid="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1300"/>
                                        <p:tgtEl>
                                          <p:spTgt spid="3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4" st="4"/>
                                            </p:txEl>
                                          </p:spTgt>
                                        </p:tgtEl>
                                        <p:attrNameLst>
                                          <p:attrName>style.visibility</p:attrName>
                                        </p:attrNameLst>
                                      </p:cBhvr>
                                      <p:to>
                                        <p:strVal val="visible"/>
                                      </p:to>
                                    </p:set>
                                    <p:animEffect filter="fade" transition="in">
                                      <p:cBhvr>
                                        <p:cTn dur="1300"/>
                                        <p:tgtEl>
                                          <p:spTgt spid="3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5" st="5"/>
                                            </p:txEl>
                                          </p:spTgt>
                                        </p:tgtEl>
                                        <p:attrNameLst>
                                          <p:attrName>style.visibility</p:attrName>
                                        </p:attrNameLst>
                                      </p:cBhvr>
                                      <p:to>
                                        <p:strVal val="visible"/>
                                      </p:to>
                                    </p:set>
                                    <p:animEffect filter="fade" transition="in">
                                      <p:cBhvr>
                                        <p:cTn dur="1300"/>
                                        <p:tgtEl>
                                          <p:spTgt spid="3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6" st="6"/>
                                            </p:txEl>
                                          </p:spTgt>
                                        </p:tgtEl>
                                        <p:attrNameLst>
                                          <p:attrName>style.visibility</p:attrName>
                                        </p:attrNameLst>
                                      </p:cBhvr>
                                      <p:to>
                                        <p:strVal val="visible"/>
                                      </p:to>
                                    </p:set>
                                    <p:animEffect filter="fade" transition="in">
                                      <p:cBhvr>
                                        <p:cTn dur="1300"/>
                                        <p:tgtEl>
                                          <p:spTgt spid="3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7" st="7"/>
                                            </p:txEl>
                                          </p:spTgt>
                                        </p:tgtEl>
                                        <p:attrNameLst>
                                          <p:attrName>style.visibility</p:attrName>
                                        </p:attrNameLst>
                                      </p:cBhvr>
                                      <p:to>
                                        <p:strVal val="visible"/>
                                      </p:to>
                                    </p:set>
                                    <p:animEffect filter="fade" transition="in">
                                      <p:cBhvr>
                                        <p:cTn dur="1300"/>
                                        <p:tgtEl>
                                          <p:spTgt spid="3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8" st="8"/>
                                            </p:txEl>
                                          </p:spTgt>
                                        </p:tgtEl>
                                        <p:attrNameLst>
                                          <p:attrName>style.visibility</p:attrName>
                                        </p:attrNameLst>
                                      </p:cBhvr>
                                      <p:to>
                                        <p:strVal val="visible"/>
                                      </p:to>
                                    </p:set>
                                    <p:animEffect filter="fade" transition="in">
                                      <p:cBhvr>
                                        <p:cTn dur="1300"/>
                                        <p:tgtEl>
                                          <p:spTgt spid="34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819150" y="768225"/>
            <a:ext cx="75057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manual (aprendizaje supervisado )</a:t>
            </a:r>
            <a:endParaRPr sz="2500"/>
          </a:p>
        </p:txBody>
      </p:sp>
      <p:sp>
        <p:nvSpPr>
          <p:cNvPr id="348" name="Google Shape;348;p49"/>
          <p:cNvSpPr txBox="1"/>
          <p:nvPr/>
        </p:nvSpPr>
        <p:spPr>
          <a:xfrm>
            <a:off x="819150" y="1418025"/>
            <a:ext cx="7505700" cy="1817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Buscar dos nombres de entidades, generalmente en la misma oración.</a:t>
            </a:r>
            <a:endParaRPr sz="1800"/>
          </a:p>
          <a:p>
            <a:pPr indent="-342900" lvl="0" marL="457200" rtl="0" algn="l">
              <a:spcBef>
                <a:spcPts val="0"/>
              </a:spcBef>
              <a:spcAft>
                <a:spcPts val="0"/>
              </a:spcAft>
              <a:buSzPts val="1800"/>
              <a:buAutoNum type="arabicPeriod"/>
            </a:pPr>
            <a:r>
              <a:rPr lang="en" sz="1800"/>
              <a:t>Decidir si están o no relacionadas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Si lo están, clasificar la relación</a:t>
            </a:r>
            <a:endParaRPr sz="1800"/>
          </a:p>
          <a:p>
            <a:pPr indent="0" lvl="0" marL="0" rtl="0" algn="l">
              <a:spcBef>
                <a:spcPts val="0"/>
              </a:spcBef>
              <a:spcAft>
                <a:spcPts val="0"/>
              </a:spcAft>
              <a:buNone/>
            </a:pPr>
            <a:r>
              <a:t/>
            </a:r>
            <a:endParaRPr/>
          </a:p>
        </p:txBody>
      </p:sp>
      <p:pic>
        <p:nvPicPr>
          <p:cNvPr id="349" name="Google Shape;349;p49"/>
          <p:cNvPicPr preferRelativeResize="0"/>
          <p:nvPr/>
        </p:nvPicPr>
        <p:blipFill>
          <a:blip r:embed="rId3">
            <a:alphaModFix/>
          </a:blip>
          <a:stretch>
            <a:fillRect/>
          </a:stretch>
        </p:blipFill>
        <p:spPr>
          <a:xfrm>
            <a:off x="571500" y="3645875"/>
            <a:ext cx="8001000" cy="952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0"/>
          <p:cNvPicPr preferRelativeResize="0"/>
          <p:nvPr/>
        </p:nvPicPr>
        <p:blipFill>
          <a:blip r:embed="rId3">
            <a:alphaModFix/>
          </a:blip>
          <a:stretch>
            <a:fillRect/>
          </a:stretch>
        </p:blipFill>
        <p:spPr>
          <a:xfrm>
            <a:off x="371638" y="515625"/>
            <a:ext cx="8400724" cy="4000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819150" y="768225"/>
            <a:ext cx="75057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manual (aprendizaje supervisado )</a:t>
            </a:r>
            <a:endParaRPr sz="2500"/>
          </a:p>
        </p:txBody>
      </p:sp>
      <p:pic>
        <p:nvPicPr>
          <p:cNvPr id="360" name="Google Shape;360;p51"/>
          <p:cNvPicPr preferRelativeResize="0"/>
          <p:nvPr/>
        </p:nvPicPr>
        <p:blipFill>
          <a:blip r:embed="rId3">
            <a:alphaModFix/>
          </a:blip>
          <a:stretch>
            <a:fillRect/>
          </a:stretch>
        </p:blipFill>
        <p:spPr>
          <a:xfrm>
            <a:off x="500475" y="1418025"/>
            <a:ext cx="8175151" cy="29557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Información factica</a:t>
            </a:r>
            <a:endParaRPr/>
          </a:p>
          <a:p>
            <a:pPr indent="0" lvl="0" marL="0" rtl="0" algn="l">
              <a:spcBef>
                <a:spcPts val="0"/>
              </a:spcBef>
              <a:spcAft>
                <a:spcPts val="0"/>
              </a:spcAft>
              <a:buNone/>
            </a:pPr>
            <a:r>
              <a:t/>
            </a:r>
            <a:endParaRPr/>
          </a:p>
        </p:txBody>
      </p:sp>
      <p:sp>
        <p:nvSpPr>
          <p:cNvPr id="147" name="Google Shape;147;p16"/>
          <p:cNvSpPr txBox="1"/>
          <p:nvPr>
            <p:ph idx="1" type="body"/>
          </p:nvPr>
        </p:nvSpPr>
        <p:spPr>
          <a:xfrm>
            <a:off x="819150" y="1559800"/>
            <a:ext cx="7505700" cy="28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rPr>
              <a:t>¿Quién hizo qué a quién y cuándo?</a:t>
            </a:r>
            <a:endParaRPr b="1" sz="2400">
              <a:solidFill>
                <a:srgbClr val="000000"/>
              </a:solidFill>
            </a:endParaRPr>
          </a:p>
          <a:p>
            <a:pPr indent="0" lvl="0" marL="0" rtl="0" algn="l">
              <a:lnSpc>
                <a:spcPct val="115000"/>
              </a:lnSpc>
              <a:spcBef>
                <a:spcPts val="1600"/>
              </a:spcBef>
              <a:spcAft>
                <a:spcPts val="0"/>
              </a:spcAft>
              <a:buNone/>
            </a:pPr>
            <a:r>
              <a:rPr b="1" lang="en" sz="1800">
                <a:solidFill>
                  <a:srgbClr val="000000"/>
                </a:solidFill>
              </a:rPr>
              <a:t>Ejemplo:</a:t>
            </a:r>
            <a:endParaRPr b="1" sz="1800">
              <a:solidFill>
                <a:srgbClr val="000000"/>
              </a:solidFill>
            </a:endParaRPr>
          </a:p>
          <a:p>
            <a:pPr indent="0" lvl="0" marL="0" rtl="0" algn="l">
              <a:lnSpc>
                <a:spcPct val="115000"/>
              </a:lnSpc>
              <a:spcBef>
                <a:spcPts val="0"/>
              </a:spcBef>
              <a:spcAft>
                <a:spcPts val="0"/>
              </a:spcAft>
              <a:buNone/>
            </a:pPr>
            <a:r>
              <a:rPr lang="en" sz="1800">
                <a:solidFill>
                  <a:srgbClr val="000000"/>
                </a:solidFill>
                <a:latin typeface="Courier New"/>
                <a:ea typeface="Courier New"/>
                <a:cs typeface="Courier New"/>
                <a:sym typeface="Courier New"/>
              </a:rPr>
              <a:t>Las oficinas de Google en la Argentina ya tienen su historia. La empresa abrió su filial local en 2008 en Puerto Madero. Allí trabajan 215 empleados en los 6000 m2 que ocupan las instalaciones.</a:t>
            </a:r>
            <a:endParaRPr b="1" sz="1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2"/>
          <p:cNvSpPr txBox="1"/>
          <p:nvPr>
            <p:ph type="title"/>
          </p:nvPr>
        </p:nvSpPr>
        <p:spPr>
          <a:xfrm>
            <a:off x="819150" y="845600"/>
            <a:ext cx="7505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manual (aprendizaje supervisado )</a:t>
            </a:r>
            <a:endParaRPr/>
          </a:p>
        </p:txBody>
      </p:sp>
      <p:sp>
        <p:nvSpPr>
          <p:cNvPr id="366" name="Google Shape;366;p52"/>
          <p:cNvSpPr txBox="1"/>
          <p:nvPr>
            <p:ph idx="1" type="body"/>
          </p:nvPr>
        </p:nvSpPr>
        <p:spPr>
          <a:xfrm>
            <a:off x="819150" y="1480150"/>
            <a:ext cx="36153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Bag of Word</a:t>
            </a:r>
            <a:endParaRPr sz="1800"/>
          </a:p>
          <a:p>
            <a:pPr indent="0" lvl="0" marL="0" rtl="0" algn="l">
              <a:spcBef>
                <a:spcPts val="1600"/>
              </a:spcBef>
              <a:spcAft>
                <a:spcPts val="0"/>
              </a:spcAft>
              <a:buNone/>
            </a:pPr>
            <a:r>
              <a:rPr lang="en" sz="1800"/>
              <a:t>Bayes Naive</a:t>
            </a:r>
            <a:endParaRPr sz="1800"/>
          </a:p>
          <a:p>
            <a:pPr indent="0" lvl="0" marL="0" rtl="0" algn="l">
              <a:spcBef>
                <a:spcPts val="1600"/>
              </a:spcBef>
              <a:spcAft>
                <a:spcPts val="0"/>
              </a:spcAft>
              <a:buNone/>
            </a:pPr>
            <a:r>
              <a:rPr lang="en" sz="1800"/>
              <a:t>Quitar stop words</a:t>
            </a:r>
            <a:endParaRPr sz="1800"/>
          </a:p>
          <a:p>
            <a:pPr indent="0" lvl="0" marL="0" rtl="0" algn="l">
              <a:spcBef>
                <a:spcPts val="1600"/>
              </a:spcBef>
              <a:spcAft>
                <a:spcPts val="1600"/>
              </a:spcAft>
              <a:buNone/>
            </a:pPr>
            <a:r>
              <a:rPr lang="en" sz="1800" u="sng"/>
              <a:t>Características</a:t>
            </a:r>
            <a:r>
              <a:rPr lang="en" sz="1800" u="sng"/>
              <a:t>: Palabras y qué más ?</a:t>
            </a:r>
            <a:endParaRPr sz="1800" u="sng"/>
          </a:p>
        </p:txBody>
      </p:sp>
      <p:sp>
        <p:nvSpPr>
          <p:cNvPr id="367" name="Google Shape;367;p52"/>
          <p:cNvSpPr txBox="1"/>
          <p:nvPr>
            <p:ph idx="1" type="body"/>
          </p:nvPr>
        </p:nvSpPr>
        <p:spPr>
          <a:xfrm>
            <a:off x="5272400" y="1480150"/>
            <a:ext cx="30525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Palabras</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rPr b="1" lang="en" sz="1800"/>
              <a:t>Entidades</a:t>
            </a:r>
            <a:endParaRPr b="1" sz="1800"/>
          </a:p>
          <a:p>
            <a:pPr indent="0" lvl="0" marL="0" rtl="0" algn="l">
              <a:spcBef>
                <a:spcPts val="1600"/>
              </a:spcBef>
              <a:spcAft>
                <a:spcPts val="0"/>
              </a:spcAft>
              <a:buNone/>
            </a:pPr>
            <a:r>
              <a:t/>
            </a:r>
            <a:endParaRPr b="1" sz="1800"/>
          </a:p>
          <a:p>
            <a:pPr indent="0" lvl="0" marL="0" rtl="0" algn="l">
              <a:spcBef>
                <a:spcPts val="1600"/>
              </a:spcBef>
              <a:spcAft>
                <a:spcPts val="1600"/>
              </a:spcAft>
              <a:buNone/>
            </a:pPr>
            <a:r>
              <a:rPr b="1" lang="en" sz="1800"/>
              <a:t>Análisis Sintáctico</a:t>
            </a:r>
            <a:endParaRPr b="1" sz="1800"/>
          </a:p>
        </p:txBody>
      </p:sp>
      <p:cxnSp>
        <p:nvCxnSpPr>
          <p:cNvPr id="368" name="Google Shape;368;p52"/>
          <p:cNvCxnSpPr/>
          <p:nvPr/>
        </p:nvCxnSpPr>
        <p:spPr>
          <a:xfrm flipH="1" rot="10800000">
            <a:off x="4473175" y="1779075"/>
            <a:ext cx="837900" cy="15339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52"/>
          <p:cNvCxnSpPr>
            <a:endCxn id="367" idx="1"/>
          </p:cNvCxnSpPr>
          <p:nvPr/>
        </p:nvCxnSpPr>
        <p:spPr>
          <a:xfrm flipH="1" rot="10800000">
            <a:off x="4460300" y="3003400"/>
            <a:ext cx="812100" cy="399900"/>
          </a:xfrm>
          <a:prstGeom prst="straightConnector1">
            <a:avLst/>
          </a:prstGeom>
          <a:noFill/>
          <a:ln cap="flat" cmpd="sng" w="9525">
            <a:solidFill>
              <a:schemeClr val="dk2"/>
            </a:solidFill>
            <a:prstDash val="solid"/>
            <a:round/>
            <a:headEnd len="med" w="med" type="none"/>
            <a:tailEnd len="med" w="med" type="triangle"/>
          </a:ln>
        </p:spPr>
      </p:cxnSp>
      <p:cxnSp>
        <p:nvCxnSpPr>
          <p:cNvPr id="370" name="Google Shape;370;p52"/>
          <p:cNvCxnSpPr/>
          <p:nvPr/>
        </p:nvCxnSpPr>
        <p:spPr>
          <a:xfrm>
            <a:off x="4498950" y="3441900"/>
            <a:ext cx="825000" cy="46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819150" y="845600"/>
            <a:ext cx="7505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manual (aprendizaje supervisado )</a:t>
            </a:r>
            <a:endParaRPr/>
          </a:p>
        </p:txBody>
      </p:sp>
      <p:sp>
        <p:nvSpPr>
          <p:cNvPr id="376" name="Google Shape;376;p53"/>
          <p:cNvSpPr txBox="1"/>
          <p:nvPr>
            <p:ph idx="1" type="body"/>
          </p:nvPr>
        </p:nvSpPr>
        <p:spPr>
          <a:xfrm>
            <a:off x="819150" y="1480150"/>
            <a:ext cx="75057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Mención1</a:t>
            </a:r>
            <a:r>
              <a:rPr lang="en" sz="1800"/>
              <a:t>: American Airlines y </a:t>
            </a:r>
            <a:r>
              <a:rPr b="1" lang="en" sz="1800"/>
              <a:t>Mención2</a:t>
            </a:r>
            <a:r>
              <a:rPr lang="en" sz="1800"/>
              <a:t>: Tim Wagner</a:t>
            </a:r>
            <a:endParaRPr sz="1800"/>
          </a:p>
          <a:p>
            <a:pPr indent="-342900" lvl="0" marL="457200" rtl="0" algn="l">
              <a:spcBef>
                <a:spcPts val="1600"/>
              </a:spcBef>
              <a:spcAft>
                <a:spcPts val="0"/>
              </a:spcAft>
              <a:buSzPts val="1800"/>
              <a:buAutoNum type="arabicPeriod"/>
            </a:pPr>
            <a:r>
              <a:rPr lang="en" sz="1800"/>
              <a:t>bigramas solo de las menciones: { American; Airlines; Tim; Wagner; “American Airlines” ; “Tim Wagner” }</a:t>
            </a:r>
            <a:endParaRPr sz="1800"/>
          </a:p>
          <a:p>
            <a:pPr indent="-342900" lvl="0" marL="457200" rtl="0" algn="l">
              <a:spcBef>
                <a:spcPts val="0"/>
              </a:spcBef>
              <a:spcAft>
                <a:spcPts val="0"/>
              </a:spcAft>
              <a:buSzPts val="1800"/>
              <a:buAutoNum type="arabicPeriod"/>
            </a:pPr>
            <a:r>
              <a:rPr b="1" lang="en" sz="1800"/>
              <a:t>Agregar</a:t>
            </a:r>
            <a:r>
              <a:rPr lang="en" sz="1800"/>
              <a:t>:</a:t>
            </a:r>
            <a:br>
              <a:rPr lang="en" sz="1800"/>
            </a:br>
            <a:r>
              <a:rPr lang="en" sz="1800"/>
              <a:t>Mención2  -1 : “Spokeman”</a:t>
            </a:r>
            <a:br>
              <a:rPr lang="en" sz="1800"/>
            </a:br>
            <a:r>
              <a:rPr lang="en" sz="1800"/>
              <a:t>Mención2 +1:  “Said”</a:t>
            </a:r>
            <a:endParaRPr sz="1800"/>
          </a:p>
          <a:p>
            <a:pPr indent="-342900" lvl="0" marL="457200" rtl="0" algn="l">
              <a:spcBef>
                <a:spcPts val="0"/>
              </a:spcBef>
              <a:spcAft>
                <a:spcPts val="0"/>
              </a:spcAft>
              <a:buSzPts val="1800"/>
              <a:buAutoNum type="arabicPeriod"/>
            </a:pPr>
            <a:r>
              <a:rPr lang="en" sz="1800"/>
              <a:t>Bolsa de palabras entre las entidades:</a:t>
            </a:r>
            <a:br>
              <a:rPr lang="en" sz="1800"/>
            </a:br>
            <a:r>
              <a:rPr lang="en" sz="1800"/>
              <a:t>{</a:t>
            </a:r>
            <a:r>
              <a:rPr i="1" lang="en" sz="1800"/>
              <a:t>unit, AMR, inmediately, matched, move, spokeman, said</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1600"/>
              </a:spcAft>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819150" y="845600"/>
            <a:ext cx="7505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manual (aprendizaje supervisado )</a:t>
            </a:r>
            <a:endParaRPr/>
          </a:p>
        </p:txBody>
      </p:sp>
      <p:sp>
        <p:nvSpPr>
          <p:cNvPr id="382" name="Google Shape;382;p54"/>
          <p:cNvSpPr txBox="1"/>
          <p:nvPr>
            <p:ph idx="1" type="body"/>
          </p:nvPr>
        </p:nvSpPr>
        <p:spPr>
          <a:xfrm>
            <a:off x="819150" y="1480150"/>
            <a:ext cx="75057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Características relacionadas con las entidades detectadas:</a:t>
            </a:r>
            <a:endParaRPr b="1" sz="1800"/>
          </a:p>
          <a:p>
            <a:pPr indent="-342900" lvl="0" marL="457200" rtl="0" algn="l">
              <a:spcBef>
                <a:spcPts val="0"/>
              </a:spcBef>
              <a:spcAft>
                <a:spcPts val="0"/>
              </a:spcAft>
              <a:buSzPts val="1800"/>
              <a:buAutoNum type="arabicPeriod"/>
            </a:pPr>
            <a:r>
              <a:rPr lang="en" sz="1800"/>
              <a:t>Tipos de la entidades</a:t>
            </a:r>
            <a:endParaRPr sz="1800"/>
          </a:p>
          <a:p>
            <a:pPr indent="-342900" lvl="1" marL="914400" rtl="0" algn="l">
              <a:spcBef>
                <a:spcPts val="0"/>
              </a:spcBef>
              <a:spcAft>
                <a:spcPts val="0"/>
              </a:spcAft>
              <a:buSzPts val="1800"/>
              <a:buAutoNum type="alphaLcPeriod"/>
            </a:pPr>
            <a:r>
              <a:rPr lang="en" sz="1800"/>
              <a:t>Mención1: Organización</a:t>
            </a:r>
            <a:endParaRPr sz="1800"/>
          </a:p>
          <a:p>
            <a:pPr indent="-342900" lvl="1" marL="914400" rtl="0" algn="l">
              <a:spcBef>
                <a:spcPts val="0"/>
              </a:spcBef>
              <a:spcAft>
                <a:spcPts val="0"/>
              </a:spcAft>
              <a:buSzPts val="1800"/>
              <a:buAutoNum type="alphaLcPeriod"/>
            </a:pPr>
            <a:r>
              <a:rPr lang="en" sz="1800"/>
              <a:t>Mención2: Persona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Concatenación entre ambas: </a:t>
            </a:r>
            <a:r>
              <a:rPr b="1" lang="en" sz="1800"/>
              <a:t>Organización-Persona</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1600"/>
              </a:spcAft>
              <a:buNone/>
            </a:pPr>
            <a:r>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ph type="title"/>
          </p:nvPr>
        </p:nvSpPr>
        <p:spPr>
          <a:xfrm>
            <a:off x="819150" y="845600"/>
            <a:ext cx="7505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manual (aprendizaje supervisado )</a:t>
            </a:r>
            <a:endParaRPr/>
          </a:p>
        </p:txBody>
      </p:sp>
      <p:sp>
        <p:nvSpPr>
          <p:cNvPr id="388" name="Google Shape;388;p55"/>
          <p:cNvSpPr txBox="1"/>
          <p:nvPr>
            <p:ph idx="1" type="body"/>
          </p:nvPr>
        </p:nvSpPr>
        <p:spPr>
          <a:xfrm>
            <a:off x="819150" y="1480150"/>
            <a:ext cx="75057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Características relacionadas con análisis sintáctico:</a:t>
            </a:r>
            <a:endParaRPr b="1" sz="1800"/>
          </a:p>
          <a:p>
            <a:pPr indent="0" lvl="0" marL="0" rtl="0" algn="l">
              <a:spcBef>
                <a:spcPts val="0"/>
              </a:spcBef>
              <a:spcAft>
                <a:spcPts val="0"/>
              </a:spcAft>
              <a:buNone/>
            </a:pPr>
            <a:r>
              <a:rPr lang="en" sz="1800"/>
              <a:t>1. Utilización de la </a:t>
            </a:r>
            <a:r>
              <a:rPr b="1" lang="en" sz="1800"/>
              <a:t>categoría gramatical </a:t>
            </a:r>
            <a:r>
              <a:rPr lang="en" sz="1800"/>
              <a:t>de cada palabra o las secuencias de palabras, por ejemplo: NP, NP, PP, VP, NP, NP</a:t>
            </a:r>
            <a:br>
              <a:rPr lang="en" sz="1800"/>
            </a:br>
            <a:br>
              <a:rPr lang="en" sz="1800"/>
            </a:br>
            <a:r>
              <a:rPr lang="en" sz="1800"/>
              <a:t>2. Utilización del path de cada constituyente del árbol sintáctico</a:t>
            </a:r>
            <a:br>
              <a:rPr lang="en" sz="1800"/>
            </a:br>
            <a:r>
              <a:rPr lang="en" sz="1800"/>
              <a:t>por ejemplo: NP ↑ NP ↑ S ↓ S ↓ NP</a:t>
            </a:r>
            <a:br>
              <a:rPr lang="en" sz="1800"/>
            </a:br>
            <a:br>
              <a:rPr lang="en" sz="1800"/>
            </a:br>
            <a:r>
              <a:rPr lang="en" sz="1800"/>
              <a:t>3. Utilización del árbol de dependencias. Indica como una parte de la oración depende de otra, por ejemplo: Airlines matched Wagner said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1600"/>
              </a:spcAft>
              <a:buNone/>
            </a:pPr>
            <a:r>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819150" y="845600"/>
            <a:ext cx="7505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manual (aprendizaje supervisado )</a:t>
            </a:r>
            <a:endParaRPr/>
          </a:p>
        </p:txBody>
      </p:sp>
      <p:sp>
        <p:nvSpPr>
          <p:cNvPr id="394" name="Google Shape;394;p56"/>
          <p:cNvSpPr txBox="1"/>
          <p:nvPr>
            <p:ph idx="1" type="body"/>
          </p:nvPr>
        </p:nvSpPr>
        <p:spPr>
          <a:xfrm>
            <a:off x="819150" y="1480150"/>
            <a:ext cx="75057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Parsers on-line</a:t>
            </a:r>
            <a:endParaRPr b="1" sz="1800"/>
          </a:p>
          <a:p>
            <a:pPr indent="0" lvl="0" marL="0" rtl="0" algn="l">
              <a:spcBef>
                <a:spcPts val="0"/>
              </a:spcBef>
              <a:spcAft>
                <a:spcPts val="0"/>
              </a:spcAft>
              <a:buNone/>
            </a:pPr>
            <a:r>
              <a:rPr lang="en" sz="1800"/>
              <a:t>Probar: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“American Airlines, a unit of AMR, immediately matched the move, spokeman Tim Wagner said.”</a:t>
            </a:r>
            <a:endParaRPr sz="1800"/>
          </a:p>
          <a:p>
            <a:pPr indent="0" lvl="0" marL="0" rtl="0" algn="l">
              <a:spcBef>
                <a:spcPts val="0"/>
              </a:spcBef>
              <a:spcAft>
                <a:spcPts val="0"/>
              </a:spcAft>
              <a:buNone/>
            </a:pPr>
            <a:br>
              <a:rPr b="1" lang="en" sz="1800"/>
            </a:br>
            <a:r>
              <a:rPr b="1" lang="en" sz="1800" u="sng">
                <a:solidFill>
                  <a:schemeClr val="hlink"/>
                </a:solidFill>
                <a:hlinkClick r:id="rId3"/>
              </a:rPr>
              <a:t>http://demo.ark.cs.cmu.edu/parse</a:t>
            </a:r>
            <a:br>
              <a:rPr b="1" lang="en" sz="1800"/>
            </a:br>
            <a:r>
              <a:rPr b="1" lang="en" sz="1800" u="sng">
                <a:solidFill>
                  <a:schemeClr val="hlink"/>
                </a:solidFill>
                <a:hlinkClick r:id="rId4"/>
              </a:rPr>
              <a:t>http://nlp.stanford.edu:8080/parser/index.jsp</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819150" y="845600"/>
            <a:ext cx="7505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manual (aprendizaje supervisado )</a:t>
            </a:r>
            <a:endParaRPr/>
          </a:p>
        </p:txBody>
      </p:sp>
      <p:sp>
        <p:nvSpPr>
          <p:cNvPr id="400" name="Google Shape;400;p57"/>
          <p:cNvSpPr txBox="1"/>
          <p:nvPr>
            <p:ph idx="1" type="body"/>
          </p:nvPr>
        </p:nvSpPr>
        <p:spPr>
          <a:xfrm>
            <a:off x="819150" y="1480150"/>
            <a:ext cx="75057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Clasificadores que se pueden utilizar:</a:t>
            </a:r>
            <a:endParaRPr sz="1800"/>
          </a:p>
          <a:p>
            <a:pPr indent="0" lvl="0" marL="0" rtl="0" algn="l">
              <a:spcBef>
                <a:spcPts val="0"/>
              </a:spcBef>
              <a:spcAft>
                <a:spcPts val="0"/>
              </a:spcAft>
              <a:buNone/>
            </a:pPr>
            <a:br>
              <a:rPr lang="en" sz="1800"/>
            </a:br>
            <a:r>
              <a:rPr lang="en" sz="1800"/>
              <a:t>• MaxEnt</a:t>
            </a:r>
            <a:br>
              <a:rPr lang="en" sz="1800"/>
            </a:br>
            <a:r>
              <a:rPr lang="en" sz="1800"/>
              <a:t>• Bayes Naïve</a:t>
            </a:r>
            <a:br>
              <a:rPr lang="en" sz="1800"/>
            </a:br>
            <a:r>
              <a:rPr lang="en" sz="1800"/>
              <a:t>• SVM </a:t>
            </a:r>
            <a:br>
              <a:rPr lang="en" sz="1800"/>
            </a:br>
            <a:br>
              <a:rPr lang="en" sz="1800"/>
            </a:br>
            <a:r>
              <a:rPr lang="en" sz="1800"/>
              <a:t>Todos estos clasificadores los pueden usar en la herramienta WEKA: </a:t>
            </a:r>
            <a:r>
              <a:rPr lang="en" sz="1800" u="sng">
                <a:solidFill>
                  <a:schemeClr val="hlink"/>
                </a:solidFill>
                <a:hlinkClick r:id="rId3"/>
              </a:rPr>
              <a:t>http://www.cs.waikato.ac.nz/ml/weka</a:t>
            </a:r>
            <a:r>
              <a:rPr b="1" lang="en" sz="1800" u="sng">
                <a:solidFill>
                  <a:schemeClr val="hlink"/>
                </a:solidFill>
                <a:hlinkClick r:id="rId4"/>
              </a:rPr>
              <a:t>/</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type="title"/>
          </p:nvPr>
        </p:nvSpPr>
        <p:spPr>
          <a:xfrm>
            <a:off x="819150" y="845600"/>
            <a:ext cx="7505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Etiquetamiento manual (aprendizaje supervisado )</a:t>
            </a:r>
            <a:endParaRPr/>
          </a:p>
        </p:txBody>
      </p:sp>
      <p:sp>
        <p:nvSpPr>
          <p:cNvPr id="406" name="Google Shape;406;p58"/>
          <p:cNvSpPr txBox="1"/>
          <p:nvPr>
            <p:ph idx="1" type="body"/>
          </p:nvPr>
        </p:nvSpPr>
        <p:spPr>
          <a:xfrm>
            <a:off x="819150" y="1480150"/>
            <a:ext cx="75057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Cómo evaluar el desempeño de estos algoritmos</a:t>
            </a:r>
            <a:br>
              <a:rPr lang="en" sz="1800"/>
            </a:br>
            <a:endParaRPr sz="1800"/>
          </a:p>
          <a:p>
            <a:pPr indent="0" lvl="0" marL="0" rtl="0" algn="l">
              <a:spcBef>
                <a:spcPts val="0"/>
              </a:spcBef>
              <a:spcAft>
                <a:spcPts val="0"/>
              </a:spcAft>
              <a:buNone/>
            </a:pPr>
            <a:r>
              <a:rPr b="1" lang="en" sz="1800"/>
              <a:t>Precisión</a:t>
            </a:r>
            <a:r>
              <a:rPr lang="en" sz="1800"/>
              <a:t>:   total de extracciones correctas / total de extracciones</a:t>
            </a:r>
            <a:br>
              <a:rPr lang="en" sz="1800"/>
            </a:br>
            <a:br>
              <a:rPr lang="en" sz="1800"/>
            </a:br>
            <a:r>
              <a:rPr b="1" lang="en" sz="1800"/>
              <a:t>Recall</a:t>
            </a:r>
            <a:r>
              <a:rPr lang="en" sz="1800"/>
              <a:t> (exhaustividad o exactitud):  </a:t>
            </a:r>
            <a:br>
              <a:rPr lang="en" sz="1800"/>
            </a:br>
            <a:r>
              <a:rPr lang="en" sz="1800"/>
              <a:t> 	total de extracciones correctas / total de relaciones existentes</a:t>
            </a:r>
            <a:br>
              <a:rPr lang="en" sz="1800"/>
            </a:br>
            <a:br>
              <a:rPr lang="en" sz="1800"/>
            </a:br>
            <a:r>
              <a:rPr b="1" lang="en" sz="1800"/>
              <a:t>F1</a:t>
            </a:r>
            <a:r>
              <a:rPr lang="en" sz="1800"/>
              <a:t> (combina ambas medidas):</a:t>
            </a:r>
            <a:br>
              <a:rPr lang="en" sz="1800"/>
            </a:br>
            <a:r>
              <a:rPr lang="en" sz="1800"/>
              <a:t>	2*Precision*Recall / (Precision+Recall)</a:t>
            </a:r>
            <a:br>
              <a:rPr lang="en" sz="1800"/>
            </a:b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type="title"/>
          </p:nvPr>
        </p:nvSpPr>
        <p:spPr>
          <a:xfrm>
            <a:off x="819150" y="845600"/>
            <a:ext cx="75057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Auto-supervisado</a:t>
            </a:r>
            <a:endParaRPr/>
          </a:p>
        </p:txBody>
      </p:sp>
      <p:sp>
        <p:nvSpPr>
          <p:cNvPr id="412" name="Google Shape;412;p59"/>
          <p:cNvSpPr txBox="1"/>
          <p:nvPr>
            <p:ph idx="1" type="body"/>
          </p:nvPr>
        </p:nvSpPr>
        <p:spPr>
          <a:xfrm>
            <a:off x="819150" y="1425825"/>
            <a:ext cx="7505700" cy="30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Bootstrap</a:t>
            </a:r>
            <a:endParaRPr b="1" sz="1800"/>
          </a:p>
          <a:p>
            <a:pPr indent="0" lvl="0" marL="0" rtl="0" algn="l">
              <a:spcBef>
                <a:spcPts val="1600"/>
              </a:spcBef>
              <a:spcAft>
                <a:spcPts val="0"/>
              </a:spcAft>
              <a:buNone/>
            </a:pPr>
            <a:r>
              <a:rPr lang="en" sz="1800"/>
              <a:t>1. Para un par de “entidades” semilla cuya relación es conocida buscar coincidencias.</a:t>
            </a:r>
            <a:endParaRPr sz="1800"/>
          </a:p>
          <a:p>
            <a:pPr indent="0" lvl="0" marL="0" rtl="0" algn="l">
              <a:spcBef>
                <a:spcPts val="1600"/>
              </a:spcBef>
              <a:spcAft>
                <a:spcPts val="0"/>
              </a:spcAft>
              <a:buNone/>
            </a:pPr>
            <a:r>
              <a:rPr lang="en" sz="1800"/>
              <a:t>2. Extraer el contexto de la oración, en partículas las “entidades” y reemplazarlas por </a:t>
            </a:r>
            <a:r>
              <a:rPr i="1" lang="en" sz="1800"/>
              <a:t>comodines</a:t>
            </a:r>
            <a:endParaRPr i="1" sz="1800"/>
          </a:p>
          <a:p>
            <a:pPr indent="0" lvl="0" marL="0" rtl="0" algn="l">
              <a:spcBef>
                <a:spcPts val="1600"/>
              </a:spcBef>
              <a:spcAft>
                <a:spcPts val="0"/>
              </a:spcAft>
              <a:buNone/>
            </a:pPr>
            <a:r>
              <a:rPr lang="en" sz="1800"/>
              <a:t>3. Realizar búsquedas con esos patrones para encontrar nuevas entidades y repetir.</a:t>
            </a:r>
            <a:endParaRPr sz="1800"/>
          </a:p>
          <a:p>
            <a:pPr indent="0" lvl="0" marL="0" rtl="0" algn="l">
              <a:spcBef>
                <a:spcPts val="16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819150" y="845600"/>
            <a:ext cx="75057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Auto-supervisado</a:t>
            </a:r>
            <a:endParaRPr/>
          </a:p>
        </p:txBody>
      </p:sp>
      <p:sp>
        <p:nvSpPr>
          <p:cNvPr id="418" name="Google Shape;418;p60"/>
          <p:cNvSpPr txBox="1"/>
          <p:nvPr>
            <p:ph idx="1" type="body"/>
          </p:nvPr>
        </p:nvSpPr>
        <p:spPr>
          <a:xfrm>
            <a:off x="819150" y="1425825"/>
            <a:ext cx="7505700" cy="30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Bootstrap, ejemplo: PERSONA - LUGAR</a:t>
            </a:r>
            <a:endParaRPr b="1" sz="1800"/>
          </a:p>
          <a:p>
            <a:pPr indent="-342900" lvl="0" marL="457200" rtl="0" algn="l">
              <a:spcBef>
                <a:spcPts val="1600"/>
              </a:spcBef>
              <a:spcAft>
                <a:spcPts val="0"/>
              </a:spcAft>
              <a:buSzPts val="1800"/>
              <a:buChar char="●"/>
            </a:pPr>
            <a:r>
              <a:rPr b="1" lang="en" sz="1800"/>
              <a:t>Jorge Luis Borges</a:t>
            </a:r>
            <a:r>
              <a:rPr lang="en" sz="1800"/>
              <a:t> está enterrado en </a:t>
            </a:r>
            <a:r>
              <a:rPr b="1" lang="en" sz="1800"/>
              <a:t>Ginebra</a:t>
            </a:r>
            <a:r>
              <a:rPr lang="en" sz="1800"/>
              <a:t>, Suiza</a:t>
            </a:r>
            <a:endParaRPr sz="1800"/>
          </a:p>
          <a:p>
            <a:pPr indent="-342900" lvl="1" marL="914400" rtl="0" algn="l">
              <a:spcBef>
                <a:spcPts val="0"/>
              </a:spcBef>
              <a:spcAft>
                <a:spcPts val="0"/>
              </a:spcAft>
              <a:buSzPts val="1800"/>
              <a:buChar char="○"/>
            </a:pPr>
            <a:r>
              <a:rPr b="1" lang="en" sz="1800"/>
              <a:t>Patrón</a:t>
            </a:r>
            <a:r>
              <a:rPr lang="en" sz="1800"/>
              <a:t>: </a:t>
            </a:r>
            <a:r>
              <a:rPr lang="en" sz="1800">
                <a:solidFill>
                  <a:srgbClr val="FF0000"/>
                </a:solidFill>
              </a:rPr>
              <a:t>X</a:t>
            </a:r>
            <a:r>
              <a:rPr lang="en" sz="1800"/>
              <a:t> está enterrado en </a:t>
            </a:r>
            <a:r>
              <a:rPr lang="en" sz="1800">
                <a:solidFill>
                  <a:srgbClr val="FF0000"/>
                </a:solidFill>
              </a:rPr>
              <a:t>Y</a:t>
            </a:r>
            <a:endParaRPr sz="1800">
              <a:solidFill>
                <a:srgbClr val="FF0000"/>
              </a:solidFill>
            </a:endParaRPr>
          </a:p>
          <a:p>
            <a:pPr indent="-342900" lvl="0" marL="457200" rtl="0" algn="l">
              <a:spcBef>
                <a:spcPts val="0"/>
              </a:spcBef>
              <a:spcAft>
                <a:spcPts val="0"/>
              </a:spcAft>
              <a:buSzPts val="1800"/>
              <a:buChar char="●"/>
            </a:pPr>
            <a:r>
              <a:rPr lang="en" sz="1800"/>
              <a:t>La tumba de </a:t>
            </a:r>
            <a:r>
              <a:rPr b="1" lang="en" sz="1800"/>
              <a:t>Borges</a:t>
            </a:r>
            <a:r>
              <a:rPr lang="en" sz="1800"/>
              <a:t> está en </a:t>
            </a:r>
            <a:r>
              <a:rPr b="1" lang="en" sz="1800"/>
              <a:t>Ginebra</a:t>
            </a:r>
            <a:r>
              <a:rPr lang="en" sz="1800"/>
              <a:t>.</a:t>
            </a:r>
            <a:endParaRPr sz="1800"/>
          </a:p>
          <a:p>
            <a:pPr indent="-342900" lvl="1" marL="914400" rtl="0" algn="l">
              <a:spcBef>
                <a:spcPts val="0"/>
              </a:spcBef>
              <a:spcAft>
                <a:spcPts val="0"/>
              </a:spcAft>
              <a:buSzPts val="1800"/>
              <a:buChar char="○"/>
            </a:pPr>
            <a:r>
              <a:rPr b="1" lang="en" sz="1800"/>
              <a:t>Patrón</a:t>
            </a:r>
            <a:r>
              <a:rPr lang="en" sz="1800"/>
              <a:t>: la tumba de </a:t>
            </a:r>
            <a:r>
              <a:rPr lang="en" sz="1800">
                <a:solidFill>
                  <a:srgbClr val="FF0000"/>
                </a:solidFill>
              </a:rPr>
              <a:t>X </a:t>
            </a:r>
            <a:r>
              <a:rPr lang="en" sz="1800"/>
              <a:t>está en </a:t>
            </a:r>
            <a:r>
              <a:rPr lang="en" sz="1800">
                <a:solidFill>
                  <a:srgbClr val="FF0000"/>
                </a:solidFill>
              </a:rPr>
              <a:t>Y</a:t>
            </a:r>
            <a:endParaRPr sz="1800">
              <a:solidFill>
                <a:srgbClr val="FF0000"/>
              </a:solidFill>
            </a:endParaRPr>
          </a:p>
          <a:p>
            <a:pPr indent="-342900" lvl="0" marL="457200" rtl="0" algn="l">
              <a:spcBef>
                <a:spcPts val="0"/>
              </a:spcBef>
              <a:spcAft>
                <a:spcPts val="0"/>
              </a:spcAft>
              <a:buSzPts val="1800"/>
              <a:buChar char="●"/>
            </a:pPr>
            <a:r>
              <a:rPr b="1" lang="en" sz="1800"/>
              <a:t>Ginebra</a:t>
            </a:r>
            <a:r>
              <a:rPr lang="en" sz="1800"/>
              <a:t> es el lugar de descanso final de </a:t>
            </a:r>
            <a:r>
              <a:rPr b="1" lang="en" sz="1800"/>
              <a:t>Borges</a:t>
            </a:r>
            <a:r>
              <a:rPr lang="en" sz="1800"/>
              <a:t>. </a:t>
            </a:r>
            <a:endParaRPr sz="1800"/>
          </a:p>
          <a:p>
            <a:pPr indent="-342900" lvl="1" marL="914400" rtl="0" algn="l">
              <a:spcBef>
                <a:spcPts val="0"/>
              </a:spcBef>
              <a:spcAft>
                <a:spcPts val="0"/>
              </a:spcAft>
              <a:buSzPts val="1800"/>
              <a:buChar char="○"/>
            </a:pPr>
            <a:r>
              <a:rPr b="1" lang="en" sz="1800"/>
              <a:t>Patrón</a:t>
            </a:r>
            <a:r>
              <a:rPr lang="en" sz="1800"/>
              <a:t>: </a:t>
            </a:r>
            <a:r>
              <a:rPr lang="en" sz="1800">
                <a:solidFill>
                  <a:srgbClr val="FF0000"/>
                </a:solidFill>
              </a:rPr>
              <a:t>X</a:t>
            </a:r>
            <a:r>
              <a:rPr lang="en" sz="1800"/>
              <a:t> es el lugar de descanso final de </a:t>
            </a:r>
            <a:r>
              <a:rPr lang="en" sz="1800">
                <a:solidFill>
                  <a:srgbClr val="FF0000"/>
                </a:solidFill>
              </a:rPr>
              <a:t>Y</a:t>
            </a:r>
            <a:endParaRPr>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819150" y="845600"/>
            <a:ext cx="75057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Auto-supervisado</a:t>
            </a:r>
            <a:endParaRPr/>
          </a:p>
        </p:txBody>
      </p:sp>
      <p:sp>
        <p:nvSpPr>
          <p:cNvPr id="424" name="Google Shape;424;p61"/>
          <p:cNvSpPr txBox="1"/>
          <p:nvPr>
            <p:ph idx="1" type="body"/>
          </p:nvPr>
        </p:nvSpPr>
        <p:spPr>
          <a:xfrm>
            <a:off x="819150" y="2414300"/>
            <a:ext cx="7505700" cy="20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Ejercicio: </a:t>
            </a:r>
            <a:r>
              <a:rPr lang="en" sz="1800"/>
              <a:t>Buscar patrones para encontrar relaciones entre autores y libros.</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Información factica</a:t>
            </a:r>
            <a:endParaRPr/>
          </a:p>
          <a:p>
            <a:pPr indent="0" lvl="0" marL="0" rtl="0" algn="l">
              <a:spcBef>
                <a:spcPts val="0"/>
              </a:spcBef>
              <a:spcAft>
                <a:spcPts val="0"/>
              </a:spcAft>
              <a:buNone/>
            </a:pPr>
            <a:r>
              <a:t/>
            </a:r>
            <a:endParaRPr/>
          </a:p>
        </p:txBody>
      </p:sp>
      <p:sp>
        <p:nvSpPr>
          <p:cNvPr id="153" name="Google Shape;153;p17"/>
          <p:cNvSpPr txBox="1"/>
          <p:nvPr>
            <p:ph idx="1" type="body"/>
          </p:nvPr>
        </p:nvSpPr>
        <p:spPr>
          <a:xfrm>
            <a:off x="819150" y="1559800"/>
            <a:ext cx="7505700" cy="2878800"/>
          </a:xfrm>
          <a:prstGeom prst="rect">
            <a:avLst/>
          </a:prstGeom>
          <a:no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00000"/>
                </a:solidFill>
              </a:rPr>
              <a:t>Ejemplo:</a:t>
            </a:r>
            <a:endParaRPr b="1" sz="1800">
              <a:solidFill>
                <a:srgbClr val="000000"/>
              </a:solidFill>
            </a:endParaRPr>
          </a:p>
          <a:p>
            <a:pPr indent="0" lvl="0" marL="0" rtl="0" algn="l">
              <a:lnSpc>
                <a:spcPct val="115000"/>
              </a:lnSpc>
              <a:spcBef>
                <a:spcPts val="0"/>
              </a:spcBef>
              <a:spcAft>
                <a:spcPts val="0"/>
              </a:spcAft>
              <a:buNone/>
            </a:pPr>
            <a:r>
              <a:rPr lang="en" sz="1800">
                <a:solidFill>
                  <a:srgbClr val="000000"/>
                </a:solidFill>
                <a:latin typeface="Courier New"/>
                <a:ea typeface="Courier New"/>
                <a:cs typeface="Courier New"/>
                <a:sym typeface="Courier New"/>
              </a:rPr>
              <a:t>Las oficinas de </a:t>
            </a:r>
            <a:r>
              <a:rPr lang="en" sz="1800" u="sng">
                <a:solidFill>
                  <a:srgbClr val="000000"/>
                </a:solidFill>
                <a:highlight>
                  <a:srgbClr val="F1C232"/>
                </a:highlight>
                <a:latin typeface="Courier New"/>
                <a:ea typeface="Courier New"/>
                <a:cs typeface="Courier New"/>
                <a:sym typeface="Courier New"/>
              </a:rPr>
              <a:t>Google</a:t>
            </a:r>
            <a:r>
              <a:rPr lang="en" sz="1800">
                <a:solidFill>
                  <a:srgbClr val="000000"/>
                </a:solidFill>
                <a:highlight>
                  <a:srgbClr val="F1C232"/>
                </a:highlight>
                <a:latin typeface="Courier New"/>
                <a:ea typeface="Courier New"/>
                <a:cs typeface="Courier New"/>
                <a:sym typeface="Courier New"/>
              </a:rPr>
              <a:t> </a:t>
            </a:r>
            <a:r>
              <a:rPr lang="en" sz="1800">
                <a:solidFill>
                  <a:srgbClr val="000000"/>
                </a:solidFill>
                <a:latin typeface="Courier New"/>
                <a:ea typeface="Courier New"/>
                <a:cs typeface="Courier New"/>
                <a:sym typeface="Courier New"/>
              </a:rPr>
              <a:t>en la </a:t>
            </a:r>
            <a:r>
              <a:rPr lang="en" sz="1800" u="sng">
                <a:solidFill>
                  <a:srgbClr val="000000"/>
                </a:solidFill>
                <a:highlight>
                  <a:srgbClr val="F1C232"/>
                </a:highlight>
                <a:latin typeface="Courier New"/>
                <a:ea typeface="Courier New"/>
                <a:cs typeface="Courier New"/>
                <a:sym typeface="Courier New"/>
              </a:rPr>
              <a:t>Argentina</a:t>
            </a:r>
            <a:r>
              <a:rPr lang="en" sz="1800">
                <a:solidFill>
                  <a:srgbClr val="000000"/>
                </a:solidFill>
                <a:latin typeface="Courier New"/>
                <a:ea typeface="Courier New"/>
                <a:cs typeface="Courier New"/>
                <a:sym typeface="Courier New"/>
              </a:rPr>
              <a:t> ya tienen su historia. La empresa </a:t>
            </a:r>
            <a:r>
              <a:rPr lang="en" sz="1800" u="sng">
                <a:solidFill>
                  <a:srgbClr val="000000"/>
                </a:solidFill>
                <a:latin typeface="Courier New"/>
                <a:ea typeface="Courier New"/>
                <a:cs typeface="Courier New"/>
                <a:sym typeface="Courier New"/>
              </a:rPr>
              <a:t>abrió </a:t>
            </a:r>
            <a:r>
              <a:rPr lang="en" sz="1800">
                <a:solidFill>
                  <a:srgbClr val="000000"/>
                </a:solidFill>
                <a:latin typeface="Courier New"/>
                <a:ea typeface="Courier New"/>
                <a:cs typeface="Courier New"/>
                <a:sym typeface="Courier New"/>
              </a:rPr>
              <a:t>su </a:t>
            </a:r>
            <a:r>
              <a:rPr lang="en" sz="1800" u="sng">
                <a:solidFill>
                  <a:srgbClr val="000000"/>
                </a:solidFill>
                <a:latin typeface="Courier New"/>
                <a:ea typeface="Courier New"/>
                <a:cs typeface="Courier New"/>
                <a:sym typeface="Courier New"/>
              </a:rPr>
              <a:t>filial local</a:t>
            </a:r>
            <a:r>
              <a:rPr lang="en" sz="1800">
                <a:solidFill>
                  <a:srgbClr val="000000"/>
                </a:solidFill>
                <a:latin typeface="Courier New"/>
                <a:ea typeface="Courier New"/>
                <a:cs typeface="Courier New"/>
                <a:sym typeface="Courier New"/>
              </a:rPr>
              <a:t> en </a:t>
            </a:r>
            <a:r>
              <a:rPr lang="en" sz="1800" u="sng">
                <a:solidFill>
                  <a:srgbClr val="000000"/>
                </a:solidFill>
                <a:highlight>
                  <a:srgbClr val="F1C232"/>
                </a:highlight>
                <a:latin typeface="Courier New"/>
                <a:ea typeface="Courier New"/>
                <a:cs typeface="Courier New"/>
                <a:sym typeface="Courier New"/>
              </a:rPr>
              <a:t>2008 </a:t>
            </a:r>
            <a:r>
              <a:rPr lang="en" sz="1800">
                <a:solidFill>
                  <a:srgbClr val="000000"/>
                </a:solidFill>
                <a:latin typeface="Courier New"/>
                <a:ea typeface="Courier New"/>
                <a:cs typeface="Courier New"/>
                <a:sym typeface="Courier New"/>
              </a:rPr>
              <a:t>en </a:t>
            </a:r>
            <a:r>
              <a:rPr lang="en" sz="1800" u="sng">
                <a:solidFill>
                  <a:srgbClr val="000000"/>
                </a:solidFill>
                <a:highlight>
                  <a:srgbClr val="F1C232"/>
                </a:highlight>
                <a:latin typeface="Courier New"/>
                <a:ea typeface="Courier New"/>
                <a:cs typeface="Courier New"/>
                <a:sym typeface="Courier New"/>
              </a:rPr>
              <a:t>Puerto Madero</a:t>
            </a:r>
            <a:r>
              <a:rPr lang="en" sz="1800">
                <a:solidFill>
                  <a:srgbClr val="000000"/>
                </a:solidFill>
                <a:latin typeface="Courier New"/>
                <a:ea typeface="Courier New"/>
                <a:cs typeface="Courier New"/>
                <a:sym typeface="Courier New"/>
              </a:rPr>
              <a:t>. Allí trabajan 215 empleados en los 6000 m2 que ocupan las instalaciones.</a:t>
            </a:r>
            <a:endParaRPr sz="1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SEDE("Google_Argentina", "Puerto Madero")</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APERTURA_SEDE("Google_Argentina", "2008")</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2"/>
          <p:cNvSpPr txBox="1"/>
          <p:nvPr>
            <p:ph type="title"/>
          </p:nvPr>
        </p:nvSpPr>
        <p:spPr>
          <a:xfrm>
            <a:off x="819150" y="845600"/>
            <a:ext cx="75057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Auto-supervisado</a:t>
            </a:r>
            <a:endParaRPr/>
          </a:p>
        </p:txBody>
      </p:sp>
      <p:sp>
        <p:nvSpPr>
          <p:cNvPr id="430" name="Google Shape;430;p62"/>
          <p:cNvSpPr txBox="1"/>
          <p:nvPr>
            <p:ph idx="1" type="body"/>
          </p:nvPr>
        </p:nvSpPr>
        <p:spPr>
          <a:xfrm>
            <a:off x="819150" y="1425825"/>
            <a:ext cx="7505700" cy="30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Algoritmo de Dripe</a:t>
            </a:r>
            <a:endParaRPr b="1" sz="1800"/>
          </a:p>
          <a:p>
            <a:pPr indent="0" lvl="0" marL="0" rtl="0" algn="l">
              <a:spcBef>
                <a:spcPts val="1600"/>
              </a:spcBef>
              <a:spcAft>
                <a:spcPts val="0"/>
              </a:spcAft>
              <a:buNone/>
            </a:pPr>
            <a:r>
              <a:rPr lang="en" sz="1800"/>
              <a:t>Partió de 5 semillas:</a:t>
            </a:r>
            <a:endParaRPr sz="1800"/>
          </a:p>
          <a:p>
            <a:pPr indent="-342900" lvl="0" marL="457200" rtl="0" algn="l">
              <a:spcBef>
                <a:spcPts val="1600"/>
              </a:spcBef>
              <a:spcAft>
                <a:spcPts val="0"/>
              </a:spcAft>
              <a:buSzPts val="1800"/>
              <a:buChar char="●"/>
            </a:pPr>
            <a:r>
              <a:rPr lang="en" sz="1800"/>
              <a:t>Isaac Asimov =&gt; The Robots of Dawn</a:t>
            </a:r>
            <a:endParaRPr sz="1800"/>
          </a:p>
          <a:p>
            <a:pPr indent="-342900" lvl="0" marL="457200" rtl="0" algn="l">
              <a:spcBef>
                <a:spcPts val="0"/>
              </a:spcBef>
              <a:spcAft>
                <a:spcPts val="0"/>
              </a:spcAft>
              <a:buSzPts val="1800"/>
              <a:buChar char="●"/>
            </a:pPr>
            <a:r>
              <a:rPr lang="en" sz="1800"/>
              <a:t>David Brin =&gt;  Startide Rising</a:t>
            </a:r>
            <a:endParaRPr sz="1800"/>
          </a:p>
          <a:p>
            <a:pPr indent="-342900" lvl="0" marL="457200" rtl="0" algn="l">
              <a:spcBef>
                <a:spcPts val="0"/>
              </a:spcBef>
              <a:spcAft>
                <a:spcPts val="0"/>
              </a:spcAft>
              <a:buSzPts val="1800"/>
              <a:buChar char="●"/>
            </a:pPr>
            <a:r>
              <a:rPr lang="en" sz="1800"/>
              <a:t>James Gleick =&gt; Chaos: making a new science</a:t>
            </a:r>
            <a:endParaRPr sz="1800"/>
          </a:p>
          <a:p>
            <a:pPr indent="-342900" lvl="0" marL="457200" rtl="0" algn="l">
              <a:spcBef>
                <a:spcPts val="0"/>
              </a:spcBef>
              <a:spcAft>
                <a:spcPts val="0"/>
              </a:spcAft>
              <a:buSzPts val="1800"/>
              <a:buChar char="●"/>
            </a:pPr>
            <a:r>
              <a:rPr lang="en" sz="1800"/>
              <a:t>Charles Dickens =&gt; Great Expectations</a:t>
            </a:r>
            <a:endParaRPr sz="1800"/>
          </a:p>
          <a:p>
            <a:pPr indent="-342900" lvl="0" marL="457200" rtl="0" algn="l">
              <a:spcBef>
                <a:spcPts val="0"/>
              </a:spcBef>
              <a:spcAft>
                <a:spcPts val="0"/>
              </a:spcAft>
              <a:buSzPts val="1800"/>
              <a:buChar char="●"/>
            </a:pPr>
            <a:r>
              <a:rPr lang="en" sz="1800"/>
              <a:t>William Shakespeare =&gt; The Comedy of Errors</a:t>
            </a:r>
            <a:endParaRPr sz="1800"/>
          </a:p>
          <a:p>
            <a:pPr indent="0" lvl="0" marL="0" rtl="0" algn="l">
              <a:spcBef>
                <a:spcPts val="1600"/>
              </a:spcBef>
              <a:spcAft>
                <a:spcPts val="1600"/>
              </a:spcAft>
              <a:buNone/>
            </a:pPr>
            <a:r>
              <a:t/>
            </a:r>
            <a:endParaRPr b="1"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type="title"/>
          </p:nvPr>
        </p:nvSpPr>
        <p:spPr>
          <a:xfrm>
            <a:off x="819150" y="845600"/>
            <a:ext cx="75057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Auto-supervisado</a:t>
            </a:r>
            <a:endParaRPr/>
          </a:p>
        </p:txBody>
      </p:sp>
      <p:sp>
        <p:nvSpPr>
          <p:cNvPr id="436" name="Google Shape;436;p63"/>
          <p:cNvSpPr txBox="1"/>
          <p:nvPr>
            <p:ph idx="1" type="body"/>
          </p:nvPr>
        </p:nvSpPr>
        <p:spPr>
          <a:xfrm>
            <a:off x="819150" y="1425825"/>
            <a:ext cx="7505700" cy="3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Algoritmo de Dripe, ejemplo:</a:t>
            </a:r>
            <a:br>
              <a:rPr lang="en" sz="1500"/>
            </a:br>
            <a:endParaRPr sz="1500"/>
          </a:p>
          <a:p>
            <a:pPr indent="-323850" lvl="0" marL="457200" rtl="0" algn="l">
              <a:spcBef>
                <a:spcPts val="0"/>
              </a:spcBef>
              <a:spcAft>
                <a:spcPts val="0"/>
              </a:spcAft>
              <a:buSzPts val="1500"/>
              <a:buChar char="●"/>
            </a:pPr>
            <a:r>
              <a:rPr lang="en" sz="1500"/>
              <a:t>The Comedy of Errors</a:t>
            </a:r>
            <a:r>
              <a:rPr b="1" lang="en" sz="1500"/>
              <a:t>, by</a:t>
            </a:r>
            <a:r>
              <a:rPr lang="en" sz="1500"/>
              <a:t>  William Shakespeare</a:t>
            </a:r>
            <a:r>
              <a:rPr b="1" lang="en" sz="1500"/>
              <a:t>,</a:t>
            </a:r>
            <a:r>
              <a:rPr lang="en" sz="1500"/>
              <a:t> was </a:t>
            </a:r>
            <a:endParaRPr sz="1500"/>
          </a:p>
          <a:p>
            <a:pPr indent="-323850" lvl="0" marL="457200" rtl="0" algn="l">
              <a:spcBef>
                <a:spcPts val="0"/>
              </a:spcBef>
              <a:spcAft>
                <a:spcPts val="0"/>
              </a:spcAft>
              <a:buSzPts val="1500"/>
              <a:buChar char="●"/>
            </a:pPr>
            <a:r>
              <a:rPr lang="en" sz="1500"/>
              <a:t>The Comedy of Errors</a:t>
            </a:r>
            <a:r>
              <a:rPr b="1" lang="en" sz="1500"/>
              <a:t>, by </a:t>
            </a:r>
            <a:r>
              <a:rPr lang="en" sz="1500"/>
              <a:t> William Shakespeare</a:t>
            </a:r>
            <a:r>
              <a:rPr b="1" lang="en" sz="1500"/>
              <a:t>,</a:t>
            </a:r>
            <a:r>
              <a:rPr lang="en" sz="1500"/>
              <a:t> is </a:t>
            </a:r>
            <a:endParaRPr sz="1500"/>
          </a:p>
          <a:p>
            <a:pPr indent="-323850" lvl="0" marL="457200" rtl="0" algn="l">
              <a:spcBef>
                <a:spcPts val="0"/>
              </a:spcBef>
              <a:spcAft>
                <a:spcPts val="0"/>
              </a:spcAft>
              <a:buSzPts val="1500"/>
              <a:buChar char="●"/>
            </a:pPr>
            <a:r>
              <a:rPr lang="en" sz="1500"/>
              <a:t>The Comedy of Errors</a:t>
            </a:r>
            <a:r>
              <a:rPr b="1" lang="en" sz="1500"/>
              <a:t>, one of</a:t>
            </a:r>
            <a:r>
              <a:rPr lang="en" sz="1500"/>
              <a:t> William Shakespeare</a:t>
            </a:r>
            <a:r>
              <a:rPr b="1" lang="en" sz="1500"/>
              <a:t>'s </a:t>
            </a:r>
            <a:r>
              <a:rPr lang="en" sz="1500"/>
              <a:t>earliest attempts </a:t>
            </a:r>
            <a:endParaRPr sz="1500"/>
          </a:p>
          <a:p>
            <a:pPr indent="-323850" lvl="0" marL="457200" rtl="0" algn="l">
              <a:spcBef>
                <a:spcPts val="0"/>
              </a:spcBef>
              <a:spcAft>
                <a:spcPts val="0"/>
              </a:spcAft>
              <a:buSzPts val="1500"/>
              <a:buChar char="●"/>
            </a:pPr>
            <a:r>
              <a:rPr lang="en" sz="1500"/>
              <a:t>The Comedy of Errors</a:t>
            </a:r>
            <a:r>
              <a:rPr b="1" lang="en" sz="1500"/>
              <a:t>, one of</a:t>
            </a:r>
            <a:r>
              <a:rPr lang="en" sz="1500"/>
              <a:t> William Shakespeare</a:t>
            </a:r>
            <a:r>
              <a:rPr b="1" lang="en" sz="1500"/>
              <a:t>'s</a:t>
            </a:r>
            <a:r>
              <a:rPr lang="en" sz="1500"/>
              <a:t> most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Si utilizamos solo la parte común los patrones quedarían: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X,</a:t>
            </a:r>
            <a:r>
              <a:rPr lang="en" sz="1500"/>
              <a:t> by </a:t>
            </a:r>
            <a:r>
              <a:rPr b="1" lang="en" sz="1500"/>
              <a:t>Y</a:t>
            </a:r>
            <a:r>
              <a:rPr lang="en" sz="1500"/>
              <a:t>,</a:t>
            </a:r>
            <a:endParaRPr sz="1500"/>
          </a:p>
          <a:p>
            <a:pPr indent="0" lvl="0" marL="0" rtl="0" algn="l">
              <a:spcBef>
                <a:spcPts val="0"/>
              </a:spcBef>
              <a:spcAft>
                <a:spcPts val="0"/>
              </a:spcAft>
              <a:buNone/>
            </a:pPr>
            <a:r>
              <a:rPr b="1" lang="en" sz="1500"/>
              <a:t>X</a:t>
            </a:r>
            <a:r>
              <a:rPr lang="en" sz="1500"/>
              <a:t>, one of </a:t>
            </a:r>
            <a:r>
              <a:rPr b="1" lang="en" sz="1500"/>
              <a:t>Y</a:t>
            </a:r>
            <a:r>
              <a:rPr lang="en" sz="1500"/>
              <a:t>’s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819150" y="845600"/>
            <a:ext cx="75057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Auto-supervisado</a:t>
            </a:r>
            <a:endParaRPr/>
          </a:p>
        </p:txBody>
      </p:sp>
      <p:sp>
        <p:nvSpPr>
          <p:cNvPr id="442" name="Google Shape;442;p64"/>
          <p:cNvSpPr txBox="1"/>
          <p:nvPr>
            <p:ph idx="1" type="body"/>
          </p:nvPr>
        </p:nvSpPr>
        <p:spPr>
          <a:xfrm>
            <a:off x="819150" y="1425825"/>
            <a:ext cx="7505700" cy="323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Distant Supervision </a:t>
            </a:r>
            <a:r>
              <a:rPr lang="en" sz="1400"/>
              <a:t>: Combina </a:t>
            </a:r>
            <a:r>
              <a:rPr b="1" lang="en" sz="1400"/>
              <a:t>Boostrapping</a:t>
            </a:r>
            <a:r>
              <a:rPr lang="en" sz="1400"/>
              <a:t> con </a:t>
            </a:r>
            <a:r>
              <a:rPr b="1" lang="en" sz="1400"/>
              <a:t>aprendizaje supervisado</a:t>
            </a:r>
            <a:r>
              <a:rPr lang="en" sz="1400"/>
              <a:t>.</a:t>
            </a:r>
            <a:endParaRPr sz="1400"/>
          </a:p>
          <a:p>
            <a:pPr indent="0" lvl="0" marL="0" rtl="0" algn="l">
              <a:lnSpc>
                <a:spcPct val="100000"/>
              </a:lnSpc>
              <a:spcBef>
                <a:spcPts val="0"/>
              </a:spcBef>
              <a:spcAft>
                <a:spcPts val="0"/>
              </a:spcAft>
              <a:buNone/>
            </a:pPr>
            <a:r>
              <a:rPr lang="en" sz="1400"/>
              <a:t>En vez de usar solo 5 semillas utiliza una gran base de datos para obtener una enorme cantidad de entidades-semillas.</a:t>
            </a:r>
            <a:endParaRPr sz="1400"/>
          </a:p>
          <a:p>
            <a:pPr indent="0" lvl="0" marL="0" rtl="0" algn="l">
              <a:lnSpc>
                <a:spcPct val="100000"/>
              </a:lnSpc>
              <a:spcBef>
                <a:spcPts val="0"/>
              </a:spcBef>
              <a:spcAft>
                <a:spcPts val="0"/>
              </a:spcAft>
              <a:buNone/>
            </a:pPr>
            <a:r>
              <a:rPr lang="en" sz="1400"/>
              <a:t>Con los patrones que obtiene, extrae las características como se vio en el punto anterior</a:t>
            </a:r>
            <a:endParaRPr sz="1400"/>
          </a:p>
          <a:p>
            <a:pPr indent="0" lvl="0" marL="0" rtl="0" algn="l">
              <a:lnSpc>
                <a:spcPct val="100000"/>
              </a:lnSpc>
              <a:spcBef>
                <a:spcPts val="0"/>
              </a:spcBef>
              <a:spcAft>
                <a:spcPts val="0"/>
              </a:spcAft>
              <a:buNone/>
            </a:pPr>
            <a:r>
              <a:rPr lang="en" sz="1400"/>
              <a:t>Entrena un clasificador.</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En común con los supervisados</a:t>
            </a:r>
            <a:endParaRPr sz="1400"/>
          </a:p>
          <a:p>
            <a:pPr indent="-317500" lvl="1" marL="914400" rtl="0" algn="l">
              <a:lnSpc>
                <a:spcPct val="100000"/>
              </a:lnSpc>
              <a:spcBef>
                <a:spcPts val="0"/>
              </a:spcBef>
              <a:spcAft>
                <a:spcPts val="0"/>
              </a:spcAft>
              <a:buSzPts val="1400"/>
              <a:buChar char="○"/>
            </a:pPr>
            <a:r>
              <a:rPr lang="en" sz="1400"/>
              <a:t>Usa un clasificador con varias características</a:t>
            </a:r>
            <a:endParaRPr sz="1400"/>
          </a:p>
          <a:p>
            <a:pPr indent="-317500" lvl="1" marL="914400" rtl="0" algn="l">
              <a:lnSpc>
                <a:spcPct val="100000"/>
              </a:lnSpc>
              <a:spcBef>
                <a:spcPts val="0"/>
              </a:spcBef>
              <a:spcAft>
                <a:spcPts val="0"/>
              </a:spcAft>
              <a:buSzPts val="1400"/>
              <a:buChar char="○"/>
            </a:pPr>
            <a:r>
              <a:rPr lang="en" sz="1400"/>
              <a:t>No requiere iterar N veces para extraer los patrones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En común con los no-supervisados</a:t>
            </a:r>
            <a:endParaRPr sz="1400"/>
          </a:p>
          <a:p>
            <a:pPr indent="-317500" lvl="1" marL="914400" rtl="0" algn="l">
              <a:lnSpc>
                <a:spcPct val="100000"/>
              </a:lnSpc>
              <a:spcBef>
                <a:spcPts val="0"/>
              </a:spcBef>
              <a:spcAft>
                <a:spcPts val="0"/>
              </a:spcAft>
              <a:buSzPts val="1400"/>
              <a:buChar char="○"/>
            </a:pPr>
            <a:r>
              <a:rPr lang="en" sz="1400"/>
              <a:t>Usa grandes cantidades de datos sin etiquetar</a:t>
            </a:r>
            <a:endParaRPr sz="1400"/>
          </a:p>
          <a:p>
            <a:pPr indent="-317500" lvl="1" marL="914400" rtl="0" algn="l">
              <a:lnSpc>
                <a:spcPct val="100000"/>
              </a:lnSpc>
              <a:spcBef>
                <a:spcPts val="0"/>
              </a:spcBef>
              <a:spcAft>
                <a:spcPts val="0"/>
              </a:spcAft>
              <a:buSzPts val="1400"/>
              <a:buChar char="○"/>
            </a:pPr>
            <a:r>
              <a:rPr lang="en" sz="1400"/>
              <a:t>No es sensible a cómo se generó el corpus</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5"/>
          <p:cNvSpPr txBox="1"/>
          <p:nvPr>
            <p:ph type="title"/>
          </p:nvPr>
        </p:nvSpPr>
        <p:spPr>
          <a:xfrm>
            <a:off x="819150" y="845600"/>
            <a:ext cx="75057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Auto-supervisado</a:t>
            </a:r>
            <a:endParaRPr/>
          </a:p>
        </p:txBody>
      </p:sp>
      <p:sp>
        <p:nvSpPr>
          <p:cNvPr id="448" name="Google Shape;448;p65"/>
          <p:cNvSpPr txBox="1"/>
          <p:nvPr>
            <p:ph idx="1" type="body"/>
          </p:nvPr>
        </p:nvSpPr>
        <p:spPr>
          <a:xfrm>
            <a:off x="819150" y="1425825"/>
            <a:ext cx="7505700" cy="323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t>Detalle del algoritmo</a:t>
            </a:r>
            <a:endParaRPr b="1" sz="18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1. Para cada relación, por ejemplo: “nació-en”</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2. Para cada tupla en una gran base de datos: &lt;Borges, Buenos Aires&gt;, &lt; Albert Einstein, Ulm&gt;, &lt; Gabriel García Márquez, Aracataca&gt;….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3. Encuentra sentencias en un gran corpus, en donde aparecen estas entidades semillas:</a:t>
            </a:r>
            <a:endParaRPr sz="1400"/>
          </a:p>
          <a:p>
            <a:pPr indent="0" lvl="0" marL="0" rtl="0" algn="l">
              <a:lnSpc>
                <a:spcPct val="100000"/>
              </a:lnSpc>
              <a:spcBef>
                <a:spcPts val="0"/>
              </a:spcBef>
              <a:spcAft>
                <a:spcPts val="0"/>
              </a:spcAft>
              <a:buNone/>
            </a:pPr>
            <a:r>
              <a:rPr lang="en" sz="1400"/>
              <a:t>B</a:t>
            </a:r>
            <a:r>
              <a:rPr i="1" lang="en" sz="1400"/>
              <a:t>orges nació en Buenos Aires;  Einstein, quien nació en 1879 en  Ulm; Gabriel García Márquez: lugar de nacimiento Aracataca, Colombia…</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rPr lang="en" sz="1400"/>
              <a:t>4. Extraer las características frecuentes.  PERSONA nació en LUGAR,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5. Entrenar un clasificador, utilizando cientos de patrones. P(“nació-en”|p1, p2… p4000)</a:t>
            </a:r>
            <a:endParaRPr sz="1400"/>
          </a:p>
          <a:p>
            <a:pPr indent="0" lvl="0" marL="0" rtl="0" algn="l">
              <a:lnSpc>
                <a:spcPct val="100000"/>
              </a:lnSpc>
              <a:spcBef>
                <a:spcPts val="0"/>
              </a:spcBef>
              <a:spcAft>
                <a:spcPts val="0"/>
              </a:spcAft>
              <a:buNone/>
            </a:pPr>
            <a:r>
              <a:t/>
            </a:r>
            <a:endParaRPr b="1" sz="1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6"/>
          <p:cNvSpPr txBox="1"/>
          <p:nvPr>
            <p:ph type="title"/>
          </p:nvPr>
        </p:nvSpPr>
        <p:spPr>
          <a:xfrm>
            <a:off x="819150" y="845600"/>
            <a:ext cx="7505700" cy="10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supervisado para la web o </a:t>
            </a:r>
            <a:endParaRPr/>
          </a:p>
          <a:p>
            <a:pPr indent="0" lvl="0" marL="0" rtl="0" algn="l">
              <a:spcBef>
                <a:spcPts val="0"/>
              </a:spcBef>
              <a:spcAft>
                <a:spcPts val="0"/>
              </a:spcAft>
              <a:buNone/>
            </a:pPr>
            <a:r>
              <a:rPr lang="en"/>
              <a:t>Open Information Extraction</a:t>
            </a:r>
            <a:endParaRPr/>
          </a:p>
        </p:txBody>
      </p:sp>
      <p:sp>
        <p:nvSpPr>
          <p:cNvPr id="454" name="Google Shape;454;p66"/>
          <p:cNvSpPr txBox="1"/>
          <p:nvPr>
            <p:ph idx="1" type="body"/>
          </p:nvPr>
        </p:nvSpPr>
        <p:spPr>
          <a:xfrm>
            <a:off x="819150" y="1976925"/>
            <a:ext cx="7505700" cy="24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2005</a:t>
            </a:r>
            <a:r>
              <a:rPr lang="en" sz="1800"/>
              <a:t> </a:t>
            </a:r>
            <a:r>
              <a:rPr b="1" lang="en" sz="1800"/>
              <a:t>KnowItAll</a:t>
            </a:r>
            <a:endParaRPr b="1" sz="1800"/>
          </a:p>
          <a:p>
            <a:pPr indent="-342900" lvl="0" marL="457200" rtl="0" algn="l">
              <a:spcBef>
                <a:spcPts val="1600"/>
              </a:spcBef>
              <a:spcAft>
                <a:spcPts val="0"/>
              </a:spcAft>
              <a:buSzPts val="1800"/>
              <a:buChar char="●"/>
            </a:pPr>
            <a:r>
              <a:rPr lang="en" sz="1800"/>
              <a:t>no supervisado</a:t>
            </a:r>
            <a:endParaRPr sz="1800"/>
          </a:p>
          <a:p>
            <a:pPr indent="-342900" lvl="0" marL="457200" rtl="0" algn="l">
              <a:spcBef>
                <a:spcPts val="0"/>
              </a:spcBef>
              <a:spcAft>
                <a:spcPts val="0"/>
              </a:spcAft>
              <a:buSzPts val="1800"/>
              <a:buChar char="●"/>
            </a:pPr>
            <a:r>
              <a:rPr lang="en" sz="1800"/>
              <a:t>independiente del dominio</a:t>
            </a:r>
            <a:endParaRPr sz="1800"/>
          </a:p>
          <a:p>
            <a:pPr indent="-342900" lvl="0" marL="457200" rtl="0" algn="l">
              <a:spcBef>
                <a:spcPts val="0"/>
              </a:spcBef>
              <a:spcAft>
                <a:spcPts val="0"/>
              </a:spcAft>
              <a:buSzPts val="1800"/>
              <a:buChar char="●"/>
            </a:pPr>
            <a:r>
              <a:rPr lang="en" sz="1800"/>
              <a:t>escalable</a:t>
            </a:r>
            <a:endParaRPr sz="1800"/>
          </a:p>
          <a:p>
            <a:pPr indent="0" lvl="0" marL="0" rtl="0" algn="l">
              <a:spcBef>
                <a:spcPts val="160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7"/>
          <p:cNvSpPr txBox="1"/>
          <p:nvPr>
            <p:ph type="title"/>
          </p:nvPr>
        </p:nvSpPr>
        <p:spPr>
          <a:xfrm>
            <a:off x="819150" y="845600"/>
            <a:ext cx="7505700" cy="10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supervisado para la web o </a:t>
            </a:r>
            <a:endParaRPr/>
          </a:p>
          <a:p>
            <a:pPr indent="0" lvl="0" marL="0" rtl="0" algn="l">
              <a:spcBef>
                <a:spcPts val="0"/>
              </a:spcBef>
              <a:spcAft>
                <a:spcPts val="0"/>
              </a:spcAft>
              <a:buNone/>
            </a:pPr>
            <a:r>
              <a:rPr lang="en"/>
              <a:t>Open Information Extraction</a:t>
            </a:r>
            <a:endParaRPr/>
          </a:p>
        </p:txBody>
      </p:sp>
      <p:sp>
        <p:nvSpPr>
          <p:cNvPr id="460" name="Google Shape;460;p67"/>
          <p:cNvSpPr txBox="1"/>
          <p:nvPr>
            <p:ph idx="1" type="body"/>
          </p:nvPr>
        </p:nvSpPr>
        <p:spPr>
          <a:xfrm>
            <a:off x="819150" y="1976925"/>
            <a:ext cx="7505700" cy="24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2007 </a:t>
            </a:r>
            <a:r>
              <a:rPr b="1" lang="en" sz="1800"/>
              <a:t>TEXTRUNNER</a:t>
            </a:r>
            <a:endParaRPr b="1" sz="1800"/>
          </a:p>
          <a:p>
            <a:pPr indent="0" lvl="0" marL="0" rtl="0" algn="l">
              <a:spcBef>
                <a:spcPts val="1600"/>
              </a:spcBef>
              <a:spcAft>
                <a:spcPts val="0"/>
              </a:spcAft>
              <a:buNone/>
            </a:pPr>
            <a:r>
              <a:rPr lang="en" sz="1800"/>
              <a:t>1. Realiza una sola pasada sobre el conjunto de datos como ya se mencionó</a:t>
            </a:r>
            <a:endParaRPr sz="1800"/>
          </a:p>
          <a:p>
            <a:pPr indent="0" lvl="0" marL="0" rtl="0" algn="l">
              <a:spcBef>
                <a:spcPts val="1600"/>
              </a:spcBef>
              <a:spcAft>
                <a:spcPts val="0"/>
              </a:spcAft>
              <a:buNone/>
            </a:pPr>
            <a:r>
              <a:rPr lang="en" sz="1800"/>
              <a:t>2. Extrae relaciones semánticas no definidas a priori. Puede extraer “cualquier cosa” que considere que es una relación entre dos entidades.</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68"/>
          <p:cNvPicPr preferRelativeResize="0"/>
          <p:nvPr/>
        </p:nvPicPr>
        <p:blipFill>
          <a:blip r:embed="rId3">
            <a:alphaModFix/>
          </a:blip>
          <a:stretch>
            <a:fillRect/>
          </a:stretch>
        </p:blipFill>
        <p:spPr>
          <a:xfrm>
            <a:off x="1197350" y="204900"/>
            <a:ext cx="6571430" cy="471117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9"/>
          <p:cNvSpPr txBox="1"/>
          <p:nvPr>
            <p:ph type="title"/>
          </p:nvPr>
        </p:nvSpPr>
        <p:spPr>
          <a:xfrm>
            <a:off x="819150" y="845600"/>
            <a:ext cx="75057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Año 2020</a:t>
            </a:r>
            <a:endParaRPr/>
          </a:p>
        </p:txBody>
      </p:sp>
      <p:pic>
        <p:nvPicPr>
          <p:cNvPr id="471" name="Google Shape;471;p69"/>
          <p:cNvPicPr preferRelativeResize="0"/>
          <p:nvPr/>
        </p:nvPicPr>
        <p:blipFill>
          <a:blip r:embed="rId3">
            <a:alphaModFix/>
          </a:blip>
          <a:stretch>
            <a:fillRect/>
          </a:stretch>
        </p:blipFill>
        <p:spPr>
          <a:xfrm>
            <a:off x="904488" y="1438275"/>
            <a:ext cx="7335037" cy="3363100"/>
          </a:xfrm>
          <a:prstGeom prst="rect">
            <a:avLst/>
          </a:prstGeom>
          <a:noFill/>
          <a:ln>
            <a:noFill/>
          </a:ln>
        </p:spPr>
      </p:pic>
      <p:sp>
        <p:nvSpPr>
          <p:cNvPr id="472" name="Google Shape;472;p69"/>
          <p:cNvSpPr/>
          <p:nvPr/>
        </p:nvSpPr>
        <p:spPr>
          <a:xfrm>
            <a:off x="1306950" y="4398675"/>
            <a:ext cx="6689400" cy="358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0"/>
          <p:cNvSpPr txBox="1"/>
          <p:nvPr>
            <p:ph type="title"/>
          </p:nvPr>
        </p:nvSpPr>
        <p:spPr>
          <a:xfrm>
            <a:off x="819150" y="845600"/>
            <a:ext cx="7505700" cy="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Idioma Español</a:t>
            </a:r>
            <a:endParaRPr/>
          </a:p>
        </p:txBody>
      </p:sp>
      <p:pic>
        <p:nvPicPr>
          <p:cNvPr id="478" name="Google Shape;478;p70"/>
          <p:cNvPicPr preferRelativeResize="0"/>
          <p:nvPr/>
        </p:nvPicPr>
        <p:blipFill>
          <a:blip r:embed="rId3">
            <a:alphaModFix/>
          </a:blip>
          <a:stretch>
            <a:fillRect/>
          </a:stretch>
        </p:blipFill>
        <p:spPr>
          <a:xfrm>
            <a:off x="839963" y="1944425"/>
            <a:ext cx="7464076" cy="14962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ECMes (Extractor de Conocimiento Mejorado en Español) (2021)</a:t>
            </a:r>
            <a:endParaRPr/>
          </a:p>
          <a:p>
            <a:pPr indent="0" lvl="0" marL="0" rtl="0" algn="l">
              <a:spcBef>
                <a:spcPts val="0"/>
              </a:spcBef>
              <a:spcAft>
                <a:spcPts val="0"/>
              </a:spcAft>
              <a:buNone/>
            </a:pPr>
            <a:r>
              <a:t/>
            </a:r>
            <a:endParaRPr/>
          </a:p>
        </p:txBody>
      </p:sp>
      <p:pic>
        <p:nvPicPr>
          <p:cNvPr id="484" name="Google Shape;484;p71"/>
          <p:cNvPicPr preferRelativeResize="0"/>
          <p:nvPr/>
        </p:nvPicPr>
        <p:blipFill>
          <a:blip r:embed="rId3">
            <a:alphaModFix/>
          </a:blip>
          <a:stretch>
            <a:fillRect/>
          </a:stretch>
        </p:blipFill>
        <p:spPr>
          <a:xfrm>
            <a:off x="2157588" y="1938500"/>
            <a:ext cx="4828824" cy="253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Historia</a:t>
            </a:r>
            <a:endParaRPr/>
          </a:p>
        </p:txBody>
      </p:sp>
      <p:sp>
        <p:nvSpPr>
          <p:cNvPr id="159" name="Google Shape;159;p18"/>
          <p:cNvSpPr txBox="1"/>
          <p:nvPr>
            <p:ph idx="1" type="body"/>
          </p:nvPr>
        </p:nvSpPr>
        <p:spPr>
          <a:xfrm>
            <a:off x="819150" y="1469600"/>
            <a:ext cx="7505700" cy="29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1991: DARPA</a:t>
            </a:r>
            <a:endParaRPr b="1" sz="1800"/>
          </a:p>
          <a:p>
            <a:pPr indent="0" lvl="0" marL="0" rtl="0" algn="l">
              <a:spcBef>
                <a:spcPts val="0"/>
              </a:spcBef>
              <a:spcAft>
                <a:spcPts val="0"/>
              </a:spcAft>
              <a:buNone/>
            </a:pPr>
            <a:r>
              <a:rPr lang="en" sz="1800"/>
              <a:t>"Construir sistemas robustos capaces de llenar plantillas con piezas de conocimiento sobre el terrorismo en América Latina"</a:t>
            </a:r>
            <a:endParaRPr sz="1800"/>
          </a:p>
          <a:p>
            <a:pPr indent="-342900" lvl="0" marL="457200" rtl="0" algn="l">
              <a:spcBef>
                <a:spcPts val="0"/>
              </a:spcBef>
              <a:spcAft>
                <a:spcPts val="0"/>
              </a:spcAft>
              <a:buSzPts val="1800"/>
              <a:buChar char="●"/>
            </a:pPr>
            <a:r>
              <a:rPr lang="en" sz="1800"/>
              <a:t>F</a:t>
            </a:r>
            <a:r>
              <a:rPr lang="en" sz="1800"/>
              <a:t>echas</a:t>
            </a:r>
            <a:endParaRPr sz="1800"/>
          </a:p>
          <a:p>
            <a:pPr indent="-342900" lvl="0" marL="457200" rtl="0" algn="l">
              <a:spcBef>
                <a:spcPts val="0"/>
              </a:spcBef>
              <a:spcAft>
                <a:spcPts val="0"/>
              </a:spcAft>
              <a:buSzPts val="1800"/>
              <a:buChar char="●"/>
            </a:pPr>
            <a:r>
              <a:rPr lang="en" sz="1800"/>
              <a:t>Ubicaciones</a:t>
            </a:r>
            <a:endParaRPr sz="1800"/>
          </a:p>
          <a:p>
            <a:pPr indent="-342900" lvl="0" marL="457200" rtl="0" algn="l">
              <a:spcBef>
                <a:spcPts val="0"/>
              </a:spcBef>
              <a:spcAft>
                <a:spcPts val="0"/>
              </a:spcAft>
              <a:buSzPts val="1800"/>
              <a:buChar char="●"/>
            </a:pPr>
            <a:r>
              <a:rPr lang="en" sz="1800"/>
              <a:t>Perpetradores</a:t>
            </a:r>
            <a:endParaRPr sz="1800"/>
          </a:p>
          <a:p>
            <a:pPr indent="-342900" lvl="0" marL="457200" rtl="0" algn="l">
              <a:spcBef>
                <a:spcPts val="0"/>
              </a:spcBef>
              <a:spcAft>
                <a:spcPts val="0"/>
              </a:spcAft>
              <a:buSzPts val="1800"/>
              <a:buChar char="●"/>
            </a:pPr>
            <a:r>
              <a:rPr lang="en" sz="1800"/>
              <a:t>armas</a:t>
            </a:r>
            <a:endParaRPr sz="1800"/>
          </a:p>
          <a:p>
            <a:pPr indent="-342900" lvl="0" marL="457200" rtl="0" algn="l">
              <a:spcBef>
                <a:spcPts val="0"/>
              </a:spcBef>
              <a:spcAft>
                <a:spcPts val="0"/>
              </a:spcAft>
              <a:buSzPts val="1800"/>
              <a:buChar char="●"/>
            </a:pPr>
            <a:r>
              <a:rPr lang="en" sz="1800"/>
              <a:t>víctimas</a:t>
            </a:r>
            <a:endParaRPr sz="1800"/>
          </a:p>
          <a:p>
            <a:pPr indent="-342900" lvl="0" marL="457200" rtl="0" algn="l">
              <a:spcBef>
                <a:spcPts val="0"/>
              </a:spcBef>
              <a:spcAft>
                <a:spcPts val="0"/>
              </a:spcAft>
              <a:buSzPts val="1800"/>
              <a:buChar char="●"/>
            </a:pPr>
            <a:r>
              <a:rPr lang="en" sz="1800"/>
              <a:t>objetivos físicos</a:t>
            </a:r>
            <a:endParaRPr sz="1800"/>
          </a:p>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ECMes</a:t>
            </a:r>
            <a:endParaRPr/>
          </a:p>
        </p:txBody>
      </p:sp>
      <p:sp>
        <p:nvSpPr>
          <p:cNvPr id="490" name="Google Shape;490;p72"/>
          <p:cNvSpPr txBox="1"/>
          <p:nvPr>
            <p:ph idx="1" type="body"/>
          </p:nvPr>
        </p:nvSpPr>
        <p:spPr>
          <a:xfrm>
            <a:off x="819150" y="1566325"/>
            <a:ext cx="7505700" cy="3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Funciona con el parser de </a:t>
            </a:r>
            <a:r>
              <a:rPr b="1" lang="en" sz="1600"/>
              <a:t>Stanford</a:t>
            </a:r>
            <a:endParaRPr b="1" sz="1600"/>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sp>
        <p:nvSpPr>
          <p:cNvPr id="491" name="Google Shape;491;p72"/>
          <p:cNvSpPr txBox="1"/>
          <p:nvPr/>
        </p:nvSpPr>
        <p:spPr>
          <a:xfrm>
            <a:off x="1432250" y="2017875"/>
            <a:ext cx="61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Albert Einstein, quien nació en Ulm, ganó el Premio Nobel</a:t>
            </a:r>
            <a:endParaRPr/>
          </a:p>
        </p:txBody>
      </p:sp>
      <p:pic>
        <p:nvPicPr>
          <p:cNvPr id="492" name="Google Shape;492;p72"/>
          <p:cNvPicPr preferRelativeResize="0"/>
          <p:nvPr/>
        </p:nvPicPr>
        <p:blipFill>
          <a:blip r:embed="rId3">
            <a:alphaModFix/>
          </a:blip>
          <a:stretch>
            <a:fillRect/>
          </a:stretch>
        </p:blipFill>
        <p:spPr>
          <a:xfrm>
            <a:off x="1389950" y="2824475"/>
            <a:ext cx="6963825" cy="642325"/>
          </a:xfrm>
          <a:prstGeom prst="rect">
            <a:avLst/>
          </a:prstGeom>
          <a:noFill/>
          <a:ln>
            <a:noFill/>
          </a:ln>
        </p:spPr>
      </p:pic>
      <p:sp>
        <p:nvSpPr>
          <p:cNvPr id="493" name="Google Shape;493;p72"/>
          <p:cNvSpPr txBox="1"/>
          <p:nvPr/>
        </p:nvSpPr>
        <p:spPr>
          <a:xfrm>
            <a:off x="1389950" y="2455325"/>
            <a:ext cx="17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Analisis superficial</a:t>
            </a:r>
            <a:endParaRPr b="1">
              <a:latin typeface="Calibri"/>
              <a:ea typeface="Calibri"/>
              <a:cs typeface="Calibri"/>
              <a:sym typeface="Calibri"/>
            </a:endParaRPr>
          </a:p>
        </p:txBody>
      </p:sp>
      <p:pic>
        <p:nvPicPr>
          <p:cNvPr id="494" name="Google Shape;494;p72"/>
          <p:cNvPicPr preferRelativeResize="0"/>
          <p:nvPr/>
        </p:nvPicPr>
        <p:blipFill>
          <a:blip r:embed="rId4">
            <a:alphaModFix/>
          </a:blip>
          <a:stretch>
            <a:fillRect/>
          </a:stretch>
        </p:blipFill>
        <p:spPr>
          <a:xfrm>
            <a:off x="1389950" y="3950825"/>
            <a:ext cx="4995325" cy="610550"/>
          </a:xfrm>
          <a:prstGeom prst="rect">
            <a:avLst/>
          </a:prstGeom>
          <a:noFill/>
          <a:ln>
            <a:noFill/>
          </a:ln>
        </p:spPr>
      </p:pic>
      <p:sp>
        <p:nvSpPr>
          <p:cNvPr id="495" name="Google Shape;495;p72"/>
          <p:cNvSpPr txBox="1"/>
          <p:nvPr/>
        </p:nvSpPr>
        <p:spPr>
          <a:xfrm>
            <a:off x="1389950" y="3588425"/>
            <a:ext cx="40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Reconocimiento de nombres de entidades</a:t>
            </a:r>
            <a:endParaRPr b="1">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ECMes</a:t>
            </a:r>
            <a:endParaRPr/>
          </a:p>
        </p:txBody>
      </p:sp>
      <p:sp>
        <p:nvSpPr>
          <p:cNvPr id="501" name="Google Shape;501;p73"/>
          <p:cNvSpPr txBox="1"/>
          <p:nvPr>
            <p:ph idx="1" type="body"/>
          </p:nvPr>
        </p:nvSpPr>
        <p:spPr>
          <a:xfrm>
            <a:off x="819150" y="1566325"/>
            <a:ext cx="7505700" cy="3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Funciona con el parser de Stanford</a:t>
            </a:r>
            <a:endParaRPr b="1" sz="1600"/>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sp>
        <p:nvSpPr>
          <p:cNvPr id="502" name="Google Shape;502;p73"/>
          <p:cNvSpPr txBox="1"/>
          <p:nvPr/>
        </p:nvSpPr>
        <p:spPr>
          <a:xfrm>
            <a:off x="1432250" y="2017875"/>
            <a:ext cx="61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Albert Einstein, quien nació en Ulm, ganó el Premio Nobel</a:t>
            </a:r>
            <a:endParaRPr/>
          </a:p>
        </p:txBody>
      </p:sp>
      <p:pic>
        <p:nvPicPr>
          <p:cNvPr id="503" name="Google Shape;503;p73"/>
          <p:cNvPicPr preferRelativeResize="0"/>
          <p:nvPr/>
        </p:nvPicPr>
        <p:blipFill>
          <a:blip r:embed="rId3">
            <a:alphaModFix/>
          </a:blip>
          <a:stretch>
            <a:fillRect/>
          </a:stretch>
        </p:blipFill>
        <p:spPr>
          <a:xfrm>
            <a:off x="407825" y="3101749"/>
            <a:ext cx="8328362" cy="954600"/>
          </a:xfrm>
          <a:prstGeom prst="rect">
            <a:avLst/>
          </a:prstGeom>
          <a:noFill/>
          <a:ln>
            <a:noFill/>
          </a:ln>
        </p:spPr>
      </p:pic>
      <p:sp>
        <p:nvSpPr>
          <p:cNvPr id="504" name="Google Shape;504;p73"/>
          <p:cNvSpPr txBox="1"/>
          <p:nvPr/>
        </p:nvSpPr>
        <p:spPr>
          <a:xfrm>
            <a:off x="407825" y="2815150"/>
            <a:ext cx="37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Árbol de dependencias </a:t>
            </a:r>
            <a:r>
              <a:rPr b="1" lang="en">
                <a:latin typeface="Calibri"/>
                <a:ea typeface="Calibri"/>
                <a:cs typeface="Calibri"/>
                <a:sym typeface="Calibri"/>
              </a:rPr>
              <a:t>sintácticas</a:t>
            </a:r>
            <a:endParaRPr b="1">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ECMes</a:t>
            </a:r>
            <a:endParaRPr/>
          </a:p>
        </p:txBody>
      </p:sp>
      <p:sp>
        <p:nvSpPr>
          <p:cNvPr id="510" name="Google Shape;510;p74"/>
          <p:cNvSpPr txBox="1"/>
          <p:nvPr>
            <p:ph idx="1" type="body"/>
          </p:nvPr>
        </p:nvSpPr>
        <p:spPr>
          <a:xfrm>
            <a:off x="819150" y="1566325"/>
            <a:ext cx="7505700" cy="3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Utiliza un conjunto de datos etiquetados de la siguiente manera:</a:t>
            </a:r>
            <a:endParaRPr b="1" sz="1600"/>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sp>
        <p:nvSpPr>
          <p:cNvPr id="511" name="Google Shape;511;p74"/>
          <p:cNvSpPr txBox="1"/>
          <p:nvPr/>
        </p:nvSpPr>
        <p:spPr>
          <a:xfrm>
            <a:off x="881925" y="2017875"/>
            <a:ext cx="485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Albert Einstein, quien nació en Ulm, ganó el Premio Nobel</a:t>
            </a:r>
            <a:endParaRPr/>
          </a:p>
        </p:txBody>
      </p:sp>
      <p:sp>
        <p:nvSpPr>
          <p:cNvPr id="512" name="Google Shape;512;p74"/>
          <p:cNvSpPr txBox="1"/>
          <p:nvPr/>
        </p:nvSpPr>
        <p:spPr>
          <a:xfrm>
            <a:off x="1157100" y="2547050"/>
            <a:ext cx="4064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t>
            </a:r>
            <a:r>
              <a:rPr lang="en"/>
              <a:t>Albert Einstein; nació en; Ulm)</a:t>
            </a:r>
            <a:endParaRPr/>
          </a:p>
          <a:p>
            <a:pPr indent="-317500" lvl="0" marL="457200" rtl="0" algn="l">
              <a:spcBef>
                <a:spcPts val="0"/>
              </a:spcBef>
              <a:spcAft>
                <a:spcPts val="0"/>
              </a:spcAft>
              <a:buSzPts val="1400"/>
              <a:buChar char="●"/>
            </a:pPr>
            <a:r>
              <a:rPr lang="en"/>
              <a:t>(Albert Einstein, ganó el; Premio Nobel)</a:t>
            </a:r>
            <a:endParaRPr/>
          </a:p>
        </p:txBody>
      </p:sp>
      <p:pic>
        <p:nvPicPr>
          <p:cNvPr id="513" name="Google Shape;513;p74"/>
          <p:cNvPicPr preferRelativeResize="0"/>
          <p:nvPr/>
        </p:nvPicPr>
        <p:blipFill>
          <a:blip r:embed="rId3">
            <a:alphaModFix/>
          </a:blip>
          <a:stretch>
            <a:fillRect/>
          </a:stretch>
        </p:blipFill>
        <p:spPr>
          <a:xfrm>
            <a:off x="457225" y="3369874"/>
            <a:ext cx="8328362" cy="954600"/>
          </a:xfrm>
          <a:prstGeom prst="rect">
            <a:avLst/>
          </a:prstGeom>
          <a:noFill/>
          <a:ln>
            <a:noFill/>
          </a:ln>
        </p:spPr>
      </p:pic>
      <p:sp>
        <p:nvSpPr>
          <p:cNvPr id="514" name="Google Shape;514;p74"/>
          <p:cNvSpPr/>
          <p:nvPr/>
        </p:nvSpPr>
        <p:spPr>
          <a:xfrm>
            <a:off x="338675" y="3711225"/>
            <a:ext cx="1622700" cy="698400"/>
          </a:xfrm>
          <a:prstGeom prst="roundRect">
            <a:avLst>
              <a:gd fmla="val 16667" name="adj"/>
            </a:avLst>
          </a:prstGeom>
          <a:noFill/>
          <a:ln cap="flat" cmpd="sng" w="19050">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4"/>
          <p:cNvSpPr/>
          <p:nvPr/>
        </p:nvSpPr>
        <p:spPr>
          <a:xfrm>
            <a:off x="3369725" y="3804675"/>
            <a:ext cx="983400" cy="5556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6" name="Google Shape;516;p74"/>
          <p:cNvCxnSpPr>
            <a:stCxn id="517" idx="2"/>
          </p:cNvCxnSpPr>
          <p:nvPr/>
        </p:nvCxnSpPr>
        <p:spPr>
          <a:xfrm flipH="1">
            <a:off x="1904925" y="2728700"/>
            <a:ext cx="5391900" cy="989700"/>
          </a:xfrm>
          <a:prstGeom prst="straightConnector1">
            <a:avLst/>
          </a:prstGeom>
          <a:noFill/>
          <a:ln cap="flat" cmpd="sng" w="9525">
            <a:solidFill>
              <a:schemeClr val="dk2"/>
            </a:solidFill>
            <a:prstDash val="solid"/>
            <a:round/>
            <a:headEnd len="med" w="med" type="none"/>
            <a:tailEnd len="med" w="med" type="triangle"/>
          </a:ln>
        </p:spPr>
      </p:cxnSp>
      <p:cxnSp>
        <p:nvCxnSpPr>
          <p:cNvPr id="518" name="Google Shape;518;p74"/>
          <p:cNvCxnSpPr/>
          <p:nvPr/>
        </p:nvCxnSpPr>
        <p:spPr>
          <a:xfrm flipH="1">
            <a:off x="5060325" y="2728700"/>
            <a:ext cx="2236500" cy="1079400"/>
          </a:xfrm>
          <a:prstGeom prst="straightConnector1">
            <a:avLst/>
          </a:prstGeom>
          <a:noFill/>
          <a:ln cap="flat" cmpd="sng" w="9525">
            <a:solidFill>
              <a:schemeClr val="dk2"/>
            </a:solidFill>
            <a:prstDash val="solid"/>
            <a:round/>
            <a:headEnd len="med" w="med" type="none"/>
            <a:tailEnd len="med" w="med" type="triangle"/>
          </a:ln>
        </p:spPr>
      </p:cxnSp>
      <p:sp>
        <p:nvSpPr>
          <p:cNvPr id="517" name="Google Shape;517;p74"/>
          <p:cNvSpPr txBox="1"/>
          <p:nvPr/>
        </p:nvSpPr>
        <p:spPr>
          <a:xfrm>
            <a:off x="5808075" y="2328500"/>
            <a:ext cx="29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Crea patrones, para buscar en el árbol</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animEffect filter="fade" transition="in">
                                      <p:cBhvr>
                                        <p:cTn dur="1000"/>
                                        <p:tgtEl>
                                          <p:spTgt spid="5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1" st="1"/>
                                            </p:txEl>
                                          </p:spTgt>
                                        </p:tgtEl>
                                        <p:attrNameLst>
                                          <p:attrName>style.visibility</p:attrName>
                                        </p:attrNameLst>
                                      </p:cBhvr>
                                      <p:to>
                                        <p:strVal val="visible"/>
                                      </p:to>
                                    </p:set>
                                    <p:animEffect filter="fade" transition="in">
                                      <p:cBhvr>
                                        <p:cTn dur="1000"/>
                                        <p:tgtEl>
                                          <p:spTgt spid="5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ECMes</a:t>
            </a:r>
            <a:endParaRPr/>
          </a:p>
        </p:txBody>
      </p:sp>
      <p:sp>
        <p:nvSpPr>
          <p:cNvPr id="524" name="Google Shape;524;p75"/>
          <p:cNvSpPr txBox="1"/>
          <p:nvPr>
            <p:ph idx="1" type="body"/>
          </p:nvPr>
        </p:nvSpPr>
        <p:spPr>
          <a:xfrm>
            <a:off x="819150" y="1566325"/>
            <a:ext cx="7505700" cy="3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Utiliza un conjunto de datos etiquetados de la siguiente manera:</a:t>
            </a:r>
            <a:endParaRPr b="1" sz="1600"/>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sp>
        <p:nvSpPr>
          <p:cNvPr id="525" name="Google Shape;525;p75"/>
          <p:cNvSpPr txBox="1"/>
          <p:nvPr/>
        </p:nvSpPr>
        <p:spPr>
          <a:xfrm>
            <a:off x="881925" y="2017875"/>
            <a:ext cx="485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Albert Einstein, quien nació en Ulm, ganó el Premio Nobel</a:t>
            </a:r>
            <a:endParaRPr/>
          </a:p>
        </p:txBody>
      </p:sp>
      <p:sp>
        <p:nvSpPr>
          <p:cNvPr id="526" name="Google Shape;526;p75"/>
          <p:cNvSpPr txBox="1"/>
          <p:nvPr/>
        </p:nvSpPr>
        <p:spPr>
          <a:xfrm>
            <a:off x="1157100" y="2547050"/>
            <a:ext cx="4064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(Albert Einstein; nació en; Ulm)</a:t>
            </a:r>
            <a:endParaRPr/>
          </a:p>
          <a:p>
            <a:pPr indent="-317500" lvl="0" marL="457200" rtl="0" algn="l">
              <a:spcBef>
                <a:spcPts val="0"/>
              </a:spcBef>
              <a:spcAft>
                <a:spcPts val="0"/>
              </a:spcAft>
              <a:buSzPts val="1400"/>
              <a:buChar char="●"/>
            </a:pPr>
            <a:r>
              <a:rPr lang="en"/>
              <a:t>(Albert Einstein, ganó el; Premio Nobel)</a:t>
            </a:r>
            <a:endParaRPr/>
          </a:p>
        </p:txBody>
      </p:sp>
      <p:pic>
        <p:nvPicPr>
          <p:cNvPr id="527" name="Google Shape;527;p75"/>
          <p:cNvPicPr preferRelativeResize="0"/>
          <p:nvPr/>
        </p:nvPicPr>
        <p:blipFill>
          <a:blip r:embed="rId3">
            <a:alphaModFix/>
          </a:blip>
          <a:stretch>
            <a:fillRect/>
          </a:stretch>
        </p:blipFill>
        <p:spPr>
          <a:xfrm>
            <a:off x="881925" y="3720525"/>
            <a:ext cx="6963825" cy="642325"/>
          </a:xfrm>
          <a:prstGeom prst="rect">
            <a:avLst/>
          </a:prstGeom>
          <a:noFill/>
          <a:ln>
            <a:noFill/>
          </a:ln>
        </p:spPr>
      </p:pic>
      <p:sp>
        <p:nvSpPr>
          <p:cNvPr id="528" name="Google Shape;528;p75"/>
          <p:cNvSpPr/>
          <p:nvPr/>
        </p:nvSpPr>
        <p:spPr>
          <a:xfrm>
            <a:off x="6378225" y="3795675"/>
            <a:ext cx="1354800" cy="642300"/>
          </a:xfrm>
          <a:prstGeom prst="roundRect">
            <a:avLst>
              <a:gd fmla="val 16667" name="adj"/>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5"/>
          <p:cNvSpPr txBox="1"/>
          <p:nvPr/>
        </p:nvSpPr>
        <p:spPr>
          <a:xfrm>
            <a:off x="5870225" y="3005675"/>
            <a:ext cx="30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Busca frase nominal para la 3 parte</a:t>
            </a:r>
            <a:endParaRPr>
              <a:latin typeface="Calibri"/>
              <a:ea typeface="Calibri"/>
              <a:cs typeface="Calibri"/>
              <a:sym typeface="Calibri"/>
            </a:endParaRPr>
          </a:p>
        </p:txBody>
      </p:sp>
      <p:cxnSp>
        <p:nvCxnSpPr>
          <p:cNvPr id="530" name="Google Shape;530;p75"/>
          <p:cNvCxnSpPr>
            <a:stCxn id="529" idx="2"/>
            <a:endCxn id="528" idx="0"/>
          </p:cNvCxnSpPr>
          <p:nvPr/>
        </p:nvCxnSpPr>
        <p:spPr>
          <a:xfrm flipH="1">
            <a:off x="7055675" y="3405875"/>
            <a:ext cx="321000" cy="38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Knowledge Graph</a:t>
            </a:r>
            <a:endParaRPr/>
          </a:p>
        </p:txBody>
      </p:sp>
      <p:sp>
        <p:nvSpPr>
          <p:cNvPr id="536" name="Google Shape;536;p76"/>
          <p:cNvSpPr txBox="1"/>
          <p:nvPr>
            <p:ph idx="1" type="body"/>
          </p:nvPr>
        </p:nvSpPr>
        <p:spPr>
          <a:xfrm>
            <a:off x="819150" y="1623150"/>
            <a:ext cx="7505700" cy="28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hlinkClick r:id="rId3"/>
              </a:rPr>
              <a:t>https://blog.google/products/search/introducing-knowledge-graph-things-not/</a:t>
            </a:r>
            <a:endParaRPr sz="1900"/>
          </a:p>
          <a:p>
            <a:pPr indent="0" lvl="0" marL="0" rtl="0" algn="l">
              <a:spcBef>
                <a:spcPts val="1600"/>
              </a:spcBef>
              <a:spcAft>
                <a:spcPts val="1600"/>
              </a:spcAft>
              <a:buNone/>
            </a:pPr>
            <a:r>
              <a:t/>
            </a:r>
            <a:endParaRPr sz="1900"/>
          </a:p>
        </p:txBody>
      </p:sp>
      <p:pic>
        <p:nvPicPr>
          <p:cNvPr id="537" name="Google Shape;537;p76"/>
          <p:cNvPicPr preferRelativeResize="0"/>
          <p:nvPr/>
        </p:nvPicPr>
        <p:blipFill>
          <a:blip r:embed="rId4">
            <a:alphaModFix/>
          </a:blip>
          <a:stretch>
            <a:fillRect/>
          </a:stretch>
        </p:blipFill>
        <p:spPr>
          <a:xfrm>
            <a:off x="2947850" y="2754425"/>
            <a:ext cx="3771974" cy="1876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819150" y="747675"/>
            <a:ext cx="7505700" cy="36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Para fines de los 90’ los dominios habían cambiado:</a:t>
            </a:r>
            <a:br>
              <a:rPr b="1" lang="en" sz="2000"/>
            </a:br>
            <a:endParaRPr b="1" sz="2000"/>
          </a:p>
          <a:p>
            <a:pPr indent="-355600" lvl="0" marL="457200" rtl="0" algn="l">
              <a:spcBef>
                <a:spcPts val="0"/>
              </a:spcBef>
              <a:spcAft>
                <a:spcPts val="0"/>
              </a:spcAft>
              <a:buSzPts val="2000"/>
              <a:buChar char="●"/>
            </a:pPr>
            <a:r>
              <a:rPr lang="en" sz="2000"/>
              <a:t>joint ventures</a:t>
            </a:r>
            <a:endParaRPr sz="2000"/>
          </a:p>
          <a:p>
            <a:pPr indent="-355600" lvl="0" marL="457200" rtl="0" algn="l">
              <a:spcBef>
                <a:spcPts val="0"/>
              </a:spcBef>
              <a:spcAft>
                <a:spcPts val="0"/>
              </a:spcAft>
              <a:buSzPts val="2000"/>
              <a:buChar char="●"/>
            </a:pPr>
            <a:r>
              <a:rPr lang="en" sz="2000"/>
              <a:t>microelectrónica </a:t>
            </a:r>
            <a:endParaRPr sz="2000"/>
          </a:p>
          <a:p>
            <a:pPr indent="-355600" lvl="0" marL="457200" rtl="0" algn="l">
              <a:spcBef>
                <a:spcPts val="0"/>
              </a:spcBef>
              <a:spcAft>
                <a:spcPts val="0"/>
              </a:spcAft>
              <a:buSzPts val="2000"/>
              <a:buChar char="●"/>
            </a:pPr>
            <a:r>
              <a:rPr lang="en" sz="2000"/>
              <a:t>sucesión de gestiones empresariales</a:t>
            </a:r>
            <a:endParaRPr sz="2000"/>
          </a:p>
          <a:p>
            <a:pPr indent="0" lvl="0" marL="0" rtl="0" algn="l">
              <a:spcBef>
                <a:spcPts val="0"/>
              </a:spcBef>
              <a:spcAft>
                <a:spcPts val="0"/>
              </a:spcAft>
              <a:buNone/>
            </a:pPr>
            <a:r>
              <a:t/>
            </a:r>
            <a:endParaRPr sz="2000"/>
          </a:p>
          <a:p>
            <a:pPr indent="0" lvl="0" marL="0" rtl="0" algn="l">
              <a:spcBef>
                <a:spcPts val="1600"/>
              </a:spcBef>
              <a:spcAft>
                <a:spcPts val="1600"/>
              </a:spcAft>
              <a:buNone/>
            </a:pPr>
            <a:r>
              <a:rPr b="1" lang="en" sz="2000"/>
              <a:t>Este tipo de sistemas estaban basados en reglas de coincidencia de patrones creados a mano</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Métodos</a:t>
            </a:r>
            <a:r>
              <a:rPr lang="en" sz="2600"/>
              <a:t> supervisados y auto-supervisados</a:t>
            </a:r>
            <a:endParaRPr sz="2600"/>
          </a:p>
        </p:txBody>
      </p:sp>
      <p:sp>
        <p:nvSpPr>
          <p:cNvPr id="170" name="Google Shape;170;p20"/>
          <p:cNvSpPr txBox="1"/>
          <p:nvPr>
            <p:ph idx="1" type="body"/>
          </p:nvPr>
        </p:nvSpPr>
        <p:spPr>
          <a:xfrm>
            <a:off x="819150" y="1546925"/>
            <a:ext cx="7505700" cy="28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Supervisados:</a:t>
            </a:r>
            <a:endParaRPr b="1" sz="2000"/>
          </a:p>
          <a:p>
            <a:pPr indent="0" lvl="0" marL="0" rtl="0" algn="l">
              <a:spcBef>
                <a:spcPts val="0"/>
              </a:spcBef>
              <a:spcAft>
                <a:spcPts val="0"/>
              </a:spcAft>
              <a:buNone/>
            </a:pPr>
            <a:r>
              <a:rPr lang="en" sz="2000"/>
              <a:t>Requieren un conjunto de datos previamente etiquetados</a:t>
            </a:r>
            <a:endParaRPr sz="2000"/>
          </a:p>
          <a:p>
            <a:pPr indent="0" lvl="0" marL="0" rtl="0" algn="l">
              <a:spcBef>
                <a:spcPts val="0"/>
              </a:spcBef>
              <a:spcAft>
                <a:spcPts val="0"/>
              </a:spcAft>
              <a:buNone/>
            </a:pPr>
            <a:r>
              <a:rPr lang="en" sz="2000"/>
              <a:t>Requieren tiempo, esfuerzo y una intervención humana importante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 sz="2000"/>
              <a:t>Auto-Supervisados:</a:t>
            </a:r>
            <a:endParaRPr b="1" sz="2000"/>
          </a:p>
          <a:p>
            <a:pPr indent="0" lvl="0" marL="0" rtl="0" algn="l">
              <a:spcBef>
                <a:spcPts val="0"/>
              </a:spcBef>
              <a:spcAft>
                <a:spcPts val="0"/>
              </a:spcAft>
              <a:buNone/>
            </a:pPr>
            <a:r>
              <a:rPr lang="en" sz="2000"/>
              <a:t>Aprenden a etiquetar y generar su propio conjunto de entrenamiento</a:t>
            </a:r>
            <a:endParaRPr sz="2000"/>
          </a:p>
          <a:p>
            <a:pPr indent="0" lvl="0" marL="0" rtl="0" algn="l">
              <a:spcBef>
                <a:spcPts val="0"/>
              </a:spcBef>
              <a:spcAft>
                <a:spcPts val="0"/>
              </a:spcAft>
              <a:buNone/>
            </a:pPr>
            <a:r>
              <a:rPr lang="en" sz="2000"/>
              <a:t>Son escalables</a:t>
            </a:r>
            <a:endParaRPr sz="20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Information Extraction</a:t>
            </a:r>
            <a:endParaRPr/>
          </a:p>
        </p:txBody>
      </p:sp>
      <p:sp>
        <p:nvSpPr>
          <p:cNvPr id="176" name="Google Shape;176;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2007</a:t>
            </a:r>
            <a:r>
              <a:rPr lang="en" sz="1800"/>
              <a:t>: </a:t>
            </a:r>
            <a:r>
              <a:rPr lang="en" sz="1800"/>
              <a:t>Métodos</a:t>
            </a:r>
            <a:r>
              <a:rPr lang="en" sz="1800"/>
              <a:t> de extracción para la Web (Open Information Extraction)</a:t>
            </a:r>
            <a:br>
              <a:rPr lang="en" sz="1800"/>
            </a:br>
            <a:endParaRPr sz="1800"/>
          </a:p>
          <a:p>
            <a:pPr indent="-342900" lvl="0" marL="457200" rtl="0" algn="l">
              <a:spcBef>
                <a:spcPts val="0"/>
              </a:spcBef>
              <a:spcAft>
                <a:spcPts val="0"/>
              </a:spcAft>
              <a:buSzPts val="1800"/>
              <a:buChar char="●"/>
            </a:pPr>
            <a:r>
              <a:rPr lang="en" sz="1800"/>
              <a:t>No supervisados</a:t>
            </a:r>
            <a:endParaRPr sz="1800"/>
          </a:p>
          <a:p>
            <a:pPr indent="-342900" lvl="0" marL="457200" rtl="0" algn="l">
              <a:spcBef>
                <a:spcPts val="0"/>
              </a:spcBef>
              <a:spcAft>
                <a:spcPts val="0"/>
              </a:spcAft>
              <a:buSzPts val="1800"/>
              <a:buChar char="●"/>
            </a:pPr>
            <a:r>
              <a:rPr lang="en" sz="1800"/>
              <a:t>Independientes del dominio</a:t>
            </a:r>
            <a:endParaRPr sz="1800"/>
          </a:p>
          <a:p>
            <a:pPr indent="-342900" lvl="0" marL="457200" rtl="0" algn="l">
              <a:spcBef>
                <a:spcPts val="0"/>
              </a:spcBef>
              <a:spcAft>
                <a:spcPts val="0"/>
              </a:spcAft>
              <a:buSzPts val="1800"/>
              <a:buChar char="●"/>
            </a:pPr>
            <a:r>
              <a:rPr lang="en" sz="1800"/>
              <a:t>Trabajan con grandes cantidades de datos (corpuses)</a:t>
            </a:r>
            <a:endParaRPr sz="1800"/>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