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Amatic SC"/>
      <p:regular r:id="rId60"/>
      <p:bold r:id="rId61"/>
    </p:embeddedFont>
    <p:embeddedFont>
      <p:font typeface="Nunito"/>
      <p:regular r:id="rId62"/>
      <p:bold r:id="rId63"/>
      <p:italic r:id="rId64"/>
      <p:boldItalic r:id="rId65"/>
    </p:embeddedFont>
    <p:embeddedFont>
      <p:font typeface="Source Code Pr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649BD2-46DF-4AE4-94A8-B30128FC13C9}">
  <a:tblStyle styleId="{0A649BD2-46DF-4AE4-94A8-B30128FC13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regular.fntdata"/><Relationship Id="rId61" Type="http://schemas.openxmlformats.org/officeDocument/2006/relationships/font" Target="fonts/AmaticSC-bold.fntdata"/><Relationship Id="rId20" Type="http://schemas.openxmlformats.org/officeDocument/2006/relationships/slide" Target="slides/slide14.xml"/><Relationship Id="rId64" Type="http://schemas.openxmlformats.org/officeDocument/2006/relationships/font" Target="fonts/Nunito-italic.fntdata"/><Relationship Id="rId63" Type="http://schemas.openxmlformats.org/officeDocument/2006/relationships/font" Target="fonts/Nunito-bold.fntdata"/><Relationship Id="rId22" Type="http://schemas.openxmlformats.org/officeDocument/2006/relationships/slide" Target="slides/slide16.xml"/><Relationship Id="rId66" Type="http://schemas.openxmlformats.org/officeDocument/2006/relationships/font" Target="fonts/SourceCodePro-regular.fntdata"/><Relationship Id="rId21" Type="http://schemas.openxmlformats.org/officeDocument/2006/relationships/slide" Target="slides/slide15.xml"/><Relationship Id="rId65" Type="http://schemas.openxmlformats.org/officeDocument/2006/relationships/font" Target="fonts/Nunito-boldItalic.fntdata"/><Relationship Id="rId24" Type="http://schemas.openxmlformats.org/officeDocument/2006/relationships/slide" Target="slides/slide18.xml"/><Relationship Id="rId68" Type="http://schemas.openxmlformats.org/officeDocument/2006/relationships/font" Target="fonts/SourceCodePro-italic.fntdata"/><Relationship Id="rId23" Type="http://schemas.openxmlformats.org/officeDocument/2006/relationships/slide" Target="slides/slide17.xml"/><Relationship Id="rId67" Type="http://schemas.openxmlformats.org/officeDocument/2006/relationships/font" Target="fonts/SourceCodePro-bold.fntdata"/><Relationship Id="rId60" Type="http://schemas.openxmlformats.org/officeDocument/2006/relationships/font" Target="fonts/AmaticSC-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SourceCodePr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e2086418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e2086418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e2086418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e2086418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e2086418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e2086418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e2086418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e2086418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e2086418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e2086418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e2086418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e2086418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e2086418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e2086418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e2086418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e2086418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e2086418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e2086418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e2086418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e2086418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9e208641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9e208641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e208641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e208641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e2086418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e2086418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e2086418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e2086418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e2086418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e2086418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e2086418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e2086418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e2086418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9e2086418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e2086418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9e2086418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e2086418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9e2086418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9e2086418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9e2086418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9e2f93a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9e2f93a1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e2086418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e2086418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9e2f93a1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9e2f93a1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9e2f93a1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9e2f93a1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e2f93a16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9e2f93a1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e2f93a16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9e2f93a16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9e2f93a1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9e2f93a1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9e2f93a16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9e2f93a16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9e2f93a16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9e2f93a16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9e2f93a16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9e2f93a16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e2f93a16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e2f93a16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9e2f93a16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9e2f93a16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e2086418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e2086418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e2f93a16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e2f93a16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9e2f93a16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9e2f93a16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9e2f93a16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9e2f93a16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9e2f93a16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9e2f93a16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9e2f93a16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9e2f93a16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9e2f93a16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9e2f93a16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9e2f93a16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9e2f93a16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9e2f93a16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9e2f93a16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9e2f93a16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9e2f93a16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9e2f93a16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9e2f93a16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e2086418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e2086418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9e2f93a16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9e2f93a16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9e2f93a16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9e2f93a16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9e2f93a16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9e2f93a16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9e2f93a16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9e2f93a16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e2086418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e2086418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e2086418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e2086418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e2086418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e2086418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e2086418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e2086418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43.png"/><Relationship Id="rId5"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36.png"/><Relationship Id="rId5" Type="http://schemas.openxmlformats.org/officeDocument/2006/relationships/hyperlink" Target="https://colab.research.google.com/drive/1DoG4YlEmN1-QV1trBPotF8802fdxoHrG?usp=sharing" TargetMode="External"/><Relationship Id="rId6" Type="http://schemas.openxmlformats.org/officeDocument/2006/relationships/hyperlink" Target="https://drive.google.com/file/d/1Q2CDg5E2Eh9ykvM7Toh8UHoCZOFyA6a2/view?usp=share_lin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6.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8.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7.png"/><Relationship Id="rId4" Type="http://schemas.openxmlformats.org/officeDocument/2006/relationships/hyperlink" Target="https://projector.tensorflow.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Redes recurrentes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fontScale="47500" lnSpcReduction="10000"/>
          </a:bodyPr>
          <a:lstStyle/>
          <a:p>
            <a:pPr indent="0" lvl="0" marL="0" rtl="0" algn="ctr">
              <a:spcBef>
                <a:spcPts val="0"/>
              </a:spcBef>
              <a:spcAft>
                <a:spcPts val="0"/>
              </a:spcAft>
              <a:buNone/>
            </a:pPr>
            <a:r>
              <a:rPr lang="es-419" sz="8000">
                <a:latin typeface="Amatic SC"/>
                <a:ea typeface="Amatic SC"/>
                <a:cs typeface="Amatic SC"/>
                <a:sym typeface="Amatic SC"/>
              </a:rPr>
              <a:t>Ing. Juan M. Rodríguez</a:t>
            </a:r>
            <a:endParaRPr/>
          </a:p>
        </p:txBody>
      </p:sp>
      <p:sp>
        <p:nvSpPr>
          <p:cNvPr id="58" name="Google Shape;58;p13"/>
          <p:cNvSpPr txBox="1"/>
          <p:nvPr>
            <p:ph idx="1" type="subTitle"/>
          </p:nvPr>
        </p:nvSpPr>
        <p:spPr>
          <a:xfrm>
            <a:off x="311700" y="2218650"/>
            <a:ext cx="8520600" cy="706200"/>
          </a:xfrm>
          <a:prstGeom prst="rect">
            <a:avLst/>
          </a:prstGeom>
        </p:spPr>
        <p:txBody>
          <a:bodyPr anchorCtr="0" anchor="ctr" bIns="91425" lIns="91425" spcFirstLastPara="1" rIns="91425" wrap="square" tIns="91425">
            <a:normAutofit fontScale="47500" lnSpcReduction="10000"/>
          </a:bodyPr>
          <a:lstStyle/>
          <a:p>
            <a:pPr indent="0" lvl="0" marL="0" rtl="0" algn="ctr">
              <a:spcBef>
                <a:spcPts val="0"/>
              </a:spcBef>
              <a:spcAft>
                <a:spcPts val="0"/>
              </a:spcAft>
              <a:buNone/>
            </a:pPr>
            <a:r>
              <a:rPr lang="es-419" sz="8000">
                <a:latin typeface="Amatic SC"/>
                <a:ea typeface="Amatic SC"/>
                <a:cs typeface="Amatic SC"/>
                <a:sym typeface="Amatic SC"/>
              </a:rPr>
              <a:t>Procesamiento de secuencias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34" name="Google Shape;134;p22"/>
          <p:cNvSpPr txBox="1"/>
          <p:nvPr>
            <p:ph idx="1" type="body"/>
          </p:nvPr>
        </p:nvSpPr>
        <p:spPr>
          <a:xfrm>
            <a:off x="311700" y="1495775"/>
            <a:ext cx="8520600" cy="20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400"/>
              <a:t>Para entrenar una RNR, hay que desplegarla en el tiempo y usar luego el backpropagation habitual, esta estrategia se llama:</a:t>
            </a:r>
            <a:r>
              <a:rPr i="1" lang="es-419" sz="1400"/>
              <a:t> </a:t>
            </a:r>
            <a:r>
              <a:rPr i="1" lang="es-419" sz="1400"/>
              <a:t>backpropagation through time</a:t>
            </a:r>
            <a:r>
              <a:rPr lang="es-419" sz="1400"/>
              <a:t> (BPTT).</a:t>
            </a:r>
            <a:endParaRPr sz="1400"/>
          </a:p>
          <a:p>
            <a:pPr indent="-317500" lvl="0" marL="457200" rtl="0" algn="l">
              <a:spcBef>
                <a:spcPts val="1200"/>
              </a:spcBef>
              <a:spcAft>
                <a:spcPts val="0"/>
              </a:spcAft>
              <a:buSzPts val="1400"/>
              <a:buAutoNum type="arabicPeriod"/>
            </a:pPr>
            <a:r>
              <a:rPr lang="es-419" sz="1400"/>
              <a:t>Primero hacemos una ejecución hacia adelante de forma normal, si desplegar</a:t>
            </a:r>
            <a:endParaRPr sz="1400"/>
          </a:p>
          <a:p>
            <a:pPr indent="-317500" lvl="0" marL="457200" rtl="0" algn="l">
              <a:spcBef>
                <a:spcPts val="0"/>
              </a:spcBef>
              <a:spcAft>
                <a:spcPts val="0"/>
              </a:spcAft>
              <a:buSzPts val="1400"/>
              <a:buAutoNum type="arabicPeriod"/>
            </a:pPr>
            <a:r>
              <a:rPr lang="es-419" sz="1400"/>
              <a:t>Luego se calcula la función de </a:t>
            </a:r>
            <a:r>
              <a:rPr lang="es-419" sz="1400"/>
              <a:t>pérdida</a:t>
            </a:r>
            <a:r>
              <a:rPr lang="es-419" sz="1400"/>
              <a:t> (</a:t>
            </a:r>
            <a:r>
              <a:rPr b="1" i="1" lang="es-419" sz="1400"/>
              <a:t>Loss</a:t>
            </a:r>
            <a:r>
              <a:rPr lang="es-419" sz="1400"/>
              <a:t>), para los T últimos pasos temporales (se ignoran algunas salidas).</a:t>
            </a:r>
            <a:endParaRPr sz="1400"/>
          </a:p>
        </p:txBody>
      </p:sp>
      <p:sp>
        <p:nvSpPr>
          <p:cNvPr id="135" name="Google Shape;135;p22"/>
          <p:cNvSpPr txBox="1"/>
          <p:nvPr/>
        </p:nvSpPr>
        <p:spPr>
          <a:xfrm>
            <a:off x="402175" y="9807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Entrenamiento:</a:t>
            </a:r>
            <a:endParaRPr/>
          </a:p>
        </p:txBody>
      </p:sp>
      <p:pic>
        <p:nvPicPr>
          <p:cNvPr id="136" name="Google Shape;136;p22"/>
          <p:cNvPicPr preferRelativeResize="0"/>
          <p:nvPr/>
        </p:nvPicPr>
        <p:blipFill>
          <a:blip r:embed="rId3">
            <a:alphaModFix/>
          </a:blip>
          <a:stretch>
            <a:fillRect/>
          </a:stretch>
        </p:blipFill>
        <p:spPr>
          <a:xfrm>
            <a:off x="141125" y="3553943"/>
            <a:ext cx="3261050" cy="1484908"/>
          </a:xfrm>
          <a:prstGeom prst="rect">
            <a:avLst/>
          </a:prstGeom>
          <a:noFill/>
          <a:ln>
            <a:noFill/>
          </a:ln>
        </p:spPr>
      </p:pic>
      <p:sp>
        <p:nvSpPr>
          <p:cNvPr id="137" name="Google Shape;137;p22"/>
          <p:cNvSpPr txBox="1"/>
          <p:nvPr/>
        </p:nvSpPr>
        <p:spPr>
          <a:xfrm>
            <a:off x="3527775" y="3548950"/>
            <a:ext cx="53046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es-419">
                <a:solidFill>
                  <a:schemeClr val="dk2"/>
                </a:solidFill>
                <a:latin typeface="Source Code Pro"/>
                <a:ea typeface="Source Code Pro"/>
                <a:cs typeface="Source Code Pro"/>
                <a:sym typeface="Source Code Pro"/>
              </a:rPr>
              <a:t>En este ejemplo, la función de </a:t>
            </a:r>
            <a:r>
              <a:rPr lang="es-419">
                <a:solidFill>
                  <a:schemeClr val="dk2"/>
                </a:solidFill>
                <a:latin typeface="Source Code Pro"/>
                <a:ea typeface="Source Code Pro"/>
                <a:cs typeface="Source Code Pro"/>
                <a:sym typeface="Source Code Pro"/>
              </a:rPr>
              <a:t>pérdida</a:t>
            </a:r>
            <a:r>
              <a:rPr lang="es-419">
                <a:solidFill>
                  <a:schemeClr val="dk2"/>
                </a:solidFill>
                <a:latin typeface="Source Code Pro"/>
                <a:ea typeface="Source Code Pro"/>
                <a:cs typeface="Source Code Pro"/>
                <a:sym typeface="Source Code Pro"/>
              </a:rPr>
              <a:t> </a:t>
            </a:r>
            <a:r>
              <a:rPr b="1" lang="es-419">
                <a:solidFill>
                  <a:schemeClr val="dk2"/>
                </a:solidFill>
                <a:latin typeface="Source Code Pro"/>
                <a:ea typeface="Source Code Pro"/>
                <a:cs typeface="Source Code Pro"/>
                <a:sym typeface="Source Code Pro"/>
              </a:rPr>
              <a:t>C</a:t>
            </a:r>
            <a:r>
              <a:rPr lang="es-419">
                <a:solidFill>
                  <a:schemeClr val="dk2"/>
                </a:solidFill>
                <a:latin typeface="Source Code Pro"/>
                <a:ea typeface="Source Code Pro"/>
                <a:cs typeface="Source Code Pro"/>
                <a:sym typeface="Source Code Pro"/>
              </a:rPr>
              <a:t>, se calcula solo sobre los últimos 3 pasos temporales, y el gradiente se calcula </a:t>
            </a:r>
            <a:r>
              <a:rPr lang="es-419">
                <a:solidFill>
                  <a:schemeClr val="dk2"/>
                </a:solidFill>
                <a:latin typeface="Source Code Pro"/>
                <a:ea typeface="Source Code Pro"/>
                <a:cs typeface="Source Code Pro"/>
                <a:sym typeface="Source Code Pro"/>
              </a:rPr>
              <a:t>sólo</a:t>
            </a:r>
            <a:r>
              <a:rPr lang="es-419">
                <a:solidFill>
                  <a:schemeClr val="dk2"/>
                </a:solidFill>
                <a:latin typeface="Source Code Pro"/>
                <a:ea typeface="Source Code Pro"/>
                <a:cs typeface="Source Code Pro"/>
                <a:sym typeface="Source Code Pro"/>
              </a:rPr>
              <a:t> para estos.</a:t>
            </a:r>
            <a:endParaRPr>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43" name="Google Shape;143;p23"/>
          <p:cNvSpPr txBox="1"/>
          <p:nvPr>
            <p:ph idx="1" type="body"/>
          </p:nvPr>
        </p:nvSpPr>
        <p:spPr>
          <a:xfrm>
            <a:off x="311700" y="1357750"/>
            <a:ext cx="8804100" cy="3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Una serie de tiempo es una secuencia de números que corresponden a valores medidos a lo largo del tiempo (de </a:t>
            </a:r>
            <a:r>
              <a:rPr b="1" lang="es-419" sz="1400"/>
              <a:t>n</a:t>
            </a:r>
            <a:r>
              <a:rPr lang="es-419" sz="1400"/>
              <a:t> pasos temporales).</a:t>
            </a:r>
            <a:endParaRPr sz="1400"/>
          </a:p>
          <a:p>
            <a:pPr indent="0" lvl="0" marL="0" rtl="0" algn="l">
              <a:spcBef>
                <a:spcPts val="1200"/>
              </a:spcBef>
              <a:spcAft>
                <a:spcPts val="0"/>
              </a:spcAft>
              <a:buNone/>
            </a:pPr>
            <a:r>
              <a:rPr b="1" lang="es-419" sz="1400"/>
              <a:t>Ejemplos:</a:t>
            </a:r>
            <a:endParaRPr b="1" sz="1400"/>
          </a:p>
          <a:p>
            <a:pPr indent="-317500" lvl="0" marL="457200" rtl="0" algn="l">
              <a:spcBef>
                <a:spcPts val="1200"/>
              </a:spcBef>
              <a:spcAft>
                <a:spcPts val="0"/>
              </a:spcAft>
              <a:buSzPts val="1400"/>
              <a:buChar char="●"/>
            </a:pPr>
            <a:r>
              <a:rPr b="1" lang="es-419" sz="1400"/>
              <a:t>Temperatura</a:t>
            </a:r>
            <a:r>
              <a:rPr lang="es-419" sz="1400"/>
              <a:t>: [22, 23, 25, 17, 28] , es la temperatura de los días: lunes, martes, </a:t>
            </a:r>
            <a:r>
              <a:rPr lang="es-419" sz="1400"/>
              <a:t>miércoles</a:t>
            </a:r>
            <a:r>
              <a:rPr lang="es-419" sz="1400"/>
              <a:t>, jueves y viernes. Es una serie temporal </a:t>
            </a:r>
            <a:r>
              <a:rPr i="1" lang="es-419" sz="1400"/>
              <a:t>univariable</a:t>
            </a:r>
            <a:r>
              <a:rPr lang="es-419" sz="1400"/>
              <a:t> (hay un solo valor por paso temporal). Y tiene 5 pasos temporales.</a:t>
            </a:r>
            <a:br>
              <a:rPr lang="es-419" sz="1400"/>
            </a:br>
            <a:endParaRPr sz="1400"/>
          </a:p>
          <a:p>
            <a:pPr indent="-317500" lvl="0" marL="457200" rtl="0" algn="l">
              <a:spcBef>
                <a:spcPts val="0"/>
              </a:spcBef>
              <a:spcAft>
                <a:spcPts val="0"/>
              </a:spcAft>
              <a:buSzPts val="1400"/>
              <a:buChar char="●"/>
            </a:pPr>
            <a:r>
              <a:rPr b="1" lang="es-419" sz="1400"/>
              <a:t>Usuarios activos por hora en un sitio Web</a:t>
            </a:r>
            <a:r>
              <a:rPr lang="es-419" sz="1400"/>
              <a:t>: [100, 200, 500, 140, ..]</a:t>
            </a:r>
            <a:br>
              <a:rPr lang="es-419" sz="1400"/>
            </a:br>
            <a:endParaRPr sz="1400"/>
          </a:p>
          <a:p>
            <a:pPr indent="-317500" lvl="0" marL="457200" rtl="0" algn="l">
              <a:spcBef>
                <a:spcPts val="0"/>
              </a:spcBef>
              <a:spcAft>
                <a:spcPts val="0"/>
              </a:spcAft>
              <a:buSzPts val="1400"/>
              <a:buChar char="●"/>
            </a:pPr>
            <a:r>
              <a:rPr b="1" lang="es-419" sz="1400"/>
              <a:t>Finanzas empresariales</a:t>
            </a:r>
            <a:r>
              <a:rPr lang="es-419" sz="1400"/>
              <a:t>: [{deudas=100, ingresos=200, egresos=50}, </a:t>
            </a:r>
            <a:br>
              <a:rPr lang="es-419" sz="1400"/>
            </a:br>
            <a:r>
              <a:rPr lang="es-419" sz="1400"/>
              <a:t>					 </a:t>
            </a:r>
            <a:r>
              <a:rPr lang="es-419" sz="1400"/>
              <a:t>{deudas=50, ingresos=300 egresos=25},.</a:t>
            </a:r>
            <a:r>
              <a:rPr lang="es-419" sz="1400"/>
              <a:t>] </a:t>
            </a:r>
            <a:br>
              <a:rPr lang="es-419" sz="1400"/>
            </a:br>
            <a:r>
              <a:rPr lang="es-419" sz="1400"/>
              <a:t>Este último ejemplo es de una serie temporal multivariable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144" name="Google Shape;144;p23"/>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Series de tiempo: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1000"/>
                                        <p:tgtEl>
                                          <p:spTgt spid="1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50" name="Google Shape;150;p24"/>
          <p:cNvSpPr txBox="1"/>
          <p:nvPr>
            <p:ph idx="1" type="body"/>
          </p:nvPr>
        </p:nvSpPr>
        <p:spPr>
          <a:xfrm>
            <a:off x="311700" y="1357750"/>
            <a:ext cx="8394900" cy="33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Predecir</a:t>
            </a:r>
            <a:r>
              <a:rPr lang="es-419" sz="1400"/>
              <a:t> valores futuros, ¿</a:t>
            </a:r>
            <a:r>
              <a:rPr lang="es-419" sz="1400"/>
              <a:t>cuál</a:t>
            </a:r>
            <a:r>
              <a:rPr lang="es-419" sz="1400"/>
              <a:t> será la </a:t>
            </a:r>
            <a:r>
              <a:rPr lang="es-419" sz="1400"/>
              <a:t>temperatura</a:t>
            </a:r>
            <a:r>
              <a:rPr lang="es-419" sz="1400"/>
              <a:t> mañana?</a:t>
            </a:r>
            <a:endParaRPr sz="1400"/>
          </a:p>
          <a:p>
            <a:pPr indent="0" lvl="0" marL="0" rtl="0" algn="l">
              <a:spcBef>
                <a:spcPts val="1200"/>
              </a:spcBef>
              <a:spcAft>
                <a:spcPts val="0"/>
              </a:spcAft>
              <a:buNone/>
            </a:pPr>
            <a:r>
              <a:rPr lang="es-419" sz="1400"/>
              <a:t>El objetivo es predecir el valor del </a:t>
            </a:r>
            <a:r>
              <a:rPr lang="es-419" sz="1400"/>
              <a:t>próximo</a:t>
            </a:r>
            <a:r>
              <a:rPr lang="es-419" sz="1400"/>
              <a:t> pasó temporal. Ejemplo: </a:t>
            </a:r>
            <a:r>
              <a:rPr b="1" lang="es-419" sz="1400"/>
              <a:t>Temperatura</a:t>
            </a:r>
            <a:r>
              <a:rPr lang="es-419" sz="1400"/>
              <a:t>: [22, 23, 25, 17, 28]</a:t>
            </a:r>
            <a:endParaRPr sz="1400"/>
          </a:p>
          <a:p>
            <a:pPr indent="0" lvl="0" marL="0" rtl="0" algn="l">
              <a:spcBef>
                <a:spcPts val="1200"/>
              </a:spcBef>
              <a:spcAft>
                <a:spcPts val="1200"/>
              </a:spcAft>
              <a:buNone/>
            </a:pPr>
            <a:r>
              <a:rPr lang="es-419" sz="1400"/>
              <a:t>¿Cúal será la temperatura el sábado?</a:t>
            </a:r>
            <a:endParaRPr sz="1400"/>
          </a:p>
        </p:txBody>
      </p:sp>
      <p:sp>
        <p:nvSpPr>
          <p:cNvPr id="151" name="Google Shape;151;p24"/>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Predecir s</a:t>
            </a:r>
            <a:r>
              <a:rPr b="1" lang="es-419" sz="1800">
                <a:solidFill>
                  <a:schemeClr val="dk2"/>
                </a:solidFill>
                <a:latin typeface="Source Code Pro"/>
                <a:ea typeface="Source Code Pro"/>
                <a:cs typeface="Source Code Pro"/>
                <a:sym typeface="Source Code Pro"/>
              </a:rPr>
              <a:t>eries de tiempo:</a:t>
            </a:r>
            <a:endParaRPr/>
          </a:p>
        </p:txBody>
      </p:sp>
      <p:pic>
        <p:nvPicPr>
          <p:cNvPr id="152" name="Google Shape;152;p24"/>
          <p:cNvPicPr preferRelativeResize="0"/>
          <p:nvPr/>
        </p:nvPicPr>
        <p:blipFill>
          <a:blip r:embed="rId3">
            <a:alphaModFix/>
          </a:blip>
          <a:stretch>
            <a:fillRect/>
          </a:stretch>
        </p:blipFill>
        <p:spPr>
          <a:xfrm>
            <a:off x="5497525" y="2358975"/>
            <a:ext cx="3166700" cy="2598851"/>
          </a:xfrm>
          <a:prstGeom prst="rect">
            <a:avLst/>
          </a:prstGeom>
          <a:noFill/>
          <a:ln>
            <a:noFill/>
          </a:ln>
        </p:spPr>
      </p:pic>
      <p:pic>
        <p:nvPicPr>
          <p:cNvPr id="153" name="Google Shape;153;p24"/>
          <p:cNvPicPr preferRelativeResize="0"/>
          <p:nvPr/>
        </p:nvPicPr>
        <p:blipFill>
          <a:blip r:embed="rId4">
            <a:alphaModFix/>
          </a:blip>
          <a:stretch>
            <a:fillRect/>
          </a:stretch>
        </p:blipFill>
        <p:spPr>
          <a:xfrm>
            <a:off x="345700" y="2870356"/>
            <a:ext cx="4260302" cy="20874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59" name="Google Shape;159;p25"/>
          <p:cNvSpPr txBox="1"/>
          <p:nvPr>
            <p:ph idx="1" type="body"/>
          </p:nvPr>
        </p:nvSpPr>
        <p:spPr>
          <a:xfrm>
            <a:off x="311700" y="1357750"/>
            <a:ext cx="8394900" cy="33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Una de las formas más simples de evaluar qué </a:t>
            </a:r>
            <a:r>
              <a:rPr lang="es-419" sz="1400"/>
              <a:t>tan bien</a:t>
            </a:r>
            <a:r>
              <a:rPr lang="es-419" sz="1400"/>
              <a:t> predice una RNR es hacer que prediga el último valor de cada serie. Y ver que tan </a:t>
            </a:r>
            <a:r>
              <a:rPr lang="es-419" sz="1400"/>
              <a:t>bien se desempeñó</a:t>
            </a:r>
            <a:r>
              <a:rPr lang="es-419" sz="1400"/>
              <a:t>. Se llama predicción </a:t>
            </a:r>
            <a:r>
              <a:rPr b="1" i="1" lang="es-419" sz="1400"/>
              <a:t>naïve</a:t>
            </a:r>
            <a:r>
              <a:rPr i="1" lang="es-419" sz="1400"/>
              <a:t>.</a:t>
            </a:r>
            <a:endParaRPr sz="1400"/>
          </a:p>
          <a:p>
            <a:pPr indent="0" lvl="0" marL="0" rtl="0" algn="l">
              <a:spcBef>
                <a:spcPts val="1200"/>
              </a:spcBef>
              <a:spcAft>
                <a:spcPts val="0"/>
              </a:spcAft>
              <a:buNone/>
            </a:pPr>
            <a:r>
              <a:rPr lang="es-419" sz="1400"/>
              <a:t>Cómo estamos calculando valores en un rango continuo, debemos calcular el error </a:t>
            </a:r>
            <a:r>
              <a:rPr lang="es-419" sz="1400"/>
              <a:t>cuadrático</a:t>
            </a:r>
            <a:r>
              <a:rPr lang="es-419" sz="1400"/>
              <a:t> medio, lo que podemos hacer de la siguiente manera:</a:t>
            </a:r>
            <a:endParaRPr sz="1400"/>
          </a:p>
          <a:p>
            <a:pPr indent="0" lvl="0" marL="0" rtl="0" algn="l">
              <a:spcBef>
                <a:spcPts val="1200"/>
              </a:spcBef>
              <a:spcAft>
                <a:spcPts val="1200"/>
              </a:spcAft>
              <a:buNone/>
            </a:pPr>
            <a:r>
              <a:t/>
            </a:r>
            <a:endParaRPr sz="1400"/>
          </a:p>
        </p:txBody>
      </p:sp>
      <p:sp>
        <p:nvSpPr>
          <p:cNvPr id="160" name="Google Shape;160;p25"/>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Métricas</a:t>
            </a:r>
            <a:endParaRPr/>
          </a:p>
        </p:txBody>
      </p:sp>
      <p:pic>
        <p:nvPicPr>
          <p:cNvPr id="161" name="Google Shape;161;p25"/>
          <p:cNvPicPr preferRelativeResize="0"/>
          <p:nvPr/>
        </p:nvPicPr>
        <p:blipFill>
          <a:blip r:embed="rId3">
            <a:alphaModFix/>
          </a:blip>
          <a:stretch>
            <a:fillRect/>
          </a:stretch>
        </p:blipFill>
        <p:spPr>
          <a:xfrm>
            <a:off x="1156350" y="3162650"/>
            <a:ext cx="6705600" cy="59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67" name="Google Shape;167;p26"/>
          <p:cNvSpPr txBox="1"/>
          <p:nvPr>
            <p:ph idx="1" type="body"/>
          </p:nvPr>
        </p:nvSpPr>
        <p:spPr>
          <a:xfrm>
            <a:off x="311700" y="1357750"/>
            <a:ext cx="8394900" cy="33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sp>
        <p:nvSpPr>
          <p:cNvPr id="168" name="Google Shape;168;p26"/>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Implementación con Keras de una RNR simple</a:t>
            </a:r>
            <a:endParaRPr/>
          </a:p>
        </p:txBody>
      </p:sp>
      <p:pic>
        <p:nvPicPr>
          <p:cNvPr id="169" name="Google Shape;169;p26"/>
          <p:cNvPicPr preferRelativeResize="0"/>
          <p:nvPr/>
        </p:nvPicPr>
        <p:blipFill>
          <a:blip r:embed="rId3">
            <a:alphaModFix/>
          </a:blip>
          <a:stretch>
            <a:fillRect/>
          </a:stretch>
        </p:blipFill>
        <p:spPr>
          <a:xfrm>
            <a:off x="1346850" y="1510225"/>
            <a:ext cx="6324600" cy="895350"/>
          </a:xfrm>
          <a:prstGeom prst="rect">
            <a:avLst/>
          </a:prstGeom>
          <a:noFill/>
          <a:ln>
            <a:noFill/>
          </a:ln>
        </p:spPr>
      </p:pic>
      <p:sp>
        <p:nvSpPr>
          <p:cNvPr id="170" name="Google Shape;170;p26"/>
          <p:cNvSpPr txBox="1"/>
          <p:nvPr/>
        </p:nvSpPr>
        <p:spPr>
          <a:xfrm>
            <a:off x="317500" y="2434175"/>
            <a:ext cx="8480700" cy="2382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2"/>
              </a:buClr>
              <a:buSzPts val="1400"/>
              <a:buFont typeface="Source Code Pro"/>
              <a:buChar char="●"/>
            </a:pPr>
            <a:r>
              <a:rPr lang="es-419">
                <a:solidFill>
                  <a:schemeClr val="dk2"/>
                </a:solidFill>
                <a:latin typeface="Source Code Pro"/>
                <a:ea typeface="Source Code Pro"/>
                <a:cs typeface="Source Code Pro"/>
                <a:sym typeface="Source Code Pro"/>
              </a:rPr>
              <a:t>Es la red más sencilla que se puede construir, tiene solo una capa con una neurona. </a:t>
            </a:r>
            <a:endParaRPr>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es-419">
                <a:solidFill>
                  <a:schemeClr val="dk2"/>
                </a:solidFill>
                <a:latin typeface="Source Code Pro"/>
                <a:ea typeface="Source Code Pro"/>
                <a:cs typeface="Source Code Pro"/>
                <a:sym typeface="Source Code Pro"/>
              </a:rPr>
              <a:t>No esècificamos la cantidad de valores de entrada ya que una RNR puede procesar cualquier cantidad de pasos temporales, por eso la seteamos como </a:t>
            </a:r>
            <a:r>
              <a:rPr b="1" i="1" lang="es-419">
                <a:solidFill>
                  <a:schemeClr val="dk2"/>
                </a:solidFill>
                <a:latin typeface="Source Code Pro"/>
                <a:ea typeface="Source Code Pro"/>
                <a:cs typeface="Source Code Pro"/>
                <a:sym typeface="Source Code Pro"/>
              </a:rPr>
              <a:t>None</a:t>
            </a:r>
            <a:endParaRPr b="1" i="1">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es-419">
                <a:solidFill>
                  <a:schemeClr val="dk2"/>
                </a:solidFill>
                <a:latin typeface="Source Code Pro"/>
                <a:ea typeface="Source Code Pro"/>
                <a:cs typeface="Source Code Pro"/>
                <a:sym typeface="Source Code Pro"/>
              </a:rPr>
              <a:t>Por defecto utiliza la función de </a:t>
            </a:r>
            <a:r>
              <a:rPr lang="es-419">
                <a:solidFill>
                  <a:schemeClr val="dk2"/>
                </a:solidFill>
                <a:latin typeface="Source Code Pro"/>
                <a:ea typeface="Source Code Pro"/>
                <a:cs typeface="Source Code Pro"/>
                <a:sym typeface="Source Code Pro"/>
              </a:rPr>
              <a:t>activación</a:t>
            </a:r>
            <a:r>
              <a:rPr lang="es-419">
                <a:solidFill>
                  <a:schemeClr val="dk2"/>
                </a:solidFill>
                <a:latin typeface="Source Code Pro"/>
                <a:ea typeface="Source Code Pro"/>
                <a:cs typeface="Source Code Pro"/>
                <a:sym typeface="Source Code Pro"/>
              </a:rPr>
              <a:t> </a:t>
            </a:r>
            <a:r>
              <a:rPr b="1" lang="es-419">
                <a:solidFill>
                  <a:schemeClr val="dk2"/>
                </a:solidFill>
                <a:latin typeface="Source Code Pro"/>
                <a:ea typeface="Source Code Pro"/>
                <a:cs typeface="Source Code Pro"/>
                <a:sym typeface="Source Code Pro"/>
              </a:rPr>
              <a:t>tangente </a:t>
            </a:r>
            <a:r>
              <a:rPr b="1" lang="es-419">
                <a:solidFill>
                  <a:schemeClr val="dk2"/>
                </a:solidFill>
                <a:latin typeface="Source Code Pro"/>
                <a:ea typeface="Source Code Pro"/>
                <a:cs typeface="Source Code Pro"/>
                <a:sym typeface="Source Code Pro"/>
              </a:rPr>
              <a:t>hiperbólica</a:t>
            </a:r>
            <a:r>
              <a:rPr lang="es-419">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es-419">
                <a:solidFill>
                  <a:schemeClr val="dk2"/>
                </a:solidFill>
                <a:latin typeface="Source Code Pro"/>
                <a:ea typeface="Source Code Pro"/>
                <a:cs typeface="Source Code Pro"/>
                <a:sym typeface="Source Code Pro"/>
              </a:rPr>
              <a:t>Por defecto, las capas recurrentes de Keras solo </a:t>
            </a:r>
            <a:r>
              <a:rPr lang="es-419">
                <a:solidFill>
                  <a:schemeClr val="dk2"/>
                </a:solidFill>
                <a:latin typeface="Source Code Pro"/>
                <a:ea typeface="Source Code Pro"/>
                <a:cs typeface="Source Code Pro"/>
                <a:sym typeface="Source Code Pro"/>
              </a:rPr>
              <a:t>devuelven</a:t>
            </a:r>
            <a:r>
              <a:rPr lang="es-419">
                <a:solidFill>
                  <a:schemeClr val="dk2"/>
                </a:solidFill>
                <a:latin typeface="Source Code Pro"/>
                <a:ea typeface="Source Code Pro"/>
                <a:cs typeface="Source Code Pro"/>
                <a:sym typeface="Source Code Pro"/>
              </a:rPr>
              <a:t> la salida final, si queremos ver las salidas de los pasos de tiempo hay pasarle </a:t>
            </a:r>
            <a:r>
              <a:rPr b="1" i="1" lang="es-419">
                <a:solidFill>
                  <a:schemeClr val="dk2"/>
                </a:solidFill>
                <a:latin typeface="Source Code Pro"/>
                <a:ea typeface="Source Code Pro"/>
                <a:cs typeface="Source Code Pro"/>
                <a:sym typeface="Source Code Pro"/>
              </a:rPr>
              <a:t>return_sequences</a:t>
            </a:r>
            <a:r>
              <a:rPr lang="es-419">
                <a:solidFill>
                  <a:schemeClr val="dk2"/>
                </a:solidFill>
                <a:latin typeface="Source Code Pro"/>
                <a:ea typeface="Source Code Pro"/>
                <a:cs typeface="Source Code Pro"/>
                <a:sym typeface="Source Code Pro"/>
              </a:rPr>
              <a:t>=</a:t>
            </a:r>
            <a:r>
              <a:rPr b="1" lang="es-419">
                <a:solidFill>
                  <a:schemeClr val="dk2"/>
                </a:solidFill>
                <a:latin typeface="Source Code Pro"/>
                <a:ea typeface="Source Code Pro"/>
                <a:cs typeface="Source Code Pro"/>
                <a:sym typeface="Source Code Pro"/>
              </a:rPr>
              <a:t>True</a:t>
            </a:r>
            <a:endParaRPr b="1">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76" name="Google Shape;176;p27"/>
          <p:cNvSpPr txBox="1"/>
          <p:nvPr>
            <p:ph idx="1" type="body"/>
          </p:nvPr>
        </p:nvSpPr>
        <p:spPr>
          <a:xfrm>
            <a:off x="3386675" y="1446400"/>
            <a:ext cx="5445600" cy="179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En este caso tenemos que pasar el parametro </a:t>
            </a:r>
            <a:r>
              <a:rPr b="1" lang="es-419"/>
              <a:t>return_sequences=True</a:t>
            </a:r>
            <a:r>
              <a:rPr lang="es-419"/>
              <a:t> en todas las capas menos en la última, para que pase los pasos temporales </a:t>
            </a:r>
            <a:endParaRPr/>
          </a:p>
        </p:txBody>
      </p:sp>
      <p:sp>
        <p:nvSpPr>
          <p:cNvPr id="177" name="Google Shape;177;p27"/>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RNR profundas</a:t>
            </a:r>
            <a:endParaRPr/>
          </a:p>
        </p:txBody>
      </p:sp>
      <p:pic>
        <p:nvPicPr>
          <p:cNvPr id="178" name="Google Shape;178;p27"/>
          <p:cNvPicPr preferRelativeResize="0"/>
          <p:nvPr/>
        </p:nvPicPr>
        <p:blipFill>
          <a:blip r:embed="rId3">
            <a:alphaModFix/>
          </a:blip>
          <a:stretch>
            <a:fillRect/>
          </a:stretch>
        </p:blipFill>
        <p:spPr>
          <a:xfrm>
            <a:off x="311693" y="1446400"/>
            <a:ext cx="3005699" cy="1704974"/>
          </a:xfrm>
          <a:prstGeom prst="rect">
            <a:avLst/>
          </a:prstGeom>
          <a:noFill/>
          <a:ln>
            <a:noFill/>
          </a:ln>
        </p:spPr>
      </p:pic>
      <p:sp>
        <p:nvSpPr>
          <p:cNvPr id="179" name="Google Shape;179;p27"/>
          <p:cNvSpPr txBox="1"/>
          <p:nvPr/>
        </p:nvSpPr>
        <p:spPr>
          <a:xfrm>
            <a:off x="423325" y="3238500"/>
            <a:ext cx="270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es-419">
                <a:solidFill>
                  <a:schemeClr val="dk2"/>
                </a:solidFill>
                <a:latin typeface="Source Code Pro"/>
                <a:ea typeface="Source Code Pro"/>
                <a:cs typeface="Source Code Pro"/>
                <a:sym typeface="Source Code Pro"/>
              </a:rPr>
              <a:t>Capas </a:t>
            </a:r>
            <a:r>
              <a:rPr lang="es-419">
                <a:solidFill>
                  <a:schemeClr val="dk2"/>
                </a:solidFill>
                <a:latin typeface="Source Code Pro"/>
                <a:ea typeface="Source Code Pro"/>
                <a:cs typeface="Source Code Pro"/>
                <a:sym typeface="Source Code Pro"/>
              </a:rPr>
              <a:t>apiladas</a:t>
            </a:r>
            <a:r>
              <a:rPr lang="es-419">
                <a:solidFill>
                  <a:schemeClr val="dk2"/>
                </a:solidFill>
                <a:latin typeface="Source Code Pro"/>
                <a:ea typeface="Source Code Pro"/>
                <a:cs typeface="Source Code Pro"/>
                <a:sym typeface="Source Code Pro"/>
              </a:rPr>
              <a:t> de RNR</a:t>
            </a:r>
            <a:endParaRPr>
              <a:solidFill>
                <a:schemeClr val="dk2"/>
              </a:solidFill>
              <a:latin typeface="Source Code Pro"/>
              <a:ea typeface="Source Code Pro"/>
              <a:cs typeface="Source Code Pro"/>
              <a:sym typeface="Source Code Pro"/>
            </a:endParaRPr>
          </a:p>
        </p:txBody>
      </p:sp>
      <p:pic>
        <p:nvPicPr>
          <p:cNvPr id="180" name="Google Shape;180;p27"/>
          <p:cNvPicPr preferRelativeResize="0"/>
          <p:nvPr/>
        </p:nvPicPr>
        <p:blipFill>
          <a:blip r:embed="rId4">
            <a:alphaModFix/>
          </a:blip>
          <a:stretch>
            <a:fillRect/>
          </a:stretch>
        </p:blipFill>
        <p:spPr>
          <a:xfrm>
            <a:off x="674525" y="3725825"/>
            <a:ext cx="7527272" cy="120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86" name="Google Shape;186;p28"/>
          <p:cNvSpPr txBox="1"/>
          <p:nvPr>
            <p:ph idx="1" type="body"/>
          </p:nvPr>
        </p:nvSpPr>
        <p:spPr>
          <a:xfrm>
            <a:off x="550350" y="2698750"/>
            <a:ext cx="8071500" cy="109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s-419" sz="1320"/>
              <a:t>Si solo queremos predecir un </a:t>
            </a:r>
            <a:r>
              <a:rPr lang="es-419" sz="1320"/>
              <a:t>único</a:t>
            </a:r>
            <a:r>
              <a:rPr lang="es-419" sz="1320"/>
              <a:t> valor final, no tiene mucho sentido poner una RNR en la última capa, los pasos temporales intermedios </a:t>
            </a:r>
            <a:r>
              <a:rPr lang="es-419" sz="1320"/>
              <a:t>serán</a:t>
            </a:r>
            <a:r>
              <a:rPr lang="es-419" sz="1320"/>
              <a:t> desechados y no pasan a ninguna capa futura… </a:t>
            </a:r>
            <a:endParaRPr sz="1320"/>
          </a:p>
          <a:p>
            <a:pPr indent="0" lvl="0" marL="0" rtl="0" algn="l">
              <a:lnSpc>
                <a:spcPct val="95000"/>
              </a:lnSpc>
              <a:spcBef>
                <a:spcPts val="1200"/>
              </a:spcBef>
              <a:spcAft>
                <a:spcPts val="1200"/>
              </a:spcAft>
              <a:buSzPts val="440"/>
              <a:buNone/>
            </a:pPr>
            <a:r>
              <a:rPr lang="es-419" sz="1320"/>
              <a:t>Podemos probar, lo siguiente:</a:t>
            </a:r>
            <a:endParaRPr sz="1320"/>
          </a:p>
        </p:txBody>
      </p:sp>
      <p:sp>
        <p:nvSpPr>
          <p:cNvPr id="187" name="Google Shape;187;p28"/>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RNR profundas: truco</a:t>
            </a:r>
            <a:endParaRPr/>
          </a:p>
        </p:txBody>
      </p:sp>
      <p:pic>
        <p:nvPicPr>
          <p:cNvPr id="188" name="Google Shape;188;p28"/>
          <p:cNvPicPr preferRelativeResize="0"/>
          <p:nvPr/>
        </p:nvPicPr>
        <p:blipFill>
          <a:blip r:embed="rId3">
            <a:alphaModFix/>
          </a:blip>
          <a:stretch>
            <a:fillRect/>
          </a:stretch>
        </p:blipFill>
        <p:spPr>
          <a:xfrm>
            <a:off x="420525" y="1357750"/>
            <a:ext cx="7527272" cy="1200000"/>
          </a:xfrm>
          <a:prstGeom prst="rect">
            <a:avLst/>
          </a:prstGeom>
          <a:noFill/>
          <a:ln>
            <a:noFill/>
          </a:ln>
        </p:spPr>
      </p:pic>
      <p:pic>
        <p:nvPicPr>
          <p:cNvPr id="189" name="Google Shape;189;p28"/>
          <p:cNvPicPr preferRelativeResize="0"/>
          <p:nvPr/>
        </p:nvPicPr>
        <p:blipFill>
          <a:blip r:embed="rId4">
            <a:alphaModFix/>
          </a:blip>
          <a:stretch>
            <a:fillRect/>
          </a:stretch>
        </p:blipFill>
        <p:spPr>
          <a:xfrm>
            <a:off x="443906" y="3788950"/>
            <a:ext cx="7480519" cy="1200000"/>
          </a:xfrm>
          <a:prstGeom prst="rect">
            <a:avLst/>
          </a:prstGeom>
          <a:noFill/>
          <a:ln>
            <a:noFill/>
          </a:ln>
        </p:spPr>
      </p:pic>
      <p:grpSp>
        <p:nvGrpSpPr>
          <p:cNvPr id="190" name="Google Shape;190;p28"/>
          <p:cNvGrpSpPr/>
          <p:nvPr/>
        </p:nvGrpSpPr>
        <p:grpSpPr>
          <a:xfrm>
            <a:off x="860775" y="2300075"/>
            <a:ext cx="6484200" cy="2497800"/>
            <a:chOff x="860775" y="2300075"/>
            <a:chExt cx="6484200" cy="2497800"/>
          </a:xfrm>
        </p:grpSpPr>
        <p:sp>
          <p:nvSpPr>
            <p:cNvPr id="191" name="Google Shape;191;p28"/>
            <p:cNvSpPr/>
            <p:nvPr/>
          </p:nvSpPr>
          <p:spPr>
            <a:xfrm>
              <a:off x="860775" y="4529675"/>
              <a:ext cx="2349600" cy="268200"/>
            </a:xfrm>
            <a:prstGeom prst="rect">
              <a:avLst/>
            </a:prstGeom>
            <a:noFill/>
            <a:ln cap="flat" cmpd="sng" w="19050">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8"/>
            <p:cNvCxnSpPr>
              <a:endCxn id="191" idx="0"/>
            </p:cNvCxnSpPr>
            <p:nvPr/>
          </p:nvCxnSpPr>
          <p:spPr>
            <a:xfrm flipH="1">
              <a:off x="2035575" y="2300075"/>
              <a:ext cx="878400" cy="2229600"/>
            </a:xfrm>
            <a:prstGeom prst="straightConnector1">
              <a:avLst/>
            </a:prstGeom>
            <a:noFill/>
            <a:ln cap="flat" cmpd="sng" w="19050">
              <a:solidFill>
                <a:schemeClr val="accent5"/>
              </a:solidFill>
              <a:prstDash val="solid"/>
              <a:round/>
              <a:headEnd len="med" w="med" type="none"/>
              <a:tailEnd len="med" w="med" type="triangle"/>
            </a:ln>
          </p:spPr>
        </p:cxnSp>
        <p:sp>
          <p:nvSpPr>
            <p:cNvPr id="193" name="Google Shape;193;p28"/>
            <p:cNvSpPr txBox="1"/>
            <p:nvPr/>
          </p:nvSpPr>
          <p:spPr>
            <a:xfrm>
              <a:off x="2913975" y="2434175"/>
              <a:ext cx="4431000" cy="4002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Ponemos una capa Dense, de 1 neurona</a:t>
              </a:r>
              <a:endParaRPr>
                <a:latin typeface="Source Code Pro"/>
                <a:ea typeface="Source Code Pro"/>
                <a:cs typeface="Source Code Pro"/>
                <a:sym typeface="Source Code Pro"/>
              </a:endParaRPr>
            </a:p>
          </p:txBody>
        </p:sp>
      </p:grpSp>
      <p:grpSp>
        <p:nvGrpSpPr>
          <p:cNvPr id="194" name="Google Shape;194;p28"/>
          <p:cNvGrpSpPr/>
          <p:nvPr/>
        </p:nvGrpSpPr>
        <p:grpSpPr>
          <a:xfrm>
            <a:off x="3880575" y="1742725"/>
            <a:ext cx="4670850" cy="682425"/>
            <a:chOff x="3880575" y="1742725"/>
            <a:chExt cx="4670850" cy="682425"/>
          </a:xfrm>
        </p:grpSpPr>
        <p:sp>
          <p:nvSpPr>
            <p:cNvPr id="195" name="Google Shape;195;p28"/>
            <p:cNvSpPr/>
            <p:nvPr/>
          </p:nvSpPr>
          <p:spPr>
            <a:xfrm>
              <a:off x="3880575" y="1742725"/>
              <a:ext cx="754800" cy="507900"/>
            </a:xfrm>
            <a:prstGeom prst="mathMultiply">
              <a:avLst>
                <a:gd fmla="val 9726" name="adj1"/>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nvSpPr>
          <p:spPr>
            <a:xfrm>
              <a:off x="4487325" y="2024950"/>
              <a:ext cx="4064100" cy="4002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Este </a:t>
              </a:r>
              <a:r>
                <a:rPr lang="es-419">
                  <a:latin typeface="Source Code Pro"/>
                  <a:ea typeface="Source Code Pro"/>
                  <a:cs typeface="Source Code Pro"/>
                  <a:sym typeface="Source Code Pro"/>
                </a:rPr>
                <a:t>parámetro</a:t>
              </a:r>
              <a:r>
                <a:rPr lang="es-419">
                  <a:latin typeface="Source Code Pro"/>
                  <a:ea typeface="Source Code Pro"/>
                  <a:cs typeface="Source Code Pro"/>
                  <a:sym typeface="Source Code Pro"/>
                </a:rPr>
                <a:t> ya no es necesario</a:t>
              </a:r>
              <a:endParaRPr>
                <a:latin typeface="Source Code Pro"/>
                <a:ea typeface="Source Code Pro"/>
                <a:cs typeface="Source Code Pro"/>
                <a:sym typeface="Source Code Pro"/>
              </a:endParaRPr>
            </a:p>
          </p:txBody>
        </p:sp>
      </p:grpSp>
      <p:sp>
        <p:nvSpPr>
          <p:cNvPr id="197" name="Google Shape;197;p28"/>
          <p:cNvSpPr txBox="1"/>
          <p:nvPr/>
        </p:nvSpPr>
        <p:spPr>
          <a:xfrm>
            <a:off x="3774725" y="4318000"/>
            <a:ext cx="5023500" cy="615600"/>
          </a:xfrm>
          <a:prstGeom prst="rect">
            <a:avLst/>
          </a:prstGeom>
          <a:solidFill>
            <a:srgbClr val="FFF2CC"/>
          </a:solidFill>
          <a:ln cap="flat" cmpd="sng" w="1905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Este cambio hará que el modelo converja más rápido y se desempeñe igual de bien</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203" name="Google Shape;203;p29"/>
          <p:cNvSpPr txBox="1"/>
          <p:nvPr>
            <p:ph idx="1" type="body"/>
          </p:nvPr>
        </p:nvSpPr>
        <p:spPr>
          <a:xfrm>
            <a:off x="211675" y="1446400"/>
            <a:ext cx="8620500" cy="17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Dos enfoques:</a:t>
            </a:r>
            <a:endParaRPr b="1"/>
          </a:p>
          <a:p>
            <a:pPr indent="-342900" lvl="0" marL="457200" rtl="0" algn="l">
              <a:spcBef>
                <a:spcPts val="1200"/>
              </a:spcBef>
              <a:spcAft>
                <a:spcPts val="0"/>
              </a:spcAft>
              <a:buSzPts val="1800"/>
              <a:buAutoNum type="arabicPeriod"/>
            </a:pPr>
            <a:r>
              <a:rPr lang="es-419"/>
              <a:t>Usar el modelo anterior, una vez predicho el valor, pasarlo como entrada y predecir el siguiente valor, así hasta completar los N pasos temporales siguientes:</a:t>
            </a:r>
            <a:endParaRPr/>
          </a:p>
        </p:txBody>
      </p:sp>
      <p:sp>
        <p:nvSpPr>
          <p:cNvPr id="204" name="Google Shape;204;p29"/>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RNR profundas, predecir N pasos hacia adelante</a:t>
            </a:r>
            <a:endParaRPr/>
          </a:p>
        </p:txBody>
      </p:sp>
      <p:pic>
        <p:nvPicPr>
          <p:cNvPr id="205" name="Google Shape;205;p29"/>
          <p:cNvPicPr preferRelativeResize="0"/>
          <p:nvPr/>
        </p:nvPicPr>
        <p:blipFill>
          <a:blip r:embed="rId3">
            <a:alphaModFix/>
          </a:blip>
          <a:stretch>
            <a:fillRect/>
          </a:stretch>
        </p:blipFill>
        <p:spPr>
          <a:xfrm>
            <a:off x="491075" y="3348525"/>
            <a:ext cx="7905750" cy="14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211" name="Google Shape;211;p30"/>
          <p:cNvSpPr txBox="1"/>
          <p:nvPr>
            <p:ph idx="1" type="body"/>
          </p:nvPr>
        </p:nvSpPr>
        <p:spPr>
          <a:xfrm>
            <a:off x="211675" y="1446400"/>
            <a:ext cx="8620500" cy="141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t>Dos enfoques:</a:t>
            </a:r>
            <a:endParaRPr b="1"/>
          </a:p>
          <a:p>
            <a:pPr indent="-342900" lvl="0" marL="457200" rtl="0" algn="l">
              <a:spcBef>
                <a:spcPts val="1200"/>
              </a:spcBef>
              <a:spcAft>
                <a:spcPts val="0"/>
              </a:spcAft>
              <a:buSzPts val="1800"/>
              <a:buAutoNum type="arabicPeriod"/>
            </a:pPr>
            <a:r>
              <a:rPr lang="es-419"/>
              <a:t>Entrenar una red neuronal para predecir de una sola vez los próximos N pasos temporales. En ese caso necesitamos un nuevo modelo:</a:t>
            </a:r>
            <a:endParaRPr/>
          </a:p>
        </p:txBody>
      </p:sp>
      <p:sp>
        <p:nvSpPr>
          <p:cNvPr id="212" name="Google Shape;212;p30"/>
          <p:cNvSpPr txBox="1"/>
          <p:nvPr/>
        </p:nvSpPr>
        <p:spPr>
          <a:xfrm>
            <a:off x="311700" y="896050"/>
            <a:ext cx="839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RNR profundas, predecir N pasos hacia adelante</a:t>
            </a:r>
            <a:endParaRPr/>
          </a:p>
        </p:txBody>
      </p:sp>
      <p:pic>
        <p:nvPicPr>
          <p:cNvPr id="213" name="Google Shape;213;p30"/>
          <p:cNvPicPr preferRelativeResize="0"/>
          <p:nvPr/>
        </p:nvPicPr>
        <p:blipFill>
          <a:blip r:embed="rId3">
            <a:alphaModFix/>
          </a:blip>
          <a:stretch>
            <a:fillRect/>
          </a:stretch>
        </p:blipFill>
        <p:spPr>
          <a:xfrm>
            <a:off x="211675" y="2806425"/>
            <a:ext cx="8839200" cy="1407691"/>
          </a:xfrm>
          <a:prstGeom prst="rect">
            <a:avLst/>
          </a:prstGeom>
          <a:noFill/>
          <a:ln>
            <a:noFill/>
          </a:ln>
        </p:spPr>
      </p:pic>
      <p:sp>
        <p:nvSpPr>
          <p:cNvPr id="214" name="Google Shape;214;p30"/>
          <p:cNvSpPr txBox="1"/>
          <p:nvPr/>
        </p:nvSpPr>
        <p:spPr>
          <a:xfrm>
            <a:off x="204600" y="4282725"/>
            <a:ext cx="869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latin typeface="Source Code Pro"/>
                <a:ea typeface="Source Code Pro"/>
                <a:cs typeface="Source Code Pro"/>
                <a:sym typeface="Source Code Pro"/>
              </a:rPr>
              <a:t>NOTA</a:t>
            </a:r>
            <a:r>
              <a:rPr lang="es-419">
                <a:latin typeface="Source Code Pro"/>
                <a:ea typeface="Source Code Pro"/>
                <a:cs typeface="Source Code Pro"/>
                <a:sym typeface="Source Code Pro"/>
              </a:rPr>
              <a:t>: en este caso en el conjunto de entrenamiento, los valores de </a:t>
            </a:r>
            <a:r>
              <a:rPr b="1" i="1" lang="es-419">
                <a:latin typeface="Source Code Pro"/>
                <a:ea typeface="Source Code Pro"/>
                <a:cs typeface="Source Code Pro"/>
                <a:sym typeface="Source Code Pro"/>
              </a:rPr>
              <a:t>target</a:t>
            </a:r>
            <a:r>
              <a:rPr lang="es-419">
                <a:latin typeface="Source Code Pro"/>
                <a:ea typeface="Source Code Pro"/>
                <a:cs typeface="Source Code Pro"/>
                <a:sym typeface="Source Code Pro"/>
              </a:rPr>
              <a:t>, tienen que ser de N pasos temporales </a:t>
            </a:r>
            <a:r>
              <a:rPr lang="es-419">
                <a:latin typeface="Source Code Pro"/>
                <a:ea typeface="Source Code Pro"/>
                <a:cs typeface="Source Code Pro"/>
                <a:sym typeface="Source Code Pro"/>
              </a:rPr>
              <a:t>también </a:t>
            </a:r>
            <a:r>
              <a:rPr lang="es-419">
                <a:latin typeface="Source Code Pro"/>
                <a:ea typeface="Source Code Pro"/>
                <a:cs typeface="Source Code Pro"/>
                <a:sym typeface="Source Code Pro"/>
              </a:rPr>
              <a:t>(10 en este caso)</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220" name="Google Shape;220;p31"/>
          <p:cNvSpPr txBox="1"/>
          <p:nvPr>
            <p:ph idx="1" type="body"/>
          </p:nvPr>
        </p:nvSpPr>
        <p:spPr>
          <a:xfrm>
            <a:off x="311700" y="1228675"/>
            <a:ext cx="8520600" cy="37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Problemas de las RNR, y RNR profundas:</a:t>
            </a:r>
            <a:endParaRPr b="1"/>
          </a:p>
          <a:p>
            <a:pPr indent="-342900" lvl="0" marL="457200" rtl="0" algn="l">
              <a:spcBef>
                <a:spcPts val="1200"/>
              </a:spcBef>
              <a:spcAft>
                <a:spcPts val="0"/>
              </a:spcAft>
              <a:buSzPts val="1800"/>
              <a:buAutoNum type="arabicPeriod"/>
            </a:pPr>
            <a:r>
              <a:rPr lang="es-419"/>
              <a:t>Desvanecimiento del gradiente (cómo toda red profunda)</a:t>
            </a:r>
            <a:endParaRPr/>
          </a:p>
          <a:p>
            <a:pPr indent="-342900" lvl="0" marL="457200" rtl="0" algn="l">
              <a:spcBef>
                <a:spcPts val="0"/>
              </a:spcBef>
              <a:spcAft>
                <a:spcPts val="0"/>
              </a:spcAft>
              <a:buSzPts val="1800"/>
              <a:buAutoNum type="arabicPeriod"/>
            </a:pPr>
            <a:r>
              <a:rPr lang="es-419"/>
              <a:t>Gradientes inestables (dificultad para converger en el entrenamiento, al igual que otras redes profundas)</a:t>
            </a:r>
            <a:endParaRPr/>
          </a:p>
          <a:p>
            <a:pPr indent="-342900" lvl="0" marL="457200" rtl="0" algn="l">
              <a:spcBef>
                <a:spcPts val="0"/>
              </a:spcBef>
              <a:spcAft>
                <a:spcPts val="0"/>
              </a:spcAft>
              <a:buSzPts val="1800"/>
              <a:buAutoNum type="arabicPeriod"/>
            </a:pPr>
            <a:r>
              <a:rPr b="1" lang="es-419"/>
              <a:t>Memoria a corto plazo:</a:t>
            </a:r>
            <a:endParaRPr b="1"/>
          </a:p>
          <a:p>
            <a:pPr indent="-317500" lvl="1" marL="914400" rtl="0" algn="l">
              <a:spcBef>
                <a:spcPts val="0"/>
              </a:spcBef>
              <a:spcAft>
                <a:spcPts val="0"/>
              </a:spcAft>
              <a:buSzPts val="1400"/>
              <a:buAutoNum type="alphaLcPeriod"/>
            </a:pPr>
            <a:r>
              <a:rPr lang="es-419"/>
              <a:t>Este problema es propio de las RNR, no pueden recordar secuencias demasiado largas.</a:t>
            </a:r>
            <a:endParaRPr/>
          </a:p>
          <a:p>
            <a:pPr indent="-317500" lvl="1" marL="914400" rtl="0" algn="l">
              <a:spcBef>
                <a:spcPts val="0"/>
              </a:spcBef>
              <a:spcAft>
                <a:spcPts val="0"/>
              </a:spcAft>
              <a:buSzPts val="1400"/>
              <a:buAutoNum type="alphaLcPeriod"/>
            </a:pPr>
            <a:r>
              <a:rPr lang="es-419"/>
              <a:t>Se plantearon varias soluciones a este problema:</a:t>
            </a:r>
            <a:endParaRPr/>
          </a:p>
          <a:p>
            <a:pPr indent="-317500" lvl="2" marL="1371600" rtl="0" algn="l">
              <a:spcBef>
                <a:spcPts val="0"/>
              </a:spcBef>
              <a:spcAft>
                <a:spcPts val="0"/>
              </a:spcAft>
              <a:buSzPts val="1400"/>
              <a:buAutoNum type="romanLcPeriod"/>
            </a:pPr>
            <a:r>
              <a:rPr lang="es-419"/>
              <a:t>Celdas LSTM</a:t>
            </a:r>
            <a:endParaRPr/>
          </a:p>
          <a:p>
            <a:pPr indent="-317500" lvl="2" marL="1371600" rtl="0" algn="l">
              <a:spcBef>
                <a:spcPts val="0"/>
              </a:spcBef>
              <a:spcAft>
                <a:spcPts val="0"/>
              </a:spcAft>
              <a:buSzPts val="1400"/>
              <a:buAutoNum type="romanLcPeriod"/>
            </a:pPr>
            <a:r>
              <a:rPr lang="es-419"/>
              <a:t>Celdas GRU</a:t>
            </a:r>
            <a:endParaRPr/>
          </a:p>
          <a:p>
            <a:pPr indent="-317500" lvl="2" marL="1371600" rtl="0" algn="l">
              <a:spcBef>
                <a:spcPts val="0"/>
              </a:spcBef>
              <a:spcAft>
                <a:spcPts val="0"/>
              </a:spcAft>
              <a:buSzPts val="1400"/>
              <a:buAutoNum type="romanLcPeriod"/>
            </a:pPr>
            <a:r>
              <a:rPr lang="es-419"/>
              <a:t>GRU + redes convolucionales</a:t>
            </a:r>
            <a:endParaRPr b="1"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1000"/>
                                        <p:tgtEl>
                                          <p:spTgt spid="2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Effect filter="fade" transition="in">
                                      <p:cBhvr>
                                        <p:cTn dur="1000"/>
                                        <p:tgtEl>
                                          <p:spTgt spid="2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Effect filter="fade" transition="in">
                                      <p:cBhvr>
                                        <p:cTn dur="1000"/>
                                        <p:tgtEl>
                                          <p:spTgt spid="2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Effect filter="fade" transition="in">
                                      <p:cBhvr>
                                        <p:cTn dur="1000"/>
                                        <p:tgtEl>
                                          <p:spTgt spid="2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64" name="Google Shape;64;p14"/>
          <p:cNvSpPr txBox="1"/>
          <p:nvPr>
            <p:ph idx="1" type="body"/>
          </p:nvPr>
        </p:nvSpPr>
        <p:spPr>
          <a:xfrm>
            <a:off x="311700" y="3436050"/>
            <a:ext cx="8520600" cy="163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Neurona recurrente y neurona recurrente desplegada en el tiempo.</a:t>
            </a:r>
            <a:endParaRPr/>
          </a:p>
          <a:p>
            <a:pPr indent="0" lvl="0" marL="0" rtl="0" algn="l">
              <a:spcBef>
                <a:spcPts val="1200"/>
              </a:spcBef>
              <a:spcAft>
                <a:spcPts val="0"/>
              </a:spcAft>
              <a:buNone/>
            </a:pPr>
            <a:r>
              <a:rPr lang="es-419"/>
              <a:t>La entrada es un vector, </a:t>
            </a:r>
            <a:r>
              <a:rPr lang="es-419"/>
              <a:t>también</a:t>
            </a:r>
            <a:r>
              <a:rPr lang="es-419"/>
              <a:t> la salida.</a:t>
            </a:r>
            <a:endParaRPr/>
          </a:p>
          <a:p>
            <a:pPr indent="0" lvl="0" marL="0" rtl="0" algn="l">
              <a:spcBef>
                <a:spcPts val="1200"/>
              </a:spcBef>
              <a:spcAft>
                <a:spcPts val="0"/>
              </a:spcAft>
              <a:buNone/>
            </a:pPr>
            <a:r>
              <a:rPr lang="es-419"/>
              <a:t>X= (x</a:t>
            </a:r>
            <a:r>
              <a:rPr baseline="-25000" lang="es-419"/>
              <a:t>(t-3)</a:t>
            </a:r>
            <a:r>
              <a:rPr lang="es-419"/>
              <a:t>,</a:t>
            </a:r>
            <a:r>
              <a:rPr lang="es-419"/>
              <a:t>x</a:t>
            </a:r>
            <a:r>
              <a:rPr baseline="-25000" lang="es-419"/>
              <a:t>(t-2)</a:t>
            </a:r>
            <a:r>
              <a:rPr lang="es-419"/>
              <a:t>,x</a:t>
            </a:r>
            <a:r>
              <a:rPr baseline="-25000" lang="es-419"/>
              <a:t>(t-1)</a:t>
            </a:r>
            <a:r>
              <a:rPr lang="es-419"/>
              <a:t>,x</a:t>
            </a:r>
            <a:r>
              <a:rPr baseline="-25000" lang="es-419"/>
              <a:t>(t)</a:t>
            </a:r>
            <a:r>
              <a:rPr lang="es-419"/>
              <a:t>)</a:t>
            </a:r>
            <a:endParaRPr/>
          </a:p>
          <a:p>
            <a:pPr indent="0" lvl="0" marL="0" rtl="0" algn="l">
              <a:spcBef>
                <a:spcPts val="1200"/>
              </a:spcBef>
              <a:spcAft>
                <a:spcPts val="1200"/>
              </a:spcAft>
              <a:buNone/>
            </a:pPr>
            <a:r>
              <a:rPr lang="es-419"/>
              <a:t>Y= </a:t>
            </a:r>
            <a:r>
              <a:rPr lang="es-419"/>
              <a:t>(y</a:t>
            </a:r>
            <a:r>
              <a:rPr baseline="-25000" lang="es-419"/>
              <a:t>(t-3)</a:t>
            </a:r>
            <a:r>
              <a:rPr lang="es-419"/>
              <a:t>,y</a:t>
            </a:r>
            <a:r>
              <a:rPr baseline="-25000" lang="es-419"/>
              <a:t>(t-2)</a:t>
            </a:r>
            <a:r>
              <a:rPr lang="es-419"/>
              <a:t>,y</a:t>
            </a:r>
            <a:r>
              <a:rPr baseline="-25000" lang="es-419"/>
              <a:t>(t-1)</a:t>
            </a:r>
            <a:r>
              <a:rPr lang="es-419"/>
              <a:t>,y</a:t>
            </a:r>
            <a:r>
              <a:rPr baseline="-25000" lang="es-419"/>
              <a:t>(t)</a:t>
            </a:r>
            <a:r>
              <a:rPr lang="es-419"/>
              <a:t>)</a:t>
            </a:r>
            <a:endParaRPr/>
          </a:p>
        </p:txBody>
      </p:sp>
      <p:pic>
        <p:nvPicPr>
          <p:cNvPr id="65" name="Google Shape;65;p14"/>
          <p:cNvPicPr preferRelativeResize="0"/>
          <p:nvPr/>
        </p:nvPicPr>
        <p:blipFill>
          <a:blip r:embed="rId3">
            <a:alphaModFix/>
          </a:blip>
          <a:stretch>
            <a:fillRect/>
          </a:stretch>
        </p:blipFill>
        <p:spPr>
          <a:xfrm>
            <a:off x="311700" y="1023075"/>
            <a:ext cx="7057700" cy="244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000"/>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000"/>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000"/>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000"/>
                                        <p:tgtEl>
                                          <p:spTgt spid="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LSTM</a:t>
            </a:r>
            <a:endParaRPr/>
          </a:p>
        </p:txBody>
      </p:sp>
      <p:sp>
        <p:nvSpPr>
          <p:cNvPr id="226" name="Google Shape;226;p32"/>
          <p:cNvSpPr txBox="1"/>
          <p:nvPr>
            <p:ph idx="1" type="body"/>
          </p:nvPr>
        </p:nvSpPr>
        <p:spPr>
          <a:xfrm>
            <a:off x="311700" y="12286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LSTM</a:t>
            </a:r>
            <a:r>
              <a:rPr lang="es-419"/>
              <a:t>: </a:t>
            </a:r>
            <a:r>
              <a:rPr i="1" lang="es-419"/>
              <a:t>Long Short-Term Memory</a:t>
            </a:r>
            <a:r>
              <a:rPr lang="es-419"/>
              <a:t> (memoria a corto plazo duradera)</a:t>
            </a:r>
            <a:endParaRPr/>
          </a:p>
          <a:p>
            <a:pPr indent="0" lvl="0" marL="0" rtl="0" algn="l">
              <a:spcBef>
                <a:spcPts val="1200"/>
              </a:spcBef>
              <a:spcAft>
                <a:spcPts val="0"/>
              </a:spcAft>
              <a:buNone/>
            </a:pPr>
            <a:r>
              <a:rPr lang="es-419"/>
              <a:t>Propuesta originalmente en 1997 por </a:t>
            </a:r>
            <a:r>
              <a:rPr lang="es-419"/>
              <a:t>Sepp Hochreiter y Jürgen Schmidhuber.</a:t>
            </a:r>
            <a:br>
              <a:rPr lang="es-419"/>
            </a:br>
            <a:r>
              <a:rPr lang="es-419"/>
              <a:t>Mejorada </a:t>
            </a:r>
            <a:r>
              <a:rPr lang="es-419"/>
              <a:t>gradualmente a través de los años</a:t>
            </a:r>
            <a:r>
              <a:rPr lang="es-419"/>
              <a:t> por varios investigadores como: Alex Graves, Haşim Sak, y Wojciech Zaremba. </a:t>
            </a:r>
            <a:endParaRPr/>
          </a:p>
          <a:p>
            <a:pPr indent="0" lvl="0" marL="0" rtl="0" algn="l">
              <a:spcBef>
                <a:spcPts val="1200"/>
              </a:spcBef>
              <a:spcAft>
                <a:spcPts val="1200"/>
              </a:spcAft>
              <a:buNone/>
            </a:pPr>
            <a:r>
              <a:rPr lang="es-419"/>
              <a:t>Si la pensamos </a:t>
            </a:r>
            <a:r>
              <a:rPr lang="es-419"/>
              <a:t>como</a:t>
            </a:r>
            <a:r>
              <a:rPr lang="es-419"/>
              <a:t> una caja negra es igual a una celda tradicional solo que se </a:t>
            </a:r>
            <a:r>
              <a:rPr lang="es-419"/>
              <a:t>desempeña</a:t>
            </a:r>
            <a:r>
              <a:rPr lang="es-419"/>
              <a:t> mejor, </a:t>
            </a:r>
            <a:r>
              <a:rPr lang="es-419"/>
              <a:t>converge</a:t>
            </a:r>
            <a:r>
              <a:rPr lang="es-419"/>
              <a:t> más rápido en el entrenamiento y detecta cadenas mucho más largas.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10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1000"/>
                                        <p:tgtEl>
                                          <p:spTgt spid="2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LSTM</a:t>
            </a:r>
            <a:endParaRPr/>
          </a:p>
        </p:txBody>
      </p:sp>
      <p:sp>
        <p:nvSpPr>
          <p:cNvPr id="232" name="Google Shape;232;p33"/>
          <p:cNvSpPr txBox="1"/>
          <p:nvPr>
            <p:ph idx="1" type="body"/>
          </p:nvPr>
        </p:nvSpPr>
        <p:spPr>
          <a:xfrm>
            <a:off x="311700" y="2794000"/>
            <a:ext cx="8520600" cy="2116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a:t>¿Pero cómo funciona?</a:t>
            </a:r>
            <a:endParaRPr b="1"/>
          </a:p>
        </p:txBody>
      </p:sp>
      <p:pic>
        <p:nvPicPr>
          <p:cNvPr id="233" name="Google Shape;233;p33"/>
          <p:cNvPicPr preferRelativeResize="0"/>
          <p:nvPr/>
        </p:nvPicPr>
        <p:blipFill>
          <a:blip r:embed="rId3">
            <a:alphaModFix/>
          </a:blip>
          <a:stretch>
            <a:fillRect/>
          </a:stretch>
        </p:blipFill>
        <p:spPr>
          <a:xfrm>
            <a:off x="385225" y="1055750"/>
            <a:ext cx="7574757" cy="139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LSTM</a:t>
            </a:r>
            <a:endParaRPr/>
          </a:p>
        </p:txBody>
      </p:sp>
      <p:pic>
        <p:nvPicPr>
          <p:cNvPr id="239" name="Google Shape;239;p34"/>
          <p:cNvPicPr preferRelativeResize="0"/>
          <p:nvPr/>
        </p:nvPicPr>
        <p:blipFill>
          <a:blip r:embed="rId3">
            <a:alphaModFix/>
          </a:blip>
          <a:stretch>
            <a:fillRect/>
          </a:stretch>
        </p:blipFill>
        <p:spPr>
          <a:xfrm>
            <a:off x="152400" y="1246250"/>
            <a:ext cx="6168683" cy="3744851"/>
          </a:xfrm>
          <a:prstGeom prst="rect">
            <a:avLst/>
          </a:prstGeom>
          <a:noFill/>
          <a:ln>
            <a:noFill/>
          </a:ln>
        </p:spPr>
      </p:pic>
      <p:grpSp>
        <p:nvGrpSpPr>
          <p:cNvPr id="240" name="Google Shape;240;p34"/>
          <p:cNvGrpSpPr/>
          <p:nvPr/>
        </p:nvGrpSpPr>
        <p:grpSpPr>
          <a:xfrm>
            <a:off x="169325" y="3732400"/>
            <a:ext cx="1658100" cy="1180025"/>
            <a:chOff x="169325" y="3732400"/>
            <a:chExt cx="1658100" cy="1180025"/>
          </a:xfrm>
        </p:grpSpPr>
        <p:sp>
          <p:nvSpPr>
            <p:cNvPr id="241" name="Google Shape;241;p34"/>
            <p:cNvSpPr/>
            <p:nvPr/>
          </p:nvSpPr>
          <p:spPr>
            <a:xfrm>
              <a:off x="169325" y="3732400"/>
              <a:ext cx="606900" cy="536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4"/>
            <p:cNvSpPr txBox="1"/>
            <p:nvPr/>
          </p:nvSpPr>
          <p:spPr>
            <a:xfrm>
              <a:off x="169325" y="4296825"/>
              <a:ext cx="1658100" cy="6156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estado a corto plazo</a:t>
              </a:r>
              <a:endParaRPr>
                <a:latin typeface="Source Code Pro"/>
                <a:ea typeface="Source Code Pro"/>
                <a:cs typeface="Source Code Pro"/>
                <a:sym typeface="Source Code Pro"/>
              </a:endParaRPr>
            </a:p>
          </p:txBody>
        </p:sp>
      </p:grpSp>
      <p:grpSp>
        <p:nvGrpSpPr>
          <p:cNvPr id="243" name="Google Shape;243;p34"/>
          <p:cNvGrpSpPr/>
          <p:nvPr/>
        </p:nvGrpSpPr>
        <p:grpSpPr>
          <a:xfrm>
            <a:off x="176400" y="1340550"/>
            <a:ext cx="1263000" cy="1171375"/>
            <a:chOff x="176400" y="1340550"/>
            <a:chExt cx="1263000" cy="1171375"/>
          </a:xfrm>
        </p:grpSpPr>
        <p:sp>
          <p:nvSpPr>
            <p:cNvPr id="244" name="Google Shape;244;p34"/>
            <p:cNvSpPr/>
            <p:nvPr/>
          </p:nvSpPr>
          <p:spPr>
            <a:xfrm>
              <a:off x="176400" y="1947325"/>
              <a:ext cx="599700" cy="5646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a:off x="176400" y="1340550"/>
              <a:ext cx="1263000" cy="5646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estado a largo plazo</a:t>
              </a:r>
              <a:endParaRPr/>
            </a:p>
          </p:txBody>
        </p:sp>
      </p:grpSp>
      <p:grpSp>
        <p:nvGrpSpPr>
          <p:cNvPr id="246" name="Google Shape;246;p34"/>
          <p:cNvGrpSpPr/>
          <p:nvPr/>
        </p:nvGrpSpPr>
        <p:grpSpPr>
          <a:xfrm>
            <a:off x="1121825" y="169350"/>
            <a:ext cx="7323900" cy="2293075"/>
            <a:chOff x="1121825" y="169350"/>
            <a:chExt cx="7323900" cy="2293075"/>
          </a:xfrm>
        </p:grpSpPr>
        <p:sp>
          <p:nvSpPr>
            <p:cNvPr id="247" name="Google Shape;247;p34"/>
            <p:cNvSpPr/>
            <p:nvPr/>
          </p:nvSpPr>
          <p:spPr>
            <a:xfrm>
              <a:off x="1121825" y="1947325"/>
              <a:ext cx="571500" cy="515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4"/>
            <p:cNvCxnSpPr>
              <a:stCxn id="247" idx="7"/>
            </p:cNvCxnSpPr>
            <p:nvPr/>
          </p:nvCxnSpPr>
          <p:spPr>
            <a:xfrm flipH="1" rot="10800000">
              <a:off x="1609631" y="592660"/>
              <a:ext cx="2772000" cy="1430100"/>
            </a:xfrm>
            <a:prstGeom prst="straightConnector1">
              <a:avLst/>
            </a:prstGeom>
            <a:noFill/>
            <a:ln cap="flat" cmpd="sng" w="19050">
              <a:solidFill>
                <a:schemeClr val="accent5"/>
              </a:solidFill>
              <a:prstDash val="solid"/>
              <a:round/>
              <a:headEnd len="med" w="med" type="none"/>
              <a:tailEnd len="med" w="med" type="triangle"/>
            </a:ln>
          </p:spPr>
        </p:cxnSp>
        <p:sp>
          <p:nvSpPr>
            <p:cNvPr id="249" name="Google Shape;249;p34"/>
            <p:cNvSpPr txBox="1"/>
            <p:nvPr/>
          </p:nvSpPr>
          <p:spPr>
            <a:xfrm>
              <a:off x="4381625" y="169350"/>
              <a:ext cx="4064100" cy="6156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Puerta del olvido, olvida algunas cosas… (multiplicación)</a:t>
              </a:r>
              <a:endParaRPr>
                <a:latin typeface="Source Code Pro"/>
                <a:ea typeface="Source Code Pro"/>
                <a:cs typeface="Source Code Pro"/>
                <a:sym typeface="Source Code Pro"/>
              </a:endParaRPr>
            </a:p>
          </p:txBody>
        </p:sp>
      </p:grpSp>
      <p:grpSp>
        <p:nvGrpSpPr>
          <p:cNvPr id="250" name="Google Shape;250;p34"/>
          <p:cNvGrpSpPr/>
          <p:nvPr/>
        </p:nvGrpSpPr>
        <p:grpSpPr>
          <a:xfrm>
            <a:off x="2932300" y="783175"/>
            <a:ext cx="6120000" cy="1679250"/>
            <a:chOff x="1121825" y="783175"/>
            <a:chExt cx="6120000" cy="1679250"/>
          </a:xfrm>
        </p:grpSpPr>
        <p:sp>
          <p:nvSpPr>
            <p:cNvPr id="251" name="Google Shape;251;p34"/>
            <p:cNvSpPr/>
            <p:nvPr/>
          </p:nvSpPr>
          <p:spPr>
            <a:xfrm>
              <a:off x="1121825" y="1947325"/>
              <a:ext cx="571500" cy="515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34"/>
            <p:cNvCxnSpPr>
              <a:stCxn id="251" idx="7"/>
            </p:cNvCxnSpPr>
            <p:nvPr/>
          </p:nvCxnSpPr>
          <p:spPr>
            <a:xfrm flipH="1" rot="10800000">
              <a:off x="1609631" y="1227760"/>
              <a:ext cx="2266800" cy="795000"/>
            </a:xfrm>
            <a:prstGeom prst="straightConnector1">
              <a:avLst/>
            </a:prstGeom>
            <a:noFill/>
            <a:ln cap="flat" cmpd="sng" w="19050">
              <a:solidFill>
                <a:schemeClr val="accent5"/>
              </a:solidFill>
              <a:prstDash val="solid"/>
              <a:round/>
              <a:headEnd len="med" w="med" type="none"/>
              <a:tailEnd len="med" w="med" type="triangle"/>
            </a:ln>
          </p:spPr>
        </p:cxnSp>
        <p:sp>
          <p:nvSpPr>
            <p:cNvPr id="253" name="Google Shape;253;p34"/>
            <p:cNvSpPr txBox="1"/>
            <p:nvPr/>
          </p:nvSpPr>
          <p:spPr>
            <a:xfrm>
              <a:off x="3876425" y="783175"/>
              <a:ext cx="3365400" cy="4002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Añado recuerdos nuevos (suma)</a:t>
              </a:r>
              <a:endParaRPr>
                <a:latin typeface="Source Code Pro"/>
                <a:ea typeface="Source Code Pro"/>
                <a:cs typeface="Source Code Pro"/>
                <a:sym typeface="Source Code Pro"/>
              </a:endParaRPr>
            </a:p>
          </p:txBody>
        </p:sp>
      </p:grpSp>
      <p:sp>
        <p:nvSpPr>
          <p:cNvPr id="254" name="Google Shape;254;p34"/>
          <p:cNvSpPr/>
          <p:nvPr/>
        </p:nvSpPr>
        <p:spPr>
          <a:xfrm>
            <a:off x="4833050" y="2060225"/>
            <a:ext cx="4050000" cy="451800"/>
          </a:xfrm>
          <a:prstGeom prst="roundRect">
            <a:avLst>
              <a:gd fmla="val 16667" name="adj"/>
            </a:avLst>
          </a:prstGeom>
          <a:noFill/>
          <a:ln cap="flat" cmpd="sng" w="19050">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      Sale el </a:t>
            </a:r>
            <a:r>
              <a:rPr lang="es-419"/>
              <a:t>próximo</a:t>
            </a:r>
            <a:r>
              <a:rPr lang="es-419"/>
              <a:t> estado a largo plazo</a:t>
            </a:r>
            <a:endParaRPr/>
          </a:p>
        </p:txBody>
      </p:sp>
      <p:grpSp>
        <p:nvGrpSpPr>
          <p:cNvPr id="255" name="Google Shape;255;p34"/>
          <p:cNvGrpSpPr/>
          <p:nvPr/>
        </p:nvGrpSpPr>
        <p:grpSpPr>
          <a:xfrm>
            <a:off x="3478400" y="2391825"/>
            <a:ext cx="5531525" cy="2519125"/>
            <a:chOff x="3478400" y="2391825"/>
            <a:chExt cx="5531525" cy="2519125"/>
          </a:xfrm>
        </p:grpSpPr>
        <p:sp>
          <p:nvSpPr>
            <p:cNvPr id="256" name="Google Shape;256;p34"/>
            <p:cNvSpPr/>
            <p:nvPr/>
          </p:nvSpPr>
          <p:spPr>
            <a:xfrm>
              <a:off x="3478400" y="2391825"/>
              <a:ext cx="769200" cy="867900"/>
            </a:xfrm>
            <a:prstGeom prst="roundRect">
              <a:avLst>
                <a:gd fmla="val 16667" name="adj"/>
              </a:avLst>
            </a:prstGeom>
            <a:noFill/>
            <a:ln cap="flat" cmpd="sng" w="19050">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34"/>
            <p:cNvCxnSpPr>
              <a:stCxn id="256" idx="3"/>
            </p:cNvCxnSpPr>
            <p:nvPr/>
          </p:nvCxnSpPr>
          <p:spPr>
            <a:xfrm flipH="1" rot="10800000">
              <a:off x="4247600" y="2822175"/>
              <a:ext cx="2469300" cy="3600"/>
            </a:xfrm>
            <a:prstGeom prst="straightConnector1">
              <a:avLst/>
            </a:prstGeom>
            <a:noFill/>
            <a:ln cap="flat" cmpd="sng" w="19050">
              <a:solidFill>
                <a:srgbClr val="0000FF"/>
              </a:solidFill>
              <a:prstDash val="solid"/>
              <a:round/>
              <a:headEnd len="med" w="med" type="none"/>
              <a:tailEnd len="med" w="med" type="triangle"/>
            </a:ln>
          </p:spPr>
        </p:cxnSp>
        <p:sp>
          <p:nvSpPr>
            <p:cNvPr id="258" name="Google Shape;258;p34"/>
            <p:cNvSpPr txBox="1"/>
            <p:nvPr/>
          </p:nvSpPr>
          <p:spPr>
            <a:xfrm>
              <a:off x="6709825" y="2786950"/>
              <a:ext cx="2300100" cy="2124000"/>
            </a:xfrm>
            <a:prstGeom prst="rect">
              <a:avLst/>
            </a:prstGeom>
            <a:solidFill>
              <a:schemeClr val="lt1"/>
            </a:solidFill>
            <a:ln cap="flat" cmpd="sng" w="19050">
              <a:solidFill>
                <a:srgbClr val="0000FF"/>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Al resultado anterior se lo pasa por una función tanh y se combina con la entrada de la puerta de salida para generar la salida a corto plazo actual</a:t>
              </a:r>
              <a:endParaRPr>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LSTM</a:t>
            </a:r>
            <a:endParaRPr/>
          </a:p>
        </p:txBody>
      </p:sp>
      <p:pic>
        <p:nvPicPr>
          <p:cNvPr id="264" name="Google Shape;264;p35"/>
          <p:cNvPicPr preferRelativeResize="0"/>
          <p:nvPr/>
        </p:nvPicPr>
        <p:blipFill>
          <a:blip r:embed="rId3">
            <a:alphaModFix/>
          </a:blip>
          <a:stretch>
            <a:fillRect/>
          </a:stretch>
        </p:blipFill>
        <p:spPr>
          <a:xfrm>
            <a:off x="152400" y="1246250"/>
            <a:ext cx="6168683" cy="3744851"/>
          </a:xfrm>
          <a:prstGeom prst="rect">
            <a:avLst/>
          </a:prstGeom>
          <a:noFill/>
          <a:ln>
            <a:noFill/>
          </a:ln>
        </p:spPr>
      </p:pic>
      <p:grpSp>
        <p:nvGrpSpPr>
          <p:cNvPr id="265" name="Google Shape;265;p35"/>
          <p:cNvGrpSpPr/>
          <p:nvPr/>
        </p:nvGrpSpPr>
        <p:grpSpPr>
          <a:xfrm>
            <a:off x="1686275" y="62300"/>
            <a:ext cx="7182600" cy="3966450"/>
            <a:chOff x="1686275" y="62300"/>
            <a:chExt cx="7182600" cy="3966450"/>
          </a:xfrm>
        </p:grpSpPr>
        <p:sp>
          <p:nvSpPr>
            <p:cNvPr id="266" name="Google Shape;266;p35"/>
            <p:cNvSpPr/>
            <p:nvPr/>
          </p:nvSpPr>
          <p:spPr>
            <a:xfrm>
              <a:off x="1686275" y="2928050"/>
              <a:ext cx="550200" cy="11007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5"/>
            <p:cNvCxnSpPr>
              <a:stCxn id="266" idx="0"/>
            </p:cNvCxnSpPr>
            <p:nvPr/>
          </p:nvCxnSpPr>
          <p:spPr>
            <a:xfrm flipH="1" rot="10800000">
              <a:off x="1961375" y="698450"/>
              <a:ext cx="2448300" cy="2229600"/>
            </a:xfrm>
            <a:prstGeom prst="straightConnector1">
              <a:avLst/>
            </a:prstGeom>
            <a:noFill/>
            <a:ln cap="flat" cmpd="sng" w="9525">
              <a:solidFill>
                <a:srgbClr val="0000FF"/>
              </a:solidFill>
              <a:prstDash val="solid"/>
              <a:round/>
              <a:headEnd len="med" w="med" type="none"/>
              <a:tailEnd len="med" w="med" type="triangle"/>
            </a:ln>
          </p:spPr>
        </p:cxnSp>
        <p:sp>
          <p:nvSpPr>
            <p:cNvPr id="268" name="Google Shape;268;p35"/>
            <p:cNvSpPr txBox="1"/>
            <p:nvPr/>
          </p:nvSpPr>
          <p:spPr>
            <a:xfrm>
              <a:off x="4409675" y="62300"/>
              <a:ext cx="4459200" cy="1262100"/>
            </a:xfrm>
            <a:prstGeom prst="rect">
              <a:avLst/>
            </a:prstGeom>
            <a:solidFill>
              <a:schemeClr val="lt1"/>
            </a:solid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Capa principal, es una capa </a:t>
              </a:r>
              <a:r>
                <a:rPr i="1" lang="es-419">
                  <a:latin typeface="Source Code Pro"/>
                  <a:ea typeface="Source Code Pro"/>
                  <a:cs typeface="Source Code Pro"/>
                  <a:sym typeface="Source Code Pro"/>
                </a:rPr>
                <a:t>Fully Connected</a:t>
              </a:r>
              <a:r>
                <a:rPr lang="es-419">
                  <a:latin typeface="Source Code Pro"/>
                  <a:ea typeface="Source Code Pro"/>
                  <a:cs typeface="Source Code Pro"/>
                  <a:sym typeface="Source Code Pro"/>
                </a:rPr>
                <a:t>, que combina la entrada del paso actual y del estado a corto plazo. Representa a la neurona recurrente propiamente dicha</a:t>
              </a:r>
              <a:endParaRPr>
                <a:latin typeface="Source Code Pro"/>
                <a:ea typeface="Source Code Pro"/>
                <a:cs typeface="Source Code Pro"/>
                <a:sym typeface="Source Code Pro"/>
              </a:endParaRPr>
            </a:p>
          </p:txBody>
        </p:sp>
      </p:grpSp>
      <p:grpSp>
        <p:nvGrpSpPr>
          <p:cNvPr id="269" name="Google Shape;269;p35"/>
          <p:cNvGrpSpPr/>
          <p:nvPr/>
        </p:nvGrpSpPr>
        <p:grpSpPr>
          <a:xfrm>
            <a:off x="311700" y="2970400"/>
            <a:ext cx="3025675" cy="1892675"/>
            <a:chOff x="311700" y="2970400"/>
            <a:chExt cx="3025675" cy="1892675"/>
          </a:xfrm>
        </p:grpSpPr>
        <p:grpSp>
          <p:nvGrpSpPr>
            <p:cNvPr id="270" name="Google Shape;270;p35"/>
            <p:cNvGrpSpPr/>
            <p:nvPr/>
          </p:nvGrpSpPr>
          <p:grpSpPr>
            <a:xfrm>
              <a:off x="1128900" y="2970400"/>
              <a:ext cx="2208475" cy="836275"/>
              <a:chOff x="1128900" y="2970400"/>
              <a:chExt cx="2208475" cy="836275"/>
            </a:xfrm>
          </p:grpSpPr>
          <p:sp>
            <p:nvSpPr>
              <p:cNvPr id="271" name="Google Shape;271;p35"/>
              <p:cNvSpPr/>
              <p:nvPr/>
            </p:nvSpPr>
            <p:spPr>
              <a:xfrm>
                <a:off x="1128900" y="3005675"/>
                <a:ext cx="557400" cy="8010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2254975" y="2970400"/>
                <a:ext cx="1082400" cy="7689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5"/>
            <p:cNvGrpSpPr/>
            <p:nvPr/>
          </p:nvGrpSpPr>
          <p:grpSpPr>
            <a:xfrm>
              <a:off x="311700" y="3739300"/>
              <a:ext cx="2484475" cy="1123775"/>
              <a:chOff x="311700" y="3739300"/>
              <a:chExt cx="2484475" cy="1123775"/>
            </a:xfrm>
          </p:grpSpPr>
          <p:sp>
            <p:nvSpPr>
              <p:cNvPr id="274" name="Google Shape;274;p35"/>
              <p:cNvSpPr txBox="1"/>
              <p:nvPr/>
            </p:nvSpPr>
            <p:spPr>
              <a:xfrm>
                <a:off x="311700" y="4247475"/>
                <a:ext cx="2391900" cy="615600"/>
              </a:xfrm>
              <a:prstGeom prst="rect">
                <a:avLst/>
              </a:prstGeom>
              <a:solidFill>
                <a:schemeClr val="lt1"/>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Controladores de puerta</a:t>
                </a:r>
                <a:endParaRPr>
                  <a:latin typeface="Source Code Pro"/>
                  <a:ea typeface="Source Code Pro"/>
                  <a:cs typeface="Source Code Pro"/>
                  <a:sym typeface="Source Code Pro"/>
                </a:endParaRPr>
              </a:p>
            </p:txBody>
          </p:sp>
          <p:cxnSp>
            <p:nvCxnSpPr>
              <p:cNvPr id="275" name="Google Shape;275;p35"/>
              <p:cNvCxnSpPr>
                <a:stCxn id="271" idx="2"/>
                <a:endCxn id="274" idx="0"/>
              </p:cNvCxnSpPr>
              <p:nvPr/>
            </p:nvCxnSpPr>
            <p:spPr>
              <a:xfrm>
                <a:off x="1407600" y="3806675"/>
                <a:ext cx="100200" cy="440700"/>
              </a:xfrm>
              <a:prstGeom prst="straightConnector1">
                <a:avLst/>
              </a:prstGeom>
              <a:noFill/>
              <a:ln cap="flat" cmpd="sng" w="19050">
                <a:solidFill>
                  <a:schemeClr val="accent5"/>
                </a:solidFill>
                <a:prstDash val="solid"/>
                <a:round/>
                <a:headEnd len="med" w="med" type="none"/>
                <a:tailEnd len="med" w="med" type="triangle"/>
              </a:ln>
            </p:spPr>
          </p:cxnSp>
          <p:cxnSp>
            <p:nvCxnSpPr>
              <p:cNvPr id="276" name="Google Shape;276;p35"/>
              <p:cNvCxnSpPr>
                <a:stCxn id="272" idx="2"/>
                <a:endCxn id="274" idx="0"/>
              </p:cNvCxnSpPr>
              <p:nvPr/>
            </p:nvCxnSpPr>
            <p:spPr>
              <a:xfrm flipH="1">
                <a:off x="1507675" y="3739300"/>
                <a:ext cx="1288500" cy="508200"/>
              </a:xfrm>
              <a:prstGeom prst="straightConnector1">
                <a:avLst/>
              </a:prstGeom>
              <a:noFill/>
              <a:ln cap="flat" cmpd="sng" w="19050">
                <a:solidFill>
                  <a:schemeClr val="accent5"/>
                </a:solidFill>
                <a:prstDash val="solid"/>
                <a:round/>
                <a:headEnd len="med" w="med" type="none"/>
                <a:tailEnd len="med" w="med" type="triangle"/>
              </a:ln>
            </p:spPr>
          </p:cxnSp>
        </p:grpSp>
      </p:grpSp>
      <p:sp>
        <p:nvSpPr>
          <p:cNvPr id="277" name="Google Shape;277;p35"/>
          <p:cNvSpPr txBox="1"/>
          <p:nvPr/>
        </p:nvSpPr>
        <p:spPr>
          <a:xfrm>
            <a:off x="6088950" y="1328050"/>
            <a:ext cx="30693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Char char="●"/>
            </a:pPr>
            <a:r>
              <a:rPr b="1" lang="es-419">
                <a:latin typeface="Source Code Pro"/>
                <a:ea typeface="Source Code Pro"/>
                <a:cs typeface="Source Code Pro"/>
                <a:sym typeface="Source Code Pro"/>
              </a:rPr>
              <a:t>f</a:t>
            </a:r>
            <a:r>
              <a:rPr b="1" baseline="-25000" lang="es-419">
                <a:latin typeface="Source Code Pro"/>
                <a:ea typeface="Source Code Pro"/>
                <a:cs typeface="Source Code Pro"/>
                <a:sym typeface="Source Code Pro"/>
              </a:rPr>
              <a:t>(t)</a:t>
            </a:r>
            <a:r>
              <a:rPr lang="es-419">
                <a:latin typeface="Source Code Pro"/>
                <a:ea typeface="Source Code Pro"/>
                <a:cs typeface="Source Code Pro"/>
                <a:sym typeface="Source Code Pro"/>
              </a:rPr>
              <a:t>: puerta del olvido, controla </a:t>
            </a:r>
            <a:r>
              <a:rPr lang="es-419">
                <a:latin typeface="Source Code Pro"/>
                <a:ea typeface="Source Code Pro"/>
                <a:cs typeface="Source Code Pro"/>
                <a:sym typeface="Source Code Pro"/>
              </a:rPr>
              <a:t>qué</a:t>
            </a:r>
            <a:r>
              <a:rPr lang="es-419">
                <a:latin typeface="Source Code Pro"/>
                <a:ea typeface="Source Code Pro"/>
                <a:cs typeface="Source Code Pro"/>
                <a:sym typeface="Source Code Pro"/>
              </a:rPr>
              <a:t> partes del estado a largo plazo </a:t>
            </a:r>
            <a:r>
              <a:rPr lang="es-419">
                <a:latin typeface="Source Code Pro"/>
                <a:ea typeface="Source Code Pro"/>
                <a:cs typeface="Source Code Pro"/>
                <a:sym typeface="Source Code Pro"/>
              </a:rPr>
              <a:t>deberían</a:t>
            </a:r>
            <a:r>
              <a:rPr lang="es-419">
                <a:latin typeface="Source Code Pro"/>
                <a:ea typeface="Source Code Pro"/>
                <a:cs typeface="Source Code Pro"/>
                <a:sym typeface="Source Code Pro"/>
              </a:rPr>
              <a:t> borrarse</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b="1" lang="es-419">
                <a:latin typeface="Source Code Pro"/>
                <a:ea typeface="Source Code Pro"/>
                <a:cs typeface="Source Code Pro"/>
                <a:sym typeface="Source Code Pro"/>
              </a:rPr>
              <a:t>i</a:t>
            </a:r>
            <a:r>
              <a:rPr b="1" baseline="-25000" lang="es-419">
                <a:latin typeface="Source Code Pro"/>
                <a:ea typeface="Source Code Pro"/>
                <a:cs typeface="Source Code Pro"/>
                <a:sym typeface="Source Code Pro"/>
              </a:rPr>
              <a:t>(t)</a:t>
            </a:r>
            <a:r>
              <a:rPr lang="es-419">
                <a:latin typeface="Source Code Pro"/>
                <a:ea typeface="Source Code Pro"/>
                <a:cs typeface="Source Code Pro"/>
                <a:sym typeface="Source Code Pro"/>
              </a:rPr>
              <a:t>: puerta de entrada </a:t>
            </a:r>
            <a:r>
              <a:rPr lang="es-419">
                <a:latin typeface="Source Code Pro"/>
                <a:ea typeface="Source Code Pro"/>
                <a:cs typeface="Source Code Pro"/>
                <a:sym typeface="Source Code Pro"/>
              </a:rPr>
              <a:t>controla</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qué</a:t>
            </a:r>
            <a:r>
              <a:rPr lang="es-419">
                <a:latin typeface="Source Code Pro"/>
                <a:ea typeface="Source Code Pro"/>
                <a:cs typeface="Source Code Pro"/>
                <a:sym typeface="Source Code Pro"/>
              </a:rPr>
              <a:t> partes de </a:t>
            </a:r>
            <a:r>
              <a:rPr b="1" lang="es-419">
                <a:latin typeface="Source Code Pro"/>
                <a:ea typeface="Source Code Pro"/>
                <a:cs typeface="Source Code Pro"/>
                <a:sym typeface="Source Code Pro"/>
              </a:rPr>
              <a:t>g</a:t>
            </a:r>
            <a:r>
              <a:rPr b="1" baseline="-25000" lang="es-419">
                <a:latin typeface="Source Code Pro"/>
                <a:ea typeface="Source Code Pro"/>
                <a:cs typeface="Source Code Pro"/>
                <a:sym typeface="Source Code Pro"/>
              </a:rPr>
              <a:t>(t)</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deberían</a:t>
            </a:r>
            <a:r>
              <a:rPr lang="es-419">
                <a:latin typeface="Source Code Pro"/>
                <a:ea typeface="Source Code Pro"/>
                <a:cs typeface="Source Code Pro"/>
                <a:sym typeface="Source Code Pro"/>
              </a:rPr>
              <a:t> sumarse al estado a largo plazo</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b="1" lang="es-419">
                <a:latin typeface="Source Code Pro"/>
                <a:ea typeface="Source Code Pro"/>
                <a:cs typeface="Source Code Pro"/>
                <a:sym typeface="Source Code Pro"/>
              </a:rPr>
              <a:t>O</a:t>
            </a:r>
            <a:r>
              <a:rPr b="1" baseline="-25000" lang="es-419">
                <a:latin typeface="Source Code Pro"/>
                <a:ea typeface="Source Code Pro"/>
                <a:cs typeface="Source Code Pro"/>
                <a:sym typeface="Source Code Pro"/>
              </a:rPr>
              <a:t>(t)</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controla</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qué</a:t>
            </a:r>
            <a:r>
              <a:rPr lang="es-419">
                <a:latin typeface="Source Code Pro"/>
                <a:ea typeface="Source Code Pro"/>
                <a:cs typeface="Source Code Pro"/>
                <a:sym typeface="Source Code Pro"/>
              </a:rPr>
              <a:t> parte </a:t>
            </a:r>
            <a:r>
              <a:rPr lang="es-419">
                <a:latin typeface="Source Code Pro"/>
                <a:ea typeface="Source Code Pro"/>
                <a:cs typeface="Source Code Pro"/>
                <a:sym typeface="Source Code Pro"/>
              </a:rPr>
              <a:t>del estado</a:t>
            </a:r>
            <a:r>
              <a:rPr lang="es-419">
                <a:latin typeface="Source Code Pro"/>
                <a:ea typeface="Source Code Pro"/>
                <a:cs typeface="Source Code Pro"/>
                <a:sym typeface="Source Code Pro"/>
              </a:rPr>
              <a:t> a largo plazo </a:t>
            </a:r>
            <a:r>
              <a:rPr lang="es-419">
                <a:latin typeface="Source Code Pro"/>
                <a:ea typeface="Source Code Pro"/>
                <a:cs typeface="Source Code Pro"/>
                <a:sym typeface="Source Code Pro"/>
              </a:rPr>
              <a:t>deberían</a:t>
            </a:r>
            <a:r>
              <a:rPr lang="es-419">
                <a:latin typeface="Source Code Pro"/>
                <a:ea typeface="Source Code Pro"/>
                <a:cs typeface="Source Code Pro"/>
                <a:sym typeface="Source Code Pro"/>
              </a:rPr>
              <a:t> leerse y generar salida en este paso de tiempo tanto para </a:t>
            </a:r>
            <a:r>
              <a:rPr b="1" lang="es-419">
                <a:latin typeface="Source Code Pro"/>
                <a:ea typeface="Source Code Pro"/>
                <a:cs typeface="Source Code Pro"/>
                <a:sym typeface="Source Code Pro"/>
              </a:rPr>
              <a:t>h</a:t>
            </a:r>
            <a:r>
              <a:rPr b="1" baseline="-25000" lang="es-419">
                <a:latin typeface="Source Code Pro"/>
                <a:ea typeface="Source Code Pro"/>
                <a:cs typeface="Source Code Pro"/>
                <a:sym typeface="Source Code Pro"/>
              </a:rPr>
              <a:t>(t)</a:t>
            </a:r>
            <a:r>
              <a:rPr baseline="-25000"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como para </a:t>
            </a:r>
            <a:r>
              <a:rPr b="1" lang="es-419">
                <a:latin typeface="Source Code Pro"/>
                <a:ea typeface="Source Code Pro"/>
                <a:cs typeface="Source Code Pro"/>
                <a:sym typeface="Source Code Pro"/>
              </a:rPr>
              <a:t>y</a:t>
            </a:r>
            <a:r>
              <a:rPr b="1" baseline="-25000" lang="es-419">
                <a:latin typeface="Source Code Pro"/>
                <a:ea typeface="Source Code Pro"/>
                <a:cs typeface="Source Code Pro"/>
                <a:sym typeface="Source Code Pro"/>
              </a:rPr>
              <a:t>(t)</a:t>
            </a:r>
            <a:endParaRPr b="1" baseline="-25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GRU</a:t>
            </a:r>
            <a:endParaRPr/>
          </a:p>
        </p:txBody>
      </p:sp>
      <p:sp>
        <p:nvSpPr>
          <p:cNvPr id="283" name="Google Shape;283;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GRU</a:t>
            </a:r>
            <a:r>
              <a:rPr lang="es-419"/>
              <a:t>: </a:t>
            </a:r>
            <a:r>
              <a:rPr i="1" lang="es-419"/>
              <a:t>Gated Recurrent Unit</a:t>
            </a:r>
            <a:r>
              <a:rPr lang="es-419"/>
              <a:t>, (unidad recurrente cerrada)</a:t>
            </a:r>
            <a:endParaRPr/>
          </a:p>
          <a:p>
            <a:pPr indent="0" lvl="0" marL="0" rtl="0" algn="l">
              <a:spcBef>
                <a:spcPts val="1200"/>
              </a:spcBef>
              <a:spcAft>
                <a:spcPts val="1200"/>
              </a:spcAft>
              <a:buNone/>
            </a:pPr>
            <a:r>
              <a:rPr lang="es-419"/>
              <a:t>Planteada por </a:t>
            </a:r>
            <a:r>
              <a:rPr i="1" lang="es-419"/>
              <a:t>Kyunghyun Cho</a:t>
            </a:r>
            <a:r>
              <a:rPr lang="es-419"/>
              <a:t> y otros en 2014, es una versión simplificada de la celda LSTM y parece funcionar igual de bien. </a:t>
            </a:r>
            <a:endParaRPr/>
          </a:p>
        </p:txBody>
      </p:sp>
      <p:pic>
        <p:nvPicPr>
          <p:cNvPr id="284" name="Google Shape;284;p36"/>
          <p:cNvPicPr preferRelativeResize="0"/>
          <p:nvPr/>
        </p:nvPicPr>
        <p:blipFill>
          <a:blip r:embed="rId3">
            <a:alphaModFix/>
          </a:blip>
          <a:stretch>
            <a:fillRect/>
          </a:stretch>
        </p:blipFill>
        <p:spPr>
          <a:xfrm>
            <a:off x="2307153" y="2571750"/>
            <a:ext cx="3707274" cy="25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GRU</a:t>
            </a:r>
            <a:endParaRPr/>
          </a:p>
        </p:txBody>
      </p:sp>
      <p:pic>
        <p:nvPicPr>
          <p:cNvPr id="290" name="Google Shape;290;p37"/>
          <p:cNvPicPr preferRelativeResize="0"/>
          <p:nvPr/>
        </p:nvPicPr>
        <p:blipFill>
          <a:blip r:embed="rId3">
            <a:alphaModFix/>
          </a:blip>
          <a:stretch>
            <a:fillRect/>
          </a:stretch>
        </p:blipFill>
        <p:spPr>
          <a:xfrm>
            <a:off x="3513113" y="1256125"/>
            <a:ext cx="5490330" cy="3744849"/>
          </a:xfrm>
          <a:prstGeom prst="rect">
            <a:avLst/>
          </a:prstGeom>
          <a:noFill/>
          <a:ln>
            <a:noFill/>
          </a:ln>
        </p:spPr>
      </p:pic>
      <p:grpSp>
        <p:nvGrpSpPr>
          <p:cNvPr id="291" name="Google Shape;291;p37"/>
          <p:cNvGrpSpPr/>
          <p:nvPr/>
        </p:nvGrpSpPr>
        <p:grpSpPr>
          <a:xfrm>
            <a:off x="183450" y="1665075"/>
            <a:ext cx="3958275" cy="733925"/>
            <a:chOff x="-1531050" y="1516925"/>
            <a:chExt cx="3958275" cy="733925"/>
          </a:xfrm>
        </p:grpSpPr>
        <p:sp>
          <p:nvSpPr>
            <p:cNvPr id="292" name="Google Shape;292;p37"/>
            <p:cNvSpPr/>
            <p:nvPr/>
          </p:nvSpPr>
          <p:spPr>
            <a:xfrm>
              <a:off x="1806225" y="1658050"/>
              <a:ext cx="621000" cy="5928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txBox="1"/>
            <p:nvPr/>
          </p:nvSpPr>
          <p:spPr>
            <a:xfrm>
              <a:off x="-1531050" y="1516925"/>
              <a:ext cx="3294900" cy="615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Los dos vectores de estado se fusionan en uno solo: </a:t>
              </a:r>
              <a:r>
                <a:rPr b="1" lang="es-419">
                  <a:latin typeface="Source Code Pro"/>
                  <a:ea typeface="Source Code Pro"/>
                  <a:cs typeface="Source Code Pro"/>
                  <a:sym typeface="Source Code Pro"/>
                </a:rPr>
                <a:t>h</a:t>
              </a:r>
              <a:r>
                <a:rPr lang="es-419">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grpSp>
      <p:grpSp>
        <p:nvGrpSpPr>
          <p:cNvPr id="294" name="Google Shape;294;p37"/>
          <p:cNvGrpSpPr/>
          <p:nvPr/>
        </p:nvGrpSpPr>
        <p:grpSpPr>
          <a:xfrm>
            <a:off x="239900" y="2483550"/>
            <a:ext cx="6286400" cy="1908600"/>
            <a:chOff x="239900" y="2483550"/>
            <a:chExt cx="6286400" cy="1908600"/>
          </a:xfrm>
        </p:grpSpPr>
        <p:sp>
          <p:nvSpPr>
            <p:cNvPr id="295" name="Google Shape;295;p37"/>
            <p:cNvSpPr/>
            <p:nvPr/>
          </p:nvSpPr>
          <p:spPr>
            <a:xfrm>
              <a:off x="5637400" y="3316100"/>
              <a:ext cx="888900" cy="9666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txBox="1"/>
            <p:nvPr/>
          </p:nvSpPr>
          <p:spPr>
            <a:xfrm>
              <a:off x="239900" y="2483550"/>
              <a:ext cx="4064100" cy="1908600"/>
            </a:xfrm>
            <a:prstGeom prst="rect">
              <a:avLst/>
            </a:prstGeom>
            <a:solidFill>
              <a:schemeClr val="lt1"/>
            </a:solidFill>
            <a:ln cap="flat" cmpd="sng" w="1905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Único</a:t>
              </a:r>
              <a:r>
                <a:rPr lang="es-419">
                  <a:latin typeface="Source Code Pro"/>
                  <a:ea typeface="Source Code Pro"/>
                  <a:cs typeface="Source Code Pro"/>
                  <a:sym typeface="Source Code Pro"/>
                </a:rPr>
                <a:t> controlador de puerta </a:t>
              </a:r>
              <a:r>
                <a:rPr b="1" lang="es-419">
                  <a:latin typeface="Source Code Pro"/>
                  <a:ea typeface="Source Code Pro"/>
                  <a:cs typeface="Source Code Pro"/>
                  <a:sym typeface="Source Code Pro"/>
                </a:rPr>
                <a:t>Z</a:t>
              </a:r>
              <a:r>
                <a:rPr lang="es-419">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controla la puerta de olvido como la de entrada.</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1 = abre la puerta de olvido</a:t>
              </a:r>
              <a:br>
                <a:rPr lang="es-419">
                  <a:latin typeface="Source Code Pro"/>
                  <a:ea typeface="Source Code Pro"/>
                  <a:cs typeface="Source Code Pro"/>
                  <a:sym typeface="Source Code Pro"/>
                </a:rPr>
              </a:br>
              <a:r>
                <a:rPr lang="es-419">
                  <a:latin typeface="Source Code Pro"/>
                  <a:ea typeface="Source Code Pro"/>
                  <a:cs typeface="Source Code Pro"/>
                  <a:sym typeface="Source Code Pro"/>
                </a:rPr>
                <a:t>   cierra la de entrada</a:t>
              </a:r>
              <a:br>
                <a:rPr lang="es-419">
                  <a:latin typeface="Source Code Pro"/>
                  <a:ea typeface="Source Code Pro"/>
                  <a:cs typeface="Source Code Pro"/>
                  <a:sym typeface="Source Code Pro"/>
                </a:rPr>
              </a:b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0 = cierra la de olvido</a:t>
              </a:r>
              <a:br>
                <a:rPr lang="es-419">
                  <a:latin typeface="Source Code Pro"/>
                  <a:ea typeface="Source Code Pro"/>
                  <a:cs typeface="Source Code Pro"/>
                  <a:sym typeface="Source Code Pro"/>
                </a:rPr>
              </a:br>
              <a:r>
                <a:rPr lang="es-419">
                  <a:latin typeface="Source Code Pro"/>
                  <a:ea typeface="Source Code Pro"/>
                  <a:cs typeface="Source Code Pro"/>
                  <a:sym typeface="Source Code Pro"/>
                </a:rPr>
                <a:t>    abre la de entrada</a:t>
              </a:r>
              <a:endParaRPr>
                <a:latin typeface="Source Code Pro"/>
                <a:ea typeface="Source Code Pro"/>
                <a:cs typeface="Source Code Pro"/>
                <a:sym typeface="Source Code Pro"/>
              </a:endParaRPr>
            </a:p>
          </p:txBody>
        </p:sp>
        <p:cxnSp>
          <p:nvCxnSpPr>
            <p:cNvPr id="297" name="Google Shape;297;p37"/>
            <p:cNvCxnSpPr>
              <a:stCxn id="295" idx="1"/>
              <a:endCxn id="296" idx="3"/>
            </p:cNvCxnSpPr>
            <p:nvPr/>
          </p:nvCxnSpPr>
          <p:spPr>
            <a:xfrm rot="10800000">
              <a:off x="4303900" y="3437900"/>
              <a:ext cx="1333500" cy="361500"/>
            </a:xfrm>
            <a:prstGeom prst="straightConnector1">
              <a:avLst/>
            </a:prstGeom>
            <a:noFill/>
            <a:ln cap="flat" cmpd="sng" w="19050">
              <a:solidFill>
                <a:schemeClr val="accent5"/>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 GRU + Convolucionales</a:t>
            </a:r>
            <a:endParaRPr/>
          </a:p>
        </p:txBody>
      </p:sp>
      <p:sp>
        <p:nvSpPr>
          <p:cNvPr id="303" name="Google Shape;303;p38"/>
          <p:cNvSpPr txBox="1"/>
          <p:nvPr>
            <p:ph idx="1" type="body"/>
          </p:nvPr>
        </p:nvSpPr>
        <p:spPr>
          <a:xfrm>
            <a:off x="311700" y="1093850"/>
            <a:ext cx="8520600" cy="188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419"/>
              <a:t>Se pueden </a:t>
            </a:r>
            <a:r>
              <a:rPr lang="es-419"/>
              <a:t>combinar</a:t>
            </a:r>
            <a:r>
              <a:rPr lang="es-419"/>
              <a:t> las capas convolucionales con las capas GRU. Las capas convolucionales de 1D, </a:t>
            </a:r>
            <a:r>
              <a:rPr lang="es-419"/>
              <a:t>utilizarán</a:t>
            </a:r>
            <a:r>
              <a:rPr lang="es-419"/>
              <a:t> </a:t>
            </a:r>
            <a:r>
              <a:rPr lang="es-419"/>
              <a:t>kernels</a:t>
            </a:r>
            <a:r>
              <a:rPr lang="es-419"/>
              <a:t> de 1D para extraer </a:t>
            </a:r>
            <a:r>
              <a:rPr lang="es-419"/>
              <a:t>características</a:t>
            </a:r>
            <a:r>
              <a:rPr lang="es-419"/>
              <a:t> de una secuencia más larga. Si usamos 10 kernels, tendremos 10 salidas, cada una con una </a:t>
            </a:r>
            <a:r>
              <a:rPr lang="es-419"/>
              <a:t>característica</a:t>
            </a:r>
            <a:r>
              <a:rPr lang="es-419"/>
              <a:t> diferente. Pero podemos usarlas como entradas de las redes GRU:</a:t>
            </a:r>
            <a:endParaRPr/>
          </a:p>
        </p:txBody>
      </p:sp>
      <p:pic>
        <p:nvPicPr>
          <p:cNvPr id="304" name="Google Shape;304;p38"/>
          <p:cNvPicPr preferRelativeResize="0"/>
          <p:nvPr/>
        </p:nvPicPr>
        <p:blipFill>
          <a:blip r:embed="rId3">
            <a:alphaModFix/>
          </a:blip>
          <a:stretch>
            <a:fillRect/>
          </a:stretch>
        </p:blipFill>
        <p:spPr>
          <a:xfrm>
            <a:off x="1144275" y="3025700"/>
            <a:ext cx="6128322" cy="2038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Generación de Texto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15" name="Google Shape;315;p40"/>
          <p:cNvSpPr txBox="1"/>
          <p:nvPr>
            <p:ph idx="1" type="body"/>
          </p:nvPr>
        </p:nvSpPr>
        <p:spPr>
          <a:xfrm>
            <a:off x="311700" y="1228675"/>
            <a:ext cx="6123000" cy="31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Vamos a entrenar una </a:t>
            </a:r>
            <a:r>
              <a:rPr b="1" lang="es-419"/>
              <a:t>RNR</a:t>
            </a:r>
            <a:r>
              <a:rPr lang="es-419"/>
              <a:t>, con una base de datos con todos los textos de </a:t>
            </a:r>
            <a:r>
              <a:rPr b="1" lang="es-419"/>
              <a:t>Shakespeare</a:t>
            </a:r>
            <a:r>
              <a:rPr lang="es-419"/>
              <a:t>, en donde un </a:t>
            </a:r>
            <a:r>
              <a:rPr lang="es-419"/>
              <a:t>carácter</a:t>
            </a:r>
            <a:r>
              <a:rPr lang="es-419"/>
              <a:t> representa la entrada en un paso temporal, y el que le sigue en el texto representa el siguiente paso temporal.</a:t>
            </a:r>
            <a:endParaRPr/>
          </a:p>
          <a:p>
            <a:pPr indent="0" lvl="0" marL="0" rtl="0" algn="l">
              <a:spcBef>
                <a:spcPts val="1200"/>
              </a:spcBef>
              <a:spcAft>
                <a:spcPts val="1200"/>
              </a:spcAft>
              <a:buNone/>
            </a:pPr>
            <a:r>
              <a:rPr lang="es-419"/>
              <a:t>Eventualmente la red neuronal aprenderá a predecir el siguiente </a:t>
            </a:r>
            <a:r>
              <a:rPr lang="es-419"/>
              <a:t>carácter</a:t>
            </a:r>
            <a:r>
              <a:rPr lang="es-419"/>
              <a:t> para un texto dado como entrada.</a:t>
            </a:r>
            <a:endParaRPr/>
          </a:p>
        </p:txBody>
      </p:sp>
      <p:pic>
        <p:nvPicPr>
          <p:cNvPr id="316" name="Google Shape;316;p40"/>
          <p:cNvPicPr preferRelativeResize="0"/>
          <p:nvPr/>
        </p:nvPicPr>
        <p:blipFill>
          <a:blip r:embed="rId3">
            <a:alphaModFix/>
          </a:blip>
          <a:stretch>
            <a:fillRect/>
          </a:stretch>
        </p:blipFill>
        <p:spPr>
          <a:xfrm>
            <a:off x="6406451" y="2642150"/>
            <a:ext cx="2617625" cy="24068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22" name="Google Shape;322;p41"/>
          <p:cNvSpPr txBox="1"/>
          <p:nvPr>
            <p:ph idx="1" type="body"/>
          </p:nvPr>
        </p:nvSpPr>
        <p:spPr>
          <a:xfrm>
            <a:off x="311700" y="1228675"/>
            <a:ext cx="8629800" cy="12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Entrenamiento:</a:t>
            </a:r>
            <a:endParaRPr b="1"/>
          </a:p>
          <a:p>
            <a:pPr indent="-342900" lvl="0" marL="457200" rtl="0" algn="l">
              <a:spcBef>
                <a:spcPts val="1200"/>
              </a:spcBef>
              <a:spcAft>
                <a:spcPts val="0"/>
              </a:spcAft>
              <a:buSzPts val="1800"/>
              <a:buAutoNum type="arabicPeriod"/>
            </a:pPr>
            <a:r>
              <a:rPr lang="es-419"/>
              <a:t>Necesitamos todos los textos de Shakespeare en texto plano.</a:t>
            </a:r>
            <a:endParaRPr/>
          </a:p>
        </p:txBody>
      </p:sp>
      <p:pic>
        <p:nvPicPr>
          <p:cNvPr id="323" name="Google Shape;323;p41"/>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324" name="Google Shape;324;p41"/>
          <p:cNvPicPr preferRelativeResize="0"/>
          <p:nvPr/>
        </p:nvPicPr>
        <p:blipFill>
          <a:blip r:embed="rId4">
            <a:alphaModFix/>
          </a:blip>
          <a:stretch>
            <a:fillRect/>
          </a:stretch>
        </p:blipFill>
        <p:spPr>
          <a:xfrm>
            <a:off x="425700" y="2522575"/>
            <a:ext cx="7896225" cy="1190625"/>
          </a:xfrm>
          <a:prstGeom prst="rect">
            <a:avLst/>
          </a:prstGeom>
          <a:noFill/>
          <a:ln>
            <a:noFill/>
          </a:ln>
        </p:spPr>
      </p:pic>
      <p:sp>
        <p:nvSpPr>
          <p:cNvPr id="325" name="Google Shape;325;p41"/>
          <p:cNvSpPr txBox="1"/>
          <p:nvPr>
            <p:ph idx="1" type="body"/>
          </p:nvPr>
        </p:nvSpPr>
        <p:spPr>
          <a:xfrm>
            <a:off x="425700" y="3713200"/>
            <a:ext cx="8629800" cy="12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Ahora la variable </a:t>
            </a:r>
            <a:r>
              <a:rPr b="1" lang="es-419"/>
              <a:t>shakespeare_text</a:t>
            </a:r>
            <a:r>
              <a:rPr lang="es-419"/>
              <a:t>, tiene todos los textos cómo si fuese un solo 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71" name="Google Shape;71;p15"/>
          <p:cNvSpPr txBox="1"/>
          <p:nvPr>
            <p:ph idx="1" type="body"/>
          </p:nvPr>
        </p:nvSpPr>
        <p:spPr>
          <a:xfrm>
            <a:off x="311700" y="3436050"/>
            <a:ext cx="8520600" cy="163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Una capa de neuronas recurrentes, y la capa desplegada en el tiempo.</a:t>
            </a:r>
            <a:endParaRPr/>
          </a:p>
          <a:p>
            <a:pPr indent="0" lvl="0" marL="0" rtl="0" algn="l">
              <a:spcBef>
                <a:spcPts val="1200"/>
              </a:spcBef>
              <a:spcAft>
                <a:spcPts val="0"/>
              </a:spcAft>
              <a:buNone/>
            </a:pPr>
            <a:r>
              <a:rPr lang="es-419"/>
              <a:t>La entrada es ahora una matriz, y también la salida.</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311700" y="928425"/>
            <a:ext cx="7238081" cy="250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31" name="Google Shape;331;p42"/>
          <p:cNvSpPr txBox="1"/>
          <p:nvPr>
            <p:ph idx="1" type="body"/>
          </p:nvPr>
        </p:nvSpPr>
        <p:spPr>
          <a:xfrm>
            <a:off x="311700" y="1228675"/>
            <a:ext cx="8629800" cy="12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Entrenamiento:</a:t>
            </a:r>
            <a:endParaRPr b="1"/>
          </a:p>
          <a:p>
            <a:pPr indent="0" lvl="0" marL="0" rtl="0" algn="l">
              <a:spcBef>
                <a:spcPts val="1200"/>
              </a:spcBef>
              <a:spcAft>
                <a:spcPts val="1200"/>
              </a:spcAft>
              <a:buNone/>
            </a:pPr>
            <a:r>
              <a:rPr lang="es-419"/>
              <a:t>2. Hay que </a:t>
            </a:r>
            <a:r>
              <a:rPr b="1" lang="es-419"/>
              <a:t>tokenizar</a:t>
            </a:r>
            <a:r>
              <a:rPr lang="es-419"/>
              <a:t> a nivel carácter y convertir el String gigante en una secuencia de caracteres.</a:t>
            </a:r>
            <a:endParaRPr/>
          </a:p>
        </p:txBody>
      </p:sp>
      <p:pic>
        <p:nvPicPr>
          <p:cNvPr id="332" name="Google Shape;332;p42"/>
          <p:cNvPicPr preferRelativeResize="0"/>
          <p:nvPr/>
        </p:nvPicPr>
        <p:blipFill>
          <a:blip r:embed="rId3">
            <a:alphaModFix/>
          </a:blip>
          <a:stretch>
            <a:fillRect/>
          </a:stretch>
        </p:blipFill>
        <p:spPr>
          <a:xfrm>
            <a:off x="50651" y="292850"/>
            <a:ext cx="804276" cy="739500"/>
          </a:xfrm>
          <a:prstGeom prst="rect">
            <a:avLst/>
          </a:prstGeom>
          <a:noFill/>
          <a:ln>
            <a:noFill/>
          </a:ln>
        </p:spPr>
      </p:pic>
      <p:sp>
        <p:nvSpPr>
          <p:cNvPr id="333" name="Google Shape;333;p42"/>
          <p:cNvSpPr txBox="1"/>
          <p:nvPr>
            <p:ph idx="1" type="body"/>
          </p:nvPr>
        </p:nvSpPr>
        <p:spPr>
          <a:xfrm>
            <a:off x="311700" y="3304000"/>
            <a:ext cx="8629800" cy="129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419"/>
              <a:t>Esta función permite tokenizar caracter a caracter, y para que sepa de antemano todos los caracteres distintos con los que va a trabajar la “entrenamos” con la totalidad de los textos.</a:t>
            </a:r>
            <a:endParaRPr/>
          </a:p>
        </p:txBody>
      </p:sp>
      <p:pic>
        <p:nvPicPr>
          <p:cNvPr id="334" name="Google Shape;334;p42"/>
          <p:cNvPicPr preferRelativeResize="0"/>
          <p:nvPr/>
        </p:nvPicPr>
        <p:blipFill>
          <a:blip r:embed="rId4">
            <a:alphaModFix/>
          </a:blip>
          <a:stretch>
            <a:fillRect/>
          </a:stretch>
        </p:blipFill>
        <p:spPr>
          <a:xfrm>
            <a:off x="684050" y="2456250"/>
            <a:ext cx="7677150"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40" name="Google Shape;340;p43"/>
          <p:cNvSpPr txBox="1"/>
          <p:nvPr>
            <p:ph idx="1" type="body"/>
          </p:nvPr>
        </p:nvSpPr>
        <p:spPr>
          <a:xfrm>
            <a:off x="311700" y="1228675"/>
            <a:ext cx="8629800" cy="89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t>Entrenamiento:</a:t>
            </a:r>
            <a:endParaRPr b="1"/>
          </a:p>
          <a:p>
            <a:pPr indent="0" lvl="0" marL="0" rtl="0" algn="l">
              <a:spcBef>
                <a:spcPts val="1200"/>
              </a:spcBef>
              <a:spcAft>
                <a:spcPts val="1200"/>
              </a:spcAft>
              <a:buNone/>
            </a:pPr>
            <a:r>
              <a:rPr lang="es-419"/>
              <a:t>Así funciona este tokenizador:</a:t>
            </a:r>
            <a:endParaRPr/>
          </a:p>
        </p:txBody>
      </p:sp>
      <p:pic>
        <p:nvPicPr>
          <p:cNvPr id="341" name="Google Shape;341;p43"/>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342" name="Google Shape;342;p43"/>
          <p:cNvPicPr preferRelativeResize="0"/>
          <p:nvPr/>
        </p:nvPicPr>
        <p:blipFill>
          <a:blip r:embed="rId4">
            <a:alphaModFix/>
          </a:blip>
          <a:stretch>
            <a:fillRect/>
          </a:stretch>
        </p:blipFill>
        <p:spPr>
          <a:xfrm>
            <a:off x="349875" y="2123563"/>
            <a:ext cx="8553450" cy="1857375"/>
          </a:xfrm>
          <a:prstGeom prst="rect">
            <a:avLst/>
          </a:prstGeom>
          <a:noFill/>
          <a:ln>
            <a:noFill/>
          </a:ln>
        </p:spPr>
      </p:pic>
      <p:grpSp>
        <p:nvGrpSpPr>
          <p:cNvPr id="343" name="Google Shape;343;p43"/>
          <p:cNvGrpSpPr/>
          <p:nvPr/>
        </p:nvGrpSpPr>
        <p:grpSpPr>
          <a:xfrm>
            <a:off x="416275" y="937375"/>
            <a:ext cx="8622050" cy="1846225"/>
            <a:chOff x="416275" y="937375"/>
            <a:chExt cx="8622050" cy="1846225"/>
          </a:xfrm>
        </p:grpSpPr>
        <p:sp>
          <p:nvSpPr>
            <p:cNvPr id="344" name="Google Shape;344;p43"/>
            <p:cNvSpPr/>
            <p:nvPr/>
          </p:nvSpPr>
          <p:spPr>
            <a:xfrm>
              <a:off x="416275" y="2044100"/>
              <a:ext cx="5122200" cy="739500"/>
            </a:xfrm>
            <a:prstGeom prst="rect">
              <a:avLst/>
            </a:prstGeom>
            <a:noFill/>
            <a:ln cap="flat" cmpd="sng" w="2857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43"/>
            <p:cNvCxnSpPr>
              <a:stCxn id="344" idx="3"/>
            </p:cNvCxnSpPr>
            <p:nvPr/>
          </p:nvCxnSpPr>
          <p:spPr>
            <a:xfrm flipH="1" rot="10800000">
              <a:off x="5538475" y="1361750"/>
              <a:ext cx="614100" cy="1052100"/>
            </a:xfrm>
            <a:prstGeom prst="straightConnector1">
              <a:avLst/>
            </a:prstGeom>
            <a:noFill/>
            <a:ln cap="flat" cmpd="sng" w="19050">
              <a:solidFill>
                <a:schemeClr val="accent5"/>
              </a:solidFill>
              <a:prstDash val="solid"/>
              <a:round/>
              <a:headEnd len="med" w="med" type="none"/>
              <a:tailEnd len="med" w="med" type="triangle"/>
            </a:ln>
          </p:spPr>
        </p:cxnSp>
        <p:sp>
          <p:nvSpPr>
            <p:cNvPr id="346" name="Google Shape;346;p43"/>
            <p:cNvSpPr txBox="1"/>
            <p:nvPr/>
          </p:nvSpPr>
          <p:spPr>
            <a:xfrm>
              <a:off x="6201825" y="937375"/>
              <a:ext cx="2836500" cy="14775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La palabra “First” es convertida a la secuencia: 20,6,9,8,3</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a cada </a:t>
              </a:r>
              <a:r>
                <a:rPr lang="es-419">
                  <a:latin typeface="Source Code Pro"/>
                  <a:ea typeface="Source Code Pro"/>
                  <a:cs typeface="Source Code Pro"/>
                  <a:sym typeface="Source Code Pro"/>
                </a:rPr>
                <a:t>carácter</a:t>
              </a:r>
              <a:r>
                <a:rPr lang="es-419">
                  <a:latin typeface="Source Code Pro"/>
                  <a:ea typeface="Source Code Pro"/>
                  <a:cs typeface="Source Code Pro"/>
                  <a:sym typeface="Source Code Pro"/>
                </a:rPr>
                <a:t> le asigna un ID, empezando en 1</a:t>
              </a:r>
              <a:endParaRPr>
                <a:latin typeface="Source Code Pro"/>
                <a:ea typeface="Source Code Pro"/>
                <a:cs typeface="Source Code Pro"/>
                <a:sym typeface="Source Code Pro"/>
              </a:endParaRPr>
            </a:p>
          </p:txBody>
        </p:sp>
      </p:grpSp>
      <p:grpSp>
        <p:nvGrpSpPr>
          <p:cNvPr id="347" name="Google Shape;347;p43"/>
          <p:cNvGrpSpPr/>
          <p:nvPr/>
        </p:nvGrpSpPr>
        <p:grpSpPr>
          <a:xfrm>
            <a:off x="416275" y="2783600"/>
            <a:ext cx="8689775" cy="1866450"/>
            <a:chOff x="348625" y="481200"/>
            <a:chExt cx="8689775" cy="1866450"/>
          </a:xfrm>
        </p:grpSpPr>
        <p:sp>
          <p:nvSpPr>
            <p:cNvPr id="348" name="Google Shape;348;p43"/>
            <p:cNvSpPr/>
            <p:nvPr/>
          </p:nvSpPr>
          <p:spPr>
            <a:xfrm>
              <a:off x="348625" y="481200"/>
              <a:ext cx="6067800" cy="546600"/>
            </a:xfrm>
            <a:prstGeom prst="rect">
              <a:avLst/>
            </a:prstGeom>
            <a:noFill/>
            <a:ln cap="flat" cmpd="sng" w="2857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43"/>
            <p:cNvCxnSpPr>
              <a:stCxn id="348" idx="3"/>
              <a:endCxn id="350" idx="0"/>
            </p:cNvCxnSpPr>
            <p:nvPr/>
          </p:nvCxnSpPr>
          <p:spPr>
            <a:xfrm>
              <a:off x="6416425" y="754500"/>
              <a:ext cx="1025100" cy="331200"/>
            </a:xfrm>
            <a:prstGeom prst="straightConnector1">
              <a:avLst/>
            </a:prstGeom>
            <a:noFill/>
            <a:ln cap="flat" cmpd="sng" w="19050">
              <a:solidFill>
                <a:srgbClr val="0000FF"/>
              </a:solidFill>
              <a:prstDash val="solid"/>
              <a:round/>
              <a:headEnd len="med" w="med" type="none"/>
              <a:tailEnd len="med" w="med" type="triangle"/>
            </a:ln>
          </p:spPr>
        </p:cxnSp>
        <p:sp>
          <p:nvSpPr>
            <p:cNvPr id="350" name="Google Shape;350;p43"/>
            <p:cNvSpPr txBox="1"/>
            <p:nvPr/>
          </p:nvSpPr>
          <p:spPr>
            <a:xfrm>
              <a:off x="5844900" y="1085550"/>
              <a:ext cx="3193500" cy="1262100"/>
            </a:xfrm>
            <a:prstGeom prst="rect">
              <a:avLst/>
            </a:prstGeom>
            <a:solidFill>
              <a:schemeClr val="lt1"/>
            </a:solidFill>
            <a:ln cap="flat" cmpd="sng" w="2857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La operación inversa es posible, pasamos la secuencia de IDs de caracteres y recuperamos los mismos.</a:t>
              </a:r>
              <a:endParaRPr>
                <a:latin typeface="Source Code Pro"/>
                <a:ea typeface="Source Code Pro"/>
                <a:cs typeface="Source Code Pro"/>
                <a:sym typeface="Source Code Pro"/>
              </a:endParaRPr>
            </a:p>
          </p:txBody>
        </p:sp>
      </p:grpSp>
      <p:grpSp>
        <p:nvGrpSpPr>
          <p:cNvPr id="351" name="Google Shape;351;p43"/>
          <p:cNvGrpSpPr/>
          <p:nvPr/>
        </p:nvGrpSpPr>
        <p:grpSpPr>
          <a:xfrm>
            <a:off x="148150" y="3570100"/>
            <a:ext cx="4064100" cy="1335300"/>
            <a:chOff x="148150" y="3570100"/>
            <a:chExt cx="4064100" cy="1335300"/>
          </a:xfrm>
        </p:grpSpPr>
        <p:cxnSp>
          <p:nvCxnSpPr>
            <p:cNvPr id="352" name="Google Shape;352;p43"/>
            <p:cNvCxnSpPr/>
            <p:nvPr/>
          </p:nvCxnSpPr>
          <p:spPr>
            <a:xfrm flipH="1">
              <a:off x="515125" y="3570100"/>
              <a:ext cx="479700" cy="719700"/>
            </a:xfrm>
            <a:prstGeom prst="straightConnector1">
              <a:avLst/>
            </a:prstGeom>
            <a:noFill/>
            <a:ln cap="flat" cmpd="sng" w="28575">
              <a:solidFill>
                <a:srgbClr val="38761D"/>
              </a:solidFill>
              <a:prstDash val="solid"/>
              <a:round/>
              <a:headEnd len="med" w="med" type="none"/>
              <a:tailEnd len="med" w="med" type="triangle"/>
            </a:ln>
          </p:spPr>
        </p:cxnSp>
        <p:sp>
          <p:nvSpPr>
            <p:cNvPr id="353" name="Google Shape;353;p43"/>
            <p:cNvSpPr txBox="1"/>
            <p:nvPr/>
          </p:nvSpPr>
          <p:spPr>
            <a:xfrm>
              <a:off x="148150" y="4289800"/>
              <a:ext cx="4064100" cy="615600"/>
            </a:xfrm>
            <a:prstGeom prst="rect">
              <a:avLst/>
            </a:prstGeom>
            <a:noFill/>
            <a:ln cap="flat" cmpd="sng" w="2857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 39, encontró 39 caracteres distintos en el texto.</a:t>
              </a:r>
              <a:endParaRPr>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3"/>
                                        </p:tgtEl>
                                      </p:cBhvr>
                                    </p:animEffect>
                                    <p:set>
                                      <p:cBhvr>
                                        <p:cTn dur="1" fill="hold">
                                          <p:stCondLst>
                                            <p:cond delay="1000"/>
                                          </p:stCondLst>
                                        </p:cTn>
                                        <p:tgtEl>
                                          <p:spTgt spid="3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7"/>
                                        </p:tgtEl>
                                      </p:cBhvr>
                                    </p:animEffect>
                                    <p:set>
                                      <p:cBhvr>
                                        <p:cTn dur="1" fill="hold">
                                          <p:stCondLst>
                                            <p:cond delay="1000"/>
                                          </p:stCondLst>
                                        </p:cTn>
                                        <p:tgtEl>
                                          <p:spTgt spid="3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59" name="Google Shape;359;p44"/>
          <p:cNvSpPr txBox="1"/>
          <p:nvPr>
            <p:ph idx="1" type="body"/>
          </p:nvPr>
        </p:nvSpPr>
        <p:spPr>
          <a:xfrm>
            <a:off x="311700" y="1228675"/>
            <a:ext cx="8629800" cy="12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Entrenamiento:</a:t>
            </a:r>
            <a:endParaRPr b="1"/>
          </a:p>
          <a:p>
            <a:pPr indent="0" lvl="0" marL="0" rtl="0" algn="l">
              <a:spcBef>
                <a:spcPts val="1200"/>
              </a:spcBef>
              <a:spcAft>
                <a:spcPts val="1200"/>
              </a:spcAft>
              <a:buNone/>
            </a:pPr>
            <a:r>
              <a:rPr lang="es-419"/>
              <a:t>2. Ya tenemos el tokenizador entrenado y listo, codificamos todo el texto como secuencia de caracteres.</a:t>
            </a:r>
            <a:endParaRPr/>
          </a:p>
        </p:txBody>
      </p:sp>
      <p:pic>
        <p:nvPicPr>
          <p:cNvPr id="360" name="Google Shape;360;p44"/>
          <p:cNvPicPr preferRelativeResize="0"/>
          <p:nvPr/>
        </p:nvPicPr>
        <p:blipFill>
          <a:blip r:embed="rId3">
            <a:alphaModFix/>
          </a:blip>
          <a:stretch>
            <a:fillRect/>
          </a:stretch>
        </p:blipFill>
        <p:spPr>
          <a:xfrm>
            <a:off x="50651" y="292850"/>
            <a:ext cx="804276" cy="739500"/>
          </a:xfrm>
          <a:prstGeom prst="rect">
            <a:avLst/>
          </a:prstGeom>
          <a:noFill/>
          <a:ln>
            <a:noFill/>
          </a:ln>
        </p:spPr>
      </p:pic>
      <p:sp>
        <p:nvSpPr>
          <p:cNvPr id="361" name="Google Shape;361;p44"/>
          <p:cNvSpPr txBox="1"/>
          <p:nvPr>
            <p:ph idx="1" type="body"/>
          </p:nvPr>
        </p:nvSpPr>
        <p:spPr>
          <a:xfrm>
            <a:off x="311700" y="3304000"/>
            <a:ext cx="8629800" cy="12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-1, hace que los IDs vayan de 0 a 38 en lugar de 1 a 39</a:t>
            </a:r>
            <a:endParaRPr/>
          </a:p>
        </p:txBody>
      </p:sp>
      <p:pic>
        <p:nvPicPr>
          <p:cNvPr id="362" name="Google Shape;362;p44"/>
          <p:cNvPicPr preferRelativeResize="0"/>
          <p:nvPr/>
        </p:nvPicPr>
        <p:blipFill>
          <a:blip r:embed="rId4">
            <a:alphaModFix/>
          </a:blip>
          <a:stretch>
            <a:fillRect/>
          </a:stretch>
        </p:blipFill>
        <p:spPr>
          <a:xfrm>
            <a:off x="311700" y="2625575"/>
            <a:ext cx="8469259" cy="47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68" name="Google Shape;368;p45"/>
          <p:cNvSpPr txBox="1"/>
          <p:nvPr>
            <p:ph idx="1" type="body"/>
          </p:nvPr>
        </p:nvSpPr>
        <p:spPr>
          <a:xfrm>
            <a:off x="311700" y="1228675"/>
            <a:ext cx="8629800" cy="17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1200"/>
              </a:spcAft>
              <a:buNone/>
            </a:pPr>
            <a:r>
              <a:rPr lang="es-419" sz="1685"/>
              <a:t>3</a:t>
            </a:r>
            <a:r>
              <a:rPr lang="es-419" sz="1685"/>
              <a:t>. Partimos en entrenamiento, validación y testing. </a:t>
            </a:r>
            <a:br>
              <a:rPr lang="es-419" sz="1685"/>
            </a:br>
            <a:r>
              <a:rPr lang="es-419" sz="1685"/>
              <a:t>	Usaremos 90% para entrenar</a:t>
            </a:r>
            <a:br>
              <a:rPr lang="es-419" sz="1685"/>
            </a:br>
            <a:r>
              <a:rPr lang="es-419" sz="1685"/>
              <a:t>	5 % para validar</a:t>
            </a:r>
            <a:br>
              <a:rPr lang="es-419" sz="1685"/>
            </a:br>
            <a:r>
              <a:rPr lang="es-419" sz="1685"/>
              <a:t>	5 % para testear</a:t>
            </a:r>
            <a:endParaRPr sz="1685"/>
          </a:p>
        </p:txBody>
      </p:sp>
      <p:pic>
        <p:nvPicPr>
          <p:cNvPr id="369" name="Google Shape;369;p45"/>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370" name="Google Shape;370;p45"/>
          <p:cNvPicPr preferRelativeResize="0"/>
          <p:nvPr/>
        </p:nvPicPr>
        <p:blipFill>
          <a:blip r:embed="rId4">
            <a:alphaModFix/>
          </a:blip>
          <a:stretch>
            <a:fillRect/>
          </a:stretch>
        </p:blipFill>
        <p:spPr>
          <a:xfrm>
            <a:off x="311700" y="3091200"/>
            <a:ext cx="7991475" cy="619125"/>
          </a:xfrm>
          <a:prstGeom prst="rect">
            <a:avLst/>
          </a:prstGeom>
          <a:noFill/>
          <a:ln>
            <a:noFill/>
          </a:ln>
        </p:spPr>
      </p:pic>
      <p:grpSp>
        <p:nvGrpSpPr>
          <p:cNvPr id="371" name="Google Shape;371;p45"/>
          <p:cNvGrpSpPr/>
          <p:nvPr/>
        </p:nvGrpSpPr>
        <p:grpSpPr>
          <a:xfrm>
            <a:off x="854925" y="3710325"/>
            <a:ext cx="6709800" cy="1106400"/>
            <a:chOff x="854925" y="3710325"/>
            <a:chExt cx="6709800" cy="1106400"/>
          </a:xfrm>
        </p:grpSpPr>
        <p:sp>
          <p:nvSpPr>
            <p:cNvPr id="372" name="Google Shape;372;p45"/>
            <p:cNvSpPr/>
            <p:nvPr/>
          </p:nvSpPr>
          <p:spPr>
            <a:xfrm rot="-5400000">
              <a:off x="3866575" y="2306175"/>
              <a:ext cx="275100" cy="3083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5"/>
            <p:cNvSpPr txBox="1"/>
            <p:nvPr/>
          </p:nvSpPr>
          <p:spPr>
            <a:xfrm>
              <a:off x="854925" y="3985425"/>
              <a:ext cx="670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2"/>
                  </a:solidFill>
                  <a:latin typeface="Source Code Pro"/>
                  <a:ea typeface="Source Code Pro"/>
                  <a:cs typeface="Source Code Pro"/>
                  <a:sym typeface="Source Code Pro"/>
                </a:rPr>
                <a:t>Cómo su nombre lo indica crea un Dataset a partir de una porción de un array de tensores, la porción es la que nos devuelve esta operación: </a:t>
              </a:r>
              <a:r>
                <a:rPr b="1" i="1" lang="es-419">
                  <a:solidFill>
                    <a:schemeClr val="dk2"/>
                  </a:solidFill>
                  <a:latin typeface="Source Code Pro"/>
                  <a:ea typeface="Source Code Pro"/>
                  <a:cs typeface="Source Code Pro"/>
                  <a:sym typeface="Source Code Pro"/>
                </a:rPr>
                <a:t>encoded[:train_size]</a:t>
              </a:r>
              <a:endParaRPr b="1" i="1">
                <a:solidFill>
                  <a:schemeClr val="dk2"/>
                </a:solidFill>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79" name="Google Shape;379;p46"/>
          <p:cNvSpPr txBox="1"/>
          <p:nvPr>
            <p:ph idx="1" type="body"/>
          </p:nvPr>
        </p:nvSpPr>
        <p:spPr>
          <a:xfrm>
            <a:off x="311700" y="1228675"/>
            <a:ext cx="86298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0"/>
              </a:spcAft>
              <a:buNone/>
            </a:pPr>
            <a:r>
              <a:rPr lang="es-419" sz="1685"/>
              <a:t>4</a:t>
            </a:r>
            <a:r>
              <a:rPr lang="es-419" sz="1685"/>
              <a:t>. </a:t>
            </a:r>
            <a:r>
              <a:rPr lang="es-419" sz="1685" u="sng"/>
              <a:t>Resolvemos problemas</a:t>
            </a:r>
            <a:r>
              <a:rPr lang="es-419" sz="1685"/>
              <a:t>: a diferencia de un entrenamiento tradicional, no tenemos un dataset con N observaciones, sino una sola. Un </a:t>
            </a:r>
            <a:r>
              <a:rPr lang="es-419" sz="1685"/>
              <a:t>único</a:t>
            </a:r>
            <a:r>
              <a:rPr lang="es-419" sz="1685"/>
              <a:t> array de caracteres.</a:t>
            </a:r>
            <a:endParaRPr sz="1685"/>
          </a:p>
          <a:p>
            <a:pPr indent="0" lvl="0" marL="0" rtl="0" algn="l">
              <a:spcBef>
                <a:spcPts val="1200"/>
              </a:spcBef>
              <a:spcAft>
                <a:spcPts val="0"/>
              </a:spcAft>
              <a:buNone/>
            </a:pPr>
            <a:r>
              <a:rPr lang="es-419" sz="1685"/>
              <a:t>	La forma de resolver esto es crear “ventanas”, </a:t>
            </a:r>
            <a:r>
              <a:rPr b="1" lang="es-419" sz="1685"/>
              <a:t>N</a:t>
            </a:r>
            <a:r>
              <a:rPr lang="es-419" sz="1685"/>
              <a:t> ventanas que tengan un tamaño fijo de </a:t>
            </a:r>
            <a:r>
              <a:rPr lang="es-419" sz="1685"/>
              <a:t>caracteres</a:t>
            </a:r>
            <a:r>
              <a:rPr lang="es-419" sz="1685"/>
              <a:t>, para en cada ciclo de entrenamiento poder pasar solo una ventana. O lo establecido en el </a:t>
            </a:r>
            <a:r>
              <a:rPr b="1" i="1" lang="es-419" sz="1685"/>
              <a:t>batch_size</a:t>
            </a:r>
            <a:r>
              <a:rPr lang="es-419" sz="1685"/>
              <a:t>.</a:t>
            </a:r>
            <a:endParaRPr sz="1685"/>
          </a:p>
          <a:p>
            <a:pPr indent="0" lvl="0" marL="0" rtl="0" algn="l">
              <a:spcBef>
                <a:spcPts val="1200"/>
              </a:spcBef>
              <a:spcAft>
                <a:spcPts val="0"/>
              </a:spcAft>
              <a:buNone/>
            </a:pPr>
            <a:r>
              <a:rPr lang="es-419" sz="1685"/>
              <a:t>	Existe por suerte una función </a:t>
            </a:r>
            <a:r>
              <a:rPr b="1" i="1" lang="es-419" sz="1685"/>
              <a:t>windows()</a:t>
            </a:r>
            <a:r>
              <a:rPr lang="es-419" sz="1685"/>
              <a:t> que crea esas ventanas </a:t>
            </a:r>
            <a:r>
              <a:rPr lang="es-419" sz="1685"/>
              <a:t>para</a:t>
            </a:r>
            <a:r>
              <a:rPr lang="es-419" sz="1685"/>
              <a:t> nosotros.</a:t>
            </a:r>
            <a:endParaRPr sz="1685"/>
          </a:p>
          <a:p>
            <a:pPr indent="0" lvl="0" marL="0" rtl="0" algn="l">
              <a:spcBef>
                <a:spcPts val="1200"/>
              </a:spcBef>
              <a:spcAft>
                <a:spcPts val="1200"/>
              </a:spcAft>
              <a:buNone/>
            </a:pPr>
            <a:r>
              <a:t/>
            </a:r>
            <a:endParaRPr sz="1685"/>
          </a:p>
        </p:txBody>
      </p:sp>
      <p:pic>
        <p:nvPicPr>
          <p:cNvPr id="380" name="Google Shape;380;p46"/>
          <p:cNvPicPr preferRelativeResize="0"/>
          <p:nvPr/>
        </p:nvPicPr>
        <p:blipFill>
          <a:blip r:embed="rId3">
            <a:alphaModFix/>
          </a:blip>
          <a:stretch>
            <a:fillRect/>
          </a:stretch>
        </p:blipFill>
        <p:spPr>
          <a:xfrm>
            <a:off x="50651" y="292850"/>
            <a:ext cx="804276" cy="739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86" name="Google Shape;386;p47"/>
          <p:cNvSpPr txBox="1"/>
          <p:nvPr>
            <p:ph idx="1" type="body"/>
          </p:nvPr>
        </p:nvSpPr>
        <p:spPr>
          <a:xfrm>
            <a:off x="311700" y="1228675"/>
            <a:ext cx="86298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0"/>
              </a:spcAft>
              <a:buNone/>
            </a:pPr>
            <a:r>
              <a:rPr lang="es-419" sz="1685"/>
              <a:t>4. </a:t>
            </a:r>
            <a:r>
              <a:rPr lang="es-419" sz="1685" u="sng"/>
              <a:t>Resolvemos problemas</a:t>
            </a:r>
            <a:r>
              <a:rPr lang="es-419" sz="1685"/>
              <a:t>: </a:t>
            </a:r>
            <a:endParaRPr sz="1685"/>
          </a:p>
          <a:p>
            <a:pPr indent="457200" lvl="0" marL="0" rtl="0" algn="l">
              <a:spcBef>
                <a:spcPts val="1200"/>
              </a:spcBef>
              <a:spcAft>
                <a:spcPts val="0"/>
              </a:spcAft>
              <a:buNone/>
            </a:pPr>
            <a:r>
              <a:rPr lang="es-419" sz="1685"/>
              <a:t>La función </a:t>
            </a:r>
            <a:r>
              <a:rPr b="1" i="1" lang="es-419" sz="1685"/>
              <a:t>windows()</a:t>
            </a:r>
            <a:r>
              <a:rPr lang="es-419" sz="1685"/>
              <a:t> crea las ventanas, e</a:t>
            </a:r>
            <a:r>
              <a:rPr lang="es-419" sz="1685"/>
              <a:t>n principio sin solapamiento, pero le especificaremos que el desplazamiento sea 1, para que haya solapamiento como se muestra a continuación:</a:t>
            </a:r>
            <a:endParaRPr sz="1685"/>
          </a:p>
          <a:p>
            <a:pPr indent="457200" lvl="0" marL="0" rtl="0" algn="l">
              <a:spcBef>
                <a:spcPts val="1200"/>
              </a:spcBef>
              <a:spcAft>
                <a:spcPts val="0"/>
              </a:spcAft>
              <a:buNone/>
            </a:pPr>
            <a:r>
              <a:t/>
            </a:r>
            <a:endParaRPr sz="1685"/>
          </a:p>
          <a:p>
            <a:pPr indent="0" lvl="0" marL="0" rtl="0" algn="l">
              <a:spcBef>
                <a:spcPts val="1200"/>
              </a:spcBef>
              <a:spcAft>
                <a:spcPts val="1200"/>
              </a:spcAft>
              <a:buNone/>
            </a:pPr>
            <a:r>
              <a:t/>
            </a:r>
            <a:endParaRPr sz="1685"/>
          </a:p>
        </p:txBody>
      </p:sp>
      <p:pic>
        <p:nvPicPr>
          <p:cNvPr id="387" name="Google Shape;387;p47"/>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388" name="Google Shape;388;p47"/>
          <p:cNvPicPr preferRelativeResize="0"/>
          <p:nvPr/>
        </p:nvPicPr>
        <p:blipFill>
          <a:blip r:embed="rId4">
            <a:alphaModFix/>
          </a:blip>
          <a:stretch>
            <a:fillRect/>
          </a:stretch>
        </p:blipFill>
        <p:spPr>
          <a:xfrm>
            <a:off x="1519225" y="3479450"/>
            <a:ext cx="6105525" cy="1162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854925" y="292850"/>
            <a:ext cx="7977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394" name="Google Shape;394;p48"/>
          <p:cNvSpPr txBox="1"/>
          <p:nvPr>
            <p:ph idx="1" type="body"/>
          </p:nvPr>
        </p:nvSpPr>
        <p:spPr>
          <a:xfrm>
            <a:off x="311713" y="1032350"/>
            <a:ext cx="86298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0"/>
              </a:spcAft>
              <a:buNone/>
            </a:pPr>
            <a:r>
              <a:rPr lang="es-419" sz="1685"/>
              <a:t>4. </a:t>
            </a:r>
            <a:r>
              <a:rPr lang="es-419" sz="1685" u="sng"/>
              <a:t>Resolvemos problemas</a:t>
            </a:r>
            <a:r>
              <a:rPr lang="es-419" sz="1685"/>
              <a:t>: </a:t>
            </a:r>
            <a:endParaRPr sz="1685"/>
          </a:p>
          <a:p>
            <a:pPr indent="457200" lvl="0" marL="0" rtl="0" algn="l">
              <a:spcBef>
                <a:spcPts val="1200"/>
              </a:spcBef>
              <a:spcAft>
                <a:spcPts val="0"/>
              </a:spcAft>
              <a:buNone/>
            </a:pPr>
            <a:r>
              <a:t/>
            </a:r>
            <a:endParaRPr sz="1685"/>
          </a:p>
          <a:p>
            <a:pPr indent="457200" lvl="0" marL="0" rtl="0" algn="l">
              <a:spcBef>
                <a:spcPts val="1200"/>
              </a:spcBef>
              <a:spcAft>
                <a:spcPts val="0"/>
              </a:spcAft>
              <a:buNone/>
            </a:pPr>
            <a:r>
              <a:t/>
            </a:r>
            <a:endParaRPr sz="1685"/>
          </a:p>
          <a:p>
            <a:pPr indent="0" lvl="0" marL="0" rtl="0" algn="l">
              <a:spcBef>
                <a:spcPts val="1200"/>
              </a:spcBef>
              <a:spcAft>
                <a:spcPts val="1200"/>
              </a:spcAft>
              <a:buNone/>
            </a:pPr>
            <a:r>
              <a:t/>
            </a:r>
            <a:endParaRPr sz="1685"/>
          </a:p>
        </p:txBody>
      </p:sp>
      <p:pic>
        <p:nvPicPr>
          <p:cNvPr id="395" name="Google Shape;395;p48"/>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396" name="Google Shape;396;p48"/>
          <p:cNvPicPr preferRelativeResize="0"/>
          <p:nvPr/>
        </p:nvPicPr>
        <p:blipFill>
          <a:blip r:embed="rId4">
            <a:alphaModFix/>
          </a:blip>
          <a:stretch>
            <a:fillRect/>
          </a:stretch>
        </p:blipFill>
        <p:spPr>
          <a:xfrm>
            <a:off x="1824065" y="3225075"/>
            <a:ext cx="5605072" cy="1066800"/>
          </a:xfrm>
          <a:prstGeom prst="rect">
            <a:avLst/>
          </a:prstGeom>
          <a:noFill/>
          <a:ln>
            <a:noFill/>
          </a:ln>
        </p:spPr>
      </p:pic>
      <p:pic>
        <p:nvPicPr>
          <p:cNvPr id="397" name="Google Shape;397;p48"/>
          <p:cNvPicPr preferRelativeResize="0"/>
          <p:nvPr/>
        </p:nvPicPr>
        <p:blipFill>
          <a:blip r:embed="rId5">
            <a:alphaModFix/>
          </a:blip>
          <a:stretch>
            <a:fillRect/>
          </a:stretch>
        </p:blipFill>
        <p:spPr>
          <a:xfrm>
            <a:off x="304800" y="2158275"/>
            <a:ext cx="8534400" cy="1066800"/>
          </a:xfrm>
          <a:prstGeom prst="rect">
            <a:avLst/>
          </a:prstGeom>
          <a:noFill/>
          <a:ln>
            <a:noFill/>
          </a:ln>
        </p:spPr>
      </p:pic>
      <p:pic>
        <p:nvPicPr>
          <p:cNvPr id="398" name="Google Shape;398;p48"/>
          <p:cNvPicPr preferRelativeResize="0"/>
          <p:nvPr/>
        </p:nvPicPr>
        <p:blipFill>
          <a:blip r:embed="rId6">
            <a:alphaModFix/>
          </a:blip>
          <a:stretch>
            <a:fillRect/>
          </a:stretch>
        </p:blipFill>
        <p:spPr>
          <a:xfrm>
            <a:off x="409575" y="4573238"/>
            <a:ext cx="8324850" cy="295275"/>
          </a:xfrm>
          <a:prstGeom prst="rect">
            <a:avLst/>
          </a:prstGeom>
          <a:noFill/>
          <a:ln>
            <a:noFill/>
          </a:ln>
        </p:spPr>
      </p:pic>
      <p:grpSp>
        <p:nvGrpSpPr>
          <p:cNvPr id="399" name="Google Shape;399;p48"/>
          <p:cNvGrpSpPr/>
          <p:nvPr/>
        </p:nvGrpSpPr>
        <p:grpSpPr>
          <a:xfrm>
            <a:off x="3168000" y="292850"/>
            <a:ext cx="5750400" cy="4342500"/>
            <a:chOff x="3168000" y="292850"/>
            <a:chExt cx="5750400" cy="4342500"/>
          </a:xfrm>
        </p:grpSpPr>
        <p:cxnSp>
          <p:nvCxnSpPr>
            <p:cNvPr id="400" name="Google Shape;400;p48"/>
            <p:cNvCxnSpPr>
              <a:endCxn id="401" idx="2"/>
            </p:cNvCxnSpPr>
            <p:nvPr/>
          </p:nvCxnSpPr>
          <p:spPr>
            <a:xfrm flipH="1" rot="10800000">
              <a:off x="3168000" y="1986050"/>
              <a:ext cx="3767700" cy="2649300"/>
            </a:xfrm>
            <a:prstGeom prst="straightConnector1">
              <a:avLst/>
            </a:prstGeom>
            <a:noFill/>
            <a:ln cap="flat" cmpd="sng" w="19050">
              <a:solidFill>
                <a:schemeClr val="dk2"/>
              </a:solidFill>
              <a:prstDash val="solid"/>
              <a:round/>
              <a:headEnd len="med" w="med" type="none"/>
              <a:tailEnd len="med" w="med" type="triangle"/>
            </a:ln>
          </p:spPr>
        </p:cxnSp>
        <p:sp>
          <p:nvSpPr>
            <p:cNvPr id="401" name="Google Shape;401;p48"/>
            <p:cNvSpPr txBox="1"/>
            <p:nvPr/>
          </p:nvSpPr>
          <p:spPr>
            <a:xfrm>
              <a:off x="4953000" y="292850"/>
              <a:ext cx="3965400" cy="1693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Este paso adicional es necesario para achatar los conjuntos, ya que </a:t>
              </a:r>
              <a:r>
                <a:rPr b="1" i="1" lang="es-419">
                  <a:latin typeface="Source Code Pro"/>
                  <a:ea typeface="Source Code Pro"/>
                  <a:cs typeface="Source Code Pro"/>
                  <a:sym typeface="Source Code Pro"/>
                </a:rPr>
                <a:t>winodws()</a:t>
              </a:r>
              <a:r>
                <a:rPr lang="es-419">
                  <a:latin typeface="Source Code Pro"/>
                  <a:ea typeface="Source Code Pro"/>
                  <a:cs typeface="Source Code Pro"/>
                  <a:sym typeface="Source Code Pro"/>
                </a:rPr>
                <a:t>, crea conjuntos anidados.</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Esto permite ir de algo así: </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{{1, 2}, {3, 4, 5,6}} </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a algo </a:t>
              </a:r>
              <a:r>
                <a:rPr lang="es-419">
                  <a:latin typeface="Source Code Pro"/>
                  <a:ea typeface="Source Code Pro"/>
                  <a:cs typeface="Source Code Pro"/>
                  <a:sym typeface="Source Code Pro"/>
                </a:rPr>
                <a:t>así</a:t>
              </a:r>
              <a:r>
                <a:rPr lang="es-419">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 {[1, 2], [3, 4], [5, 6]}</a:t>
              </a:r>
              <a:endParaRPr>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07" name="Google Shape;407;p49"/>
          <p:cNvSpPr txBox="1"/>
          <p:nvPr>
            <p:ph idx="1" type="body"/>
          </p:nvPr>
        </p:nvSpPr>
        <p:spPr>
          <a:xfrm>
            <a:off x="257100" y="997075"/>
            <a:ext cx="86298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0"/>
              </a:spcAft>
              <a:buNone/>
            </a:pPr>
            <a:r>
              <a:rPr lang="es-419" sz="1685"/>
              <a:t>5. Mezclamos las ventanas y armamos lotes de entrenamiento : </a:t>
            </a:r>
            <a:endParaRPr sz="1685"/>
          </a:p>
          <a:p>
            <a:pPr indent="457200" lvl="0" marL="0" rtl="0" algn="l">
              <a:spcBef>
                <a:spcPts val="1200"/>
              </a:spcBef>
              <a:spcAft>
                <a:spcPts val="0"/>
              </a:spcAft>
              <a:buNone/>
            </a:pPr>
            <a:r>
              <a:t/>
            </a:r>
            <a:endParaRPr sz="1685"/>
          </a:p>
          <a:p>
            <a:pPr indent="457200" lvl="0" marL="0" rtl="0" algn="l">
              <a:spcBef>
                <a:spcPts val="1200"/>
              </a:spcBef>
              <a:spcAft>
                <a:spcPts val="0"/>
              </a:spcAft>
              <a:buNone/>
            </a:pPr>
            <a:r>
              <a:t/>
            </a:r>
            <a:endParaRPr sz="1685"/>
          </a:p>
          <a:p>
            <a:pPr indent="0" lvl="0" marL="0" rtl="0" algn="l">
              <a:spcBef>
                <a:spcPts val="1200"/>
              </a:spcBef>
              <a:spcAft>
                <a:spcPts val="1200"/>
              </a:spcAft>
              <a:buNone/>
            </a:pPr>
            <a:r>
              <a:t/>
            </a:r>
            <a:endParaRPr sz="1685"/>
          </a:p>
        </p:txBody>
      </p:sp>
      <p:pic>
        <p:nvPicPr>
          <p:cNvPr id="408" name="Google Shape;408;p49"/>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409" name="Google Shape;409;p49"/>
          <p:cNvPicPr preferRelativeResize="0"/>
          <p:nvPr/>
        </p:nvPicPr>
        <p:blipFill>
          <a:blip r:embed="rId4">
            <a:alphaModFix/>
          </a:blip>
          <a:stretch>
            <a:fillRect/>
          </a:stretch>
        </p:blipFill>
        <p:spPr>
          <a:xfrm>
            <a:off x="342900" y="1824763"/>
            <a:ext cx="8458200" cy="1000125"/>
          </a:xfrm>
          <a:prstGeom prst="rect">
            <a:avLst/>
          </a:prstGeom>
          <a:noFill/>
          <a:ln>
            <a:noFill/>
          </a:ln>
        </p:spPr>
      </p:pic>
      <p:grpSp>
        <p:nvGrpSpPr>
          <p:cNvPr id="410" name="Google Shape;410;p49"/>
          <p:cNvGrpSpPr/>
          <p:nvPr/>
        </p:nvGrpSpPr>
        <p:grpSpPr>
          <a:xfrm>
            <a:off x="1559275" y="170000"/>
            <a:ext cx="6935725" cy="2334650"/>
            <a:chOff x="1559275" y="170000"/>
            <a:chExt cx="6935725" cy="2334650"/>
          </a:xfrm>
        </p:grpSpPr>
        <p:sp>
          <p:nvSpPr>
            <p:cNvPr id="411" name="Google Shape;411;p49"/>
            <p:cNvSpPr/>
            <p:nvPr/>
          </p:nvSpPr>
          <p:spPr>
            <a:xfrm>
              <a:off x="1559275" y="2229550"/>
              <a:ext cx="4663800" cy="2751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49"/>
            <p:cNvCxnSpPr>
              <a:stCxn id="411" idx="0"/>
              <a:endCxn id="413" idx="1"/>
            </p:cNvCxnSpPr>
            <p:nvPr/>
          </p:nvCxnSpPr>
          <p:spPr>
            <a:xfrm flipH="1" rot="10800000">
              <a:off x="3891175" y="693250"/>
              <a:ext cx="539700" cy="1536300"/>
            </a:xfrm>
            <a:prstGeom prst="straightConnector1">
              <a:avLst/>
            </a:prstGeom>
            <a:noFill/>
            <a:ln cap="flat" cmpd="sng" w="19050">
              <a:solidFill>
                <a:schemeClr val="accent5"/>
              </a:solidFill>
              <a:prstDash val="solid"/>
              <a:round/>
              <a:headEnd len="med" w="med" type="none"/>
              <a:tailEnd len="med" w="med" type="triangle"/>
            </a:ln>
          </p:spPr>
        </p:cxnSp>
        <p:sp>
          <p:nvSpPr>
            <p:cNvPr id="413" name="Google Shape;413;p49"/>
            <p:cNvSpPr txBox="1"/>
            <p:nvPr/>
          </p:nvSpPr>
          <p:spPr>
            <a:xfrm>
              <a:off x="4430900" y="170000"/>
              <a:ext cx="4064100" cy="10467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Mezclamos las ventanas para romper la secuencialidad en el entrenamiento, esto permite encontrar mejores soluciones</a:t>
              </a:r>
              <a:endParaRPr>
                <a:latin typeface="Source Code Pro"/>
                <a:ea typeface="Source Code Pro"/>
                <a:cs typeface="Source Code Pro"/>
                <a:sym typeface="Source Code Pro"/>
              </a:endParaRPr>
            </a:p>
          </p:txBody>
        </p:sp>
      </p:grpSp>
      <p:grpSp>
        <p:nvGrpSpPr>
          <p:cNvPr id="414" name="Google Shape;414;p49"/>
          <p:cNvGrpSpPr/>
          <p:nvPr/>
        </p:nvGrpSpPr>
        <p:grpSpPr>
          <a:xfrm>
            <a:off x="4931825" y="2824900"/>
            <a:ext cx="1763875" cy="1591025"/>
            <a:chOff x="4931825" y="2824900"/>
            <a:chExt cx="1763875" cy="1591025"/>
          </a:xfrm>
        </p:grpSpPr>
        <p:sp>
          <p:nvSpPr>
            <p:cNvPr id="415" name="Google Shape;415;p49"/>
            <p:cNvSpPr/>
            <p:nvPr/>
          </p:nvSpPr>
          <p:spPr>
            <a:xfrm rot="-5400000">
              <a:off x="5686775" y="2069950"/>
              <a:ext cx="218700" cy="1728600"/>
            </a:xfrm>
            <a:prstGeom prst="lef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9"/>
            <p:cNvSpPr txBox="1"/>
            <p:nvPr/>
          </p:nvSpPr>
          <p:spPr>
            <a:xfrm>
              <a:off x="4967100" y="3153825"/>
              <a:ext cx="1728600" cy="1262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Del inicio hasta el ante último </a:t>
              </a:r>
              <a:r>
                <a:rPr lang="es-419">
                  <a:latin typeface="Source Code Pro"/>
                  <a:ea typeface="Source Code Pro"/>
                  <a:cs typeface="Source Code Pro"/>
                  <a:sym typeface="Source Code Pro"/>
                </a:rPr>
                <a:t>carácter</a:t>
              </a:r>
              <a:r>
                <a:rPr lang="es-419">
                  <a:latin typeface="Source Code Pro"/>
                  <a:ea typeface="Source Code Pro"/>
                  <a:cs typeface="Source Code Pro"/>
                  <a:sym typeface="Source Code Pro"/>
                </a:rPr>
                <a:t> =&gt; </a:t>
              </a:r>
              <a:r>
                <a:rPr b="1" lang="es-419">
                  <a:latin typeface="Source Code Pro"/>
                  <a:ea typeface="Source Code Pro"/>
                  <a:cs typeface="Source Code Pro"/>
                  <a:sym typeface="Source Code Pro"/>
                </a:rPr>
                <a:t>training</a:t>
              </a:r>
              <a:endParaRPr b="1">
                <a:latin typeface="Source Code Pro"/>
                <a:ea typeface="Source Code Pro"/>
                <a:cs typeface="Source Code Pro"/>
                <a:sym typeface="Source Code Pro"/>
              </a:endParaRPr>
            </a:p>
          </p:txBody>
        </p:sp>
      </p:grpSp>
      <p:grpSp>
        <p:nvGrpSpPr>
          <p:cNvPr id="417" name="Google Shape;417;p49"/>
          <p:cNvGrpSpPr/>
          <p:nvPr/>
        </p:nvGrpSpPr>
        <p:grpSpPr>
          <a:xfrm>
            <a:off x="6826950" y="2824900"/>
            <a:ext cx="1728600" cy="1591025"/>
            <a:chOff x="6826950" y="2824900"/>
            <a:chExt cx="1728600" cy="1591025"/>
          </a:xfrm>
        </p:grpSpPr>
        <p:sp>
          <p:nvSpPr>
            <p:cNvPr id="418" name="Google Shape;418;p49"/>
            <p:cNvSpPr/>
            <p:nvPr/>
          </p:nvSpPr>
          <p:spPr>
            <a:xfrm rot="-5400000">
              <a:off x="7581900" y="2069950"/>
              <a:ext cx="218700" cy="1728600"/>
            </a:xfrm>
            <a:prstGeom prst="lef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9"/>
            <p:cNvSpPr txBox="1"/>
            <p:nvPr/>
          </p:nvSpPr>
          <p:spPr>
            <a:xfrm>
              <a:off x="6826950" y="3153825"/>
              <a:ext cx="1728600" cy="1262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Del segundo hasta el último carácter =&gt; </a:t>
              </a:r>
              <a:r>
                <a:rPr b="1" lang="es-419">
                  <a:latin typeface="Source Code Pro"/>
                  <a:ea typeface="Source Code Pro"/>
                  <a:cs typeface="Source Code Pro"/>
                  <a:sym typeface="Source Code Pro"/>
                </a:rPr>
                <a:t>target</a:t>
              </a:r>
              <a:endParaRPr b="1">
                <a:latin typeface="Source Code Pro"/>
                <a:ea typeface="Source Code Pro"/>
                <a:cs typeface="Source Code Pro"/>
                <a:sym typeface="Source Code Pro"/>
              </a:endParaRPr>
            </a:p>
          </p:txBody>
        </p:sp>
      </p:grpSp>
      <p:pic>
        <p:nvPicPr>
          <p:cNvPr id="420" name="Google Shape;420;p49"/>
          <p:cNvPicPr preferRelativeResize="0"/>
          <p:nvPr/>
        </p:nvPicPr>
        <p:blipFill>
          <a:blip r:embed="rId5">
            <a:alphaModFix/>
          </a:blip>
          <a:stretch>
            <a:fillRect/>
          </a:stretch>
        </p:blipFill>
        <p:spPr>
          <a:xfrm>
            <a:off x="410450" y="2991550"/>
            <a:ext cx="4320125" cy="175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26" name="Google Shape;426;p50"/>
          <p:cNvSpPr txBox="1"/>
          <p:nvPr>
            <p:ph idx="1" type="body"/>
          </p:nvPr>
        </p:nvSpPr>
        <p:spPr>
          <a:xfrm>
            <a:off x="257100" y="997075"/>
            <a:ext cx="86298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s-419" sz="1685"/>
              <a:t>Entrenamiento:</a:t>
            </a:r>
            <a:endParaRPr sz="1685"/>
          </a:p>
        </p:txBody>
      </p:sp>
      <p:pic>
        <p:nvPicPr>
          <p:cNvPr id="427" name="Google Shape;427;p50"/>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428" name="Google Shape;428;p50"/>
          <p:cNvPicPr preferRelativeResize="0"/>
          <p:nvPr/>
        </p:nvPicPr>
        <p:blipFill>
          <a:blip r:embed="rId4">
            <a:alphaModFix/>
          </a:blip>
          <a:stretch>
            <a:fillRect/>
          </a:stretch>
        </p:blipFill>
        <p:spPr>
          <a:xfrm>
            <a:off x="217100" y="1446325"/>
            <a:ext cx="8709776" cy="3541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34" name="Google Shape;434;p51"/>
          <p:cNvSpPr txBox="1"/>
          <p:nvPr>
            <p:ph idx="1" type="body"/>
          </p:nvPr>
        </p:nvSpPr>
        <p:spPr>
          <a:xfrm>
            <a:off x="257100" y="997075"/>
            <a:ext cx="8629800" cy="15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1200"/>
              </a:spcAft>
              <a:buNone/>
            </a:pPr>
            <a:r>
              <a:rPr lang="es-419" sz="1685"/>
              <a:t>6. Un último paso, convertimos los IDs de caracteres a vectores con </a:t>
            </a:r>
            <a:r>
              <a:rPr i="1" lang="es-419" sz="1685"/>
              <a:t>one-hot encoding</a:t>
            </a:r>
            <a:r>
              <a:rPr lang="es-419" sz="1685"/>
              <a:t>. Para mejorar cómo la red neuronal los recibe.</a:t>
            </a:r>
            <a:endParaRPr b="1" sz="1685"/>
          </a:p>
        </p:txBody>
      </p:sp>
      <p:pic>
        <p:nvPicPr>
          <p:cNvPr id="435" name="Google Shape;435;p51"/>
          <p:cNvPicPr preferRelativeResize="0"/>
          <p:nvPr/>
        </p:nvPicPr>
        <p:blipFill>
          <a:blip r:embed="rId3">
            <a:alphaModFix/>
          </a:blip>
          <a:stretch>
            <a:fillRect/>
          </a:stretch>
        </p:blipFill>
        <p:spPr>
          <a:xfrm>
            <a:off x="50651" y="292850"/>
            <a:ext cx="804276" cy="739500"/>
          </a:xfrm>
          <a:prstGeom prst="rect">
            <a:avLst/>
          </a:prstGeom>
          <a:noFill/>
          <a:ln>
            <a:noFill/>
          </a:ln>
        </p:spPr>
      </p:pic>
      <p:graphicFrame>
        <p:nvGraphicFramePr>
          <p:cNvPr id="436" name="Google Shape;436;p51"/>
          <p:cNvGraphicFramePr/>
          <p:nvPr/>
        </p:nvGraphicFramePr>
        <p:xfrm>
          <a:off x="112900" y="2571750"/>
          <a:ext cx="3000000" cy="3000000"/>
        </p:xfrm>
        <a:graphic>
          <a:graphicData uri="http://schemas.openxmlformats.org/drawingml/2006/table">
            <a:tbl>
              <a:tblPr>
                <a:noFill/>
                <a:tableStyleId>{0A649BD2-46DF-4AE4-94A8-B30128FC13C9}</a:tableStyleId>
              </a:tblPr>
              <a:tblGrid>
                <a:gridCol w="890775"/>
                <a:gridCol w="594425"/>
              </a:tblGrid>
              <a:tr h="357250">
                <a:tc>
                  <a:txBody>
                    <a:bodyPr/>
                    <a:lstStyle/>
                    <a:p>
                      <a:pPr indent="0" lvl="0" marL="0" rtl="0" algn="l">
                        <a:spcBef>
                          <a:spcPts val="0"/>
                        </a:spcBef>
                        <a:spcAft>
                          <a:spcPts val="0"/>
                        </a:spcAft>
                        <a:buNone/>
                      </a:pPr>
                      <a:r>
                        <a:rPr lang="es-419"/>
                        <a:t>Carácter</a:t>
                      </a:r>
                      <a:endParaRPr/>
                    </a:p>
                  </a:txBody>
                  <a:tcPr marT="91425" marB="91425" marR="91425" marL="91425">
                    <a:solidFill>
                      <a:srgbClr val="D9EAD3"/>
                    </a:solidFill>
                  </a:tcPr>
                </a:tc>
                <a:tc>
                  <a:txBody>
                    <a:bodyPr/>
                    <a:lstStyle/>
                    <a:p>
                      <a:pPr indent="0" lvl="0" marL="0" rtl="0" algn="l">
                        <a:spcBef>
                          <a:spcPts val="0"/>
                        </a:spcBef>
                        <a:spcAft>
                          <a:spcPts val="0"/>
                        </a:spcAft>
                        <a:buNone/>
                      </a:pPr>
                      <a:r>
                        <a:rPr lang="es-419"/>
                        <a:t>Id</a:t>
                      </a:r>
                      <a:endParaRPr/>
                    </a:p>
                  </a:txBody>
                  <a:tcPr marT="91425" marB="91425" marR="91425" marL="91425">
                    <a:solidFill>
                      <a:srgbClr val="D9EAD3"/>
                    </a:solidFill>
                  </a:tcPr>
                </a:tc>
              </a:tr>
              <a:tr h="602375">
                <a:tc>
                  <a:txBody>
                    <a:bodyPr/>
                    <a:lstStyle/>
                    <a:p>
                      <a:pPr indent="0" lvl="0" marL="0" rtl="0" algn="l">
                        <a:spcBef>
                          <a:spcPts val="0"/>
                        </a:spcBef>
                        <a:spcAft>
                          <a:spcPts val="0"/>
                        </a:spcAft>
                        <a:buNone/>
                      </a:pPr>
                      <a:r>
                        <a:rPr lang="es-419"/>
                        <a:t>T</a:t>
                      </a:r>
                      <a:endParaRPr/>
                    </a:p>
                  </a:txBody>
                  <a:tcPr marT="91425" marB="91425" marR="91425" marL="91425"/>
                </a:tc>
                <a:tc>
                  <a:txBody>
                    <a:bodyPr/>
                    <a:lstStyle/>
                    <a:p>
                      <a:pPr indent="0" lvl="0" marL="0" rtl="0" algn="l">
                        <a:spcBef>
                          <a:spcPts val="0"/>
                        </a:spcBef>
                        <a:spcAft>
                          <a:spcPts val="0"/>
                        </a:spcAft>
                        <a:buNone/>
                      </a:pPr>
                      <a:r>
                        <a:rPr lang="es-419"/>
                        <a:t>3</a:t>
                      </a:r>
                      <a:endParaRPr/>
                    </a:p>
                  </a:txBody>
                  <a:tcPr marT="91425" marB="91425" marR="91425" marL="91425"/>
                </a:tc>
              </a:tr>
              <a:tr h="602375">
                <a:tc>
                  <a:txBody>
                    <a:bodyPr/>
                    <a:lstStyle/>
                    <a:p>
                      <a:pPr indent="0" lvl="0" marL="0" rtl="0" algn="l">
                        <a:spcBef>
                          <a:spcPts val="0"/>
                        </a:spcBef>
                        <a:spcAft>
                          <a:spcPts val="0"/>
                        </a:spcAft>
                        <a:buNone/>
                      </a:pPr>
                      <a:r>
                        <a:rPr lang="es-419"/>
                        <a:t>H</a:t>
                      </a:r>
                      <a:endParaRPr/>
                    </a:p>
                  </a:txBody>
                  <a:tcPr marT="91425" marB="91425" marR="91425" marL="91425"/>
                </a:tc>
                <a:tc>
                  <a:txBody>
                    <a:bodyPr/>
                    <a:lstStyle/>
                    <a:p>
                      <a:pPr indent="0" lvl="0" marL="0" rtl="0" algn="l">
                        <a:spcBef>
                          <a:spcPts val="0"/>
                        </a:spcBef>
                        <a:spcAft>
                          <a:spcPts val="0"/>
                        </a:spcAft>
                        <a:buNone/>
                      </a:pPr>
                      <a:r>
                        <a:rPr lang="es-419"/>
                        <a:t>7</a:t>
                      </a:r>
                      <a:endParaRPr/>
                    </a:p>
                  </a:txBody>
                  <a:tcPr marT="91425" marB="91425" marR="91425" marL="91425"/>
                </a:tc>
              </a:tr>
              <a:tr h="602375">
                <a:tc>
                  <a:txBody>
                    <a:bodyPr/>
                    <a:lstStyle/>
                    <a:p>
                      <a:pPr indent="0" lvl="0" marL="0" rtl="0" algn="l">
                        <a:spcBef>
                          <a:spcPts val="0"/>
                        </a:spcBef>
                        <a:spcAft>
                          <a:spcPts val="0"/>
                        </a:spcAft>
                        <a:buNone/>
                      </a:pPr>
                      <a:r>
                        <a:rPr lang="es-419"/>
                        <a:t>E</a:t>
                      </a:r>
                      <a:endParaRPr/>
                    </a:p>
                  </a:txBody>
                  <a:tcPr marT="91425" marB="91425" marR="91425" marL="91425"/>
                </a:tc>
                <a:tc>
                  <a:txBody>
                    <a:bodyPr/>
                    <a:lstStyle/>
                    <a:p>
                      <a:pPr indent="0" lvl="0" marL="0" rtl="0" algn="l">
                        <a:spcBef>
                          <a:spcPts val="0"/>
                        </a:spcBef>
                        <a:spcAft>
                          <a:spcPts val="0"/>
                        </a:spcAft>
                        <a:buNone/>
                      </a:pPr>
                      <a:r>
                        <a:rPr lang="es-419"/>
                        <a:t>2</a:t>
                      </a:r>
                      <a:endParaRPr/>
                    </a:p>
                  </a:txBody>
                  <a:tcPr marT="91425" marB="91425" marR="91425" marL="91425"/>
                </a:tc>
              </a:tr>
            </a:tbl>
          </a:graphicData>
        </a:graphic>
      </p:graphicFrame>
      <p:graphicFrame>
        <p:nvGraphicFramePr>
          <p:cNvPr id="437" name="Google Shape;437;p51"/>
          <p:cNvGraphicFramePr/>
          <p:nvPr/>
        </p:nvGraphicFramePr>
        <p:xfrm>
          <a:off x="3192550" y="2656425"/>
          <a:ext cx="3000000" cy="3000000"/>
        </p:xfrm>
        <a:graphic>
          <a:graphicData uri="http://schemas.openxmlformats.org/drawingml/2006/table">
            <a:tbl>
              <a:tblPr>
                <a:noFill/>
                <a:tableStyleId>{0A649BD2-46DF-4AE4-94A8-B30128FC13C9}</a:tableStyleId>
              </a:tblPr>
              <a:tblGrid>
                <a:gridCol w="569425"/>
                <a:gridCol w="569425"/>
                <a:gridCol w="569425"/>
                <a:gridCol w="569425"/>
                <a:gridCol w="569425"/>
                <a:gridCol w="569425"/>
                <a:gridCol w="569425"/>
                <a:gridCol w="569425"/>
                <a:gridCol w="569425"/>
                <a:gridCol w="569425"/>
              </a:tblGrid>
              <a:tr h="345450">
                <a:tc gridSpan="10">
                  <a:txBody>
                    <a:bodyPr/>
                    <a:lstStyle/>
                    <a:p>
                      <a:pPr indent="0" lvl="0" marL="0" rtl="0" algn="ctr">
                        <a:spcBef>
                          <a:spcPts val="0"/>
                        </a:spcBef>
                        <a:spcAft>
                          <a:spcPts val="0"/>
                        </a:spcAft>
                        <a:buNone/>
                      </a:pPr>
                      <a:r>
                        <a:rPr b="1" lang="es-419"/>
                        <a:t>One-hot encoding</a:t>
                      </a:r>
                      <a:endParaRPr b="1"/>
                    </a:p>
                  </a:txBody>
                  <a:tcPr marT="91425" marB="91425" marR="91425" marL="91425">
                    <a:solidFill>
                      <a:srgbClr val="C9DAF8"/>
                    </a:solidFill>
                  </a:tcPr>
                </a:tc>
                <a:tc hMerge="1"/>
                <a:tc hMerge="1"/>
                <a:tc hMerge="1"/>
                <a:tc hMerge="1"/>
                <a:tc hMerge="1"/>
                <a:tc hMerge="1"/>
                <a:tc hMerge="1"/>
                <a:tc hMerge="1"/>
                <a:tc hMerge="1"/>
              </a:tr>
              <a:tr h="332200">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1</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a:t>
                      </a:r>
                      <a:endParaRPr/>
                    </a:p>
                  </a:txBody>
                  <a:tcPr marT="91425" marB="91425" marR="91425" marL="91425"/>
                </a:tc>
              </a:tr>
              <a:tr h="345450">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1</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a:t>
                      </a:r>
                      <a:endParaRPr/>
                    </a:p>
                  </a:txBody>
                  <a:tcPr marT="91425" marB="91425" marR="91425" marL="91425"/>
                </a:tc>
              </a:tr>
              <a:tr h="345450">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1</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0</a:t>
                      </a:r>
                      <a:endParaRPr/>
                    </a:p>
                  </a:txBody>
                  <a:tcPr marT="91425" marB="91425" marR="91425" marL="91425"/>
                </a:tc>
                <a:tc>
                  <a:txBody>
                    <a:bodyPr/>
                    <a:lstStyle/>
                    <a:p>
                      <a:pPr indent="0" lvl="0" marL="0" rtl="0" algn="l">
                        <a:spcBef>
                          <a:spcPts val="0"/>
                        </a:spcBef>
                        <a:spcAft>
                          <a:spcPts val="0"/>
                        </a:spcAft>
                        <a:buNone/>
                      </a:pPr>
                      <a:r>
                        <a:rPr lang="es-419"/>
                        <a:t>…</a:t>
                      </a:r>
                      <a:endParaRPr/>
                    </a:p>
                  </a:txBody>
                  <a:tcPr marT="91425" marB="91425" marR="91425" marL="91425"/>
                </a:tc>
              </a:tr>
            </a:tbl>
          </a:graphicData>
        </a:graphic>
      </p:graphicFrame>
      <p:grpSp>
        <p:nvGrpSpPr>
          <p:cNvPr id="438" name="Google Shape;438;p51"/>
          <p:cNvGrpSpPr/>
          <p:nvPr/>
        </p:nvGrpSpPr>
        <p:grpSpPr>
          <a:xfrm>
            <a:off x="3192550" y="4282725"/>
            <a:ext cx="5718600" cy="685850"/>
            <a:chOff x="3192550" y="4282725"/>
            <a:chExt cx="5718600" cy="685850"/>
          </a:xfrm>
        </p:grpSpPr>
        <p:sp>
          <p:nvSpPr>
            <p:cNvPr id="439" name="Google Shape;439;p51"/>
            <p:cNvSpPr/>
            <p:nvPr/>
          </p:nvSpPr>
          <p:spPr>
            <a:xfrm rot="-5400000">
              <a:off x="5929750" y="1545525"/>
              <a:ext cx="244200" cy="57186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txBox="1"/>
            <p:nvPr/>
          </p:nvSpPr>
          <p:spPr>
            <a:xfrm>
              <a:off x="3365350" y="4568375"/>
              <a:ext cx="537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dk2"/>
                  </a:solidFill>
                  <a:latin typeface="Source Code Pro"/>
                  <a:ea typeface="Source Code Pro"/>
                  <a:cs typeface="Source Code Pro"/>
                  <a:sym typeface="Source Code Pro"/>
                </a:rPr>
                <a:t>39 posiciones, ya que hay 39 caracteres</a:t>
              </a:r>
              <a:endParaRPr>
                <a:solidFill>
                  <a:schemeClr val="dk2"/>
                </a:solidFill>
                <a:latin typeface="Source Code Pro"/>
                <a:ea typeface="Source Code Pro"/>
                <a:cs typeface="Source Code Pro"/>
                <a:sym typeface="Source Code Pro"/>
              </a:endParaRPr>
            </a:p>
          </p:txBody>
        </p:sp>
      </p:grpSp>
      <p:cxnSp>
        <p:nvCxnSpPr>
          <p:cNvPr id="441" name="Google Shape;441;p51"/>
          <p:cNvCxnSpPr/>
          <p:nvPr/>
        </p:nvCxnSpPr>
        <p:spPr>
          <a:xfrm>
            <a:off x="1368775" y="3167950"/>
            <a:ext cx="1883700" cy="105900"/>
          </a:xfrm>
          <a:prstGeom prst="straightConnector1">
            <a:avLst/>
          </a:prstGeom>
          <a:noFill/>
          <a:ln cap="flat" cmpd="sng" w="28575">
            <a:solidFill>
              <a:schemeClr val="dk2"/>
            </a:solidFill>
            <a:prstDash val="solid"/>
            <a:round/>
            <a:headEnd len="med" w="med" type="none"/>
            <a:tailEnd len="med" w="med" type="triangle"/>
          </a:ln>
        </p:spPr>
      </p:cxnSp>
      <p:cxnSp>
        <p:nvCxnSpPr>
          <p:cNvPr id="442" name="Google Shape;442;p51"/>
          <p:cNvCxnSpPr/>
          <p:nvPr/>
        </p:nvCxnSpPr>
        <p:spPr>
          <a:xfrm flipH="1" rot="10800000">
            <a:off x="1482375" y="3633625"/>
            <a:ext cx="1756200" cy="282300"/>
          </a:xfrm>
          <a:prstGeom prst="straightConnector1">
            <a:avLst/>
          </a:prstGeom>
          <a:noFill/>
          <a:ln cap="flat" cmpd="sng" w="28575">
            <a:solidFill>
              <a:schemeClr val="dk2"/>
            </a:solidFill>
            <a:prstDash val="solid"/>
            <a:round/>
            <a:headEnd len="med" w="med" type="none"/>
            <a:tailEnd len="med" w="med" type="triangle"/>
          </a:ln>
        </p:spPr>
      </p:cxnSp>
      <p:cxnSp>
        <p:nvCxnSpPr>
          <p:cNvPr id="443" name="Google Shape;443;p51"/>
          <p:cNvCxnSpPr/>
          <p:nvPr/>
        </p:nvCxnSpPr>
        <p:spPr>
          <a:xfrm flipH="1" rot="10800000">
            <a:off x="1347600" y="4070975"/>
            <a:ext cx="1905000" cy="28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78" name="Google Shape;78;p16"/>
          <p:cNvSpPr txBox="1"/>
          <p:nvPr>
            <p:ph idx="1" type="body"/>
          </p:nvPr>
        </p:nvSpPr>
        <p:spPr>
          <a:xfrm>
            <a:off x="366900" y="2420050"/>
            <a:ext cx="8465400" cy="2652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419"/>
              <a:t>Una neurona recurrente tiene dos entradas: la habitual llamemosla </a:t>
            </a:r>
            <a:r>
              <a:rPr b="1" lang="es-419"/>
              <a:t>X</a:t>
            </a:r>
            <a:r>
              <a:rPr b="1" baseline="-25000" lang="es-419"/>
              <a:t>(t)</a:t>
            </a:r>
            <a:r>
              <a:rPr lang="es-419"/>
              <a:t>, y la salida del paso anterior, llamemosla </a:t>
            </a:r>
            <a:r>
              <a:rPr b="1" lang="es-419"/>
              <a:t>Y</a:t>
            </a:r>
            <a:r>
              <a:rPr b="1" baseline="-25000" lang="es-419"/>
              <a:t>(t-1)</a:t>
            </a:r>
            <a:r>
              <a:rPr lang="es-419"/>
              <a:t>. </a:t>
            </a:r>
            <a:endParaRPr/>
          </a:p>
          <a:p>
            <a:pPr indent="0" lvl="0" marL="0" rtl="0" algn="l">
              <a:spcBef>
                <a:spcPts val="1200"/>
              </a:spcBef>
              <a:spcAft>
                <a:spcPts val="0"/>
              </a:spcAft>
              <a:buNone/>
            </a:pPr>
            <a:r>
              <a:rPr lang="es-419"/>
              <a:t>Y tiene dos conjuntos de pesos, los que están relacionados a </a:t>
            </a:r>
            <a:r>
              <a:rPr b="1" lang="es-419"/>
              <a:t>X</a:t>
            </a:r>
            <a:r>
              <a:rPr lang="es-419"/>
              <a:t>, y los de que están vinculados a </a:t>
            </a:r>
            <a:r>
              <a:rPr b="1" lang="es-419"/>
              <a:t>Y</a:t>
            </a:r>
            <a:r>
              <a:rPr lang="es-419"/>
              <a:t>.</a:t>
            </a:r>
            <a:endParaRPr/>
          </a:p>
          <a:p>
            <a:pPr indent="0" lvl="0" marL="0" rtl="0" algn="l">
              <a:spcBef>
                <a:spcPts val="1200"/>
              </a:spcBef>
              <a:spcAft>
                <a:spcPts val="0"/>
              </a:spcAft>
              <a:buNone/>
            </a:pPr>
            <a:r>
              <a:rPr lang="es-419"/>
              <a:t>Estos son vectores de pesos en una neurona simple: </a:t>
            </a:r>
            <a:r>
              <a:rPr b="1" i="1" lang="es-419"/>
              <a:t>w</a:t>
            </a:r>
            <a:r>
              <a:rPr b="1" baseline="-25000" i="1" lang="es-419"/>
              <a:t>x</a:t>
            </a:r>
            <a:r>
              <a:rPr lang="es-419"/>
              <a:t> y </a:t>
            </a:r>
            <a:r>
              <a:rPr b="1" i="1" lang="es-419"/>
              <a:t>w</a:t>
            </a:r>
            <a:r>
              <a:rPr b="1" baseline="-25000" i="1" lang="es-419"/>
              <a:t>y</a:t>
            </a:r>
            <a:r>
              <a:rPr lang="es-419"/>
              <a:t> pero son matrices de pesos en una capa de neuronas </a:t>
            </a:r>
            <a:r>
              <a:rPr lang="es-419"/>
              <a:t>recurrentes, </a:t>
            </a:r>
            <a:r>
              <a:rPr b="1" lang="es-419"/>
              <a:t>W</a:t>
            </a:r>
            <a:r>
              <a:rPr b="1" baseline="-25000" lang="es-419"/>
              <a:t>x</a:t>
            </a:r>
            <a:r>
              <a:rPr lang="es-419"/>
              <a:t> y </a:t>
            </a:r>
            <a:r>
              <a:rPr b="1" lang="es-419"/>
              <a:t>W</a:t>
            </a:r>
            <a:r>
              <a:rPr b="1" baseline="-25000" lang="es-419"/>
              <a:t>y</a:t>
            </a:r>
            <a:endParaRPr b="1" baseline="-25000"/>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572000" y="963700"/>
            <a:ext cx="4203649" cy="1456350"/>
          </a:xfrm>
          <a:prstGeom prst="rect">
            <a:avLst/>
          </a:prstGeom>
          <a:noFill/>
          <a:ln>
            <a:noFill/>
          </a:ln>
        </p:spPr>
      </p:pic>
      <p:pic>
        <p:nvPicPr>
          <p:cNvPr id="80" name="Google Shape;80;p16"/>
          <p:cNvPicPr preferRelativeResize="0"/>
          <p:nvPr/>
        </p:nvPicPr>
        <p:blipFill>
          <a:blip r:embed="rId4">
            <a:alphaModFix/>
          </a:blip>
          <a:stretch>
            <a:fillRect/>
          </a:stretch>
        </p:blipFill>
        <p:spPr>
          <a:xfrm>
            <a:off x="311700" y="1008975"/>
            <a:ext cx="4073439" cy="141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2"/>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49" name="Google Shape;449;p52"/>
          <p:cNvSpPr txBox="1"/>
          <p:nvPr>
            <p:ph idx="1" type="body"/>
          </p:nvPr>
        </p:nvSpPr>
        <p:spPr>
          <a:xfrm>
            <a:off x="257100" y="997075"/>
            <a:ext cx="8629800" cy="15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Entrenamiento:</a:t>
            </a:r>
            <a:endParaRPr b="1" sz="1685"/>
          </a:p>
          <a:p>
            <a:pPr indent="0" lvl="0" marL="0" rtl="0" algn="l">
              <a:spcBef>
                <a:spcPts val="1200"/>
              </a:spcBef>
              <a:spcAft>
                <a:spcPts val="1200"/>
              </a:spcAft>
              <a:buNone/>
            </a:pPr>
            <a:r>
              <a:rPr lang="es-419" sz="1685"/>
              <a:t>6. Un último paso, convertimos los IDs de caracteres a vectores con </a:t>
            </a:r>
            <a:r>
              <a:rPr i="1" lang="es-419" sz="1685"/>
              <a:t>one-hot encoding</a:t>
            </a:r>
            <a:r>
              <a:rPr lang="es-419" sz="1685"/>
              <a:t>. Para mejorar cómo la red neuronal los recibe.</a:t>
            </a:r>
            <a:endParaRPr b="1" sz="1685"/>
          </a:p>
        </p:txBody>
      </p:sp>
      <p:pic>
        <p:nvPicPr>
          <p:cNvPr id="450" name="Google Shape;450;p52"/>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451" name="Google Shape;451;p52"/>
          <p:cNvPicPr preferRelativeResize="0"/>
          <p:nvPr/>
        </p:nvPicPr>
        <p:blipFill>
          <a:blip r:embed="rId4">
            <a:alphaModFix/>
          </a:blip>
          <a:stretch>
            <a:fillRect/>
          </a:stretch>
        </p:blipFill>
        <p:spPr>
          <a:xfrm>
            <a:off x="152400" y="2571750"/>
            <a:ext cx="8839199" cy="83958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57" name="Google Shape;457;p53"/>
          <p:cNvSpPr txBox="1"/>
          <p:nvPr>
            <p:ph idx="1" type="body"/>
          </p:nvPr>
        </p:nvSpPr>
        <p:spPr>
          <a:xfrm>
            <a:off x="257100" y="1032350"/>
            <a:ext cx="8629800" cy="5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Construcción del modelo</a:t>
            </a:r>
            <a:r>
              <a:rPr b="1" lang="es-419" sz="1685"/>
              <a:t>:</a:t>
            </a:r>
            <a:endParaRPr b="1" sz="1685"/>
          </a:p>
          <a:p>
            <a:pPr indent="0" lvl="0" marL="0" rtl="0" algn="l">
              <a:spcBef>
                <a:spcPts val="1200"/>
              </a:spcBef>
              <a:spcAft>
                <a:spcPts val="1200"/>
              </a:spcAft>
              <a:buNone/>
            </a:pPr>
            <a:r>
              <a:t/>
            </a:r>
            <a:endParaRPr b="1" sz="1685"/>
          </a:p>
        </p:txBody>
      </p:sp>
      <p:pic>
        <p:nvPicPr>
          <p:cNvPr id="458" name="Google Shape;458;p53"/>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459" name="Google Shape;459;p53"/>
          <p:cNvPicPr preferRelativeResize="0"/>
          <p:nvPr/>
        </p:nvPicPr>
        <p:blipFill>
          <a:blip r:embed="rId4">
            <a:alphaModFix/>
          </a:blip>
          <a:stretch>
            <a:fillRect/>
          </a:stretch>
        </p:blipFill>
        <p:spPr>
          <a:xfrm>
            <a:off x="152400" y="1457825"/>
            <a:ext cx="8839200" cy="1266565"/>
          </a:xfrm>
          <a:prstGeom prst="rect">
            <a:avLst/>
          </a:prstGeom>
          <a:noFill/>
          <a:ln>
            <a:noFill/>
          </a:ln>
        </p:spPr>
      </p:pic>
      <p:sp>
        <p:nvSpPr>
          <p:cNvPr id="460" name="Google Shape;460;p53"/>
          <p:cNvSpPr txBox="1"/>
          <p:nvPr/>
        </p:nvSpPr>
        <p:spPr>
          <a:xfrm>
            <a:off x="197550" y="2913950"/>
            <a:ext cx="868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128 son las neuronas de salida de las capas GRU</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La capa de salida es </a:t>
            </a:r>
            <a:r>
              <a:rPr b="1" lang="es-419">
                <a:latin typeface="Source Code Pro"/>
                <a:ea typeface="Source Code Pro"/>
                <a:cs typeface="Source Code Pro"/>
                <a:sym typeface="Source Code Pro"/>
              </a:rPr>
              <a:t>Densa</a:t>
            </a:r>
            <a:r>
              <a:rPr lang="es-419">
                <a:latin typeface="Source Code Pro"/>
                <a:ea typeface="Source Code Pro"/>
                <a:cs typeface="Source Code Pro"/>
                <a:sym typeface="Source Code Pro"/>
              </a:rPr>
              <a:t> distribuida en el tiempo y tiene 39 neuronas de salida, activadas con </a:t>
            </a:r>
            <a:r>
              <a:rPr b="1" lang="es-419">
                <a:latin typeface="Source Code Pro"/>
                <a:ea typeface="Source Code Pro"/>
                <a:cs typeface="Source Code Pro"/>
                <a:sym typeface="Source Code Pro"/>
              </a:rPr>
              <a:t>Softmax</a:t>
            </a:r>
            <a:r>
              <a:rPr lang="es-419">
                <a:latin typeface="Source Code Pro"/>
                <a:ea typeface="Source Code Pro"/>
                <a:cs typeface="Source Code Pro"/>
                <a:sym typeface="Source Code Pro"/>
              </a:rPr>
              <a:t>. Cada neurona corresponde a un </a:t>
            </a:r>
            <a:r>
              <a:rPr lang="es-419">
                <a:latin typeface="Source Code Pro"/>
                <a:ea typeface="Source Code Pro"/>
                <a:cs typeface="Source Code Pro"/>
                <a:sym typeface="Source Code Pro"/>
              </a:rPr>
              <a:t>único</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carácter</a:t>
            </a:r>
            <a:r>
              <a:rPr lang="es-419">
                <a:latin typeface="Source Code Pro"/>
                <a:ea typeface="Source Code Pro"/>
                <a:cs typeface="Source Code Pro"/>
                <a:sym typeface="Source Code Pro"/>
              </a:rPr>
              <a:t>, pero cómo para un texto de entrada podría haber más de un </a:t>
            </a:r>
            <a:r>
              <a:rPr lang="es-419">
                <a:latin typeface="Source Code Pro"/>
                <a:ea typeface="Source Code Pro"/>
                <a:cs typeface="Source Code Pro"/>
                <a:sym typeface="Source Code Pro"/>
              </a:rPr>
              <a:t>carácter</a:t>
            </a:r>
            <a:r>
              <a:rPr lang="es-419">
                <a:latin typeface="Source Code Pro"/>
                <a:ea typeface="Source Code Pro"/>
                <a:cs typeface="Source Code Pro"/>
                <a:sym typeface="Source Code Pro"/>
              </a:rPr>
              <a:t> posible utilizamos </a:t>
            </a:r>
            <a:r>
              <a:rPr b="1" lang="es-419">
                <a:latin typeface="Source Code Pro"/>
                <a:ea typeface="Source Code Pro"/>
                <a:cs typeface="Source Code Pro"/>
                <a:sym typeface="Source Code Pro"/>
              </a:rPr>
              <a:t>Softmax</a:t>
            </a:r>
            <a:r>
              <a:rPr lang="es-419">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61" name="Google Shape;461;p53"/>
          <p:cNvSpPr txBox="1"/>
          <p:nvPr/>
        </p:nvSpPr>
        <p:spPr>
          <a:xfrm>
            <a:off x="257100" y="4099375"/>
            <a:ext cx="856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200"/>
              <a:t>Maquina colab completa en:</a:t>
            </a:r>
            <a:endParaRPr b="1" sz="1200"/>
          </a:p>
          <a:p>
            <a:pPr indent="0" lvl="0" marL="0" rtl="0" algn="l">
              <a:spcBef>
                <a:spcPts val="0"/>
              </a:spcBef>
              <a:spcAft>
                <a:spcPts val="0"/>
              </a:spcAft>
              <a:buNone/>
            </a:pPr>
            <a:r>
              <a:rPr lang="es-419" sz="1200" u="sng">
                <a:solidFill>
                  <a:schemeClr val="hlink"/>
                </a:solidFill>
                <a:hlinkClick r:id="rId5"/>
              </a:rPr>
              <a:t>https://colab.research.google.com/drive/1DoG4YlEmN1-QV1trBPotF8802fdxoHrG?usp=sharing</a:t>
            </a:r>
            <a:br>
              <a:rPr lang="es-419" sz="1200"/>
            </a:br>
            <a:endParaRPr sz="1200"/>
          </a:p>
          <a:p>
            <a:pPr indent="0" lvl="0" marL="0" rtl="0" algn="l">
              <a:spcBef>
                <a:spcPts val="0"/>
              </a:spcBef>
              <a:spcAft>
                <a:spcPts val="0"/>
              </a:spcAft>
              <a:buNone/>
            </a:pPr>
            <a:r>
              <a:rPr b="1" lang="es-419" sz="1200"/>
              <a:t>Modelo entrenado: </a:t>
            </a:r>
            <a:r>
              <a:rPr lang="es-419" sz="1200" u="sng">
                <a:solidFill>
                  <a:schemeClr val="hlink"/>
                </a:solidFill>
                <a:hlinkClick r:id="rId6"/>
              </a:rPr>
              <a:t>https://drive.google.com/file/d/1Q2CDg5E2Eh9ykvM7Toh8UHoCZOFyA6a2/view?usp=share_link</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4"/>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67" name="Google Shape;467;p54"/>
          <p:cNvSpPr txBox="1"/>
          <p:nvPr>
            <p:ph idx="1" type="body"/>
          </p:nvPr>
        </p:nvSpPr>
        <p:spPr>
          <a:xfrm>
            <a:off x="257100" y="1032350"/>
            <a:ext cx="8629800" cy="39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Probar </a:t>
            </a:r>
            <a:r>
              <a:rPr b="1" lang="es-419" sz="1685"/>
              <a:t>el modelo:</a:t>
            </a:r>
            <a:endParaRPr b="1" sz="1685"/>
          </a:p>
          <a:p>
            <a:pPr indent="0" lvl="0" marL="0" rtl="0" algn="l">
              <a:spcBef>
                <a:spcPts val="1200"/>
              </a:spcBef>
              <a:spcAft>
                <a:spcPts val="0"/>
              </a:spcAft>
              <a:buNone/>
            </a:pPr>
            <a:r>
              <a:rPr lang="es-419" sz="1685"/>
              <a:t>Hagamos una prueba </a:t>
            </a:r>
            <a:r>
              <a:rPr lang="es-419" sz="1685"/>
              <a:t>básica</a:t>
            </a:r>
            <a:r>
              <a:rPr lang="es-419" sz="1685"/>
              <a:t>, supongamos que tenemos el texto: “</a:t>
            </a:r>
            <a:r>
              <a:rPr lang="es-419" sz="1685">
                <a:solidFill>
                  <a:srgbClr val="0000FF"/>
                </a:solidFill>
              </a:rPr>
              <a:t>How are you?</a:t>
            </a:r>
            <a:r>
              <a:rPr lang="es-419" sz="1685"/>
              <a:t>”, (en inglés: “¿Cómo estás?”).</a:t>
            </a:r>
            <a:endParaRPr sz="1685"/>
          </a:p>
          <a:p>
            <a:pPr indent="0" lvl="0" marL="0" rtl="0" algn="l">
              <a:spcBef>
                <a:spcPts val="1200"/>
              </a:spcBef>
              <a:spcAft>
                <a:spcPts val="0"/>
              </a:spcAft>
              <a:buNone/>
            </a:pPr>
            <a:r>
              <a:rPr lang="es-419" sz="1685"/>
              <a:t>Si nosotros le </a:t>
            </a:r>
            <a:r>
              <a:rPr lang="es-419" sz="1685"/>
              <a:t>diésemos</a:t>
            </a:r>
            <a:r>
              <a:rPr lang="es-419" sz="1685"/>
              <a:t> a la red ya entrenada una parte incompleta, por ejemplo: “</a:t>
            </a:r>
            <a:r>
              <a:rPr lang="es-419" sz="1685">
                <a:solidFill>
                  <a:srgbClr val="0000FF"/>
                </a:solidFill>
              </a:rPr>
              <a:t>How are yo</a:t>
            </a:r>
            <a:r>
              <a:rPr lang="es-419" sz="1685"/>
              <a:t>”, debería de ser capaz de predecir el </a:t>
            </a:r>
            <a:r>
              <a:rPr lang="es-419" sz="1685"/>
              <a:t>próximo</a:t>
            </a:r>
            <a:r>
              <a:rPr lang="es-419" sz="1685"/>
              <a:t> </a:t>
            </a:r>
            <a:r>
              <a:rPr lang="es-419" sz="1685"/>
              <a:t>carácter</a:t>
            </a:r>
            <a:r>
              <a:rPr lang="es-419" sz="1685"/>
              <a:t>, es decir su salida debería ser: “</a:t>
            </a:r>
            <a:r>
              <a:rPr lang="es-419" sz="1685">
                <a:solidFill>
                  <a:srgbClr val="0000FF"/>
                </a:solidFill>
              </a:rPr>
              <a:t>u</a:t>
            </a:r>
            <a:r>
              <a:rPr lang="es-419" sz="1685"/>
              <a:t>”.</a:t>
            </a:r>
            <a:endParaRPr sz="1685"/>
          </a:p>
          <a:p>
            <a:pPr indent="0" lvl="0" marL="0" rtl="0" algn="l">
              <a:spcBef>
                <a:spcPts val="1200"/>
              </a:spcBef>
              <a:spcAft>
                <a:spcPts val="0"/>
              </a:spcAft>
              <a:buNone/>
            </a:pPr>
            <a:r>
              <a:rPr lang="es-419" sz="1685"/>
              <a:t>Claro que primero deberíamos tokenizar y pasar a </a:t>
            </a:r>
            <a:r>
              <a:rPr b="1" i="1" lang="es-419" sz="1685"/>
              <a:t>one-hot encoding</a:t>
            </a:r>
            <a:r>
              <a:rPr lang="es-419" sz="1685"/>
              <a:t> el texto, y luego la salida volverla a convertir a texto.</a:t>
            </a:r>
            <a:endParaRPr sz="1685"/>
          </a:p>
          <a:p>
            <a:pPr indent="0" lvl="0" marL="0" rtl="0" algn="l">
              <a:spcBef>
                <a:spcPts val="1200"/>
              </a:spcBef>
              <a:spcAft>
                <a:spcPts val="0"/>
              </a:spcAft>
              <a:buNone/>
            </a:pPr>
            <a:r>
              <a:t/>
            </a:r>
            <a:endParaRPr sz="1685"/>
          </a:p>
          <a:p>
            <a:pPr indent="0" lvl="0" marL="0" rtl="0" algn="l">
              <a:spcBef>
                <a:spcPts val="1200"/>
              </a:spcBef>
              <a:spcAft>
                <a:spcPts val="1200"/>
              </a:spcAft>
              <a:buNone/>
            </a:pPr>
            <a:r>
              <a:t/>
            </a:r>
            <a:endParaRPr b="1" sz="1685"/>
          </a:p>
        </p:txBody>
      </p:sp>
      <p:pic>
        <p:nvPicPr>
          <p:cNvPr id="468" name="Google Shape;468;p54"/>
          <p:cNvPicPr preferRelativeResize="0"/>
          <p:nvPr/>
        </p:nvPicPr>
        <p:blipFill>
          <a:blip r:embed="rId3">
            <a:alphaModFix/>
          </a:blip>
          <a:stretch>
            <a:fillRect/>
          </a:stretch>
        </p:blipFill>
        <p:spPr>
          <a:xfrm>
            <a:off x="50651" y="292850"/>
            <a:ext cx="804276" cy="739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5"/>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74" name="Google Shape;474;p55"/>
          <p:cNvSpPr txBox="1"/>
          <p:nvPr>
            <p:ph idx="1" type="body"/>
          </p:nvPr>
        </p:nvSpPr>
        <p:spPr>
          <a:xfrm>
            <a:off x="257100" y="1032350"/>
            <a:ext cx="8629800" cy="39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Probar el modelo:</a:t>
            </a:r>
            <a:endParaRPr b="1" sz="1685"/>
          </a:p>
          <a:p>
            <a:pPr indent="0" lvl="0" marL="0" rtl="0" algn="l">
              <a:spcBef>
                <a:spcPts val="1200"/>
              </a:spcBef>
              <a:spcAft>
                <a:spcPts val="0"/>
              </a:spcAft>
              <a:buNone/>
            </a:pPr>
            <a:r>
              <a:t/>
            </a:r>
            <a:endParaRPr sz="1685"/>
          </a:p>
          <a:p>
            <a:pPr indent="0" lvl="0" marL="0" rtl="0" algn="l">
              <a:spcBef>
                <a:spcPts val="1200"/>
              </a:spcBef>
              <a:spcAft>
                <a:spcPts val="0"/>
              </a:spcAft>
              <a:buNone/>
            </a:pPr>
            <a:r>
              <a:t/>
            </a:r>
            <a:endParaRPr sz="1685"/>
          </a:p>
          <a:p>
            <a:pPr indent="0" lvl="0" marL="0" rtl="0" algn="l">
              <a:spcBef>
                <a:spcPts val="1200"/>
              </a:spcBef>
              <a:spcAft>
                <a:spcPts val="1200"/>
              </a:spcAft>
              <a:buNone/>
            </a:pPr>
            <a:r>
              <a:t/>
            </a:r>
            <a:endParaRPr b="1" sz="1685"/>
          </a:p>
        </p:txBody>
      </p:sp>
      <p:pic>
        <p:nvPicPr>
          <p:cNvPr id="475" name="Google Shape;475;p55"/>
          <p:cNvPicPr preferRelativeResize="0"/>
          <p:nvPr/>
        </p:nvPicPr>
        <p:blipFill>
          <a:blip r:embed="rId3">
            <a:alphaModFix/>
          </a:blip>
          <a:stretch>
            <a:fillRect/>
          </a:stretch>
        </p:blipFill>
        <p:spPr>
          <a:xfrm>
            <a:off x="50651" y="292850"/>
            <a:ext cx="804276" cy="739500"/>
          </a:xfrm>
          <a:prstGeom prst="rect">
            <a:avLst/>
          </a:prstGeom>
          <a:noFill/>
          <a:ln>
            <a:noFill/>
          </a:ln>
        </p:spPr>
      </p:pic>
      <p:sp>
        <p:nvSpPr>
          <p:cNvPr id="476" name="Google Shape;476;p55"/>
          <p:cNvSpPr txBox="1"/>
          <p:nvPr/>
        </p:nvSpPr>
        <p:spPr>
          <a:xfrm>
            <a:off x="349250" y="4310950"/>
            <a:ext cx="80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Este bloque de </a:t>
            </a:r>
            <a:r>
              <a:rPr lang="es-419">
                <a:latin typeface="Source Code Pro"/>
                <a:ea typeface="Source Code Pro"/>
                <a:cs typeface="Source Code Pro"/>
                <a:sym typeface="Source Code Pro"/>
              </a:rPr>
              <a:t>código</a:t>
            </a:r>
            <a:r>
              <a:rPr lang="es-419">
                <a:latin typeface="Source Code Pro"/>
                <a:ea typeface="Source Code Pro"/>
                <a:cs typeface="Source Code Pro"/>
                <a:sym typeface="Source Code Pro"/>
              </a:rPr>
              <a:t> debería </a:t>
            </a:r>
            <a:r>
              <a:rPr lang="es-419">
                <a:latin typeface="Source Code Pro"/>
                <a:ea typeface="Source Code Pro"/>
                <a:cs typeface="Source Code Pro"/>
                <a:sym typeface="Source Code Pro"/>
              </a:rPr>
              <a:t>imprimir</a:t>
            </a:r>
            <a:r>
              <a:rPr lang="es-419">
                <a:latin typeface="Source Code Pro"/>
                <a:ea typeface="Source Code Pro"/>
                <a:cs typeface="Source Code Pro"/>
                <a:sym typeface="Source Code Pro"/>
              </a:rPr>
              <a:t>: “</a:t>
            </a:r>
            <a:r>
              <a:rPr lang="es-419">
                <a:solidFill>
                  <a:srgbClr val="0000FF"/>
                </a:solidFill>
                <a:latin typeface="Source Code Pro"/>
                <a:ea typeface="Source Code Pro"/>
                <a:cs typeface="Source Code Pro"/>
                <a:sym typeface="Source Code Pro"/>
              </a:rPr>
              <a:t>u</a:t>
            </a:r>
            <a:r>
              <a:rPr lang="es-419">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pic>
        <p:nvPicPr>
          <p:cNvPr id="477" name="Google Shape;477;p55"/>
          <p:cNvPicPr preferRelativeResize="0"/>
          <p:nvPr/>
        </p:nvPicPr>
        <p:blipFill>
          <a:blip r:embed="rId4">
            <a:alphaModFix/>
          </a:blip>
          <a:stretch>
            <a:fillRect/>
          </a:stretch>
        </p:blipFill>
        <p:spPr>
          <a:xfrm>
            <a:off x="349250" y="1601788"/>
            <a:ext cx="5810250" cy="2371725"/>
          </a:xfrm>
          <a:prstGeom prst="rect">
            <a:avLst/>
          </a:prstGeom>
          <a:noFill/>
          <a:ln>
            <a:noFill/>
          </a:ln>
        </p:spPr>
      </p:pic>
      <p:grpSp>
        <p:nvGrpSpPr>
          <p:cNvPr id="478" name="Google Shape;478;p55"/>
          <p:cNvGrpSpPr/>
          <p:nvPr/>
        </p:nvGrpSpPr>
        <p:grpSpPr>
          <a:xfrm>
            <a:off x="5101175" y="1601600"/>
            <a:ext cx="3739550" cy="1693200"/>
            <a:chOff x="5101175" y="1601600"/>
            <a:chExt cx="3739550" cy="1693200"/>
          </a:xfrm>
        </p:grpSpPr>
        <p:sp>
          <p:nvSpPr>
            <p:cNvPr id="479" name="Google Shape;479;p55"/>
            <p:cNvSpPr/>
            <p:nvPr/>
          </p:nvSpPr>
          <p:spPr>
            <a:xfrm>
              <a:off x="5101175" y="2716400"/>
              <a:ext cx="762000" cy="40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0" name="Google Shape;480;p55"/>
            <p:cNvCxnSpPr>
              <a:stCxn id="479" idx="3"/>
              <a:endCxn id="481" idx="1"/>
            </p:cNvCxnSpPr>
            <p:nvPr/>
          </p:nvCxnSpPr>
          <p:spPr>
            <a:xfrm flipH="1" rot="10800000">
              <a:off x="5863175" y="2448200"/>
              <a:ext cx="832500" cy="468300"/>
            </a:xfrm>
            <a:prstGeom prst="straightConnector1">
              <a:avLst/>
            </a:prstGeom>
            <a:noFill/>
            <a:ln cap="flat" cmpd="sng" w="19050">
              <a:solidFill>
                <a:srgbClr val="FF0000"/>
              </a:solidFill>
              <a:prstDash val="solid"/>
              <a:round/>
              <a:headEnd len="med" w="med" type="none"/>
              <a:tailEnd len="med" w="med" type="triangle"/>
            </a:ln>
          </p:spPr>
        </p:cxnSp>
        <p:sp>
          <p:nvSpPr>
            <p:cNvPr id="481" name="Google Shape;481;p55"/>
            <p:cNvSpPr txBox="1"/>
            <p:nvPr/>
          </p:nvSpPr>
          <p:spPr>
            <a:xfrm>
              <a:off x="6695725" y="1601600"/>
              <a:ext cx="2145000" cy="1693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La salida será una oración, en un </a:t>
              </a:r>
              <a:r>
                <a:rPr i="1" lang="es-419">
                  <a:latin typeface="Source Code Pro"/>
                  <a:ea typeface="Source Code Pro"/>
                  <a:cs typeface="Source Code Pro"/>
                  <a:sym typeface="Source Code Pro"/>
                </a:rPr>
                <a:t>array</a:t>
              </a:r>
              <a:r>
                <a:rPr lang="es-419">
                  <a:latin typeface="Source Code Pro"/>
                  <a:ea typeface="Source Code Pro"/>
                  <a:cs typeface="Source Code Pro"/>
                  <a:sym typeface="Source Code Pro"/>
                </a:rPr>
                <a:t>, tomamos el primer elemento (primera oración), y de esta él último </a:t>
              </a:r>
              <a:r>
                <a:rPr lang="es-419">
                  <a:latin typeface="Source Code Pro"/>
                  <a:ea typeface="Source Code Pro"/>
                  <a:cs typeface="Source Code Pro"/>
                  <a:sym typeface="Source Code Pro"/>
                </a:rPr>
                <a:t>carácter</a:t>
              </a:r>
              <a:endParaRPr>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87" name="Google Shape;487;p56"/>
          <p:cNvSpPr txBox="1"/>
          <p:nvPr>
            <p:ph idx="1" type="body"/>
          </p:nvPr>
        </p:nvSpPr>
        <p:spPr>
          <a:xfrm>
            <a:off x="257100" y="1032350"/>
            <a:ext cx="8629800" cy="39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Robo-shakespeare: crear texto shakespeariano falso</a:t>
            </a:r>
            <a:endParaRPr b="1" sz="1685"/>
          </a:p>
          <a:p>
            <a:pPr indent="0" lvl="0" marL="0" rtl="0" algn="l">
              <a:spcBef>
                <a:spcPts val="1200"/>
              </a:spcBef>
              <a:spcAft>
                <a:spcPts val="0"/>
              </a:spcAft>
              <a:buNone/>
            </a:pPr>
            <a:r>
              <a:t/>
            </a:r>
            <a:endParaRPr sz="1685"/>
          </a:p>
          <a:p>
            <a:pPr indent="0" lvl="0" marL="0" rtl="0" algn="l">
              <a:spcBef>
                <a:spcPts val="1200"/>
              </a:spcBef>
              <a:spcAft>
                <a:spcPts val="0"/>
              </a:spcAft>
              <a:buNone/>
            </a:pPr>
            <a:r>
              <a:t/>
            </a:r>
            <a:endParaRPr sz="1685"/>
          </a:p>
          <a:p>
            <a:pPr indent="0" lvl="0" marL="0" rtl="0" algn="l">
              <a:spcBef>
                <a:spcPts val="1200"/>
              </a:spcBef>
              <a:spcAft>
                <a:spcPts val="1200"/>
              </a:spcAft>
              <a:buNone/>
            </a:pPr>
            <a:r>
              <a:t/>
            </a:r>
            <a:endParaRPr b="1" sz="1685"/>
          </a:p>
        </p:txBody>
      </p:sp>
      <p:pic>
        <p:nvPicPr>
          <p:cNvPr id="488" name="Google Shape;488;p56"/>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489" name="Google Shape;489;p56"/>
          <p:cNvPicPr preferRelativeResize="0"/>
          <p:nvPr/>
        </p:nvPicPr>
        <p:blipFill>
          <a:blip r:embed="rId4">
            <a:alphaModFix/>
          </a:blip>
          <a:stretch>
            <a:fillRect/>
          </a:stretch>
        </p:blipFill>
        <p:spPr>
          <a:xfrm>
            <a:off x="343975" y="1490313"/>
            <a:ext cx="4857750" cy="2600325"/>
          </a:xfrm>
          <a:prstGeom prst="rect">
            <a:avLst/>
          </a:prstGeom>
          <a:noFill/>
          <a:ln>
            <a:noFill/>
          </a:ln>
        </p:spPr>
      </p:pic>
      <p:sp>
        <p:nvSpPr>
          <p:cNvPr id="490" name="Google Shape;490;p56"/>
          <p:cNvSpPr txBox="1"/>
          <p:nvPr/>
        </p:nvSpPr>
        <p:spPr>
          <a:xfrm>
            <a:off x="5277550" y="1531050"/>
            <a:ext cx="388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Esto debería bastar para </a:t>
            </a:r>
            <a:r>
              <a:rPr lang="es-419">
                <a:latin typeface="Source Code Pro"/>
                <a:ea typeface="Source Code Pro"/>
                <a:cs typeface="Source Code Pro"/>
                <a:sym typeface="Source Code Pro"/>
              </a:rPr>
              <a:t>generar un texto</a:t>
            </a:r>
            <a:r>
              <a:rPr lang="es-419">
                <a:latin typeface="Source Code Pro"/>
                <a:ea typeface="Source Code Pro"/>
                <a:cs typeface="Source Code Pro"/>
                <a:sym typeface="Source Code Pro"/>
              </a:rPr>
              <a:t> de 50 caracteres, a partir de un </a:t>
            </a:r>
            <a:r>
              <a:rPr lang="es-419">
                <a:latin typeface="Source Code Pro"/>
                <a:ea typeface="Source Code Pro"/>
                <a:cs typeface="Source Code Pro"/>
                <a:sym typeface="Source Code Pro"/>
              </a:rPr>
              <a:t>carácter</a:t>
            </a:r>
            <a:r>
              <a:rPr lang="es-419">
                <a:latin typeface="Source Code Pro"/>
                <a:ea typeface="Source Code Pro"/>
                <a:cs typeface="Source Code Pro"/>
                <a:sym typeface="Source Code Pro"/>
              </a:rPr>
              <a:t> inicial. En este ejemplo: “t”</a:t>
            </a:r>
            <a:endParaRPr>
              <a:latin typeface="Source Code Pro"/>
              <a:ea typeface="Source Code Pro"/>
              <a:cs typeface="Source Code Pro"/>
              <a:sym typeface="Source Code Pro"/>
            </a:endParaRPr>
          </a:p>
        </p:txBody>
      </p:sp>
      <p:sp>
        <p:nvSpPr>
          <p:cNvPr id="491" name="Google Shape;491;p56"/>
          <p:cNvSpPr txBox="1"/>
          <p:nvPr/>
        </p:nvSpPr>
        <p:spPr>
          <a:xfrm>
            <a:off x="5369275" y="2577750"/>
            <a:ext cx="370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Sin embargo, al tomar siempre el </a:t>
            </a:r>
            <a:r>
              <a:rPr lang="es-419">
                <a:latin typeface="Source Code Pro"/>
                <a:ea typeface="Source Code Pro"/>
                <a:cs typeface="Source Code Pro"/>
                <a:sym typeface="Source Code Pro"/>
              </a:rPr>
              <a:t>carácter</a:t>
            </a:r>
            <a:r>
              <a:rPr lang="es-419">
                <a:latin typeface="Source Code Pro"/>
                <a:ea typeface="Source Code Pro"/>
                <a:cs typeface="Source Code Pro"/>
                <a:sym typeface="Source Code Pro"/>
              </a:rPr>
              <a:t> más probable, vamos a generar textos con palabras repetidas. Poco originales.</a:t>
            </a:r>
            <a:endParaRPr>
              <a:latin typeface="Source Code Pro"/>
              <a:ea typeface="Source Code Pro"/>
              <a:cs typeface="Source Code Pro"/>
              <a:sym typeface="Source Code Pro"/>
            </a:endParaRPr>
          </a:p>
        </p:txBody>
      </p:sp>
      <p:sp>
        <p:nvSpPr>
          <p:cNvPr id="492" name="Google Shape;492;p56"/>
          <p:cNvSpPr txBox="1"/>
          <p:nvPr/>
        </p:nvSpPr>
        <p:spPr>
          <a:xfrm>
            <a:off x="352775" y="4148675"/>
            <a:ext cx="858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Podemos mejorarlo revisando todos los caracteres posibles, (</a:t>
            </a:r>
            <a:r>
              <a:rPr lang="es-419">
                <a:latin typeface="Source Code Pro"/>
                <a:ea typeface="Source Code Pro"/>
                <a:cs typeface="Source Code Pro"/>
                <a:sym typeface="Source Code Pro"/>
              </a:rPr>
              <a:t>según</a:t>
            </a:r>
            <a:r>
              <a:rPr lang="es-419">
                <a:latin typeface="Source Code Pro"/>
                <a:ea typeface="Source Code Pro"/>
                <a:cs typeface="Source Code Pro"/>
                <a:sym typeface="Source Code Pro"/>
              </a:rPr>
              <a:t> la capa Softmax) y elegir no siempre </a:t>
            </a:r>
            <a:r>
              <a:rPr lang="es-419">
                <a:latin typeface="Source Code Pro"/>
                <a:ea typeface="Source Code Pro"/>
                <a:cs typeface="Source Code Pro"/>
                <a:sym typeface="Source Code Pro"/>
              </a:rPr>
              <a:t>el más</a:t>
            </a:r>
            <a:r>
              <a:rPr lang="es-419">
                <a:latin typeface="Source Code Pro"/>
                <a:ea typeface="Source Code Pro"/>
                <a:cs typeface="Source Code Pro"/>
                <a:sym typeface="Source Code Pro"/>
              </a:rPr>
              <a:t> probable.</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7"/>
          <p:cNvSpPr txBox="1"/>
          <p:nvPr>
            <p:ph type="title"/>
          </p:nvPr>
        </p:nvSpPr>
        <p:spPr>
          <a:xfrm>
            <a:off x="854925" y="292850"/>
            <a:ext cx="3138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Robo-Shakespeare</a:t>
            </a:r>
            <a:endParaRPr/>
          </a:p>
        </p:txBody>
      </p:sp>
      <p:sp>
        <p:nvSpPr>
          <p:cNvPr id="498" name="Google Shape;498;p57"/>
          <p:cNvSpPr txBox="1"/>
          <p:nvPr>
            <p:ph idx="1" type="body"/>
          </p:nvPr>
        </p:nvSpPr>
        <p:spPr>
          <a:xfrm>
            <a:off x="257100" y="1032350"/>
            <a:ext cx="8629800" cy="39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85"/>
              <a:t>Robo-shakespeare: crear texto shakespeariano falso</a:t>
            </a:r>
            <a:endParaRPr b="1" sz="1685"/>
          </a:p>
          <a:p>
            <a:pPr indent="0" lvl="0" marL="0" rtl="0" algn="l">
              <a:spcBef>
                <a:spcPts val="1200"/>
              </a:spcBef>
              <a:spcAft>
                <a:spcPts val="0"/>
              </a:spcAft>
              <a:buNone/>
            </a:pPr>
            <a:r>
              <a:t/>
            </a:r>
            <a:endParaRPr sz="1685"/>
          </a:p>
          <a:p>
            <a:pPr indent="0" lvl="0" marL="0" rtl="0" algn="l">
              <a:spcBef>
                <a:spcPts val="1200"/>
              </a:spcBef>
              <a:spcAft>
                <a:spcPts val="0"/>
              </a:spcAft>
              <a:buNone/>
            </a:pPr>
            <a:r>
              <a:t/>
            </a:r>
            <a:endParaRPr sz="1685"/>
          </a:p>
          <a:p>
            <a:pPr indent="0" lvl="0" marL="0" rtl="0" algn="l">
              <a:spcBef>
                <a:spcPts val="1200"/>
              </a:spcBef>
              <a:spcAft>
                <a:spcPts val="1200"/>
              </a:spcAft>
              <a:buNone/>
            </a:pPr>
            <a:r>
              <a:t/>
            </a:r>
            <a:endParaRPr b="1" sz="1685"/>
          </a:p>
        </p:txBody>
      </p:sp>
      <p:pic>
        <p:nvPicPr>
          <p:cNvPr id="499" name="Google Shape;499;p57"/>
          <p:cNvPicPr preferRelativeResize="0"/>
          <p:nvPr/>
        </p:nvPicPr>
        <p:blipFill>
          <a:blip r:embed="rId3">
            <a:alphaModFix/>
          </a:blip>
          <a:stretch>
            <a:fillRect/>
          </a:stretch>
        </p:blipFill>
        <p:spPr>
          <a:xfrm>
            <a:off x="50651" y="292850"/>
            <a:ext cx="804276" cy="739500"/>
          </a:xfrm>
          <a:prstGeom prst="rect">
            <a:avLst/>
          </a:prstGeom>
          <a:noFill/>
          <a:ln>
            <a:noFill/>
          </a:ln>
        </p:spPr>
      </p:pic>
      <p:pic>
        <p:nvPicPr>
          <p:cNvPr id="500" name="Google Shape;500;p57"/>
          <p:cNvPicPr preferRelativeResize="0"/>
          <p:nvPr/>
        </p:nvPicPr>
        <p:blipFill>
          <a:blip r:embed="rId4">
            <a:alphaModFix/>
          </a:blip>
          <a:stretch>
            <a:fillRect/>
          </a:stretch>
        </p:blipFill>
        <p:spPr>
          <a:xfrm>
            <a:off x="331275" y="1475375"/>
            <a:ext cx="7296150" cy="3105150"/>
          </a:xfrm>
          <a:prstGeom prst="rect">
            <a:avLst/>
          </a:prstGeom>
          <a:noFill/>
          <a:ln>
            <a:noFill/>
          </a:ln>
        </p:spPr>
      </p:pic>
      <p:grpSp>
        <p:nvGrpSpPr>
          <p:cNvPr id="501" name="Google Shape;501;p57"/>
          <p:cNvGrpSpPr/>
          <p:nvPr/>
        </p:nvGrpSpPr>
        <p:grpSpPr>
          <a:xfrm>
            <a:off x="592675" y="1347600"/>
            <a:ext cx="8459700" cy="867800"/>
            <a:chOff x="592675" y="1347600"/>
            <a:chExt cx="8459700" cy="867800"/>
          </a:xfrm>
        </p:grpSpPr>
        <p:sp>
          <p:nvSpPr>
            <p:cNvPr id="502" name="Google Shape;502;p57"/>
            <p:cNvSpPr/>
            <p:nvPr/>
          </p:nvSpPr>
          <p:spPr>
            <a:xfrm>
              <a:off x="592675" y="1982600"/>
              <a:ext cx="4176900" cy="2328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3" name="Google Shape;503;p57"/>
            <p:cNvCxnSpPr>
              <a:stCxn id="502" idx="3"/>
            </p:cNvCxnSpPr>
            <p:nvPr/>
          </p:nvCxnSpPr>
          <p:spPr>
            <a:xfrm flipH="1" rot="10800000">
              <a:off x="4769575" y="1531100"/>
              <a:ext cx="1044300" cy="567900"/>
            </a:xfrm>
            <a:prstGeom prst="straightConnector1">
              <a:avLst/>
            </a:prstGeom>
            <a:noFill/>
            <a:ln cap="flat" cmpd="sng" w="9525">
              <a:solidFill>
                <a:srgbClr val="FF0000"/>
              </a:solidFill>
              <a:prstDash val="solid"/>
              <a:round/>
              <a:headEnd len="med" w="med" type="none"/>
              <a:tailEnd len="med" w="med" type="triangle"/>
            </a:ln>
          </p:spPr>
        </p:cxnSp>
        <p:sp>
          <p:nvSpPr>
            <p:cNvPr id="504" name="Google Shape;504;p57"/>
            <p:cNvSpPr txBox="1"/>
            <p:nvPr/>
          </p:nvSpPr>
          <p:spPr>
            <a:xfrm>
              <a:off x="5813875" y="1347600"/>
              <a:ext cx="3238500" cy="831300"/>
            </a:xfrm>
            <a:prstGeom prst="rect">
              <a:avLst/>
            </a:prstGeom>
            <a:solidFill>
              <a:schemeClr val="lt2"/>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obtenemos las </a:t>
              </a:r>
              <a:r>
                <a:rPr lang="es-419">
                  <a:latin typeface="Source Code Pro"/>
                  <a:ea typeface="Source Code Pro"/>
                  <a:cs typeface="Source Code Pro"/>
                  <a:sym typeface="Source Code Pro"/>
                </a:rPr>
                <a:t>probabilidades</a:t>
              </a:r>
              <a:r>
                <a:rPr lang="es-419">
                  <a:latin typeface="Source Code Pro"/>
                  <a:ea typeface="Source Code Pro"/>
                  <a:cs typeface="Source Code Pro"/>
                  <a:sym typeface="Source Code Pro"/>
                </a:rPr>
                <a:t>, en vez de los caracteres</a:t>
              </a:r>
              <a:endParaRPr>
                <a:latin typeface="Source Code Pro"/>
                <a:ea typeface="Source Code Pro"/>
                <a:cs typeface="Source Code Pro"/>
                <a:sym typeface="Source Code Pro"/>
              </a:endParaRPr>
            </a:p>
          </p:txBody>
        </p:sp>
      </p:grpSp>
      <p:grpSp>
        <p:nvGrpSpPr>
          <p:cNvPr id="505" name="Google Shape;505;p57"/>
          <p:cNvGrpSpPr/>
          <p:nvPr/>
        </p:nvGrpSpPr>
        <p:grpSpPr>
          <a:xfrm>
            <a:off x="592675" y="2215400"/>
            <a:ext cx="8565425" cy="2769425"/>
            <a:chOff x="592675" y="2215400"/>
            <a:chExt cx="8565425" cy="2769425"/>
          </a:xfrm>
        </p:grpSpPr>
        <p:sp>
          <p:nvSpPr>
            <p:cNvPr id="506" name="Google Shape;506;p57"/>
            <p:cNvSpPr/>
            <p:nvPr/>
          </p:nvSpPr>
          <p:spPr>
            <a:xfrm>
              <a:off x="592675" y="2215400"/>
              <a:ext cx="5341200" cy="2259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7" name="Google Shape;507;p57"/>
            <p:cNvCxnSpPr>
              <a:stCxn id="506" idx="3"/>
            </p:cNvCxnSpPr>
            <p:nvPr/>
          </p:nvCxnSpPr>
          <p:spPr>
            <a:xfrm>
              <a:off x="5933875" y="2328350"/>
              <a:ext cx="1178100" cy="783300"/>
            </a:xfrm>
            <a:prstGeom prst="straightConnector1">
              <a:avLst/>
            </a:prstGeom>
            <a:noFill/>
            <a:ln cap="flat" cmpd="sng" w="19050">
              <a:solidFill>
                <a:srgbClr val="0000FF"/>
              </a:solidFill>
              <a:prstDash val="solid"/>
              <a:round/>
              <a:headEnd len="med" w="med" type="none"/>
              <a:tailEnd len="med" w="med" type="triangle"/>
            </a:ln>
          </p:spPr>
        </p:cxnSp>
        <p:sp>
          <p:nvSpPr>
            <p:cNvPr id="508" name="Google Shape;508;p57"/>
            <p:cNvSpPr txBox="1"/>
            <p:nvPr/>
          </p:nvSpPr>
          <p:spPr>
            <a:xfrm>
              <a:off x="6462900" y="3076225"/>
              <a:ext cx="2695200" cy="1908600"/>
            </a:xfrm>
            <a:prstGeom prst="rect">
              <a:avLst/>
            </a:prstGeom>
            <a:solidFill>
              <a:schemeClr val="lt1"/>
            </a:solid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Rescalamos las probabilidades en función de un </a:t>
              </a:r>
              <a:r>
                <a:rPr lang="es-419">
                  <a:latin typeface="Source Code Pro"/>
                  <a:ea typeface="Source Code Pro"/>
                  <a:cs typeface="Source Code Pro"/>
                  <a:sym typeface="Source Code Pro"/>
                </a:rPr>
                <a:t>parámetro “</a:t>
              </a:r>
              <a:r>
                <a:rPr lang="es-419">
                  <a:latin typeface="Source Code Pro"/>
                  <a:ea typeface="Source Code Pro"/>
                  <a:cs typeface="Source Code Pro"/>
                  <a:sym typeface="Source Code Pro"/>
                </a:rPr>
                <a:t>temperatura”. </a:t>
              </a:r>
              <a:r>
                <a:rPr lang="es-419">
                  <a:latin typeface="Source Code Pro"/>
                  <a:ea typeface="Source Code Pro"/>
                  <a:cs typeface="Source Code Pro"/>
                  <a:sym typeface="Source Code Pro"/>
                </a:rPr>
                <a:t>Cuanto</a:t>
              </a:r>
              <a:r>
                <a:rPr lang="es-419">
                  <a:latin typeface="Source Code Pro"/>
                  <a:ea typeface="Source Code Pro"/>
                  <a:cs typeface="Source Code Pro"/>
                  <a:sym typeface="Source Code Pro"/>
                </a:rPr>
                <a:t> más cercana a cero, </a:t>
              </a:r>
              <a:r>
                <a:rPr lang="es-419">
                  <a:latin typeface="Source Code Pro"/>
                  <a:ea typeface="Source Code Pro"/>
                  <a:cs typeface="Source Code Pro"/>
                  <a:sym typeface="Source Code Pro"/>
                </a:rPr>
                <a:t>favorecerá</a:t>
              </a:r>
              <a:r>
                <a:rPr lang="es-419">
                  <a:latin typeface="Source Code Pro"/>
                  <a:ea typeface="Source Code Pro"/>
                  <a:cs typeface="Source Code Pro"/>
                  <a:sym typeface="Source Code Pro"/>
                </a:rPr>
                <a:t> a los caracteres más probables.</a:t>
              </a:r>
              <a:endParaRPr>
                <a:latin typeface="Source Code Pro"/>
                <a:ea typeface="Source Code Pro"/>
                <a:cs typeface="Source Code Pro"/>
                <a:sym typeface="Source Code Pro"/>
              </a:endParaRPr>
            </a:p>
          </p:txBody>
        </p:sp>
      </p:grpSp>
      <p:grpSp>
        <p:nvGrpSpPr>
          <p:cNvPr id="509" name="Google Shape;509;p57"/>
          <p:cNvGrpSpPr/>
          <p:nvPr/>
        </p:nvGrpSpPr>
        <p:grpSpPr>
          <a:xfrm>
            <a:off x="366900" y="2377725"/>
            <a:ext cx="7154450" cy="2818400"/>
            <a:chOff x="366900" y="2377725"/>
            <a:chExt cx="7154450" cy="2818400"/>
          </a:xfrm>
        </p:grpSpPr>
        <p:sp>
          <p:nvSpPr>
            <p:cNvPr id="510" name="Google Shape;510;p57"/>
            <p:cNvSpPr/>
            <p:nvPr/>
          </p:nvSpPr>
          <p:spPr>
            <a:xfrm>
              <a:off x="1580450" y="2377725"/>
              <a:ext cx="5940900" cy="268200"/>
            </a:xfrm>
            <a:prstGeom prst="roundRect">
              <a:avLst>
                <a:gd fmla="val 16667" name="adj"/>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 name="Google Shape;511;p57"/>
            <p:cNvCxnSpPr>
              <a:stCxn id="510" idx="2"/>
              <a:endCxn id="512" idx="0"/>
            </p:cNvCxnSpPr>
            <p:nvPr/>
          </p:nvCxnSpPr>
          <p:spPr>
            <a:xfrm flipH="1">
              <a:off x="3337400" y="2645925"/>
              <a:ext cx="1213500" cy="1934700"/>
            </a:xfrm>
            <a:prstGeom prst="straightConnector1">
              <a:avLst/>
            </a:prstGeom>
            <a:noFill/>
            <a:ln cap="flat" cmpd="sng" w="19050">
              <a:solidFill>
                <a:srgbClr val="38761D"/>
              </a:solidFill>
              <a:prstDash val="solid"/>
              <a:round/>
              <a:headEnd len="med" w="med" type="none"/>
              <a:tailEnd len="med" w="med" type="triangle"/>
            </a:ln>
          </p:spPr>
        </p:cxnSp>
        <p:sp>
          <p:nvSpPr>
            <p:cNvPr id="512" name="Google Shape;512;p57"/>
            <p:cNvSpPr txBox="1"/>
            <p:nvPr/>
          </p:nvSpPr>
          <p:spPr>
            <a:xfrm>
              <a:off x="366900" y="4580525"/>
              <a:ext cx="5940900" cy="615600"/>
            </a:xfrm>
            <a:prstGeom prst="rect">
              <a:avLst/>
            </a:prstGeom>
            <a:solidFill>
              <a:schemeClr val="lt1"/>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Devuelve una </a:t>
              </a:r>
              <a:r>
                <a:rPr lang="es-419">
                  <a:latin typeface="Source Code Pro"/>
                  <a:ea typeface="Source Code Pro"/>
                  <a:cs typeface="Source Code Pro"/>
                  <a:sym typeface="Source Code Pro"/>
                </a:rPr>
                <a:t>categoría</a:t>
              </a:r>
              <a:r>
                <a:rPr lang="es-419">
                  <a:latin typeface="Source Code Pro"/>
                  <a:ea typeface="Source Code Pro"/>
                  <a:cs typeface="Source Code Pro"/>
                  <a:sym typeface="Source Code Pro"/>
                </a:rPr>
                <a:t> al azar, en base a sus probabilidades</a:t>
              </a:r>
              <a:endParaRPr>
                <a:latin typeface="Source Code Pro"/>
                <a:ea typeface="Source Code Pro"/>
                <a:cs typeface="Source Code Pro"/>
                <a:sym typeface="Source Code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1"/>
                                        </p:tgtEl>
                                      </p:cBhvr>
                                    </p:animEffect>
                                    <p:set>
                                      <p:cBhvr>
                                        <p:cTn dur="1" fill="hold">
                                          <p:stCondLst>
                                            <p:cond delay="1000"/>
                                          </p:stCondLst>
                                        </p:cTn>
                                        <p:tgtEl>
                                          <p:spTgt spid="5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5"/>
                                        </p:tgtEl>
                                      </p:cBhvr>
                                    </p:animEffect>
                                    <p:set>
                                      <p:cBhvr>
                                        <p:cTn dur="1" fill="hold">
                                          <p:stCondLst>
                                            <p:cond delay="1000"/>
                                          </p:stCondLst>
                                        </p:cTn>
                                        <p:tgtEl>
                                          <p:spTgt spid="5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Embeddings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23" name="Google Shape;523;p59"/>
          <p:cNvSpPr txBox="1"/>
          <p:nvPr>
            <p:ph idx="1" type="body"/>
          </p:nvPr>
        </p:nvSpPr>
        <p:spPr>
          <a:xfrm>
            <a:off x="311700" y="1228675"/>
            <a:ext cx="3527400" cy="43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s-419"/>
              <a:t>One-Hot encoding:</a:t>
            </a:r>
            <a:endParaRPr b="1"/>
          </a:p>
        </p:txBody>
      </p:sp>
      <p:pic>
        <p:nvPicPr>
          <p:cNvPr id="524" name="Google Shape;524;p59"/>
          <p:cNvPicPr preferRelativeResize="0"/>
          <p:nvPr/>
        </p:nvPicPr>
        <p:blipFill>
          <a:blip r:embed="rId3">
            <a:alphaModFix/>
          </a:blip>
          <a:stretch>
            <a:fillRect/>
          </a:stretch>
        </p:blipFill>
        <p:spPr>
          <a:xfrm>
            <a:off x="311700" y="1667550"/>
            <a:ext cx="1953625" cy="3253600"/>
          </a:xfrm>
          <a:prstGeom prst="rect">
            <a:avLst/>
          </a:prstGeom>
          <a:noFill/>
          <a:ln>
            <a:noFill/>
          </a:ln>
        </p:spPr>
      </p:pic>
      <p:pic>
        <p:nvPicPr>
          <p:cNvPr id="525" name="Google Shape;525;p59"/>
          <p:cNvPicPr preferRelativeResize="0"/>
          <p:nvPr/>
        </p:nvPicPr>
        <p:blipFill>
          <a:blip r:embed="rId4">
            <a:alphaModFix/>
          </a:blip>
          <a:stretch>
            <a:fillRect/>
          </a:stretch>
        </p:blipFill>
        <p:spPr>
          <a:xfrm>
            <a:off x="4283777" y="892038"/>
            <a:ext cx="4362651" cy="4013475"/>
          </a:xfrm>
          <a:prstGeom prst="rect">
            <a:avLst/>
          </a:prstGeom>
          <a:noFill/>
          <a:ln>
            <a:noFill/>
          </a:ln>
        </p:spPr>
      </p:pic>
      <p:sp>
        <p:nvSpPr>
          <p:cNvPr id="526" name="Google Shape;526;p59"/>
          <p:cNvSpPr txBox="1"/>
          <p:nvPr/>
        </p:nvSpPr>
        <p:spPr>
          <a:xfrm>
            <a:off x="4283775" y="237175"/>
            <a:ext cx="426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Todas las palabras son ortogonales. Es decir están a la misma distancia</a:t>
            </a:r>
            <a:endParaRPr>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32" name="Google Shape;532;p60"/>
          <p:cNvSpPr txBox="1"/>
          <p:nvPr>
            <p:ph idx="1" type="body"/>
          </p:nvPr>
        </p:nvSpPr>
        <p:spPr>
          <a:xfrm>
            <a:off x="311700" y="1437800"/>
            <a:ext cx="8463300" cy="34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¿Todas las palabras están a la misma distancia?</a:t>
            </a:r>
            <a:endParaRPr/>
          </a:p>
          <a:p>
            <a:pPr indent="-342900" lvl="0" marL="457200" rtl="0" algn="l">
              <a:spcBef>
                <a:spcPts val="0"/>
              </a:spcBef>
              <a:spcAft>
                <a:spcPts val="0"/>
              </a:spcAft>
              <a:buSzPts val="1800"/>
              <a:buChar char="●"/>
            </a:pPr>
            <a:r>
              <a:rPr lang="es-419"/>
              <a:t>¿ Rey y Reina no están cerca entre sí?</a:t>
            </a:r>
            <a:endParaRPr/>
          </a:p>
          <a:p>
            <a:pPr indent="-342900" lvl="0" marL="457200" rtl="0" algn="l">
              <a:spcBef>
                <a:spcPts val="0"/>
              </a:spcBef>
              <a:spcAft>
                <a:spcPts val="0"/>
              </a:spcAft>
              <a:buSzPts val="1800"/>
              <a:buChar char="●"/>
            </a:pPr>
            <a:r>
              <a:rPr lang="es-419"/>
              <a:t>¿gato, gatos, gata, gatitos están a la misma distancia que “burlete”?</a:t>
            </a:r>
            <a:endParaRPr/>
          </a:p>
        </p:txBody>
      </p:sp>
      <p:sp>
        <p:nvSpPr>
          <p:cNvPr id="533" name="Google Shape;533;p60"/>
          <p:cNvSpPr txBox="1"/>
          <p:nvPr/>
        </p:nvSpPr>
        <p:spPr>
          <a:xfrm>
            <a:off x="407625" y="9338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One-Hot encoding: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animEffect filter="fade" transition="in">
                                      <p:cBhvr>
                                        <p:cTn dur="1000"/>
                                        <p:tgtEl>
                                          <p:spTgt spid="5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xEl>
                                              <p:pRg end="1" st="1"/>
                                            </p:txEl>
                                          </p:spTgt>
                                        </p:tgtEl>
                                        <p:attrNameLst>
                                          <p:attrName>style.visibility</p:attrName>
                                        </p:attrNameLst>
                                      </p:cBhvr>
                                      <p:to>
                                        <p:strVal val="visible"/>
                                      </p:to>
                                    </p:set>
                                    <p:animEffect filter="fade" transition="in">
                                      <p:cBhvr>
                                        <p:cTn dur="1000"/>
                                        <p:tgtEl>
                                          <p:spTgt spid="5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xEl>
                                              <p:pRg end="2" st="2"/>
                                            </p:txEl>
                                          </p:spTgt>
                                        </p:tgtEl>
                                        <p:attrNameLst>
                                          <p:attrName>style.visibility</p:attrName>
                                        </p:attrNameLst>
                                      </p:cBhvr>
                                      <p:to>
                                        <p:strVal val="visible"/>
                                      </p:to>
                                    </p:set>
                                    <p:animEffect filter="fade" transition="in">
                                      <p:cBhvr>
                                        <p:cTn dur="1000"/>
                                        <p:tgtEl>
                                          <p:spTgt spid="5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39" name="Google Shape;539;p61"/>
          <p:cNvSpPr txBox="1"/>
          <p:nvPr>
            <p:ph idx="1" type="body"/>
          </p:nvPr>
        </p:nvSpPr>
        <p:spPr>
          <a:xfrm>
            <a:off x="311700" y="1437800"/>
            <a:ext cx="8463300" cy="58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¿Qué pasa si tengo 10.000 </a:t>
            </a:r>
            <a:r>
              <a:rPr lang="es-419"/>
              <a:t>palabras</a:t>
            </a:r>
            <a:r>
              <a:rPr lang="es-419"/>
              <a:t> en mi vocabulario?</a:t>
            </a:r>
            <a:endParaRPr/>
          </a:p>
        </p:txBody>
      </p:sp>
      <p:sp>
        <p:nvSpPr>
          <p:cNvPr id="540" name="Google Shape;540;p61"/>
          <p:cNvSpPr txBox="1"/>
          <p:nvPr/>
        </p:nvSpPr>
        <p:spPr>
          <a:xfrm>
            <a:off x="407625" y="9338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One-Hot encoding:</a:t>
            </a:r>
            <a:endParaRPr/>
          </a:p>
        </p:txBody>
      </p:sp>
      <p:pic>
        <p:nvPicPr>
          <p:cNvPr id="541" name="Google Shape;541;p61"/>
          <p:cNvPicPr preferRelativeResize="0"/>
          <p:nvPr/>
        </p:nvPicPr>
        <p:blipFill>
          <a:blip r:embed="rId3">
            <a:alphaModFix/>
          </a:blip>
          <a:stretch>
            <a:fillRect/>
          </a:stretch>
        </p:blipFill>
        <p:spPr>
          <a:xfrm>
            <a:off x="248750" y="2023400"/>
            <a:ext cx="2721348" cy="2815299"/>
          </a:xfrm>
          <a:prstGeom prst="rect">
            <a:avLst/>
          </a:prstGeom>
          <a:noFill/>
          <a:ln>
            <a:noFill/>
          </a:ln>
        </p:spPr>
      </p:pic>
      <p:grpSp>
        <p:nvGrpSpPr>
          <p:cNvPr id="542" name="Google Shape;542;p61"/>
          <p:cNvGrpSpPr/>
          <p:nvPr/>
        </p:nvGrpSpPr>
        <p:grpSpPr>
          <a:xfrm>
            <a:off x="4439425" y="2023400"/>
            <a:ext cx="3778295" cy="2815300"/>
            <a:chOff x="4439425" y="2023400"/>
            <a:chExt cx="3778295" cy="2815300"/>
          </a:xfrm>
        </p:grpSpPr>
        <p:pic>
          <p:nvPicPr>
            <p:cNvPr id="543" name="Google Shape;543;p61"/>
            <p:cNvPicPr preferRelativeResize="0"/>
            <p:nvPr/>
          </p:nvPicPr>
          <p:blipFill>
            <a:blip r:embed="rId4">
              <a:alphaModFix/>
            </a:blip>
            <a:stretch>
              <a:fillRect/>
            </a:stretch>
          </p:blipFill>
          <p:spPr>
            <a:xfrm>
              <a:off x="7160128" y="2023400"/>
              <a:ext cx="1057592" cy="2815300"/>
            </a:xfrm>
            <a:prstGeom prst="rect">
              <a:avLst/>
            </a:prstGeom>
            <a:noFill/>
            <a:ln>
              <a:noFill/>
            </a:ln>
          </p:spPr>
        </p:pic>
        <p:sp>
          <p:nvSpPr>
            <p:cNvPr id="544" name="Google Shape;544;p61"/>
            <p:cNvSpPr/>
            <p:nvPr/>
          </p:nvSpPr>
          <p:spPr>
            <a:xfrm>
              <a:off x="4439425" y="2971975"/>
              <a:ext cx="1674900" cy="74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Effect filter="fade" transition="in">
                                      <p:cBhvr>
                                        <p:cTn dur="1000"/>
                                        <p:tgtEl>
                                          <p:spTgt spid="5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86" name="Google Shape;86;p17"/>
          <p:cNvSpPr txBox="1"/>
          <p:nvPr>
            <p:ph idx="1" type="body"/>
          </p:nvPr>
        </p:nvSpPr>
        <p:spPr>
          <a:xfrm>
            <a:off x="366900" y="2053175"/>
            <a:ext cx="6081900" cy="195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Ecuación de una capa de neuronas recurrentes:</a:t>
            </a:r>
            <a:endParaRPr/>
          </a:p>
          <a:p>
            <a:pPr indent="-334327" lvl="0" marL="457200" rtl="0" algn="l">
              <a:spcBef>
                <a:spcPts val="1200"/>
              </a:spcBef>
              <a:spcAft>
                <a:spcPts val="0"/>
              </a:spcAft>
              <a:buSzPct val="100000"/>
              <a:buChar char="●"/>
            </a:pPr>
            <a:r>
              <a:rPr b="1" lang="es-419"/>
              <a:t>W</a:t>
            </a:r>
            <a:r>
              <a:rPr b="1" baseline="-25000" lang="es-419"/>
              <a:t>x</a:t>
            </a:r>
            <a:r>
              <a:rPr lang="es-419"/>
              <a:t> : matriz de pesos de X </a:t>
            </a:r>
            <a:endParaRPr/>
          </a:p>
          <a:p>
            <a:pPr indent="-334327" lvl="0" marL="457200" rtl="0" algn="l">
              <a:spcBef>
                <a:spcPts val="0"/>
              </a:spcBef>
              <a:spcAft>
                <a:spcPts val="0"/>
              </a:spcAft>
              <a:buSzPct val="100000"/>
              <a:buChar char="●"/>
            </a:pPr>
            <a:r>
              <a:rPr b="1" lang="es-419"/>
              <a:t>W</a:t>
            </a:r>
            <a:r>
              <a:rPr b="1" baseline="-25000" lang="es-419"/>
              <a:t>y</a:t>
            </a:r>
            <a:r>
              <a:rPr b="1" lang="es-419"/>
              <a:t> </a:t>
            </a:r>
            <a:r>
              <a:rPr lang="es-419"/>
              <a:t>: matriz de pesos de Y</a:t>
            </a:r>
            <a:endParaRPr/>
          </a:p>
          <a:p>
            <a:pPr indent="-334327" lvl="0" marL="457200" rtl="0" algn="l">
              <a:spcBef>
                <a:spcPts val="0"/>
              </a:spcBef>
              <a:spcAft>
                <a:spcPts val="0"/>
              </a:spcAft>
              <a:buSzPct val="100000"/>
              <a:buChar char="●"/>
            </a:pPr>
            <a:r>
              <a:rPr lang="es-419"/>
              <a:t>𝝓  : función de activación</a:t>
            </a:r>
            <a:endParaRPr/>
          </a:p>
          <a:p>
            <a:pPr indent="-334327" lvl="0" marL="457200" rtl="0" algn="l">
              <a:spcBef>
                <a:spcPts val="0"/>
              </a:spcBef>
              <a:spcAft>
                <a:spcPts val="0"/>
              </a:spcAft>
              <a:buSzPct val="100000"/>
              <a:buChar char="●"/>
            </a:pPr>
            <a:r>
              <a:rPr b="1" lang="es-419"/>
              <a:t>b  </a:t>
            </a:r>
            <a:r>
              <a:rPr lang="es-419"/>
              <a:t>: vector de </a:t>
            </a:r>
            <a:r>
              <a:rPr i="1" lang="es-419"/>
              <a:t>bias</a:t>
            </a:r>
            <a:r>
              <a:rPr lang="es-419"/>
              <a:t> (sesgo o umbral)</a:t>
            </a:r>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66888" y="1203600"/>
            <a:ext cx="4200525" cy="771525"/>
          </a:xfrm>
          <a:prstGeom prst="rect">
            <a:avLst/>
          </a:prstGeom>
          <a:noFill/>
          <a:ln>
            <a:noFill/>
          </a:ln>
        </p:spPr>
      </p:pic>
      <p:pic>
        <p:nvPicPr>
          <p:cNvPr id="88" name="Google Shape;88;p17"/>
          <p:cNvPicPr preferRelativeResize="0"/>
          <p:nvPr/>
        </p:nvPicPr>
        <p:blipFill>
          <a:blip r:embed="rId4">
            <a:alphaModFix/>
          </a:blip>
          <a:stretch>
            <a:fillRect/>
          </a:stretch>
        </p:blipFill>
        <p:spPr>
          <a:xfrm>
            <a:off x="996800" y="3662550"/>
            <a:ext cx="4822100" cy="1061000"/>
          </a:xfrm>
          <a:prstGeom prst="rect">
            <a:avLst/>
          </a:prstGeom>
          <a:noFill/>
          <a:ln>
            <a:noFill/>
          </a:ln>
        </p:spPr>
      </p:pic>
      <p:sp>
        <p:nvSpPr>
          <p:cNvPr id="89" name="Google Shape;89;p17"/>
          <p:cNvSpPr txBox="1"/>
          <p:nvPr/>
        </p:nvSpPr>
        <p:spPr>
          <a:xfrm>
            <a:off x="5764400" y="3662550"/>
            <a:ext cx="316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Simplificamos si juntamos ambas matrices de pesos en una sola llamada </a:t>
            </a:r>
            <a:r>
              <a:rPr b="1" lang="es-419">
                <a:latin typeface="Source Code Pro"/>
                <a:ea typeface="Source Code Pro"/>
                <a:cs typeface="Source Code Pro"/>
                <a:sym typeface="Source Code Pro"/>
              </a:rPr>
              <a:t>W</a:t>
            </a:r>
            <a:endParaRPr b="1">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50" name="Google Shape;550;p62"/>
          <p:cNvSpPr txBox="1"/>
          <p:nvPr/>
        </p:nvSpPr>
        <p:spPr>
          <a:xfrm>
            <a:off x="407625" y="933825"/>
            <a:ext cx="681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419" sz="1800">
                <a:solidFill>
                  <a:schemeClr val="dk2"/>
                </a:solidFill>
                <a:latin typeface="Source Code Pro"/>
                <a:ea typeface="Source Code Pro"/>
                <a:cs typeface="Source Code Pro"/>
                <a:sym typeface="Source Code Pro"/>
              </a:rPr>
              <a:t>Reducción de la dimensionalidad</a:t>
            </a:r>
            <a:r>
              <a:rPr b="1" lang="es-419" sz="1800">
                <a:solidFill>
                  <a:schemeClr val="dk2"/>
                </a:solidFill>
                <a:latin typeface="Source Code Pro"/>
                <a:ea typeface="Source Code Pro"/>
                <a:cs typeface="Source Code Pro"/>
                <a:sym typeface="Source Code Pro"/>
              </a:rPr>
              <a:t>: Embedding</a:t>
            </a:r>
            <a:endParaRPr/>
          </a:p>
        </p:txBody>
      </p:sp>
      <p:pic>
        <p:nvPicPr>
          <p:cNvPr id="551" name="Google Shape;551;p62"/>
          <p:cNvPicPr preferRelativeResize="0"/>
          <p:nvPr/>
        </p:nvPicPr>
        <p:blipFill>
          <a:blip r:embed="rId3">
            <a:alphaModFix/>
          </a:blip>
          <a:stretch>
            <a:fillRect/>
          </a:stretch>
        </p:blipFill>
        <p:spPr>
          <a:xfrm>
            <a:off x="2730937" y="1395525"/>
            <a:ext cx="3682121" cy="3443175"/>
          </a:xfrm>
          <a:prstGeom prst="rect">
            <a:avLst/>
          </a:prstGeom>
          <a:noFill/>
          <a:ln>
            <a:noFill/>
          </a:ln>
        </p:spPr>
      </p:pic>
      <p:sp>
        <p:nvSpPr>
          <p:cNvPr id="552" name="Google Shape;552;p62"/>
          <p:cNvSpPr txBox="1"/>
          <p:nvPr/>
        </p:nvSpPr>
        <p:spPr>
          <a:xfrm>
            <a:off x="6413050" y="2379075"/>
            <a:ext cx="245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Codificamos las palabras en vectores de dimensión 300. EN lugar de dimensión 10.000</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58" name="Google Shape;558;p63"/>
          <p:cNvSpPr txBox="1"/>
          <p:nvPr/>
        </p:nvSpPr>
        <p:spPr>
          <a:xfrm>
            <a:off x="407625" y="933825"/>
            <a:ext cx="8424600" cy="3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800">
                <a:solidFill>
                  <a:schemeClr val="dk2"/>
                </a:solidFill>
                <a:latin typeface="Source Code Pro"/>
                <a:ea typeface="Source Code Pro"/>
                <a:cs typeface="Source Code Pro"/>
                <a:sym typeface="Source Code Pro"/>
              </a:rPr>
              <a:t>Algebra de</a:t>
            </a:r>
            <a:r>
              <a:rPr b="1" lang="es-419" sz="1800">
                <a:solidFill>
                  <a:schemeClr val="dk2"/>
                </a:solidFill>
                <a:latin typeface="Source Code Pro"/>
                <a:ea typeface="Source Code Pro"/>
                <a:cs typeface="Source Code Pro"/>
                <a:sym typeface="Source Code Pro"/>
              </a:rPr>
              <a:t> embeddings:</a:t>
            </a:r>
            <a:endParaRPr b="1"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s-419" sz="1800">
                <a:solidFill>
                  <a:schemeClr val="dk2"/>
                </a:solidFill>
                <a:latin typeface="Source Code Pro"/>
                <a:ea typeface="Source Code Pro"/>
                <a:cs typeface="Source Code Pro"/>
                <a:sym typeface="Source Code Pro"/>
              </a:rPr>
              <a:t>Se pueden ejecutar operaciones </a:t>
            </a:r>
            <a:r>
              <a:rPr lang="es-419" sz="1800">
                <a:solidFill>
                  <a:schemeClr val="dk2"/>
                </a:solidFill>
                <a:latin typeface="Source Code Pro"/>
                <a:ea typeface="Source Code Pro"/>
                <a:cs typeface="Source Code Pro"/>
                <a:sym typeface="Source Code Pro"/>
              </a:rPr>
              <a:t>aritméticas</a:t>
            </a:r>
            <a:r>
              <a:rPr lang="es-419" sz="1800">
                <a:solidFill>
                  <a:schemeClr val="dk2"/>
                </a:solidFill>
                <a:latin typeface="Source Code Pro"/>
                <a:ea typeface="Source Code Pro"/>
                <a:cs typeface="Source Code Pro"/>
                <a:sym typeface="Source Code Pro"/>
              </a:rPr>
              <a:t> con los vectores de palabras:</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s-419" sz="1800">
                <a:solidFill>
                  <a:schemeClr val="dk2"/>
                </a:solidFill>
                <a:latin typeface="Source Code Pro"/>
                <a:ea typeface="Source Code Pro"/>
                <a:cs typeface="Source Code Pro"/>
                <a:sym typeface="Source Code Pro"/>
              </a:rPr>
              <a:t>Rey-Hombre+Mujer =&gt; da un vector muy cercano a Reina</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s-419" sz="1800">
                <a:solidFill>
                  <a:schemeClr val="dk2"/>
                </a:solidFill>
                <a:latin typeface="Source Code Pro"/>
                <a:ea typeface="Source Code Pro"/>
                <a:cs typeface="Source Code Pro"/>
                <a:sym typeface="Source Code Pro"/>
              </a:rPr>
              <a:t>Es decir, un embedding codifica de alguna manera el concepto de </a:t>
            </a:r>
            <a:r>
              <a:rPr lang="es-419" sz="1800">
                <a:solidFill>
                  <a:schemeClr val="dk2"/>
                </a:solidFill>
                <a:latin typeface="Source Code Pro"/>
                <a:ea typeface="Source Code Pro"/>
                <a:cs typeface="Source Code Pro"/>
                <a:sym typeface="Source Code Pro"/>
              </a:rPr>
              <a:t>género</a:t>
            </a:r>
            <a:r>
              <a:rPr lang="es-419"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s-419" sz="1800">
                <a:solidFill>
                  <a:schemeClr val="dk2"/>
                </a:solidFill>
                <a:latin typeface="Source Code Pro"/>
                <a:ea typeface="Source Code Pro"/>
                <a:cs typeface="Source Code Pro"/>
                <a:sym typeface="Source Code Pro"/>
              </a:rPr>
              <a:t>Madrid-España+Francia =&gt; dará un vector cercano a </a:t>
            </a:r>
            <a:r>
              <a:rPr lang="es-419" sz="1800">
                <a:solidFill>
                  <a:schemeClr val="dk2"/>
                </a:solidFill>
                <a:latin typeface="Source Code Pro"/>
                <a:ea typeface="Source Code Pro"/>
                <a:cs typeface="Source Code Pro"/>
                <a:sym typeface="Source Code Pro"/>
              </a:rPr>
              <a:t>París</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rPr lang="es-419" sz="1800">
                <a:solidFill>
                  <a:schemeClr val="dk2"/>
                </a:solidFill>
                <a:latin typeface="Source Code Pro"/>
                <a:ea typeface="Source Code Pro"/>
                <a:cs typeface="Source Code Pro"/>
                <a:sym typeface="Source Code Pro"/>
              </a:rPr>
              <a:t>¡Parece</a:t>
            </a:r>
            <a:r>
              <a:rPr lang="es-419" sz="1800">
                <a:solidFill>
                  <a:schemeClr val="dk2"/>
                </a:solidFill>
                <a:latin typeface="Source Code Pro"/>
                <a:ea typeface="Source Code Pro"/>
                <a:cs typeface="Source Code Pro"/>
                <a:sym typeface="Source Code Pro"/>
              </a:rPr>
              <a:t> que la capital de un </a:t>
            </a:r>
            <a:r>
              <a:rPr lang="es-419" sz="1800">
                <a:solidFill>
                  <a:schemeClr val="dk2"/>
                </a:solidFill>
                <a:latin typeface="Source Code Pro"/>
                <a:ea typeface="Source Code Pro"/>
                <a:cs typeface="Source Code Pro"/>
                <a:sym typeface="Source Code Pro"/>
              </a:rPr>
              <a:t>país</a:t>
            </a:r>
            <a:r>
              <a:rPr lang="es-419" sz="1800">
                <a:solidFill>
                  <a:schemeClr val="dk2"/>
                </a:solidFill>
                <a:latin typeface="Source Code Pro"/>
                <a:ea typeface="Source Code Pro"/>
                <a:cs typeface="Source Code Pro"/>
                <a:sym typeface="Source Code Pro"/>
              </a:rPr>
              <a:t> está codificada en el embedding!</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10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10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10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1000"/>
                                        <p:tgtEl>
                                          <p:spTgt spid="5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1000"/>
                                        <p:tgtEl>
                                          <p:spTgt spid="5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5" st="5"/>
                                            </p:txEl>
                                          </p:spTgt>
                                        </p:tgtEl>
                                        <p:attrNameLst>
                                          <p:attrName>style.visibility</p:attrName>
                                        </p:attrNameLst>
                                      </p:cBhvr>
                                      <p:to>
                                        <p:strVal val="visible"/>
                                      </p:to>
                                    </p:set>
                                    <p:animEffect filter="fade" transition="in">
                                      <p:cBhvr>
                                        <p:cTn dur="1000"/>
                                        <p:tgtEl>
                                          <p:spTgt spid="55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64" name="Google Shape;564;p64"/>
          <p:cNvSpPr txBox="1"/>
          <p:nvPr/>
        </p:nvSpPr>
        <p:spPr>
          <a:xfrm>
            <a:off x="407625" y="933825"/>
            <a:ext cx="84246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800">
                <a:solidFill>
                  <a:schemeClr val="dk2"/>
                </a:solidFill>
                <a:latin typeface="Source Code Pro"/>
                <a:ea typeface="Source Code Pro"/>
                <a:cs typeface="Source Code Pro"/>
                <a:sym typeface="Source Code Pro"/>
              </a:rPr>
              <a:t>Algebra de embeddings:</a:t>
            </a:r>
            <a:endParaRPr b="1"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t/>
            </a:r>
            <a:endParaRPr sz="1800">
              <a:solidFill>
                <a:schemeClr val="dk2"/>
              </a:solidFill>
              <a:latin typeface="Source Code Pro"/>
              <a:ea typeface="Source Code Pro"/>
              <a:cs typeface="Source Code Pro"/>
              <a:sym typeface="Source Code Pro"/>
            </a:endParaRPr>
          </a:p>
        </p:txBody>
      </p:sp>
      <p:pic>
        <p:nvPicPr>
          <p:cNvPr id="565" name="Google Shape;565;p64"/>
          <p:cNvPicPr preferRelativeResize="0"/>
          <p:nvPr/>
        </p:nvPicPr>
        <p:blipFill>
          <a:blip r:embed="rId3">
            <a:alphaModFix/>
          </a:blip>
          <a:stretch>
            <a:fillRect/>
          </a:stretch>
        </p:blipFill>
        <p:spPr>
          <a:xfrm>
            <a:off x="2179950" y="1471975"/>
            <a:ext cx="4784098" cy="297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animEffect filter="fade" transition="in">
                                      <p:cBhvr>
                                        <p:cTn dur="1000"/>
                                        <p:tgtEl>
                                          <p:spTgt spid="5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animEffect filter="fade" transition="in">
                                      <p:cBhvr>
                                        <p:cTn dur="1000"/>
                                        <p:tgtEl>
                                          <p:spTgt spid="56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Embeddings</a:t>
            </a:r>
            <a:endParaRPr/>
          </a:p>
        </p:txBody>
      </p:sp>
      <p:sp>
        <p:nvSpPr>
          <p:cNvPr id="571" name="Google Shape;571;p65"/>
          <p:cNvSpPr txBox="1"/>
          <p:nvPr>
            <p:ph idx="1" type="body"/>
          </p:nvPr>
        </p:nvSpPr>
        <p:spPr>
          <a:xfrm>
            <a:off x="311700" y="1228675"/>
            <a:ext cx="8520600" cy="852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419"/>
              <a:t>Word2Vec</a:t>
            </a:r>
            <a:r>
              <a:rPr lang="es-419"/>
              <a:t>: embedding pre entrenado. Son vectores de 300 dimensiones</a:t>
            </a:r>
            <a:endParaRPr/>
          </a:p>
          <a:p>
            <a:pPr indent="0" lvl="0" marL="0" rtl="0" algn="l">
              <a:spcBef>
                <a:spcPts val="1200"/>
              </a:spcBef>
              <a:spcAft>
                <a:spcPts val="1200"/>
              </a:spcAft>
              <a:buNone/>
            </a:pPr>
            <a:r>
              <a:t/>
            </a:r>
            <a:endParaRPr/>
          </a:p>
        </p:txBody>
      </p:sp>
      <p:pic>
        <p:nvPicPr>
          <p:cNvPr id="572" name="Google Shape;572;p65"/>
          <p:cNvPicPr preferRelativeResize="0"/>
          <p:nvPr/>
        </p:nvPicPr>
        <p:blipFill>
          <a:blip r:embed="rId3">
            <a:alphaModFix/>
          </a:blip>
          <a:stretch>
            <a:fillRect/>
          </a:stretch>
        </p:blipFill>
        <p:spPr>
          <a:xfrm>
            <a:off x="155625" y="2199650"/>
            <a:ext cx="5319699" cy="2805725"/>
          </a:xfrm>
          <a:prstGeom prst="rect">
            <a:avLst/>
          </a:prstGeom>
          <a:noFill/>
          <a:ln>
            <a:noFill/>
          </a:ln>
        </p:spPr>
      </p:pic>
      <p:sp>
        <p:nvSpPr>
          <p:cNvPr id="573" name="Google Shape;573;p65"/>
          <p:cNvSpPr txBox="1"/>
          <p:nvPr/>
        </p:nvSpPr>
        <p:spPr>
          <a:xfrm>
            <a:off x="5647475" y="1964025"/>
            <a:ext cx="35130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2"/>
                </a:solidFill>
                <a:latin typeface="Source Code Pro"/>
                <a:ea typeface="Source Code Pro"/>
                <a:cs typeface="Source Code Pro"/>
                <a:sym typeface="Source Code Pro"/>
              </a:rPr>
              <a:t>Si aplicamos PCA y hacemos una reducción de la dimensionalidad de 300 a 3, podemos visualizar estas palabras en el espacio:</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419" sz="1300" u="sng">
                <a:solidFill>
                  <a:schemeClr val="hlink"/>
                </a:solidFill>
                <a:latin typeface="Source Code Pro"/>
                <a:ea typeface="Source Code Pro"/>
                <a:cs typeface="Source Code Pro"/>
                <a:sym typeface="Source Code Pro"/>
                <a:hlinkClick r:id="rId4"/>
              </a:rPr>
              <a:t>https://projector.tensorflow.org/</a:t>
            </a:r>
            <a:endParaRPr sz="13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95" name="Google Shape;95;p18"/>
          <p:cNvSpPr txBox="1"/>
          <p:nvPr>
            <p:ph idx="1" type="body"/>
          </p:nvPr>
        </p:nvSpPr>
        <p:spPr>
          <a:xfrm>
            <a:off x="311700" y="1228675"/>
            <a:ext cx="42603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t>Celdas de Memoria:</a:t>
            </a:r>
            <a:endParaRPr b="1" sz="1400"/>
          </a:p>
          <a:p>
            <a:pPr indent="0" lvl="0" marL="0" rtl="0" algn="l">
              <a:spcBef>
                <a:spcPts val="1200"/>
              </a:spcBef>
              <a:spcAft>
                <a:spcPts val="1200"/>
              </a:spcAft>
              <a:buNone/>
            </a:pPr>
            <a:r>
              <a:t/>
            </a:r>
            <a:endParaRPr b="1" sz="1400"/>
          </a:p>
        </p:txBody>
      </p:sp>
      <p:pic>
        <p:nvPicPr>
          <p:cNvPr id="96" name="Google Shape;96;p18"/>
          <p:cNvPicPr preferRelativeResize="0"/>
          <p:nvPr/>
        </p:nvPicPr>
        <p:blipFill>
          <a:blip r:embed="rId3">
            <a:alphaModFix/>
          </a:blip>
          <a:stretch>
            <a:fillRect/>
          </a:stretch>
        </p:blipFill>
        <p:spPr>
          <a:xfrm>
            <a:off x="3203225" y="954294"/>
            <a:ext cx="4371624" cy="1620975"/>
          </a:xfrm>
          <a:prstGeom prst="rect">
            <a:avLst/>
          </a:prstGeom>
          <a:noFill/>
          <a:ln>
            <a:noFill/>
          </a:ln>
        </p:spPr>
      </p:pic>
      <p:sp>
        <p:nvSpPr>
          <p:cNvPr id="97" name="Google Shape;97;p18"/>
          <p:cNvSpPr txBox="1"/>
          <p:nvPr/>
        </p:nvSpPr>
        <p:spPr>
          <a:xfrm>
            <a:off x="232825" y="2575275"/>
            <a:ext cx="8678400" cy="23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a:solidFill>
                  <a:schemeClr val="dk2"/>
                </a:solidFill>
                <a:latin typeface="Source Code Pro"/>
                <a:ea typeface="Source Code Pro"/>
                <a:cs typeface="Source Code Pro"/>
                <a:sym typeface="Source Code Pro"/>
              </a:rPr>
              <a:t>Cómo una neurona recurrente tiene una salida que depende de sus pasos temporales anteriores, es decir de lo que pasó antes, se dice que tiene “memoria”. Al menos una especie de memoria.</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s-419">
                <a:solidFill>
                  <a:schemeClr val="dk2"/>
                </a:solidFill>
                <a:latin typeface="Source Code Pro"/>
                <a:ea typeface="Source Code Pro"/>
                <a:cs typeface="Source Code Pro"/>
                <a:sym typeface="Source Code Pro"/>
              </a:rPr>
              <a:t>La parte de la red neuronal que mantiene algún estado a lo largo de los pasos de tiempo recibe el nombre de “celda memoria” o simplemente “celda”.</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s-419">
                <a:solidFill>
                  <a:schemeClr val="dk2"/>
                </a:solidFill>
                <a:latin typeface="Source Code Pro"/>
                <a:ea typeface="Source Code Pro"/>
                <a:cs typeface="Source Code Pro"/>
                <a:sym typeface="Source Code Pro"/>
              </a:rPr>
              <a:t>Una sola neurona recurrente es una celda. </a:t>
            </a:r>
            <a:endParaRPr>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03" name="Google Shape;103;p19"/>
          <p:cNvSpPr txBox="1"/>
          <p:nvPr>
            <p:ph idx="1" type="body"/>
          </p:nvPr>
        </p:nvSpPr>
        <p:spPr>
          <a:xfrm>
            <a:off x="311700" y="1228675"/>
            <a:ext cx="3352800" cy="718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424242"/>
              </a:buClr>
              <a:buSzPts val="1800"/>
              <a:buFont typeface="Nunito"/>
              <a:buChar char="●"/>
            </a:pPr>
            <a:r>
              <a:rPr b="1" lang="es-419">
                <a:solidFill>
                  <a:srgbClr val="424242"/>
                </a:solidFill>
                <a:latin typeface="Nunito"/>
                <a:ea typeface="Nunito"/>
                <a:cs typeface="Nunito"/>
                <a:sym typeface="Nunito"/>
              </a:rPr>
              <a:t>Entrada</a:t>
            </a:r>
            <a:r>
              <a:rPr lang="es-419">
                <a:solidFill>
                  <a:srgbClr val="424242"/>
                </a:solidFill>
                <a:latin typeface="Nunito"/>
                <a:ea typeface="Nunito"/>
                <a:cs typeface="Nunito"/>
                <a:sym typeface="Nunito"/>
              </a:rPr>
              <a:t>: secuencia</a:t>
            </a:r>
            <a:endParaRPr>
              <a:solidFill>
                <a:srgbClr val="424242"/>
              </a:solidFill>
              <a:latin typeface="Nunito"/>
              <a:ea typeface="Nunito"/>
              <a:cs typeface="Nunito"/>
              <a:sym typeface="Nunito"/>
            </a:endParaRPr>
          </a:p>
          <a:p>
            <a:pPr indent="-342900" lvl="0" marL="457200" rtl="0" algn="l">
              <a:spcBef>
                <a:spcPts val="0"/>
              </a:spcBef>
              <a:spcAft>
                <a:spcPts val="0"/>
              </a:spcAft>
              <a:buClr>
                <a:srgbClr val="424242"/>
              </a:buClr>
              <a:buSzPts val="1800"/>
              <a:buFont typeface="Nunito"/>
              <a:buChar char="●"/>
            </a:pPr>
            <a:r>
              <a:rPr b="1" lang="es-419">
                <a:solidFill>
                  <a:srgbClr val="424242"/>
                </a:solidFill>
                <a:latin typeface="Nunito"/>
                <a:ea typeface="Nunito"/>
                <a:cs typeface="Nunito"/>
                <a:sym typeface="Nunito"/>
              </a:rPr>
              <a:t>Salida</a:t>
            </a:r>
            <a:r>
              <a:rPr lang="es-419">
                <a:solidFill>
                  <a:srgbClr val="424242"/>
                </a:solidFill>
                <a:latin typeface="Nunito"/>
                <a:ea typeface="Nunito"/>
                <a:cs typeface="Nunito"/>
                <a:sym typeface="Nunito"/>
              </a:rPr>
              <a:t>: secuencia </a:t>
            </a:r>
            <a:endParaRPr/>
          </a:p>
        </p:txBody>
      </p:sp>
      <p:pic>
        <p:nvPicPr>
          <p:cNvPr id="104" name="Google Shape;104;p19"/>
          <p:cNvPicPr preferRelativeResize="0"/>
          <p:nvPr/>
        </p:nvPicPr>
        <p:blipFill>
          <a:blip r:embed="rId3">
            <a:alphaModFix/>
          </a:blip>
          <a:stretch>
            <a:fillRect/>
          </a:stretch>
        </p:blipFill>
        <p:spPr>
          <a:xfrm>
            <a:off x="311700" y="2871450"/>
            <a:ext cx="3352700" cy="1972911"/>
          </a:xfrm>
          <a:prstGeom prst="rect">
            <a:avLst/>
          </a:prstGeom>
          <a:noFill/>
          <a:ln>
            <a:noFill/>
          </a:ln>
        </p:spPr>
      </p:pic>
      <p:grpSp>
        <p:nvGrpSpPr>
          <p:cNvPr id="105" name="Google Shape;105;p19"/>
          <p:cNvGrpSpPr/>
          <p:nvPr/>
        </p:nvGrpSpPr>
        <p:grpSpPr>
          <a:xfrm>
            <a:off x="3217324" y="292850"/>
            <a:ext cx="5700946" cy="1905525"/>
            <a:chOff x="4330276" y="506300"/>
            <a:chExt cx="4616151" cy="1905525"/>
          </a:xfrm>
        </p:grpSpPr>
        <p:sp>
          <p:nvSpPr>
            <p:cNvPr id="106" name="Google Shape;106;p19"/>
            <p:cNvSpPr txBox="1"/>
            <p:nvPr/>
          </p:nvSpPr>
          <p:spPr>
            <a:xfrm>
              <a:off x="4330276" y="779850"/>
              <a:ext cx="2285100" cy="138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419" sz="1800">
                  <a:solidFill>
                    <a:srgbClr val="424242"/>
                  </a:solidFill>
                  <a:latin typeface="Nunito"/>
                  <a:ea typeface="Nunito"/>
                  <a:cs typeface="Nunito"/>
                  <a:sym typeface="Nunito"/>
                </a:rPr>
                <a:t>clasificar vídeos cuadro a cuadro</a:t>
              </a:r>
              <a:endParaRPr/>
            </a:p>
          </p:txBody>
        </p:sp>
        <p:pic>
          <p:nvPicPr>
            <p:cNvPr id="107" name="Google Shape;107;p19"/>
            <p:cNvPicPr preferRelativeResize="0"/>
            <p:nvPr/>
          </p:nvPicPr>
          <p:blipFill>
            <a:blip r:embed="rId4">
              <a:alphaModFix/>
            </a:blip>
            <a:stretch>
              <a:fillRect/>
            </a:stretch>
          </p:blipFill>
          <p:spPr>
            <a:xfrm>
              <a:off x="6829751" y="506300"/>
              <a:ext cx="2116675" cy="1905525"/>
            </a:xfrm>
            <a:prstGeom prst="rect">
              <a:avLst/>
            </a:prstGeom>
            <a:noFill/>
            <a:ln>
              <a:noFill/>
            </a:ln>
          </p:spPr>
        </p:pic>
      </p:grpSp>
      <p:sp>
        <p:nvSpPr>
          <p:cNvPr id="108" name="Google Shape;108;p19"/>
          <p:cNvSpPr txBox="1"/>
          <p:nvPr/>
        </p:nvSpPr>
        <p:spPr>
          <a:xfrm>
            <a:off x="4607275" y="3119150"/>
            <a:ext cx="422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latin typeface="Nunito"/>
                <a:ea typeface="Nunito"/>
                <a:cs typeface="Nunito"/>
                <a:sym typeface="Nunito"/>
              </a:rPr>
              <a:t>Series temporales:</a:t>
            </a:r>
            <a:endParaRPr b="1">
              <a:latin typeface="Nunito"/>
              <a:ea typeface="Nunito"/>
              <a:cs typeface="Nunito"/>
              <a:sym typeface="Nunito"/>
            </a:endParaRPr>
          </a:p>
          <a:p>
            <a:pPr indent="0" lvl="0" marL="0" rtl="0" algn="l">
              <a:spcBef>
                <a:spcPts val="0"/>
              </a:spcBef>
              <a:spcAft>
                <a:spcPts val="0"/>
              </a:spcAft>
              <a:buNone/>
            </a:pPr>
            <a:r>
              <a:rPr lang="es-419">
                <a:latin typeface="Nunito"/>
                <a:ea typeface="Nunito"/>
                <a:cs typeface="Nunito"/>
                <a:sym typeface="Nunito"/>
              </a:rPr>
              <a:t>Por ejemplo, precios de acciones, se introducen los precios de los últimos </a:t>
            </a:r>
            <a:r>
              <a:rPr b="1" lang="es-419">
                <a:latin typeface="Nunito"/>
                <a:ea typeface="Nunito"/>
                <a:cs typeface="Nunito"/>
                <a:sym typeface="Nunito"/>
              </a:rPr>
              <a:t>N</a:t>
            </a:r>
            <a:r>
              <a:rPr lang="es-419">
                <a:latin typeface="Nunito"/>
                <a:ea typeface="Nunito"/>
                <a:cs typeface="Nunito"/>
                <a:sym typeface="Nunito"/>
              </a:rPr>
              <a:t> días y la salida deben ser los precios desplazados un día en el futuro (</a:t>
            </a:r>
            <a:r>
              <a:rPr b="1" lang="es-419">
                <a:latin typeface="Nunito"/>
                <a:ea typeface="Nunito"/>
                <a:cs typeface="Nunito"/>
                <a:sym typeface="Nunito"/>
              </a:rPr>
              <a:t>N-1 hasta mañana</a:t>
            </a:r>
            <a:r>
              <a:rPr lang="es-419">
                <a:latin typeface="Nunito"/>
                <a:ea typeface="Nunito"/>
                <a:cs typeface="Nunito"/>
                <a:sym typeface="Nunito"/>
              </a:rPr>
              <a:t>)</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14" name="Google Shape;114;p20"/>
          <p:cNvSpPr txBox="1"/>
          <p:nvPr>
            <p:ph idx="1" type="body"/>
          </p:nvPr>
        </p:nvSpPr>
        <p:spPr>
          <a:xfrm>
            <a:off x="311700" y="1228675"/>
            <a:ext cx="3352800" cy="718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424242"/>
              </a:buClr>
              <a:buSzPts val="1800"/>
              <a:buFont typeface="Nunito"/>
              <a:buChar char="●"/>
            </a:pPr>
            <a:r>
              <a:rPr b="1" lang="es-419">
                <a:solidFill>
                  <a:srgbClr val="424242"/>
                </a:solidFill>
                <a:latin typeface="Nunito"/>
                <a:ea typeface="Nunito"/>
                <a:cs typeface="Nunito"/>
                <a:sym typeface="Nunito"/>
              </a:rPr>
              <a:t>Entrada</a:t>
            </a:r>
            <a:r>
              <a:rPr lang="es-419">
                <a:solidFill>
                  <a:srgbClr val="424242"/>
                </a:solidFill>
                <a:latin typeface="Nunito"/>
                <a:ea typeface="Nunito"/>
                <a:cs typeface="Nunito"/>
                <a:sym typeface="Nunito"/>
              </a:rPr>
              <a:t>: secuencia</a:t>
            </a:r>
            <a:endParaRPr>
              <a:solidFill>
                <a:srgbClr val="424242"/>
              </a:solidFill>
              <a:latin typeface="Nunito"/>
              <a:ea typeface="Nunito"/>
              <a:cs typeface="Nunito"/>
              <a:sym typeface="Nunito"/>
            </a:endParaRPr>
          </a:p>
          <a:p>
            <a:pPr indent="-342900" lvl="0" marL="457200" rtl="0" algn="l">
              <a:spcBef>
                <a:spcPts val="0"/>
              </a:spcBef>
              <a:spcAft>
                <a:spcPts val="0"/>
              </a:spcAft>
              <a:buClr>
                <a:srgbClr val="424242"/>
              </a:buClr>
              <a:buSzPts val="1800"/>
              <a:buFont typeface="Nunito"/>
              <a:buChar char="●"/>
            </a:pPr>
            <a:r>
              <a:rPr b="1" lang="es-419">
                <a:solidFill>
                  <a:srgbClr val="424242"/>
                </a:solidFill>
                <a:latin typeface="Nunito"/>
                <a:ea typeface="Nunito"/>
                <a:cs typeface="Nunito"/>
                <a:sym typeface="Nunito"/>
              </a:rPr>
              <a:t>Salida</a:t>
            </a:r>
            <a:r>
              <a:rPr lang="es-419">
                <a:solidFill>
                  <a:srgbClr val="424242"/>
                </a:solidFill>
                <a:latin typeface="Nunito"/>
                <a:ea typeface="Nunito"/>
                <a:cs typeface="Nunito"/>
                <a:sym typeface="Nunito"/>
              </a:rPr>
              <a:t>: </a:t>
            </a:r>
            <a:r>
              <a:rPr lang="es-419">
                <a:solidFill>
                  <a:srgbClr val="424242"/>
                </a:solidFill>
                <a:latin typeface="Nunito"/>
                <a:ea typeface="Nunito"/>
                <a:cs typeface="Nunito"/>
                <a:sym typeface="Nunito"/>
              </a:rPr>
              <a:t>singular</a:t>
            </a:r>
            <a:r>
              <a:rPr lang="es-419">
                <a:solidFill>
                  <a:srgbClr val="424242"/>
                </a:solidFill>
                <a:latin typeface="Nunito"/>
                <a:ea typeface="Nunito"/>
                <a:cs typeface="Nunito"/>
                <a:sym typeface="Nunito"/>
              </a:rPr>
              <a:t> </a:t>
            </a:r>
            <a:endParaRPr/>
          </a:p>
        </p:txBody>
      </p:sp>
      <p:pic>
        <p:nvPicPr>
          <p:cNvPr id="115" name="Google Shape;115;p20"/>
          <p:cNvPicPr preferRelativeResize="0"/>
          <p:nvPr/>
        </p:nvPicPr>
        <p:blipFill>
          <a:blip r:embed="rId3">
            <a:alphaModFix/>
          </a:blip>
          <a:stretch>
            <a:fillRect/>
          </a:stretch>
        </p:blipFill>
        <p:spPr>
          <a:xfrm>
            <a:off x="189450" y="2637900"/>
            <a:ext cx="2957766" cy="2338375"/>
          </a:xfrm>
          <a:prstGeom prst="rect">
            <a:avLst/>
          </a:prstGeom>
          <a:noFill/>
          <a:ln>
            <a:noFill/>
          </a:ln>
        </p:spPr>
      </p:pic>
      <p:sp>
        <p:nvSpPr>
          <p:cNvPr id="116" name="Google Shape;116;p20"/>
          <p:cNvSpPr txBox="1"/>
          <p:nvPr/>
        </p:nvSpPr>
        <p:spPr>
          <a:xfrm>
            <a:off x="3320425" y="3068338"/>
            <a:ext cx="5591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latin typeface="Nunito"/>
                <a:ea typeface="Nunito"/>
                <a:cs typeface="Nunito"/>
                <a:sym typeface="Nunito"/>
              </a:rPr>
              <a:t>Entrada</a:t>
            </a:r>
            <a:r>
              <a:rPr lang="es-419">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s-419">
                <a:latin typeface="Nunito"/>
                <a:ea typeface="Nunito"/>
                <a:cs typeface="Nunito"/>
                <a:sym typeface="Nunito"/>
              </a:rPr>
              <a:t>Secuencia de palabras de una crítica cinematográfica. </a:t>
            </a:r>
            <a:endParaRPr>
              <a:latin typeface="Nunito"/>
              <a:ea typeface="Nunito"/>
              <a:cs typeface="Nunito"/>
              <a:sym typeface="Nunito"/>
            </a:endParaRPr>
          </a:p>
          <a:p>
            <a:pPr indent="0" lvl="0" marL="0" rtl="0" algn="l">
              <a:spcBef>
                <a:spcPts val="0"/>
              </a:spcBef>
              <a:spcAft>
                <a:spcPts val="0"/>
              </a:spcAft>
              <a:buNone/>
            </a:pPr>
            <a:r>
              <a:rPr lang="es-419">
                <a:latin typeface="Nunito"/>
                <a:ea typeface="Nunito"/>
                <a:cs typeface="Nunito"/>
                <a:sym typeface="Nunito"/>
              </a:rPr>
              <a:t>Cada palabra en un paso de tiempo.</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s-419">
                <a:latin typeface="Nunito"/>
                <a:ea typeface="Nunito"/>
                <a:cs typeface="Nunito"/>
                <a:sym typeface="Nunito"/>
              </a:rPr>
              <a:t>Salida</a:t>
            </a:r>
            <a:r>
              <a:rPr lang="es-419">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s-419">
                <a:latin typeface="Nunito"/>
                <a:ea typeface="Nunito"/>
                <a:cs typeface="Nunito"/>
                <a:sym typeface="Nunito"/>
              </a:rPr>
              <a:t>un único valor entre -1 y 1  (-1[odio], +1[amor])</a:t>
            </a:r>
            <a:endParaRPr>
              <a:latin typeface="Nunito"/>
              <a:ea typeface="Nunito"/>
              <a:cs typeface="Nunito"/>
              <a:sym typeface="Nunito"/>
            </a:endParaRPr>
          </a:p>
        </p:txBody>
      </p:sp>
      <p:pic>
        <p:nvPicPr>
          <p:cNvPr id="117" name="Google Shape;117;p20"/>
          <p:cNvPicPr preferRelativeResize="0"/>
          <p:nvPr/>
        </p:nvPicPr>
        <p:blipFill>
          <a:blip r:embed="rId4">
            <a:alphaModFix/>
          </a:blip>
          <a:stretch>
            <a:fillRect/>
          </a:stretch>
        </p:blipFill>
        <p:spPr>
          <a:xfrm>
            <a:off x="6104900" y="107525"/>
            <a:ext cx="2806919" cy="2530375"/>
          </a:xfrm>
          <a:prstGeom prst="rect">
            <a:avLst/>
          </a:prstGeom>
          <a:noFill/>
          <a:ln>
            <a:noFill/>
          </a:ln>
        </p:spPr>
      </p:pic>
      <p:sp>
        <p:nvSpPr>
          <p:cNvPr id="118" name="Google Shape;118;p20"/>
          <p:cNvSpPr txBox="1"/>
          <p:nvPr/>
        </p:nvSpPr>
        <p:spPr>
          <a:xfrm>
            <a:off x="3147225" y="371125"/>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s-419" sz="1800">
                <a:solidFill>
                  <a:srgbClr val="424242"/>
                </a:solidFill>
                <a:latin typeface="Nunito"/>
                <a:ea typeface="Nunito"/>
                <a:cs typeface="Nunito"/>
                <a:sym typeface="Nunito"/>
              </a:rPr>
              <a:t>clasificación de documentos. </a:t>
            </a:r>
            <a:r>
              <a:rPr lang="es-419" sz="1800">
                <a:solidFill>
                  <a:srgbClr val="424242"/>
                </a:solidFill>
                <a:latin typeface="Nunito"/>
                <a:ea typeface="Nunito"/>
                <a:cs typeface="Nunito"/>
                <a:sym typeface="Nunito"/>
              </a:rPr>
              <a:t>Análisis</a:t>
            </a:r>
            <a:r>
              <a:rPr lang="es-419" sz="1800">
                <a:solidFill>
                  <a:srgbClr val="424242"/>
                </a:solidFill>
                <a:latin typeface="Nunito"/>
                <a:ea typeface="Nunito"/>
                <a:cs typeface="Nunito"/>
                <a:sym typeface="Nunito"/>
              </a:rPr>
              <a:t> de sentimientos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Redes recurrentes</a:t>
            </a:r>
            <a:endParaRPr/>
          </a:p>
        </p:txBody>
      </p:sp>
      <p:sp>
        <p:nvSpPr>
          <p:cNvPr id="124" name="Google Shape;124;p21"/>
          <p:cNvSpPr txBox="1"/>
          <p:nvPr>
            <p:ph idx="1" type="body"/>
          </p:nvPr>
        </p:nvSpPr>
        <p:spPr>
          <a:xfrm>
            <a:off x="311700" y="1228675"/>
            <a:ext cx="3352800" cy="718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424242"/>
              </a:buClr>
              <a:buSzPts val="1800"/>
              <a:buFont typeface="Nunito"/>
              <a:buChar char="●"/>
            </a:pPr>
            <a:r>
              <a:rPr b="1" lang="es-419">
                <a:solidFill>
                  <a:srgbClr val="424242"/>
                </a:solidFill>
                <a:latin typeface="Nunito"/>
                <a:ea typeface="Nunito"/>
                <a:cs typeface="Nunito"/>
                <a:sym typeface="Nunito"/>
              </a:rPr>
              <a:t>Entrada</a:t>
            </a:r>
            <a:r>
              <a:rPr lang="es-419">
                <a:solidFill>
                  <a:srgbClr val="424242"/>
                </a:solidFill>
                <a:latin typeface="Nunito"/>
                <a:ea typeface="Nunito"/>
                <a:cs typeface="Nunito"/>
                <a:sym typeface="Nunito"/>
              </a:rPr>
              <a:t>: singular</a:t>
            </a:r>
            <a:endParaRPr>
              <a:solidFill>
                <a:srgbClr val="424242"/>
              </a:solidFill>
              <a:latin typeface="Nunito"/>
              <a:ea typeface="Nunito"/>
              <a:cs typeface="Nunito"/>
              <a:sym typeface="Nunito"/>
            </a:endParaRPr>
          </a:p>
          <a:p>
            <a:pPr indent="-342900" lvl="0" marL="457200" rtl="0" algn="l">
              <a:spcBef>
                <a:spcPts val="0"/>
              </a:spcBef>
              <a:spcAft>
                <a:spcPts val="0"/>
              </a:spcAft>
              <a:buClr>
                <a:srgbClr val="424242"/>
              </a:buClr>
              <a:buSzPts val="1800"/>
              <a:buFont typeface="Nunito"/>
              <a:buChar char="●"/>
            </a:pPr>
            <a:r>
              <a:rPr b="1" lang="es-419">
                <a:solidFill>
                  <a:srgbClr val="424242"/>
                </a:solidFill>
                <a:latin typeface="Nunito"/>
                <a:ea typeface="Nunito"/>
                <a:cs typeface="Nunito"/>
                <a:sym typeface="Nunito"/>
              </a:rPr>
              <a:t>Salida</a:t>
            </a:r>
            <a:r>
              <a:rPr lang="es-419">
                <a:solidFill>
                  <a:srgbClr val="424242"/>
                </a:solidFill>
                <a:latin typeface="Nunito"/>
                <a:ea typeface="Nunito"/>
                <a:cs typeface="Nunito"/>
                <a:sym typeface="Nunito"/>
              </a:rPr>
              <a:t>: </a:t>
            </a:r>
            <a:r>
              <a:rPr lang="es-419">
                <a:solidFill>
                  <a:srgbClr val="424242"/>
                </a:solidFill>
                <a:latin typeface="Nunito"/>
                <a:ea typeface="Nunito"/>
                <a:cs typeface="Nunito"/>
                <a:sym typeface="Nunito"/>
              </a:rPr>
              <a:t>secuencia</a:t>
            </a:r>
            <a:r>
              <a:rPr lang="es-419">
                <a:solidFill>
                  <a:srgbClr val="424242"/>
                </a:solidFill>
                <a:latin typeface="Nunito"/>
                <a:ea typeface="Nunito"/>
                <a:cs typeface="Nunito"/>
                <a:sym typeface="Nunito"/>
              </a:rPr>
              <a:t> </a:t>
            </a:r>
            <a:endParaRPr/>
          </a:p>
        </p:txBody>
      </p:sp>
      <p:sp>
        <p:nvSpPr>
          <p:cNvPr id="125" name="Google Shape;125;p21"/>
          <p:cNvSpPr txBox="1"/>
          <p:nvPr/>
        </p:nvSpPr>
        <p:spPr>
          <a:xfrm>
            <a:off x="3774725" y="3068350"/>
            <a:ext cx="513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Nunito"/>
                <a:ea typeface="Nunito"/>
                <a:cs typeface="Nunito"/>
                <a:sym typeface="Nunito"/>
              </a:rPr>
              <a:t>Pasamos una imagen una y otra vez (o la salida de un red Convolucional) y va generando una secuencia de palabras que puede ser un título para la imagen. </a:t>
            </a:r>
            <a:endParaRPr>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sp>
        <p:nvSpPr>
          <p:cNvPr id="126" name="Google Shape;126;p21"/>
          <p:cNvSpPr txBox="1"/>
          <p:nvPr/>
        </p:nvSpPr>
        <p:spPr>
          <a:xfrm>
            <a:off x="3352350" y="2277063"/>
            <a:ext cx="5728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s-419" sz="1800">
                <a:solidFill>
                  <a:srgbClr val="424242"/>
                </a:solidFill>
                <a:latin typeface="Nunito"/>
                <a:ea typeface="Nunito"/>
                <a:cs typeface="Nunito"/>
                <a:sym typeface="Nunito"/>
              </a:rPr>
              <a:t>Etiquetamiento</a:t>
            </a:r>
            <a:endParaRPr/>
          </a:p>
        </p:txBody>
      </p:sp>
      <p:pic>
        <p:nvPicPr>
          <p:cNvPr id="127" name="Google Shape;127;p21"/>
          <p:cNvPicPr preferRelativeResize="0"/>
          <p:nvPr/>
        </p:nvPicPr>
        <p:blipFill>
          <a:blip r:embed="rId3">
            <a:alphaModFix/>
          </a:blip>
          <a:stretch>
            <a:fillRect/>
          </a:stretch>
        </p:blipFill>
        <p:spPr>
          <a:xfrm>
            <a:off x="189450" y="2652725"/>
            <a:ext cx="3335059" cy="2338375"/>
          </a:xfrm>
          <a:prstGeom prst="rect">
            <a:avLst/>
          </a:prstGeom>
          <a:noFill/>
          <a:ln>
            <a:noFill/>
          </a:ln>
        </p:spPr>
      </p:pic>
      <p:pic>
        <p:nvPicPr>
          <p:cNvPr id="128" name="Google Shape;128;p21"/>
          <p:cNvPicPr preferRelativeResize="0"/>
          <p:nvPr/>
        </p:nvPicPr>
        <p:blipFill>
          <a:blip r:embed="rId4">
            <a:alphaModFix/>
          </a:blip>
          <a:stretch>
            <a:fillRect/>
          </a:stretch>
        </p:blipFill>
        <p:spPr>
          <a:xfrm>
            <a:off x="3251350" y="447553"/>
            <a:ext cx="5592149" cy="184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