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e2e9c31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4e2e9c31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4e2e9c31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4e2e9c31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e2e9c31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e2e9c31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e2e9c31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e2e9c31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e2e9c31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4e2e9c31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4e2e9c31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4e2e9c31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4e2e9c31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4e2e9c31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4e2e9c31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4e2e9c31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4e2e9c31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4e2e9c31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4e2e9c31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4e2e9c31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e2e9c31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e2e9c31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e2e9c31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e2e9c31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e2e9c31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e2e9c31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e2e9c31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e2e9c31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e2e9c31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e2e9c31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e2e9c31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e2e9c31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e2e9c31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e2e9c31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4e2e9c31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4e2e9c31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r>
              <a:rPr lang="en"/>
              <a:t> </a:t>
            </a:r>
            <a:r>
              <a:rPr lang="en"/>
              <a:t>Genéticos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311700" y="952100"/>
            <a:ext cx="837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Cruza: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Crossover aritmetico: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1920200"/>
            <a:ext cx="3647076" cy="204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625" y="292413"/>
            <a:ext cx="2728800" cy="21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364" y="3137287"/>
            <a:ext cx="29813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311700" y="952100"/>
            <a:ext cx="8373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Mutación</a:t>
            </a: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se debe abusar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Cambiar aleatoriamente un gen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" y="2472625"/>
            <a:ext cx="5456749" cy="15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100" y="155750"/>
            <a:ext cx="4340249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024" y="2352625"/>
            <a:ext cx="3070751" cy="250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Ejemplo de Algoritmo genético sencillo: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11650" y="1279225"/>
            <a:ext cx="8720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Sea X el problema a resolver.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Open Sans"/>
                <a:ea typeface="Open Sans"/>
                <a:cs typeface="Open Sans"/>
                <a:sym typeface="Open Sans"/>
              </a:rPr>
              <a:t>Las soluciones están representadas como tira de bits.</a:t>
            </a:r>
            <a:endParaRPr sz="12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1. Comenzar con una población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generada aleatoriamente de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cromosomas de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bits.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2. Calcular la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aptitud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f(x)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para cada cromosoma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3. Repetir los siguientes pasos hasta que se hayan creado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descendientes: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44958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a. Seleccionar un par de cromosomas de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siendo la </a:t>
            </a:r>
            <a:r>
              <a:rPr lang="en" sz="1200" u="sng">
                <a:latin typeface="Open Sans"/>
                <a:ea typeface="Open Sans"/>
                <a:cs typeface="Open Sans"/>
                <a:sym typeface="Open Sans"/>
              </a:rPr>
              <a:t>probabilidad de selección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una función creciente de la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aptitud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a1. Con probabilidad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(probabilidad de cruce), cruzar el par en un punto elegido aleatoriamente para formar dos descendientes. </a:t>
            </a:r>
            <a:r>
              <a:rPr lang="en" sz="1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(Si no tiene lugar ningún cruce, formar dos descendientes que sean copias exactas de sus respectivos padres) </a:t>
            </a:r>
            <a:r>
              <a:rPr lang="en" sz="12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y agregarlos a una nueva </a:t>
            </a:r>
            <a:r>
              <a:rPr lang="en" sz="12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población</a:t>
            </a:r>
            <a:r>
              <a:rPr lang="en" sz="12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2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P’</a:t>
            </a:r>
            <a:endParaRPr b="1" sz="12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49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a2. Mutar los dos descendientes en cada lugar con probabilidad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pm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(probabilidad de mutación) y colocar los cromosomas resultantes en la nueva población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P’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44958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b. Si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es impar, se puede rechazar aleatoriamente a un miembro de la nueva población.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44958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4. Reemplazar la población actual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con la nueva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P’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5. Volver al paso 2.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</a:t>
            </a: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88075" y="1279225"/>
            <a:ext cx="3612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Mochila 5 elementos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POBLACION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GENERACIONES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=2;</a:t>
            </a:r>
            <a:endParaRPr b="1" i="1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UTILIDAD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PESO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PESO LIMITE = 12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125" y="100188"/>
            <a:ext cx="20955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40075" y="3338700"/>
            <a:ext cx="30000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inicial: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(1,1,1,1,1)			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2637350" y="3501600"/>
            <a:ext cx="1362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11111 =&gt;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00000 =&gt;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00100 =&gt;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10000 =&gt; 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268600" y="28857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7" name="Google Shape;167;p25"/>
          <p:cNvGrpSpPr/>
          <p:nvPr/>
        </p:nvGrpSpPr>
        <p:grpSpPr>
          <a:xfrm>
            <a:off x="3266725" y="2263950"/>
            <a:ext cx="4564800" cy="738900"/>
            <a:chOff x="3266725" y="2263950"/>
            <a:chExt cx="4564800" cy="738900"/>
          </a:xfrm>
        </p:grpSpPr>
        <p:sp>
          <p:nvSpPr>
            <p:cNvPr id="168" name="Google Shape;168;p25"/>
            <p:cNvSpPr txBox="1"/>
            <p:nvPr/>
          </p:nvSpPr>
          <p:spPr>
            <a:xfrm>
              <a:off x="3266725" y="2263950"/>
              <a:ext cx="456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si la suma de pesos &gt; 12 =&gt;0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Función aptitud=</a:t>
              </a:r>
              <a:br>
                <a:rPr lang="en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			  Sino devolver la suma de utilidad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699000" y="2338800"/>
              <a:ext cx="246900" cy="589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5"/>
          <p:cNvSpPr txBox="1"/>
          <p:nvPr/>
        </p:nvSpPr>
        <p:spPr>
          <a:xfrm>
            <a:off x="3340075" y="3090325"/>
            <a:ext cx="52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Probabilidad de selección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 aptitud / (suma de aptitudes)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1" name="Google Shape;171;p25"/>
          <p:cNvGrpSpPr/>
          <p:nvPr/>
        </p:nvGrpSpPr>
        <p:grpSpPr>
          <a:xfrm>
            <a:off x="2674050" y="3480625"/>
            <a:ext cx="3474825" cy="1319725"/>
            <a:chOff x="2674050" y="3480625"/>
            <a:chExt cx="3474825" cy="1319725"/>
          </a:xfrm>
        </p:grpSpPr>
        <p:cxnSp>
          <p:nvCxnSpPr>
            <p:cNvPr id="172" name="Google Shape;172;p25"/>
            <p:cNvCxnSpPr>
              <a:stCxn id="173" idx="1"/>
              <a:endCxn id="174" idx="0"/>
            </p:cNvCxnSpPr>
            <p:nvPr/>
          </p:nvCxnSpPr>
          <p:spPr>
            <a:xfrm flipH="1">
              <a:off x="3884175" y="3680725"/>
              <a:ext cx="733500" cy="580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" name="Google Shape;174;p25"/>
            <p:cNvSpPr/>
            <p:nvPr/>
          </p:nvSpPr>
          <p:spPr>
            <a:xfrm>
              <a:off x="2674050" y="4261550"/>
              <a:ext cx="2420100" cy="5388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 txBox="1"/>
            <p:nvPr/>
          </p:nvSpPr>
          <p:spPr>
            <a:xfrm>
              <a:off x="4617675" y="3480625"/>
              <a:ext cx="153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Open Sans"/>
                <a:buAutoNum type="arabicPeriod"/>
              </a:pPr>
              <a:r>
                <a:rPr lang="en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Selección</a:t>
              </a:r>
              <a:endPara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5" name="Google Shape;175;p25"/>
          <p:cNvSpPr txBox="1"/>
          <p:nvPr/>
        </p:nvSpPr>
        <p:spPr>
          <a:xfrm>
            <a:off x="3817050" y="3732600"/>
            <a:ext cx="13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0.75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0.25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418700" y="39018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6208900" y="40428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 rot="10800000">
            <a:off x="5714975" y="3788975"/>
            <a:ext cx="0" cy="93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5"/>
          <p:cNvSpPr txBox="1"/>
          <p:nvPr/>
        </p:nvSpPr>
        <p:spPr>
          <a:xfrm>
            <a:off x="6766300" y="38844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32500" y="348062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2. Cruza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302500" y="3480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. Mutación</a:t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380025" y="40428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7948800" y="3863400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388075" y="1279225"/>
            <a:ext cx="3612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Mochila 5 elementos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POBLACION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GENERACIONES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=2;</a:t>
            </a:r>
            <a:endParaRPr b="1" i="1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UTILIDAD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PESO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PESO LIMITE = 12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40075" y="3338700"/>
            <a:ext cx="2122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inicial: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(1,1,1,1,1)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347125" y="2479000"/>
            <a:ext cx="203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26"/>
          <p:cNvGrpSpPr/>
          <p:nvPr/>
        </p:nvGrpSpPr>
        <p:grpSpPr>
          <a:xfrm>
            <a:off x="4353275" y="387175"/>
            <a:ext cx="4564800" cy="738900"/>
            <a:chOff x="3266725" y="2263950"/>
            <a:chExt cx="4564800" cy="738900"/>
          </a:xfrm>
        </p:grpSpPr>
        <p:sp>
          <p:nvSpPr>
            <p:cNvPr id="194" name="Google Shape;194;p26"/>
            <p:cNvSpPr txBox="1"/>
            <p:nvPr/>
          </p:nvSpPr>
          <p:spPr>
            <a:xfrm>
              <a:off x="3266725" y="2263950"/>
              <a:ext cx="456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 si la suma de pesos &gt; 12 =&gt;0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Función aptitud=</a:t>
              </a:r>
              <a:br>
                <a:rPr lang="en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			  Sino devolver la suma de utilidad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699000" y="2338800"/>
              <a:ext cx="246900" cy="589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6"/>
          <p:cNvSpPr txBox="1"/>
          <p:nvPr/>
        </p:nvSpPr>
        <p:spPr>
          <a:xfrm>
            <a:off x="3918600" y="1192375"/>
            <a:ext cx="52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Probabilidad de selección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 aptitud / (suma de aptitudes)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5418700" y="39018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208900" y="40428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6"/>
          <p:cNvCxnSpPr/>
          <p:nvPr/>
        </p:nvCxnSpPr>
        <p:spPr>
          <a:xfrm rot="10800000">
            <a:off x="5489275" y="3781925"/>
            <a:ext cx="0" cy="93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6"/>
          <p:cNvSpPr txBox="1"/>
          <p:nvPr/>
        </p:nvSpPr>
        <p:spPr>
          <a:xfrm>
            <a:off x="6766300" y="38844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032500" y="348062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2. Cruza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7302500" y="3480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3. Mutación</a:t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7556500" y="40428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68025" y="3863400"/>
            <a:ext cx="7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347125" y="1562425"/>
            <a:ext cx="2517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0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410575" y="2116675"/>
            <a:ext cx="2833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Repetimos, hasta obtener 4 elementos en la población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2637350" y="3501600"/>
            <a:ext cx="1362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11111 =&gt;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00000 =&gt;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00100 =&gt;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10000 =&gt; 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2674050" y="3480625"/>
            <a:ext cx="3474825" cy="1319725"/>
            <a:chOff x="2674050" y="3480625"/>
            <a:chExt cx="3474825" cy="1319725"/>
          </a:xfrm>
        </p:grpSpPr>
        <p:cxnSp>
          <p:nvCxnSpPr>
            <p:cNvPr id="209" name="Google Shape;209;p26"/>
            <p:cNvCxnSpPr>
              <a:stCxn id="210" idx="1"/>
              <a:endCxn id="211" idx="0"/>
            </p:cNvCxnSpPr>
            <p:nvPr/>
          </p:nvCxnSpPr>
          <p:spPr>
            <a:xfrm flipH="1">
              <a:off x="3884175" y="3680725"/>
              <a:ext cx="733500" cy="580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" name="Google Shape;211;p26"/>
            <p:cNvSpPr/>
            <p:nvPr/>
          </p:nvSpPr>
          <p:spPr>
            <a:xfrm>
              <a:off x="2674050" y="4261550"/>
              <a:ext cx="2420100" cy="5388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4617675" y="3480625"/>
              <a:ext cx="153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Open Sans"/>
                <a:buAutoNum type="arabicPeriod"/>
              </a:pPr>
              <a:r>
                <a:rPr lang="en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Selección</a:t>
              </a:r>
              <a:endPara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2" name="Google Shape;212;p26"/>
          <p:cNvSpPr txBox="1"/>
          <p:nvPr/>
        </p:nvSpPr>
        <p:spPr>
          <a:xfrm>
            <a:off x="3817050" y="3732600"/>
            <a:ext cx="13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=0.75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=0.25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88075" y="1279225"/>
            <a:ext cx="3612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Mochila 5 elementos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POBLACION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GENERACIONES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=2;</a:t>
            </a:r>
            <a:endParaRPr b="1" i="1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UTILIDAD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PESO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PESO LIMITE = 12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340075" y="3338700"/>
            <a:ext cx="2122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inicial: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(1,1,1,1,1)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27"/>
          <p:cNvGrpSpPr/>
          <p:nvPr/>
        </p:nvGrpSpPr>
        <p:grpSpPr>
          <a:xfrm>
            <a:off x="4353275" y="387175"/>
            <a:ext cx="4564800" cy="738900"/>
            <a:chOff x="3266725" y="2263950"/>
            <a:chExt cx="4564800" cy="738900"/>
          </a:xfrm>
        </p:grpSpPr>
        <p:sp>
          <p:nvSpPr>
            <p:cNvPr id="222" name="Google Shape;222;p27"/>
            <p:cNvSpPr txBox="1"/>
            <p:nvPr/>
          </p:nvSpPr>
          <p:spPr>
            <a:xfrm>
              <a:off x="3266725" y="2263950"/>
              <a:ext cx="456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 si la suma de pesos &gt; 12 =&gt;0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Función aptitud=</a:t>
              </a:r>
              <a:br>
                <a:rPr lang="en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			  Sino devolver la suma de utilidad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699000" y="2338800"/>
              <a:ext cx="246900" cy="589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7"/>
          <p:cNvSpPr txBox="1"/>
          <p:nvPr/>
        </p:nvSpPr>
        <p:spPr>
          <a:xfrm>
            <a:off x="3918600" y="1192375"/>
            <a:ext cx="52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Probabilidad de selección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 aptitud / (suma de aptitudes)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2462275" y="3338700"/>
            <a:ext cx="2517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0: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202300" y="3732600"/>
            <a:ext cx="63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1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4734275" y="3732600"/>
            <a:ext cx="13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=0.38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=0.31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=0.23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=0.08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388075" y="1279225"/>
            <a:ext cx="3612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Mochila 5 elementos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POBLACION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GENERACIONES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=2;</a:t>
            </a:r>
            <a:endParaRPr b="1" i="1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UTILIDAD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PESO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PESO LIMITE = 12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5" name="Google Shape;235;p28"/>
          <p:cNvGrpSpPr/>
          <p:nvPr/>
        </p:nvGrpSpPr>
        <p:grpSpPr>
          <a:xfrm>
            <a:off x="4353275" y="387175"/>
            <a:ext cx="4564800" cy="738900"/>
            <a:chOff x="3266725" y="2263950"/>
            <a:chExt cx="4564800" cy="738900"/>
          </a:xfrm>
        </p:grpSpPr>
        <p:sp>
          <p:nvSpPr>
            <p:cNvPr id="236" name="Google Shape;236;p28"/>
            <p:cNvSpPr txBox="1"/>
            <p:nvPr/>
          </p:nvSpPr>
          <p:spPr>
            <a:xfrm>
              <a:off x="3266725" y="2263950"/>
              <a:ext cx="456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 si la suma de pesos &gt; 12 =&gt;0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Función aptitud=</a:t>
              </a:r>
              <a:br>
                <a:rPr lang="en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			  Sino devolver la suma de utilidad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699000" y="2338800"/>
              <a:ext cx="246900" cy="589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8"/>
          <p:cNvSpPr txBox="1"/>
          <p:nvPr/>
        </p:nvSpPr>
        <p:spPr>
          <a:xfrm>
            <a:off x="3918600" y="1192375"/>
            <a:ext cx="52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Probabilidad de selección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 aptitud / (suma de aptitudes)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55125" y="3451600"/>
            <a:ext cx="2517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0: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895150" y="3845500"/>
            <a:ext cx="63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1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2427125" y="3845500"/>
            <a:ext cx="13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=0.38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=0.31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=0.23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=0.08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239900" y="3838225"/>
            <a:ext cx="3414900" cy="585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3654800" y="3184275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Selección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156350" y="38232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 rot="10800000">
            <a:off x="4536775" y="3665425"/>
            <a:ext cx="0" cy="93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8"/>
          <p:cNvSpPr txBox="1"/>
          <p:nvPr/>
        </p:nvSpPr>
        <p:spPr>
          <a:xfrm>
            <a:off x="5150575" y="318427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2. Cruza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981250" y="39816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5656350" y="38232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6879150" y="318427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3. Mutación</a:t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707025" y="39816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7460225" y="38232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10101</a:t>
            </a:r>
            <a:endParaRPr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6347125" y="1562425"/>
            <a:ext cx="2517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1: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(0,0,0,1,0)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388075" y="1279225"/>
            <a:ext cx="3612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Mochila 5 elementos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POBLACION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GENERACIONES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=2;</a:t>
            </a:r>
            <a:endParaRPr b="1" i="1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UTILIDAD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PESO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PESO LIMITE = 12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4353275" y="387175"/>
            <a:ext cx="4564800" cy="738900"/>
            <a:chOff x="3266725" y="2263950"/>
            <a:chExt cx="4564800" cy="738900"/>
          </a:xfrm>
        </p:grpSpPr>
        <p:sp>
          <p:nvSpPr>
            <p:cNvPr id="261" name="Google Shape;261;p29"/>
            <p:cNvSpPr txBox="1"/>
            <p:nvPr/>
          </p:nvSpPr>
          <p:spPr>
            <a:xfrm>
              <a:off x="3266725" y="2263950"/>
              <a:ext cx="456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 si la suma de pesos &gt; 12 =&gt;0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Función aptitud=</a:t>
              </a:r>
              <a:br>
                <a:rPr lang="en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			  Sino devolver la suma de utilidad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99000" y="2338800"/>
              <a:ext cx="246900" cy="589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9"/>
          <p:cNvSpPr txBox="1"/>
          <p:nvPr/>
        </p:nvSpPr>
        <p:spPr>
          <a:xfrm>
            <a:off x="3918600" y="1192375"/>
            <a:ext cx="52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Probabilidad de selección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 aptitud / (suma de aptitudes)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55125" y="3451600"/>
            <a:ext cx="2517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0: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895150" y="3845500"/>
            <a:ext cx="63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1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2427125" y="3845500"/>
            <a:ext cx="13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=0.38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=0.31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=0.23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P(s) =0.08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3654800" y="3184275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Selección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4156350" y="38232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9" name="Google Shape;269;p29"/>
          <p:cNvCxnSpPr/>
          <p:nvPr/>
        </p:nvCxnSpPr>
        <p:spPr>
          <a:xfrm rot="10800000">
            <a:off x="4614375" y="3665425"/>
            <a:ext cx="0" cy="93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9"/>
          <p:cNvSpPr txBox="1"/>
          <p:nvPr/>
        </p:nvSpPr>
        <p:spPr>
          <a:xfrm>
            <a:off x="5150575" y="318427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2. Cruza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4981250" y="39816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5656350" y="38232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0010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879150" y="318427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3. Mutación</a:t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6707025" y="3981625"/>
            <a:ext cx="4515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7460225" y="38232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6347125" y="1562425"/>
            <a:ext cx="2517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1: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(0,0,0,1,0)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7" name="Google Shape;277;p29"/>
          <p:cNvGrpSpPr/>
          <p:nvPr/>
        </p:nvGrpSpPr>
        <p:grpSpPr>
          <a:xfrm>
            <a:off x="239900" y="3838225"/>
            <a:ext cx="3414900" cy="811500"/>
            <a:chOff x="239900" y="3838225"/>
            <a:chExt cx="3414900" cy="811500"/>
          </a:xfrm>
        </p:grpSpPr>
        <p:sp>
          <p:nvSpPr>
            <p:cNvPr id="278" name="Google Shape;278;p29"/>
            <p:cNvSpPr/>
            <p:nvPr/>
          </p:nvSpPr>
          <p:spPr>
            <a:xfrm>
              <a:off x="239900" y="3838225"/>
              <a:ext cx="3414900" cy="3693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39900" y="4350925"/>
              <a:ext cx="3414900" cy="2988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9"/>
          <p:cNvSpPr txBox="1"/>
          <p:nvPr/>
        </p:nvSpPr>
        <p:spPr>
          <a:xfrm>
            <a:off x="6347125" y="2448400"/>
            <a:ext cx="18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(0,0,1,1,1)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/>
        </p:nvSpPr>
        <p:spPr>
          <a:xfrm>
            <a:off x="311700" y="740425"/>
            <a:ext cx="837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0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388075" y="1279225"/>
            <a:ext cx="3612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Mochila 5 elementos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POBLACION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=4;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GENERACIONES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=2;</a:t>
            </a:r>
            <a:endParaRPr b="1" i="1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UTILIDAD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PESO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= {1, 2, 3, 4, 5};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PESO LIMITE = 12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8" name="Google Shape;288;p30"/>
          <p:cNvGrpSpPr/>
          <p:nvPr/>
        </p:nvGrpSpPr>
        <p:grpSpPr>
          <a:xfrm>
            <a:off x="4353275" y="387175"/>
            <a:ext cx="4564800" cy="738900"/>
            <a:chOff x="3266725" y="2263950"/>
            <a:chExt cx="4564800" cy="738900"/>
          </a:xfrm>
        </p:grpSpPr>
        <p:sp>
          <p:nvSpPr>
            <p:cNvPr id="289" name="Google Shape;289;p30"/>
            <p:cNvSpPr txBox="1"/>
            <p:nvPr/>
          </p:nvSpPr>
          <p:spPr>
            <a:xfrm>
              <a:off x="3266725" y="2263950"/>
              <a:ext cx="456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 si la suma de pesos &gt; 12 =&gt;0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Función aptitud=</a:t>
              </a:r>
              <a:br>
                <a:rPr lang="en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			  Sino devolver la suma de utilidad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699000" y="2338800"/>
              <a:ext cx="246900" cy="589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30"/>
          <p:cNvSpPr txBox="1"/>
          <p:nvPr/>
        </p:nvSpPr>
        <p:spPr>
          <a:xfrm>
            <a:off x="3918600" y="1192375"/>
            <a:ext cx="52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Probabilidad de selección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 aptitud / (suma de aptitudes)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55125" y="3451600"/>
            <a:ext cx="2517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Población Iteración 1: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(0,0,0,1,0)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(1,0,1,0,1)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(0,0,0,0,0)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(0,0,1,1,1)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895150" y="3845500"/>
            <a:ext cx="7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=&gt; 12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338675" y="4614325"/>
            <a:ext cx="2333700" cy="3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C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2672275" y="3845500"/>
            <a:ext cx="5208900" cy="938400"/>
            <a:chOff x="2672275" y="3845500"/>
            <a:chExt cx="5208900" cy="938400"/>
          </a:xfrm>
        </p:grpSpPr>
        <p:sp>
          <p:nvSpPr>
            <p:cNvPr id="296" name="Google Shape;296;p30"/>
            <p:cNvSpPr txBox="1"/>
            <p:nvPr/>
          </p:nvSpPr>
          <p:spPr>
            <a:xfrm>
              <a:off x="3817075" y="3845500"/>
              <a:ext cx="4064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Luego de 2 iteraciones encontramos una solución </a:t>
              </a: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óptima</a:t>
              </a: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al problema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97" name="Google Shape;297;p30"/>
            <p:cNvCxnSpPr>
              <a:stCxn id="296" idx="1"/>
              <a:endCxn id="294" idx="3"/>
            </p:cNvCxnSpPr>
            <p:nvPr/>
          </p:nvCxnSpPr>
          <p:spPr>
            <a:xfrm flipH="1">
              <a:off x="2672275" y="4153300"/>
              <a:ext cx="1144800" cy="6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311700" y="740425"/>
            <a:ext cx="255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Usos reales</a:t>
            </a: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225"/>
            <a:ext cx="2095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 txBox="1"/>
          <p:nvPr/>
        </p:nvSpPr>
        <p:spPr>
          <a:xfrm>
            <a:off x="2441225" y="12792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antena de la nave espacial </a:t>
            </a:r>
            <a:r>
              <a:rPr b="1" lang="en"/>
              <a:t>ST5</a:t>
            </a:r>
            <a:r>
              <a:rPr lang="en"/>
              <a:t> de la NASA de 2006. Esta forma complicada fue encontrada por un programa de diseño de computadora evolutivo para crear el mejor patrón de radiación. Se le conoce como antena evolucionada.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750" y="740425"/>
            <a:ext cx="2277550" cy="22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 txBox="1"/>
          <p:nvPr/>
        </p:nvSpPr>
        <p:spPr>
          <a:xfrm>
            <a:off x="6673675" y="2972425"/>
            <a:ext cx="20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Fixtures deportivos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5832300" y="423335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Optimización de producción y distribución de energía eléctrica.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373" y="3336050"/>
            <a:ext cx="2799924" cy="15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9075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Holland asienta las bases de los algoritmos </a:t>
            </a:r>
            <a:r>
              <a:rPr lang="en"/>
              <a:t>genéticos</a:t>
            </a:r>
            <a:r>
              <a:rPr lang="en"/>
              <a:t> con un libro disruptivo publicado en 1975: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Adaptation in Natural and Artificial Systems</a:t>
            </a:r>
            <a:endParaRPr b="1" i="1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650" y="1590675"/>
            <a:ext cx="20955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73392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045625" y="1489250"/>
            <a:ext cx="37866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Definiciones: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08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oto Sans Symbols"/>
              <a:buChar char="●"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Fenotipo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problema a solucionar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0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oto Sans Symbols"/>
              <a:buChar char="●"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Cromosoma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cada una de las soluciones posibles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0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oto Sans Symbols"/>
              <a:buChar char="●"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cada uno de los símbolos en el cromosoma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0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oto Sans Symbols"/>
              <a:buChar char="●"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Genotipo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si los símbolos son binarios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085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100"/>
              <a:buFont typeface="Noto Sans Symbols"/>
              <a:buChar char="●"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Generación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cada </a:t>
            </a:r>
            <a:r>
              <a:rPr lang="en" sz="155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iteración</a:t>
            </a:r>
            <a:endParaRPr sz="19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863150"/>
            <a:ext cx="255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Operadores: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100" y="863150"/>
            <a:ext cx="4031400" cy="19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45550"/>
            <a:ext cx="3293548" cy="164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448" y="3473625"/>
            <a:ext cx="37528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952100"/>
            <a:ext cx="59592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Variables: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Tamaño de la Población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Excesiva =&gt; lento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Escasa =&gt; solución poco óptima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Probabilidad de Cruce (de 0 a 100%)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Probabilidad de Mutación (de 0 a 100%)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675" y="2130377"/>
            <a:ext cx="3420524" cy="2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898425"/>
            <a:ext cx="42828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Codificaciones: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Codificación binaria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Problema de la mochila (cada elemento está o no)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Codificación por valor directo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Problema del viajante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Codificación en árbol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 cromosoma es un árbol y la cruza es a nivel de nodos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25" y="246500"/>
            <a:ext cx="3678775" cy="14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102" y="1692825"/>
            <a:ext cx="2727200" cy="21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850" y="3877725"/>
            <a:ext cx="3169442" cy="10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863150"/>
            <a:ext cx="83736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Selección:</a:t>
            </a:r>
            <a:endParaRPr b="1" sz="2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Por Ruleta/Rango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cada cromosoma se le asigna una probabilidad según su utilidad y se le asigna una porción de la ruleta. Luego se tira la ruleta y se queda el cromosoma que ganó.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Selección elitista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Igual que el anterior pero además copiamos a los mejores en la siguiente generación para que no se pierdan en caso de no salir en la ruleta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Otras selecciones: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jerárquica,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por torneo,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escalada, etc.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11700" y="952100"/>
            <a:ext cx="837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Cruza</a:t>
            </a: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Crossover 1 Punto: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" y="2065575"/>
            <a:ext cx="3707949" cy="8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224" y="272025"/>
            <a:ext cx="3575706" cy="30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00" y="3207500"/>
            <a:ext cx="2981986" cy="18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8650" y="3207499"/>
            <a:ext cx="2666999" cy="15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311700" y="952100"/>
            <a:ext cx="837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Cruza: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Crossover 2 Puntos: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5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2550"/>
            <a:ext cx="3487776" cy="10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876" y="1920200"/>
            <a:ext cx="5039725" cy="2850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