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ib5mW404T+p2ZVazFli+sXaT89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F80FB-205C-4E41-B7CD-585E0403DF7D}">
  <a:tblStyle styleId="{BE5F80FB-205C-4E41-B7CD-585E0403DF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italic.fntdata"/><Relationship Id="rId10" Type="http://schemas.openxmlformats.org/officeDocument/2006/relationships/slide" Target="slides/slide4.xml"/><Relationship Id="rId54" Type="http://schemas.openxmlformats.org/officeDocument/2006/relationships/font" Target="fonts/Raleway-bold.fntdata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4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5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5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5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Reducción de la dimensionalidad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172900"/>
            <a:ext cx="7688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Organización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Ing. Juan M. Rodríguez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¿Qué pasa si tengo 4 o más variables?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200" name="Google Shape;200;p11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PLN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SVM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11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11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03" name="Google Shape;203;p11"/>
          <p:cNvSpPr/>
          <p:nvPr/>
        </p:nvSpPr>
        <p:spPr>
          <a:xfrm>
            <a:off x="5557000" y="31617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5192700" y="28271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6004088" y="28921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7988025" y="28272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7201600" y="26335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7597175" y="30858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6267375" y="446935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PC1 (91%)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11" name="Google Shape;211;p11"/>
          <p:cNvSpPr txBox="1"/>
          <p:nvPr/>
        </p:nvSpPr>
        <p:spPr>
          <a:xfrm>
            <a:off x="4862725" y="179080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PC2 (4%)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12075" y="2068775"/>
            <a:ext cx="1807500" cy="288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6992200" y="2441025"/>
            <a:ext cx="1492500" cy="106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1"/>
          <p:cNvCxnSpPr>
            <a:endCxn id="213" idx="2"/>
          </p:cNvCxnSpPr>
          <p:nvPr/>
        </p:nvCxnSpPr>
        <p:spPr>
          <a:xfrm flipH="1" rot="10800000">
            <a:off x="1807750" y="3501825"/>
            <a:ext cx="5930700" cy="1457400"/>
          </a:xfrm>
          <a:prstGeom prst="bentConnector2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5" name="Google Shape;215;p11"/>
          <p:cNvSpPr/>
          <p:nvPr/>
        </p:nvSpPr>
        <p:spPr>
          <a:xfrm>
            <a:off x="2887400" y="2068775"/>
            <a:ext cx="1807500" cy="288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5164050" y="2541275"/>
            <a:ext cx="1492500" cy="106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1"/>
          <p:cNvCxnSpPr>
            <a:stCxn id="215" idx="3"/>
            <a:endCxn id="216" idx="2"/>
          </p:cNvCxnSpPr>
          <p:nvPr/>
        </p:nvCxnSpPr>
        <p:spPr>
          <a:xfrm>
            <a:off x="4694900" y="3509975"/>
            <a:ext cx="1215300" cy="92100"/>
          </a:xfrm>
          <a:prstGeom prst="bentConnector4">
            <a:avLst>
              <a:gd fmla="val 19302" name="adj1"/>
              <a:gd fmla="val 358550" name="adj2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223" name="Google Shape;223;p12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4" name="Google Shape;224;p12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25" name="Google Shape;225;p12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5279275" y="38926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1004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470300" y="26851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78388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12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33" name="Google Shape;233;p12"/>
          <p:cNvSpPr txBox="1"/>
          <p:nvPr/>
        </p:nvSpPr>
        <p:spPr>
          <a:xfrm>
            <a:off x="6267375" y="44693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550825" y="383732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2"/>
          <p:cNvCxnSpPr>
            <a:stCxn id="226" idx="4"/>
          </p:cNvCxnSpPr>
          <p:nvPr/>
        </p:nvCxnSpPr>
        <p:spPr>
          <a:xfrm>
            <a:off x="5421775" y="4151263"/>
            <a:ext cx="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6" name="Google Shape;236;p12"/>
          <p:cNvCxnSpPr/>
          <p:nvPr/>
        </p:nvCxnSpPr>
        <p:spPr>
          <a:xfrm>
            <a:off x="7242975" y="3267188"/>
            <a:ext cx="0" cy="11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7" name="Google Shape;237;p12"/>
          <p:cNvCxnSpPr/>
          <p:nvPr/>
        </p:nvCxnSpPr>
        <p:spPr>
          <a:xfrm>
            <a:off x="7612800" y="2943738"/>
            <a:ext cx="600" cy="14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8" name="Google Shape;238;p12"/>
          <p:cNvCxnSpPr/>
          <p:nvPr/>
        </p:nvCxnSpPr>
        <p:spPr>
          <a:xfrm>
            <a:off x="7983225" y="3267188"/>
            <a:ext cx="4800" cy="11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9" name="Google Shape;239;p12"/>
          <p:cNvCxnSpPr>
            <a:stCxn id="225" idx="4"/>
            <a:endCxn id="225" idx="4"/>
          </p:cNvCxnSpPr>
          <p:nvPr/>
        </p:nvCxnSpPr>
        <p:spPr>
          <a:xfrm>
            <a:off x="5706775" y="43634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0" name="Google Shape;240;p12"/>
          <p:cNvSpPr txBox="1"/>
          <p:nvPr/>
        </p:nvSpPr>
        <p:spPr>
          <a:xfrm>
            <a:off x="273425" y="4413625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Calculamos el valor promedio para árboles (variable 1)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6517288" y="4286650"/>
            <a:ext cx="285000" cy="270600"/>
          </a:xfrm>
          <a:prstGeom prst="mathMultiply">
            <a:avLst>
              <a:gd fmla="val 17239" name="adj1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247" name="Google Shape;247;p13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Google Shape;248;p13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49" name="Google Shape;249;p13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5279275" y="38926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71004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7470300" y="26851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78388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13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57" name="Google Shape;257;p13"/>
          <p:cNvSpPr txBox="1"/>
          <p:nvPr/>
        </p:nvSpPr>
        <p:spPr>
          <a:xfrm>
            <a:off x="6267375" y="44693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4550825" y="383732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3"/>
          <p:cNvCxnSpPr>
            <a:stCxn id="249" idx="4"/>
            <a:endCxn id="249" idx="4"/>
          </p:cNvCxnSpPr>
          <p:nvPr/>
        </p:nvCxnSpPr>
        <p:spPr>
          <a:xfrm>
            <a:off x="5706775" y="43634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0" name="Google Shape;260;p13"/>
          <p:cNvSpPr txBox="1"/>
          <p:nvPr/>
        </p:nvSpPr>
        <p:spPr>
          <a:xfrm>
            <a:off x="273425" y="4413625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Calculamos el valor promedio para RNA (variable 2)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6517288" y="4286650"/>
            <a:ext cx="285000" cy="270600"/>
          </a:xfrm>
          <a:prstGeom prst="mathMultiply">
            <a:avLst>
              <a:gd fmla="val 17239" name="adj1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3"/>
          <p:cNvCxnSpPr>
            <a:stCxn id="253" idx="2"/>
          </p:cNvCxnSpPr>
          <p:nvPr/>
        </p:nvCxnSpPr>
        <p:spPr>
          <a:xfrm rot="10800000">
            <a:off x="5211300" y="2814438"/>
            <a:ext cx="22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3" name="Google Shape;263;p13"/>
          <p:cNvCxnSpPr>
            <a:stCxn id="252" idx="2"/>
          </p:cNvCxnSpPr>
          <p:nvPr/>
        </p:nvCxnSpPr>
        <p:spPr>
          <a:xfrm flipH="1">
            <a:off x="5204175" y="3137900"/>
            <a:ext cx="18963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4" name="Google Shape;264;p13"/>
          <p:cNvCxnSpPr>
            <a:stCxn id="254" idx="2"/>
          </p:cNvCxnSpPr>
          <p:nvPr/>
        </p:nvCxnSpPr>
        <p:spPr>
          <a:xfrm rot="10800000">
            <a:off x="5203075" y="3137900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" name="Google Shape;265;p13"/>
          <p:cNvCxnSpPr>
            <a:stCxn id="251" idx="2"/>
          </p:cNvCxnSpPr>
          <p:nvPr/>
        </p:nvCxnSpPr>
        <p:spPr>
          <a:xfrm rot="10800000">
            <a:off x="5192775" y="3890425"/>
            <a:ext cx="4581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6" name="Google Shape;266;p13"/>
          <p:cNvCxnSpPr/>
          <p:nvPr/>
        </p:nvCxnSpPr>
        <p:spPr>
          <a:xfrm rot="10800000">
            <a:off x="5192725" y="4220850"/>
            <a:ext cx="4581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7" name="Google Shape;267;p13"/>
          <p:cNvCxnSpPr>
            <a:stCxn id="250" idx="2"/>
          </p:cNvCxnSpPr>
          <p:nvPr/>
        </p:nvCxnSpPr>
        <p:spPr>
          <a:xfrm rot="10800000">
            <a:off x="5149375" y="3997663"/>
            <a:ext cx="129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8" name="Google Shape;268;p13"/>
          <p:cNvSpPr/>
          <p:nvPr/>
        </p:nvSpPr>
        <p:spPr>
          <a:xfrm>
            <a:off x="5050188" y="3352313"/>
            <a:ext cx="285000" cy="270600"/>
          </a:xfrm>
          <a:prstGeom prst="mathMultiply">
            <a:avLst>
              <a:gd fmla="val 17239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274" name="Google Shape;274;p14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5" name="Google Shape;275;p14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76" name="Google Shape;276;p14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5279275" y="38926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71004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7470300" y="26851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78388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14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84" name="Google Shape;284;p14"/>
          <p:cNvSpPr txBox="1"/>
          <p:nvPr/>
        </p:nvSpPr>
        <p:spPr>
          <a:xfrm>
            <a:off x="6267375" y="44693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550825" y="383732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4"/>
          <p:cNvCxnSpPr>
            <a:stCxn id="276" idx="4"/>
            <a:endCxn id="276" idx="4"/>
          </p:cNvCxnSpPr>
          <p:nvPr/>
        </p:nvCxnSpPr>
        <p:spPr>
          <a:xfrm>
            <a:off x="5706775" y="43634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7" name="Google Shape;287;p14"/>
          <p:cNvSpPr txBox="1"/>
          <p:nvPr/>
        </p:nvSpPr>
        <p:spPr>
          <a:xfrm>
            <a:off x="273425" y="4413625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Calculamos el centro del conjunto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517288" y="4286650"/>
            <a:ext cx="285000" cy="270600"/>
          </a:xfrm>
          <a:prstGeom prst="mathMultiply">
            <a:avLst>
              <a:gd fmla="val 17239" name="adj1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5050188" y="3352313"/>
            <a:ext cx="285000" cy="270600"/>
          </a:xfrm>
          <a:prstGeom prst="mathMultiply">
            <a:avLst>
              <a:gd fmla="val 17239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6517288" y="3352313"/>
            <a:ext cx="285000" cy="270600"/>
          </a:xfrm>
          <a:prstGeom prst="mathMultiply">
            <a:avLst>
              <a:gd fmla="val 17239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590650" y="3687188"/>
            <a:ext cx="138300" cy="53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 rot="5400000">
            <a:off x="5724225" y="3220013"/>
            <a:ext cx="138300" cy="53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1400625" y="1914138"/>
            <a:ext cx="1977600" cy="1977600"/>
          </a:xfrm>
          <a:prstGeom prst="mathMultiply">
            <a:avLst>
              <a:gd fmla="val 741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138223" y="3687200"/>
            <a:ext cx="4022700" cy="400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necesitamos mirar los datos para lo que sigue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300" name="Google Shape;300;p15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301" name="Google Shape;301;p15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302" name="Google Shape;302;p15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5"/>
          <p:cNvCxnSpPr>
            <a:stCxn id="305" idx="4"/>
            <a:endCxn id="305" idx="4"/>
          </p:cNvCxnSpPr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06" name="Google Shape;306;p15"/>
          <p:cNvGrpSpPr/>
          <p:nvPr/>
        </p:nvGrpSpPr>
        <p:grpSpPr>
          <a:xfrm>
            <a:off x="4074200" y="1805738"/>
            <a:ext cx="2844600" cy="1678350"/>
            <a:chOff x="4074200" y="1805738"/>
            <a:chExt cx="2844600" cy="1678350"/>
          </a:xfrm>
        </p:grpSpPr>
        <p:sp>
          <p:nvSpPr>
            <p:cNvPr id="305" name="Google Shape;305;p15"/>
            <p:cNvSpPr/>
            <p:nvPr/>
          </p:nvSpPr>
          <p:spPr>
            <a:xfrm>
              <a:off x="4359200" y="32254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074200" y="30132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445800" y="29084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895400" y="21292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265225" y="18057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633800" y="21292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2213" y="2472913"/>
              <a:ext cx="285000" cy="270600"/>
            </a:xfrm>
            <a:prstGeom prst="mathMultiply">
              <a:avLst>
                <a:gd fmla="val 17239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5"/>
          <p:cNvSpPr/>
          <p:nvPr/>
        </p:nvSpPr>
        <p:spPr>
          <a:xfrm rot="-2169583">
            <a:off x="4589022" y="2175436"/>
            <a:ext cx="697074" cy="2850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A1A1A">
              <a:alpha val="51764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15"/>
          <p:cNvGrpSpPr/>
          <p:nvPr/>
        </p:nvGrpSpPr>
        <p:grpSpPr>
          <a:xfrm>
            <a:off x="2604800" y="2735938"/>
            <a:ext cx="2844600" cy="1678350"/>
            <a:chOff x="4074200" y="1805738"/>
            <a:chExt cx="2844600" cy="1678350"/>
          </a:xfrm>
        </p:grpSpPr>
        <p:sp>
          <p:nvSpPr>
            <p:cNvPr id="315" name="Google Shape;315;p15"/>
            <p:cNvSpPr/>
            <p:nvPr/>
          </p:nvSpPr>
          <p:spPr>
            <a:xfrm>
              <a:off x="4359200" y="32254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074200" y="30132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445800" y="29084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895400" y="21292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265225" y="18057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633800" y="21292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5312213" y="2472913"/>
              <a:ext cx="285000" cy="270600"/>
            </a:xfrm>
            <a:prstGeom prst="mathMultiply">
              <a:avLst>
                <a:gd fmla="val 17239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325825" y="1629075"/>
            <a:ext cx="19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Centramos el conjunto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328" name="Google Shape;328;p16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329" name="Google Shape;329;p16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330" name="Google Shape;330;p16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6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33" name="Google Shape;333;p16"/>
          <p:cNvSpPr txBox="1"/>
          <p:nvPr/>
        </p:nvSpPr>
        <p:spPr>
          <a:xfrm>
            <a:off x="325825" y="1629075"/>
            <a:ext cx="195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Trazamos una línea aleatoria que pasa por el origen de coordenadas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2889800" y="41556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2604800" y="39434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2976400" y="38386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44260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1644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6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1" name="Google Shape;341;p16"/>
          <p:cNvCxnSpPr/>
          <p:nvPr/>
        </p:nvCxnSpPr>
        <p:spPr>
          <a:xfrm flipH="1" rot="10800000">
            <a:off x="2467300" y="2560550"/>
            <a:ext cx="3199200" cy="184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2" name="Google Shape;342;p16"/>
          <p:cNvSpPr txBox="1"/>
          <p:nvPr/>
        </p:nvSpPr>
        <p:spPr>
          <a:xfrm>
            <a:off x="6286100" y="1710500"/>
            <a:ext cx="25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rotamos hasta que ajuste bien al conjunto de datos como en regresión lineal (cuadrados mínimos)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PCA por dentro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353" name="Google Shape;353;p18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354" name="Google Shape;354;p18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355" name="Google Shape;355;p18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18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8" name="Google Shape;358;p18"/>
          <p:cNvSpPr txBox="1"/>
          <p:nvPr/>
        </p:nvSpPr>
        <p:spPr>
          <a:xfrm>
            <a:off x="325825" y="1629075"/>
            <a:ext cx="19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Los pasos son similares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2889800" y="41556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2604800" y="39434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2976400" y="38386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44260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51644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18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6" name="Google Shape;366;p18"/>
          <p:cNvSpPr txBox="1"/>
          <p:nvPr/>
        </p:nvSpPr>
        <p:spPr>
          <a:xfrm>
            <a:off x="272550" y="2244675"/>
            <a:ext cx="16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Volviendo a la línea inicial PCA proyecta en ella cada punto….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18"/>
          <p:cNvCxnSpPr>
            <a:stCxn id="363" idx="1"/>
          </p:cNvCxnSpPr>
          <p:nvPr/>
        </p:nvCxnSpPr>
        <p:spPr>
          <a:xfrm rot="10800000">
            <a:off x="4559762" y="2606109"/>
            <a:ext cx="2778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p18"/>
          <p:cNvCxnSpPr/>
          <p:nvPr/>
        </p:nvCxnSpPr>
        <p:spPr>
          <a:xfrm rot="10800000">
            <a:off x="4294450" y="3027575"/>
            <a:ext cx="155100" cy="1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18"/>
          <p:cNvCxnSpPr/>
          <p:nvPr/>
        </p:nvCxnSpPr>
        <p:spPr>
          <a:xfrm rot="10800000">
            <a:off x="4506700" y="2724500"/>
            <a:ext cx="6858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8"/>
          <p:cNvCxnSpPr>
            <a:stCxn id="361" idx="5"/>
          </p:cNvCxnSpPr>
          <p:nvPr/>
        </p:nvCxnSpPr>
        <p:spPr>
          <a:xfrm>
            <a:off x="3219663" y="4059354"/>
            <a:ext cx="2979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18"/>
          <p:cNvCxnSpPr>
            <a:stCxn id="359" idx="5"/>
          </p:cNvCxnSpPr>
          <p:nvPr/>
        </p:nvCxnSpPr>
        <p:spPr>
          <a:xfrm>
            <a:off x="3133063" y="4376417"/>
            <a:ext cx="2217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18"/>
          <p:cNvCxnSpPr>
            <a:stCxn id="360" idx="5"/>
          </p:cNvCxnSpPr>
          <p:nvPr/>
        </p:nvCxnSpPr>
        <p:spPr>
          <a:xfrm>
            <a:off x="2848063" y="4164192"/>
            <a:ext cx="5556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373" name="Google Shape;373;p18"/>
          <p:cNvGrpSpPr/>
          <p:nvPr/>
        </p:nvGrpSpPr>
        <p:grpSpPr>
          <a:xfrm>
            <a:off x="3257775" y="2475175"/>
            <a:ext cx="1385150" cy="2143975"/>
            <a:chOff x="3257775" y="2475175"/>
            <a:chExt cx="1385150" cy="2143975"/>
          </a:xfrm>
        </p:grpSpPr>
        <p:sp>
          <p:nvSpPr>
            <p:cNvPr id="374" name="Google Shape;374;p18"/>
            <p:cNvSpPr/>
            <p:nvPr/>
          </p:nvSpPr>
          <p:spPr>
            <a:xfrm>
              <a:off x="4421225" y="24751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350300" y="26131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155588" y="29136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437025" y="41019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296150" y="434472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257775" y="43974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8"/>
          <p:cNvSpPr txBox="1"/>
          <p:nvPr/>
        </p:nvSpPr>
        <p:spPr>
          <a:xfrm>
            <a:off x="5921400" y="1161750"/>
            <a:ext cx="27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encontrar la recta que mejor se ajusta podemos minimizar esta distancia….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18"/>
          <p:cNvSpPr/>
          <p:nvPr/>
        </p:nvSpPr>
        <p:spPr>
          <a:xfrm rot="-3598003">
            <a:off x="4789254" y="2371781"/>
            <a:ext cx="155244" cy="411292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8"/>
          <p:cNvCxnSpPr>
            <a:stCxn id="380" idx="1"/>
            <a:endCxn id="381" idx="1"/>
          </p:cNvCxnSpPr>
          <p:nvPr/>
        </p:nvCxnSpPr>
        <p:spPr>
          <a:xfrm flipH="1">
            <a:off x="4905600" y="1577400"/>
            <a:ext cx="10158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18"/>
          <p:cNvCxnSpPr/>
          <p:nvPr/>
        </p:nvCxnSpPr>
        <p:spPr>
          <a:xfrm flipH="1" rot="10800000">
            <a:off x="3839350" y="2543225"/>
            <a:ext cx="556500" cy="880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84" name="Google Shape;384;p18"/>
          <p:cNvSpPr txBox="1"/>
          <p:nvPr/>
        </p:nvSpPr>
        <p:spPr>
          <a:xfrm>
            <a:off x="1984525" y="2036825"/>
            <a:ext cx="15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maximizar esta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5" name="Google Shape;385;p18"/>
          <p:cNvCxnSpPr>
            <a:stCxn id="384" idx="2"/>
          </p:cNvCxnSpPr>
          <p:nvPr/>
        </p:nvCxnSpPr>
        <p:spPr>
          <a:xfrm>
            <a:off x="2781625" y="2437025"/>
            <a:ext cx="11634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391" name="Google Shape;391;p19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392" name="Google Shape;392;p19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393" name="Google Shape;393;p19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9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96" name="Google Shape;396;p19"/>
          <p:cNvSpPr txBox="1"/>
          <p:nvPr/>
        </p:nvSpPr>
        <p:spPr>
          <a:xfrm>
            <a:off x="325825" y="1629075"/>
            <a:ext cx="24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Veámoslo desde una perspectiva matemática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9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9" name="Google Shape;399;p19"/>
          <p:cNvCxnSpPr>
            <a:stCxn id="397" idx="3"/>
          </p:cNvCxnSpPr>
          <p:nvPr/>
        </p:nvCxnSpPr>
        <p:spPr>
          <a:xfrm flipH="1">
            <a:off x="3980162" y="2956667"/>
            <a:ext cx="857400" cy="5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0" name="Google Shape;400;p19"/>
          <p:cNvCxnSpPr>
            <a:stCxn id="397" idx="1"/>
          </p:cNvCxnSpPr>
          <p:nvPr/>
        </p:nvCxnSpPr>
        <p:spPr>
          <a:xfrm rot="10800000">
            <a:off x="4551662" y="2608809"/>
            <a:ext cx="285900" cy="1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1" name="Google Shape;401;p19"/>
          <p:cNvCxnSpPr/>
          <p:nvPr/>
        </p:nvCxnSpPr>
        <p:spPr>
          <a:xfrm>
            <a:off x="4466325" y="2740375"/>
            <a:ext cx="114300" cy="6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9"/>
          <p:cNvCxnSpPr/>
          <p:nvPr/>
        </p:nvCxnSpPr>
        <p:spPr>
          <a:xfrm flipH="1" rot="10800000">
            <a:off x="4591050" y="2695550"/>
            <a:ext cx="76200" cy="119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9"/>
          <p:cNvSpPr txBox="1"/>
          <p:nvPr/>
        </p:nvSpPr>
        <p:spPr>
          <a:xfrm>
            <a:off x="5743575" y="1228725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Este segmento no cambia por más que la recta rote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4619625" y="1781175"/>
            <a:ext cx="3219382" cy="1600945"/>
          </a:xfrm>
          <a:custGeom>
            <a:rect b="b" l="l" r="r" t="t"/>
            <a:pathLst>
              <a:path extrusionOk="0" h="44607" w="114681">
                <a:moveTo>
                  <a:pt x="0" y="40005"/>
                </a:moveTo>
                <a:cubicBezTo>
                  <a:pt x="15461" y="43870"/>
                  <a:pt x="31689" y="44196"/>
                  <a:pt x="47625" y="44196"/>
                </a:cubicBezTo>
                <a:cubicBezTo>
                  <a:pt x="55762" y="44196"/>
                  <a:pt x="64290" y="45626"/>
                  <a:pt x="72009" y="43053"/>
                </a:cubicBezTo>
                <a:cubicBezTo>
                  <a:pt x="79027" y="40714"/>
                  <a:pt x="84581" y="35176"/>
                  <a:pt x="90297" y="30480"/>
                </a:cubicBezTo>
                <a:cubicBezTo>
                  <a:pt x="100351" y="22221"/>
                  <a:pt x="110567" y="12343"/>
                  <a:pt x="114681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19"/>
          <p:cNvGrpSpPr/>
          <p:nvPr/>
        </p:nvGrpSpPr>
        <p:grpSpPr>
          <a:xfrm>
            <a:off x="3987625" y="2414450"/>
            <a:ext cx="1071700" cy="1069650"/>
            <a:chOff x="3987625" y="2414450"/>
            <a:chExt cx="1071700" cy="1069650"/>
          </a:xfrm>
        </p:grpSpPr>
        <p:sp>
          <p:nvSpPr>
            <p:cNvPr id="406" name="Google Shape;406;p19"/>
            <p:cNvSpPr txBox="1"/>
            <p:nvPr/>
          </p:nvSpPr>
          <p:spPr>
            <a:xfrm>
              <a:off x="3987625" y="266515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4729625" y="241445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19"/>
            <p:cNvSpPr txBox="1"/>
            <p:nvPr/>
          </p:nvSpPr>
          <p:spPr>
            <a:xfrm>
              <a:off x="4358625" y="308390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09" name="Google Shape;409;p19"/>
          <p:cNvSpPr txBox="1"/>
          <p:nvPr/>
        </p:nvSpPr>
        <p:spPr>
          <a:xfrm>
            <a:off x="4076588" y="3601000"/>
            <a:ext cx="4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 Pitágoras:    a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b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+c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4152900" y="4133850"/>
            <a:ext cx="4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Como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es constante, por más que rote la recta, disminuir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implica que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deberá aumentar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Reducción de la dimensionalidad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1853850"/>
            <a:ext cx="7688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Visualización de datos en una dimensión menor (2D o 3D), preservando características importantes de estos como distancias, correlaciones, etc.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850225" y="2473375"/>
            <a:ext cx="768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Visualización de datos para entender su distribución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detección de patrones inherentes a simple vista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Reducción del ruido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Aceleración de los tiempos de entrenamiento de un modelo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Compresión de la información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Presentación de resultados a interesados (quienes no siempre conocen de ciencia de datos)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416" name="Google Shape;416;p20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417" name="Google Shape;417;p20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8" name="Google Shape;418;p20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20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21" name="Google Shape;421;p20"/>
          <p:cNvSpPr txBox="1"/>
          <p:nvPr/>
        </p:nvSpPr>
        <p:spPr>
          <a:xfrm>
            <a:off x="325825" y="1470750"/>
            <a:ext cx="296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PCA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lo que hace es buscar la recta que mejor ajusta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maximizando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 suma de las distancias al cuadrado, medidas desde los puntos proyectados sobre la recta hasta el origen de coordenadas, es decir: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baseline="3000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20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4" name="Google Shape;424;p20"/>
          <p:cNvCxnSpPr>
            <a:stCxn id="422" idx="3"/>
          </p:cNvCxnSpPr>
          <p:nvPr/>
        </p:nvCxnSpPr>
        <p:spPr>
          <a:xfrm flipH="1">
            <a:off x="3980162" y="2956667"/>
            <a:ext cx="857400" cy="5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5" name="Google Shape;425;p20"/>
          <p:cNvCxnSpPr>
            <a:stCxn id="422" idx="1"/>
          </p:cNvCxnSpPr>
          <p:nvPr/>
        </p:nvCxnSpPr>
        <p:spPr>
          <a:xfrm rot="10800000">
            <a:off x="4551662" y="2608809"/>
            <a:ext cx="285900" cy="1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6" name="Google Shape;426;p20"/>
          <p:cNvCxnSpPr/>
          <p:nvPr/>
        </p:nvCxnSpPr>
        <p:spPr>
          <a:xfrm>
            <a:off x="4466325" y="2740375"/>
            <a:ext cx="114300" cy="6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0"/>
          <p:cNvCxnSpPr/>
          <p:nvPr/>
        </p:nvCxnSpPr>
        <p:spPr>
          <a:xfrm flipH="1" rot="10800000">
            <a:off x="4591050" y="2695550"/>
            <a:ext cx="76200" cy="119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0"/>
          <p:cNvSpPr txBox="1"/>
          <p:nvPr/>
        </p:nvSpPr>
        <p:spPr>
          <a:xfrm>
            <a:off x="5743575" y="1228725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Este segmento no cambia por más que la recta rote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4619625" y="1781175"/>
            <a:ext cx="3219382" cy="1600945"/>
          </a:xfrm>
          <a:custGeom>
            <a:rect b="b" l="l" r="r" t="t"/>
            <a:pathLst>
              <a:path extrusionOk="0" h="44607" w="114681">
                <a:moveTo>
                  <a:pt x="0" y="40005"/>
                </a:moveTo>
                <a:cubicBezTo>
                  <a:pt x="15461" y="43870"/>
                  <a:pt x="31689" y="44196"/>
                  <a:pt x="47625" y="44196"/>
                </a:cubicBezTo>
                <a:cubicBezTo>
                  <a:pt x="55762" y="44196"/>
                  <a:pt x="64290" y="45626"/>
                  <a:pt x="72009" y="43053"/>
                </a:cubicBezTo>
                <a:cubicBezTo>
                  <a:pt x="79027" y="40714"/>
                  <a:pt x="84581" y="35176"/>
                  <a:pt x="90297" y="30480"/>
                </a:cubicBezTo>
                <a:cubicBezTo>
                  <a:pt x="100351" y="22221"/>
                  <a:pt x="110567" y="12343"/>
                  <a:pt x="114681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0"/>
          <p:cNvGrpSpPr/>
          <p:nvPr/>
        </p:nvGrpSpPr>
        <p:grpSpPr>
          <a:xfrm>
            <a:off x="3987625" y="2414450"/>
            <a:ext cx="1071700" cy="1069650"/>
            <a:chOff x="3987625" y="2414450"/>
            <a:chExt cx="1071700" cy="1069650"/>
          </a:xfrm>
        </p:grpSpPr>
        <p:sp>
          <p:nvSpPr>
            <p:cNvPr id="431" name="Google Shape;431;p20"/>
            <p:cNvSpPr txBox="1"/>
            <p:nvPr/>
          </p:nvSpPr>
          <p:spPr>
            <a:xfrm>
              <a:off x="3987625" y="266515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432;p20"/>
            <p:cNvSpPr txBox="1"/>
            <p:nvPr/>
          </p:nvSpPr>
          <p:spPr>
            <a:xfrm>
              <a:off x="4729625" y="241445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4358625" y="3083900"/>
              <a:ext cx="32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34" name="Google Shape;434;p20"/>
          <p:cNvSpPr txBox="1"/>
          <p:nvPr/>
        </p:nvSpPr>
        <p:spPr>
          <a:xfrm>
            <a:off x="4076588" y="3601000"/>
            <a:ext cx="4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 Pitágoras:    a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b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+c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152900" y="4133850"/>
            <a:ext cx="4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Como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es constante, por más que rote la recta, disminuir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implica que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deberá aumentar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441" name="Google Shape;441;p21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442" name="Google Shape;442;p21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43" name="Google Shape;443;p21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1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6" name="Google Shape;446;p21"/>
          <p:cNvSpPr/>
          <p:nvPr/>
        </p:nvSpPr>
        <p:spPr>
          <a:xfrm>
            <a:off x="2889800" y="41556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2604800" y="39434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2976400" y="38386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4260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51644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1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453" name="Google Shape;453;p21"/>
          <p:cNvGrpSpPr/>
          <p:nvPr/>
        </p:nvGrpSpPr>
        <p:grpSpPr>
          <a:xfrm>
            <a:off x="3257775" y="2475175"/>
            <a:ext cx="1385150" cy="2143975"/>
            <a:chOff x="3257775" y="2475175"/>
            <a:chExt cx="1385150" cy="2143975"/>
          </a:xfrm>
        </p:grpSpPr>
        <p:sp>
          <p:nvSpPr>
            <p:cNvPr id="454" name="Google Shape;454;p21"/>
            <p:cNvSpPr/>
            <p:nvPr/>
          </p:nvSpPr>
          <p:spPr>
            <a:xfrm>
              <a:off x="4421225" y="24751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4350300" y="26131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4155588" y="29136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437025" y="41019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296150" y="434472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257775" y="43974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0" name="Google Shape;460;p21"/>
          <p:cNvCxnSpPr/>
          <p:nvPr/>
        </p:nvCxnSpPr>
        <p:spPr>
          <a:xfrm flipH="1" rot="10800000">
            <a:off x="3839350" y="2543225"/>
            <a:ext cx="556500" cy="880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61" name="Google Shape;461;p21"/>
          <p:cNvSpPr txBox="1"/>
          <p:nvPr/>
        </p:nvSpPr>
        <p:spPr>
          <a:xfrm>
            <a:off x="4018900" y="217515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flipH="1" rot="10800000">
            <a:off x="3884775" y="2698100"/>
            <a:ext cx="504000" cy="78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63" name="Google Shape;463;p21"/>
          <p:cNvCxnSpPr/>
          <p:nvPr/>
        </p:nvCxnSpPr>
        <p:spPr>
          <a:xfrm flipH="1" rot="10800000">
            <a:off x="4043650" y="3091075"/>
            <a:ext cx="326100" cy="43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64" name="Google Shape;464;p21"/>
          <p:cNvCxnSpPr/>
          <p:nvPr/>
        </p:nvCxnSpPr>
        <p:spPr>
          <a:xfrm flipH="1" rot="10800000">
            <a:off x="3642100" y="3621050"/>
            <a:ext cx="450900" cy="67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65" name="Google Shape;465;p21"/>
          <p:cNvCxnSpPr/>
          <p:nvPr/>
        </p:nvCxnSpPr>
        <p:spPr>
          <a:xfrm flipH="1" rot="10800000">
            <a:off x="3578725" y="3656200"/>
            <a:ext cx="612900" cy="966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66" name="Google Shape;466;p21"/>
          <p:cNvCxnSpPr/>
          <p:nvPr/>
        </p:nvCxnSpPr>
        <p:spPr>
          <a:xfrm flipH="1" rot="10800000">
            <a:off x="3257775" y="3529375"/>
            <a:ext cx="612900" cy="966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67" name="Google Shape;467;p21"/>
          <p:cNvSpPr txBox="1"/>
          <p:nvPr/>
        </p:nvSpPr>
        <p:spPr>
          <a:xfrm>
            <a:off x="3929800" y="247517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d2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21"/>
          <p:cNvSpPr txBox="1"/>
          <p:nvPr/>
        </p:nvSpPr>
        <p:spPr>
          <a:xfrm>
            <a:off x="4224925" y="330710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d3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266500" y="362105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d4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21"/>
          <p:cNvSpPr txBox="1"/>
          <p:nvPr/>
        </p:nvSpPr>
        <p:spPr>
          <a:xfrm>
            <a:off x="4191625" y="366137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d5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3679750" y="425592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d6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4305400" y="1358238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d1 + d2 + d3 + d4 +d5 +d6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478" name="Google Shape;478;p22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479" name="Google Shape;479;p22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80" name="Google Shape;480;p22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22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3" name="Google Shape;483;p22"/>
          <p:cNvSpPr/>
          <p:nvPr/>
        </p:nvSpPr>
        <p:spPr>
          <a:xfrm>
            <a:off x="2889800" y="41556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2604800" y="39434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2976400" y="38386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44260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51644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22"/>
          <p:cNvCxnSpPr/>
          <p:nvPr/>
        </p:nvCxnSpPr>
        <p:spPr>
          <a:xfrm flipH="1" rot="10800000">
            <a:off x="3143100" y="1954925"/>
            <a:ext cx="1791300" cy="2906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490" name="Google Shape;490;p22"/>
          <p:cNvGrpSpPr/>
          <p:nvPr/>
        </p:nvGrpSpPr>
        <p:grpSpPr>
          <a:xfrm>
            <a:off x="3257775" y="2475175"/>
            <a:ext cx="1385150" cy="2143975"/>
            <a:chOff x="3257775" y="2475175"/>
            <a:chExt cx="1385150" cy="2143975"/>
          </a:xfrm>
        </p:grpSpPr>
        <p:sp>
          <p:nvSpPr>
            <p:cNvPr id="491" name="Google Shape;491;p22"/>
            <p:cNvSpPr/>
            <p:nvPr/>
          </p:nvSpPr>
          <p:spPr>
            <a:xfrm>
              <a:off x="4421225" y="24751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4350300" y="26131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155588" y="29136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437025" y="410197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3296150" y="4344725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3257775" y="4397450"/>
              <a:ext cx="221700" cy="221700"/>
            </a:xfrm>
            <a:prstGeom prst="mathMultiply">
              <a:avLst>
                <a:gd fmla="val 10415" name="adj1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7" name="Google Shape;497;p22"/>
          <p:cNvCxnSpPr/>
          <p:nvPr/>
        </p:nvCxnSpPr>
        <p:spPr>
          <a:xfrm flipH="1" rot="10800000">
            <a:off x="3839350" y="2543225"/>
            <a:ext cx="556500" cy="880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98" name="Google Shape;498;p22"/>
          <p:cNvSpPr txBox="1"/>
          <p:nvPr/>
        </p:nvSpPr>
        <p:spPr>
          <a:xfrm>
            <a:off x="4018900" y="217515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9" name="Google Shape;499;p22"/>
          <p:cNvCxnSpPr/>
          <p:nvPr/>
        </p:nvCxnSpPr>
        <p:spPr>
          <a:xfrm flipH="1" rot="10800000">
            <a:off x="3884775" y="2698100"/>
            <a:ext cx="504000" cy="78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500" name="Google Shape;500;p22"/>
          <p:cNvCxnSpPr/>
          <p:nvPr/>
        </p:nvCxnSpPr>
        <p:spPr>
          <a:xfrm flipH="1" rot="10800000">
            <a:off x="4043650" y="3091075"/>
            <a:ext cx="326100" cy="43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501" name="Google Shape;501;p22"/>
          <p:cNvCxnSpPr/>
          <p:nvPr/>
        </p:nvCxnSpPr>
        <p:spPr>
          <a:xfrm flipH="1" rot="10800000">
            <a:off x="3642100" y="3621050"/>
            <a:ext cx="450900" cy="67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502" name="Google Shape;502;p22"/>
          <p:cNvCxnSpPr/>
          <p:nvPr/>
        </p:nvCxnSpPr>
        <p:spPr>
          <a:xfrm flipH="1" rot="10800000">
            <a:off x="3578725" y="3656200"/>
            <a:ext cx="612900" cy="966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503" name="Google Shape;503;p22"/>
          <p:cNvCxnSpPr/>
          <p:nvPr/>
        </p:nvCxnSpPr>
        <p:spPr>
          <a:xfrm flipH="1" rot="10800000">
            <a:off x="3257775" y="3529375"/>
            <a:ext cx="612900" cy="966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04" name="Google Shape;504;p22"/>
          <p:cNvSpPr txBox="1"/>
          <p:nvPr/>
        </p:nvSpPr>
        <p:spPr>
          <a:xfrm>
            <a:off x="3929800" y="247517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d2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4224925" y="330710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d3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22"/>
          <p:cNvSpPr txBox="1"/>
          <p:nvPr/>
        </p:nvSpPr>
        <p:spPr>
          <a:xfrm>
            <a:off x="3266500" y="3621050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d4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22"/>
          <p:cNvSpPr txBox="1"/>
          <p:nvPr/>
        </p:nvSpPr>
        <p:spPr>
          <a:xfrm>
            <a:off x="4191625" y="366137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d5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22"/>
          <p:cNvSpPr txBox="1"/>
          <p:nvPr/>
        </p:nvSpPr>
        <p:spPr>
          <a:xfrm>
            <a:off x="3679750" y="4255925"/>
            <a:ext cx="3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d6</a:t>
            </a:r>
            <a:endParaRPr b="0" i="0" sz="11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>
            <a:off x="3257775" y="1358238"/>
            <a:ext cx="57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d2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d3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d4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+d5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+d6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suma de distancias cuadradas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952750" y="1859575"/>
            <a:ext cx="30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Este valor es el que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maximiza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Volviendo a la recta ya ajustada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521" name="Google Shape;521;p24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22" name="Google Shape;522;p24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523" name="Google Shape;523;p24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4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4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26" name="Google Shape;526;p24"/>
          <p:cNvSpPr/>
          <p:nvPr/>
        </p:nvSpPr>
        <p:spPr>
          <a:xfrm>
            <a:off x="2889800" y="41556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2604800" y="39434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2976400" y="38386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44260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4795825" y="27359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5164400" y="30594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24"/>
          <p:cNvCxnSpPr/>
          <p:nvPr/>
        </p:nvCxnSpPr>
        <p:spPr>
          <a:xfrm flipH="1" rot="10800000">
            <a:off x="2336425" y="2740350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3" name="Google Shape;533;p24"/>
          <p:cNvSpPr txBox="1"/>
          <p:nvPr/>
        </p:nvSpPr>
        <p:spPr>
          <a:xfrm>
            <a:off x="5896400" y="1710500"/>
            <a:ext cx="29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 línea se llama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componente principal 1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429725" y="1916150"/>
            <a:ext cx="2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pendiente de PC1 es 0,25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4047350" y="3503850"/>
            <a:ext cx="908700" cy="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 rot="-5400000">
            <a:off x="4828575" y="3334350"/>
            <a:ext cx="434100" cy="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429725" y="2341900"/>
            <a:ext cx="266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otras palabras, cada 4 unidades que avanzamos sobre el eje: árboles, nos movemos 1 unidad en el eje RNA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2197950" y="3394950"/>
            <a:ext cx="3656100" cy="29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>
            <a:off x="4466325" y="3943475"/>
            <a:ext cx="4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Eso quiere decir que los datos están mucho más dispersos sobre el eje X (árboles) que sobre el eje Y (RNA)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0" name="Google Shape;540;p24"/>
          <p:cNvGrpSpPr/>
          <p:nvPr/>
        </p:nvGrpSpPr>
        <p:grpSpPr>
          <a:xfrm>
            <a:off x="119750" y="2961500"/>
            <a:ext cx="4001475" cy="2109500"/>
            <a:chOff x="119750" y="2961500"/>
            <a:chExt cx="4001475" cy="2109500"/>
          </a:xfrm>
        </p:grpSpPr>
        <p:sp>
          <p:nvSpPr>
            <p:cNvPr id="541" name="Google Shape;541;p24"/>
            <p:cNvSpPr/>
            <p:nvPr/>
          </p:nvSpPr>
          <p:spPr>
            <a:xfrm rot="5400000">
              <a:off x="3451025" y="3336500"/>
              <a:ext cx="1045200" cy="295200"/>
            </a:xfrm>
            <a:prstGeom prst="leftRightArrow">
              <a:avLst>
                <a:gd fmla="val 31030" name="adj1"/>
                <a:gd fmla="val 50000" name="adj2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119750" y="4455400"/>
              <a:ext cx="3360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Sobre el eje RNA, la dispersión existe pero es menor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548" name="Google Shape;548;p25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49" name="Google Shape;549;p25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550" name="Google Shape;550;p25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5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553" name="Google Shape;553;p25"/>
          <p:cNvGrpSpPr/>
          <p:nvPr/>
        </p:nvGrpSpPr>
        <p:grpSpPr>
          <a:xfrm>
            <a:off x="2604800" y="2735938"/>
            <a:ext cx="2844600" cy="1678350"/>
            <a:chOff x="2604800" y="2735938"/>
            <a:chExt cx="2844600" cy="1678350"/>
          </a:xfrm>
        </p:grpSpPr>
        <p:sp>
          <p:nvSpPr>
            <p:cNvPr id="554" name="Google Shape;554;p25"/>
            <p:cNvSpPr/>
            <p:nvPr/>
          </p:nvSpPr>
          <p:spPr>
            <a:xfrm>
              <a:off x="2889800" y="41556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604800" y="39434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976400" y="38386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44260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4795825" y="27359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1644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0" name="Google Shape;560;p25"/>
          <p:cNvCxnSpPr/>
          <p:nvPr/>
        </p:nvCxnSpPr>
        <p:spPr>
          <a:xfrm flipH="1" rot="10800000">
            <a:off x="2336425" y="2740350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1" name="Google Shape;561;p25"/>
          <p:cNvSpPr txBox="1"/>
          <p:nvPr/>
        </p:nvSpPr>
        <p:spPr>
          <a:xfrm>
            <a:off x="211325" y="1643250"/>
            <a:ext cx="340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Cómo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es una mezcla de los ejes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RNA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árboles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(en una relación de 1 árbol cada 4 RNA), se la llama: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combinación lineal de variables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5"/>
          <p:cNvSpPr/>
          <p:nvPr/>
        </p:nvSpPr>
        <p:spPr>
          <a:xfrm rot="-5400000">
            <a:off x="4959025" y="3265800"/>
            <a:ext cx="434100" cy="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3987625" y="3512700"/>
            <a:ext cx="1218300" cy="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 txBox="1"/>
          <p:nvPr/>
        </p:nvSpPr>
        <p:spPr>
          <a:xfrm>
            <a:off x="4121150" y="2911375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4.12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5" name="Google Shape;565;p25"/>
          <p:cNvGrpSpPr/>
          <p:nvPr/>
        </p:nvGrpSpPr>
        <p:grpSpPr>
          <a:xfrm>
            <a:off x="4121150" y="3001025"/>
            <a:ext cx="2172388" cy="1000175"/>
            <a:chOff x="4121150" y="3001025"/>
            <a:chExt cx="2172388" cy="1000175"/>
          </a:xfrm>
        </p:grpSpPr>
        <p:sp>
          <p:nvSpPr>
            <p:cNvPr id="566" name="Google Shape;566;p25"/>
            <p:cNvSpPr txBox="1"/>
            <p:nvPr/>
          </p:nvSpPr>
          <p:spPr>
            <a:xfrm>
              <a:off x="4313125" y="3601000"/>
              <a:ext cx="83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b=4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7" name="Google Shape;567;p25"/>
            <p:cNvSpPr txBox="1"/>
            <p:nvPr/>
          </p:nvSpPr>
          <p:spPr>
            <a:xfrm>
              <a:off x="5199138" y="3172200"/>
              <a:ext cx="109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c=1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Google Shape;568;p25"/>
            <p:cNvSpPr txBox="1"/>
            <p:nvPr/>
          </p:nvSpPr>
          <p:spPr>
            <a:xfrm>
              <a:off x="4121150" y="3001025"/>
              <a:ext cx="26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69" name="Google Shape;569;p25"/>
          <p:cNvSpPr txBox="1"/>
          <p:nvPr/>
        </p:nvSpPr>
        <p:spPr>
          <a:xfrm>
            <a:off x="4280350" y="4001200"/>
            <a:ext cx="4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4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= √16 +1    = 4.12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0" name="Google Shape;570;p25"/>
          <p:cNvGrpSpPr/>
          <p:nvPr/>
        </p:nvGrpSpPr>
        <p:grpSpPr>
          <a:xfrm>
            <a:off x="4280350" y="1728775"/>
            <a:ext cx="4539600" cy="1182600"/>
            <a:chOff x="4280350" y="1728775"/>
            <a:chExt cx="4539600" cy="1182600"/>
          </a:xfrm>
        </p:grpSpPr>
        <p:sp>
          <p:nvSpPr>
            <p:cNvPr id="571" name="Google Shape;571;p25"/>
            <p:cNvSpPr txBox="1"/>
            <p:nvPr/>
          </p:nvSpPr>
          <p:spPr>
            <a:xfrm>
              <a:off x="4280350" y="1728775"/>
              <a:ext cx="4539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Cuando se combina PCA con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SVD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, esta longitud se escala para que sea igual a 1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72" name="Google Shape;572;p25"/>
            <p:cNvCxnSpPr>
              <a:stCxn id="571" idx="2"/>
              <a:endCxn id="564" idx="0"/>
            </p:cNvCxnSpPr>
            <p:nvPr/>
          </p:nvCxnSpPr>
          <p:spPr>
            <a:xfrm flipH="1">
              <a:off x="4663450" y="2344375"/>
              <a:ext cx="1886700" cy="56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73" name="Google Shape;573;p25"/>
          <p:cNvSpPr txBox="1"/>
          <p:nvPr/>
        </p:nvSpPr>
        <p:spPr>
          <a:xfrm>
            <a:off x="4938325" y="4649500"/>
            <a:ext cx="4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SVD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Singular Value Decomposition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579" name="Google Shape;579;p26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80" name="Google Shape;580;p26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581" name="Google Shape;581;p26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26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84" name="Google Shape;584;p26"/>
          <p:cNvCxnSpPr/>
          <p:nvPr/>
        </p:nvCxnSpPr>
        <p:spPr>
          <a:xfrm flipH="1" rot="10800000">
            <a:off x="2336425" y="2740350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5" name="Google Shape;585;p26"/>
          <p:cNvSpPr txBox="1"/>
          <p:nvPr/>
        </p:nvSpPr>
        <p:spPr>
          <a:xfrm>
            <a:off x="211325" y="1643250"/>
            <a:ext cx="3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aplicar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SVD,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dividimos todo por 4.12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86" name="Google Shape;586;p26"/>
          <p:cNvGrpSpPr/>
          <p:nvPr/>
        </p:nvGrpSpPr>
        <p:grpSpPr>
          <a:xfrm>
            <a:off x="3987625" y="3078600"/>
            <a:ext cx="1218300" cy="493800"/>
            <a:chOff x="3987625" y="3078600"/>
            <a:chExt cx="1218300" cy="493800"/>
          </a:xfrm>
        </p:grpSpPr>
        <p:sp>
          <p:nvSpPr>
            <p:cNvPr id="587" name="Google Shape;587;p26"/>
            <p:cNvSpPr/>
            <p:nvPr/>
          </p:nvSpPr>
          <p:spPr>
            <a:xfrm rot="-5400000">
              <a:off x="4959025" y="3265800"/>
              <a:ext cx="434100" cy="59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3987625" y="3512700"/>
              <a:ext cx="1218300" cy="59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6"/>
          <p:cNvGrpSpPr/>
          <p:nvPr/>
        </p:nvGrpSpPr>
        <p:grpSpPr>
          <a:xfrm>
            <a:off x="4121150" y="2571750"/>
            <a:ext cx="3008210" cy="1429450"/>
            <a:chOff x="4121150" y="2571750"/>
            <a:chExt cx="3008210" cy="1429450"/>
          </a:xfrm>
        </p:grpSpPr>
        <p:sp>
          <p:nvSpPr>
            <p:cNvPr id="590" name="Google Shape;590;p26"/>
            <p:cNvSpPr txBox="1"/>
            <p:nvPr/>
          </p:nvSpPr>
          <p:spPr>
            <a:xfrm>
              <a:off x="4313125" y="3601000"/>
              <a:ext cx="176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b=4/ 4.12 =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0.97</a:t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1" name="Google Shape;591;p26"/>
            <p:cNvSpPr txBox="1"/>
            <p:nvPr/>
          </p:nvSpPr>
          <p:spPr>
            <a:xfrm>
              <a:off x="5199160" y="3172200"/>
              <a:ext cx="193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c=1 / 4.12=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0.241</a:t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2" name="Google Shape;592;p26"/>
            <p:cNvSpPr txBox="1"/>
            <p:nvPr/>
          </p:nvSpPr>
          <p:spPr>
            <a:xfrm>
              <a:off x="4121150" y="2571750"/>
              <a:ext cx="205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a= 4.12 /4.12 =</a:t>
              </a:r>
              <a:r>
                <a:rPr b="1" i="0" lang="en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i="0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93" name="Google Shape;593;p26"/>
          <p:cNvSpPr txBox="1"/>
          <p:nvPr/>
        </p:nvSpPr>
        <p:spPr>
          <a:xfrm>
            <a:off x="4280350" y="4001200"/>
            <a:ext cx="4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4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= √16 +1    = 4.12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4" name="Google Shape;594;p26"/>
          <p:cNvGrpSpPr/>
          <p:nvPr/>
        </p:nvGrpSpPr>
        <p:grpSpPr>
          <a:xfrm>
            <a:off x="331100" y="2028875"/>
            <a:ext cx="4081797" cy="1543575"/>
            <a:chOff x="331100" y="2028875"/>
            <a:chExt cx="4081797" cy="1543575"/>
          </a:xfrm>
        </p:grpSpPr>
        <p:sp>
          <p:nvSpPr>
            <p:cNvPr id="595" name="Google Shape;595;p26"/>
            <p:cNvSpPr/>
            <p:nvPr/>
          </p:nvSpPr>
          <p:spPr>
            <a:xfrm rot="-1471409">
              <a:off x="3985661" y="3403879"/>
              <a:ext cx="429329" cy="832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 txBox="1"/>
            <p:nvPr/>
          </p:nvSpPr>
          <p:spPr>
            <a:xfrm>
              <a:off x="331100" y="2028875"/>
              <a:ext cx="35229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Este vector, de longitud 1, que sigue teniendo la misma pendiente de la recta calculada se llama “</a:t>
              </a:r>
              <a:r>
                <a:rPr b="0" i="1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Singular Vector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” o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autovector</a:t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97" name="Google Shape;597;p26"/>
            <p:cNvCxnSpPr>
              <a:stCxn id="596" idx="2"/>
              <a:endCxn id="595" idx="1"/>
            </p:cNvCxnSpPr>
            <p:nvPr/>
          </p:nvCxnSpPr>
          <p:spPr>
            <a:xfrm>
              <a:off x="2092550" y="3075575"/>
              <a:ext cx="19125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603" name="Google Shape;603;p27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604" name="Google Shape;604;p27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05" name="Google Shape;605;p27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27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08" name="Google Shape;608;p27"/>
          <p:cNvCxnSpPr/>
          <p:nvPr/>
        </p:nvCxnSpPr>
        <p:spPr>
          <a:xfrm flipH="1" rot="10800000">
            <a:off x="2315275" y="2719225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9" name="Google Shape;609;p27"/>
          <p:cNvSpPr/>
          <p:nvPr/>
        </p:nvSpPr>
        <p:spPr>
          <a:xfrm rot="-1471409">
            <a:off x="3996161" y="3403404"/>
            <a:ext cx="429329" cy="83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27"/>
          <p:cNvGrpSpPr/>
          <p:nvPr/>
        </p:nvGrpSpPr>
        <p:grpSpPr>
          <a:xfrm>
            <a:off x="2604800" y="2735938"/>
            <a:ext cx="2844600" cy="1678350"/>
            <a:chOff x="2604800" y="2735938"/>
            <a:chExt cx="2844600" cy="1678350"/>
          </a:xfrm>
        </p:grpSpPr>
        <p:sp>
          <p:nvSpPr>
            <p:cNvPr id="611" name="Google Shape;611;p27"/>
            <p:cNvSpPr/>
            <p:nvPr/>
          </p:nvSpPr>
          <p:spPr>
            <a:xfrm>
              <a:off x="2889800" y="41556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2604800" y="39434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2976400" y="38386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4260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795825" y="27359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1644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27"/>
          <p:cNvSpPr txBox="1"/>
          <p:nvPr/>
        </p:nvSpPr>
        <p:spPr>
          <a:xfrm>
            <a:off x="150175" y="1580000"/>
            <a:ext cx="405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Las proporciones de cada eje (RNA y árboles)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Son llamadas: </a:t>
            </a:r>
            <a:r>
              <a:rPr b="1" i="1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Loading Scores</a:t>
            </a:r>
            <a:endParaRPr b="1" i="1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0,97 árboles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0.242 RNA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4452250" y="1542775"/>
            <a:ext cx="405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las distancias al cuadrado que calculamos antes: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d2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d3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d4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+d5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+d6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llaman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autovalores de PC1</a:t>
            </a:r>
            <a:b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8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624" name="Google Shape;624;p28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625" name="Google Shape;625;p28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26" name="Google Shape;626;p28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29" name="Google Shape;629;p28"/>
          <p:cNvCxnSpPr/>
          <p:nvPr/>
        </p:nvCxnSpPr>
        <p:spPr>
          <a:xfrm flipH="1" rot="10800000">
            <a:off x="2315275" y="2719225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30" name="Google Shape;630;p28"/>
          <p:cNvSpPr/>
          <p:nvPr/>
        </p:nvSpPr>
        <p:spPr>
          <a:xfrm rot="-1471409">
            <a:off x="3996161" y="3403404"/>
            <a:ext cx="429329" cy="83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28"/>
          <p:cNvGrpSpPr/>
          <p:nvPr/>
        </p:nvGrpSpPr>
        <p:grpSpPr>
          <a:xfrm>
            <a:off x="2604800" y="2735938"/>
            <a:ext cx="2844600" cy="1678350"/>
            <a:chOff x="2604800" y="2735938"/>
            <a:chExt cx="2844600" cy="1678350"/>
          </a:xfrm>
        </p:grpSpPr>
        <p:sp>
          <p:nvSpPr>
            <p:cNvPr id="632" name="Google Shape;632;p28"/>
            <p:cNvSpPr/>
            <p:nvPr/>
          </p:nvSpPr>
          <p:spPr>
            <a:xfrm>
              <a:off x="2889800" y="41556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604800" y="39434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976400" y="38386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44260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795825" y="27359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51644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28"/>
          <p:cNvSpPr txBox="1"/>
          <p:nvPr/>
        </p:nvSpPr>
        <p:spPr>
          <a:xfrm>
            <a:off x="150175" y="1580000"/>
            <a:ext cx="281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Ahora tenemos que calcular PC2, como estamos en 2D, solo hay una posibilidad: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Solo una recta pasa por el origen y es perpendicular a PC1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>
            <a:off x="3295825" y="2332350"/>
            <a:ext cx="1397400" cy="242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0" name="Google Shape;640;p28"/>
          <p:cNvSpPr txBox="1"/>
          <p:nvPr/>
        </p:nvSpPr>
        <p:spPr>
          <a:xfrm>
            <a:off x="5304650" y="1415975"/>
            <a:ext cx="32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es -1 árboles y 4 RNA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1" name="Google Shape;641;p28"/>
          <p:cNvCxnSpPr>
            <a:stCxn id="640" idx="1"/>
          </p:cNvCxnSpPr>
          <p:nvPr/>
        </p:nvCxnSpPr>
        <p:spPr>
          <a:xfrm flipH="1">
            <a:off x="3740750" y="1616075"/>
            <a:ext cx="1563900" cy="13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2" name="Google Shape;642;p28"/>
          <p:cNvSpPr txBox="1"/>
          <p:nvPr/>
        </p:nvSpPr>
        <p:spPr>
          <a:xfrm>
            <a:off x="5398750" y="1716750"/>
            <a:ext cx="210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Normalizamos este vector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28"/>
          <p:cNvSpPr/>
          <p:nvPr/>
        </p:nvSpPr>
        <p:spPr>
          <a:xfrm rot="-7187374">
            <a:off x="3668723" y="3323163"/>
            <a:ext cx="429334" cy="832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"/>
          <p:cNvSpPr txBox="1"/>
          <p:nvPr/>
        </p:nvSpPr>
        <p:spPr>
          <a:xfrm>
            <a:off x="5238125" y="3954375"/>
            <a:ext cx="3240600" cy="61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Este vector es el </a:t>
            </a:r>
            <a:r>
              <a:rPr b="0" i="1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Singular Vector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PC2 o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autovector de PC2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650" name="Google Shape;650;p29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651" name="Google Shape;651;p29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52" name="Google Shape;652;p29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29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55" name="Google Shape;655;p29"/>
          <p:cNvCxnSpPr/>
          <p:nvPr/>
        </p:nvCxnSpPr>
        <p:spPr>
          <a:xfrm flipH="1" rot="10800000">
            <a:off x="2315275" y="2719225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6" name="Google Shape;656;p29"/>
          <p:cNvSpPr/>
          <p:nvPr/>
        </p:nvSpPr>
        <p:spPr>
          <a:xfrm rot="-1471409">
            <a:off x="3996161" y="3403404"/>
            <a:ext cx="429329" cy="83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2604800" y="2735938"/>
            <a:ext cx="2844600" cy="1678350"/>
            <a:chOff x="2604800" y="2735938"/>
            <a:chExt cx="2844600" cy="1678350"/>
          </a:xfrm>
        </p:grpSpPr>
        <p:sp>
          <p:nvSpPr>
            <p:cNvPr id="658" name="Google Shape;658;p29"/>
            <p:cNvSpPr/>
            <p:nvPr/>
          </p:nvSpPr>
          <p:spPr>
            <a:xfrm>
              <a:off x="2889800" y="41556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604800" y="39434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976400" y="38386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4260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795825" y="27359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51644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29"/>
          <p:cNvSpPr txBox="1"/>
          <p:nvPr/>
        </p:nvSpPr>
        <p:spPr>
          <a:xfrm>
            <a:off x="150175" y="1580000"/>
            <a:ext cx="281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autovector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PC2 es la suma de las distancias cuadradas de los puntos proyectados sobre la recta PC2: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d2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d3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d4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+d5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+d6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5" name="Google Shape;665;p29"/>
          <p:cNvCxnSpPr/>
          <p:nvPr/>
        </p:nvCxnSpPr>
        <p:spPr>
          <a:xfrm>
            <a:off x="3295825" y="2332350"/>
            <a:ext cx="1397400" cy="242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6" name="Google Shape;666;p29"/>
          <p:cNvSpPr/>
          <p:nvPr/>
        </p:nvSpPr>
        <p:spPr>
          <a:xfrm rot="-7187374">
            <a:off x="3668723" y="3323163"/>
            <a:ext cx="429334" cy="832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29"/>
          <p:cNvCxnSpPr>
            <a:stCxn id="663" idx="3"/>
          </p:cNvCxnSpPr>
          <p:nvPr/>
        </p:nvCxnSpPr>
        <p:spPr>
          <a:xfrm flipH="1">
            <a:off x="4177437" y="3280129"/>
            <a:ext cx="10287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668" name="Google Shape;668;p29"/>
          <p:cNvSpPr/>
          <p:nvPr/>
        </p:nvSpPr>
        <p:spPr>
          <a:xfrm>
            <a:off x="4071825" y="3658050"/>
            <a:ext cx="140700" cy="2538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29"/>
          <p:cNvCxnSpPr>
            <a:endCxn id="668" idx="3"/>
          </p:cNvCxnSpPr>
          <p:nvPr/>
        </p:nvCxnSpPr>
        <p:spPr>
          <a:xfrm>
            <a:off x="3967318" y="3623494"/>
            <a:ext cx="1383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70" name="Google Shape;670;p29"/>
          <p:cNvSpPr txBox="1"/>
          <p:nvPr/>
        </p:nvSpPr>
        <p:spPr>
          <a:xfrm>
            <a:off x="3710150" y="3693650"/>
            <a:ext cx="3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Reducción de la dimensionalidad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22529" l="46339" r="3584" t="47881"/>
          <a:stretch/>
        </p:blipFill>
        <p:spPr>
          <a:xfrm>
            <a:off x="729453" y="1909372"/>
            <a:ext cx="7759450" cy="25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676" name="Google Shape;676;p30"/>
          <p:cNvCxnSpPr/>
          <p:nvPr/>
        </p:nvCxnSpPr>
        <p:spPr>
          <a:xfrm>
            <a:off x="1612325" y="3542550"/>
            <a:ext cx="57321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677" name="Google Shape;677;p30"/>
          <p:cNvCxnSpPr/>
          <p:nvPr/>
        </p:nvCxnSpPr>
        <p:spPr>
          <a:xfrm rot="10800000">
            <a:off x="3987625" y="1296175"/>
            <a:ext cx="0" cy="3630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678" name="Google Shape;678;p30"/>
          <p:cNvSpPr txBox="1"/>
          <p:nvPr/>
        </p:nvSpPr>
        <p:spPr>
          <a:xfrm>
            <a:off x="7505050" y="35425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3329475" y="11014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p30"/>
          <p:cNvCxnSpPr/>
          <p:nvPr/>
        </p:nvCxnSpPr>
        <p:spPr>
          <a:xfrm>
            <a:off x="4501700" y="3484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81" name="Google Shape;681;p30"/>
          <p:cNvCxnSpPr/>
          <p:nvPr/>
        </p:nvCxnSpPr>
        <p:spPr>
          <a:xfrm flipH="1" rot="10800000">
            <a:off x="2315275" y="2719225"/>
            <a:ext cx="3468300" cy="164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2" name="Google Shape;682;p30"/>
          <p:cNvSpPr txBox="1"/>
          <p:nvPr/>
        </p:nvSpPr>
        <p:spPr>
          <a:xfrm>
            <a:off x="150175" y="1580000"/>
            <a:ext cx="300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graficar el gráfico final de PCA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Proyectamos cada punto sobre el eje PC2 y PC 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3" name="Google Shape;683;p30"/>
          <p:cNvCxnSpPr/>
          <p:nvPr/>
        </p:nvCxnSpPr>
        <p:spPr>
          <a:xfrm>
            <a:off x="3295825" y="2332350"/>
            <a:ext cx="1397400" cy="242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684" name="Google Shape;684;p30"/>
          <p:cNvGrpSpPr/>
          <p:nvPr/>
        </p:nvGrpSpPr>
        <p:grpSpPr>
          <a:xfrm>
            <a:off x="2604800" y="2735938"/>
            <a:ext cx="2844600" cy="1678350"/>
            <a:chOff x="2604800" y="2735938"/>
            <a:chExt cx="2844600" cy="1678350"/>
          </a:xfrm>
        </p:grpSpPr>
        <p:sp>
          <p:nvSpPr>
            <p:cNvPr id="685" name="Google Shape;685;p30"/>
            <p:cNvSpPr/>
            <p:nvPr/>
          </p:nvSpPr>
          <p:spPr>
            <a:xfrm>
              <a:off x="2889800" y="415568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604800" y="3943463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976400" y="3838625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4260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795825" y="2735938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164400" y="3059400"/>
              <a:ext cx="285000" cy="2586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30"/>
          <p:cNvGrpSpPr/>
          <p:nvPr/>
        </p:nvGrpSpPr>
        <p:grpSpPr>
          <a:xfrm>
            <a:off x="3784850" y="3159775"/>
            <a:ext cx="427675" cy="752075"/>
            <a:chOff x="3784850" y="3159775"/>
            <a:chExt cx="427675" cy="752075"/>
          </a:xfrm>
        </p:grpSpPr>
        <p:sp>
          <p:nvSpPr>
            <p:cNvPr id="692" name="Google Shape;692;p30"/>
            <p:cNvSpPr/>
            <p:nvPr/>
          </p:nvSpPr>
          <p:spPr>
            <a:xfrm>
              <a:off x="4071825" y="36580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884775" y="32887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784850" y="3159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924175" y="34156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4071825" y="36003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917275" y="33572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30"/>
          <p:cNvGrpSpPr/>
          <p:nvPr/>
        </p:nvGrpSpPr>
        <p:grpSpPr>
          <a:xfrm>
            <a:off x="2690700" y="2829375"/>
            <a:ext cx="2617200" cy="1439650"/>
            <a:chOff x="2690700" y="2829375"/>
            <a:chExt cx="2617200" cy="1439650"/>
          </a:xfrm>
        </p:grpSpPr>
        <p:sp>
          <p:nvSpPr>
            <p:cNvPr id="699" name="Google Shape;699;p30"/>
            <p:cNvSpPr/>
            <p:nvPr/>
          </p:nvSpPr>
          <p:spPr>
            <a:xfrm>
              <a:off x="2690700" y="401522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062175" y="382472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852625" y="3943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552525" y="3159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952900" y="29389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167200" y="28293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710" name="Google Shape;710;p31"/>
          <p:cNvSpPr txBox="1"/>
          <p:nvPr/>
        </p:nvSpPr>
        <p:spPr>
          <a:xfrm>
            <a:off x="150175" y="1580000"/>
            <a:ext cx="30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Rotamos los ejes, dejando a PC1, horizontal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11" name="Google Shape;711;p31"/>
          <p:cNvGrpSpPr/>
          <p:nvPr/>
        </p:nvGrpSpPr>
        <p:grpSpPr>
          <a:xfrm>
            <a:off x="2315275" y="2063019"/>
            <a:ext cx="4455301" cy="2689731"/>
            <a:chOff x="2315275" y="2063019"/>
            <a:chExt cx="4455301" cy="2689731"/>
          </a:xfrm>
        </p:grpSpPr>
        <p:sp>
          <p:nvSpPr>
            <p:cNvPr id="712" name="Google Shape;712;p31"/>
            <p:cNvSpPr txBox="1"/>
            <p:nvPr/>
          </p:nvSpPr>
          <p:spPr>
            <a:xfrm rot="-1540738">
              <a:off x="2687907" y="2165084"/>
              <a:ext cx="555237" cy="369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3" name="Google Shape;713;p31"/>
            <p:cNvCxnSpPr/>
            <p:nvPr/>
          </p:nvCxnSpPr>
          <p:spPr>
            <a:xfrm>
              <a:off x="4501700" y="348408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31"/>
            <p:cNvCxnSpPr/>
            <p:nvPr/>
          </p:nvCxnSpPr>
          <p:spPr>
            <a:xfrm flipH="1" rot="10800000">
              <a:off x="2315275" y="2719225"/>
              <a:ext cx="3468300" cy="1642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31"/>
            <p:cNvCxnSpPr/>
            <p:nvPr/>
          </p:nvCxnSpPr>
          <p:spPr>
            <a:xfrm>
              <a:off x="3295825" y="2332350"/>
              <a:ext cx="1397400" cy="2420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716" name="Google Shape;716;p31"/>
            <p:cNvGrpSpPr/>
            <p:nvPr/>
          </p:nvGrpSpPr>
          <p:grpSpPr>
            <a:xfrm>
              <a:off x="3784850" y="3159775"/>
              <a:ext cx="427675" cy="752075"/>
              <a:chOff x="3784850" y="3159775"/>
              <a:chExt cx="427675" cy="752075"/>
            </a:xfrm>
          </p:grpSpPr>
          <p:sp>
            <p:nvSpPr>
              <p:cNvPr id="717" name="Google Shape;717;p31"/>
              <p:cNvSpPr/>
              <p:nvPr/>
            </p:nvSpPr>
            <p:spPr>
              <a:xfrm>
                <a:off x="4071825" y="36580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3884775" y="32887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3784850" y="3159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3924175" y="34156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4071825" y="36003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3917275" y="33572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31"/>
            <p:cNvGrpSpPr/>
            <p:nvPr/>
          </p:nvGrpSpPr>
          <p:grpSpPr>
            <a:xfrm>
              <a:off x="2690700" y="2829375"/>
              <a:ext cx="2617200" cy="1439650"/>
              <a:chOff x="2690700" y="2829375"/>
              <a:chExt cx="2617200" cy="1439650"/>
            </a:xfrm>
          </p:grpSpPr>
          <p:sp>
            <p:nvSpPr>
              <p:cNvPr id="724" name="Google Shape;724;p31"/>
              <p:cNvSpPr/>
              <p:nvPr/>
            </p:nvSpPr>
            <p:spPr>
              <a:xfrm>
                <a:off x="2690700" y="401522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3062175" y="382472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2852625" y="3943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4552525" y="3159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4952900" y="29389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5167200" y="28293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0" name="Google Shape;730;p31"/>
            <p:cNvSpPr txBox="1"/>
            <p:nvPr/>
          </p:nvSpPr>
          <p:spPr>
            <a:xfrm rot="-1717683">
              <a:off x="5656820" y="2613612"/>
              <a:ext cx="1091998" cy="369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31"/>
          <p:cNvGrpSpPr/>
          <p:nvPr/>
        </p:nvGrpSpPr>
        <p:grpSpPr>
          <a:xfrm rot="1540394">
            <a:off x="2344239" y="2300738"/>
            <a:ext cx="4459473" cy="2689494"/>
            <a:chOff x="2315275" y="2063019"/>
            <a:chExt cx="4459866" cy="2689731"/>
          </a:xfrm>
        </p:grpSpPr>
        <p:sp>
          <p:nvSpPr>
            <p:cNvPr id="732" name="Google Shape;732;p31"/>
            <p:cNvSpPr txBox="1"/>
            <p:nvPr/>
          </p:nvSpPr>
          <p:spPr>
            <a:xfrm rot="-1540738">
              <a:off x="2687907" y="2165084"/>
              <a:ext cx="555237" cy="369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" name="Google Shape;733;p31"/>
            <p:cNvCxnSpPr/>
            <p:nvPr/>
          </p:nvCxnSpPr>
          <p:spPr>
            <a:xfrm>
              <a:off x="4501700" y="348408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31"/>
            <p:cNvCxnSpPr/>
            <p:nvPr/>
          </p:nvCxnSpPr>
          <p:spPr>
            <a:xfrm flipH="1" rot="10800000">
              <a:off x="2315275" y="2719225"/>
              <a:ext cx="3468300" cy="1642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5" name="Google Shape;735;p31"/>
            <p:cNvCxnSpPr/>
            <p:nvPr/>
          </p:nvCxnSpPr>
          <p:spPr>
            <a:xfrm>
              <a:off x="3295825" y="2332350"/>
              <a:ext cx="1397400" cy="2420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736" name="Google Shape;736;p31"/>
            <p:cNvGrpSpPr/>
            <p:nvPr/>
          </p:nvGrpSpPr>
          <p:grpSpPr>
            <a:xfrm>
              <a:off x="3784850" y="3159775"/>
              <a:ext cx="427675" cy="752075"/>
              <a:chOff x="3784850" y="3159775"/>
              <a:chExt cx="427675" cy="752075"/>
            </a:xfrm>
          </p:grpSpPr>
          <p:sp>
            <p:nvSpPr>
              <p:cNvPr id="737" name="Google Shape;737;p31"/>
              <p:cNvSpPr/>
              <p:nvPr/>
            </p:nvSpPr>
            <p:spPr>
              <a:xfrm>
                <a:off x="4071825" y="36580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3884775" y="32887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3784850" y="3159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3924175" y="341565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4071825" y="36003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3917275" y="33572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31"/>
            <p:cNvGrpSpPr/>
            <p:nvPr/>
          </p:nvGrpSpPr>
          <p:grpSpPr>
            <a:xfrm>
              <a:off x="2690700" y="2829375"/>
              <a:ext cx="2617200" cy="1439650"/>
              <a:chOff x="2690700" y="2829375"/>
              <a:chExt cx="2617200" cy="1439650"/>
            </a:xfrm>
          </p:grpSpPr>
          <p:sp>
            <p:nvSpPr>
              <p:cNvPr id="744" name="Google Shape;744;p31"/>
              <p:cNvSpPr/>
              <p:nvPr/>
            </p:nvSpPr>
            <p:spPr>
              <a:xfrm>
                <a:off x="2690700" y="401522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3062175" y="382472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2852625" y="3943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4552525" y="31597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4952900" y="2938900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167200" y="2829375"/>
                <a:ext cx="140700" cy="253800"/>
              </a:xfrm>
              <a:prstGeom prst="mathMultiply">
                <a:avLst>
                  <a:gd fmla="val 23520" name="adj1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0" name="Google Shape;750;p31"/>
            <p:cNvSpPr txBox="1"/>
            <p:nvPr/>
          </p:nvSpPr>
          <p:spPr>
            <a:xfrm rot="-1540265">
              <a:off x="5656903" y="2613604"/>
              <a:ext cx="1092094" cy="369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2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756" name="Google Shape;756;p32"/>
          <p:cNvSpPr txBox="1"/>
          <p:nvPr/>
        </p:nvSpPr>
        <p:spPr>
          <a:xfrm>
            <a:off x="150175" y="1580000"/>
            <a:ext cx="30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Usamos los puntos proyectados en los ejes para reubicar los ejemplos.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7" name="Google Shape;757;p32"/>
          <p:cNvCxnSpPr/>
          <p:nvPr/>
        </p:nvCxnSpPr>
        <p:spPr>
          <a:xfrm>
            <a:off x="4501754" y="369531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58" name="Google Shape;758;p32"/>
          <p:cNvCxnSpPr/>
          <p:nvPr/>
        </p:nvCxnSpPr>
        <p:spPr>
          <a:xfrm>
            <a:off x="2151025" y="3539350"/>
            <a:ext cx="3779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9" name="Google Shape;759;p32"/>
          <p:cNvCxnSpPr/>
          <p:nvPr/>
        </p:nvCxnSpPr>
        <p:spPr>
          <a:xfrm>
            <a:off x="4026038" y="1946375"/>
            <a:ext cx="0" cy="3038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760" name="Google Shape;760;p32"/>
          <p:cNvGrpSpPr/>
          <p:nvPr/>
        </p:nvGrpSpPr>
        <p:grpSpPr>
          <a:xfrm rot="1540394">
            <a:off x="3812213" y="3148017"/>
            <a:ext cx="427637" cy="752009"/>
            <a:chOff x="3784850" y="3159775"/>
            <a:chExt cx="427675" cy="752075"/>
          </a:xfrm>
        </p:grpSpPr>
        <p:sp>
          <p:nvSpPr>
            <p:cNvPr id="761" name="Google Shape;761;p32"/>
            <p:cNvSpPr/>
            <p:nvPr/>
          </p:nvSpPr>
          <p:spPr>
            <a:xfrm>
              <a:off x="4071825" y="36580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884775" y="32887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784850" y="3159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924175" y="341565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071825" y="36003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917275" y="33572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2"/>
          <p:cNvGrpSpPr/>
          <p:nvPr/>
        </p:nvGrpSpPr>
        <p:grpSpPr>
          <a:xfrm rot="1540394">
            <a:off x="2712300" y="2816590"/>
            <a:ext cx="2616969" cy="1439523"/>
            <a:chOff x="2690700" y="2829375"/>
            <a:chExt cx="2617200" cy="1439650"/>
          </a:xfrm>
        </p:grpSpPr>
        <p:sp>
          <p:nvSpPr>
            <p:cNvPr id="768" name="Google Shape;768;p32"/>
            <p:cNvSpPr/>
            <p:nvPr/>
          </p:nvSpPr>
          <p:spPr>
            <a:xfrm>
              <a:off x="2690700" y="401522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062175" y="382472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852625" y="3943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552525" y="31597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952900" y="2938900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167200" y="2829375"/>
              <a:ext cx="140700" cy="253800"/>
            </a:xfrm>
            <a:prstGeom prst="mathMultiply">
              <a:avLst>
                <a:gd fmla="val 23520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32"/>
          <p:cNvSpPr txBox="1"/>
          <p:nvPr/>
        </p:nvSpPr>
        <p:spPr>
          <a:xfrm>
            <a:off x="5958575" y="35553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3391775" y="1927025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2808100" y="3541900"/>
            <a:ext cx="12180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32"/>
          <p:cNvGrpSpPr/>
          <p:nvPr/>
        </p:nvGrpSpPr>
        <p:grpSpPr>
          <a:xfrm>
            <a:off x="1439325" y="2462400"/>
            <a:ext cx="2546550" cy="1392000"/>
            <a:chOff x="1439325" y="2462400"/>
            <a:chExt cx="2546550" cy="1392000"/>
          </a:xfrm>
        </p:grpSpPr>
        <p:sp>
          <p:nvSpPr>
            <p:cNvPr id="778" name="Google Shape;778;p32"/>
            <p:cNvSpPr txBox="1"/>
            <p:nvPr/>
          </p:nvSpPr>
          <p:spPr>
            <a:xfrm>
              <a:off x="1439325" y="2462400"/>
              <a:ext cx="10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Alumno 6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79" name="Google Shape;779;p32"/>
            <p:cNvCxnSpPr>
              <a:stCxn id="778" idx="2"/>
              <a:endCxn id="770" idx="0"/>
            </p:cNvCxnSpPr>
            <p:nvPr/>
          </p:nvCxnSpPr>
          <p:spPr>
            <a:xfrm>
              <a:off x="1943775" y="2862600"/>
              <a:ext cx="876600" cy="60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0" name="Google Shape;780;p32"/>
            <p:cNvCxnSpPr>
              <a:stCxn id="778" idx="2"/>
              <a:endCxn id="761" idx="3"/>
            </p:cNvCxnSpPr>
            <p:nvPr/>
          </p:nvCxnSpPr>
          <p:spPr>
            <a:xfrm>
              <a:off x="1943775" y="2862600"/>
              <a:ext cx="2042100" cy="99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81" name="Google Shape;781;p32"/>
          <p:cNvSpPr/>
          <p:nvPr/>
        </p:nvSpPr>
        <p:spPr>
          <a:xfrm>
            <a:off x="2734275" y="372977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32"/>
          <p:cNvGrpSpPr/>
          <p:nvPr/>
        </p:nvGrpSpPr>
        <p:grpSpPr>
          <a:xfrm>
            <a:off x="4026025" y="1927025"/>
            <a:ext cx="3266550" cy="1752300"/>
            <a:chOff x="-818325" y="2462400"/>
            <a:chExt cx="3266550" cy="1752300"/>
          </a:xfrm>
        </p:grpSpPr>
        <p:sp>
          <p:nvSpPr>
            <p:cNvPr id="783" name="Google Shape;783;p32"/>
            <p:cNvSpPr txBox="1"/>
            <p:nvPr/>
          </p:nvSpPr>
          <p:spPr>
            <a:xfrm>
              <a:off x="1439325" y="2462400"/>
              <a:ext cx="10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Alumno 2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84" name="Google Shape;784;p32"/>
            <p:cNvCxnSpPr>
              <a:stCxn id="783" idx="2"/>
              <a:endCxn id="773" idx="0"/>
            </p:cNvCxnSpPr>
            <p:nvPr/>
          </p:nvCxnSpPr>
          <p:spPr>
            <a:xfrm flipH="1">
              <a:off x="544875" y="2862600"/>
              <a:ext cx="1398900" cy="113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5" name="Google Shape;785;p32"/>
            <p:cNvCxnSpPr>
              <a:stCxn id="783" idx="2"/>
              <a:endCxn id="776" idx="3"/>
            </p:cNvCxnSpPr>
            <p:nvPr/>
          </p:nvCxnSpPr>
          <p:spPr>
            <a:xfrm flipH="1">
              <a:off x="-818325" y="2862600"/>
              <a:ext cx="2762100" cy="135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86" name="Google Shape;786;p32"/>
          <p:cNvSpPr/>
          <p:nvPr/>
        </p:nvSpPr>
        <p:spPr>
          <a:xfrm>
            <a:off x="4026025" y="3541900"/>
            <a:ext cx="1357500" cy="2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299675" y="3675050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3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pSp>
        <p:nvGrpSpPr>
          <p:cNvPr id="793" name="Google Shape;793;p33"/>
          <p:cNvGrpSpPr/>
          <p:nvPr/>
        </p:nvGrpSpPr>
        <p:grpSpPr>
          <a:xfrm>
            <a:off x="4572000" y="1547975"/>
            <a:ext cx="4025550" cy="3457950"/>
            <a:chOff x="2151025" y="1526825"/>
            <a:chExt cx="4025550" cy="3457950"/>
          </a:xfrm>
        </p:grpSpPr>
        <p:cxnSp>
          <p:nvCxnSpPr>
            <p:cNvPr id="794" name="Google Shape;794;p33"/>
            <p:cNvCxnSpPr/>
            <p:nvPr/>
          </p:nvCxnSpPr>
          <p:spPr>
            <a:xfrm>
              <a:off x="4501754" y="369531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33"/>
            <p:cNvCxnSpPr/>
            <p:nvPr/>
          </p:nvCxnSpPr>
          <p:spPr>
            <a:xfrm>
              <a:off x="2151025" y="3539350"/>
              <a:ext cx="3779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33"/>
            <p:cNvCxnSpPr/>
            <p:nvPr/>
          </p:nvCxnSpPr>
          <p:spPr>
            <a:xfrm>
              <a:off x="4026038" y="1946375"/>
              <a:ext cx="0" cy="3038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797" name="Google Shape;797;p33"/>
            <p:cNvSpPr txBox="1"/>
            <p:nvPr/>
          </p:nvSpPr>
          <p:spPr>
            <a:xfrm>
              <a:off x="5621275" y="3684625"/>
              <a:ext cx="55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PC1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798;p33"/>
            <p:cNvSpPr txBox="1"/>
            <p:nvPr/>
          </p:nvSpPr>
          <p:spPr>
            <a:xfrm>
              <a:off x="3568175" y="1526825"/>
              <a:ext cx="55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PC2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2734275" y="372977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299675" y="3675050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2895075" y="3458950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2319400" y="33431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905975" y="33431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460475" y="31823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33"/>
          <p:cNvSpPr txBox="1"/>
          <p:nvPr/>
        </p:nvSpPr>
        <p:spPr>
          <a:xfrm>
            <a:off x="98700" y="1304575"/>
            <a:ext cx="5482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Suma distancias cuadradas de PC1 = autovalor de PC1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Suma distancias cuadradas de PC2 = autovalor de PC2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Podemos calcular la variación centrada en el origen: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Suma distancias cuadradas de PC1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variación de PC1</a:t>
            </a:r>
            <a:b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n-1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Suma distancias cuadradas de PC2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variación de PC2</a:t>
            </a:r>
            <a:b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n-1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98700" y="3336475"/>
            <a:ext cx="428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Imaginemos que la variación de PC1 es 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y la de PC2 es 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variación total es 15+3 = 18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Eso quiere decir que PC1 acumula el 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83 % 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la variación total. (15/18 = 0.83)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PC2, el 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17%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(3/18 = 0.17)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6475775" y="15479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(17%)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8487900" y="3705775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(83%)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4"/>
          <p:cNvSpPr txBox="1"/>
          <p:nvPr>
            <p:ph type="title"/>
          </p:nvPr>
        </p:nvSpPr>
        <p:spPr>
          <a:xfrm>
            <a:off x="150175" y="626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pSp>
        <p:nvGrpSpPr>
          <p:cNvPr id="814" name="Google Shape;814;p34"/>
          <p:cNvGrpSpPr/>
          <p:nvPr/>
        </p:nvGrpSpPr>
        <p:grpSpPr>
          <a:xfrm>
            <a:off x="4572000" y="1547975"/>
            <a:ext cx="4515600" cy="3457950"/>
            <a:chOff x="2151025" y="1526825"/>
            <a:chExt cx="4515600" cy="3457950"/>
          </a:xfrm>
        </p:grpSpPr>
        <p:cxnSp>
          <p:nvCxnSpPr>
            <p:cNvPr id="815" name="Google Shape;815;p34"/>
            <p:cNvCxnSpPr/>
            <p:nvPr/>
          </p:nvCxnSpPr>
          <p:spPr>
            <a:xfrm>
              <a:off x="4501754" y="369531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16" name="Google Shape;816;p34"/>
            <p:cNvCxnSpPr/>
            <p:nvPr/>
          </p:nvCxnSpPr>
          <p:spPr>
            <a:xfrm>
              <a:off x="2151025" y="3539350"/>
              <a:ext cx="3779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34"/>
            <p:cNvCxnSpPr/>
            <p:nvPr/>
          </p:nvCxnSpPr>
          <p:spPr>
            <a:xfrm>
              <a:off x="4026038" y="1946375"/>
              <a:ext cx="0" cy="3038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818" name="Google Shape;818;p34"/>
            <p:cNvSpPr txBox="1"/>
            <p:nvPr/>
          </p:nvSpPr>
          <p:spPr>
            <a:xfrm>
              <a:off x="5565925" y="3610075"/>
              <a:ext cx="110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PC1 (83%)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9" name="Google Shape;819;p34"/>
            <p:cNvSpPr txBox="1"/>
            <p:nvPr/>
          </p:nvSpPr>
          <p:spPr>
            <a:xfrm>
              <a:off x="3568175" y="1526825"/>
              <a:ext cx="112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PC2 (17%)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734275" y="372977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299675" y="3675050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895075" y="3458950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319400" y="33431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905975" y="33431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5460475" y="3182325"/>
              <a:ext cx="160800" cy="1608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6" name="Google Shape;8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50" y="2351325"/>
            <a:ext cx="2014600" cy="2561244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34"/>
          <p:cNvSpPr txBox="1"/>
          <p:nvPr/>
        </p:nvSpPr>
        <p:spPr>
          <a:xfrm>
            <a:off x="289275" y="141110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Scree plot es un gráfico donde se representa el porcentaje de variación de cada PC (componente principal)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 Variables  =  3 dimensiones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838" name="Google Shape;838;p36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PLN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9" name="Google Shape;839;p36"/>
          <p:cNvCxnSpPr/>
          <p:nvPr/>
        </p:nvCxnSpPr>
        <p:spPr>
          <a:xfrm>
            <a:off x="5138025" y="4421950"/>
            <a:ext cx="2646300" cy="374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840" name="Google Shape;840;p36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5279275" y="383047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189925" y="30858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555271" y="27622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7838875" y="3008600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6"/>
          <p:cNvSpPr txBox="1"/>
          <p:nvPr/>
        </p:nvSpPr>
        <p:spPr>
          <a:xfrm rot="443163">
            <a:off x="7347187" y="4475370"/>
            <a:ext cx="833113" cy="369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6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8" name="Google Shape;848;p36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849" name="Google Shape;849;p36"/>
          <p:cNvSpPr txBox="1"/>
          <p:nvPr/>
        </p:nvSpPr>
        <p:spPr>
          <a:xfrm>
            <a:off x="5192700" y="207065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36"/>
          <p:cNvCxnSpPr/>
          <p:nvPr/>
        </p:nvCxnSpPr>
        <p:spPr>
          <a:xfrm flipH="1" rot="10800000">
            <a:off x="5154300" y="3461175"/>
            <a:ext cx="2092500" cy="9852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851" name="Google Shape;851;p36"/>
          <p:cNvSpPr txBox="1"/>
          <p:nvPr/>
        </p:nvSpPr>
        <p:spPr>
          <a:xfrm>
            <a:off x="7189925" y="346117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7"/>
          <p:cNvSpPr txBox="1"/>
          <p:nvPr>
            <p:ph type="title"/>
          </p:nvPr>
        </p:nvSpPr>
        <p:spPr>
          <a:xfrm>
            <a:off x="95625" y="58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857" name="Google Shape;857;p37"/>
          <p:cNvSpPr txBox="1"/>
          <p:nvPr/>
        </p:nvSpPr>
        <p:spPr>
          <a:xfrm>
            <a:off x="138225" y="1263650"/>
            <a:ext cx="233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Los pasos son los mismos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Centramos los datos en el eje de coordenadas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Buscamos la recta que mejor ajuste que pase por el eje de coordenadas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8" name="Google Shape;858;p37"/>
          <p:cNvCxnSpPr/>
          <p:nvPr/>
        </p:nvCxnSpPr>
        <p:spPr>
          <a:xfrm>
            <a:off x="3048000" y="3139725"/>
            <a:ext cx="5166600" cy="744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9" name="Google Shape;859;p37"/>
          <p:cNvSpPr/>
          <p:nvPr/>
        </p:nvSpPr>
        <p:spPr>
          <a:xfrm>
            <a:off x="4528700" y="39690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4243700" y="369462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615300" y="365197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6251550" y="28953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6616896" y="25717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6817000" y="2964475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 rot="443163">
            <a:off x="7777587" y="3563420"/>
            <a:ext cx="833113" cy="369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37"/>
          <p:cNvCxnSpPr/>
          <p:nvPr/>
        </p:nvCxnSpPr>
        <p:spPr>
          <a:xfrm flipH="1" rot="10800000">
            <a:off x="5602100" y="1263650"/>
            <a:ext cx="21000" cy="3759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37"/>
          <p:cNvSpPr txBox="1"/>
          <p:nvPr/>
        </p:nvSpPr>
        <p:spPr>
          <a:xfrm>
            <a:off x="5623100" y="11587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37"/>
          <p:cNvCxnSpPr/>
          <p:nvPr/>
        </p:nvCxnSpPr>
        <p:spPr>
          <a:xfrm flipH="1" rot="10800000">
            <a:off x="2949225" y="2549125"/>
            <a:ext cx="4728000" cy="2255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9" name="Google Shape;869;p37"/>
          <p:cNvSpPr txBox="1"/>
          <p:nvPr/>
        </p:nvSpPr>
        <p:spPr>
          <a:xfrm>
            <a:off x="7677225" y="23871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37"/>
          <p:cNvCxnSpPr/>
          <p:nvPr/>
        </p:nvCxnSpPr>
        <p:spPr>
          <a:xfrm flipH="1">
            <a:off x="3647725" y="2229550"/>
            <a:ext cx="3810000" cy="267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1" name="Google Shape;871;p37"/>
          <p:cNvSpPr txBox="1"/>
          <p:nvPr/>
        </p:nvSpPr>
        <p:spPr>
          <a:xfrm>
            <a:off x="7507100" y="18293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2" name="Google Shape;872;p37"/>
          <p:cNvSpPr txBox="1"/>
          <p:nvPr/>
        </p:nvSpPr>
        <p:spPr>
          <a:xfrm>
            <a:off x="471375" y="3076800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recta será PC1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37"/>
          <p:cNvSpPr txBox="1"/>
          <p:nvPr/>
        </p:nvSpPr>
        <p:spPr>
          <a:xfrm>
            <a:off x="138225" y="3477000"/>
            <a:ext cx="406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Solo que en este caso, la recta tiene 3 coordenadas: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Árboles, RNA y PLN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0.62 árboles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0.15 RNA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0.77 PLN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303400" y="4621400"/>
            <a:ext cx="1206600" cy="258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7"/>
          <p:cNvSpPr txBox="1"/>
          <p:nvPr/>
        </p:nvSpPr>
        <p:spPr>
          <a:xfrm>
            <a:off x="3280825" y="1290700"/>
            <a:ext cx="1890900" cy="1477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 vez PLN tiene más peso en la ecuación, es decir los datos están más dispersos en torno a este eje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6" name="Google Shape;876;p37"/>
          <p:cNvCxnSpPr>
            <a:stCxn id="875" idx="2"/>
            <a:endCxn id="874" idx="3"/>
          </p:cNvCxnSpPr>
          <p:nvPr/>
        </p:nvCxnSpPr>
        <p:spPr>
          <a:xfrm flipH="1">
            <a:off x="1510075" y="2768200"/>
            <a:ext cx="2716200" cy="198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>
            <p:ph type="title"/>
          </p:nvPr>
        </p:nvSpPr>
        <p:spPr>
          <a:xfrm>
            <a:off x="95625" y="58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>
            <a:off x="3048000" y="3139725"/>
            <a:ext cx="5166600" cy="744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3" name="Google Shape;883;p38"/>
          <p:cNvSpPr/>
          <p:nvPr/>
        </p:nvSpPr>
        <p:spPr>
          <a:xfrm>
            <a:off x="4528700" y="39690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4243700" y="369462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615300" y="365197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6251550" y="28953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6616896" y="25717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6817000" y="2964475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8"/>
          <p:cNvSpPr txBox="1"/>
          <p:nvPr/>
        </p:nvSpPr>
        <p:spPr>
          <a:xfrm rot="443163">
            <a:off x="7777587" y="3563420"/>
            <a:ext cx="833113" cy="369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Google Shape;890;p38"/>
          <p:cNvCxnSpPr/>
          <p:nvPr/>
        </p:nvCxnSpPr>
        <p:spPr>
          <a:xfrm flipH="1" rot="10800000">
            <a:off x="5602100" y="1263650"/>
            <a:ext cx="21000" cy="3759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1" name="Google Shape;891;p38"/>
          <p:cNvSpPr txBox="1"/>
          <p:nvPr/>
        </p:nvSpPr>
        <p:spPr>
          <a:xfrm>
            <a:off x="5623100" y="11587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38"/>
          <p:cNvCxnSpPr/>
          <p:nvPr/>
        </p:nvCxnSpPr>
        <p:spPr>
          <a:xfrm flipH="1" rot="10800000">
            <a:off x="2949225" y="2549125"/>
            <a:ext cx="4728000" cy="2255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3" name="Google Shape;893;p38"/>
          <p:cNvSpPr txBox="1"/>
          <p:nvPr/>
        </p:nvSpPr>
        <p:spPr>
          <a:xfrm>
            <a:off x="7677225" y="23871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4" name="Google Shape;894;p38"/>
          <p:cNvCxnSpPr/>
          <p:nvPr/>
        </p:nvCxnSpPr>
        <p:spPr>
          <a:xfrm flipH="1">
            <a:off x="3647725" y="2229550"/>
            <a:ext cx="3810000" cy="267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5" name="Google Shape;895;p38"/>
          <p:cNvSpPr txBox="1"/>
          <p:nvPr/>
        </p:nvSpPr>
        <p:spPr>
          <a:xfrm>
            <a:off x="7507100" y="18293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6" name="Google Shape;896;p38"/>
          <p:cNvCxnSpPr/>
          <p:nvPr/>
        </p:nvCxnSpPr>
        <p:spPr>
          <a:xfrm>
            <a:off x="5284600" y="3090325"/>
            <a:ext cx="670200" cy="87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7" name="Google Shape;897;p38"/>
          <p:cNvSpPr txBox="1"/>
          <p:nvPr/>
        </p:nvSpPr>
        <p:spPr>
          <a:xfrm>
            <a:off x="197550" y="1375825"/>
            <a:ext cx="428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Luego buscamos PC2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 vez hay varias posibilidades, buscamos aquella que: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Pase por el origen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Sea perpendicular a PC1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tenga el mejor ajuste, según se vio, maximizando su autovector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38"/>
          <p:cNvSpPr txBox="1"/>
          <p:nvPr/>
        </p:nvSpPr>
        <p:spPr>
          <a:xfrm>
            <a:off x="4971325" y="267660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38"/>
          <p:cNvSpPr txBox="1"/>
          <p:nvPr/>
        </p:nvSpPr>
        <p:spPr>
          <a:xfrm>
            <a:off x="95625" y="3365625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Finalmente calculamos PC3: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Perpendicular a las otras dos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Pase por el origen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0" name="Google Shape;900;p38"/>
          <p:cNvGrpSpPr/>
          <p:nvPr/>
        </p:nvGrpSpPr>
        <p:grpSpPr>
          <a:xfrm>
            <a:off x="5425700" y="3146775"/>
            <a:ext cx="555300" cy="1200975"/>
            <a:chOff x="5425700" y="3146775"/>
            <a:chExt cx="555300" cy="1200975"/>
          </a:xfrm>
        </p:grpSpPr>
        <p:cxnSp>
          <p:nvCxnSpPr>
            <p:cNvPr id="901" name="Google Shape;901;p38"/>
            <p:cNvCxnSpPr/>
            <p:nvPr/>
          </p:nvCxnSpPr>
          <p:spPr>
            <a:xfrm flipH="1">
              <a:off x="5425700" y="3146775"/>
              <a:ext cx="366900" cy="7620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02" name="Google Shape;902;p38"/>
            <p:cNvSpPr txBox="1"/>
            <p:nvPr/>
          </p:nvSpPr>
          <p:spPr>
            <a:xfrm>
              <a:off x="5425700" y="3947550"/>
              <a:ext cx="55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PC3</a:t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03" name="Google Shape;903;p38"/>
          <p:cNvSpPr txBox="1"/>
          <p:nvPr/>
        </p:nvSpPr>
        <p:spPr>
          <a:xfrm>
            <a:off x="4813700" y="4417725"/>
            <a:ext cx="4064100" cy="61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 tuviésemos más variables seguimos calculando componentes principales. Uno por variable.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9"/>
          <p:cNvSpPr txBox="1"/>
          <p:nvPr>
            <p:ph type="title"/>
          </p:nvPr>
        </p:nvSpPr>
        <p:spPr>
          <a:xfrm>
            <a:off x="95625" y="58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909" name="Google Shape;909;p39"/>
          <p:cNvCxnSpPr/>
          <p:nvPr/>
        </p:nvCxnSpPr>
        <p:spPr>
          <a:xfrm>
            <a:off x="3048000" y="3139725"/>
            <a:ext cx="5166600" cy="744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0" name="Google Shape;910;p39"/>
          <p:cNvSpPr/>
          <p:nvPr/>
        </p:nvSpPr>
        <p:spPr>
          <a:xfrm>
            <a:off x="4528700" y="39690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9"/>
          <p:cNvSpPr/>
          <p:nvPr/>
        </p:nvSpPr>
        <p:spPr>
          <a:xfrm>
            <a:off x="4243700" y="369462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9"/>
          <p:cNvSpPr/>
          <p:nvPr/>
        </p:nvSpPr>
        <p:spPr>
          <a:xfrm>
            <a:off x="4615300" y="365197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9"/>
          <p:cNvSpPr/>
          <p:nvPr/>
        </p:nvSpPr>
        <p:spPr>
          <a:xfrm>
            <a:off x="6251550" y="28953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9"/>
          <p:cNvSpPr/>
          <p:nvPr/>
        </p:nvSpPr>
        <p:spPr>
          <a:xfrm>
            <a:off x="6616896" y="25717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6817000" y="2964475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 txBox="1"/>
          <p:nvPr/>
        </p:nvSpPr>
        <p:spPr>
          <a:xfrm rot="443163">
            <a:off x="7777587" y="3563420"/>
            <a:ext cx="833113" cy="369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p39"/>
          <p:cNvCxnSpPr/>
          <p:nvPr/>
        </p:nvCxnSpPr>
        <p:spPr>
          <a:xfrm flipH="1" rot="10800000">
            <a:off x="5602100" y="1263650"/>
            <a:ext cx="21000" cy="3759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8" name="Google Shape;918;p39"/>
          <p:cNvSpPr txBox="1"/>
          <p:nvPr/>
        </p:nvSpPr>
        <p:spPr>
          <a:xfrm>
            <a:off x="5623100" y="11587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39"/>
          <p:cNvCxnSpPr/>
          <p:nvPr/>
        </p:nvCxnSpPr>
        <p:spPr>
          <a:xfrm flipH="1" rot="10800000">
            <a:off x="2949225" y="2549125"/>
            <a:ext cx="4728000" cy="2255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0" name="Google Shape;920;p39"/>
          <p:cNvSpPr txBox="1"/>
          <p:nvPr/>
        </p:nvSpPr>
        <p:spPr>
          <a:xfrm>
            <a:off x="7677225" y="2387100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39"/>
          <p:cNvCxnSpPr/>
          <p:nvPr/>
        </p:nvCxnSpPr>
        <p:spPr>
          <a:xfrm flipH="1">
            <a:off x="3647725" y="2229550"/>
            <a:ext cx="3810000" cy="267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2" name="Google Shape;922;p39"/>
          <p:cNvSpPr txBox="1"/>
          <p:nvPr/>
        </p:nvSpPr>
        <p:spPr>
          <a:xfrm>
            <a:off x="7507100" y="18293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3" name="Google Shape;923;p39"/>
          <p:cNvCxnSpPr/>
          <p:nvPr/>
        </p:nvCxnSpPr>
        <p:spPr>
          <a:xfrm>
            <a:off x="5284600" y="3090325"/>
            <a:ext cx="670200" cy="87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4" name="Google Shape;924;p39"/>
          <p:cNvSpPr txBox="1"/>
          <p:nvPr/>
        </p:nvSpPr>
        <p:spPr>
          <a:xfrm>
            <a:off x="197550" y="1375825"/>
            <a:ext cx="42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Calculamos luego la proporción de variación de cada componente principal.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39"/>
          <p:cNvSpPr txBox="1"/>
          <p:nvPr/>
        </p:nvSpPr>
        <p:spPr>
          <a:xfrm>
            <a:off x="4615300" y="267660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26" name="Google Shape;926;p39"/>
          <p:cNvGrpSpPr/>
          <p:nvPr/>
        </p:nvGrpSpPr>
        <p:grpSpPr>
          <a:xfrm>
            <a:off x="5425700" y="3146775"/>
            <a:ext cx="555300" cy="1200975"/>
            <a:chOff x="5425700" y="3146775"/>
            <a:chExt cx="555300" cy="1200975"/>
          </a:xfrm>
        </p:grpSpPr>
        <p:cxnSp>
          <p:nvCxnSpPr>
            <p:cNvPr id="927" name="Google Shape;927;p39"/>
            <p:cNvCxnSpPr/>
            <p:nvPr/>
          </p:nvCxnSpPr>
          <p:spPr>
            <a:xfrm flipH="1">
              <a:off x="5425700" y="3146775"/>
              <a:ext cx="366900" cy="7620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928" name="Google Shape;928;p39"/>
            <p:cNvSpPr txBox="1"/>
            <p:nvPr/>
          </p:nvSpPr>
          <p:spPr>
            <a:xfrm>
              <a:off x="5425700" y="3947550"/>
              <a:ext cx="55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PC3</a:t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29" name="Google Shape;929;p39"/>
          <p:cNvSpPr txBox="1"/>
          <p:nvPr/>
        </p:nvSpPr>
        <p:spPr>
          <a:xfrm>
            <a:off x="7916500" y="18293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79%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39"/>
          <p:cNvSpPr txBox="1"/>
          <p:nvPr/>
        </p:nvSpPr>
        <p:spPr>
          <a:xfrm>
            <a:off x="5035575" y="267660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15%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39"/>
          <p:cNvSpPr txBox="1"/>
          <p:nvPr/>
        </p:nvSpPr>
        <p:spPr>
          <a:xfrm>
            <a:off x="5826950" y="3947550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2" name="Google Shape;9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43825"/>
            <a:ext cx="1793504" cy="28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9"/>
          <p:cNvSpPr/>
          <p:nvPr/>
        </p:nvSpPr>
        <p:spPr>
          <a:xfrm>
            <a:off x="500950" y="2264825"/>
            <a:ext cx="994800" cy="275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 txBox="1"/>
          <p:nvPr/>
        </p:nvSpPr>
        <p:spPr>
          <a:xfrm>
            <a:off x="2159000" y="2010825"/>
            <a:ext cx="1817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 y PC2 contienen el 94% de la variación total.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decir son una buena aproximación de un gráfico en 3D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Reducción de la dimensionalidad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2" y="2091971"/>
            <a:ext cx="3185076" cy="2368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4"/>
          <p:cNvCxnSpPr/>
          <p:nvPr/>
        </p:nvCxnSpPr>
        <p:spPr>
          <a:xfrm>
            <a:off x="3866450" y="3069175"/>
            <a:ext cx="959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8002" y="2503098"/>
            <a:ext cx="4174276" cy="10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1319400" y="2963325"/>
            <a:ext cx="2356500" cy="94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0"/>
          <p:cNvSpPr txBox="1"/>
          <p:nvPr>
            <p:ph type="title"/>
          </p:nvPr>
        </p:nvSpPr>
        <p:spPr>
          <a:xfrm>
            <a:off x="95625" y="58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940" name="Google Shape;940;p40"/>
          <p:cNvSpPr/>
          <p:nvPr/>
        </p:nvSpPr>
        <p:spPr>
          <a:xfrm>
            <a:off x="4528700" y="39690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4243700" y="369462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4615300" y="365197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251550" y="28953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6616896" y="25717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6817000" y="2964475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6" name="Google Shape;946;p40"/>
          <p:cNvCxnSpPr/>
          <p:nvPr/>
        </p:nvCxnSpPr>
        <p:spPr>
          <a:xfrm flipH="1">
            <a:off x="3647725" y="2229550"/>
            <a:ext cx="3810000" cy="267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7" name="Google Shape;947;p40"/>
          <p:cNvSpPr txBox="1"/>
          <p:nvPr/>
        </p:nvSpPr>
        <p:spPr>
          <a:xfrm>
            <a:off x="7507100" y="1829350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 79%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8" name="Google Shape;948;p40"/>
          <p:cNvCxnSpPr/>
          <p:nvPr/>
        </p:nvCxnSpPr>
        <p:spPr>
          <a:xfrm>
            <a:off x="5284600" y="3090325"/>
            <a:ext cx="670200" cy="87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9" name="Google Shape;949;p40"/>
          <p:cNvSpPr txBox="1"/>
          <p:nvPr/>
        </p:nvSpPr>
        <p:spPr>
          <a:xfrm>
            <a:off x="197550" y="1375825"/>
            <a:ext cx="42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convertir el gráfico actual en un gráfico de 2D.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Eliminamos todo, dejamos solo PC1 y PC2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4418000" y="2655100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 15%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197550" y="2015463"/>
            <a:ext cx="4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Proyectamos los ejemplos sobre los ejes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2" name="Google Shape;952;p40"/>
          <p:cNvGrpSpPr/>
          <p:nvPr/>
        </p:nvGrpSpPr>
        <p:grpSpPr>
          <a:xfrm>
            <a:off x="4528700" y="2520000"/>
            <a:ext cx="2407600" cy="1814650"/>
            <a:chOff x="4528700" y="2520000"/>
            <a:chExt cx="2407600" cy="1814650"/>
          </a:xfrm>
        </p:grpSpPr>
        <p:sp>
          <p:nvSpPr>
            <p:cNvPr id="953" name="Google Shape;953;p40"/>
            <p:cNvSpPr/>
            <p:nvPr/>
          </p:nvSpPr>
          <p:spPr>
            <a:xfrm>
              <a:off x="6206850" y="28953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491850" y="26551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651300" y="25200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4572000" y="401532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779350" y="38619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4528700" y="404965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5225350" y="3076800"/>
            <a:ext cx="729450" cy="846975"/>
            <a:chOff x="5225350" y="3076800"/>
            <a:chExt cx="729450" cy="846975"/>
          </a:xfrm>
        </p:grpSpPr>
        <p:sp>
          <p:nvSpPr>
            <p:cNvPr id="960" name="Google Shape;960;p40"/>
            <p:cNvSpPr/>
            <p:nvPr/>
          </p:nvSpPr>
          <p:spPr>
            <a:xfrm>
              <a:off x="5425700" y="33669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669800" y="36387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284600" y="31906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225350" y="30768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477200" y="34240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1"/>
          <p:cNvSpPr txBox="1"/>
          <p:nvPr>
            <p:ph type="title"/>
          </p:nvPr>
        </p:nvSpPr>
        <p:spPr>
          <a:xfrm>
            <a:off x="95625" y="58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cxnSp>
        <p:nvCxnSpPr>
          <p:cNvPr id="970" name="Google Shape;970;p41"/>
          <p:cNvCxnSpPr/>
          <p:nvPr/>
        </p:nvCxnSpPr>
        <p:spPr>
          <a:xfrm rot="10800000">
            <a:off x="3450325" y="3372550"/>
            <a:ext cx="4007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1" name="Google Shape;971;p41"/>
          <p:cNvSpPr txBox="1"/>
          <p:nvPr/>
        </p:nvSpPr>
        <p:spPr>
          <a:xfrm>
            <a:off x="7528275" y="3209225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 79%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2" name="Google Shape;972;p41"/>
          <p:cNvCxnSpPr/>
          <p:nvPr/>
        </p:nvCxnSpPr>
        <p:spPr>
          <a:xfrm>
            <a:off x="5369275" y="2652850"/>
            <a:ext cx="0" cy="1439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3" name="Google Shape;973;p41"/>
          <p:cNvSpPr txBox="1"/>
          <p:nvPr/>
        </p:nvSpPr>
        <p:spPr>
          <a:xfrm>
            <a:off x="95625" y="1375825"/>
            <a:ext cx="4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Rotamos el gráfico hasta que PC1 quede horizontal.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4865438" y="2171550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PC2 15%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5" name="Google Shape;975;p41"/>
          <p:cNvGrpSpPr/>
          <p:nvPr/>
        </p:nvGrpSpPr>
        <p:grpSpPr>
          <a:xfrm>
            <a:off x="4172529" y="3172824"/>
            <a:ext cx="3010556" cy="399896"/>
            <a:chOff x="4172529" y="3172824"/>
            <a:chExt cx="3010556" cy="399896"/>
          </a:xfrm>
        </p:grpSpPr>
        <p:sp>
          <p:nvSpPr>
            <p:cNvPr id="976" name="Google Shape;976;p41"/>
            <p:cNvSpPr/>
            <p:nvPr/>
          </p:nvSpPr>
          <p:spPr>
            <a:xfrm rot="2238237">
              <a:off x="6259730" y="3230064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 rot="2238237">
              <a:off x="6619474" y="3230128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 rot="2238237">
              <a:off x="6840721" y="3230208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 rot="2238237">
              <a:off x="4323313" y="3230060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 rot="2238237">
              <a:off x="4537569" y="3230292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 rot="2238237">
              <a:off x="4229765" y="3230356"/>
              <a:ext cx="285128" cy="285128"/>
            </a:xfrm>
            <a:prstGeom prst="mathMultiply">
              <a:avLst>
                <a:gd fmla="val 12377" name="adj1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41"/>
          <p:cNvSpPr/>
          <p:nvPr/>
        </p:nvSpPr>
        <p:spPr>
          <a:xfrm>
            <a:off x="4361575" y="3372550"/>
            <a:ext cx="10077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3" name="Google Shape;983;p41"/>
          <p:cNvGrpSpPr/>
          <p:nvPr/>
        </p:nvGrpSpPr>
        <p:grpSpPr>
          <a:xfrm rot="2416463">
            <a:off x="5004583" y="2985869"/>
            <a:ext cx="729395" cy="846911"/>
            <a:chOff x="5225350" y="3076800"/>
            <a:chExt cx="729450" cy="846975"/>
          </a:xfrm>
        </p:grpSpPr>
        <p:sp>
          <p:nvSpPr>
            <p:cNvPr id="984" name="Google Shape;984;p41"/>
            <p:cNvSpPr/>
            <p:nvPr/>
          </p:nvSpPr>
          <p:spPr>
            <a:xfrm>
              <a:off x="5425700" y="33669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5669800" y="36387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5284600" y="3190675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5225350" y="30768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5477200" y="3424000"/>
              <a:ext cx="285000" cy="285000"/>
            </a:xfrm>
            <a:prstGeom prst="mathMultiply">
              <a:avLst>
                <a:gd fmla="val 12377" name="adj1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1"/>
          <p:cNvGrpSpPr/>
          <p:nvPr/>
        </p:nvGrpSpPr>
        <p:grpSpPr>
          <a:xfrm>
            <a:off x="2808100" y="2130888"/>
            <a:ext cx="2546550" cy="1392000"/>
            <a:chOff x="1148375" y="2421738"/>
            <a:chExt cx="2546550" cy="1392000"/>
          </a:xfrm>
        </p:grpSpPr>
        <p:sp>
          <p:nvSpPr>
            <p:cNvPr id="990" name="Google Shape;990;p41"/>
            <p:cNvSpPr txBox="1"/>
            <p:nvPr/>
          </p:nvSpPr>
          <p:spPr>
            <a:xfrm>
              <a:off x="1148375" y="2421738"/>
              <a:ext cx="10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Alumno 4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91" name="Google Shape;991;p41"/>
            <p:cNvCxnSpPr>
              <a:stCxn id="990" idx="2"/>
              <a:endCxn id="981" idx="3"/>
            </p:cNvCxnSpPr>
            <p:nvPr/>
          </p:nvCxnSpPr>
          <p:spPr>
            <a:xfrm>
              <a:off x="1652825" y="2821938"/>
              <a:ext cx="956100" cy="85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2" name="Google Shape;992;p41"/>
            <p:cNvCxnSpPr>
              <a:stCxn id="990" idx="2"/>
            </p:cNvCxnSpPr>
            <p:nvPr/>
          </p:nvCxnSpPr>
          <p:spPr>
            <a:xfrm>
              <a:off x="1652825" y="2821938"/>
              <a:ext cx="2042100" cy="99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93" name="Google Shape;993;p41"/>
          <p:cNvSpPr/>
          <p:nvPr/>
        </p:nvSpPr>
        <p:spPr>
          <a:xfrm>
            <a:off x="4291925" y="357242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1"/>
          <p:cNvSpPr txBox="1"/>
          <p:nvPr/>
        </p:nvSpPr>
        <p:spPr>
          <a:xfrm>
            <a:off x="95625" y="1776025"/>
            <a:ext cx="4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Graficamos los ejemplos usando las proyecciones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6441300" y="373322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1"/>
          <p:cNvSpPr/>
          <p:nvPr/>
        </p:nvSpPr>
        <p:spPr>
          <a:xfrm>
            <a:off x="4599725" y="2967050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4382150" y="304842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1"/>
          <p:cNvSpPr/>
          <p:nvPr/>
        </p:nvSpPr>
        <p:spPr>
          <a:xfrm>
            <a:off x="6321900" y="288762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1"/>
          <p:cNvSpPr/>
          <p:nvPr/>
        </p:nvSpPr>
        <p:spPr>
          <a:xfrm>
            <a:off x="6883325" y="3048425"/>
            <a:ext cx="160800" cy="160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4D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3"/>
          <p:cNvSpPr txBox="1"/>
          <p:nvPr>
            <p:ph type="title"/>
          </p:nvPr>
        </p:nvSpPr>
        <p:spPr>
          <a:xfrm>
            <a:off x="45075" y="549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1010" name="Google Shape;1010;p43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PLN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SVM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1" name="Google Shape;1011;p43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2" name="Google Shape;10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975" y="1955038"/>
            <a:ext cx="254511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3"/>
          <p:cNvSpPr/>
          <p:nvPr/>
        </p:nvSpPr>
        <p:spPr>
          <a:xfrm>
            <a:off x="6455825" y="1792100"/>
            <a:ext cx="1396800" cy="2956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3"/>
          <p:cNvSpPr txBox="1"/>
          <p:nvPr/>
        </p:nvSpPr>
        <p:spPr>
          <a:xfrm>
            <a:off x="536225" y="3563075"/>
            <a:ext cx="5806800" cy="83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PC1 y PC2 se llevan el 90% de la variación total, eso quiere decir que podemos tener una buena representación 2D, de cuán dispersos están los datos.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/>
          <p:nvPr>
            <p:ph type="title"/>
          </p:nvPr>
        </p:nvSpPr>
        <p:spPr>
          <a:xfrm>
            <a:off x="138225" y="568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1020" name="Google Shape;1020;p44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PLN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SVM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1" name="Google Shape;1021;p44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2" name="Google Shape;1022;p44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023" name="Google Shape;1023;p44"/>
          <p:cNvSpPr/>
          <p:nvPr/>
        </p:nvSpPr>
        <p:spPr>
          <a:xfrm>
            <a:off x="5557000" y="31617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5192700" y="28271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4"/>
          <p:cNvSpPr/>
          <p:nvPr/>
        </p:nvSpPr>
        <p:spPr>
          <a:xfrm>
            <a:off x="6004088" y="28921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4"/>
          <p:cNvSpPr/>
          <p:nvPr/>
        </p:nvSpPr>
        <p:spPr>
          <a:xfrm>
            <a:off x="7988025" y="28272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4"/>
          <p:cNvSpPr/>
          <p:nvPr/>
        </p:nvSpPr>
        <p:spPr>
          <a:xfrm>
            <a:off x="7201600" y="26335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4"/>
          <p:cNvSpPr/>
          <p:nvPr/>
        </p:nvSpPr>
        <p:spPr>
          <a:xfrm>
            <a:off x="7597175" y="30858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6267375" y="446935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PC1 (70%)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44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031" name="Google Shape;1031;p44"/>
          <p:cNvSpPr txBox="1"/>
          <p:nvPr/>
        </p:nvSpPr>
        <p:spPr>
          <a:xfrm>
            <a:off x="4862725" y="179080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PC2 (20%)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/>
          <p:cNvSpPr txBox="1"/>
          <p:nvPr>
            <p:ph type="title"/>
          </p:nvPr>
        </p:nvSpPr>
        <p:spPr>
          <a:xfrm>
            <a:off x="45075" y="549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1037" name="Google Shape;1037;p45"/>
          <p:cNvSpPr txBox="1"/>
          <p:nvPr/>
        </p:nvSpPr>
        <p:spPr>
          <a:xfrm>
            <a:off x="836713" y="1295575"/>
            <a:ext cx="46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¿Qué pasa si el gráfico de Scree es así?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8" name="Google Shape;10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275" y="1808525"/>
            <a:ext cx="37052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45"/>
          <p:cNvSpPr txBox="1"/>
          <p:nvPr/>
        </p:nvSpPr>
        <p:spPr>
          <a:xfrm>
            <a:off x="4804825" y="1778000"/>
            <a:ext cx="406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Usar la representación de PC1 y PC2 no será suficientemente buena para ver la dispersión de los datos.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todas formas, aún es factible detectar agrupamiento de ejemplos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0" name="Google Shape;10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400" y="3091425"/>
            <a:ext cx="3738962" cy="1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6"/>
          <p:cNvSpPr txBox="1"/>
          <p:nvPr>
            <p:ph type="title"/>
          </p:nvPr>
        </p:nvSpPr>
        <p:spPr>
          <a:xfrm>
            <a:off x="821175" y="620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 txBox="1"/>
          <p:nvPr>
            <p:ph idx="1" type="body"/>
          </p:nvPr>
        </p:nvSpPr>
        <p:spPr>
          <a:xfrm>
            <a:off x="729450" y="2257775"/>
            <a:ext cx="80265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 análisis de componentes principales, o PCA, nos sirve para identificar si hay agrupamiento de datos en el espacio de entrada.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Podemos identificar correlaciones, </a:t>
            </a:r>
            <a:r>
              <a:rPr i="1" lang="en" sz="1700"/>
              <a:t>clusters</a:t>
            </a:r>
            <a:r>
              <a:rPr lang="en" sz="1700"/>
              <a:t> o bien entender cuán dispersos están los datos y sobre todo, sobre qué ejes o variables.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 útil especialmente cuando no podemos representar el espacio de entrada sobre un eje cartesiano.</a:t>
            </a:r>
            <a:endParaRPr sz="1700"/>
          </a:p>
        </p:txBody>
      </p:sp>
      <p:sp>
        <p:nvSpPr>
          <p:cNvPr id="1047" name="Google Shape;1047;p46"/>
          <p:cNvSpPr txBox="1"/>
          <p:nvPr/>
        </p:nvSpPr>
        <p:spPr>
          <a:xfrm>
            <a:off x="729450" y="1347600"/>
            <a:ext cx="40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Resumen</a:t>
            </a: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Reducción de la dimensionalidad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811400" y="1792100"/>
            <a:ext cx="802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Hay varios algoritmos que resuelven este problema, con diversos usos, ventajas y debilidades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PCA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ISOMAP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LLE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Proyecciones aleatorias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MDS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t-SNE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UMAP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6" name="Google Shape;116;p5"/>
          <p:cNvGrpSpPr/>
          <p:nvPr/>
        </p:nvGrpSpPr>
        <p:grpSpPr>
          <a:xfrm>
            <a:off x="1792100" y="2081400"/>
            <a:ext cx="790200" cy="1292800"/>
            <a:chOff x="1792100" y="2081400"/>
            <a:chExt cx="790200" cy="1292800"/>
          </a:xfrm>
        </p:grpSpPr>
        <p:sp>
          <p:nvSpPr>
            <p:cNvPr id="117" name="Google Shape;117;p5"/>
            <p:cNvSpPr/>
            <p:nvPr/>
          </p:nvSpPr>
          <p:spPr>
            <a:xfrm>
              <a:off x="1792100" y="2081400"/>
              <a:ext cx="486900" cy="24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792100" y="2321400"/>
              <a:ext cx="790200" cy="24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792100" y="2932400"/>
              <a:ext cx="486900" cy="24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792100" y="3134200"/>
              <a:ext cx="486900" cy="24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"/>
          <p:cNvSpPr txBox="1"/>
          <p:nvPr/>
        </p:nvSpPr>
        <p:spPr>
          <a:xfrm>
            <a:off x="811400" y="39161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son los algoritmos que veremos en clase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PCA: Análisis de componentes principales</a:t>
            </a:r>
            <a:endParaRPr/>
          </a:p>
        </p:txBody>
      </p:sp>
      <p:sp>
        <p:nvSpPr>
          <p:cNvPr id="127" name="Google Shape;127;p6"/>
          <p:cNvSpPr txBox="1"/>
          <p:nvPr>
            <p:ph idx="1" type="subTitle"/>
          </p:nvPr>
        </p:nvSpPr>
        <p:spPr>
          <a:xfrm>
            <a:off x="729625" y="3172900"/>
            <a:ext cx="76881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7125"/>
                <a:gridCol w="727125"/>
                <a:gridCol w="727125"/>
                <a:gridCol w="727125"/>
                <a:gridCol w="727125"/>
                <a:gridCol w="727125"/>
                <a:gridCol w="775975"/>
              </a:tblGrid>
              <a:tr h="52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Alumno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Google Shape;134;p7"/>
          <p:cNvCxnSpPr/>
          <p:nvPr/>
        </p:nvCxnSpPr>
        <p:spPr>
          <a:xfrm>
            <a:off x="3436250" y="4421950"/>
            <a:ext cx="51135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35" name="Google Shape;135;p7"/>
          <p:cNvSpPr/>
          <p:nvPr/>
        </p:nvSpPr>
        <p:spPr>
          <a:xfrm>
            <a:off x="3688650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4093475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429500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269025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7673850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009875" y="429265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5721850" y="45512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7"/>
          <p:cNvCxnSpPr/>
          <p:nvPr/>
        </p:nvCxnSpPr>
        <p:spPr>
          <a:xfrm>
            <a:off x="5520725" y="2785300"/>
            <a:ext cx="798000" cy="105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3" name="Google Shape;143;p7"/>
          <p:cNvSpPr/>
          <p:nvPr/>
        </p:nvSpPr>
        <p:spPr>
          <a:xfrm>
            <a:off x="7051500" y="3892675"/>
            <a:ext cx="1628400" cy="871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138950" y="289480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alumnos tienen notas parecidas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410275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2" name="Google Shape;152;p8"/>
          <p:cNvCxnSpPr/>
          <p:nvPr/>
        </p:nvCxnSpPr>
        <p:spPr>
          <a:xfrm>
            <a:off x="5138025" y="4421950"/>
            <a:ext cx="3411600" cy="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53" name="Google Shape;153;p8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279275" y="3892663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71004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7470300" y="268513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7838875" y="3008600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6267375" y="446935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921225" y="2571750"/>
            <a:ext cx="1628400" cy="871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301800" y="1625875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alumnos tienen notas parecidas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64" name="Google Shape;164;p8"/>
          <p:cNvSpPr txBox="1"/>
          <p:nvPr/>
        </p:nvSpPr>
        <p:spPr>
          <a:xfrm>
            <a:off x="4550825" y="383732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257575" y="3689125"/>
            <a:ext cx="833100" cy="67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117075" y="3787825"/>
            <a:ext cx="22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alumnos tienen notas parecidas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PCA: Análisis de componentes principales</a:t>
            </a:r>
            <a:endParaRPr/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138225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{BE5F80FB-205C-4E41-B7CD-585E0403DF7D}</a:tableStyleId>
              </a:tblPr>
              <a:tblGrid>
                <a:gridCol w="728775"/>
                <a:gridCol w="598525"/>
                <a:gridCol w="663650"/>
                <a:gridCol w="663650"/>
                <a:gridCol w="663650"/>
                <a:gridCol w="663650"/>
                <a:gridCol w="708275"/>
              </a:tblGrid>
              <a:tr h="3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Puntos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 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árboles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RNA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PLN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9"/>
          <p:cNvCxnSpPr/>
          <p:nvPr/>
        </p:nvCxnSpPr>
        <p:spPr>
          <a:xfrm>
            <a:off x="5138025" y="4421950"/>
            <a:ext cx="2646300" cy="374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4" name="Google Shape;174;p9"/>
          <p:cNvSpPr/>
          <p:nvPr/>
        </p:nvSpPr>
        <p:spPr>
          <a:xfrm>
            <a:off x="5564275" y="4104888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5279275" y="3830478"/>
            <a:ext cx="371700" cy="320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650875" y="3787825"/>
            <a:ext cx="285000" cy="258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7189925" y="3085800"/>
            <a:ext cx="1956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7555271" y="2762248"/>
            <a:ext cx="200100" cy="1815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7838875" y="3008600"/>
            <a:ext cx="249300" cy="22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 rot="546981">
            <a:off x="5959862" y="4648495"/>
            <a:ext cx="833123" cy="369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7067775" y="2571750"/>
            <a:ext cx="1294800" cy="831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7301800" y="1625875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alumnos tienen notas parecidas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38213" y="177535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Puntaje por tema en un examen de ciencia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9"/>
          <p:cNvCxnSpPr/>
          <p:nvPr/>
        </p:nvCxnSpPr>
        <p:spPr>
          <a:xfrm rot="10800000">
            <a:off x="5192700" y="2175550"/>
            <a:ext cx="0" cy="2293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85" name="Google Shape;185;p9"/>
          <p:cNvSpPr txBox="1"/>
          <p:nvPr/>
        </p:nvSpPr>
        <p:spPr>
          <a:xfrm>
            <a:off x="4572525" y="421552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238338" y="3729025"/>
            <a:ext cx="833100" cy="67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117100" y="3899850"/>
            <a:ext cx="22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alumnos tienen notas parecidas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9"/>
          <p:cNvCxnSpPr/>
          <p:nvPr/>
        </p:nvCxnSpPr>
        <p:spPr>
          <a:xfrm flipH="1" rot="10800000">
            <a:off x="5154300" y="3461175"/>
            <a:ext cx="2092500" cy="9852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89" name="Google Shape;189;p9"/>
          <p:cNvSpPr txBox="1"/>
          <p:nvPr/>
        </p:nvSpPr>
        <p:spPr>
          <a:xfrm>
            <a:off x="7335150" y="3461175"/>
            <a:ext cx="5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