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embeddedFontLst>
    <p:embeddedFont>
      <p:font typeface="Raleway"/>
      <p:regular r:id="rId36"/>
      <p:bold r:id="rId37"/>
      <p:italic r:id="rId38"/>
      <p:boldItalic r:id="rId39"/>
    </p:embeddedFont>
    <p:embeddedFont>
      <p:font typeface="Lobster"/>
      <p:regular r:id="rId40"/>
    </p:embeddedFont>
    <p:embeddedFont>
      <p:font typeface="Lato"/>
      <p:regular r:id="rId41"/>
      <p:bold r:id="rId42"/>
      <p:italic r:id="rId43"/>
      <p:boldItalic r:id="rId44"/>
    </p:embeddedFont>
    <p:embeddedFont>
      <p:font typeface="Open Sans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01FBF79-8810-4D40-8BD5-07730FE6ECCC}">
  <a:tblStyle styleId="{501FBF79-8810-4D40-8BD5-07730FE6EC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obster-regular.fntdata"/><Relationship Id="rId20" Type="http://schemas.openxmlformats.org/officeDocument/2006/relationships/slide" Target="slides/slide14.xml"/><Relationship Id="rId42" Type="http://schemas.openxmlformats.org/officeDocument/2006/relationships/font" Target="fonts/Lato-bold.fntdata"/><Relationship Id="rId41" Type="http://schemas.openxmlformats.org/officeDocument/2006/relationships/font" Target="fonts/Lato-regular.fntdata"/><Relationship Id="rId22" Type="http://schemas.openxmlformats.org/officeDocument/2006/relationships/slide" Target="slides/slide16.xml"/><Relationship Id="rId44" Type="http://schemas.openxmlformats.org/officeDocument/2006/relationships/font" Target="fonts/Lato-boldItalic.fntdata"/><Relationship Id="rId21" Type="http://schemas.openxmlformats.org/officeDocument/2006/relationships/slide" Target="slides/slide15.xml"/><Relationship Id="rId43" Type="http://schemas.openxmlformats.org/officeDocument/2006/relationships/font" Target="fonts/Lato-italic.fntdata"/><Relationship Id="rId24" Type="http://schemas.openxmlformats.org/officeDocument/2006/relationships/slide" Target="slides/slide18.xml"/><Relationship Id="rId46" Type="http://schemas.openxmlformats.org/officeDocument/2006/relationships/font" Target="fonts/OpenSans-bold.fntdata"/><Relationship Id="rId23" Type="http://schemas.openxmlformats.org/officeDocument/2006/relationships/slide" Target="slides/slide17.xml"/><Relationship Id="rId45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font" Target="fonts/OpenSans-boldItalic.fntdata"/><Relationship Id="rId25" Type="http://schemas.openxmlformats.org/officeDocument/2006/relationships/slide" Target="slides/slide19.xml"/><Relationship Id="rId47" Type="http://schemas.openxmlformats.org/officeDocument/2006/relationships/font" Target="fonts/OpenSans-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aleway-bold.fntdata"/><Relationship Id="rId14" Type="http://schemas.openxmlformats.org/officeDocument/2006/relationships/slide" Target="slides/slide8.xml"/><Relationship Id="rId36" Type="http://schemas.openxmlformats.org/officeDocument/2006/relationships/font" Target="fonts/Raleway-regular.fntdata"/><Relationship Id="rId17" Type="http://schemas.openxmlformats.org/officeDocument/2006/relationships/slide" Target="slides/slide11.xml"/><Relationship Id="rId39" Type="http://schemas.openxmlformats.org/officeDocument/2006/relationships/font" Target="fonts/Raleway-boldItalic.fntdata"/><Relationship Id="rId16" Type="http://schemas.openxmlformats.org/officeDocument/2006/relationships/slide" Target="slides/slide10.xml"/><Relationship Id="rId38" Type="http://schemas.openxmlformats.org/officeDocument/2006/relationships/font" Target="fonts/Raleway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3f5c81b76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3f5c81b76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3f5c81b766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3f5c81b76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3f5c81b766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3f5c81b766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f5c81b76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3f5c81b76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3f5c81b76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3f5c81b76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3f5c81b766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3f5c81b766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3f5c81b766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3f5c81b766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3f5c81b766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3f5c81b766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3f5c81b766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3f5c81b766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3f5c81b766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3f5c81b766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587fce05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587fce05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3f5c81b766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3f5c81b766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3f5c81b766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3f5c81b766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3f5c81b766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3f5c81b766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3f5c81b766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3f5c81b766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3587fce053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3587fce053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3587fce053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3587fce053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3587fce053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3587fce053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3587fce053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3587fce053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3587fce053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3587fce053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3587fce053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3587fce053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587fce053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587fce053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587fce05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587fce05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587fce053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587fce053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587fce053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3587fce053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587fce053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587fce053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f5c81b7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3f5c81b7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f5c81b76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3f5c81b76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27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MDS: Multidimensional Scaling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PCoA: Principal Coordinate </a:t>
            </a:r>
            <a:r>
              <a:rPr lang="en"/>
              <a:t>Analysis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2" y="423827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Ing. Juan M. Rodríguez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80369"/>
            <a:ext cx="9144003" cy="3071813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2"/>
          <p:cNvSpPr txBox="1"/>
          <p:nvPr>
            <p:ph type="title"/>
          </p:nvPr>
        </p:nvSpPr>
        <p:spPr>
          <a:xfrm>
            <a:off x="727650" y="59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MDS: Multi-Dimensional Scaling</a:t>
            </a:r>
            <a:endParaRPr/>
          </a:p>
        </p:txBody>
      </p:sp>
      <p:sp>
        <p:nvSpPr>
          <p:cNvPr id="212" name="Google Shape;212;p22"/>
          <p:cNvSpPr txBox="1"/>
          <p:nvPr/>
        </p:nvSpPr>
        <p:spPr>
          <a:xfrm>
            <a:off x="1687225" y="1127125"/>
            <a:ext cx="809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Definimos en base a lo anterior una nueva función llamada: </a:t>
            </a:r>
            <a:r>
              <a:rPr b="1" i="1" lang="en">
                <a:latin typeface="Lato"/>
                <a:ea typeface="Lato"/>
                <a:cs typeface="Lato"/>
                <a:sym typeface="Lato"/>
              </a:rPr>
              <a:t>Stress</a:t>
            </a:r>
            <a:endParaRPr b="1" i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22"/>
          <p:cNvSpPr txBox="1"/>
          <p:nvPr/>
        </p:nvSpPr>
        <p:spPr>
          <a:xfrm>
            <a:off x="131225" y="3146775"/>
            <a:ext cx="1178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Nuestro objetivo ahora será minimizar esta función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Google Shape;214;p22"/>
          <p:cNvSpPr txBox="1"/>
          <p:nvPr/>
        </p:nvSpPr>
        <p:spPr>
          <a:xfrm>
            <a:off x="2017900" y="2977425"/>
            <a:ext cx="1440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Son cada uno de los vectores, que representan a A1, A2, etc. en el nuevo espacio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Google Shape;215;p22"/>
          <p:cNvSpPr txBox="1"/>
          <p:nvPr/>
        </p:nvSpPr>
        <p:spPr>
          <a:xfrm>
            <a:off x="5552725" y="2822225"/>
            <a:ext cx="165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   es la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distancia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original calculada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" name="Google Shape;216;p22"/>
          <p:cNvSpPr txBox="1"/>
          <p:nvPr/>
        </p:nvSpPr>
        <p:spPr>
          <a:xfrm>
            <a:off x="7344675" y="2822225"/>
            <a:ext cx="1721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                 es la nueva distancia que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deberíamos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encontrar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Google Shape;217;p22"/>
          <p:cNvSpPr txBox="1"/>
          <p:nvPr/>
        </p:nvSpPr>
        <p:spPr>
          <a:xfrm>
            <a:off x="5002275" y="4085175"/>
            <a:ext cx="4064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Si esto es 0 la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distancia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es la misma en ambos espacios. Por ello debemos minimizar este valor, de hecho la suma de todas estas restas.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MDS: Multi-Dimensional Scaling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3"/>
          <p:cNvSpPr txBox="1"/>
          <p:nvPr>
            <p:ph idx="1" type="body"/>
          </p:nvPr>
        </p:nvSpPr>
        <p:spPr>
          <a:xfrm>
            <a:off x="729450" y="2078875"/>
            <a:ext cx="7927200" cy="15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05"/>
              <a:t>Para encontrar los valores que minimicen la función de </a:t>
            </a:r>
            <a:r>
              <a:rPr b="1" i="1" lang="en" sz="1405"/>
              <a:t>Stress</a:t>
            </a:r>
            <a:r>
              <a:rPr lang="en" sz="1405"/>
              <a:t> hay varios </a:t>
            </a:r>
            <a:r>
              <a:rPr lang="en" sz="1405"/>
              <a:t>algoritmos</a:t>
            </a:r>
            <a:r>
              <a:rPr lang="en" sz="1405"/>
              <a:t> </a:t>
            </a:r>
            <a:r>
              <a:rPr lang="en" sz="1405"/>
              <a:t>matemáticos</a:t>
            </a:r>
            <a:r>
              <a:rPr lang="en" sz="1405"/>
              <a:t>, como:</a:t>
            </a:r>
            <a:endParaRPr sz="1405"/>
          </a:p>
          <a:p>
            <a:pPr indent="-317817" lvl="0" marL="457200" rtl="0" algn="l">
              <a:spcBef>
                <a:spcPts val="1200"/>
              </a:spcBef>
              <a:spcAft>
                <a:spcPts val="0"/>
              </a:spcAft>
              <a:buSzPts val="1405"/>
              <a:buChar char="●"/>
            </a:pPr>
            <a:r>
              <a:rPr lang="en" sz="1405"/>
              <a:t>Método de descenso empinado de </a:t>
            </a:r>
            <a:r>
              <a:rPr b="1" lang="en" sz="1405"/>
              <a:t>Kruskal</a:t>
            </a:r>
            <a:r>
              <a:rPr lang="en" sz="1405"/>
              <a:t>  (</a:t>
            </a:r>
            <a:r>
              <a:rPr i="1" lang="en" sz="1405"/>
              <a:t>Kruskal’s steepest descent method</a:t>
            </a:r>
            <a:r>
              <a:rPr lang="en" sz="1405"/>
              <a:t>): </a:t>
            </a:r>
            <a:r>
              <a:rPr lang="en" sz="1405" u="sng"/>
              <a:t>un método de descenso por gradiente</a:t>
            </a:r>
            <a:endParaRPr sz="1405" u="sng"/>
          </a:p>
          <a:p>
            <a:pPr indent="-317817" lvl="0" marL="457200" rtl="0" algn="l">
              <a:spcBef>
                <a:spcPts val="0"/>
              </a:spcBef>
              <a:spcAft>
                <a:spcPts val="0"/>
              </a:spcAft>
              <a:buSzPts val="1405"/>
              <a:buChar char="●"/>
            </a:pPr>
            <a:r>
              <a:rPr lang="en" sz="1405"/>
              <a:t>Método iterativo de mayorización de </a:t>
            </a:r>
            <a:r>
              <a:rPr b="1" lang="en" sz="1405"/>
              <a:t>De Leeuw</a:t>
            </a:r>
            <a:r>
              <a:rPr lang="en" sz="1405"/>
              <a:t> (</a:t>
            </a:r>
            <a:r>
              <a:rPr i="1" lang="en" sz="1405"/>
              <a:t>De Leeuw’s iterative majorization method</a:t>
            </a:r>
            <a:r>
              <a:rPr lang="en" sz="1405"/>
              <a:t>), </a:t>
            </a:r>
            <a:r>
              <a:rPr lang="en" sz="1405"/>
              <a:t>también</a:t>
            </a:r>
            <a:r>
              <a:rPr lang="en" sz="1405"/>
              <a:t> llamado </a:t>
            </a:r>
            <a:r>
              <a:rPr b="1" lang="en" sz="1405"/>
              <a:t>SMACOF</a:t>
            </a:r>
            <a:endParaRPr b="1" sz="1405"/>
          </a:p>
        </p:txBody>
      </p:sp>
      <p:sp>
        <p:nvSpPr>
          <p:cNvPr id="224" name="Google Shape;224;p23"/>
          <p:cNvSpPr txBox="1"/>
          <p:nvPr/>
        </p:nvSpPr>
        <p:spPr>
          <a:xfrm>
            <a:off x="1767450" y="4034300"/>
            <a:ext cx="560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Una cosa importante a tener en cuenta es que estos métodos son enfoques iterativos, que a veces dan resultados diferentes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escenso por gradiente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MDS: Descenso por gradiente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5"/>
          <p:cNvSpPr txBox="1"/>
          <p:nvPr>
            <p:ph idx="1" type="body"/>
          </p:nvPr>
        </p:nvSpPr>
        <p:spPr>
          <a:xfrm>
            <a:off x="729450" y="1883825"/>
            <a:ext cx="7927200" cy="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5"/>
              <a:t>La </a:t>
            </a:r>
            <a:r>
              <a:rPr lang="en" sz="1405"/>
              <a:t>técnica</a:t>
            </a:r>
            <a:r>
              <a:rPr lang="en" sz="1405"/>
              <a:t> de </a:t>
            </a:r>
            <a:r>
              <a:rPr b="1" lang="en" sz="1405"/>
              <a:t>descenso por gradiente</a:t>
            </a:r>
            <a:r>
              <a:rPr lang="en" sz="1405"/>
              <a:t> es una </a:t>
            </a:r>
            <a:r>
              <a:rPr lang="en" sz="1405"/>
              <a:t>técnica</a:t>
            </a:r>
            <a:r>
              <a:rPr lang="en" sz="1405"/>
              <a:t> </a:t>
            </a:r>
            <a:r>
              <a:rPr lang="en" sz="1405"/>
              <a:t>genérica</a:t>
            </a:r>
            <a:r>
              <a:rPr lang="en" sz="1405"/>
              <a:t>, utilizada en muchos algoritmos, la podemos usar en regresión </a:t>
            </a:r>
            <a:r>
              <a:rPr lang="en" sz="1405"/>
              <a:t>lineal</a:t>
            </a:r>
            <a:r>
              <a:rPr lang="en" sz="1405"/>
              <a:t> para ajustar la mejor recta, en PCA y por supuesto es una parte fundamental del algoritmo </a:t>
            </a:r>
            <a:r>
              <a:rPr b="1" i="1" lang="en" sz="1405"/>
              <a:t>backpropagation</a:t>
            </a:r>
            <a:r>
              <a:rPr lang="en" sz="1405"/>
              <a:t> utilizado para el entrenamiento de redes neurales </a:t>
            </a:r>
            <a:endParaRPr sz="1405"/>
          </a:p>
        </p:txBody>
      </p:sp>
      <p:pic>
        <p:nvPicPr>
          <p:cNvPr id="236" name="Google Shape;2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7775" y="2794025"/>
            <a:ext cx="2272125" cy="233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5"/>
          <p:cNvSpPr txBox="1"/>
          <p:nvPr/>
        </p:nvSpPr>
        <p:spPr>
          <a:xfrm>
            <a:off x="818450" y="2949225"/>
            <a:ext cx="5009400" cy="11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5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 trata de encontrar el </a:t>
            </a:r>
            <a:r>
              <a:rPr lang="en" sz="1405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mínimo</a:t>
            </a:r>
            <a:r>
              <a:rPr lang="en" sz="1405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de la función de error, utilizando para ello el gradiente como </a:t>
            </a:r>
            <a:r>
              <a:rPr lang="en" sz="1405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brújula</a:t>
            </a:r>
            <a:r>
              <a:rPr lang="en" sz="1405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 Ya que el gradiente apunta siempre en la dirección de máximo crecimiento, ir en la dirección opuesta nos acercará al mínimo.</a:t>
            </a:r>
            <a:endParaRPr sz="1405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 txBox="1"/>
          <p:nvPr>
            <p:ph type="title"/>
          </p:nvPr>
        </p:nvSpPr>
        <p:spPr>
          <a:xfrm>
            <a:off x="727650" y="59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MDS: Descenso por gradiente</a:t>
            </a:r>
            <a:endParaRPr/>
          </a:p>
        </p:txBody>
      </p:sp>
      <p:pic>
        <p:nvPicPr>
          <p:cNvPr id="243" name="Google Shape;2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450" y="1350050"/>
            <a:ext cx="3209902" cy="97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6"/>
          <p:cNvSpPr txBox="1"/>
          <p:nvPr/>
        </p:nvSpPr>
        <p:spPr>
          <a:xfrm>
            <a:off x="3344350" y="1425225"/>
            <a:ext cx="40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Veamos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cómo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podemos minimizar esta función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45" name="Google Shape;245;p26"/>
          <p:cNvGraphicFramePr/>
          <p:nvPr/>
        </p:nvGraphicFramePr>
        <p:xfrm>
          <a:off x="212050" y="2344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{501FBF79-8810-4D40-8BD5-07730FE6ECCC}</a:tableStyleId>
              </a:tblPr>
              <a:tblGrid>
                <a:gridCol w="728775"/>
                <a:gridCol w="598525"/>
                <a:gridCol w="663650"/>
                <a:gridCol w="663650"/>
                <a:gridCol w="663650"/>
              </a:tblGrid>
              <a:tr h="32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Puntos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 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 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 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 4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54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MDS1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10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8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4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9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MDS2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5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9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6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2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6" name="Google Shape;246;p26"/>
          <p:cNvSpPr txBox="1"/>
          <p:nvPr/>
        </p:nvSpPr>
        <p:spPr>
          <a:xfrm>
            <a:off x="3464675" y="1924550"/>
            <a:ext cx="45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Elijamos valores aleatorios para el nuevo espacio MDS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7" name="Google Shape;247;p26"/>
          <p:cNvSpPr txBox="1"/>
          <p:nvPr/>
        </p:nvSpPr>
        <p:spPr>
          <a:xfrm>
            <a:off x="134450" y="3818675"/>
            <a:ext cx="406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NOTA</a:t>
            </a:r>
            <a:r>
              <a:rPr lang="en" sz="1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: asumimos solo 4 observaciones: A1.. A4, por </a:t>
            </a:r>
            <a:r>
              <a:rPr lang="en" sz="1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simplicidad</a:t>
            </a:r>
            <a:r>
              <a:rPr lang="en" sz="1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48" name="Google Shape;248;p26"/>
          <p:cNvGrpSpPr/>
          <p:nvPr/>
        </p:nvGrpSpPr>
        <p:grpSpPr>
          <a:xfrm>
            <a:off x="63875" y="4318000"/>
            <a:ext cx="8466300" cy="431100"/>
            <a:chOff x="63875" y="4318000"/>
            <a:chExt cx="8466300" cy="431100"/>
          </a:xfrm>
        </p:grpSpPr>
        <p:sp>
          <p:nvSpPr>
            <p:cNvPr id="249" name="Google Shape;249;p26"/>
            <p:cNvSpPr txBox="1"/>
            <p:nvPr/>
          </p:nvSpPr>
          <p:spPr>
            <a:xfrm>
              <a:off x="63875" y="4318000"/>
              <a:ext cx="84663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Lato"/>
                  <a:ea typeface="Lato"/>
                  <a:cs typeface="Lato"/>
                  <a:sym typeface="Lato"/>
                </a:rPr>
                <a:t>√</a:t>
              </a:r>
              <a:r>
                <a:rPr lang="en">
                  <a:latin typeface="Lato"/>
                  <a:ea typeface="Lato"/>
                  <a:cs typeface="Lato"/>
                  <a:sym typeface="Lato"/>
                </a:rPr>
                <a:t> </a:t>
              </a:r>
              <a:r>
                <a:rPr lang="en" sz="1200"/>
                <a:t>(4.24 - || A1-A2 || )</a:t>
              </a:r>
              <a:r>
                <a:rPr baseline="30000" lang="en" sz="1200"/>
                <a:t>2</a:t>
              </a:r>
              <a:r>
                <a:rPr lang="en" sz="1200"/>
                <a:t> + (5 - || A1-A3 || )</a:t>
              </a:r>
              <a:r>
                <a:rPr baseline="30000" lang="en" sz="1200"/>
                <a:t>2</a:t>
              </a:r>
              <a:r>
                <a:rPr lang="en" sz="1200"/>
                <a:t> + (3 - || A1-A4 || )</a:t>
              </a:r>
              <a:r>
                <a:rPr baseline="30000" lang="en" sz="1200"/>
                <a:t>2</a:t>
              </a:r>
              <a:r>
                <a:rPr lang="en" sz="1200"/>
                <a:t> + (6 - || A2-A3 || )</a:t>
              </a:r>
              <a:r>
                <a:rPr baseline="30000" lang="en" sz="1200"/>
                <a:t>2</a:t>
              </a:r>
              <a:r>
                <a:rPr lang="en" sz="1200"/>
                <a:t> + (3.4 - || A2-A4 || )</a:t>
              </a:r>
              <a:r>
                <a:rPr baseline="30000" lang="en" sz="1200"/>
                <a:t>2</a:t>
              </a:r>
              <a:r>
                <a:rPr lang="en" sz="1200"/>
                <a:t> + (5.6 - || A3-A4 || )</a:t>
              </a:r>
              <a:r>
                <a:rPr baseline="30000" lang="en" sz="1200"/>
                <a:t>2</a:t>
              </a:r>
              <a:r>
                <a:rPr lang="en" sz="1200"/>
                <a:t> </a:t>
              </a:r>
              <a:endParaRPr sz="1200"/>
            </a:p>
          </p:txBody>
        </p:sp>
        <p:cxnSp>
          <p:nvCxnSpPr>
            <p:cNvPr id="250" name="Google Shape;250;p26"/>
            <p:cNvCxnSpPr/>
            <p:nvPr/>
          </p:nvCxnSpPr>
          <p:spPr>
            <a:xfrm>
              <a:off x="275175" y="4423850"/>
              <a:ext cx="7930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1" name="Google Shape;251;p26"/>
          <p:cNvGrpSpPr/>
          <p:nvPr/>
        </p:nvGrpSpPr>
        <p:grpSpPr>
          <a:xfrm>
            <a:off x="564450" y="2571750"/>
            <a:ext cx="7648400" cy="1901475"/>
            <a:chOff x="564450" y="2571750"/>
            <a:chExt cx="7648400" cy="1901475"/>
          </a:xfrm>
        </p:grpSpPr>
        <p:cxnSp>
          <p:nvCxnSpPr>
            <p:cNvPr id="252" name="Google Shape;252;p26"/>
            <p:cNvCxnSpPr/>
            <p:nvPr/>
          </p:nvCxnSpPr>
          <p:spPr>
            <a:xfrm flipH="1" rot="10800000">
              <a:off x="564450" y="2928050"/>
              <a:ext cx="3591300" cy="152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53" name="Google Shape;253;p26"/>
            <p:cNvCxnSpPr/>
            <p:nvPr/>
          </p:nvCxnSpPr>
          <p:spPr>
            <a:xfrm flipH="1" rot="10800000">
              <a:off x="1961450" y="2970525"/>
              <a:ext cx="2187300" cy="1502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54" name="Google Shape;254;p26"/>
            <p:cNvCxnSpPr/>
            <p:nvPr/>
          </p:nvCxnSpPr>
          <p:spPr>
            <a:xfrm flipH="1" rot="10800000">
              <a:off x="3118550" y="3026750"/>
              <a:ext cx="1037100" cy="142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55" name="Google Shape;255;p26"/>
            <p:cNvCxnSpPr/>
            <p:nvPr/>
          </p:nvCxnSpPr>
          <p:spPr>
            <a:xfrm rot="10800000">
              <a:off x="4219325" y="3048100"/>
              <a:ext cx="77700" cy="1269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56" name="Google Shape;256;p26"/>
            <p:cNvCxnSpPr/>
            <p:nvPr/>
          </p:nvCxnSpPr>
          <p:spPr>
            <a:xfrm rot="10800000">
              <a:off x="4353150" y="3061975"/>
              <a:ext cx="1368900" cy="1354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57" name="Google Shape;257;p26"/>
            <p:cNvCxnSpPr/>
            <p:nvPr/>
          </p:nvCxnSpPr>
          <p:spPr>
            <a:xfrm rot="10800000">
              <a:off x="4508600" y="3097550"/>
              <a:ext cx="2603400" cy="134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58" name="Google Shape;258;p26"/>
            <p:cNvSpPr txBox="1"/>
            <p:nvPr/>
          </p:nvSpPr>
          <p:spPr>
            <a:xfrm>
              <a:off x="4148750" y="2571750"/>
              <a:ext cx="4064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Las distancias son las calculadas en la matriz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59" name="Google Shape;259;p26"/>
          <p:cNvSpPr txBox="1"/>
          <p:nvPr/>
        </p:nvSpPr>
        <p:spPr>
          <a:xfrm>
            <a:off x="8269100" y="43334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= 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60" name="Google Shape;260;p26"/>
          <p:cNvGrpSpPr/>
          <p:nvPr/>
        </p:nvGrpSpPr>
        <p:grpSpPr>
          <a:xfrm>
            <a:off x="6258275" y="2929375"/>
            <a:ext cx="2660025" cy="1932000"/>
            <a:chOff x="6258275" y="2929375"/>
            <a:chExt cx="2660025" cy="1932000"/>
          </a:xfrm>
        </p:grpSpPr>
        <p:sp>
          <p:nvSpPr>
            <p:cNvPr id="261" name="Google Shape;261;p26"/>
            <p:cNvSpPr/>
            <p:nvPr/>
          </p:nvSpPr>
          <p:spPr>
            <a:xfrm>
              <a:off x="8064500" y="4226275"/>
              <a:ext cx="853800" cy="635100"/>
            </a:xfrm>
            <a:prstGeom prst="ellipse">
              <a:avLst/>
            </a:prstGeom>
            <a:noFill/>
            <a:ln cap="flat" cmpd="sng" w="9525">
              <a:solidFill>
                <a:schemeClr val="accent3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2" name="Google Shape;262;p26"/>
            <p:cNvCxnSpPr>
              <a:stCxn id="261" idx="1"/>
            </p:cNvCxnSpPr>
            <p:nvPr/>
          </p:nvCxnSpPr>
          <p:spPr>
            <a:xfrm rot="10800000">
              <a:off x="7782136" y="3760683"/>
              <a:ext cx="407400" cy="5586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263" name="Google Shape;263;p26"/>
            <p:cNvSpPr txBox="1"/>
            <p:nvPr/>
          </p:nvSpPr>
          <p:spPr>
            <a:xfrm>
              <a:off x="6258275" y="2929375"/>
              <a:ext cx="26106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3"/>
                  </a:solidFill>
                  <a:latin typeface="Lato"/>
                  <a:ea typeface="Lato"/>
                  <a:cs typeface="Lato"/>
                  <a:sym typeface="Lato"/>
                </a:rPr>
                <a:t>Idealmente debería dar cero. Eso quiere decir que las distancias son iguales</a:t>
              </a:r>
              <a:endParaRPr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7"/>
          <p:cNvSpPr txBox="1"/>
          <p:nvPr>
            <p:ph type="title"/>
          </p:nvPr>
        </p:nvSpPr>
        <p:spPr>
          <a:xfrm>
            <a:off x="727650" y="59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MDS: Descenso por gradiente</a:t>
            </a:r>
            <a:endParaRPr/>
          </a:p>
        </p:txBody>
      </p:sp>
      <p:graphicFrame>
        <p:nvGraphicFramePr>
          <p:cNvPr id="269" name="Google Shape;269;p27"/>
          <p:cNvGraphicFramePr/>
          <p:nvPr/>
        </p:nvGraphicFramePr>
        <p:xfrm>
          <a:off x="120325" y="1666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{501FBF79-8810-4D40-8BD5-07730FE6ECCC}</a:tableStyleId>
              </a:tblPr>
              <a:tblGrid>
                <a:gridCol w="728775"/>
                <a:gridCol w="598525"/>
                <a:gridCol w="663650"/>
                <a:gridCol w="663650"/>
                <a:gridCol w="663650"/>
              </a:tblGrid>
              <a:tr h="32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Puntos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 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 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 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 4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54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MDS1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10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8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4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9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MDS2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5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9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6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2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70" name="Google Shape;270;p27"/>
          <p:cNvGrpSpPr/>
          <p:nvPr/>
        </p:nvGrpSpPr>
        <p:grpSpPr>
          <a:xfrm>
            <a:off x="599825" y="1235900"/>
            <a:ext cx="8466300" cy="431100"/>
            <a:chOff x="204700" y="4318000"/>
            <a:chExt cx="8466300" cy="431100"/>
          </a:xfrm>
        </p:grpSpPr>
        <p:sp>
          <p:nvSpPr>
            <p:cNvPr id="271" name="Google Shape;271;p27"/>
            <p:cNvSpPr txBox="1"/>
            <p:nvPr/>
          </p:nvSpPr>
          <p:spPr>
            <a:xfrm>
              <a:off x="204700" y="4318000"/>
              <a:ext cx="84663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Lato"/>
                  <a:ea typeface="Lato"/>
                  <a:cs typeface="Lato"/>
                  <a:sym typeface="Lato"/>
                </a:rPr>
                <a:t>√</a:t>
              </a:r>
              <a:r>
                <a:rPr lang="en">
                  <a:latin typeface="Lato"/>
                  <a:ea typeface="Lato"/>
                  <a:cs typeface="Lato"/>
                  <a:sym typeface="Lato"/>
                </a:rPr>
                <a:t> </a:t>
              </a:r>
              <a:r>
                <a:rPr lang="en" sz="1200"/>
                <a:t>(4.24 - || A1-A2 || )</a:t>
              </a:r>
              <a:r>
                <a:rPr baseline="30000" lang="en" sz="1200"/>
                <a:t>2</a:t>
              </a:r>
              <a:r>
                <a:rPr lang="en" sz="1200"/>
                <a:t> + (5 - || A1-A3 || )</a:t>
              </a:r>
              <a:r>
                <a:rPr baseline="30000" lang="en" sz="1200"/>
                <a:t>2</a:t>
              </a:r>
              <a:r>
                <a:rPr lang="en" sz="1200"/>
                <a:t> + (3 - || A1-A4 || )</a:t>
              </a:r>
              <a:r>
                <a:rPr baseline="30000" lang="en" sz="1200"/>
                <a:t>2</a:t>
              </a:r>
              <a:r>
                <a:rPr lang="en" sz="1200"/>
                <a:t> + (6 - || A2-A3 || )</a:t>
              </a:r>
              <a:r>
                <a:rPr baseline="30000" lang="en" sz="1200"/>
                <a:t>2</a:t>
              </a:r>
              <a:r>
                <a:rPr lang="en" sz="1200"/>
                <a:t> + (3.4 - || A2-A4 || )</a:t>
              </a:r>
              <a:r>
                <a:rPr baseline="30000" lang="en" sz="1200"/>
                <a:t>2</a:t>
              </a:r>
              <a:r>
                <a:rPr lang="en" sz="1200"/>
                <a:t> + (5.6 - || A3-A4 || )</a:t>
              </a:r>
              <a:r>
                <a:rPr baseline="30000" lang="en" sz="1200"/>
                <a:t>2</a:t>
              </a:r>
              <a:r>
                <a:rPr lang="en" sz="1200"/>
                <a:t> </a:t>
              </a:r>
              <a:endParaRPr sz="1200"/>
            </a:p>
          </p:txBody>
        </p:sp>
        <p:cxnSp>
          <p:nvCxnSpPr>
            <p:cNvPr id="272" name="Google Shape;272;p27"/>
            <p:cNvCxnSpPr/>
            <p:nvPr/>
          </p:nvCxnSpPr>
          <p:spPr>
            <a:xfrm>
              <a:off x="416000" y="4423850"/>
              <a:ext cx="7930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73" name="Google Shape;273;p27"/>
          <p:cNvSpPr txBox="1"/>
          <p:nvPr/>
        </p:nvSpPr>
        <p:spPr>
          <a:xfrm>
            <a:off x="3760625" y="1775775"/>
            <a:ext cx="280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|| 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A1 - A2 || = √ ((10-8)</a:t>
            </a:r>
            <a:r>
              <a:rPr baseline="30000" lang="en" sz="120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+ (5-9)</a:t>
            </a:r>
            <a:r>
              <a:rPr baseline="30000" lang="en" sz="120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)= </a:t>
            </a:r>
            <a:r>
              <a:rPr b="1" lang="en" sz="1200">
                <a:latin typeface="Lato"/>
                <a:ea typeface="Lato"/>
                <a:cs typeface="Lato"/>
                <a:sym typeface="Lato"/>
              </a:rPr>
              <a:t>4,47 </a:t>
            </a:r>
            <a:endParaRPr b="1" sz="1200"/>
          </a:p>
        </p:txBody>
      </p:sp>
      <p:sp>
        <p:nvSpPr>
          <p:cNvPr id="274" name="Google Shape;274;p27"/>
          <p:cNvSpPr txBox="1"/>
          <p:nvPr/>
        </p:nvSpPr>
        <p:spPr>
          <a:xfrm>
            <a:off x="3760625" y="2145063"/>
            <a:ext cx="280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|| A1 - A3 || = √ ((10-4)</a:t>
            </a:r>
            <a:r>
              <a:rPr baseline="30000" lang="en" sz="120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+ (5-6)</a:t>
            </a:r>
            <a:r>
              <a:rPr baseline="30000" lang="en" sz="120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)= </a:t>
            </a:r>
            <a:r>
              <a:rPr b="1" lang="en" sz="1200">
                <a:latin typeface="Lato"/>
                <a:ea typeface="Lato"/>
                <a:cs typeface="Lato"/>
                <a:sym typeface="Lato"/>
              </a:rPr>
              <a:t>6,08</a:t>
            </a:r>
            <a:endParaRPr b="1" sz="1200"/>
          </a:p>
        </p:txBody>
      </p:sp>
      <p:sp>
        <p:nvSpPr>
          <p:cNvPr id="275" name="Google Shape;275;p27"/>
          <p:cNvSpPr txBox="1"/>
          <p:nvPr/>
        </p:nvSpPr>
        <p:spPr>
          <a:xfrm>
            <a:off x="3760625" y="2514363"/>
            <a:ext cx="280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|| A1 - A4 || = √ ((10-9)</a:t>
            </a:r>
            <a:r>
              <a:rPr baseline="30000" lang="en" sz="120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+ (5-2)</a:t>
            </a:r>
            <a:r>
              <a:rPr baseline="30000" lang="en" sz="120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)= </a:t>
            </a:r>
            <a:r>
              <a:rPr b="1" lang="en" sz="1200">
                <a:latin typeface="Lato"/>
                <a:ea typeface="Lato"/>
                <a:cs typeface="Lato"/>
                <a:sym typeface="Lato"/>
              </a:rPr>
              <a:t>3,16</a:t>
            </a:r>
            <a:endParaRPr b="1" sz="1200"/>
          </a:p>
        </p:txBody>
      </p:sp>
      <p:sp>
        <p:nvSpPr>
          <p:cNvPr id="276" name="Google Shape;276;p27"/>
          <p:cNvSpPr txBox="1"/>
          <p:nvPr/>
        </p:nvSpPr>
        <p:spPr>
          <a:xfrm>
            <a:off x="3793100" y="2883663"/>
            <a:ext cx="280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|| A2 - A3 || = √ ((8-4)</a:t>
            </a:r>
            <a:r>
              <a:rPr baseline="30000" lang="en" sz="120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+ (9-6)</a:t>
            </a:r>
            <a:r>
              <a:rPr baseline="30000" lang="en" sz="120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)= </a:t>
            </a:r>
            <a:r>
              <a:rPr b="1" lang="en" sz="1200">
                <a:latin typeface="Lato"/>
                <a:ea typeface="Lato"/>
                <a:cs typeface="Lato"/>
                <a:sym typeface="Lato"/>
              </a:rPr>
              <a:t>5</a:t>
            </a:r>
            <a:endParaRPr b="1" sz="1200"/>
          </a:p>
        </p:txBody>
      </p:sp>
      <p:sp>
        <p:nvSpPr>
          <p:cNvPr id="277" name="Google Shape;277;p27"/>
          <p:cNvSpPr txBox="1"/>
          <p:nvPr/>
        </p:nvSpPr>
        <p:spPr>
          <a:xfrm>
            <a:off x="3793100" y="3252963"/>
            <a:ext cx="280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|| A2 - A4 || = √ ((8-9)</a:t>
            </a:r>
            <a:r>
              <a:rPr baseline="30000" lang="en" sz="120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+ (9-2)</a:t>
            </a:r>
            <a:r>
              <a:rPr baseline="30000" lang="en" sz="120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)= </a:t>
            </a:r>
            <a:r>
              <a:rPr b="1" lang="en" sz="1200">
                <a:latin typeface="Lato"/>
                <a:ea typeface="Lato"/>
                <a:cs typeface="Lato"/>
                <a:sym typeface="Lato"/>
              </a:rPr>
              <a:t>7.1</a:t>
            </a:r>
            <a:endParaRPr b="1" sz="1200"/>
          </a:p>
        </p:txBody>
      </p:sp>
      <p:sp>
        <p:nvSpPr>
          <p:cNvPr id="278" name="Google Shape;278;p27"/>
          <p:cNvSpPr txBox="1"/>
          <p:nvPr/>
        </p:nvSpPr>
        <p:spPr>
          <a:xfrm>
            <a:off x="3793100" y="3622263"/>
            <a:ext cx="280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|| A3 - A4 || = √ ((4-9)</a:t>
            </a:r>
            <a:r>
              <a:rPr baseline="30000" lang="en" sz="120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+ (6-2)</a:t>
            </a:r>
            <a:r>
              <a:rPr baseline="30000" lang="en" sz="120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)= </a:t>
            </a:r>
            <a:r>
              <a:rPr b="1" lang="en" sz="1200">
                <a:latin typeface="Lato"/>
                <a:ea typeface="Lato"/>
                <a:cs typeface="Lato"/>
                <a:sym typeface="Lato"/>
              </a:rPr>
              <a:t>6</a:t>
            </a:r>
            <a:r>
              <a:rPr b="1" lang="en" sz="1200">
                <a:latin typeface="Lato"/>
                <a:ea typeface="Lato"/>
                <a:cs typeface="Lato"/>
                <a:sym typeface="Lato"/>
              </a:rPr>
              <a:t>.4</a:t>
            </a:r>
            <a:endParaRPr b="1" sz="1200"/>
          </a:p>
        </p:txBody>
      </p:sp>
      <p:grpSp>
        <p:nvGrpSpPr>
          <p:cNvPr id="279" name="Google Shape;279;p27"/>
          <p:cNvGrpSpPr/>
          <p:nvPr/>
        </p:nvGrpSpPr>
        <p:grpSpPr>
          <a:xfrm>
            <a:off x="120319" y="4062350"/>
            <a:ext cx="5601304" cy="431100"/>
            <a:chOff x="120325" y="4062350"/>
            <a:chExt cx="8466300" cy="431100"/>
          </a:xfrm>
        </p:grpSpPr>
        <p:sp>
          <p:nvSpPr>
            <p:cNvPr id="280" name="Google Shape;280;p27"/>
            <p:cNvSpPr txBox="1"/>
            <p:nvPr/>
          </p:nvSpPr>
          <p:spPr>
            <a:xfrm>
              <a:off x="120325" y="4062350"/>
              <a:ext cx="84663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Lato"/>
                  <a:ea typeface="Lato"/>
                  <a:cs typeface="Lato"/>
                  <a:sym typeface="Lato"/>
                </a:rPr>
                <a:t>√</a:t>
              </a:r>
              <a:r>
                <a:rPr lang="en">
                  <a:latin typeface="Lato"/>
                  <a:ea typeface="Lato"/>
                  <a:cs typeface="Lato"/>
                  <a:sym typeface="Lato"/>
                </a:rPr>
                <a:t> </a:t>
              </a:r>
              <a:r>
                <a:rPr lang="en" sz="1200"/>
                <a:t>(4.24 - </a:t>
              </a:r>
              <a:r>
                <a:rPr lang="en" sz="1200">
                  <a:solidFill>
                    <a:schemeClr val="accent3"/>
                  </a:solidFill>
                </a:rPr>
                <a:t>4.47</a:t>
              </a:r>
              <a:r>
                <a:rPr lang="en" sz="1200"/>
                <a:t> )</a:t>
              </a:r>
              <a:r>
                <a:rPr baseline="30000" lang="en" sz="1200"/>
                <a:t>2</a:t>
              </a:r>
              <a:r>
                <a:rPr lang="en" sz="1200"/>
                <a:t> + (5 - </a:t>
              </a:r>
              <a:r>
                <a:rPr lang="en" sz="1200">
                  <a:solidFill>
                    <a:schemeClr val="accent3"/>
                  </a:solidFill>
                </a:rPr>
                <a:t>6.08</a:t>
              </a:r>
              <a:r>
                <a:rPr lang="en" sz="1200"/>
                <a:t> )</a:t>
              </a:r>
              <a:r>
                <a:rPr baseline="30000" lang="en" sz="1200"/>
                <a:t>2</a:t>
              </a:r>
              <a:r>
                <a:rPr lang="en" sz="1200"/>
                <a:t> + (3 - </a:t>
              </a:r>
              <a:r>
                <a:rPr lang="en" sz="1200">
                  <a:solidFill>
                    <a:schemeClr val="accent3"/>
                  </a:solidFill>
                </a:rPr>
                <a:t>3.16</a:t>
              </a:r>
              <a:r>
                <a:rPr lang="en" sz="1200"/>
                <a:t> )</a:t>
              </a:r>
              <a:r>
                <a:rPr baseline="30000" lang="en" sz="1200"/>
                <a:t>2</a:t>
              </a:r>
              <a:r>
                <a:rPr lang="en" sz="1200"/>
                <a:t> + (6 - </a:t>
              </a:r>
              <a:r>
                <a:rPr lang="en" sz="1200">
                  <a:solidFill>
                    <a:schemeClr val="accent3"/>
                  </a:solidFill>
                </a:rPr>
                <a:t>5</a:t>
              </a:r>
              <a:r>
                <a:rPr lang="en" sz="1200"/>
                <a:t> )</a:t>
              </a:r>
              <a:r>
                <a:rPr baseline="30000" lang="en" sz="1200"/>
                <a:t>2</a:t>
              </a:r>
              <a:r>
                <a:rPr lang="en" sz="1200"/>
                <a:t> + (3.4 - </a:t>
              </a:r>
              <a:r>
                <a:rPr lang="en" sz="1200">
                  <a:solidFill>
                    <a:schemeClr val="accent3"/>
                  </a:solidFill>
                </a:rPr>
                <a:t>7.1</a:t>
              </a:r>
              <a:r>
                <a:rPr lang="en" sz="1200"/>
                <a:t> )</a:t>
              </a:r>
              <a:r>
                <a:rPr baseline="30000" lang="en" sz="1200"/>
                <a:t>2</a:t>
              </a:r>
              <a:r>
                <a:rPr lang="en" sz="1200"/>
                <a:t> + (5.6 -</a:t>
              </a:r>
              <a:r>
                <a:rPr lang="en" sz="1200">
                  <a:solidFill>
                    <a:schemeClr val="accent3"/>
                  </a:solidFill>
                </a:rPr>
                <a:t> 6.4</a:t>
              </a:r>
              <a:r>
                <a:rPr lang="en" sz="1200"/>
                <a:t> )</a:t>
              </a:r>
              <a:r>
                <a:rPr baseline="30000" lang="en" sz="1200"/>
                <a:t>2</a:t>
              </a:r>
              <a:r>
                <a:rPr lang="en" sz="1200"/>
                <a:t> </a:t>
              </a:r>
              <a:endParaRPr sz="1200"/>
            </a:p>
          </p:txBody>
        </p:sp>
        <p:cxnSp>
          <p:nvCxnSpPr>
            <p:cNvPr id="281" name="Google Shape;281;p27"/>
            <p:cNvCxnSpPr/>
            <p:nvPr/>
          </p:nvCxnSpPr>
          <p:spPr>
            <a:xfrm flipH="1" rot="10800000">
              <a:off x="461023" y="4141625"/>
              <a:ext cx="8008800" cy="28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2" name="Google Shape;282;p27"/>
          <p:cNvSpPr txBox="1"/>
          <p:nvPr/>
        </p:nvSpPr>
        <p:spPr>
          <a:xfrm>
            <a:off x="5651500" y="4077800"/>
            <a:ext cx="73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= </a:t>
            </a:r>
            <a:r>
              <a:rPr lang="en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4,05</a:t>
            </a:r>
            <a:endParaRPr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83" name="Google Shape;283;p27"/>
          <p:cNvGrpSpPr/>
          <p:nvPr/>
        </p:nvGrpSpPr>
        <p:grpSpPr>
          <a:xfrm>
            <a:off x="5595175" y="2302188"/>
            <a:ext cx="3548825" cy="2270875"/>
            <a:chOff x="5609175" y="2300100"/>
            <a:chExt cx="3548825" cy="2270875"/>
          </a:xfrm>
        </p:grpSpPr>
        <p:sp>
          <p:nvSpPr>
            <p:cNvPr id="284" name="Google Shape;284;p27"/>
            <p:cNvSpPr/>
            <p:nvPr/>
          </p:nvSpPr>
          <p:spPr>
            <a:xfrm>
              <a:off x="5609175" y="4035775"/>
              <a:ext cx="776100" cy="535200"/>
            </a:xfrm>
            <a:prstGeom prst="ellipse">
              <a:avLst/>
            </a:prstGeom>
            <a:noFill/>
            <a:ln cap="flat" cmpd="sng" w="9525">
              <a:solidFill>
                <a:schemeClr val="accent3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7"/>
            <p:cNvSpPr txBox="1"/>
            <p:nvPr/>
          </p:nvSpPr>
          <p:spPr>
            <a:xfrm>
              <a:off x="6601100" y="2300100"/>
              <a:ext cx="2556900" cy="147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Queríamos</a:t>
              </a:r>
              <a:r>
                <a:rPr lang="en">
                  <a:latin typeface="Lato"/>
                  <a:ea typeface="Lato"/>
                  <a:cs typeface="Lato"/>
                  <a:sym typeface="Lato"/>
                </a:rPr>
                <a:t> 0 y obtuvimos 4.05. Eso quiere decir que nuestro error es: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Error = 0 - 4.05 = </a:t>
              </a:r>
              <a:r>
                <a:rPr lang="en">
                  <a:latin typeface="Lato"/>
                  <a:ea typeface="Lato"/>
                  <a:cs typeface="Lato"/>
                  <a:sym typeface="Lato"/>
                </a:rPr>
                <a:t>- 4.05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|Error| = | 0 - 4.05| =  4.05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86" name="Google Shape;286;p27"/>
            <p:cNvCxnSpPr>
              <a:endCxn id="285" idx="2"/>
            </p:cNvCxnSpPr>
            <p:nvPr/>
          </p:nvCxnSpPr>
          <p:spPr>
            <a:xfrm flipH="1" rot="10800000">
              <a:off x="6385250" y="3777600"/>
              <a:ext cx="1494300" cy="5259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dot"/>
              <a:round/>
              <a:headEnd len="med" w="med" type="none"/>
              <a:tailEnd len="med" w="med" type="triangle"/>
            </a:ln>
          </p:spPr>
        </p:cxnSp>
      </p:grpSp>
      <p:sp>
        <p:nvSpPr>
          <p:cNvPr id="287" name="Google Shape;287;p27"/>
          <p:cNvSpPr txBox="1"/>
          <p:nvPr/>
        </p:nvSpPr>
        <p:spPr>
          <a:xfrm>
            <a:off x="0" y="1251350"/>
            <a:ext cx="81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Stress=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8"/>
          <p:cNvSpPr txBox="1"/>
          <p:nvPr>
            <p:ph type="title"/>
          </p:nvPr>
        </p:nvSpPr>
        <p:spPr>
          <a:xfrm>
            <a:off x="727650" y="59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MDS: Descenso por gradiente</a:t>
            </a:r>
            <a:endParaRPr/>
          </a:p>
        </p:txBody>
      </p:sp>
      <p:sp>
        <p:nvSpPr>
          <p:cNvPr id="293" name="Google Shape;293;p28"/>
          <p:cNvSpPr txBox="1"/>
          <p:nvPr/>
        </p:nvSpPr>
        <p:spPr>
          <a:xfrm>
            <a:off x="169325" y="2008625"/>
            <a:ext cx="7471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Err(</a:t>
            </a:r>
            <a:r>
              <a:rPr b="1" lang="en" sz="1200">
                <a:latin typeface="Lato"/>
                <a:ea typeface="Lato"/>
                <a:cs typeface="Lato"/>
                <a:sym typeface="Lato"/>
              </a:rPr>
              <a:t>A1</a:t>
            </a:r>
            <a:r>
              <a:rPr b="1" baseline="-25000" lang="en" sz="1200">
                <a:latin typeface="Lato"/>
                <a:ea typeface="Lato"/>
                <a:cs typeface="Lato"/>
                <a:sym typeface="Lato"/>
              </a:rPr>
              <a:t>MDS1</a:t>
            </a:r>
            <a:r>
              <a:rPr b="1" lang="en" sz="1200">
                <a:latin typeface="Lato"/>
                <a:ea typeface="Lato"/>
                <a:cs typeface="Lato"/>
                <a:sym typeface="Lato"/>
              </a:rPr>
              <a:t>,</a:t>
            </a:r>
            <a:r>
              <a:rPr b="1" baseline="-25000" lang="en" sz="1200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1200">
                <a:latin typeface="Lato"/>
                <a:ea typeface="Lato"/>
                <a:cs typeface="Lato"/>
                <a:sym typeface="Lato"/>
              </a:rPr>
              <a:t>A1</a:t>
            </a:r>
            <a:r>
              <a:rPr b="1" baseline="-25000" lang="en" sz="1200">
                <a:latin typeface="Lato"/>
                <a:ea typeface="Lato"/>
                <a:cs typeface="Lato"/>
                <a:sym typeface="Lato"/>
              </a:rPr>
              <a:t>MDS2</a:t>
            </a:r>
            <a:r>
              <a:rPr b="1" lang="en" sz="1200">
                <a:latin typeface="Lato"/>
                <a:ea typeface="Lato"/>
                <a:cs typeface="Lato"/>
                <a:sym typeface="Lato"/>
              </a:rPr>
              <a:t>, …….,A4</a:t>
            </a:r>
            <a:r>
              <a:rPr b="1" baseline="-25000" lang="en" sz="1200">
                <a:latin typeface="Lato"/>
                <a:ea typeface="Lato"/>
                <a:cs typeface="Lato"/>
                <a:sym typeface="Lato"/>
              </a:rPr>
              <a:t>MDS1</a:t>
            </a:r>
            <a:r>
              <a:rPr b="1" lang="en" sz="1200">
                <a:latin typeface="Lato"/>
                <a:ea typeface="Lato"/>
                <a:cs typeface="Lato"/>
                <a:sym typeface="Lato"/>
              </a:rPr>
              <a:t>,</a:t>
            </a:r>
            <a:r>
              <a:rPr b="1" baseline="-25000" lang="en" sz="1200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1200">
                <a:latin typeface="Lato"/>
                <a:ea typeface="Lato"/>
                <a:cs typeface="Lato"/>
                <a:sym typeface="Lato"/>
              </a:rPr>
              <a:t>A4</a:t>
            </a:r>
            <a:r>
              <a:rPr b="1" baseline="-25000" lang="en" sz="1200">
                <a:latin typeface="Lato"/>
                <a:ea typeface="Lato"/>
                <a:cs typeface="Lato"/>
                <a:sym typeface="Lato"/>
              </a:rPr>
              <a:t>MDS2</a:t>
            </a:r>
            <a:r>
              <a:rPr b="1" lang="en" sz="1200"/>
              <a:t>)</a:t>
            </a:r>
            <a:r>
              <a:rPr lang="en" sz="1200"/>
              <a:t> =   </a:t>
            </a:r>
            <a:r>
              <a:rPr b="1" lang="en" sz="1200">
                <a:solidFill>
                  <a:srgbClr val="38761D"/>
                </a:solidFill>
              </a:rPr>
              <a:t> </a:t>
            </a:r>
            <a:r>
              <a:rPr lang="en" sz="1500"/>
              <a:t>√(</a:t>
            </a:r>
            <a:r>
              <a:rPr lang="en" sz="1200"/>
              <a:t> (</a:t>
            </a:r>
            <a:r>
              <a:rPr b="1" lang="en" sz="1200"/>
              <a:t>4.24</a:t>
            </a:r>
            <a:r>
              <a:rPr lang="en" sz="1200"/>
              <a:t> - 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√ ((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A1</a:t>
            </a:r>
            <a:r>
              <a:rPr baseline="-25000" lang="en" sz="1200">
                <a:latin typeface="Lato"/>
                <a:ea typeface="Lato"/>
                <a:cs typeface="Lato"/>
                <a:sym typeface="Lato"/>
              </a:rPr>
              <a:t>MDS1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-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A2</a:t>
            </a:r>
            <a:r>
              <a:rPr baseline="-25000" lang="en" sz="1200">
                <a:latin typeface="Lato"/>
                <a:ea typeface="Lato"/>
                <a:cs typeface="Lato"/>
                <a:sym typeface="Lato"/>
              </a:rPr>
              <a:t>MDS1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)</a:t>
            </a:r>
            <a:r>
              <a:rPr baseline="30000" lang="en" sz="120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+ (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A1</a:t>
            </a:r>
            <a:r>
              <a:rPr baseline="-25000" lang="en" sz="1200">
                <a:latin typeface="Lato"/>
                <a:ea typeface="Lato"/>
                <a:cs typeface="Lato"/>
                <a:sym typeface="Lato"/>
              </a:rPr>
              <a:t>MDS2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A2</a:t>
            </a:r>
            <a:r>
              <a:rPr baseline="-25000" lang="en" sz="1200">
                <a:latin typeface="Lato"/>
                <a:ea typeface="Lato"/>
                <a:cs typeface="Lato"/>
                <a:sym typeface="Lato"/>
              </a:rPr>
              <a:t>MDS2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)</a:t>
            </a:r>
            <a:r>
              <a:rPr baseline="30000" lang="en" sz="120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) )</a:t>
            </a:r>
            <a:r>
              <a:rPr baseline="30000" lang="en" sz="1200">
                <a:latin typeface="Lato"/>
                <a:ea typeface="Lato"/>
                <a:cs typeface="Lato"/>
                <a:sym typeface="Lato"/>
              </a:rPr>
              <a:t>2   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+</a:t>
            </a:r>
            <a:endParaRPr b="1" sz="1200"/>
          </a:p>
        </p:txBody>
      </p:sp>
      <p:sp>
        <p:nvSpPr>
          <p:cNvPr id="294" name="Google Shape;294;p28"/>
          <p:cNvSpPr txBox="1"/>
          <p:nvPr/>
        </p:nvSpPr>
        <p:spPr>
          <a:xfrm>
            <a:off x="3187450" y="2387075"/>
            <a:ext cx="381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(</a:t>
            </a:r>
            <a:r>
              <a:rPr b="1" lang="en" sz="1200">
                <a:latin typeface="Lato"/>
                <a:ea typeface="Lato"/>
                <a:cs typeface="Lato"/>
                <a:sym typeface="Lato"/>
              </a:rPr>
              <a:t>5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- 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√ ((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A1</a:t>
            </a:r>
            <a:r>
              <a:rPr baseline="-25000" lang="en" sz="1200">
                <a:latin typeface="Lato"/>
                <a:ea typeface="Lato"/>
                <a:cs typeface="Lato"/>
                <a:sym typeface="Lato"/>
              </a:rPr>
              <a:t>MDS1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-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A3</a:t>
            </a:r>
            <a:r>
              <a:rPr baseline="-25000" lang="en" sz="1200">
                <a:latin typeface="Lato"/>
                <a:ea typeface="Lato"/>
                <a:cs typeface="Lato"/>
                <a:sym typeface="Lato"/>
              </a:rPr>
              <a:t>MDS1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)</a:t>
            </a:r>
            <a:r>
              <a:rPr baseline="30000" lang="en" sz="120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+ (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A1</a:t>
            </a:r>
            <a:r>
              <a:rPr baseline="-25000" lang="en" sz="1200">
                <a:latin typeface="Lato"/>
                <a:ea typeface="Lato"/>
                <a:cs typeface="Lato"/>
                <a:sym typeface="Lato"/>
              </a:rPr>
              <a:t>MDS2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-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A3</a:t>
            </a:r>
            <a:r>
              <a:rPr baseline="-25000" lang="en" sz="1200">
                <a:latin typeface="Lato"/>
                <a:ea typeface="Lato"/>
                <a:cs typeface="Lato"/>
                <a:sym typeface="Lato"/>
              </a:rPr>
              <a:t>MDS2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)</a:t>
            </a:r>
            <a:r>
              <a:rPr baseline="30000" lang="en" sz="120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))</a:t>
            </a:r>
            <a:r>
              <a:rPr baseline="30000" lang="en" sz="1200">
                <a:latin typeface="Lato"/>
                <a:ea typeface="Lato"/>
                <a:cs typeface="Lato"/>
                <a:sym typeface="Lato"/>
              </a:rPr>
              <a:t>2 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+</a:t>
            </a:r>
            <a:endParaRPr b="1" sz="1200"/>
          </a:p>
        </p:txBody>
      </p:sp>
      <p:sp>
        <p:nvSpPr>
          <p:cNvPr id="295" name="Google Shape;295;p28"/>
          <p:cNvSpPr txBox="1"/>
          <p:nvPr/>
        </p:nvSpPr>
        <p:spPr>
          <a:xfrm>
            <a:off x="3187450" y="2756375"/>
            <a:ext cx="369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(</a:t>
            </a:r>
            <a:r>
              <a:rPr b="1" lang="en" sz="1200"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-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√ ((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A1</a:t>
            </a:r>
            <a:r>
              <a:rPr baseline="-25000" lang="en" sz="1200">
                <a:latin typeface="Lato"/>
                <a:ea typeface="Lato"/>
                <a:cs typeface="Lato"/>
                <a:sym typeface="Lato"/>
              </a:rPr>
              <a:t>MDS1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-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A4</a:t>
            </a:r>
            <a:r>
              <a:rPr baseline="-25000" lang="en" sz="1200">
                <a:latin typeface="Lato"/>
                <a:ea typeface="Lato"/>
                <a:cs typeface="Lato"/>
                <a:sym typeface="Lato"/>
              </a:rPr>
              <a:t>MDS1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)</a:t>
            </a:r>
            <a:r>
              <a:rPr baseline="30000" lang="en" sz="120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+ (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A1</a:t>
            </a:r>
            <a:r>
              <a:rPr baseline="-25000" lang="en" sz="1200">
                <a:latin typeface="Lato"/>
                <a:ea typeface="Lato"/>
                <a:cs typeface="Lato"/>
                <a:sym typeface="Lato"/>
              </a:rPr>
              <a:t>MDS2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-A4</a:t>
            </a:r>
            <a:r>
              <a:rPr baseline="-25000" lang="en" sz="1200">
                <a:latin typeface="Lato"/>
                <a:ea typeface="Lato"/>
                <a:cs typeface="Lato"/>
                <a:sym typeface="Lato"/>
              </a:rPr>
              <a:t>MDS2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)</a:t>
            </a:r>
            <a:r>
              <a:rPr baseline="30000" lang="en" sz="120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) )</a:t>
            </a:r>
            <a:r>
              <a:rPr baseline="30000" lang="en" sz="120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+</a:t>
            </a:r>
            <a:endParaRPr b="1" sz="1200"/>
          </a:p>
        </p:txBody>
      </p:sp>
      <p:sp>
        <p:nvSpPr>
          <p:cNvPr id="296" name="Google Shape;296;p28"/>
          <p:cNvSpPr txBox="1"/>
          <p:nvPr/>
        </p:nvSpPr>
        <p:spPr>
          <a:xfrm>
            <a:off x="3219925" y="3125675"/>
            <a:ext cx="402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( </a:t>
            </a:r>
            <a:r>
              <a:rPr b="1" lang="en" sz="1200">
                <a:latin typeface="Lato"/>
                <a:ea typeface="Lato"/>
                <a:cs typeface="Lato"/>
                <a:sym typeface="Lato"/>
              </a:rPr>
              <a:t>6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- 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√ ((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A2</a:t>
            </a:r>
            <a:r>
              <a:rPr baseline="-25000" lang="en" sz="1200">
                <a:latin typeface="Lato"/>
                <a:ea typeface="Lato"/>
                <a:cs typeface="Lato"/>
                <a:sym typeface="Lato"/>
              </a:rPr>
              <a:t>MDS1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-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A3</a:t>
            </a:r>
            <a:r>
              <a:rPr baseline="-25000" lang="en" sz="1200">
                <a:latin typeface="Lato"/>
                <a:ea typeface="Lato"/>
                <a:cs typeface="Lato"/>
                <a:sym typeface="Lato"/>
              </a:rPr>
              <a:t>MDS1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)</a:t>
            </a:r>
            <a:r>
              <a:rPr baseline="30000" lang="en" sz="120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+ (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A2</a:t>
            </a:r>
            <a:r>
              <a:rPr baseline="-25000" lang="en" sz="1200">
                <a:latin typeface="Lato"/>
                <a:ea typeface="Lato"/>
                <a:cs typeface="Lato"/>
                <a:sym typeface="Lato"/>
              </a:rPr>
              <a:t>MDS2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-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A3</a:t>
            </a:r>
            <a:r>
              <a:rPr baseline="-25000" lang="en" sz="1200">
                <a:latin typeface="Lato"/>
                <a:ea typeface="Lato"/>
                <a:cs typeface="Lato"/>
                <a:sym typeface="Lato"/>
              </a:rPr>
              <a:t>MDS1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)</a:t>
            </a:r>
            <a:r>
              <a:rPr baseline="30000" lang="en" sz="120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))</a:t>
            </a:r>
            <a:r>
              <a:rPr baseline="30000" lang="en" sz="120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+</a:t>
            </a:r>
            <a:endParaRPr b="1" sz="1200"/>
          </a:p>
        </p:txBody>
      </p:sp>
      <p:sp>
        <p:nvSpPr>
          <p:cNvPr id="297" name="Google Shape;297;p28"/>
          <p:cNvSpPr txBox="1"/>
          <p:nvPr/>
        </p:nvSpPr>
        <p:spPr>
          <a:xfrm>
            <a:off x="3219925" y="3494975"/>
            <a:ext cx="366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( </a:t>
            </a:r>
            <a:r>
              <a:rPr b="1" lang="en" sz="1200">
                <a:latin typeface="Lato"/>
                <a:ea typeface="Lato"/>
                <a:cs typeface="Lato"/>
                <a:sym typeface="Lato"/>
              </a:rPr>
              <a:t>3.4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- 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√ ((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A2</a:t>
            </a:r>
            <a:r>
              <a:rPr baseline="-25000" lang="en" sz="1200">
                <a:latin typeface="Lato"/>
                <a:ea typeface="Lato"/>
                <a:cs typeface="Lato"/>
                <a:sym typeface="Lato"/>
              </a:rPr>
              <a:t>MDS1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-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A4</a:t>
            </a:r>
            <a:r>
              <a:rPr baseline="-25000" lang="en" sz="1200">
                <a:latin typeface="Lato"/>
                <a:ea typeface="Lato"/>
                <a:cs typeface="Lato"/>
                <a:sym typeface="Lato"/>
              </a:rPr>
              <a:t>MDS1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)</a:t>
            </a:r>
            <a:r>
              <a:rPr baseline="30000" lang="en" sz="120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+ (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A2</a:t>
            </a:r>
            <a:r>
              <a:rPr baseline="-25000" lang="en" sz="1200">
                <a:latin typeface="Lato"/>
                <a:ea typeface="Lato"/>
                <a:cs typeface="Lato"/>
                <a:sym typeface="Lato"/>
              </a:rPr>
              <a:t>MDS2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A4</a:t>
            </a:r>
            <a:r>
              <a:rPr baseline="-25000" lang="en" sz="1200">
                <a:latin typeface="Lato"/>
                <a:ea typeface="Lato"/>
                <a:cs typeface="Lato"/>
                <a:sym typeface="Lato"/>
              </a:rPr>
              <a:t>MDS2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)</a:t>
            </a:r>
            <a:r>
              <a:rPr baseline="30000" lang="en" sz="120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))</a:t>
            </a:r>
            <a:r>
              <a:rPr baseline="30000" lang="en" sz="120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+</a:t>
            </a:r>
            <a:endParaRPr b="1" sz="1200"/>
          </a:p>
        </p:txBody>
      </p:sp>
      <p:sp>
        <p:nvSpPr>
          <p:cNvPr id="298" name="Google Shape;298;p28"/>
          <p:cNvSpPr txBox="1"/>
          <p:nvPr/>
        </p:nvSpPr>
        <p:spPr>
          <a:xfrm>
            <a:off x="3219925" y="3864275"/>
            <a:ext cx="3735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(</a:t>
            </a:r>
            <a:r>
              <a:rPr b="1" lang="en" sz="1200">
                <a:latin typeface="Lato"/>
                <a:ea typeface="Lato"/>
                <a:cs typeface="Lato"/>
                <a:sym typeface="Lato"/>
              </a:rPr>
              <a:t> 5.6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- 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√ ((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A3</a:t>
            </a:r>
            <a:r>
              <a:rPr baseline="-25000" lang="en" sz="1200">
                <a:latin typeface="Lato"/>
                <a:ea typeface="Lato"/>
                <a:cs typeface="Lato"/>
                <a:sym typeface="Lato"/>
              </a:rPr>
              <a:t>MDS1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-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A4</a:t>
            </a:r>
            <a:r>
              <a:rPr baseline="-25000" lang="en" sz="1200">
                <a:latin typeface="Lato"/>
                <a:ea typeface="Lato"/>
                <a:cs typeface="Lato"/>
                <a:sym typeface="Lato"/>
              </a:rPr>
              <a:t>MDS1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)</a:t>
            </a:r>
            <a:r>
              <a:rPr baseline="30000" lang="en" sz="120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+ 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(A3</a:t>
            </a:r>
            <a:r>
              <a:rPr baseline="-25000" lang="en" sz="1200">
                <a:latin typeface="Lato"/>
                <a:ea typeface="Lato"/>
                <a:cs typeface="Lato"/>
                <a:sym typeface="Lato"/>
              </a:rPr>
              <a:t>MDS2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-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A4</a:t>
            </a:r>
            <a:r>
              <a:rPr baseline="-25000" lang="en" sz="1200">
                <a:latin typeface="Lato"/>
                <a:ea typeface="Lato"/>
                <a:cs typeface="Lato"/>
                <a:sym typeface="Lato"/>
              </a:rPr>
              <a:t>MDS2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)</a:t>
            </a:r>
            <a:r>
              <a:rPr baseline="30000" lang="en" sz="120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))</a:t>
            </a:r>
            <a:r>
              <a:rPr baseline="30000" lang="en" sz="1200">
                <a:latin typeface="Lato"/>
                <a:ea typeface="Lato"/>
                <a:cs typeface="Lato"/>
                <a:sym typeface="Lato"/>
              </a:rPr>
              <a:t>2 </a:t>
            </a:r>
            <a:r>
              <a:rPr lang="en" sz="1500"/>
              <a:t>)</a:t>
            </a:r>
            <a:endParaRPr b="1" baseline="30000" sz="1200">
              <a:solidFill>
                <a:srgbClr val="38761D"/>
              </a:solidFill>
            </a:endParaRPr>
          </a:p>
        </p:txBody>
      </p:sp>
      <p:sp>
        <p:nvSpPr>
          <p:cNvPr id="299" name="Google Shape;299;p28"/>
          <p:cNvSpPr txBox="1"/>
          <p:nvPr/>
        </p:nvSpPr>
        <p:spPr>
          <a:xfrm>
            <a:off x="211675" y="1326450"/>
            <a:ext cx="883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Calculemos la función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Error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paramétrica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. En función de cada variable independiente. Y  llamemos a cada una de las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componentes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de A1.. A4, como sub MDS1 y sub MDS2, por ejemplo A1 = (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A1</a:t>
            </a:r>
            <a:r>
              <a:rPr baseline="-25000" lang="en" sz="1200">
                <a:latin typeface="Lato"/>
                <a:ea typeface="Lato"/>
                <a:cs typeface="Lato"/>
                <a:sym typeface="Lato"/>
              </a:rPr>
              <a:t>MDS1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, A1</a:t>
            </a:r>
            <a:r>
              <a:rPr baseline="-25000" lang="en" sz="1200">
                <a:latin typeface="Lato"/>
                <a:ea typeface="Lato"/>
                <a:cs typeface="Lato"/>
                <a:sym typeface="Lato"/>
              </a:rPr>
              <a:t>MDS2 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00" name="Google Shape;300;p28"/>
          <p:cNvGrpSpPr/>
          <p:nvPr/>
        </p:nvGrpSpPr>
        <p:grpSpPr>
          <a:xfrm>
            <a:off x="134075" y="4339175"/>
            <a:ext cx="7507200" cy="615600"/>
            <a:chOff x="134075" y="4339175"/>
            <a:chExt cx="7507200" cy="615600"/>
          </a:xfrm>
        </p:grpSpPr>
        <p:sp>
          <p:nvSpPr>
            <p:cNvPr id="301" name="Google Shape;301;p28"/>
            <p:cNvSpPr txBox="1"/>
            <p:nvPr/>
          </p:nvSpPr>
          <p:spPr>
            <a:xfrm>
              <a:off x="134075" y="4339175"/>
              <a:ext cx="75072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𝛁 Err </a:t>
              </a:r>
              <a:r>
                <a:rPr lang="en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=  (</a:t>
              </a:r>
              <a:r>
                <a:rPr lang="en" u="sng">
                  <a:solidFill>
                    <a:schemeClr val="dk2"/>
                  </a:solidFill>
                </a:rPr>
                <a:t>∂Err</a:t>
              </a:r>
              <a:r>
                <a:rPr lang="en">
                  <a:solidFill>
                    <a:schemeClr val="dk2"/>
                  </a:solidFill>
                </a:rPr>
                <a:t>   , </a:t>
              </a:r>
              <a:r>
                <a:rPr lang="en" u="sng">
                  <a:solidFill>
                    <a:schemeClr val="dk2"/>
                  </a:solidFill>
                </a:rPr>
                <a:t>∂Err</a:t>
              </a:r>
              <a:r>
                <a:rPr lang="en">
                  <a:solidFill>
                    <a:schemeClr val="dk2"/>
                  </a:solidFill>
                </a:rPr>
                <a:t>   , </a:t>
              </a:r>
              <a:r>
                <a:rPr lang="en" u="sng">
                  <a:solidFill>
                    <a:schemeClr val="dk2"/>
                  </a:solidFill>
                </a:rPr>
                <a:t>∂Err </a:t>
              </a:r>
              <a:r>
                <a:rPr lang="en">
                  <a:solidFill>
                    <a:schemeClr val="dk2"/>
                  </a:solidFill>
                </a:rPr>
                <a:t>  , </a:t>
              </a:r>
              <a:r>
                <a:rPr lang="en" u="sng">
                  <a:solidFill>
                    <a:schemeClr val="dk2"/>
                  </a:solidFill>
                </a:rPr>
                <a:t>∂Err</a:t>
              </a:r>
              <a:r>
                <a:rPr lang="en">
                  <a:solidFill>
                    <a:schemeClr val="dk2"/>
                  </a:solidFill>
                </a:rPr>
                <a:t>   , </a:t>
              </a:r>
              <a:r>
                <a:rPr lang="en" u="sng">
                  <a:solidFill>
                    <a:schemeClr val="dk2"/>
                  </a:solidFill>
                </a:rPr>
                <a:t>∂Err</a:t>
              </a:r>
              <a:r>
                <a:rPr lang="en">
                  <a:solidFill>
                    <a:schemeClr val="dk2"/>
                  </a:solidFill>
                </a:rPr>
                <a:t>   , </a:t>
              </a:r>
              <a:r>
                <a:rPr lang="en" u="sng">
                  <a:solidFill>
                    <a:schemeClr val="dk2"/>
                  </a:solidFill>
                </a:rPr>
                <a:t>∂Err</a:t>
              </a:r>
              <a:r>
                <a:rPr lang="en">
                  <a:solidFill>
                    <a:schemeClr val="dk2"/>
                  </a:solidFill>
                </a:rPr>
                <a:t>   , </a:t>
              </a:r>
              <a:r>
                <a:rPr lang="en" u="sng">
                  <a:solidFill>
                    <a:schemeClr val="dk2"/>
                  </a:solidFill>
                </a:rPr>
                <a:t>∂Err</a:t>
              </a:r>
              <a:r>
                <a:rPr lang="en">
                  <a:solidFill>
                    <a:schemeClr val="dk2"/>
                  </a:solidFill>
                </a:rPr>
                <a:t>   ,  </a:t>
              </a:r>
              <a:r>
                <a:rPr lang="en" u="sng">
                  <a:solidFill>
                    <a:schemeClr val="dk2"/>
                  </a:solidFill>
                </a:rPr>
                <a:t>∂Err</a:t>
              </a:r>
              <a:r>
                <a:rPr lang="en">
                  <a:solidFill>
                    <a:schemeClr val="dk2"/>
                  </a:solidFill>
                </a:rPr>
                <a:t>)</a:t>
              </a:r>
              <a:endParaRPr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</a:rPr>
                <a:t>             ∂</a:t>
              </a:r>
              <a:r>
                <a:rPr lang="en" sz="1200">
                  <a:solidFill>
                    <a:schemeClr val="dk2"/>
                  </a:solidFill>
                </a:rPr>
                <a:t>A1</a:t>
              </a:r>
              <a:r>
                <a:rPr baseline="-25000" lang="en" sz="1200">
                  <a:solidFill>
                    <a:schemeClr val="dk2"/>
                  </a:solidFill>
                </a:rPr>
                <a:t>MDS1  </a:t>
              </a:r>
              <a:r>
                <a:rPr lang="en">
                  <a:solidFill>
                    <a:schemeClr val="dk2"/>
                  </a:solidFill>
                </a:rPr>
                <a:t>∂</a:t>
              </a:r>
              <a:r>
                <a:rPr lang="en" sz="1200">
                  <a:solidFill>
                    <a:schemeClr val="dk2"/>
                  </a:solidFill>
                </a:rPr>
                <a:t>A1</a:t>
              </a:r>
              <a:r>
                <a:rPr baseline="-25000" lang="en" sz="1200">
                  <a:solidFill>
                    <a:schemeClr val="dk2"/>
                  </a:solidFill>
                </a:rPr>
                <a:t>MDS2   </a:t>
              </a:r>
              <a:r>
                <a:rPr lang="en">
                  <a:solidFill>
                    <a:schemeClr val="dk2"/>
                  </a:solidFill>
                </a:rPr>
                <a:t>∂</a:t>
              </a:r>
              <a:r>
                <a:rPr lang="en" sz="1200">
                  <a:solidFill>
                    <a:schemeClr val="dk2"/>
                  </a:solidFill>
                </a:rPr>
                <a:t>A2</a:t>
              </a:r>
              <a:r>
                <a:rPr baseline="-25000" lang="en" sz="1200">
                  <a:solidFill>
                    <a:schemeClr val="dk2"/>
                  </a:solidFill>
                </a:rPr>
                <a:t>MDS1 </a:t>
              </a:r>
              <a:r>
                <a:rPr lang="en">
                  <a:solidFill>
                    <a:schemeClr val="dk2"/>
                  </a:solidFill>
                </a:rPr>
                <a:t>∂</a:t>
              </a:r>
              <a:r>
                <a:rPr lang="en" sz="1200">
                  <a:solidFill>
                    <a:schemeClr val="dk2"/>
                  </a:solidFill>
                </a:rPr>
                <a:t>A2</a:t>
              </a:r>
              <a:r>
                <a:rPr baseline="-25000" lang="en" sz="1200">
                  <a:solidFill>
                    <a:schemeClr val="dk2"/>
                  </a:solidFill>
                </a:rPr>
                <a:t>MDS2  </a:t>
              </a:r>
              <a:r>
                <a:rPr lang="en">
                  <a:solidFill>
                    <a:schemeClr val="dk2"/>
                  </a:solidFill>
                </a:rPr>
                <a:t>∂</a:t>
              </a:r>
              <a:r>
                <a:rPr lang="en" sz="1200">
                  <a:solidFill>
                    <a:schemeClr val="dk2"/>
                  </a:solidFill>
                </a:rPr>
                <a:t>A3</a:t>
              </a:r>
              <a:r>
                <a:rPr baseline="-25000" lang="en" sz="1200">
                  <a:solidFill>
                    <a:schemeClr val="dk2"/>
                  </a:solidFill>
                </a:rPr>
                <a:t>MDS1 </a:t>
              </a:r>
              <a:r>
                <a:rPr lang="en">
                  <a:solidFill>
                    <a:schemeClr val="dk2"/>
                  </a:solidFill>
                </a:rPr>
                <a:t>∂</a:t>
              </a:r>
              <a:r>
                <a:rPr lang="en" sz="1200">
                  <a:solidFill>
                    <a:schemeClr val="dk2"/>
                  </a:solidFill>
                </a:rPr>
                <a:t>A3</a:t>
              </a:r>
              <a:r>
                <a:rPr baseline="-25000" lang="en" sz="1200">
                  <a:solidFill>
                    <a:schemeClr val="dk2"/>
                  </a:solidFill>
                </a:rPr>
                <a:t>MDS2   </a:t>
              </a:r>
              <a:r>
                <a:rPr lang="en">
                  <a:solidFill>
                    <a:schemeClr val="dk2"/>
                  </a:solidFill>
                </a:rPr>
                <a:t>∂</a:t>
              </a:r>
              <a:r>
                <a:rPr lang="en" sz="1200">
                  <a:solidFill>
                    <a:schemeClr val="dk2"/>
                  </a:solidFill>
                </a:rPr>
                <a:t>A4</a:t>
              </a:r>
              <a:r>
                <a:rPr baseline="-25000" lang="en" sz="1200">
                  <a:solidFill>
                    <a:schemeClr val="dk2"/>
                  </a:solidFill>
                </a:rPr>
                <a:t>MDS1    </a:t>
              </a:r>
              <a:r>
                <a:rPr lang="en">
                  <a:solidFill>
                    <a:schemeClr val="dk2"/>
                  </a:solidFill>
                </a:rPr>
                <a:t>∂</a:t>
              </a:r>
              <a:r>
                <a:rPr lang="en" sz="1200">
                  <a:solidFill>
                    <a:schemeClr val="dk2"/>
                  </a:solidFill>
                </a:rPr>
                <a:t>A4</a:t>
              </a:r>
              <a:r>
                <a:rPr baseline="-25000" lang="en" sz="1200">
                  <a:solidFill>
                    <a:schemeClr val="dk2"/>
                  </a:solidFill>
                </a:rPr>
                <a:t>MDS2</a:t>
              </a:r>
              <a:endParaRPr baseline="-25000"/>
            </a:p>
          </p:txBody>
        </p:sp>
        <p:cxnSp>
          <p:nvCxnSpPr>
            <p:cNvPr id="302" name="Google Shape;302;p28"/>
            <p:cNvCxnSpPr/>
            <p:nvPr/>
          </p:nvCxnSpPr>
          <p:spPr>
            <a:xfrm>
              <a:off x="261075" y="4409725"/>
              <a:ext cx="169200" cy="7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03" name="Google Shape;303;p28"/>
          <p:cNvSpPr txBox="1"/>
          <p:nvPr/>
        </p:nvSpPr>
        <p:spPr>
          <a:xfrm>
            <a:off x="225775" y="2525900"/>
            <a:ext cx="2787000" cy="10467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Necesitamos calcular el gradiente de la función de error para ver hacia donde crece este y “avanzar” en dirección opuesta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9"/>
          <p:cNvSpPr txBox="1"/>
          <p:nvPr>
            <p:ph type="title"/>
          </p:nvPr>
        </p:nvSpPr>
        <p:spPr>
          <a:xfrm>
            <a:off x="727650" y="59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MDS: Descenso por gradiente</a:t>
            </a:r>
            <a:endParaRPr/>
          </a:p>
        </p:txBody>
      </p:sp>
      <p:sp>
        <p:nvSpPr>
          <p:cNvPr id="309" name="Google Shape;309;p29"/>
          <p:cNvSpPr txBox="1"/>
          <p:nvPr/>
        </p:nvSpPr>
        <p:spPr>
          <a:xfrm>
            <a:off x="211675" y="1262950"/>
            <a:ext cx="870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Hagamos el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cálculo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solo para A1 y su primer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componente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y veamos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cómo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nos ayuda a mejorar el resultado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0" name="Google Shape;310;p29"/>
          <p:cNvSpPr txBox="1"/>
          <p:nvPr/>
        </p:nvSpPr>
        <p:spPr>
          <a:xfrm>
            <a:off x="211675" y="1603400"/>
            <a:ext cx="751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Todos los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términos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donde no aparece A1</a:t>
            </a:r>
            <a:r>
              <a:rPr baseline="-25000" lang="en">
                <a:latin typeface="Lato"/>
                <a:ea typeface="Lato"/>
                <a:cs typeface="Lato"/>
                <a:sym typeface="Lato"/>
              </a:rPr>
              <a:t>MDS1 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los reemplazamos por sus valores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numéricos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11" name="Google Shape;311;p29"/>
          <p:cNvGrpSpPr/>
          <p:nvPr/>
        </p:nvGrpSpPr>
        <p:grpSpPr>
          <a:xfrm>
            <a:off x="211675" y="2053000"/>
            <a:ext cx="8325500" cy="815700"/>
            <a:chOff x="211675" y="2053000"/>
            <a:chExt cx="8325500" cy="815700"/>
          </a:xfrm>
        </p:grpSpPr>
        <p:grpSp>
          <p:nvGrpSpPr>
            <p:cNvPr id="312" name="Google Shape;312;p29"/>
            <p:cNvGrpSpPr/>
            <p:nvPr/>
          </p:nvGrpSpPr>
          <p:grpSpPr>
            <a:xfrm>
              <a:off x="211675" y="2053000"/>
              <a:ext cx="8325500" cy="815700"/>
              <a:chOff x="211675" y="2053000"/>
              <a:chExt cx="8325500" cy="815700"/>
            </a:xfrm>
          </p:grpSpPr>
          <p:sp>
            <p:nvSpPr>
              <p:cNvPr id="313" name="Google Shape;313;p29"/>
              <p:cNvSpPr txBox="1"/>
              <p:nvPr/>
            </p:nvSpPr>
            <p:spPr>
              <a:xfrm>
                <a:off x="1065375" y="2053000"/>
                <a:ext cx="7471800" cy="81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  </a:t>
                </a:r>
                <a:r>
                  <a:rPr lang="en" sz="1200">
                    <a:solidFill>
                      <a:schemeClr val="accent3"/>
                    </a:solidFill>
                  </a:rPr>
                  <a:t>	 </a:t>
                </a:r>
                <a:r>
                  <a:rPr lang="en" sz="1500"/>
                  <a:t>√(</a:t>
                </a:r>
                <a:r>
                  <a:rPr lang="en" sz="1200"/>
                  <a:t> (</a:t>
                </a:r>
                <a:r>
                  <a:rPr b="1" lang="en" sz="1200"/>
                  <a:t>4.24</a:t>
                </a:r>
                <a:r>
                  <a:rPr lang="en" sz="1200"/>
                  <a:t> - </a:t>
                </a:r>
                <a:r>
                  <a:rPr lang="en" sz="1200">
                    <a:latin typeface="Lato"/>
                    <a:ea typeface="Lato"/>
                    <a:cs typeface="Lato"/>
                    <a:sym typeface="Lato"/>
                  </a:rPr>
                  <a:t>√ (A1</a:t>
                </a:r>
                <a:r>
                  <a:rPr baseline="-25000" lang="en" sz="1200">
                    <a:latin typeface="Lato"/>
                    <a:ea typeface="Lato"/>
                    <a:cs typeface="Lato"/>
                    <a:sym typeface="Lato"/>
                  </a:rPr>
                  <a:t>MDS1</a:t>
                </a:r>
                <a:r>
                  <a:rPr lang="en" sz="1200">
                    <a:latin typeface="Lato"/>
                    <a:ea typeface="Lato"/>
                    <a:cs typeface="Lato"/>
                    <a:sym typeface="Lato"/>
                  </a:rPr>
                  <a:t>- 8)</a:t>
                </a:r>
                <a:r>
                  <a:rPr baseline="30000" lang="en" sz="1200">
                    <a:latin typeface="Lato"/>
                    <a:ea typeface="Lato"/>
                    <a:cs typeface="Lato"/>
                    <a:sym typeface="Lato"/>
                  </a:rPr>
                  <a:t>2</a:t>
                </a:r>
                <a:r>
                  <a:rPr lang="en" sz="1200">
                    <a:latin typeface="Lato"/>
                    <a:ea typeface="Lato"/>
                    <a:cs typeface="Lato"/>
                    <a:sym typeface="Lato"/>
                  </a:rPr>
                  <a:t> + 16     )</a:t>
                </a:r>
                <a:r>
                  <a:rPr baseline="30000" lang="en" sz="1200">
                    <a:latin typeface="Lato"/>
                    <a:ea typeface="Lato"/>
                    <a:cs typeface="Lato"/>
                    <a:sym typeface="Lato"/>
                  </a:rPr>
                  <a:t>2   </a:t>
                </a:r>
                <a:r>
                  <a:rPr lang="en" sz="1200">
                    <a:latin typeface="Lato"/>
                    <a:ea typeface="Lato"/>
                    <a:cs typeface="Lato"/>
                    <a:sym typeface="Lato"/>
                  </a:rPr>
                  <a:t>+ (</a:t>
                </a:r>
                <a:r>
                  <a:rPr b="1" lang="en" sz="1200">
                    <a:latin typeface="Lato"/>
                    <a:ea typeface="Lato"/>
                    <a:cs typeface="Lato"/>
                    <a:sym typeface="Lato"/>
                  </a:rPr>
                  <a:t>5</a:t>
                </a:r>
                <a:r>
                  <a:rPr lang="en" sz="1200">
                    <a:latin typeface="Lato"/>
                    <a:ea typeface="Lato"/>
                    <a:cs typeface="Lato"/>
                    <a:sym typeface="Lato"/>
                  </a:rPr>
                  <a:t> - √ (A1</a:t>
                </a:r>
                <a:r>
                  <a:rPr baseline="-25000" lang="en" sz="1200">
                    <a:latin typeface="Lato"/>
                    <a:ea typeface="Lato"/>
                    <a:cs typeface="Lato"/>
                    <a:sym typeface="Lato"/>
                  </a:rPr>
                  <a:t>MDS1</a:t>
                </a:r>
                <a:r>
                  <a:rPr lang="en" sz="1200">
                    <a:latin typeface="Lato"/>
                    <a:ea typeface="Lato"/>
                    <a:cs typeface="Lato"/>
                    <a:sym typeface="Lato"/>
                  </a:rPr>
                  <a:t>-4)</a:t>
                </a:r>
                <a:r>
                  <a:rPr baseline="30000" lang="en" sz="1200">
                    <a:latin typeface="Lato"/>
                    <a:ea typeface="Lato"/>
                    <a:cs typeface="Lato"/>
                    <a:sym typeface="Lato"/>
                  </a:rPr>
                  <a:t>2</a:t>
                </a:r>
                <a:r>
                  <a:rPr lang="en" sz="1200">
                    <a:latin typeface="Lato"/>
                    <a:ea typeface="Lato"/>
                    <a:cs typeface="Lato"/>
                    <a:sym typeface="Lato"/>
                  </a:rPr>
                  <a:t> +1     )</a:t>
                </a:r>
                <a:r>
                  <a:rPr baseline="30000" lang="en" sz="1200">
                    <a:latin typeface="Lato"/>
                    <a:ea typeface="Lato"/>
                    <a:cs typeface="Lato"/>
                    <a:sym typeface="Lato"/>
                  </a:rPr>
                  <a:t>2 </a:t>
                </a:r>
                <a:r>
                  <a:rPr lang="en" sz="1200">
                    <a:latin typeface="Lato"/>
                    <a:ea typeface="Lato"/>
                    <a:cs typeface="Lato"/>
                    <a:sym typeface="Lato"/>
                  </a:rPr>
                  <a:t> + (</a:t>
                </a:r>
                <a:r>
                  <a:rPr b="1" lang="en" sz="1200">
                    <a:latin typeface="Lato"/>
                    <a:ea typeface="Lato"/>
                    <a:cs typeface="Lato"/>
                    <a:sym typeface="Lato"/>
                  </a:rPr>
                  <a:t>3</a:t>
                </a:r>
                <a:r>
                  <a:rPr lang="en" sz="1200">
                    <a:latin typeface="Lato"/>
                    <a:ea typeface="Lato"/>
                    <a:cs typeface="Lato"/>
                    <a:sym typeface="Lato"/>
                  </a:rPr>
                  <a:t> - √ (A1</a:t>
                </a:r>
                <a:r>
                  <a:rPr baseline="-25000" lang="en" sz="1200">
                    <a:latin typeface="Lato"/>
                    <a:ea typeface="Lato"/>
                    <a:cs typeface="Lato"/>
                    <a:sym typeface="Lato"/>
                  </a:rPr>
                  <a:t>MDS1</a:t>
                </a:r>
                <a:r>
                  <a:rPr lang="en" sz="1200">
                    <a:latin typeface="Lato"/>
                    <a:ea typeface="Lato"/>
                    <a:cs typeface="Lato"/>
                    <a:sym typeface="Lato"/>
                  </a:rPr>
                  <a:t>-9)</a:t>
                </a:r>
                <a:r>
                  <a:rPr baseline="30000" lang="en" sz="1200">
                    <a:latin typeface="Lato"/>
                    <a:ea typeface="Lato"/>
                    <a:cs typeface="Lato"/>
                    <a:sym typeface="Lato"/>
                  </a:rPr>
                  <a:t>2</a:t>
                </a:r>
                <a:r>
                  <a:rPr lang="en" sz="1200">
                    <a:latin typeface="Lato"/>
                    <a:ea typeface="Lato"/>
                    <a:cs typeface="Lato"/>
                    <a:sym typeface="Lato"/>
                  </a:rPr>
                  <a:t> + 9    )</a:t>
                </a:r>
                <a:r>
                  <a:rPr baseline="30000" lang="en" sz="1200">
                    <a:latin typeface="Lato"/>
                    <a:ea typeface="Lato"/>
                    <a:cs typeface="Lato"/>
                    <a:sym typeface="Lato"/>
                  </a:rPr>
                  <a:t>2</a:t>
                </a:r>
                <a:r>
                  <a:rPr lang="en" sz="1200">
                    <a:latin typeface="Lato"/>
                    <a:ea typeface="Lato"/>
                    <a:cs typeface="Lato"/>
                    <a:sym typeface="Lato"/>
                  </a:rPr>
                  <a:t> + 15,33</a:t>
                </a:r>
                <a:r>
                  <a:rPr baseline="-25000" lang="en" sz="1200"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r>
                  <a:rPr lang="en" sz="1200">
                    <a:latin typeface="Lato"/>
                    <a:ea typeface="Lato"/>
                    <a:cs typeface="Lato"/>
                    <a:sym typeface="Lato"/>
                  </a:rPr>
                  <a:t>)</a:t>
                </a:r>
                <a:br>
                  <a:rPr lang="en" sz="1200">
                    <a:latin typeface="Lato"/>
                    <a:ea typeface="Lato"/>
                    <a:cs typeface="Lato"/>
                    <a:sym typeface="Lato"/>
                  </a:rPr>
                </a:br>
                <a:r>
                  <a:rPr lang="en" sz="1200">
                    <a:latin typeface="Lato"/>
                    <a:ea typeface="Lato"/>
                    <a:cs typeface="Lato"/>
                    <a:sym typeface="Lato"/>
                  </a:rPr>
                  <a:t>                                                                                             </a:t>
                </a:r>
                <a:br>
                  <a:rPr lang="en" sz="1200">
                    <a:latin typeface="Lato"/>
                    <a:ea typeface="Lato"/>
                    <a:cs typeface="Lato"/>
                    <a:sym typeface="Lato"/>
                  </a:rPr>
                </a:br>
                <a:r>
                  <a:rPr lang="en" sz="1200">
                    <a:latin typeface="Lato"/>
                    <a:ea typeface="Lato"/>
                    <a:cs typeface="Lato"/>
                    <a:sym typeface="Lato"/>
                  </a:rPr>
                  <a:t>                                                                                                         </a:t>
                </a:r>
                <a:r>
                  <a:rPr lang="en">
                    <a:solidFill>
                      <a:schemeClr val="dk2"/>
                    </a:solidFill>
                  </a:rPr>
                  <a:t>∂</a:t>
                </a:r>
                <a:r>
                  <a:rPr lang="en" sz="1200">
                    <a:solidFill>
                      <a:schemeClr val="dk2"/>
                    </a:solidFill>
                  </a:rPr>
                  <a:t>A1</a:t>
                </a:r>
                <a:r>
                  <a:rPr baseline="-25000" lang="en" sz="1200">
                    <a:solidFill>
                      <a:schemeClr val="dk2"/>
                    </a:solidFill>
                  </a:rPr>
                  <a:t>MDS1</a:t>
                </a:r>
                <a:endParaRPr sz="12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14" name="Google Shape;314;p29"/>
              <p:cNvSpPr txBox="1"/>
              <p:nvPr/>
            </p:nvSpPr>
            <p:spPr>
              <a:xfrm>
                <a:off x="211675" y="2095325"/>
                <a:ext cx="1023000" cy="6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u="sng">
                    <a:solidFill>
                      <a:schemeClr val="dk2"/>
                    </a:solidFill>
                  </a:rPr>
                  <a:t>∂Err </a:t>
                </a:r>
                <a:r>
                  <a:rPr lang="en">
                    <a:solidFill>
                      <a:schemeClr val="dk2"/>
                    </a:solidFill>
                  </a:rPr>
                  <a:t>    =</a:t>
                </a:r>
                <a:endParaRPr>
                  <a:solidFill>
                    <a:schemeClr val="dk2"/>
                  </a:solidFill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2"/>
                    </a:solidFill>
                  </a:rPr>
                  <a:t>∂</a:t>
                </a:r>
                <a:r>
                  <a:rPr lang="en" sz="1200">
                    <a:solidFill>
                      <a:schemeClr val="dk2"/>
                    </a:solidFill>
                  </a:rPr>
                  <a:t>A1</a:t>
                </a:r>
                <a:r>
                  <a:rPr baseline="-25000" lang="en" sz="1200">
                    <a:solidFill>
                      <a:schemeClr val="dk2"/>
                    </a:solidFill>
                  </a:rPr>
                  <a:t>MDS1</a:t>
                </a:r>
                <a:endParaRPr baseline="-25000"/>
              </a:p>
            </p:txBody>
          </p:sp>
          <p:cxnSp>
            <p:nvCxnSpPr>
              <p:cNvPr id="315" name="Google Shape;315;p29"/>
              <p:cNvCxnSpPr/>
              <p:nvPr/>
            </p:nvCxnSpPr>
            <p:spPr>
              <a:xfrm>
                <a:off x="1792100" y="2095325"/>
                <a:ext cx="6081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6" name="Google Shape;316;p29"/>
              <p:cNvCxnSpPr/>
              <p:nvPr/>
            </p:nvCxnSpPr>
            <p:spPr>
              <a:xfrm>
                <a:off x="2469475" y="2166075"/>
                <a:ext cx="1178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7" name="Google Shape;317;p29"/>
              <p:cNvCxnSpPr/>
              <p:nvPr/>
            </p:nvCxnSpPr>
            <p:spPr>
              <a:xfrm>
                <a:off x="4308150" y="2166075"/>
                <a:ext cx="1075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8" name="Google Shape;318;p29"/>
              <p:cNvCxnSpPr/>
              <p:nvPr/>
            </p:nvCxnSpPr>
            <p:spPr>
              <a:xfrm flipH="1" rot="10800000">
                <a:off x="6025450" y="2166200"/>
                <a:ext cx="1065600" cy="6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319" name="Google Shape;319;p29"/>
            <p:cNvCxnSpPr/>
            <p:nvPr/>
          </p:nvCxnSpPr>
          <p:spPr>
            <a:xfrm flipH="1" rot="10800000">
              <a:off x="1234675" y="2497700"/>
              <a:ext cx="6918000" cy="4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20" name="Google Shape;320;p29"/>
          <p:cNvSpPr txBox="1"/>
          <p:nvPr/>
        </p:nvSpPr>
        <p:spPr>
          <a:xfrm>
            <a:off x="345725" y="2878675"/>
            <a:ext cx="751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Si llamamos a A1</a:t>
            </a:r>
            <a:r>
              <a:rPr baseline="-25000" lang="en" sz="1200">
                <a:latin typeface="Lato"/>
                <a:ea typeface="Lato"/>
                <a:cs typeface="Lato"/>
                <a:sym typeface="Lato"/>
              </a:rPr>
              <a:t>MDS1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, “</a:t>
            </a:r>
            <a:r>
              <a:rPr i="1" lang="en" sz="1200">
                <a:latin typeface="Lato"/>
                <a:ea typeface="Lato"/>
                <a:cs typeface="Lato"/>
                <a:sym typeface="Lato"/>
              </a:rPr>
              <a:t>x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” por simplicidad obtendremos la siguiente 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fórmula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para la derivada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21" name="Google Shape;321;p29"/>
          <p:cNvGrpSpPr/>
          <p:nvPr/>
        </p:nvGrpSpPr>
        <p:grpSpPr>
          <a:xfrm>
            <a:off x="402175" y="3257958"/>
            <a:ext cx="6781570" cy="1217375"/>
            <a:chOff x="402175" y="3257958"/>
            <a:chExt cx="6781570" cy="1217375"/>
          </a:xfrm>
        </p:grpSpPr>
        <p:sp>
          <p:nvSpPr>
            <p:cNvPr id="322" name="Google Shape;322;p29"/>
            <p:cNvSpPr txBox="1"/>
            <p:nvPr/>
          </p:nvSpPr>
          <p:spPr>
            <a:xfrm>
              <a:off x="402175" y="3558838"/>
              <a:ext cx="10230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u="sng">
                  <a:solidFill>
                    <a:schemeClr val="dk2"/>
                  </a:solidFill>
                </a:rPr>
                <a:t>∂Err </a:t>
              </a:r>
              <a:r>
                <a:rPr lang="en">
                  <a:solidFill>
                    <a:schemeClr val="dk2"/>
                  </a:solidFill>
                </a:rPr>
                <a:t>    =</a:t>
              </a:r>
              <a:endParaRPr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</a:rPr>
                <a:t>∂</a:t>
              </a:r>
              <a:r>
                <a:rPr lang="en" sz="1200">
                  <a:solidFill>
                    <a:schemeClr val="dk2"/>
                  </a:solidFill>
                </a:rPr>
                <a:t>A1</a:t>
              </a:r>
              <a:r>
                <a:rPr baseline="-25000" lang="en" sz="1200">
                  <a:solidFill>
                    <a:schemeClr val="dk2"/>
                  </a:solidFill>
                </a:rPr>
                <a:t>MDS1</a:t>
              </a:r>
              <a:endParaRPr baseline="-25000"/>
            </a:p>
          </p:txBody>
        </p:sp>
        <p:pic>
          <p:nvPicPr>
            <p:cNvPr id="323" name="Google Shape;323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68721" y="3257958"/>
              <a:ext cx="5815025" cy="12173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0"/>
          <p:cNvSpPr txBox="1"/>
          <p:nvPr>
            <p:ph type="title"/>
          </p:nvPr>
        </p:nvSpPr>
        <p:spPr>
          <a:xfrm>
            <a:off x="727650" y="59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MDS: Descenso por gradiente</a:t>
            </a:r>
            <a:endParaRPr/>
          </a:p>
        </p:txBody>
      </p:sp>
      <p:sp>
        <p:nvSpPr>
          <p:cNvPr id="329" name="Google Shape;329;p30"/>
          <p:cNvSpPr txBox="1"/>
          <p:nvPr/>
        </p:nvSpPr>
        <p:spPr>
          <a:xfrm>
            <a:off x="204600" y="1460500"/>
            <a:ext cx="4209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Esta es la función de error, para A1</a:t>
            </a:r>
            <a:r>
              <a:rPr baseline="-25000" lang="en">
                <a:latin typeface="Lato"/>
                <a:ea typeface="Lato"/>
                <a:cs typeface="Lato"/>
                <a:sym typeface="Lato"/>
              </a:rPr>
              <a:t>MDS1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El valor actual es 10, y vemos que baja si nos movemos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a la izquierda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0" name="Google Shape;33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6300" y="1279525"/>
            <a:ext cx="3692294" cy="371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1"/>
          <p:cNvSpPr txBox="1"/>
          <p:nvPr>
            <p:ph type="title"/>
          </p:nvPr>
        </p:nvSpPr>
        <p:spPr>
          <a:xfrm>
            <a:off x="727650" y="59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MDS: Descenso por gradiente</a:t>
            </a:r>
            <a:endParaRPr/>
          </a:p>
        </p:txBody>
      </p:sp>
      <p:sp>
        <p:nvSpPr>
          <p:cNvPr id="336" name="Google Shape;336;p31"/>
          <p:cNvSpPr txBox="1"/>
          <p:nvPr/>
        </p:nvSpPr>
        <p:spPr>
          <a:xfrm>
            <a:off x="204700" y="1279525"/>
            <a:ext cx="4209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Esta es la función de error, para A1</a:t>
            </a:r>
            <a:r>
              <a:rPr baseline="-25000" lang="en">
                <a:latin typeface="Lato"/>
                <a:ea typeface="Lato"/>
                <a:cs typeface="Lato"/>
                <a:sym typeface="Lato"/>
              </a:rPr>
              <a:t>MDS1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El valor actual es 10, y vemos que baja si nos movemos a la izquierda.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7" name="Google Shape;337;p31"/>
          <p:cNvSpPr txBox="1"/>
          <p:nvPr/>
        </p:nvSpPr>
        <p:spPr>
          <a:xfrm>
            <a:off x="176375" y="2015050"/>
            <a:ext cx="420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Veamos que nos indica su derivada.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8" name="Google Shape;338;p31"/>
          <p:cNvSpPr txBox="1"/>
          <p:nvPr/>
        </p:nvSpPr>
        <p:spPr>
          <a:xfrm>
            <a:off x="204700" y="2326225"/>
            <a:ext cx="39510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En 10, nos da un valor de 0.3, nos indica que crece en dicha dirección. Es decir crece en dirección positiva. El 0.3, nos indica la tasa de aumento del error.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Cómo queremos que decrezca iremos en dirección opuesta, nos moveremos hacia el lado negativo de X.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¿Pero cuanto?</a:t>
            </a:r>
            <a:endParaRPr b="1" i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Usamos para ello el parámetro </a:t>
            </a:r>
            <a:r>
              <a:rPr b="1" i="1" lang="en">
                <a:latin typeface="Lato"/>
                <a:ea typeface="Lato"/>
                <a:cs typeface="Lato"/>
                <a:sym typeface="Lato"/>
              </a:rPr>
              <a:t>learning rate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que puede tomar valores entre 0 y 1.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9" name="Google Shape;33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8025" y="1089025"/>
            <a:ext cx="3721154" cy="3711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0" name="Google Shape;340;p31"/>
          <p:cNvCxnSpPr/>
          <p:nvPr/>
        </p:nvCxnSpPr>
        <p:spPr>
          <a:xfrm flipH="1" rot="10800000">
            <a:off x="6745125" y="2723350"/>
            <a:ext cx="592800" cy="2400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59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MDS: Multi-Dimensional Scaling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350" y="1293650"/>
            <a:ext cx="8351311" cy="298484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/>
          <p:nvPr/>
        </p:nvSpPr>
        <p:spPr>
          <a:xfrm>
            <a:off x="437450" y="3083275"/>
            <a:ext cx="3598200" cy="1065300"/>
          </a:xfrm>
          <a:prstGeom prst="ellipse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797275" y="4656675"/>
            <a:ext cx="66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Classical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MDS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es exactamente igual a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PCoA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: (</a:t>
            </a:r>
            <a:r>
              <a:rPr i="1" lang="en">
                <a:latin typeface="Lato"/>
                <a:ea typeface="Lato"/>
                <a:cs typeface="Lato"/>
                <a:sym typeface="Lato"/>
              </a:rPr>
              <a:t>Principal Coordinate Analysis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2"/>
          <p:cNvSpPr txBox="1"/>
          <p:nvPr>
            <p:ph type="title"/>
          </p:nvPr>
        </p:nvSpPr>
        <p:spPr>
          <a:xfrm>
            <a:off x="727650" y="59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MDS: Descenso por gradiente</a:t>
            </a:r>
            <a:endParaRPr/>
          </a:p>
        </p:txBody>
      </p:sp>
      <p:sp>
        <p:nvSpPr>
          <p:cNvPr id="346" name="Google Shape;346;p32"/>
          <p:cNvSpPr txBox="1"/>
          <p:nvPr/>
        </p:nvSpPr>
        <p:spPr>
          <a:xfrm>
            <a:off x="204700" y="1404050"/>
            <a:ext cx="3951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Si l</a:t>
            </a:r>
            <a:r>
              <a:rPr i="1" lang="en">
                <a:latin typeface="Lato"/>
                <a:ea typeface="Lato"/>
                <a:cs typeface="Lato"/>
                <a:sym typeface="Lato"/>
              </a:rPr>
              <a:t>earning rate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es, por ejemplo 0.5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Actualizaremos A1</a:t>
            </a:r>
            <a:r>
              <a:rPr baseline="-25000" lang="en">
                <a:latin typeface="Lato"/>
                <a:ea typeface="Lato"/>
                <a:cs typeface="Lato"/>
                <a:sym typeface="Lato"/>
              </a:rPr>
              <a:t>MDS1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, con la siguiente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fórmula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A1’</a:t>
            </a:r>
            <a:r>
              <a:rPr baseline="-25000" lang="en">
                <a:latin typeface="Lato"/>
                <a:ea typeface="Lato"/>
                <a:cs typeface="Lato"/>
                <a:sym typeface="Lato"/>
              </a:rPr>
              <a:t>MDS1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=  A1’</a:t>
            </a:r>
            <a:r>
              <a:rPr baseline="-25000" lang="en">
                <a:latin typeface="Lato"/>
                <a:ea typeface="Lato"/>
                <a:cs typeface="Lato"/>
                <a:sym typeface="Lato"/>
              </a:rPr>
              <a:t>MDS1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+ 0.5 x (-1) x (0.3)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A1’</a:t>
            </a:r>
            <a:r>
              <a:rPr baseline="-25000"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MDS1</a:t>
            </a:r>
            <a:r>
              <a:rPr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 =  9,85</a:t>
            </a:r>
            <a:endParaRPr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47" name="Google Shape;34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6825" y="1089025"/>
            <a:ext cx="3745537" cy="3711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8" name="Google Shape;348;p32"/>
          <p:cNvCxnSpPr/>
          <p:nvPr/>
        </p:nvCxnSpPr>
        <p:spPr>
          <a:xfrm flipH="1">
            <a:off x="6088975" y="3033875"/>
            <a:ext cx="381000" cy="105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9" name="Google Shape;349;p32"/>
          <p:cNvSpPr txBox="1"/>
          <p:nvPr/>
        </p:nvSpPr>
        <p:spPr>
          <a:xfrm>
            <a:off x="345725" y="3118550"/>
            <a:ext cx="406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Nos movemos un pequeño paso en la dirección correcta para achicar el error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3"/>
          <p:cNvSpPr txBox="1"/>
          <p:nvPr>
            <p:ph type="title"/>
          </p:nvPr>
        </p:nvSpPr>
        <p:spPr>
          <a:xfrm>
            <a:off x="727650" y="59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MDS: Descenso por gradiente</a:t>
            </a:r>
            <a:endParaRPr/>
          </a:p>
        </p:txBody>
      </p:sp>
      <p:graphicFrame>
        <p:nvGraphicFramePr>
          <p:cNvPr id="355" name="Google Shape;355;p33"/>
          <p:cNvGraphicFramePr/>
          <p:nvPr/>
        </p:nvGraphicFramePr>
        <p:xfrm>
          <a:off x="120325" y="1666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{501FBF79-8810-4D40-8BD5-07730FE6ECCC}</a:tableStyleId>
              </a:tblPr>
              <a:tblGrid>
                <a:gridCol w="728775"/>
                <a:gridCol w="598525"/>
                <a:gridCol w="663650"/>
                <a:gridCol w="663650"/>
                <a:gridCol w="663650"/>
              </a:tblGrid>
              <a:tr h="32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Puntos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 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 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 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 4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54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MDS1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9.85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8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4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9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MDS2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5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9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6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2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356" name="Google Shape;356;p33"/>
          <p:cNvGrpSpPr/>
          <p:nvPr/>
        </p:nvGrpSpPr>
        <p:grpSpPr>
          <a:xfrm>
            <a:off x="599825" y="1235900"/>
            <a:ext cx="8466300" cy="431100"/>
            <a:chOff x="204700" y="4318000"/>
            <a:chExt cx="8466300" cy="431100"/>
          </a:xfrm>
        </p:grpSpPr>
        <p:sp>
          <p:nvSpPr>
            <p:cNvPr id="357" name="Google Shape;357;p33"/>
            <p:cNvSpPr txBox="1"/>
            <p:nvPr/>
          </p:nvSpPr>
          <p:spPr>
            <a:xfrm>
              <a:off x="204700" y="4318000"/>
              <a:ext cx="84663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Lato"/>
                  <a:ea typeface="Lato"/>
                  <a:cs typeface="Lato"/>
                  <a:sym typeface="Lato"/>
                </a:rPr>
                <a:t>√</a:t>
              </a:r>
              <a:r>
                <a:rPr lang="en">
                  <a:latin typeface="Lato"/>
                  <a:ea typeface="Lato"/>
                  <a:cs typeface="Lato"/>
                  <a:sym typeface="Lato"/>
                </a:rPr>
                <a:t> </a:t>
              </a:r>
              <a:r>
                <a:rPr lang="en" sz="1200"/>
                <a:t>(4.24 - || A1-A2 || )</a:t>
              </a:r>
              <a:r>
                <a:rPr baseline="30000" lang="en" sz="1200"/>
                <a:t>2</a:t>
              </a:r>
              <a:r>
                <a:rPr lang="en" sz="1200"/>
                <a:t> + (5 - || A1-A3 || )</a:t>
              </a:r>
              <a:r>
                <a:rPr baseline="30000" lang="en" sz="1200"/>
                <a:t>2</a:t>
              </a:r>
              <a:r>
                <a:rPr lang="en" sz="1200"/>
                <a:t> + (3 - || A1-A4 || )</a:t>
              </a:r>
              <a:r>
                <a:rPr baseline="30000" lang="en" sz="1200"/>
                <a:t>2</a:t>
              </a:r>
              <a:r>
                <a:rPr lang="en" sz="1200"/>
                <a:t> + (6 - || A2-A3 || )</a:t>
              </a:r>
              <a:r>
                <a:rPr baseline="30000" lang="en" sz="1200"/>
                <a:t>2</a:t>
              </a:r>
              <a:r>
                <a:rPr lang="en" sz="1200"/>
                <a:t> + (3.4 - || A2-A4 || )</a:t>
              </a:r>
              <a:r>
                <a:rPr baseline="30000" lang="en" sz="1200"/>
                <a:t>2</a:t>
              </a:r>
              <a:r>
                <a:rPr lang="en" sz="1200"/>
                <a:t> + (5.6 - || A3-A4 || )</a:t>
              </a:r>
              <a:r>
                <a:rPr baseline="30000" lang="en" sz="1200"/>
                <a:t>2</a:t>
              </a:r>
              <a:r>
                <a:rPr lang="en" sz="1200"/>
                <a:t> </a:t>
              </a:r>
              <a:endParaRPr sz="1200"/>
            </a:p>
          </p:txBody>
        </p:sp>
        <p:cxnSp>
          <p:nvCxnSpPr>
            <p:cNvPr id="358" name="Google Shape;358;p33"/>
            <p:cNvCxnSpPr/>
            <p:nvPr/>
          </p:nvCxnSpPr>
          <p:spPr>
            <a:xfrm>
              <a:off x="416000" y="4423850"/>
              <a:ext cx="7930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59" name="Google Shape;359;p33"/>
          <p:cNvSpPr txBox="1"/>
          <p:nvPr/>
        </p:nvSpPr>
        <p:spPr>
          <a:xfrm>
            <a:off x="3760625" y="1775775"/>
            <a:ext cx="338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|| A1 - A2 || = √ ((</a:t>
            </a:r>
            <a:r>
              <a:rPr lang="en" sz="12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9.85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-8)</a:t>
            </a:r>
            <a:r>
              <a:rPr baseline="30000" lang="en" sz="120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+ (5-9)</a:t>
            </a:r>
            <a:r>
              <a:rPr baseline="30000" lang="en" sz="120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)= </a:t>
            </a:r>
            <a:r>
              <a:rPr b="1" lang="en" sz="1200">
                <a:latin typeface="Lato"/>
                <a:ea typeface="Lato"/>
                <a:cs typeface="Lato"/>
                <a:sym typeface="Lato"/>
              </a:rPr>
              <a:t>4,41 </a:t>
            </a:r>
            <a:endParaRPr b="1" sz="1200"/>
          </a:p>
        </p:txBody>
      </p:sp>
      <p:sp>
        <p:nvSpPr>
          <p:cNvPr id="360" name="Google Shape;360;p33"/>
          <p:cNvSpPr txBox="1"/>
          <p:nvPr/>
        </p:nvSpPr>
        <p:spPr>
          <a:xfrm>
            <a:off x="3760625" y="2145075"/>
            <a:ext cx="299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|| A1 - A3 || = √ ((</a:t>
            </a:r>
            <a:r>
              <a:rPr lang="en" sz="12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9.85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-4)</a:t>
            </a:r>
            <a:r>
              <a:rPr baseline="30000" lang="en" sz="120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+ (5-6)</a:t>
            </a:r>
            <a:r>
              <a:rPr baseline="30000" lang="en" sz="120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)= </a:t>
            </a:r>
            <a:r>
              <a:rPr b="1" lang="en" sz="1200">
                <a:latin typeface="Lato"/>
                <a:ea typeface="Lato"/>
                <a:cs typeface="Lato"/>
                <a:sym typeface="Lato"/>
              </a:rPr>
              <a:t>5.93</a:t>
            </a:r>
            <a:endParaRPr b="1" sz="1200"/>
          </a:p>
        </p:txBody>
      </p:sp>
      <p:sp>
        <p:nvSpPr>
          <p:cNvPr id="361" name="Google Shape;361;p33"/>
          <p:cNvSpPr txBox="1"/>
          <p:nvPr/>
        </p:nvSpPr>
        <p:spPr>
          <a:xfrm>
            <a:off x="3760625" y="2514375"/>
            <a:ext cx="306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|| A1 - A4 || = √ ((</a:t>
            </a:r>
            <a:r>
              <a:rPr lang="en" sz="12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9.85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-9)</a:t>
            </a:r>
            <a:r>
              <a:rPr baseline="30000" lang="en" sz="120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+ (5-2)</a:t>
            </a:r>
            <a:r>
              <a:rPr baseline="30000" lang="en" sz="120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)= </a:t>
            </a:r>
            <a:r>
              <a:rPr b="1" lang="en" sz="1200">
                <a:latin typeface="Lato"/>
                <a:ea typeface="Lato"/>
                <a:cs typeface="Lato"/>
                <a:sym typeface="Lato"/>
              </a:rPr>
              <a:t>3,11</a:t>
            </a:r>
            <a:endParaRPr b="1" sz="1200"/>
          </a:p>
        </p:txBody>
      </p:sp>
      <p:sp>
        <p:nvSpPr>
          <p:cNvPr id="362" name="Google Shape;362;p33"/>
          <p:cNvSpPr txBox="1"/>
          <p:nvPr/>
        </p:nvSpPr>
        <p:spPr>
          <a:xfrm>
            <a:off x="3793100" y="2883663"/>
            <a:ext cx="280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|| A2 - A3 || = √ ((8-4)</a:t>
            </a:r>
            <a:r>
              <a:rPr baseline="30000" lang="en" sz="120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+ (9-6)</a:t>
            </a:r>
            <a:r>
              <a:rPr baseline="30000" lang="en" sz="120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)= </a:t>
            </a:r>
            <a:r>
              <a:rPr b="1" lang="en" sz="1200">
                <a:latin typeface="Lato"/>
                <a:ea typeface="Lato"/>
                <a:cs typeface="Lato"/>
                <a:sym typeface="Lato"/>
              </a:rPr>
              <a:t>5</a:t>
            </a:r>
            <a:endParaRPr b="1" sz="1200"/>
          </a:p>
        </p:txBody>
      </p:sp>
      <p:sp>
        <p:nvSpPr>
          <p:cNvPr id="363" name="Google Shape;363;p33"/>
          <p:cNvSpPr txBox="1"/>
          <p:nvPr/>
        </p:nvSpPr>
        <p:spPr>
          <a:xfrm>
            <a:off x="3793100" y="3252963"/>
            <a:ext cx="280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|| A2 - A4 || = √ ((8-9)</a:t>
            </a:r>
            <a:r>
              <a:rPr baseline="30000" lang="en" sz="120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+ (9-2)</a:t>
            </a:r>
            <a:r>
              <a:rPr baseline="30000" lang="en" sz="120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)= </a:t>
            </a:r>
            <a:r>
              <a:rPr b="1" lang="en" sz="1200">
                <a:latin typeface="Lato"/>
                <a:ea typeface="Lato"/>
                <a:cs typeface="Lato"/>
                <a:sym typeface="Lato"/>
              </a:rPr>
              <a:t>7.1</a:t>
            </a:r>
            <a:endParaRPr b="1" sz="1200"/>
          </a:p>
        </p:txBody>
      </p:sp>
      <p:sp>
        <p:nvSpPr>
          <p:cNvPr id="364" name="Google Shape;364;p33"/>
          <p:cNvSpPr txBox="1"/>
          <p:nvPr/>
        </p:nvSpPr>
        <p:spPr>
          <a:xfrm>
            <a:off x="3793100" y="3622263"/>
            <a:ext cx="280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|| A3 - A4 || = √ ((4-9)</a:t>
            </a:r>
            <a:r>
              <a:rPr baseline="30000" lang="en" sz="120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+ (6-2)</a:t>
            </a:r>
            <a:r>
              <a:rPr baseline="30000" lang="en" sz="120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)= </a:t>
            </a:r>
            <a:r>
              <a:rPr b="1" lang="en" sz="1200">
                <a:latin typeface="Lato"/>
                <a:ea typeface="Lato"/>
                <a:cs typeface="Lato"/>
                <a:sym typeface="Lato"/>
              </a:rPr>
              <a:t>6.4</a:t>
            </a:r>
            <a:endParaRPr b="1" sz="1200"/>
          </a:p>
        </p:txBody>
      </p:sp>
      <p:grpSp>
        <p:nvGrpSpPr>
          <p:cNvPr id="365" name="Google Shape;365;p33"/>
          <p:cNvGrpSpPr/>
          <p:nvPr/>
        </p:nvGrpSpPr>
        <p:grpSpPr>
          <a:xfrm>
            <a:off x="120319" y="4062350"/>
            <a:ext cx="5601304" cy="431100"/>
            <a:chOff x="120325" y="4062350"/>
            <a:chExt cx="8466300" cy="431100"/>
          </a:xfrm>
        </p:grpSpPr>
        <p:sp>
          <p:nvSpPr>
            <p:cNvPr id="366" name="Google Shape;366;p33"/>
            <p:cNvSpPr txBox="1"/>
            <p:nvPr/>
          </p:nvSpPr>
          <p:spPr>
            <a:xfrm>
              <a:off x="120325" y="4062350"/>
              <a:ext cx="84663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Lato"/>
                  <a:ea typeface="Lato"/>
                  <a:cs typeface="Lato"/>
                  <a:sym typeface="Lato"/>
                </a:rPr>
                <a:t>√</a:t>
              </a:r>
              <a:r>
                <a:rPr lang="en">
                  <a:latin typeface="Lato"/>
                  <a:ea typeface="Lato"/>
                  <a:cs typeface="Lato"/>
                  <a:sym typeface="Lato"/>
                </a:rPr>
                <a:t> </a:t>
              </a:r>
              <a:r>
                <a:rPr lang="en" sz="1200"/>
                <a:t>(4.24 - </a:t>
              </a:r>
              <a:r>
                <a:rPr lang="en" sz="1200">
                  <a:solidFill>
                    <a:srgbClr val="0000FF"/>
                  </a:solidFill>
                </a:rPr>
                <a:t>4.41</a:t>
              </a:r>
              <a:r>
                <a:rPr lang="en" sz="1200"/>
                <a:t> )</a:t>
              </a:r>
              <a:r>
                <a:rPr baseline="30000" lang="en" sz="1200"/>
                <a:t>2</a:t>
              </a:r>
              <a:r>
                <a:rPr lang="en" sz="1200"/>
                <a:t> + (5 - </a:t>
              </a:r>
              <a:r>
                <a:rPr lang="en" sz="1200">
                  <a:solidFill>
                    <a:srgbClr val="0000FF"/>
                  </a:solidFill>
                </a:rPr>
                <a:t>5.93</a:t>
              </a:r>
              <a:r>
                <a:rPr lang="en" sz="1200"/>
                <a:t> )</a:t>
              </a:r>
              <a:r>
                <a:rPr baseline="30000" lang="en" sz="1200"/>
                <a:t>2</a:t>
              </a:r>
              <a:r>
                <a:rPr lang="en" sz="1200"/>
                <a:t> + (3 - </a:t>
              </a:r>
              <a:r>
                <a:rPr lang="en" sz="1200">
                  <a:solidFill>
                    <a:srgbClr val="0000FF"/>
                  </a:solidFill>
                </a:rPr>
                <a:t>3.11</a:t>
              </a:r>
              <a:r>
                <a:rPr lang="en" sz="1200"/>
                <a:t> )</a:t>
              </a:r>
              <a:r>
                <a:rPr baseline="30000" lang="en" sz="1200"/>
                <a:t>2</a:t>
              </a:r>
              <a:r>
                <a:rPr lang="en" sz="1200"/>
                <a:t> + (6 - </a:t>
              </a:r>
              <a:r>
                <a:rPr lang="en" sz="1200">
                  <a:solidFill>
                    <a:schemeClr val="accent3"/>
                  </a:solidFill>
                </a:rPr>
                <a:t>5</a:t>
              </a:r>
              <a:r>
                <a:rPr lang="en" sz="1200"/>
                <a:t> )</a:t>
              </a:r>
              <a:r>
                <a:rPr baseline="30000" lang="en" sz="1200"/>
                <a:t>2</a:t>
              </a:r>
              <a:r>
                <a:rPr lang="en" sz="1200"/>
                <a:t> + (3.4 - </a:t>
              </a:r>
              <a:r>
                <a:rPr lang="en" sz="1200">
                  <a:solidFill>
                    <a:schemeClr val="accent3"/>
                  </a:solidFill>
                </a:rPr>
                <a:t>7.1</a:t>
              </a:r>
              <a:r>
                <a:rPr lang="en" sz="1200"/>
                <a:t> )</a:t>
              </a:r>
              <a:r>
                <a:rPr baseline="30000" lang="en" sz="1200"/>
                <a:t>2</a:t>
              </a:r>
              <a:r>
                <a:rPr lang="en" sz="1200"/>
                <a:t> + (5.6 -</a:t>
              </a:r>
              <a:r>
                <a:rPr lang="en" sz="1200">
                  <a:solidFill>
                    <a:schemeClr val="accent3"/>
                  </a:solidFill>
                </a:rPr>
                <a:t> 6.4</a:t>
              </a:r>
              <a:r>
                <a:rPr lang="en" sz="1200"/>
                <a:t> )</a:t>
              </a:r>
              <a:r>
                <a:rPr baseline="30000" lang="en" sz="1200"/>
                <a:t>2</a:t>
              </a:r>
              <a:r>
                <a:rPr lang="en" sz="1200"/>
                <a:t> </a:t>
              </a:r>
              <a:endParaRPr sz="1200"/>
            </a:p>
          </p:txBody>
        </p:sp>
        <p:cxnSp>
          <p:nvCxnSpPr>
            <p:cNvPr id="367" name="Google Shape;367;p33"/>
            <p:cNvCxnSpPr/>
            <p:nvPr/>
          </p:nvCxnSpPr>
          <p:spPr>
            <a:xfrm flipH="1" rot="10800000">
              <a:off x="461023" y="4141625"/>
              <a:ext cx="8008800" cy="28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68" name="Google Shape;368;p33"/>
          <p:cNvSpPr txBox="1"/>
          <p:nvPr/>
        </p:nvSpPr>
        <p:spPr>
          <a:xfrm>
            <a:off x="5651500" y="4077800"/>
            <a:ext cx="73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= </a:t>
            </a:r>
            <a:r>
              <a:rPr b="1"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b="1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69" name="Google Shape;369;p33"/>
          <p:cNvGrpSpPr/>
          <p:nvPr/>
        </p:nvGrpSpPr>
        <p:grpSpPr>
          <a:xfrm>
            <a:off x="5609150" y="3064211"/>
            <a:ext cx="3548850" cy="1462551"/>
            <a:chOff x="5609150" y="3064211"/>
            <a:chExt cx="3548850" cy="1462551"/>
          </a:xfrm>
        </p:grpSpPr>
        <p:sp>
          <p:nvSpPr>
            <p:cNvPr id="370" name="Google Shape;370;p33"/>
            <p:cNvSpPr/>
            <p:nvPr/>
          </p:nvSpPr>
          <p:spPr>
            <a:xfrm>
              <a:off x="5609150" y="3991563"/>
              <a:ext cx="776100" cy="5352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3"/>
            <p:cNvSpPr txBox="1"/>
            <p:nvPr/>
          </p:nvSpPr>
          <p:spPr>
            <a:xfrm>
              <a:off x="6601100" y="3064211"/>
              <a:ext cx="2556900" cy="615600"/>
            </a:xfrm>
            <a:prstGeom prst="rect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Redujimos el error de 4.05 a 4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372" name="Google Shape;372;p33"/>
            <p:cNvCxnSpPr/>
            <p:nvPr/>
          </p:nvCxnSpPr>
          <p:spPr>
            <a:xfrm flipH="1" rot="10800000">
              <a:off x="6385250" y="3679788"/>
              <a:ext cx="1494300" cy="5259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dot"/>
              <a:round/>
              <a:headEnd len="med" w="med" type="none"/>
              <a:tailEnd len="med" w="med" type="triangle"/>
            </a:ln>
          </p:spPr>
        </p:cxnSp>
      </p:grpSp>
      <p:sp>
        <p:nvSpPr>
          <p:cNvPr id="373" name="Google Shape;373;p33"/>
          <p:cNvSpPr txBox="1"/>
          <p:nvPr/>
        </p:nvSpPr>
        <p:spPr>
          <a:xfrm>
            <a:off x="0" y="1251350"/>
            <a:ext cx="81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Stress=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MDS: Descenso por gradiente</a:t>
            </a:r>
            <a:endParaRPr/>
          </a:p>
        </p:txBody>
      </p:sp>
      <p:sp>
        <p:nvSpPr>
          <p:cNvPr id="379" name="Google Shape;379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</a:t>
            </a:r>
            <a:r>
              <a:rPr lang="en"/>
              <a:t>cálculo</a:t>
            </a:r>
            <a:r>
              <a:rPr lang="en"/>
              <a:t> que se hizo para el componente A1</a:t>
            </a:r>
            <a:r>
              <a:rPr baseline="-25000" lang="en"/>
              <a:t>MDS1</a:t>
            </a:r>
            <a:r>
              <a:rPr lang="en"/>
              <a:t>, hay que repetirlo para todos los </a:t>
            </a:r>
            <a:r>
              <a:rPr lang="en"/>
              <a:t>componentes</a:t>
            </a:r>
            <a:r>
              <a:rPr lang="en"/>
              <a:t> y en</a:t>
            </a:r>
            <a:r>
              <a:rPr b="1" lang="en"/>
              <a:t> N</a:t>
            </a:r>
            <a:r>
              <a:rPr lang="en"/>
              <a:t> pasos iterativos ir achicando el error cada vez más, hasta llegar a cero o al menor valor posible (el </a:t>
            </a:r>
            <a:r>
              <a:rPr lang="en"/>
              <a:t>mínimo</a:t>
            </a:r>
            <a:r>
              <a:rPr lang="en"/>
              <a:t> de la función de error).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Cabe destacar que en general las </a:t>
            </a:r>
            <a:r>
              <a:rPr lang="en"/>
              <a:t>raíces</a:t>
            </a:r>
            <a:r>
              <a:rPr lang="en"/>
              <a:t> se las elimina de la ecuación para facilitar los </a:t>
            </a:r>
            <a:r>
              <a:rPr lang="en"/>
              <a:t>cálculos</a:t>
            </a:r>
            <a:r>
              <a:rPr lang="en"/>
              <a:t>, y lo que se intenta minimizar es el </a:t>
            </a:r>
            <a:r>
              <a:rPr b="1" lang="en"/>
              <a:t>error </a:t>
            </a:r>
            <a:r>
              <a:rPr b="1" lang="en"/>
              <a:t>cuadrático</a:t>
            </a:r>
            <a:r>
              <a:rPr lang="en"/>
              <a:t> (es decir el error al cuadrado, o sin la </a:t>
            </a:r>
            <a:r>
              <a:rPr lang="en"/>
              <a:t>raíz</a:t>
            </a:r>
            <a:r>
              <a:rPr lang="en"/>
              <a:t>) ya que minimizar el error </a:t>
            </a:r>
            <a:r>
              <a:rPr lang="en"/>
              <a:t>cuadrático</a:t>
            </a:r>
            <a:r>
              <a:rPr lang="en"/>
              <a:t> es lo mismo que minimizar el error real.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En este ejemplo se calculó la derivada con la </a:t>
            </a:r>
            <a:r>
              <a:rPr lang="en"/>
              <a:t>raíz</a:t>
            </a:r>
            <a:r>
              <a:rPr lang="en"/>
              <a:t> cuadrada, para no perder la forma original de la función de error.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Volviendo a MDS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" name="Google Shape;389;p36"/>
          <p:cNvGraphicFramePr/>
          <p:nvPr/>
        </p:nvGraphicFramePr>
        <p:xfrm>
          <a:off x="138225" y="2175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{501FBF79-8810-4D40-8BD5-07730FE6ECCC}</a:tableStyleId>
              </a:tblPr>
              <a:tblGrid>
                <a:gridCol w="728775"/>
                <a:gridCol w="598525"/>
                <a:gridCol w="663650"/>
                <a:gridCol w="663650"/>
                <a:gridCol w="663650"/>
                <a:gridCol w="663650"/>
                <a:gridCol w="708275"/>
              </a:tblGrid>
              <a:tr h="32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Puntos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 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 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 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 4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 5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 6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54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MDS1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4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MDS2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90" name="Google Shape;390;p36"/>
          <p:cNvSpPr txBox="1"/>
          <p:nvPr/>
        </p:nvSpPr>
        <p:spPr>
          <a:xfrm>
            <a:off x="138213" y="1486075"/>
            <a:ext cx="469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Eventualmente habremos obtenido toda una nueva serie de coordenadas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91" name="Google Shape;391;p36"/>
          <p:cNvGrpSpPr/>
          <p:nvPr/>
        </p:nvGrpSpPr>
        <p:grpSpPr>
          <a:xfrm>
            <a:off x="4862725" y="1790800"/>
            <a:ext cx="3686900" cy="3047850"/>
            <a:chOff x="4862725" y="1790800"/>
            <a:chExt cx="3686900" cy="3047850"/>
          </a:xfrm>
        </p:grpSpPr>
        <p:cxnSp>
          <p:nvCxnSpPr>
            <p:cNvPr id="392" name="Google Shape;392;p36"/>
            <p:cNvCxnSpPr/>
            <p:nvPr/>
          </p:nvCxnSpPr>
          <p:spPr>
            <a:xfrm>
              <a:off x="5138025" y="4421950"/>
              <a:ext cx="3411600" cy="0"/>
            </a:xfrm>
            <a:prstGeom prst="straightConnector1">
              <a:avLst/>
            </a:prstGeom>
            <a:noFill/>
            <a:ln cap="flat" cmpd="sng" w="28575">
              <a:solidFill>
                <a:srgbClr val="6FA8DC"/>
              </a:solidFill>
              <a:prstDash val="solid"/>
              <a:round/>
              <a:headEnd len="med" w="med" type="diamond"/>
              <a:tailEnd len="med" w="med" type="triangle"/>
            </a:ln>
          </p:spPr>
        </p:cxnSp>
        <p:sp>
          <p:nvSpPr>
            <p:cNvPr id="393" name="Google Shape;393;p36"/>
            <p:cNvSpPr/>
            <p:nvPr/>
          </p:nvSpPr>
          <p:spPr>
            <a:xfrm>
              <a:off x="5557000" y="3161725"/>
              <a:ext cx="285000" cy="258600"/>
            </a:xfrm>
            <a:prstGeom prst="ellipse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/>
                <a:t>6</a:t>
              </a:r>
              <a:r>
                <a:rPr lang="en"/>
                <a:t> </a:t>
              </a:r>
              <a:endParaRPr/>
            </a:p>
          </p:txBody>
        </p:sp>
        <p:sp>
          <p:nvSpPr>
            <p:cNvPr id="394" name="Google Shape;394;p36"/>
            <p:cNvSpPr/>
            <p:nvPr/>
          </p:nvSpPr>
          <p:spPr>
            <a:xfrm>
              <a:off x="5192700" y="2827188"/>
              <a:ext cx="285000" cy="258600"/>
            </a:xfrm>
            <a:prstGeom prst="ellipse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/>
                <a:t>5</a:t>
              </a:r>
              <a:r>
                <a:rPr lang="en"/>
                <a:t> </a:t>
              </a:r>
              <a:endParaRPr/>
            </a:p>
          </p:txBody>
        </p:sp>
        <p:sp>
          <p:nvSpPr>
            <p:cNvPr id="395" name="Google Shape;395;p36"/>
            <p:cNvSpPr/>
            <p:nvPr/>
          </p:nvSpPr>
          <p:spPr>
            <a:xfrm>
              <a:off x="6004088" y="2892150"/>
              <a:ext cx="285000" cy="258600"/>
            </a:xfrm>
            <a:prstGeom prst="ellipse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/>
                <a:t>4</a:t>
              </a:r>
              <a:r>
                <a:rPr lang="en"/>
                <a:t> </a:t>
              </a:r>
              <a:endParaRPr/>
            </a:p>
          </p:txBody>
        </p:sp>
        <p:sp>
          <p:nvSpPr>
            <p:cNvPr id="396" name="Google Shape;396;p36"/>
            <p:cNvSpPr/>
            <p:nvPr/>
          </p:nvSpPr>
          <p:spPr>
            <a:xfrm>
              <a:off x="7988025" y="2827200"/>
              <a:ext cx="285000" cy="258600"/>
            </a:xfrm>
            <a:prstGeom prst="ellipse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/>
                <a:t>3</a:t>
              </a:r>
              <a:r>
                <a:rPr lang="en"/>
                <a:t> </a:t>
              </a:r>
              <a:endParaRPr/>
            </a:p>
          </p:txBody>
        </p:sp>
        <p:sp>
          <p:nvSpPr>
            <p:cNvPr id="397" name="Google Shape;397;p36"/>
            <p:cNvSpPr/>
            <p:nvPr/>
          </p:nvSpPr>
          <p:spPr>
            <a:xfrm>
              <a:off x="7201600" y="2633538"/>
              <a:ext cx="285000" cy="258600"/>
            </a:xfrm>
            <a:prstGeom prst="ellipse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/>
                <a:t>1</a:t>
              </a:r>
              <a:r>
                <a:rPr lang="en"/>
                <a:t> </a:t>
              </a:r>
              <a:endParaRPr/>
            </a:p>
          </p:txBody>
        </p:sp>
        <p:sp>
          <p:nvSpPr>
            <p:cNvPr id="398" name="Google Shape;398;p36"/>
            <p:cNvSpPr/>
            <p:nvPr/>
          </p:nvSpPr>
          <p:spPr>
            <a:xfrm>
              <a:off x="7597175" y="3085800"/>
              <a:ext cx="285000" cy="258600"/>
            </a:xfrm>
            <a:prstGeom prst="ellipse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/>
                <a:t>2</a:t>
              </a:r>
              <a:r>
                <a:rPr lang="en"/>
                <a:t> </a:t>
              </a:r>
              <a:endParaRPr/>
            </a:p>
          </p:txBody>
        </p:sp>
        <p:sp>
          <p:nvSpPr>
            <p:cNvPr id="399" name="Google Shape;399;p36"/>
            <p:cNvSpPr txBox="1"/>
            <p:nvPr/>
          </p:nvSpPr>
          <p:spPr>
            <a:xfrm>
              <a:off x="6267375" y="4469350"/>
              <a:ext cx="1118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MDS1</a:t>
              </a:r>
              <a:endParaRPr/>
            </a:p>
          </p:txBody>
        </p:sp>
        <p:cxnSp>
          <p:nvCxnSpPr>
            <p:cNvPr id="400" name="Google Shape;400;p36"/>
            <p:cNvCxnSpPr/>
            <p:nvPr/>
          </p:nvCxnSpPr>
          <p:spPr>
            <a:xfrm rot="10800000">
              <a:off x="5192700" y="2175550"/>
              <a:ext cx="0" cy="2293800"/>
            </a:xfrm>
            <a:prstGeom prst="straightConnector1">
              <a:avLst/>
            </a:prstGeom>
            <a:noFill/>
            <a:ln cap="flat" cmpd="sng" w="28575">
              <a:solidFill>
                <a:srgbClr val="6FA8DC"/>
              </a:solidFill>
              <a:prstDash val="solid"/>
              <a:round/>
              <a:headEnd len="med" w="med" type="diamond"/>
              <a:tailEnd len="med" w="med" type="triangle"/>
            </a:ln>
          </p:spPr>
        </p:cxnSp>
        <p:sp>
          <p:nvSpPr>
            <p:cNvPr id="401" name="Google Shape;401;p36"/>
            <p:cNvSpPr txBox="1"/>
            <p:nvPr/>
          </p:nvSpPr>
          <p:spPr>
            <a:xfrm>
              <a:off x="4862725" y="1790800"/>
              <a:ext cx="1118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MDS2</a:t>
              </a:r>
              <a:endParaRPr/>
            </a:p>
          </p:txBody>
        </p:sp>
      </p:grpSp>
      <p:sp>
        <p:nvSpPr>
          <p:cNvPr id="402" name="Google Shape;402;p36"/>
          <p:cNvSpPr txBox="1"/>
          <p:nvPr>
            <p:ph type="title"/>
          </p:nvPr>
        </p:nvSpPr>
        <p:spPr>
          <a:xfrm>
            <a:off x="727650" y="59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MDS: Multi-Dimensional Scaling</a:t>
            </a:r>
            <a:endParaRPr/>
          </a:p>
        </p:txBody>
      </p:sp>
      <p:sp>
        <p:nvSpPr>
          <p:cNvPr id="403" name="Google Shape;403;p36"/>
          <p:cNvSpPr txBox="1"/>
          <p:nvPr/>
        </p:nvSpPr>
        <p:spPr>
          <a:xfrm>
            <a:off x="4862725" y="1127125"/>
            <a:ext cx="416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Al graficar el resultado final de dicha matriz: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4" name="Google Shape;404;p36"/>
          <p:cNvSpPr txBox="1"/>
          <p:nvPr/>
        </p:nvSpPr>
        <p:spPr>
          <a:xfrm>
            <a:off x="200775" y="3972300"/>
            <a:ext cx="4565100" cy="615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¡Y obtenemos el mismo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gráfico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 que obtuvimos con PCA!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7"/>
          <p:cNvSpPr txBox="1"/>
          <p:nvPr>
            <p:ph type="title"/>
          </p:nvPr>
        </p:nvSpPr>
        <p:spPr>
          <a:xfrm>
            <a:off x="727650" y="59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MDS: Multi-Dimensional Scaling</a:t>
            </a:r>
            <a:endParaRPr/>
          </a:p>
        </p:txBody>
      </p:sp>
      <p:sp>
        <p:nvSpPr>
          <p:cNvPr id="410" name="Google Shape;410;p37"/>
          <p:cNvSpPr txBox="1"/>
          <p:nvPr/>
        </p:nvSpPr>
        <p:spPr>
          <a:xfrm>
            <a:off x="811400" y="1446400"/>
            <a:ext cx="7688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Tratar de formar </a:t>
            </a:r>
            <a:r>
              <a:rPr i="1" lang="en">
                <a:latin typeface="Lato"/>
                <a:ea typeface="Lato"/>
                <a:cs typeface="Lato"/>
                <a:sym typeface="Lato"/>
              </a:rPr>
              <a:t>clusters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con la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técnica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de  minimizar las distancias lineales entre los puntos, es exactamente lo mismo que maximizar la correlación lineal.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Pero siempre podemos utilizar otras medidas de distancias: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411" name="Google Shape;411;p37"/>
          <p:cNvGrpSpPr/>
          <p:nvPr/>
        </p:nvGrpSpPr>
        <p:grpSpPr>
          <a:xfrm>
            <a:off x="70550" y="2493100"/>
            <a:ext cx="3000000" cy="2119600"/>
            <a:chOff x="70550" y="2493100"/>
            <a:chExt cx="3000000" cy="2119600"/>
          </a:xfrm>
        </p:grpSpPr>
        <p:pic>
          <p:nvPicPr>
            <p:cNvPr id="412" name="Google Shape;412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67388" y="2944650"/>
              <a:ext cx="2606325" cy="1668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3" name="Google Shape;413;p37"/>
            <p:cNvSpPr txBox="1"/>
            <p:nvPr/>
          </p:nvSpPr>
          <p:spPr>
            <a:xfrm>
              <a:off x="70550" y="2493100"/>
              <a:ext cx="300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	</a:t>
              </a:r>
              <a:r>
                <a:rPr lang="en">
                  <a:latin typeface="Lato"/>
                  <a:ea typeface="Lato"/>
                  <a:cs typeface="Lato"/>
                  <a:sym typeface="Lato"/>
                </a:rPr>
                <a:t>Manhattan</a:t>
              </a:r>
              <a:r>
                <a:rPr lang="en">
                  <a:latin typeface="Lato"/>
                  <a:ea typeface="Lato"/>
                  <a:cs typeface="Lato"/>
                  <a:sym typeface="Lato"/>
                </a:rPr>
                <a:t> distance</a:t>
              </a:r>
              <a:endParaRPr/>
            </a:p>
          </p:txBody>
        </p:sp>
      </p:grpSp>
      <p:sp>
        <p:nvSpPr>
          <p:cNvPr id="414" name="Google Shape;414;p37"/>
          <p:cNvSpPr txBox="1"/>
          <p:nvPr/>
        </p:nvSpPr>
        <p:spPr>
          <a:xfrm>
            <a:off x="3072000" y="2493100"/>
            <a:ext cx="217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Hamming Distance</a:t>
            </a:r>
            <a:endParaRPr/>
          </a:p>
        </p:txBody>
      </p:sp>
      <p:pic>
        <p:nvPicPr>
          <p:cNvPr id="415" name="Google Shape;41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0550" y="2893300"/>
            <a:ext cx="2178762" cy="17193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6" name="Google Shape;416;p37"/>
          <p:cNvGrpSpPr/>
          <p:nvPr/>
        </p:nvGrpSpPr>
        <p:grpSpPr>
          <a:xfrm>
            <a:off x="5444026" y="2493100"/>
            <a:ext cx="1999649" cy="2119600"/>
            <a:chOff x="5444026" y="2493100"/>
            <a:chExt cx="1999649" cy="2119600"/>
          </a:xfrm>
        </p:grpSpPr>
        <p:sp>
          <p:nvSpPr>
            <p:cNvPr id="417" name="Google Shape;417;p37"/>
            <p:cNvSpPr txBox="1"/>
            <p:nvPr/>
          </p:nvSpPr>
          <p:spPr>
            <a:xfrm>
              <a:off x="5493975" y="2493100"/>
              <a:ext cx="1949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Great-circle distance</a:t>
              </a:r>
              <a:endParaRPr/>
            </a:p>
          </p:txBody>
        </p:sp>
        <p:pic>
          <p:nvPicPr>
            <p:cNvPr id="418" name="Google Shape;418;p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444026" y="2893300"/>
              <a:ext cx="1719400" cy="1719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9" name="Google Shape;419;p37"/>
          <p:cNvSpPr txBox="1"/>
          <p:nvPr/>
        </p:nvSpPr>
        <p:spPr>
          <a:xfrm>
            <a:off x="296325" y="4656650"/>
            <a:ext cx="8267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Hamming Distance </a:t>
            </a:r>
            <a:r>
              <a:rPr lang="en" sz="900"/>
              <a:t>: </a:t>
            </a:r>
            <a:r>
              <a:rPr lang="en" sz="900"/>
              <a:t>mide el número mínimo de sustituciones requeridas para cambiar una cadena por otra. </a:t>
            </a:r>
            <a:r>
              <a:rPr b="1" lang="en" sz="1050">
                <a:solidFill>
                  <a:srgbClr val="202122"/>
                </a:solidFill>
                <a:highlight>
                  <a:srgbClr val="FFFFFF"/>
                </a:highlight>
              </a:rPr>
              <a:t>ka</a:t>
            </a:r>
            <a:r>
              <a:rPr b="1" lang="en" sz="1050">
                <a:solidFill>
                  <a:srgbClr val="FF0000"/>
                </a:solidFill>
                <a:highlight>
                  <a:srgbClr val="FFFFFF"/>
                </a:highlight>
              </a:rPr>
              <a:t>rol</a:t>
            </a:r>
            <a:r>
              <a:rPr b="1" lang="en" sz="1050">
                <a:solidFill>
                  <a:srgbClr val="202122"/>
                </a:solidFill>
                <a:highlight>
                  <a:srgbClr val="FFFFFF"/>
                </a:highlight>
              </a:rPr>
              <a:t>in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" y "</a:t>
            </a:r>
            <a:r>
              <a:rPr b="1" lang="en" sz="1050">
                <a:solidFill>
                  <a:srgbClr val="202122"/>
                </a:solidFill>
                <a:highlight>
                  <a:srgbClr val="FFFFFF"/>
                </a:highlight>
              </a:rPr>
              <a:t>ka</a:t>
            </a:r>
            <a:r>
              <a:rPr b="1" lang="en" sz="1050">
                <a:solidFill>
                  <a:srgbClr val="FF0000"/>
                </a:solidFill>
                <a:highlight>
                  <a:srgbClr val="FFFFFF"/>
                </a:highlight>
              </a:rPr>
              <a:t>thr</a:t>
            </a:r>
            <a:r>
              <a:rPr b="1" lang="en" sz="1050">
                <a:solidFill>
                  <a:srgbClr val="202122"/>
                </a:solidFill>
                <a:highlight>
                  <a:srgbClr val="FFFFFF"/>
                </a:highlight>
              </a:rPr>
              <a:t>in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" tienen distancia 3.</a:t>
            </a:r>
            <a:endParaRPr sz="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 txBox="1"/>
          <p:nvPr>
            <p:ph type="title"/>
          </p:nvPr>
        </p:nvSpPr>
        <p:spPr>
          <a:xfrm>
            <a:off x="727650" y="59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MDS: Multi-Dimensional Scaling</a:t>
            </a:r>
            <a:endParaRPr/>
          </a:p>
        </p:txBody>
      </p:sp>
      <p:grpSp>
        <p:nvGrpSpPr>
          <p:cNvPr id="425" name="Google Shape;425;p38"/>
          <p:cNvGrpSpPr/>
          <p:nvPr/>
        </p:nvGrpSpPr>
        <p:grpSpPr>
          <a:xfrm>
            <a:off x="727650" y="1173450"/>
            <a:ext cx="8162550" cy="1853375"/>
            <a:chOff x="727650" y="1173450"/>
            <a:chExt cx="8162550" cy="1853375"/>
          </a:xfrm>
        </p:grpSpPr>
        <p:sp>
          <p:nvSpPr>
            <p:cNvPr id="426" name="Google Shape;426;p38"/>
            <p:cNvSpPr txBox="1"/>
            <p:nvPr/>
          </p:nvSpPr>
          <p:spPr>
            <a:xfrm>
              <a:off x="727650" y="1806200"/>
              <a:ext cx="300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Mahalanobis distance</a:t>
              </a:r>
              <a:endParaRPr/>
            </a:p>
          </p:txBody>
        </p:sp>
        <p:pic>
          <p:nvPicPr>
            <p:cNvPr id="427" name="Google Shape;427;p3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603200" y="1173450"/>
              <a:ext cx="5287000" cy="18533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8" name="Google Shape;428;p38"/>
          <p:cNvSpPr txBox="1"/>
          <p:nvPr/>
        </p:nvSpPr>
        <p:spPr>
          <a:xfrm>
            <a:off x="727650" y="3386650"/>
            <a:ext cx="809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Se puede definir cualquier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fórmula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apropiada al problema a resolver para medir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cuán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“cerca” o “lejos” están dos variables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9"/>
          <p:cNvSpPr txBox="1"/>
          <p:nvPr>
            <p:ph type="title"/>
          </p:nvPr>
        </p:nvSpPr>
        <p:spPr>
          <a:xfrm>
            <a:off x="727650" y="59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MDS: Multi-Dimensional Scaling</a:t>
            </a:r>
            <a:endParaRPr/>
          </a:p>
        </p:txBody>
      </p:sp>
      <p:sp>
        <p:nvSpPr>
          <p:cNvPr id="434" name="Google Shape;434;p39"/>
          <p:cNvSpPr txBox="1"/>
          <p:nvPr/>
        </p:nvSpPr>
        <p:spPr>
          <a:xfrm>
            <a:off x="797275" y="1545175"/>
            <a:ext cx="62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PCA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5" name="Google Shape;435;p39"/>
          <p:cNvSpPr txBox="1"/>
          <p:nvPr/>
        </p:nvSpPr>
        <p:spPr>
          <a:xfrm>
            <a:off x="6389500" y="1545175"/>
            <a:ext cx="160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MDS y PCoA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6" name="Google Shape;436;p39"/>
          <p:cNvSpPr txBox="1"/>
          <p:nvPr/>
        </p:nvSpPr>
        <p:spPr>
          <a:xfrm>
            <a:off x="727650" y="1876775"/>
            <a:ext cx="233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Correlación entre ejemplos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7" name="Google Shape;437;p39"/>
          <p:cNvSpPr txBox="1"/>
          <p:nvPr/>
        </p:nvSpPr>
        <p:spPr>
          <a:xfrm>
            <a:off x="5846050" y="1945375"/>
            <a:ext cx="233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Distancia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entre ejemplos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8" name="Google Shape;438;p39"/>
          <p:cNvSpPr txBox="1"/>
          <p:nvPr/>
        </p:nvSpPr>
        <p:spPr>
          <a:xfrm>
            <a:off x="3672450" y="2571750"/>
            <a:ext cx="1799100" cy="831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Descomposición en autovectores y autovalores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39" name="Google Shape;439;p39"/>
          <p:cNvCxnSpPr>
            <a:stCxn id="436" idx="3"/>
            <a:endCxn id="438" idx="0"/>
          </p:cNvCxnSpPr>
          <p:nvPr/>
        </p:nvCxnSpPr>
        <p:spPr>
          <a:xfrm>
            <a:off x="3063150" y="2076875"/>
            <a:ext cx="1509000" cy="4950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0" name="Google Shape;440;p39"/>
          <p:cNvCxnSpPr>
            <a:stCxn id="437" idx="1"/>
            <a:endCxn id="438" idx="0"/>
          </p:cNvCxnSpPr>
          <p:nvPr/>
        </p:nvCxnSpPr>
        <p:spPr>
          <a:xfrm flipH="1">
            <a:off x="4571950" y="2145475"/>
            <a:ext cx="1274100" cy="4263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41" name="Google Shape;441;p39"/>
          <p:cNvGrpSpPr/>
          <p:nvPr/>
        </p:nvGrpSpPr>
        <p:grpSpPr>
          <a:xfrm>
            <a:off x="3672450" y="3403050"/>
            <a:ext cx="1799100" cy="1574800"/>
            <a:chOff x="3672450" y="3403050"/>
            <a:chExt cx="1799100" cy="1574800"/>
          </a:xfrm>
        </p:grpSpPr>
        <p:sp>
          <p:nvSpPr>
            <p:cNvPr id="442" name="Google Shape;442;p39"/>
            <p:cNvSpPr txBox="1"/>
            <p:nvPr/>
          </p:nvSpPr>
          <p:spPr>
            <a:xfrm>
              <a:off x="3672450" y="4146550"/>
              <a:ext cx="1799100" cy="831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Porcentaje de variación para cada eje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443" name="Google Shape;443;p39"/>
            <p:cNvCxnSpPr>
              <a:stCxn id="438" idx="2"/>
              <a:endCxn id="442" idx="0"/>
            </p:cNvCxnSpPr>
            <p:nvPr/>
          </p:nvCxnSpPr>
          <p:spPr>
            <a:xfrm>
              <a:off x="4572000" y="3403050"/>
              <a:ext cx="0" cy="743400"/>
            </a:xfrm>
            <a:prstGeom prst="straightConnector1">
              <a:avLst/>
            </a:pr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444" name="Google Shape;444;p39"/>
          <p:cNvGrpSpPr/>
          <p:nvPr/>
        </p:nvGrpSpPr>
        <p:grpSpPr>
          <a:xfrm>
            <a:off x="417025" y="3403050"/>
            <a:ext cx="4154975" cy="1199650"/>
            <a:chOff x="417025" y="3403050"/>
            <a:chExt cx="4154975" cy="1199650"/>
          </a:xfrm>
        </p:grpSpPr>
        <p:sp>
          <p:nvSpPr>
            <p:cNvPr id="445" name="Google Shape;445;p39"/>
            <p:cNvSpPr txBox="1"/>
            <p:nvPr/>
          </p:nvSpPr>
          <p:spPr>
            <a:xfrm>
              <a:off x="417025" y="3987100"/>
              <a:ext cx="1799100" cy="6156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Coordenadas para </a:t>
              </a:r>
              <a:r>
                <a:rPr lang="en">
                  <a:latin typeface="Lato"/>
                  <a:ea typeface="Lato"/>
                  <a:cs typeface="Lato"/>
                  <a:sym typeface="Lato"/>
                </a:rPr>
                <a:t>graficar en 2D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446" name="Google Shape;446;p39"/>
            <p:cNvCxnSpPr>
              <a:stCxn id="438" idx="2"/>
              <a:endCxn id="445" idx="0"/>
            </p:cNvCxnSpPr>
            <p:nvPr/>
          </p:nvCxnSpPr>
          <p:spPr>
            <a:xfrm flipH="1">
              <a:off x="1316700" y="3403050"/>
              <a:ext cx="3255300" cy="584100"/>
            </a:xfrm>
            <a:prstGeom prst="straightConnector1">
              <a:avLst/>
            </a:pr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447" name="Google Shape;447;p39"/>
          <p:cNvGrpSpPr/>
          <p:nvPr/>
        </p:nvGrpSpPr>
        <p:grpSpPr>
          <a:xfrm>
            <a:off x="4572000" y="3403050"/>
            <a:ext cx="3609550" cy="1199650"/>
            <a:chOff x="4572000" y="3403050"/>
            <a:chExt cx="3609550" cy="1199650"/>
          </a:xfrm>
        </p:grpSpPr>
        <p:sp>
          <p:nvSpPr>
            <p:cNvPr id="448" name="Google Shape;448;p39"/>
            <p:cNvSpPr txBox="1"/>
            <p:nvPr/>
          </p:nvSpPr>
          <p:spPr>
            <a:xfrm>
              <a:off x="6382450" y="3987100"/>
              <a:ext cx="1799100" cy="6156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Determinar puntaje de variables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449" name="Google Shape;449;p39"/>
            <p:cNvCxnSpPr>
              <a:stCxn id="438" idx="2"/>
              <a:endCxn id="448" idx="0"/>
            </p:cNvCxnSpPr>
            <p:nvPr/>
          </p:nvCxnSpPr>
          <p:spPr>
            <a:xfrm>
              <a:off x="4572000" y="3403050"/>
              <a:ext cx="2709900" cy="584100"/>
            </a:xfrm>
            <a:prstGeom prst="straightConnector1">
              <a:avLst/>
            </a:pr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0"/>
          <p:cNvSpPr txBox="1"/>
          <p:nvPr>
            <p:ph type="title"/>
          </p:nvPr>
        </p:nvSpPr>
        <p:spPr>
          <a:xfrm>
            <a:off x="727650" y="1205750"/>
            <a:ext cx="7688700" cy="8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40"/>
              <a:t>Ejemplo</a:t>
            </a:r>
            <a:r>
              <a:rPr b="0" lang="en" sz="1940"/>
              <a:t>: Ambos </a:t>
            </a:r>
            <a:r>
              <a:rPr b="0" lang="en" sz="1940"/>
              <a:t>gráficos</a:t>
            </a:r>
            <a:r>
              <a:rPr b="0" lang="en" sz="1940"/>
              <a:t> tienen la misma matriz de </a:t>
            </a:r>
            <a:r>
              <a:rPr b="0" lang="en" sz="1940"/>
              <a:t>distancia</a:t>
            </a:r>
            <a:r>
              <a:rPr b="0" lang="en" sz="1940"/>
              <a:t>.</a:t>
            </a:r>
            <a:endParaRPr b="0" sz="1940"/>
          </a:p>
        </p:txBody>
      </p:sp>
      <p:pic>
        <p:nvPicPr>
          <p:cNvPr id="455" name="Google Shape;455;p40"/>
          <p:cNvPicPr preferRelativeResize="0"/>
          <p:nvPr/>
        </p:nvPicPr>
        <p:blipFill rotWithShape="1">
          <a:blip r:embed="rId3">
            <a:alphaModFix/>
          </a:blip>
          <a:srcRect b="21830" l="5385" r="49991" t="51117"/>
          <a:stretch/>
        </p:blipFill>
        <p:spPr>
          <a:xfrm>
            <a:off x="387860" y="2043920"/>
            <a:ext cx="8622360" cy="293976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40"/>
          <p:cNvSpPr txBox="1"/>
          <p:nvPr>
            <p:ph type="title"/>
          </p:nvPr>
        </p:nvSpPr>
        <p:spPr>
          <a:xfrm>
            <a:off x="727650" y="59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MDS: Multi-Dimensional Scaling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1"/>
          <p:cNvSpPr txBox="1"/>
          <p:nvPr>
            <p:ph idx="1" type="body"/>
          </p:nvPr>
        </p:nvSpPr>
        <p:spPr>
          <a:xfrm>
            <a:off x="729450" y="1425225"/>
            <a:ext cx="7688700" cy="29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" sz="2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Fortalezas:</a:t>
            </a:r>
            <a:endParaRPr b="1"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9409" lvl="0" marL="457200" rtl="0" algn="l"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●"/>
            </a:pPr>
            <a:r>
              <a:rPr lang="en" sz="2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Soporta varios tipos de distancias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9409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●"/>
            </a:pPr>
            <a:r>
              <a:rPr lang="en" sz="2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Permite transformaciones no lineales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" sz="2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Debilidades:</a:t>
            </a:r>
            <a:endParaRPr b="1"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9409" lvl="0" marL="457200" rtl="0" algn="l"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●"/>
            </a:pPr>
            <a:r>
              <a:rPr lang="en" sz="2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Optimización iterativa con mínimos locales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9409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●"/>
            </a:pPr>
            <a:r>
              <a:rPr lang="en" sz="2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Difícil determinar que distancia a usar es la mejor</a:t>
            </a:r>
            <a:endParaRPr/>
          </a:p>
        </p:txBody>
      </p:sp>
      <p:sp>
        <p:nvSpPr>
          <p:cNvPr id="462" name="Google Shape;462;p41"/>
          <p:cNvSpPr txBox="1"/>
          <p:nvPr>
            <p:ph type="title"/>
          </p:nvPr>
        </p:nvSpPr>
        <p:spPr>
          <a:xfrm>
            <a:off x="727650" y="59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MDS: Multi-Dimensional Scaling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079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Char char="●"/>
            </a:pPr>
            <a:r>
              <a:rPr lang="en" sz="2600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Idea:</a:t>
            </a:r>
            <a:r>
              <a:rPr lang="en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Preservar las distancias entre puntos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379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Open Sans"/>
              <a:buChar char="●"/>
            </a:pPr>
            <a:r>
              <a:rPr lang="en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Ubicar los puntos en una dimensión menor tal que las distancias se parezcan lo más posible:</a:t>
            </a:r>
            <a:endParaRPr sz="1100"/>
          </a:p>
        </p:txBody>
      </p:sp>
      <p:sp>
        <p:nvSpPr>
          <p:cNvPr id="101" name="Google Shape;101;p15"/>
          <p:cNvSpPr txBox="1"/>
          <p:nvPr>
            <p:ph type="title"/>
          </p:nvPr>
        </p:nvSpPr>
        <p:spPr>
          <a:xfrm>
            <a:off x="727650" y="59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MDS: Multi-Dimensional Scaling</a:t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 rotWithShape="1">
          <a:blip r:embed="rId3">
            <a:alphaModFix/>
          </a:blip>
          <a:srcRect b="26575" l="51056" r="2392" t="61820"/>
          <a:stretch/>
        </p:blipFill>
        <p:spPr>
          <a:xfrm>
            <a:off x="1988638" y="4113575"/>
            <a:ext cx="5166720" cy="723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867000" y="1325700"/>
            <a:ext cx="3817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Retomando el ejemplo de PCA</a:t>
            </a:r>
            <a:endParaRPr b="0" sz="1800"/>
          </a:p>
        </p:txBody>
      </p:sp>
      <p:graphicFrame>
        <p:nvGraphicFramePr>
          <p:cNvPr id="108" name="Google Shape;108;p16"/>
          <p:cNvGraphicFramePr/>
          <p:nvPr/>
        </p:nvGraphicFramePr>
        <p:xfrm>
          <a:off x="138225" y="2175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{501FBF79-8810-4D40-8BD5-07730FE6ECCC}</a:tableStyleId>
              </a:tblPr>
              <a:tblGrid>
                <a:gridCol w="728775"/>
                <a:gridCol w="598525"/>
                <a:gridCol w="663650"/>
                <a:gridCol w="663650"/>
                <a:gridCol w="663650"/>
                <a:gridCol w="663650"/>
                <a:gridCol w="708275"/>
              </a:tblGrid>
              <a:tr h="32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Puntos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 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 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 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 4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 5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 6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54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árboles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4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RNA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2.8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4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PLN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2.5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1.3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4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SVM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9" name="Google Shape;109;p16"/>
          <p:cNvSpPr txBox="1"/>
          <p:nvPr/>
        </p:nvSpPr>
        <p:spPr>
          <a:xfrm>
            <a:off x="138213" y="1775350"/>
            <a:ext cx="46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Puntaje por tema en un examen de ciencia de datos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0" name="Google Shape;110;p16"/>
          <p:cNvCxnSpPr/>
          <p:nvPr/>
        </p:nvCxnSpPr>
        <p:spPr>
          <a:xfrm>
            <a:off x="5138025" y="4421950"/>
            <a:ext cx="3411600" cy="0"/>
          </a:xfrm>
          <a:prstGeom prst="straightConnector1">
            <a:avLst/>
          </a:prstGeom>
          <a:noFill/>
          <a:ln cap="flat" cmpd="sng" w="28575">
            <a:solidFill>
              <a:srgbClr val="6FA8DC"/>
            </a:solidFill>
            <a:prstDash val="solid"/>
            <a:round/>
            <a:headEnd len="med" w="med" type="diamond"/>
            <a:tailEnd len="med" w="med" type="triangle"/>
          </a:ln>
        </p:spPr>
      </p:cxnSp>
      <p:sp>
        <p:nvSpPr>
          <p:cNvPr id="111" name="Google Shape;111;p16"/>
          <p:cNvSpPr/>
          <p:nvPr/>
        </p:nvSpPr>
        <p:spPr>
          <a:xfrm>
            <a:off x="5557000" y="3161725"/>
            <a:ext cx="285000" cy="2586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6</a:t>
            </a:r>
            <a:r>
              <a:rPr lang="en"/>
              <a:t> </a:t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5192700" y="2827188"/>
            <a:ext cx="285000" cy="2586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5</a:t>
            </a:r>
            <a:r>
              <a:rPr lang="en"/>
              <a:t> </a:t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6004088" y="2892150"/>
            <a:ext cx="285000" cy="2586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4</a:t>
            </a:r>
            <a:r>
              <a:rPr lang="en"/>
              <a:t> </a:t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>
            <a:off x="7988025" y="2827200"/>
            <a:ext cx="285000" cy="2586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3</a:t>
            </a:r>
            <a:r>
              <a:rPr lang="en"/>
              <a:t> </a:t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7201600" y="2633538"/>
            <a:ext cx="285000" cy="2586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1</a:t>
            </a:r>
            <a:r>
              <a:rPr lang="en"/>
              <a:t> </a:t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7597175" y="3085800"/>
            <a:ext cx="285000" cy="2586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2</a:t>
            </a:r>
            <a:r>
              <a:rPr lang="en"/>
              <a:t> </a:t>
            </a:r>
            <a:endParaRPr/>
          </a:p>
        </p:txBody>
      </p:sp>
      <p:sp>
        <p:nvSpPr>
          <p:cNvPr id="117" name="Google Shape;117;p16"/>
          <p:cNvSpPr txBox="1"/>
          <p:nvPr/>
        </p:nvSpPr>
        <p:spPr>
          <a:xfrm>
            <a:off x="6267375" y="4469350"/>
            <a:ext cx="111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PC1 (91%)</a:t>
            </a:r>
            <a:endParaRPr/>
          </a:p>
        </p:txBody>
      </p:sp>
      <p:cxnSp>
        <p:nvCxnSpPr>
          <p:cNvPr id="118" name="Google Shape;118;p16"/>
          <p:cNvCxnSpPr/>
          <p:nvPr/>
        </p:nvCxnSpPr>
        <p:spPr>
          <a:xfrm rot="10800000">
            <a:off x="5192700" y="2175550"/>
            <a:ext cx="0" cy="2293800"/>
          </a:xfrm>
          <a:prstGeom prst="straightConnector1">
            <a:avLst/>
          </a:prstGeom>
          <a:noFill/>
          <a:ln cap="flat" cmpd="sng" w="28575">
            <a:solidFill>
              <a:srgbClr val="6FA8DC"/>
            </a:solidFill>
            <a:prstDash val="solid"/>
            <a:round/>
            <a:headEnd len="med" w="med" type="diamond"/>
            <a:tailEnd len="med" w="med" type="triangle"/>
          </a:ln>
        </p:spPr>
      </p:cxnSp>
      <p:sp>
        <p:nvSpPr>
          <p:cNvPr id="119" name="Google Shape;119;p16"/>
          <p:cNvSpPr txBox="1"/>
          <p:nvPr/>
        </p:nvSpPr>
        <p:spPr>
          <a:xfrm>
            <a:off x="4862725" y="1790800"/>
            <a:ext cx="111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PC2 (4%)</a:t>
            </a:r>
            <a:endParaRPr/>
          </a:p>
        </p:txBody>
      </p:sp>
      <p:sp>
        <p:nvSpPr>
          <p:cNvPr id="120" name="Google Shape;120;p16"/>
          <p:cNvSpPr txBox="1"/>
          <p:nvPr>
            <p:ph type="title"/>
          </p:nvPr>
        </p:nvSpPr>
        <p:spPr>
          <a:xfrm>
            <a:off x="727650" y="59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MDS: Multi-Dimensional Scaling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Google Shape;125;p17"/>
          <p:cNvGraphicFramePr/>
          <p:nvPr/>
        </p:nvGraphicFramePr>
        <p:xfrm>
          <a:off x="138225" y="2175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{501FBF79-8810-4D40-8BD5-07730FE6ECCC}</a:tableStyleId>
              </a:tblPr>
              <a:tblGrid>
                <a:gridCol w="728775"/>
                <a:gridCol w="598525"/>
                <a:gridCol w="663650"/>
                <a:gridCol w="663650"/>
                <a:gridCol w="663650"/>
                <a:gridCol w="663650"/>
              </a:tblGrid>
              <a:tr h="32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Puntos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 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 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 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 4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…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54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árboles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…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4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RNA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…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4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PLN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2.5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…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4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SVM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…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6" name="Google Shape;126;p17"/>
          <p:cNvSpPr txBox="1"/>
          <p:nvPr/>
        </p:nvSpPr>
        <p:spPr>
          <a:xfrm>
            <a:off x="138213" y="1775350"/>
            <a:ext cx="46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Puntaje por tema en un examen de ciencia de datos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7"/>
          <p:cNvSpPr txBox="1"/>
          <p:nvPr>
            <p:ph type="title"/>
          </p:nvPr>
        </p:nvSpPr>
        <p:spPr>
          <a:xfrm>
            <a:off x="727650" y="59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MDS: Multi-Dimensional Scaling</a:t>
            </a:r>
            <a:endParaRPr/>
          </a:p>
        </p:txBody>
      </p:sp>
      <p:sp>
        <p:nvSpPr>
          <p:cNvPr id="128" name="Google Shape;128;p17"/>
          <p:cNvSpPr txBox="1"/>
          <p:nvPr/>
        </p:nvSpPr>
        <p:spPr>
          <a:xfrm>
            <a:off x="5199925" y="1629850"/>
            <a:ext cx="371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 Calculamos la distancia entre el A1 y A2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5199925" y="1260125"/>
            <a:ext cx="371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Para hacer MDS (o PCoA):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917225" y="2130775"/>
            <a:ext cx="479700" cy="27588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1495775" y="2130775"/>
            <a:ext cx="534000" cy="27588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7"/>
          <p:cNvSpPr txBox="1"/>
          <p:nvPr/>
        </p:nvSpPr>
        <p:spPr>
          <a:xfrm>
            <a:off x="5199800" y="2030050"/>
            <a:ext cx="371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Calculamos la distancia entre el A1 y A3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2128625" y="2130775"/>
            <a:ext cx="534000" cy="27588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7"/>
          <p:cNvSpPr txBox="1"/>
          <p:nvPr/>
        </p:nvSpPr>
        <p:spPr>
          <a:xfrm>
            <a:off x="5199925" y="2430250"/>
            <a:ext cx="371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Calculamos la distancia entre el A1 y A4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2831350" y="2130775"/>
            <a:ext cx="534000" cy="27588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7"/>
          <p:cNvSpPr/>
          <p:nvPr/>
        </p:nvSpPr>
        <p:spPr>
          <a:xfrm>
            <a:off x="1522925" y="2130775"/>
            <a:ext cx="479700" cy="27588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 txBox="1"/>
          <p:nvPr/>
        </p:nvSpPr>
        <p:spPr>
          <a:xfrm>
            <a:off x="5199925" y="2830450"/>
            <a:ext cx="371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4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Calculamos la distancia entre el A2 y A3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5199925" y="3370925"/>
            <a:ext cx="371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etc…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8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" name="Google Shape;143;p18"/>
          <p:cNvGraphicFramePr/>
          <p:nvPr/>
        </p:nvGraphicFramePr>
        <p:xfrm>
          <a:off x="138225" y="2175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{501FBF79-8810-4D40-8BD5-07730FE6ECCC}</a:tableStyleId>
              </a:tblPr>
              <a:tblGrid>
                <a:gridCol w="728775"/>
                <a:gridCol w="598525"/>
                <a:gridCol w="663650"/>
                <a:gridCol w="663650"/>
                <a:gridCol w="663650"/>
                <a:gridCol w="663650"/>
              </a:tblGrid>
              <a:tr h="32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Puntos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 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 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 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 4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…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54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árboles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…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4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RNA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…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4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PLN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2.5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…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4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SVM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…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4" name="Google Shape;144;p18"/>
          <p:cNvSpPr txBox="1"/>
          <p:nvPr/>
        </p:nvSpPr>
        <p:spPr>
          <a:xfrm>
            <a:off x="138213" y="1775350"/>
            <a:ext cx="46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Puntaje por tema en un examen de ciencia de datos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18"/>
          <p:cNvSpPr txBox="1"/>
          <p:nvPr>
            <p:ph type="title"/>
          </p:nvPr>
        </p:nvSpPr>
        <p:spPr>
          <a:xfrm>
            <a:off x="727650" y="59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MDS: Multi-Dimensional Scaling</a:t>
            </a:r>
            <a:endParaRPr/>
          </a:p>
        </p:txBody>
      </p:sp>
      <p:sp>
        <p:nvSpPr>
          <p:cNvPr id="146" name="Google Shape;146;p18"/>
          <p:cNvSpPr txBox="1"/>
          <p:nvPr/>
        </p:nvSpPr>
        <p:spPr>
          <a:xfrm>
            <a:off x="4268600" y="1199450"/>
            <a:ext cx="4064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La distancia calculada puede ser cualquiera, por ejemplo la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euclidiana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, en ese caso la distancia entre A1 y A2 es: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47" name="Google Shape;147;p18"/>
          <p:cNvGrpSpPr/>
          <p:nvPr/>
        </p:nvGrpSpPr>
        <p:grpSpPr>
          <a:xfrm>
            <a:off x="4430900" y="2208400"/>
            <a:ext cx="4233300" cy="400200"/>
            <a:chOff x="4430900" y="2208400"/>
            <a:chExt cx="4233300" cy="400200"/>
          </a:xfrm>
        </p:grpSpPr>
        <p:sp>
          <p:nvSpPr>
            <p:cNvPr id="148" name="Google Shape;148;p18"/>
            <p:cNvSpPr txBox="1"/>
            <p:nvPr/>
          </p:nvSpPr>
          <p:spPr>
            <a:xfrm>
              <a:off x="4430900" y="2208400"/>
              <a:ext cx="4233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A1 - A2 = √(9-10)</a:t>
              </a:r>
              <a:r>
                <a:rPr baseline="30000" lang="en">
                  <a:latin typeface="Lato"/>
                  <a:ea typeface="Lato"/>
                  <a:cs typeface="Lato"/>
                  <a:sym typeface="Lato"/>
                </a:rPr>
                <a:t>2</a:t>
              </a:r>
              <a:r>
                <a:rPr lang="en">
                  <a:latin typeface="Lato"/>
                  <a:ea typeface="Lato"/>
                  <a:cs typeface="Lato"/>
                  <a:sym typeface="Lato"/>
                </a:rPr>
                <a:t> + (6-4)</a:t>
              </a:r>
              <a:r>
                <a:rPr baseline="30000" lang="en">
                  <a:latin typeface="Lato"/>
                  <a:ea typeface="Lato"/>
                  <a:cs typeface="Lato"/>
                  <a:sym typeface="Lato"/>
                </a:rPr>
                <a:t>2</a:t>
              </a:r>
              <a:r>
                <a:rPr lang="en">
                  <a:latin typeface="Lato"/>
                  <a:ea typeface="Lato"/>
                  <a:cs typeface="Lato"/>
                  <a:sym typeface="Lato"/>
                </a:rPr>
                <a:t> + (12-9)</a:t>
              </a:r>
              <a:r>
                <a:rPr baseline="30000" lang="en">
                  <a:latin typeface="Lato"/>
                  <a:ea typeface="Lato"/>
                  <a:cs typeface="Lato"/>
                  <a:sym typeface="Lato"/>
                </a:rPr>
                <a:t>2</a:t>
              </a:r>
              <a:r>
                <a:rPr lang="en">
                  <a:latin typeface="Lato"/>
                  <a:ea typeface="Lato"/>
                  <a:cs typeface="Lato"/>
                  <a:sym typeface="Lato"/>
                </a:rPr>
                <a:t> + (5-7)</a:t>
              </a:r>
              <a:r>
                <a:rPr baseline="30000" lang="en">
                  <a:latin typeface="Lato"/>
                  <a:ea typeface="Lato"/>
                  <a:cs typeface="Lato"/>
                  <a:sym typeface="Lato"/>
                </a:rPr>
                <a:t>2</a:t>
              </a:r>
              <a:endParaRPr/>
            </a:p>
          </p:txBody>
        </p:sp>
        <p:cxnSp>
          <p:nvCxnSpPr>
            <p:cNvPr id="149" name="Google Shape;149;p18"/>
            <p:cNvCxnSpPr/>
            <p:nvPr/>
          </p:nvCxnSpPr>
          <p:spPr>
            <a:xfrm>
              <a:off x="5390450" y="2286000"/>
              <a:ext cx="2504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0" name="Google Shape;150;p18"/>
          <p:cNvSpPr txBox="1"/>
          <p:nvPr/>
        </p:nvSpPr>
        <p:spPr>
          <a:xfrm>
            <a:off x="4430900" y="2610550"/>
            <a:ext cx="421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A1 - A2 = 4,24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Google Shape;155;p19"/>
          <p:cNvGraphicFramePr/>
          <p:nvPr/>
        </p:nvGraphicFramePr>
        <p:xfrm>
          <a:off x="138225" y="2175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{501FBF79-8810-4D40-8BD5-07730FE6ECCC}</a:tableStyleId>
              </a:tblPr>
              <a:tblGrid>
                <a:gridCol w="728775"/>
                <a:gridCol w="598525"/>
                <a:gridCol w="663650"/>
                <a:gridCol w="663650"/>
                <a:gridCol w="663650"/>
                <a:gridCol w="663650"/>
              </a:tblGrid>
              <a:tr h="32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 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 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 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 4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…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54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4.24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…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4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4.24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3.4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…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4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5.6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…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4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A4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3.4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5.6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…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6" name="Google Shape;156;p19"/>
          <p:cNvSpPr txBox="1"/>
          <p:nvPr/>
        </p:nvSpPr>
        <p:spPr>
          <a:xfrm>
            <a:off x="138213" y="1775350"/>
            <a:ext cx="46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Se crea una matriz de distancias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19"/>
          <p:cNvSpPr txBox="1"/>
          <p:nvPr>
            <p:ph type="title"/>
          </p:nvPr>
        </p:nvSpPr>
        <p:spPr>
          <a:xfrm>
            <a:off x="727650" y="59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MDS: Multi-Dimensional Scaling</a:t>
            </a:r>
            <a:endParaRPr/>
          </a:p>
        </p:txBody>
      </p:sp>
      <p:sp>
        <p:nvSpPr>
          <p:cNvPr id="158" name="Google Shape;158;p19"/>
          <p:cNvSpPr txBox="1"/>
          <p:nvPr/>
        </p:nvSpPr>
        <p:spPr>
          <a:xfrm>
            <a:off x="4452050" y="1127125"/>
            <a:ext cx="4064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Ahora tengo que encontrar una nueva matriz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M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con la misma cantidad de columnas (es decir ejemplos) pero menos filas, 2 (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según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las dimensiones que quiera visualizar).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59" name="Google Shape;159;p19"/>
          <p:cNvGraphicFramePr/>
          <p:nvPr/>
        </p:nvGraphicFramePr>
        <p:xfrm>
          <a:off x="4534250" y="2175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{501FBF79-8810-4D40-8BD5-07730FE6ECCC}</a:tableStyleId>
              </a:tblPr>
              <a:tblGrid>
                <a:gridCol w="728775"/>
                <a:gridCol w="598525"/>
                <a:gridCol w="663650"/>
                <a:gridCol w="663650"/>
                <a:gridCol w="663650"/>
                <a:gridCol w="663650"/>
              </a:tblGrid>
              <a:tr h="32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Puntos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 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 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 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 4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…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54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MDS1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…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4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MDS2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…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0" name="Google Shape;160;p19"/>
          <p:cNvSpPr txBox="1"/>
          <p:nvPr/>
        </p:nvSpPr>
        <p:spPr>
          <a:xfrm>
            <a:off x="4536725" y="3725325"/>
            <a:ext cx="4064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Para esta nueva Matriz voy a calcular las distancias. Generando una segunda matriz de distancias, que deberá ser lo más parecida a esta: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1" name="Google Shape;161;p19"/>
          <p:cNvCxnSpPr>
            <a:stCxn id="160" idx="1"/>
          </p:cNvCxnSpPr>
          <p:nvPr/>
        </p:nvCxnSpPr>
        <p:spPr>
          <a:xfrm rot="10800000">
            <a:off x="4177025" y="4092375"/>
            <a:ext cx="359700" cy="4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6" name="Google Shape;166;p20"/>
          <p:cNvGraphicFramePr/>
          <p:nvPr/>
        </p:nvGraphicFramePr>
        <p:xfrm>
          <a:off x="4434450" y="1544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{501FBF79-8810-4D40-8BD5-07730FE6ECCC}</a:tableStyleId>
              </a:tblPr>
              <a:tblGrid>
                <a:gridCol w="728775"/>
                <a:gridCol w="598525"/>
                <a:gridCol w="663650"/>
                <a:gridCol w="663650"/>
                <a:gridCol w="663650"/>
                <a:gridCol w="663650"/>
              </a:tblGrid>
              <a:tr h="32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 1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 2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 3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 4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…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54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A1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0000FF"/>
                          </a:solidFill>
                        </a:rPr>
                        <a:t>0</a:t>
                      </a:r>
                      <a:endParaRPr b="1" sz="12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4.24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5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3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…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4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A2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4.24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0000FF"/>
                          </a:solidFill>
                        </a:rPr>
                        <a:t>0</a:t>
                      </a:r>
                      <a:endParaRPr b="1" sz="12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6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3.4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…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4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A3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5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6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0000FF"/>
                          </a:solidFill>
                        </a:rPr>
                        <a:t>0</a:t>
                      </a:r>
                      <a:endParaRPr b="1" sz="12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5.6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…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4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A4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3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3.4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5.6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0000FF"/>
                          </a:solidFill>
                        </a:rPr>
                        <a:t>0</a:t>
                      </a:r>
                      <a:endParaRPr b="1" sz="12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…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167" name="Google Shape;167;p20"/>
          <p:cNvSpPr txBox="1"/>
          <p:nvPr>
            <p:ph type="title"/>
          </p:nvPr>
        </p:nvSpPr>
        <p:spPr>
          <a:xfrm>
            <a:off x="727650" y="59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MDS: Multi-Dimensional Scaling</a:t>
            </a:r>
            <a:endParaRPr/>
          </a:p>
        </p:txBody>
      </p:sp>
      <p:graphicFrame>
        <p:nvGraphicFramePr>
          <p:cNvPr id="168" name="Google Shape;168;p20"/>
          <p:cNvGraphicFramePr/>
          <p:nvPr/>
        </p:nvGraphicFramePr>
        <p:xfrm>
          <a:off x="210650" y="1544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{501FBF79-8810-4D40-8BD5-07730FE6ECCC}</a:tableStyleId>
              </a:tblPr>
              <a:tblGrid>
                <a:gridCol w="728775"/>
                <a:gridCol w="598525"/>
                <a:gridCol w="663650"/>
                <a:gridCol w="663650"/>
                <a:gridCol w="663650"/>
                <a:gridCol w="663650"/>
              </a:tblGrid>
              <a:tr h="32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Puntos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 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 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 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 4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…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54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MDS1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r>
                        <a:rPr baseline="-25000" lang="en"/>
                        <a:t>1</a:t>
                      </a:r>
                      <a:endParaRPr baseline="-25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r>
                        <a:rPr baseline="-25000" lang="en"/>
                        <a:t>2</a:t>
                      </a:r>
                      <a:endParaRPr baseline="-25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r>
                        <a:rPr baseline="-25000" lang="en"/>
                        <a:t>3</a:t>
                      </a:r>
                      <a:endParaRPr baseline="-25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r>
                        <a:rPr baseline="-25000" lang="en"/>
                        <a:t>4</a:t>
                      </a:r>
                      <a:endParaRPr baseline="-25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…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4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MDS2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</a:t>
                      </a:r>
                      <a:r>
                        <a:rPr baseline="-25000" lang="en"/>
                        <a:t>1</a:t>
                      </a:r>
                      <a:endParaRPr baseline="-25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</a:t>
                      </a:r>
                      <a:r>
                        <a:rPr baseline="-25000" lang="en"/>
                        <a:t>2</a:t>
                      </a:r>
                      <a:endParaRPr baseline="-25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</a:t>
                      </a:r>
                      <a:r>
                        <a:rPr baseline="-25000" lang="en"/>
                        <a:t>3</a:t>
                      </a:r>
                      <a:endParaRPr baseline="-25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</a:t>
                      </a:r>
                      <a:r>
                        <a:rPr baseline="-25000" lang="en"/>
                        <a:t>4</a:t>
                      </a:r>
                      <a:endParaRPr baseline="-25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…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grpSp>
        <p:nvGrpSpPr>
          <p:cNvPr id="169" name="Google Shape;169;p20"/>
          <p:cNvGrpSpPr/>
          <p:nvPr/>
        </p:nvGrpSpPr>
        <p:grpSpPr>
          <a:xfrm>
            <a:off x="216751" y="3204900"/>
            <a:ext cx="2544637" cy="400200"/>
            <a:chOff x="4526150" y="2054250"/>
            <a:chExt cx="4233300" cy="400200"/>
          </a:xfrm>
        </p:grpSpPr>
        <p:sp>
          <p:nvSpPr>
            <p:cNvPr id="170" name="Google Shape;170;p20"/>
            <p:cNvSpPr txBox="1"/>
            <p:nvPr/>
          </p:nvSpPr>
          <p:spPr>
            <a:xfrm>
              <a:off x="4526150" y="2054250"/>
              <a:ext cx="4233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A1 - A2 = √(</a:t>
              </a:r>
              <a:r>
                <a:rPr lang="en"/>
                <a:t>x</a:t>
              </a:r>
              <a:r>
                <a:rPr baseline="-25000" lang="en"/>
                <a:t>1</a:t>
              </a:r>
              <a:r>
                <a:rPr lang="en">
                  <a:latin typeface="Lato"/>
                  <a:ea typeface="Lato"/>
                  <a:cs typeface="Lato"/>
                  <a:sym typeface="Lato"/>
                </a:rPr>
                <a:t>-</a:t>
              </a:r>
              <a:r>
                <a:rPr lang="en"/>
                <a:t>x</a:t>
              </a:r>
              <a:r>
                <a:rPr baseline="-25000" lang="en"/>
                <a:t>2</a:t>
              </a:r>
              <a:r>
                <a:rPr lang="en">
                  <a:latin typeface="Lato"/>
                  <a:ea typeface="Lato"/>
                  <a:cs typeface="Lato"/>
                  <a:sym typeface="Lato"/>
                </a:rPr>
                <a:t>)</a:t>
              </a:r>
              <a:r>
                <a:rPr baseline="30000" lang="en">
                  <a:latin typeface="Lato"/>
                  <a:ea typeface="Lato"/>
                  <a:cs typeface="Lato"/>
                  <a:sym typeface="Lato"/>
                </a:rPr>
                <a:t>2</a:t>
              </a:r>
              <a:r>
                <a:rPr lang="en">
                  <a:latin typeface="Lato"/>
                  <a:ea typeface="Lato"/>
                  <a:cs typeface="Lato"/>
                  <a:sym typeface="Lato"/>
                </a:rPr>
                <a:t> + (</a:t>
              </a:r>
              <a:r>
                <a:rPr lang="en"/>
                <a:t>y</a:t>
              </a:r>
              <a:r>
                <a:rPr baseline="-25000" lang="en"/>
                <a:t>1 </a:t>
              </a:r>
              <a:r>
                <a:rPr lang="en"/>
                <a:t>-</a:t>
              </a:r>
              <a:r>
                <a:rPr baseline="-25000" lang="en"/>
                <a:t> </a:t>
              </a:r>
              <a:r>
                <a:rPr lang="en"/>
                <a:t>y</a:t>
              </a:r>
              <a:r>
                <a:rPr baseline="-25000" lang="en"/>
                <a:t>2</a:t>
              </a:r>
              <a:r>
                <a:rPr lang="en">
                  <a:latin typeface="Lato"/>
                  <a:ea typeface="Lato"/>
                  <a:cs typeface="Lato"/>
                  <a:sym typeface="Lato"/>
                </a:rPr>
                <a:t>)</a:t>
              </a:r>
              <a:r>
                <a:rPr baseline="30000" lang="en">
                  <a:latin typeface="Lato"/>
                  <a:ea typeface="Lato"/>
                  <a:cs typeface="Lato"/>
                  <a:sym typeface="Lato"/>
                </a:rPr>
                <a:t>2</a:t>
              </a:r>
              <a:r>
                <a:rPr lang="en">
                  <a:latin typeface="Lato"/>
                  <a:ea typeface="Lato"/>
                  <a:cs typeface="Lato"/>
                  <a:sym typeface="Lato"/>
                </a:rPr>
                <a:t> </a:t>
              </a:r>
              <a:endParaRPr/>
            </a:p>
          </p:txBody>
        </p:sp>
        <p:cxnSp>
          <p:nvCxnSpPr>
            <p:cNvPr id="171" name="Google Shape;171;p20"/>
            <p:cNvCxnSpPr/>
            <p:nvPr/>
          </p:nvCxnSpPr>
          <p:spPr>
            <a:xfrm flipH="1" rot="10800000">
              <a:off x="6112406" y="2135975"/>
              <a:ext cx="2180100" cy="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2" name="Google Shape;172;p20"/>
          <p:cNvSpPr txBox="1"/>
          <p:nvPr/>
        </p:nvSpPr>
        <p:spPr>
          <a:xfrm>
            <a:off x="2626050" y="3220350"/>
            <a:ext cx="80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⩬ </a:t>
            </a:r>
            <a:r>
              <a:rPr lang="en" sz="1200"/>
              <a:t>4.24</a:t>
            </a:r>
            <a:endParaRPr/>
          </a:p>
        </p:txBody>
      </p:sp>
      <p:grpSp>
        <p:nvGrpSpPr>
          <p:cNvPr id="173" name="Google Shape;173;p20"/>
          <p:cNvGrpSpPr/>
          <p:nvPr/>
        </p:nvGrpSpPr>
        <p:grpSpPr>
          <a:xfrm>
            <a:off x="216751" y="3810350"/>
            <a:ext cx="2544637" cy="400200"/>
            <a:chOff x="4526150" y="2054250"/>
            <a:chExt cx="4233300" cy="400200"/>
          </a:xfrm>
        </p:grpSpPr>
        <p:sp>
          <p:nvSpPr>
            <p:cNvPr id="174" name="Google Shape;174;p20"/>
            <p:cNvSpPr txBox="1"/>
            <p:nvPr/>
          </p:nvSpPr>
          <p:spPr>
            <a:xfrm>
              <a:off x="4526150" y="2054250"/>
              <a:ext cx="4233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A1 - A3 = √(</a:t>
              </a:r>
              <a:r>
                <a:rPr lang="en"/>
                <a:t>x</a:t>
              </a:r>
              <a:r>
                <a:rPr baseline="-25000" lang="en"/>
                <a:t>1</a:t>
              </a:r>
              <a:r>
                <a:rPr lang="en">
                  <a:latin typeface="Lato"/>
                  <a:ea typeface="Lato"/>
                  <a:cs typeface="Lato"/>
                  <a:sym typeface="Lato"/>
                </a:rPr>
                <a:t>-</a:t>
              </a:r>
              <a:r>
                <a:rPr lang="en"/>
                <a:t>x</a:t>
              </a:r>
              <a:r>
                <a:rPr baseline="-25000" lang="en"/>
                <a:t>3</a:t>
              </a:r>
              <a:r>
                <a:rPr lang="en">
                  <a:latin typeface="Lato"/>
                  <a:ea typeface="Lato"/>
                  <a:cs typeface="Lato"/>
                  <a:sym typeface="Lato"/>
                </a:rPr>
                <a:t>)</a:t>
              </a:r>
              <a:r>
                <a:rPr baseline="30000" lang="en">
                  <a:latin typeface="Lato"/>
                  <a:ea typeface="Lato"/>
                  <a:cs typeface="Lato"/>
                  <a:sym typeface="Lato"/>
                </a:rPr>
                <a:t>2</a:t>
              </a:r>
              <a:r>
                <a:rPr lang="en">
                  <a:latin typeface="Lato"/>
                  <a:ea typeface="Lato"/>
                  <a:cs typeface="Lato"/>
                  <a:sym typeface="Lato"/>
                </a:rPr>
                <a:t> + (</a:t>
              </a:r>
              <a:r>
                <a:rPr lang="en"/>
                <a:t>y</a:t>
              </a:r>
              <a:r>
                <a:rPr baseline="-25000" lang="en"/>
                <a:t>1 </a:t>
              </a:r>
              <a:r>
                <a:rPr lang="en"/>
                <a:t>-</a:t>
              </a:r>
              <a:r>
                <a:rPr baseline="-25000" lang="en"/>
                <a:t> </a:t>
              </a:r>
              <a:r>
                <a:rPr lang="en"/>
                <a:t>y</a:t>
              </a:r>
              <a:r>
                <a:rPr baseline="-25000" lang="en"/>
                <a:t>3</a:t>
              </a:r>
              <a:r>
                <a:rPr lang="en">
                  <a:latin typeface="Lato"/>
                  <a:ea typeface="Lato"/>
                  <a:cs typeface="Lato"/>
                  <a:sym typeface="Lato"/>
                </a:rPr>
                <a:t>)</a:t>
              </a:r>
              <a:r>
                <a:rPr baseline="30000" lang="en">
                  <a:latin typeface="Lato"/>
                  <a:ea typeface="Lato"/>
                  <a:cs typeface="Lato"/>
                  <a:sym typeface="Lato"/>
                </a:rPr>
                <a:t>2</a:t>
              </a:r>
              <a:r>
                <a:rPr lang="en">
                  <a:latin typeface="Lato"/>
                  <a:ea typeface="Lato"/>
                  <a:cs typeface="Lato"/>
                  <a:sym typeface="Lato"/>
                </a:rPr>
                <a:t> </a:t>
              </a:r>
              <a:endParaRPr/>
            </a:p>
          </p:txBody>
        </p:sp>
        <p:cxnSp>
          <p:nvCxnSpPr>
            <p:cNvPr id="175" name="Google Shape;175;p20"/>
            <p:cNvCxnSpPr/>
            <p:nvPr/>
          </p:nvCxnSpPr>
          <p:spPr>
            <a:xfrm flipH="1" rot="10800000">
              <a:off x="6112406" y="2135975"/>
              <a:ext cx="2180100" cy="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6" name="Google Shape;176;p20"/>
          <p:cNvSpPr txBox="1"/>
          <p:nvPr/>
        </p:nvSpPr>
        <p:spPr>
          <a:xfrm>
            <a:off x="2626050" y="3825800"/>
            <a:ext cx="80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⩬ 5</a:t>
            </a:r>
            <a:endParaRPr/>
          </a:p>
        </p:txBody>
      </p:sp>
      <p:sp>
        <p:nvSpPr>
          <p:cNvPr id="177" name="Google Shape;177;p20"/>
          <p:cNvSpPr txBox="1"/>
          <p:nvPr/>
        </p:nvSpPr>
        <p:spPr>
          <a:xfrm>
            <a:off x="338675" y="4360325"/>
            <a:ext cx="301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¡Queremos preservar las distancias!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4529675" y="4226275"/>
            <a:ext cx="40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Tenemos que llegar a esta matriz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727650" y="59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MDS: Multi-Dimensional Scaling</a:t>
            </a:r>
            <a:endParaRPr/>
          </a:p>
        </p:txBody>
      </p:sp>
      <p:graphicFrame>
        <p:nvGraphicFramePr>
          <p:cNvPr id="184" name="Google Shape;184;p21"/>
          <p:cNvGraphicFramePr/>
          <p:nvPr/>
        </p:nvGraphicFramePr>
        <p:xfrm>
          <a:off x="273200" y="1749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{501FBF79-8810-4D40-8BD5-07730FE6ECCC}</a:tableStyleId>
              </a:tblPr>
              <a:tblGrid>
                <a:gridCol w="728775"/>
                <a:gridCol w="598525"/>
                <a:gridCol w="663650"/>
                <a:gridCol w="663650"/>
                <a:gridCol w="663650"/>
                <a:gridCol w="663650"/>
              </a:tblGrid>
              <a:tr h="32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Puntos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 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 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 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 4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…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54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MDS1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r>
                        <a:rPr baseline="-25000" lang="en"/>
                        <a:t>1</a:t>
                      </a:r>
                      <a:endParaRPr baseline="-25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r>
                        <a:rPr baseline="-25000" lang="en"/>
                        <a:t>2</a:t>
                      </a:r>
                      <a:endParaRPr baseline="-25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r>
                        <a:rPr baseline="-25000" lang="en"/>
                        <a:t>3</a:t>
                      </a:r>
                      <a:endParaRPr baseline="-25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r>
                        <a:rPr baseline="-25000" lang="en"/>
                        <a:t>4</a:t>
                      </a:r>
                      <a:endParaRPr baseline="-25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…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4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MDS2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</a:t>
                      </a:r>
                      <a:r>
                        <a:rPr baseline="-25000" lang="en"/>
                        <a:t>1</a:t>
                      </a:r>
                      <a:endParaRPr baseline="-25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</a:t>
                      </a:r>
                      <a:r>
                        <a:rPr baseline="-25000" lang="en"/>
                        <a:t>2</a:t>
                      </a:r>
                      <a:endParaRPr baseline="-25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</a:t>
                      </a:r>
                      <a:r>
                        <a:rPr baseline="-25000" lang="en"/>
                        <a:t>3</a:t>
                      </a:r>
                      <a:endParaRPr baseline="-25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</a:t>
                      </a:r>
                      <a:r>
                        <a:rPr baseline="-25000" lang="en"/>
                        <a:t>4</a:t>
                      </a:r>
                      <a:endParaRPr baseline="-25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…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grpSp>
        <p:nvGrpSpPr>
          <p:cNvPr id="185" name="Google Shape;185;p21"/>
          <p:cNvGrpSpPr/>
          <p:nvPr/>
        </p:nvGrpSpPr>
        <p:grpSpPr>
          <a:xfrm>
            <a:off x="216751" y="3204900"/>
            <a:ext cx="2544637" cy="400200"/>
            <a:chOff x="4526150" y="2054250"/>
            <a:chExt cx="4233300" cy="400200"/>
          </a:xfrm>
        </p:grpSpPr>
        <p:sp>
          <p:nvSpPr>
            <p:cNvPr id="186" name="Google Shape;186;p21"/>
            <p:cNvSpPr txBox="1"/>
            <p:nvPr/>
          </p:nvSpPr>
          <p:spPr>
            <a:xfrm>
              <a:off x="4526150" y="2054250"/>
              <a:ext cx="4233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A1 - A2 = √(</a:t>
              </a:r>
              <a:r>
                <a:rPr lang="en"/>
                <a:t>x</a:t>
              </a:r>
              <a:r>
                <a:rPr baseline="-25000" lang="en"/>
                <a:t>1</a:t>
              </a:r>
              <a:r>
                <a:rPr lang="en">
                  <a:latin typeface="Lato"/>
                  <a:ea typeface="Lato"/>
                  <a:cs typeface="Lato"/>
                  <a:sym typeface="Lato"/>
                </a:rPr>
                <a:t>-</a:t>
              </a:r>
              <a:r>
                <a:rPr lang="en"/>
                <a:t>x</a:t>
              </a:r>
              <a:r>
                <a:rPr baseline="-25000" lang="en"/>
                <a:t>2</a:t>
              </a:r>
              <a:r>
                <a:rPr lang="en">
                  <a:latin typeface="Lato"/>
                  <a:ea typeface="Lato"/>
                  <a:cs typeface="Lato"/>
                  <a:sym typeface="Lato"/>
                </a:rPr>
                <a:t>)</a:t>
              </a:r>
              <a:r>
                <a:rPr baseline="30000" lang="en">
                  <a:latin typeface="Lato"/>
                  <a:ea typeface="Lato"/>
                  <a:cs typeface="Lato"/>
                  <a:sym typeface="Lato"/>
                </a:rPr>
                <a:t>2</a:t>
              </a:r>
              <a:r>
                <a:rPr lang="en">
                  <a:latin typeface="Lato"/>
                  <a:ea typeface="Lato"/>
                  <a:cs typeface="Lato"/>
                  <a:sym typeface="Lato"/>
                </a:rPr>
                <a:t> + (</a:t>
              </a:r>
              <a:r>
                <a:rPr lang="en"/>
                <a:t>y</a:t>
              </a:r>
              <a:r>
                <a:rPr baseline="-25000" lang="en"/>
                <a:t>1 </a:t>
              </a:r>
              <a:r>
                <a:rPr lang="en"/>
                <a:t>-</a:t>
              </a:r>
              <a:r>
                <a:rPr baseline="-25000" lang="en"/>
                <a:t> </a:t>
              </a:r>
              <a:r>
                <a:rPr lang="en"/>
                <a:t>y</a:t>
              </a:r>
              <a:r>
                <a:rPr baseline="-25000" lang="en"/>
                <a:t>2</a:t>
              </a:r>
              <a:r>
                <a:rPr lang="en">
                  <a:latin typeface="Lato"/>
                  <a:ea typeface="Lato"/>
                  <a:cs typeface="Lato"/>
                  <a:sym typeface="Lato"/>
                </a:rPr>
                <a:t>)</a:t>
              </a:r>
              <a:r>
                <a:rPr baseline="30000" lang="en">
                  <a:latin typeface="Lato"/>
                  <a:ea typeface="Lato"/>
                  <a:cs typeface="Lato"/>
                  <a:sym typeface="Lato"/>
                </a:rPr>
                <a:t>2</a:t>
              </a:r>
              <a:r>
                <a:rPr lang="en">
                  <a:latin typeface="Lato"/>
                  <a:ea typeface="Lato"/>
                  <a:cs typeface="Lato"/>
                  <a:sym typeface="Lato"/>
                </a:rPr>
                <a:t> </a:t>
              </a:r>
              <a:endParaRPr/>
            </a:p>
          </p:txBody>
        </p:sp>
        <p:cxnSp>
          <p:nvCxnSpPr>
            <p:cNvPr id="187" name="Google Shape;187;p21"/>
            <p:cNvCxnSpPr/>
            <p:nvPr/>
          </p:nvCxnSpPr>
          <p:spPr>
            <a:xfrm flipH="1" rot="10800000">
              <a:off x="6112406" y="2135975"/>
              <a:ext cx="2180100" cy="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8" name="Google Shape;188;p21"/>
          <p:cNvSpPr txBox="1"/>
          <p:nvPr/>
        </p:nvSpPr>
        <p:spPr>
          <a:xfrm>
            <a:off x="2626050" y="3220350"/>
            <a:ext cx="80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⩬ 4.24</a:t>
            </a:r>
            <a:endParaRPr/>
          </a:p>
        </p:txBody>
      </p:sp>
      <p:grpSp>
        <p:nvGrpSpPr>
          <p:cNvPr id="189" name="Google Shape;189;p21"/>
          <p:cNvGrpSpPr/>
          <p:nvPr/>
        </p:nvGrpSpPr>
        <p:grpSpPr>
          <a:xfrm>
            <a:off x="216751" y="3810350"/>
            <a:ext cx="2544637" cy="400200"/>
            <a:chOff x="4526150" y="2054250"/>
            <a:chExt cx="4233300" cy="400200"/>
          </a:xfrm>
        </p:grpSpPr>
        <p:sp>
          <p:nvSpPr>
            <p:cNvPr id="190" name="Google Shape;190;p21"/>
            <p:cNvSpPr txBox="1"/>
            <p:nvPr/>
          </p:nvSpPr>
          <p:spPr>
            <a:xfrm>
              <a:off x="4526150" y="2054250"/>
              <a:ext cx="4233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A1 - A3 = √(</a:t>
              </a:r>
              <a:r>
                <a:rPr lang="en"/>
                <a:t>x</a:t>
              </a:r>
              <a:r>
                <a:rPr baseline="-25000" lang="en"/>
                <a:t>1</a:t>
              </a:r>
              <a:r>
                <a:rPr lang="en">
                  <a:latin typeface="Lato"/>
                  <a:ea typeface="Lato"/>
                  <a:cs typeface="Lato"/>
                  <a:sym typeface="Lato"/>
                </a:rPr>
                <a:t>-</a:t>
              </a:r>
              <a:r>
                <a:rPr lang="en"/>
                <a:t>x</a:t>
              </a:r>
              <a:r>
                <a:rPr baseline="-25000" lang="en"/>
                <a:t>3</a:t>
              </a:r>
              <a:r>
                <a:rPr lang="en">
                  <a:latin typeface="Lato"/>
                  <a:ea typeface="Lato"/>
                  <a:cs typeface="Lato"/>
                  <a:sym typeface="Lato"/>
                </a:rPr>
                <a:t>)</a:t>
              </a:r>
              <a:r>
                <a:rPr baseline="30000" lang="en">
                  <a:latin typeface="Lato"/>
                  <a:ea typeface="Lato"/>
                  <a:cs typeface="Lato"/>
                  <a:sym typeface="Lato"/>
                </a:rPr>
                <a:t>2</a:t>
              </a:r>
              <a:r>
                <a:rPr lang="en">
                  <a:latin typeface="Lato"/>
                  <a:ea typeface="Lato"/>
                  <a:cs typeface="Lato"/>
                  <a:sym typeface="Lato"/>
                </a:rPr>
                <a:t> + (</a:t>
              </a:r>
              <a:r>
                <a:rPr lang="en"/>
                <a:t>y</a:t>
              </a:r>
              <a:r>
                <a:rPr baseline="-25000" lang="en"/>
                <a:t>1 </a:t>
              </a:r>
              <a:r>
                <a:rPr lang="en"/>
                <a:t>-</a:t>
              </a:r>
              <a:r>
                <a:rPr baseline="-25000" lang="en"/>
                <a:t> </a:t>
              </a:r>
              <a:r>
                <a:rPr lang="en"/>
                <a:t>y</a:t>
              </a:r>
              <a:r>
                <a:rPr baseline="-25000" lang="en"/>
                <a:t>3</a:t>
              </a:r>
              <a:r>
                <a:rPr lang="en">
                  <a:latin typeface="Lato"/>
                  <a:ea typeface="Lato"/>
                  <a:cs typeface="Lato"/>
                  <a:sym typeface="Lato"/>
                </a:rPr>
                <a:t>)</a:t>
              </a:r>
              <a:r>
                <a:rPr baseline="30000" lang="en">
                  <a:latin typeface="Lato"/>
                  <a:ea typeface="Lato"/>
                  <a:cs typeface="Lato"/>
                  <a:sym typeface="Lato"/>
                </a:rPr>
                <a:t>2</a:t>
              </a:r>
              <a:r>
                <a:rPr lang="en">
                  <a:latin typeface="Lato"/>
                  <a:ea typeface="Lato"/>
                  <a:cs typeface="Lato"/>
                  <a:sym typeface="Lato"/>
                </a:rPr>
                <a:t> </a:t>
              </a:r>
              <a:endParaRPr/>
            </a:p>
          </p:txBody>
        </p:sp>
        <p:cxnSp>
          <p:nvCxnSpPr>
            <p:cNvPr id="191" name="Google Shape;191;p21"/>
            <p:cNvCxnSpPr/>
            <p:nvPr/>
          </p:nvCxnSpPr>
          <p:spPr>
            <a:xfrm flipH="1" rot="10800000">
              <a:off x="6112406" y="2135975"/>
              <a:ext cx="2180100" cy="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2" name="Google Shape;192;p21"/>
          <p:cNvSpPr txBox="1"/>
          <p:nvPr/>
        </p:nvSpPr>
        <p:spPr>
          <a:xfrm>
            <a:off x="2626050" y="3825800"/>
            <a:ext cx="80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⩬ 5</a:t>
            </a:r>
            <a:endParaRPr/>
          </a:p>
        </p:txBody>
      </p:sp>
      <p:sp>
        <p:nvSpPr>
          <p:cNvPr id="193" name="Google Shape;193;p21"/>
          <p:cNvSpPr txBox="1"/>
          <p:nvPr/>
        </p:nvSpPr>
        <p:spPr>
          <a:xfrm>
            <a:off x="338675" y="4360325"/>
            <a:ext cx="301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¡Queremos preservar las distancias!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21"/>
          <p:cNvSpPr txBox="1"/>
          <p:nvPr/>
        </p:nvSpPr>
        <p:spPr>
          <a:xfrm>
            <a:off x="727650" y="1354675"/>
            <a:ext cx="40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¿Cómo resolvemos este problema?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95" name="Google Shape;195;p21"/>
          <p:cNvGrpSpPr/>
          <p:nvPr/>
        </p:nvGrpSpPr>
        <p:grpSpPr>
          <a:xfrm>
            <a:off x="4444938" y="1895400"/>
            <a:ext cx="1841444" cy="400200"/>
            <a:chOff x="4445000" y="1895400"/>
            <a:chExt cx="4064100" cy="400200"/>
          </a:xfrm>
        </p:grpSpPr>
        <p:sp>
          <p:nvSpPr>
            <p:cNvPr id="196" name="Google Shape;196;p21"/>
            <p:cNvSpPr txBox="1"/>
            <p:nvPr/>
          </p:nvSpPr>
          <p:spPr>
            <a:xfrm>
              <a:off x="4445000" y="1895400"/>
              <a:ext cx="4064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A1 = (x</a:t>
              </a:r>
              <a:r>
                <a:rPr baseline="-25000" lang="en">
                  <a:latin typeface="Lato"/>
                  <a:ea typeface="Lato"/>
                  <a:cs typeface="Lato"/>
                  <a:sym typeface="Lato"/>
                </a:rPr>
                <a:t>1</a:t>
              </a:r>
              <a:r>
                <a:rPr lang="en">
                  <a:latin typeface="Lato"/>
                  <a:ea typeface="Lato"/>
                  <a:cs typeface="Lato"/>
                  <a:sym typeface="Lato"/>
                </a:rPr>
                <a:t>, y</a:t>
              </a:r>
              <a:r>
                <a:rPr baseline="-25000" lang="en">
                  <a:latin typeface="Lato"/>
                  <a:ea typeface="Lato"/>
                  <a:cs typeface="Lato"/>
                  <a:sym typeface="Lato"/>
                </a:rPr>
                <a:t>1</a:t>
              </a:r>
              <a:r>
                <a:rPr lang="en">
                  <a:latin typeface="Lato"/>
                  <a:ea typeface="Lato"/>
                  <a:cs typeface="Lato"/>
                  <a:sym typeface="Lato"/>
                </a:rPr>
                <a:t>,) = </a:t>
              </a:r>
              <a:r>
                <a:rPr lang="en">
                  <a:latin typeface="Lobster"/>
                  <a:ea typeface="Lobster"/>
                  <a:cs typeface="Lobster"/>
                  <a:sym typeface="Lobster"/>
                </a:rPr>
                <a:t>𝓧</a:t>
              </a:r>
              <a:r>
                <a:rPr baseline="-25000" lang="en">
                  <a:latin typeface="Lato"/>
                  <a:ea typeface="Lato"/>
                  <a:cs typeface="Lato"/>
                  <a:sym typeface="Lato"/>
                </a:rPr>
                <a:t>1</a:t>
              </a:r>
              <a:endParaRPr baseline="-25000"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97" name="Google Shape;197;p21"/>
            <p:cNvCxnSpPr/>
            <p:nvPr/>
          </p:nvCxnSpPr>
          <p:spPr>
            <a:xfrm>
              <a:off x="7200152" y="2003775"/>
              <a:ext cx="155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98" name="Google Shape;198;p21"/>
          <p:cNvSpPr txBox="1"/>
          <p:nvPr/>
        </p:nvSpPr>
        <p:spPr>
          <a:xfrm>
            <a:off x="4445000" y="15381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Llamemos:</a:t>
            </a:r>
            <a:endParaRPr/>
          </a:p>
        </p:txBody>
      </p:sp>
      <p:grpSp>
        <p:nvGrpSpPr>
          <p:cNvPr id="199" name="Google Shape;199;p21"/>
          <p:cNvGrpSpPr/>
          <p:nvPr/>
        </p:nvGrpSpPr>
        <p:grpSpPr>
          <a:xfrm>
            <a:off x="4444951" y="2276363"/>
            <a:ext cx="1841400" cy="400200"/>
            <a:chOff x="4444951" y="2276363"/>
            <a:chExt cx="1841400" cy="400200"/>
          </a:xfrm>
        </p:grpSpPr>
        <p:sp>
          <p:nvSpPr>
            <p:cNvPr id="200" name="Google Shape;200;p21"/>
            <p:cNvSpPr txBox="1"/>
            <p:nvPr/>
          </p:nvSpPr>
          <p:spPr>
            <a:xfrm>
              <a:off x="4444951" y="2276363"/>
              <a:ext cx="1841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A2 = (x</a:t>
              </a:r>
              <a:r>
                <a:rPr baseline="-25000" lang="en">
                  <a:latin typeface="Lato"/>
                  <a:ea typeface="Lato"/>
                  <a:cs typeface="Lato"/>
                  <a:sym typeface="Lato"/>
                </a:rPr>
                <a:t>2</a:t>
              </a:r>
              <a:r>
                <a:rPr lang="en">
                  <a:latin typeface="Lato"/>
                  <a:ea typeface="Lato"/>
                  <a:cs typeface="Lato"/>
                  <a:sym typeface="Lato"/>
                </a:rPr>
                <a:t>, y</a:t>
              </a:r>
              <a:r>
                <a:rPr baseline="-25000" lang="en">
                  <a:latin typeface="Lato"/>
                  <a:ea typeface="Lato"/>
                  <a:cs typeface="Lato"/>
                  <a:sym typeface="Lato"/>
                </a:rPr>
                <a:t>2</a:t>
              </a:r>
              <a:r>
                <a:rPr lang="en">
                  <a:latin typeface="Lato"/>
                  <a:ea typeface="Lato"/>
                  <a:cs typeface="Lato"/>
                  <a:sym typeface="Lato"/>
                </a:rPr>
                <a:t>,) = </a:t>
              </a:r>
              <a:r>
                <a:rPr lang="en">
                  <a:latin typeface="Lobster"/>
                  <a:ea typeface="Lobster"/>
                  <a:cs typeface="Lobster"/>
                  <a:sym typeface="Lobster"/>
                </a:rPr>
                <a:t>𝓧</a:t>
              </a:r>
              <a:r>
                <a:rPr baseline="-25000" lang="en">
                  <a:latin typeface="Lato"/>
                  <a:ea typeface="Lato"/>
                  <a:cs typeface="Lato"/>
                  <a:sym typeface="Lato"/>
                </a:rPr>
                <a:t>2</a:t>
              </a:r>
              <a:endParaRPr baseline="-25000"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01" name="Google Shape;201;p21"/>
            <p:cNvCxnSpPr/>
            <p:nvPr/>
          </p:nvCxnSpPr>
          <p:spPr>
            <a:xfrm>
              <a:off x="5683398" y="2339625"/>
              <a:ext cx="70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02" name="Google Shape;202;p21"/>
          <p:cNvGrpSpPr/>
          <p:nvPr/>
        </p:nvGrpSpPr>
        <p:grpSpPr>
          <a:xfrm>
            <a:off x="4444951" y="2676563"/>
            <a:ext cx="1841400" cy="400200"/>
            <a:chOff x="4444951" y="2676563"/>
            <a:chExt cx="1841400" cy="400200"/>
          </a:xfrm>
        </p:grpSpPr>
        <p:sp>
          <p:nvSpPr>
            <p:cNvPr id="203" name="Google Shape;203;p21"/>
            <p:cNvSpPr txBox="1"/>
            <p:nvPr/>
          </p:nvSpPr>
          <p:spPr>
            <a:xfrm>
              <a:off x="4444951" y="2676563"/>
              <a:ext cx="1841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A3 = (x</a:t>
              </a:r>
              <a:r>
                <a:rPr baseline="-25000" lang="en">
                  <a:latin typeface="Lato"/>
                  <a:ea typeface="Lato"/>
                  <a:cs typeface="Lato"/>
                  <a:sym typeface="Lato"/>
                </a:rPr>
                <a:t>3</a:t>
              </a:r>
              <a:r>
                <a:rPr lang="en">
                  <a:latin typeface="Lato"/>
                  <a:ea typeface="Lato"/>
                  <a:cs typeface="Lato"/>
                  <a:sym typeface="Lato"/>
                </a:rPr>
                <a:t>, y</a:t>
              </a:r>
              <a:r>
                <a:rPr baseline="-25000" lang="en">
                  <a:latin typeface="Lato"/>
                  <a:ea typeface="Lato"/>
                  <a:cs typeface="Lato"/>
                  <a:sym typeface="Lato"/>
                </a:rPr>
                <a:t>3</a:t>
              </a:r>
              <a:r>
                <a:rPr lang="en">
                  <a:latin typeface="Lato"/>
                  <a:ea typeface="Lato"/>
                  <a:cs typeface="Lato"/>
                  <a:sym typeface="Lato"/>
                </a:rPr>
                <a:t>,) = </a:t>
              </a:r>
              <a:r>
                <a:rPr lang="en">
                  <a:latin typeface="Lobster"/>
                  <a:ea typeface="Lobster"/>
                  <a:cs typeface="Lobster"/>
                  <a:sym typeface="Lobster"/>
                </a:rPr>
                <a:t>𝓧</a:t>
              </a:r>
              <a:r>
                <a:rPr baseline="-25000" lang="en">
                  <a:latin typeface="Lato"/>
                  <a:ea typeface="Lato"/>
                  <a:cs typeface="Lato"/>
                  <a:sym typeface="Lato"/>
                </a:rPr>
                <a:t>3</a:t>
              </a:r>
              <a:endParaRPr baseline="-25000"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04" name="Google Shape;204;p21"/>
            <p:cNvCxnSpPr/>
            <p:nvPr/>
          </p:nvCxnSpPr>
          <p:spPr>
            <a:xfrm>
              <a:off x="5683398" y="2760150"/>
              <a:ext cx="70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05" name="Google Shape;205;p21"/>
          <p:cNvSpPr txBox="1"/>
          <p:nvPr/>
        </p:nvSpPr>
        <p:spPr>
          <a:xfrm>
            <a:off x="4445000" y="3060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etc.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