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326b4b0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5326b4b0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5326b4b0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5326b4b0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5326b4b0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5326b4b0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5326b4b0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5326b4b0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5326b4b0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5326b4b0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5326b4b0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5326b4b0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326b4b0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326b4b0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5326b4b0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5326b4b0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5326b4b0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5326b4b0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35326b4b04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35326b4b04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fdff1f76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fdff1f76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5326b4b0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5326b4b0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5326b4b0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5326b4b0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dff1f76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fdff1f76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5326b4b0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5326b4b0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5326b4b0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5326b4b0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5326b4b0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5326b4b0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5326b4b0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5326b4b0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5326b4b0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5326b4b0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5326b4b0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5326b4b0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2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3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t-SNE: </a:t>
            </a:r>
            <a:r>
              <a:rPr lang="en" sz="3877"/>
              <a:t>t-distributed stochastic neighbor embedding</a:t>
            </a:r>
            <a:endParaRPr sz="38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77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4078100"/>
            <a:ext cx="76881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Ing. Juan M. Rodríguez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729450" y="648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5425"/>
            <a:ext cx="3191925" cy="25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/>
        </p:nvSpPr>
        <p:spPr>
          <a:xfrm>
            <a:off x="197550" y="3986400"/>
            <a:ext cx="327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Finalmente medimos la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distancia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 todos los puntos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96" name="Google Shape;196;p22"/>
          <p:cNvGrpSpPr/>
          <p:nvPr/>
        </p:nvGrpSpPr>
        <p:grpSpPr>
          <a:xfrm>
            <a:off x="3167950" y="1277050"/>
            <a:ext cx="5798375" cy="2421000"/>
            <a:chOff x="3167950" y="1277050"/>
            <a:chExt cx="5798375" cy="2421000"/>
          </a:xfrm>
        </p:grpSpPr>
        <p:pic>
          <p:nvPicPr>
            <p:cNvPr id="197" name="Google Shape;197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71450" y="1858100"/>
              <a:ext cx="5494875" cy="1839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22"/>
            <p:cNvSpPr txBox="1"/>
            <p:nvPr/>
          </p:nvSpPr>
          <p:spPr>
            <a:xfrm>
              <a:off x="3167950" y="1277050"/>
              <a:ext cx="1933200" cy="126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Y los proyectamos en la misma curva.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729450" y="648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162275" y="1361725"/>
            <a:ext cx="872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 ancho de la curva Normal, (su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desvío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estándar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 NO es siempre igual. Depende de la densidad de los datos en la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cercanía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del punto de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interés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800" y="1977325"/>
            <a:ext cx="5233247" cy="286137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/>
          <p:nvPr/>
        </p:nvSpPr>
        <p:spPr>
          <a:xfrm>
            <a:off x="3485450" y="2046100"/>
            <a:ext cx="811500" cy="5646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p23"/>
          <p:cNvCxnSpPr>
            <a:stCxn id="206" idx="2"/>
          </p:cNvCxnSpPr>
          <p:nvPr/>
        </p:nvCxnSpPr>
        <p:spPr>
          <a:xfrm flipH="1">
            <a:off x="1665050" y="2328400"/>
            <a:ext cx="1820400" cy="402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3"/>
          <p:cNvSpPr txBox="1"/>
          <p:nvPr/>
        </p:nvSpPr>
        <p:spPr>
          <a:xfrm>
            <a:off x="190500" y="2730400"/>
            <a:ext cx="1912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Estos puntos están más juntos, la densidad es mayor y por lo tanto la curva Normal es más angosta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9" name="Google Shape;209;p23"/>
          <p:cNvCxnSpPr>
            <a:stCxn id="208" idx="3"/>
          </p:cNvCxnSpPr>
          <p:nvPr/>
        </p:nvCxnSpPr>
        <p:spPr>
          <a:xfrm>
            <a:off x="2102700" y="3469150"/>
            <a:ext cx="663000" cy="348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3"/>
          <p:cNvSpPr/>
          <p:nvPr/>
        </p:nvSpPr>
        <p:spPr>
          <a:xfrm>
            <a:off x="4953000" y="2695125"/>
            <a:ext cx="1100700" cy="9102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6589900" y="1930300"/>
            <a:ext cx="241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Estos puntos de acá tienen la mitad de densidad, están más separados. Su curva tendrá el doble de ancho.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2" name="Google Shape;212;p23"/>
          <p:cNvCxnSpPr>
            <a:stCxn id="210" idx="7"/>
            <a:endCxn id="211" idx="1"/>
          </p:cNvCxnSpPr>
          <p:nvPr/>
        </p:nvCxnSpPr>
        <p:spPr>
          <a:xfrm flipH="1" rot="10800000">
            <a:off x="5892506" y="2453721"/>
            <a:ext cx="697500" cy="374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3"/>
          <p:cNvCxnSpPr>
            <a:stCxn id="211" idx="2"/>
          </p:cNvCxnSpPr>
          <p:nvPr/>
        </p:nvCxnSpPr>
        <p:spPr>
          <a:xfrm flipH="1">
            <a:off x="6357100" y="2977000"/>
            <a:ext cx="1437900" cy="1221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729450" y="648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</a:t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729450" y="1389950"/>
            <a:ext cx="76887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Cómo las curvas no son iguales, hay normalizar la similitud: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 u="sng"/>
              <a:t>                 Similitud                             </a:t>
            </a:r>
            <a:r>
              <a:rPr lang="en" sz="1700"/>
              <a:t>= </a:t>
            </a:r>
            <a:r>
              <a:rPr lang="en" sz="1700"/>
              <a:t>Similitud</a:t>
            </a:r>
            <a:r>
              <a:rPr lang="en" sz="1700"/>
              <a:t> escalada = puntaje (score)</a:t>
            </a:r>
            <a:br>
              <a:rPr lang="en" sz="1700"/>
            </a:br>
            <a:r>
              <a:rPr lang="en" sz="1700"/>
              <a:t>Suma de todas las similitude</a:t>
            </a:r>
            <a:r>
              <a:rPr lang="en" sz="1700"/>
              <a:t>s</a:t>
            </a:r>
            <a:endParaRPr sz="2000"/>
          </a:p>
        </p:txBody>
      </p:sp>
      <p:sp>
        <p:nvSpPr>
          <p:cNvPr id="220" name="Google Shape;220;p24"/>
          <p:cNvSpPr txBox="1"/>
          <p:nvPr/>
        </p:nvSpPr>
        <p:spPr>
          <a:xfrm>
            <a:off x="729450" y="2571750"/>
            <a:ext cx="7758300" cy="28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 realidad, t-SNE tiene un parámetro llamado “perplejidad” (</a:t>
            </a:r>
            <a:r>
              <a:rPr i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perplexity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que es igual a la densidad esperada para un punto. 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 desviación estándar se define por este valor de </a:t>
            </a:r>
            <a:r>
              <a:rPr b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perplejidad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que corresponde al número de vecinos alrededor de cada punto. Este valor lo establece el usuario de antemano y permite estimar la desviación estándar de las distribuciones gaussianas definidas para cada punto xi. 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Cuanto mayor es la perplejidad, mayor es la variación.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729450" y="648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</a:t>
            </a:r>
            <a:endParaRPr/>
          </a:p>
        </p:txBody>
      </p:sp>
      <p:pic>
        <p:nvPicPr>
          <p:cNvPr id="226" name="Google Shape;2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5425"/>
            <a:ext cx="3191925" cy="25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 txBox="1"/>
          <p:nvPr/>
        </p:nvSpPr>
        <p:spPr>
          <a:xfrm>
            <a:off x="197550" y="3986400"/>
            <a:ext cx="327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Una vez que calculamos todos los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puntajes de similitud o 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similarity scores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 t-SNE hace un último ajuste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8" name="Google Shape;2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7575" y="2571750"/>
            <a:ext cx="2997774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/>
          <p:nvPr/>
        </p:nvSpPr>
        <p:spPr>
          <a:xfrm>
            <a:off x="3294950" y="896050"/>
            <a:ext cx="553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Cómo el ancho de la curva Normal usada dependen de los puntos que rodean al mismo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30" name="Google Shape;230;p25"/>
          <p:cNvGrpSpPr/>
          <p:nvPr/>
        </p:nvGrpSpPr>
        <p:grpSpPr>
          <a:xfrm>
            <a:off x="3344325" y="1518350"/>
            <a:ext cx="5355300" cy="2574000"/>
            <a:chOff x="3344325" y="1518350"/>
            <a:chExt cx="5355300" cy="2574000"/>
          </a:xfrm>
        </p:grpSpPr>
        <p:cxnSp>
          <p:nvCxnSpPr>
            <p:cNvPr id="231" name="Google Shape;231;p25"/>
            <p:cNvCxnSpPr>
              <a:stCxn id="232" idx="2"/>
            </p:cNvCxnSpPr>
            <p:nvPr/>
          </p:nvCxnSpPr>
          <p:spPr>
            <a:xfrm>
              <a:off x="6021975" y="2349650"/>
              <a:ext cx="864300" cy="804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3" name="Google Shape;233;p25"/>
            <p:cNvCxnSpPr>
              <a:stCxn id="232" idx="2"/>
            </p:cNvCxnSpPr>
            <p:nvPr/>
          </p:nvCxnSpPr>
          <p:spPr>
            <a:xfrm>
              <a:off x="6021975" y="2349650"/>
              <a:ext cx="546900" cy="1742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2" name="Google Shape;232;p25"/>
            <p:cNvSpPr txBox="1"/>
            <p:nvPr/>
          </p:nvSpPr>
          <p:spPr>
            <a:xfrm>
              <a:off x="3344325" y="1518350"/>
              <a:ext cx="5355300" cy="831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El puntaje de similitud del punto amarillo, respecto del azul, puede que no sea el mismo que el puntaje de similitud del punto azul respecto del amarillo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34" name="Google Shape;234;p25"/>
          <p:cNvGrpSpPr/>
          <p:nvPr/>
        </p:nvGrpSpPr>
        <p:grpSpPr>
          <a:xfrm>
            <a:off x="3365500" y="2518825"/>
            <a:ext cx="3584225" cy="1488775"/>
            <a:chOff x="3365500" y="2518825"/>
            <a:chExt cx="3584225" cy="1488775"/>
          </a:xfrm>
        </p:grpSpPr>
        <p:cxnSp>
          <p:nvCxnSpPr>
            <p:cNvPr id="235" name="Google Shape;235;p25"/>
            <p:cNvCxnSpPr/>
            <p:nvPr/>
          </p:nvCxnSpPr>
          <p:spPr>
            <a:xfrm flipH="1">
              <a:off x="6752025" y="3302000"/>
              <a:ext cx="197700" cy="7056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36" name="Google Shape;236;p25"/>
            <p:cNvSpPr txBox="1"/>
            <p:nvPr/>
          </p:nvSpPr>
          <p:spPr>
            <a:xfrm>
              <a:off x="3365500" y="2518825"/>
              <a:ext cx="2370600" cy="1046700"/>
            </a:xfrm>
            <a:prstGeom prst="rect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t-SNE promedia los dos puntajes de similitud, en ambas direcciones. Para unificar el valor.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729450" y="648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</a:t>
            </a:r>
            <a:endParaRPr/>
          </a:p>
        </p:txBody>
      </p:sp>
      <p:pic>
        <p:nvPicPr>
          <p:cNvPr id="242" name="Google Shape;2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5425"/>
            <a:ext cx="3191925" cy="25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6"/>
          <p:cNvSpPr txBox="1"/>
          <p:nvPr/>
        </p:nvSpPr>
        <p:spPr>
          <a:xfrm>
            <a:off x="3294950" y="896050"/>
            <a:ext cx="553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Finalmente tendremos una matriz de puntajes de similitud o 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Similarity Scores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9500" y="1511650"/>
            <a:ext cx="2769850" cy="33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96" y="1670200"/>
            <a:ext cx="3470273" cy="332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 txBox="1"/>
          <p:nvPr>
            <p:ph type="title"/>
          </p:nvPr>
        </p:nvSpPr>
        <p:spPr>
          <a:xfrm>
            <a:off x="729450" y="648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</a:t>
            </a:r>
            <a:endParaRPr/>
          </a:p>
        </p:txBody>
      </p:sp>
      <p:sp>
        <p:nvSpPr>
          <p:cNvPr id="251" name="Google Shape;251;p27"/>
          <p:cNvSpPr txBox="1"/>
          <p:nvPr/>
        </p:nvSpPr>
        <p:spPr>
          <a:xfrm>
            <a:off x="3351400" y="1445125"/>
            <a:ext cx="543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próximo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paso es calcular el puntaje de similitud en el nuevo espacio.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Tomamos el primer punto, medimos la distancia al siguiente punto…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7"/>
          <p:cNvSpPr txBox="1"/>
          <p:nvPr/>
        </p:nvSpPr>
        <p:spPr>
          <a:xfrm>
            <a:off x="3351400" y="613825"/>
            <a:ext cx="551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Ahora que tenemos la matriz de similitud, hacemos lo que dijimos al principio. Proyectamos los puntos del espacio en una recta de forma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aleatoria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</p:txBody>
      </p:sp>
      <p:pic>
        <p:nvPicPr>
          <p:cNvPr id="253" name="Google Shape;2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50" y="2338925"/>
            <a:ext cx="5124800" cy="9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8943" y="3898225"/>
            <a:ext cx="2175425" cy="9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3508950" y="3225275"/>
            <a:ext cx="551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Luego lo proyectamos en una curva, centrada en el punto de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interés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y vemos su valor…</a:t>
            </a:r>
            <a:endParaRPr/>
          </a:p>
        </p:txBody>
      </p:sp>
      <p:sp>
        <p:nvSpPr>
          <p:cNvPr id="256" name="Google Shape;256;p27"/>
          <p:cNvSpPr txBox="1"/>
          <p:nvPr/>
        </p:nvSpPr>
        <p:spPr>
          <a:xfrm>
            <a:off x="5919625" y="3898225"/>
            <a:ext cx="2871600" cy="83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Pero esta NO es una curva Normal, </a:t>
            </a:r>
            <a:r>
              <a:rPr b="1" lang="en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¡es una</a:t>
            </a:r>
            <a:r>
              <a:rPr b="1" lang="en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distribución t-Student!</a:t>
            </a:r>
            <a:endParaRPr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idx="1" type="body"/>
          </p:nvPr>
        </p:nvSpPr>
        <p:spPr>
          <a:xfrm>
            <a:off x="4995450" y="1183575"/>
            <a:ext cx="3845100" cy="3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distribución T (t-Student) (en rojo) es un poco </a:t>
            </a:r>
            <a:r>
              <a:rPr lang="en"/>
              <a:t>más</a:t>
            </a:r>
            <a:r>
              <a:rPr lang="en"/>
              <a:t> baja en el centro y más alta en los extremos que una distribución </a:t>
            </a:r>
            <a:r>
              <a:rPr b="1" lang="en"/>
              <a:t>Normal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Es la “T” en t-SNE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 usa esta distribución en lugar de la normal ya que permite una mejor visualización de los datos, estos aparecen un poco más “dispersos”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"/>
          <p:cNvSpPr txBox="1"/>
          <p:nvPr>
            <p:ph type="title"/>
          </p:nvPr>
        </p:nvSpPr>
        <p:spPr>
          <a:xfrm>
            <a:off x="729450" y="648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</a:t>
            </a:r>
            <a:endParaRPr/>
          </a:p>
        </p:txBody>
      </p:sp>
      <p:pic>
        <p:nvPicPr>
          <p:cNvPr id="263" name="Google Shape;2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75" y="1343025"/>
            <a:ext cx="4690525" cy="222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type="title"/>
          </p:nvPr>
        </p:nvSpPr>
        <p:spPr>
          <a:xfrm>
            <a:off x="729450" y="648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</a:t>
            </a:r>
            <a:endParaRPr/>
          </a:p>
        </p:txBody>
      </p:sp>
      <p:sp>
        <p:nvSpPr>
          <p:cNvPr id="269" name="Google Shape;269;p29"/>
          <p:cNvSpPr txBox="1"/>
          <p:nvPr/>
        </p:nvSpPr>
        <p:spPr>
          <a:xfrm>
            <a:off x="3142550" y="1389950"/>
            <a:ext cx="2918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 igual que antes, calculamos y normalizamos todos los nuevos puntajes y construimos una matriz.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Solo que esta matriz no está ordenada en absoluto.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0" name="Google Shape;2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0725" y="1389950"/>
            <a:ext cx="2769850" cy="33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35975"/>
            <a:ext cx="2990150" cy="3499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2803" y="4387400"/>
            <a:ext cx="3558400" cy="44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29"/>
          <p:cNvGrpSpPr/>
          <p:nvPr/>
        </p:nvGrpSpPr>
        <p:grpSpPr>
          <a:xfrm>
            <a:off x="3090475" y="3767675"/>
            <a:ext cx="2617693" cy="691375"/>
            <a:chOff x="3090331" y="3767675"/>
            <a:chExt cx="1516800" cy="691375"/>
          </a:xfrm>
        </p:grpSpPr>
        <p:cxnSp>
          <p:nvCxnSpPr>
            <p:cNvPr id="274" name="Google Shape;274;p29"/>
            <p:cNvCxnSpPr/>
            <p:nvPr/>
          </p:nvCxnSpPr>
          <p:spPr>
            <a:xfrm flipH="1">
              <a:off x="3189225" y="4183950"/>
              <a:ext cx="155100" cy="27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5" name="Google Shape;275;p29"/>
            <p:cNvSpPr txBox="1"/>
            <p:nvPr/>
          </p:nvSpPr>
          <p:spPr>
            <a:xfrm>
              <a:off x="3090331" y="3767675"/>
              <a:ext cx="1516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Mover este punto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76" name="Google Shape;276;p29"/>
          <p:cNvSpPr/>
          <p:nvPr/>
        </p:nvSpPr>
        <p:spPr>
          <a:xfrm>
            <a:off x="183450" y="2413000"/>
            <a:ext cx="2769900" cy="239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/>
          <p:nvPr/>
        </p:nvSpPr>
        <p:spPr>
          <a:xfrm>
            <a:off x="6156700" y="2413000"/>
            <a:ext cx="2769900" cy="239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" name="Google Shape;278;p29"/>
          <p:cNvCxnSpPr>
            <a:endCxn id="276" idx="3"/>
          </p:cNvCxnSpPr>
          <p:nvPr/>
        </p:nvCxnSpPr>
        <p:spPr>
          <a:xfrm rot="10800000">
            <a:off x="2953350" y="2532550"/>
            <a:ext cx="482700" cy="3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9"/>
          <p:cNvCxnSpPr>
            <a:endCxn id="277" idx="1"/>
          </p:cNvCxnSpPr>
          <p:nvPr/>
        </p:nvCxnSpPr>
        <p:spPr>
          <a:xfrm flipH="1" rot="10800000">
            <a:off x="5750200" y="2532550"/>
            <a:ext cx="406500" cy="3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29"/>
          <p:cNvSpPr txBox="1"/>
          <p:nvPr/>
        </p:nvSpPr>
        <p:spPr>
          <a:xfrm>
            <a:off x="3436050" y="2858425"/>
            <a:ext cx="231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Tiene cómo objetivo que esta fila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 parezca a esta otra fila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/>
          <p:nvPr>
            <p:ph type="title"/>
          </p:nvPr>
        </p:nvSpPr>
        <p:spPr>
          <a:xfrm>
            <a:off x="729450" y="648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</a:t>
            </a:r>
            <a:endParaRPr/>
          </a:p>
        </p:txBody>
      </p:sp>
      <p:sp>
        <p:nvSpPr>
          <p:cNvPr id="286" name="Google Shape;286;p30"/>
          <p:cNvSpPr txBox="1"/>
          <p:nvPr/>
        </p:nvSpPr>
        <p:spPr>
          <a:xfrm>
            <a:off x="3142550" y="1389950"/>
            <a:ext cx="2918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 se puede calcular de una sola vez el orden de los puntos, es por ello que debe de hacerse en pequeños pasos y moviendo los puntos uno por uno, haciendo que de a poco la nueva matriz coincida con la original.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7" name="Google Shape;2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0725" y="1389950"/>
            <a:ext cx="2769850" cy="33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35975"/>
            <a:ext cx="2990150" cy="3499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2803" y="4387400"/>
            <a:ext cx="3558400" cy="4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>
            <p:ph idx="1" type="body"/>
          </p:nvPr>
        </p:nvSpPr>
        <p:spPr>
          <a:xfrm>
            <a:off x="3936875" y="1368775"/>
            <a:ext cx="44814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Ejemplo del conjunto MNIST con t-SNE</a:t>
            </a:r>
            <a:endParaRPr/>
          </a:p>
        </p:txBody>
      </p:sp>
      <p:sp>
        <p:nvSpPr>
          <p:cNvPr id="295" name="Google Shape;295;p31"/>
          <p:cNvSpPr txBox="1"/>
          <p:nvPr>
            <p:ph type="title"/>
          </p:nvPr>
        </p:nvSpPr>
        <p:spPr>
          <a:xfrm>
            <a:off x="729450" y="648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</a:t>
            </a:r>
            <a:endParaRPr/>
          </a:p>
        </p:txBody>
      </p:sp>
      <p:pic>
        <p:nvPicPr>
          <p:cNvPr id="296" name="Google Shape;2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5975"/>
            <a:ext cx="3784476" cy="365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7548" y="1784221"/>
            <a:ext cx="3661074" cy="22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648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89950"/>
            <a:ext cx="7688700" cy="29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Se trata de otro método que al igual que PCA, toma datos de un espacio de alta dimensión y los proyecta en un espacio de </a:t>
            </a:r>
            <a:r>
              <a:rPr lang="en" sz="1900"/>
              <a:t>menor dimensión</a:t>
            </a:r>
            <a:r>
              <a:rPr lang="en" sz="1900"/>
              <a:t> para que puedan ser representados.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D</a:t>
            </a:r>
            <a:r>
              <a:rPr lang="en" sz="1900"/>
              <a:t>esarrollada en 2008 por Geoffrey Hinton y Laurens Van Der Maaten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/>
          <p:nvPr>
            <p:ph type="title"/>
          </p:nvPr>
        </p:nvSpPr>
        <p:spPr>
          <a:xfrm>
            <a:off x="729450" y="648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 vs PCA</a:t>
            </a:r>
            <a:endParaRPr/>
          </a:p>
        </p:txBody>
      </p:sp>
      <p:pic>
        <p:nvPicPr>
          <p:cNvPr id="303" name="Google Shape;3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000" y="1745225"/>
            <a:ext cx="3255425" cy="272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45225"/>
            <a:ext cx="3255425" cy="27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2"/>
          <p:cNvSpPr txBox="1"/>
          <p:nvPr/>
        </p:nvSpPr>
        <p:spPr>
          <a:xfrm>
            <a:off x="2062363" y="4501450"/>
            <a:ext cx="16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9 segundos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5388350" y="4501450"/>
            <a:ext cx="16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0.03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segundos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32"/>
          <p:cNvSpPr txBox="1"/>
          <p:nvPr/>
        </p:nvSpPr>
        <p:spPr>
          <a:xfrm>
            <a:off x="2062363" y="1316700"/>
            <a:ext cx="16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t-SNE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5388338" y="1316700"/>
            <a:ext cx="16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PCA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Resumen</a:t>
            </a:r>
            <a:endParaRPr/>
          </a:p>
        </p:txBody>
      </p:sp>
      <p:sp>
        <p:nvSpPr>
          <p:cNvPr id="314" name="Google Shape;314;p33"/>
          <p:cNvSpPr txBox="1"/>
          <p:nvPr>
            <p:ph idx="1" type="body"/>
          </p:nvPr>
        </p:nvSpPr>
        <p:spPr>
          <a:xfrm>
            <a:off x="651850" y="1756825"/>
            <a:ext cx="7688700" cy="30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Fortalezas</a:t>
            </a:r>
            <a:r>
              <a:rPr lang="en" sz="2100"/>
              <a:t>:</a:t>
            </a:r>
            <a:endParaRPr sz="21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De lo mejor para visualizar datos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Conserva estructuras no lineales globales y locales</a:t>
            </a:r>
            <a:endParaRPr sz="19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Debilidades</a:t>
            </a:r>
            <a:r>
              <a:rPr lang="en" sz="2100"/>
              <a:t>:</a:t>
            </a:r>
            <a:endParaRPr sz="21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Es estocástico (es no determinista)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Escala mucho en tiempo con dimensiones y puntos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No se puede usar para nuevos puntos</a:t>
            </a:r>
            <a:endParaRPr sz="1900"/>
          </a:p>
        </p:txBody>
      </p:sp>
      <p:sp>
        <p:nvSpPr>
          <p:cNvPr id="315" name="Google Shape;315;p33"/>
          <p:cNvSpPr txBox="1"/>
          <p:nvPr>
            <p:ph type="title"/>
          </p:nvPr>
        </p:nvSpPr>
        <p:spPr>
          <a:xfrm>
            <a:off x="729450" y="648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648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25" y="1362075"/>
            <a:ext cx="2997774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892375" y="3864650"/>
            <a:ext cx="40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Datos en un espacio en 2D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975" y="605200"/>
            <a:ext cx="2838575" cy="214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00525" y="4264850"/>
            <a:ext cx="40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 solo los proyectamos en un eje….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/>
          <p:nvPr/>
        </p:nvSpPr>
        <p:spPr>
          <a:xfrm rot="4073225">
            <a:off x="4530252" y="945455"/>
            <a:ext cx="430355" cy="119251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4642550" y="783375"/>
            <a:ext cx="9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Eje 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5" name="Google Shape;105;p15"/>
          <p:cNvGrpSpPr/>
          <p:nvPr/>
        </p:nvGrpSpPr>
        <p:grpSpPr>
          <a:xfrm>
            <a:off x="4112115" y="2899825"/>
            <a:ext cx="4865436" cy="2091274"/>
            <a:chOff x="4112115" y="2899825"/>
            <a:chExt cx="4865436" cy="2091274"/>
          </a:xfrm>
        </p:grpSpPr>
        <p:pic>
          <p:nvPicPr>
            <p:cNvPr id="106" name="Google Shape;106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01825" y="2899825"/>
              <a:ext cx="2775726" cy="20912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5"/>
            <p:cNvSpPr/>
            <p:nvPr/>
          </p:nvSpPr>
          <p:spPr>
            <a:xfrm rot="6971392">
              <a:off x="4527129" y="2759524"/>
              <a:ext cx="430273" cy="1192614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 txBox="1"/>
            <p:nvPr/>
          </p:nvSpPr>
          <p:spPr>
            <a:xfrm>
              <a:off x="4498300" y="3745363"/>
              <a:ext cx="916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Eje X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09" name="Google Shape;109;p15"/>
          <p:cNvSpPr/>
          <p:nvPr/>
        </p:nvSpPr>
        <p:spPr>
          <a:xfrm>
            <a:off x="6752175" y="818450"/>
            <a:ext cx="1848600" cy="1968600"/>
          </a:xfrm>
          <a:prstGeom prst="mathMultiply">
            <a:avLst>
              <a:gd fmla="val 7633" name="adj1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6678800" y="2899825"/>
            <a:ext cx="1848600" cy="1968600"/>
          </a:xfrm>
          <a:prstGeom prst="mathMultiply">
            <a:avLst>
              <a:gd fmla="val 7633" name="adj1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729450" y="648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</a:t>
            </a:r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01" y="1300825"/>
            <a:ext cx="3701320" cy="3655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3231425" y="1114775"/>
            <a:ext cx="5249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 proyección de t-SNE preserva los 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clusters</a:t>
            </a:r>
            <a:endParaRPr b="1" i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 espacio de menor dimensión puede ser cualquiera que elijamos. Habitualmente se utiliza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un espacio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con 2D, pero usaremos en este ejemplo un espacio unidimensional.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729450" y="648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3704175" y="1183575"/>
            <a:ext cx="530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Empieza colocando los puntos en una recta (para este caso), en orden aleatorio.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Luego va moviendo los puntos, uno por uno,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en pasos secuenciales.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¿Pero cómo los mueve?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96" y="1670200"/>
            <a:ext cx="3470273" cy="332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380" y="2365375"/>
            <a:ext cx="4847383" cy="535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17"/>
          <p:cNvGrpSpPr/>
          <p:nvPr/>
        </p:nvGrpSpPr>
        <p:grpSpPr>
          <a:xfrm>
            <a:off x="3638975" y="2391825"/>
            <a:ext cx="2187300" cy="1044050"/>
            <a:chOff x="3638975" y="2391825"/>
            <a:chExt cx="2187300" cy="1044050"/>
          </a:xfrm>
        </p:grpSpPr>
        <p:sp>
          <p:nvSpPr>
            <p:cNvPr id="127" name="Google Shape;127;p17"/>
            <p:cNvSpPr/>
            <p:nvPr/>
          </p:nvSpPr>
          <p:spPr>
            <a:xfrm>
              <a:off x="4303900" y="2391825"/>
              <a:ext cx="381000" cy="3882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8" name="Google Shape;128;p17"/>
            <p:cNvCxnSpPr>
              <a:stCxn id="127" idx="4"/>
            </p:cNvCxnSpPr>
            <p:nvPr/>
          </p:nvCxnSpPr>
          <p:spPr>
            <a:xfrm>
              <a:off x="4494400" y="2780025"/>
              <a:ext cx="0" cy="27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9" name="Google Shape;129;p17"/>
            <p:cNvSpPr txBox="1"/>
            <p:nvPr/>
          </p:nvSpPr>
          <p:spPr>
            <a:xfrm>
              <a:off x="3638975" y="3035675"/>
              <a:ext cx="218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¿derecha o izquierda?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0" name="Google Shape;130;p17"/>
          <p:cNvGrpSpPr/>
          <p:nvPr/>
        </p:nvGrpSpPr>
        <p:grpSpPr>
          <a:xfrm>
            <a:off x="1707450" y="1785050"/>
            <a:ext cx="5692400" cy="999675"/>
            <a:chOff x="1707450" y="1785050"/>
            <a:chExt cx="5692400" cy="999675"/>
          </a:xfrm>
        </p:grpSpPr>
        <p:sp>
          <p:nvSpPr>
            <p:cNvPr id="131" name="Google Shape;131;p17"/>
            <p:cNvSpPr/>
            <p:nvPr/>
          </p:nvSpPr>
          <p:spPr>
            <a:xfrm>
              <a:off x="1707450" y="1785050"/>
              <a:ext cx="867900" cy="8325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2" name="Google Shape;132;p17"/>
            <p:cNvCxnSpPr>
              <a:stCxn id="131" idx="6"/>
              <a:endCxn id="133" idx="1"/>
            </p:cNvCxnSpPr>
            <p:nvPr/>
          </p:nvCxnSpPr>
          <p:spPr>
            <a:xfrm>
              <a:off x="2575350" y="2201300"/>
              <a:ext cx="3213900" cy="2331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4" name="Google Shape;134;p17"/>
            <p:cNvCxnSpPr>
              <a:endCxn id="135" idx="0"/>
            </p:cNvCxnSpPr>
            <p:nvPr/>
          </p:nvCxnSpPr>
          <p:spPr>
            <a:xfrm>
              <a:off x="2568425" y="2137650"/>
              <a:ext cx="3987600" cy="2400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6" name="Google Shape;136;p17"/>
            <p:cNvCxnSpPr>
              <a:stCxn id="131" idx="6"/>
              <a:endCxn id="137" idx="0"/>
            </p:cNvCxnSpPr>
            <p:nvPr/>
          </p:nvCxnSpPr>
          <p:spPr>
            <a:xfrm>
              <a:off x="2575350" y="2201300"/>
              <a:ext cx="4634100" cy="1953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3" name="Google Shape;133;p17"/>
            <p:cNvSpPr/>
            <p:nvPr/>
          </p:nvSpPr>
          <p:spPr>
            <a:xfrm>
              <a:off x="5733350" y="2377650"/>
              <a:ext cx="381000" cy="3882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6365525" y="2377650"/>
              <a:ext cx="381000" cy="3882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7018850" y="2396525"/>
              <a:ext cx="381000" cy="3882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7"/>
          <p:cNvSpPr txBox="1"/>
          <p:nvPr/>
        </p:nvSpPr>
        <p:spPr>
          <a:xfrm>
            <a:off x="3704175" y="3435875"/>
            <a:ext cx="406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Los puntos de su cluster accionan como “imanes” y atraen el punto hacia ellos.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39" name="Google Shape;139;p17"/>
          <p:cNvGrpSpPr/>
          <p:nvPr/>
        </p:nvGrpSpPr>
        <p:grpSpPr>
          <a:xfrm>
            <a:off x="474125" y="1619950"/>
            <a:ext cx="5311550" cy="2027675"/>
            <a:chOff x="474125" y="1619950"/>
            <a:chExt cx="5311550" cy="2027675"/>
          </a:xfrm>
        </p:grpSpPr>
        <p:sp>
          <p:nvSpPr>
            <p:cNvPr id="140" name="Google Shape;140;p17"/>
            <p:cNvSpPr/>
            <p:nvPr/>
          </p:nvSpPr>
          <p:spPr>
            <a:xfrm>
              <a:off x="4593175" y="2377725"/>
              <a:ext cx="1192500" cy="437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611000" y="1619950"/>
              <a:ext cx="867900" cy="832500"/>
            </a:xfrm>
            <a:prstGeom prst="ellipse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474125" y="2815125"/>
              <a:ext cx="867900" cy="832500"/>
            </a:xfrm>
            <a:prstGeom prst="ellipse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" name="Google Shape;143;p17"/>
            <p:cNvCxnSpPr>
              <a:stCxn id="140" idx="2"/>
              <a:endCxn id="142" idx="6"/>
            </p:cNvCxnSpPr>
            <p:nvPr/>
          </p:nvCxnSpPr>
          <p:spPr>
            <a:xfrm rot="5400000">
              <a:off x="3057475" y="1099575"/>
              <a:ext cx="416400" cy="3847500"/>
            </a:xfrm>
            <a:prstGeom prst="curvedConnector2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4" name="Google Shape;144;p17"/>
            <p:cNvCxnSpPr>
              <a:stCxn id="140" idx="0"/>
              <a:endCxn id="141" idx="7"/>
            </p:cNvCxnSpPr>
            <p:nvPr/>
          </p:nvCxnSpPr>
          <p:spPr>
            <a:xfrm flipH="1" rot="5400000">
              <a:off x="2952625" y="140925"/>
              <a:ext cx="636000" cy="3837600"/>
            </a:xfrm>
            <a:prstGeom prst="curvedConnector3">
              <a:avLst>
                <a:gd fmla="val 156588" name="adj1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45" name="Google Shape;145;p17"/>
          <p:cNvSpPr txBox="1"/>
          <p:nvPr/>
        </p:nvSpPr>
        <p:spPr>
          <a:xfrm>
            <a:off x="3704175" y="3980925"/>
            <a:ext cx="4769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Pero estos de acá están más lejos en el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gráfico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original y entonces lo repelen.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Finalmente, gana la “atracción” y el punto se mueve un poco a la derecha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0850" y="2391824"/>
            <a:ext cx="4832443" cy="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729450" y="648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</a:t>
            </a:r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96" y="1670200"/>
            <a:ext cx="3470273" cy="3323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18"/>
          <p:cNvGrpSpPr/>
          <p:nvPr/>
        </p:nvGrpSpPr>
        <p:grpSpPr>
          <a:xfrm>
            <a:off x="3466819" y="1465800"/>
            <a:ext cx="5200232" cy="2669475"/>
            <a:chOff x="3466819" y="1465800"/>
            <a:chExt cx="5200232" cy="2669475"/>
          </a:xfrm>
        </p:grpSpPr>
        <p:pic>
          <p:nvPicPr>
            <p:cNvPr id="154" name="Google Shape;15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66819" y="2055625"/>
              <a:ext cx="5200232" cy="1989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18"/>
            <p:cNvSpPr txBox="1"/>
            <p:nvPr/>
          </p:nvSpPr>
          <p:spPr>
            <a:xfrm>
              <a:off x="3638975" y="1465800"/>
              <a:ext cx="406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Sigue con el 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próximo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 punto en el 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gráfico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6469950" y="2171550"/>
              <a:ext cx="21096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Lato"/>
                  <a:ea typeface="Lato"/>
                  <a:cs typeface="Lato"/>
                  <a:sym typeface="Lato"/>
                </a:rPr>
                <a:t>Estos puntos atraen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7" name="Google Shape;157;p18"/>
            <p:cNvSpPr txBox="1"/>
            <p:nvPr/>
          </p:nvSpPr>
          <p:spPr>
            <a:xfrm>
              <a:off x="4230525" y="3735075"/>
              <a:ext cx="3142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Lato"/>
                  <a:ea typeface="Lato"/>
                  <a:cs typeface="Lato"/>
                  <a:sym typeface="Lato"/>
                </a:rPr>
                <a:t>Y este lo repele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4268600" y="2984500"/>
              <a:ext cx="360000" cy="3669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9" name="Google Shape;15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5550" y="2698750"/>
            <a:ext cx="62865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funciona internamente?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729450" y="648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649100" y="1291175"/>
            <a:ext cx="31752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1900"/>
              <a:t>Determinar la similitud de todos los puntos el </a:t>
            </a:r>
            <a:r>
              <a:rPr lang="en" sz="1900"/>
              <a:t>gráfico</a:t>
            </a:r>
            <a:endParaRPr sz="2200"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540350"/>
            <a:ext cx="2997774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/>
          <p:nvPr/>
        </p:nvSpPr>
        <p:spPr>
          <a:xfrm>
            <a:off x="1495775" y="2779900"/>
            <a:ext cx="296400" cy="296400"/>
          </a:xfrm>
          <a:prstGeom prst="ellipse">
            <a:avLst/>
          </a:prstGeom>
          <a:solidFill>
            <a:srgbClr val="999999">
              <a:alpha val="36310"/>
            </a:srgbClr>
          </a:solidFill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20"/>
          <p:cNvCxnSpPr>
            <a:stCxn id="172" idx="3"/>
          </p:cNvCxnSpPr>
          <p:nvPr/>
        </p:nvCxnSpPr>
        <p:spPr>
          <a:xfrm>
            <a:off x="1539182" y="3032893"/>
            <a:ext cx="1824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74" name="Google Shape;174;p20"/>
          <p:cNvSpPr txBox="1"/>
          <p:nvPr/>
        </p:nvSpPr>
        <p:spPr>
          <a:xfrm>
            <a:off x="4176900" y="747900"/>
            <a:ext cx="406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1.a tomamos el primer punto, (punto de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interés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 y medimos la distancia al siguiente punto.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1.b luego la proyectamos sobre una curva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Normal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campana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de Gauss), centrada en el punto de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interés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3750" y="2540350"/>
            <a:ext cx="4772025" cy="232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0"/>
          <p:cNvCxnSpPr/>
          <p:nvPr/>
        </p:nvCxnSpPr>
        <p:spPr>
          <a:xfrm rot="10800000">
            <a:off x="6738200" y="3238375"/>
            <a:ext cx="6900" cy="98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7" name="Google Shape;177;p20"/>
          <p:cNvSpPr/>
          <p:nvPr/>
        </p:nvSpPr>
        <p:spPr>
          <a:xfrm>
            <a:off x="6544100" y="2945150"/>
            <a:ext cx="395100" cy="381000"/>
          </a:xfrm>
          <a:prstGeom prst="mathMultiply">
            <a:avLst>
              <a:gd fmla="val 12966" name="adj1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6939200" y="2571750"/>
            <a:ext cx="191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Esta es la similitud (no escalada)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729450" y="648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25" y="2011961"/>
            <a:ext cx="4298775" cy="300718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49400" y="1843700"/>
            <a:ext cx="1573500" cy="126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Continuamos con el siguiente punto y calculamos la similitud, de igual forma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86" name="Google Shape;186;p21"/>
          <p:cNvGrpSpPr/>
          <p:nvPr/>
        </p:nvGrpSpPr>
        <p:grpSpPr>
          <a:xfrm>
            <a:off x="4540950" y="1843700"/>
            <a:ext cx="4463875" cy="3217775"/>
            <a:chOff x="4540950" y="1843700"/>
            <a:chExt cx="4463875" cy="3217775"/>
          </a:xfrm>
        </p:grpSpPr>
        <p:pic>
          <p:nvPicPr>
            <p:cNvPr id="187" name="Google Shape;187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06050" y="1843700"/>
              <a:ext cx="4298775" cy="3217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1"/>
            <p:cNvSpPr txBox="1"/>
            <p:nvPr/>
          </p:nvSpPr>
          <p:spPr>
            <a:xfrm>
              <a:off x="4540950" y="1843700"/>
              <a:ext cx="1646700" cy="126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Luego con este otro punto….</a:t>
              </a:r>
              <a:br>
                <a:rPr lang="en">
                  <a:latin typeface="Lato"/>
                  <a:ea typeface="Lato"/>
                  <a:cs typeface="Lato"/>
                  <a:sym typeface="Lato"/>
                </a:rPr>
              </a:br>
              <a:br>
                <a:rPr lang="en">
                  <a:latin typeface="Lato"/>
                  <a:ea typeface="Lato"/>
                  <a:cs typeface="Lato"/>
                  <a:sym typeface="Lato"/>
                </a:rPr>
              </a:br>
              <a:br>
                <a:rPr lang="en">
                  <a:latin typeface="Lato"/>
                  <a:ea typeface="Lato"/>
                  <a:cs typeface="Lato"/>
                  <a:sym typeface="Lato"/>
                </a:rPr>
              </a:b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