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35e4d32e60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35e4d32e60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35e4d32e60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35e4d32e60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35e4d32e60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35e4d32e60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35e4d32e6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35e4d32e6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35e4d32e6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35e4d32e6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5e4d32e60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5e4d32e60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5eac007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35eac007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5e4d32e60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35e4d32e60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5e4d32e60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35e4d32e60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5e4d32e60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35e4d32e60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5e4d32e60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35e4d32e60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35e4d32e60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35e4d32e60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5e4d32e60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35e4d32e60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ISOMAP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Ing. Juan M. Rodríguez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idx="1" type="body"/>
          </p:nvPr>
        </p:nvSpPr>
        <p:spPr>
          <a:xfrm>
            <a:off x="729450" y="1654900"/>
            <a:ext cx="7688700" cy="26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Construiremos un grafo pesado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Para cada punto en el espacio de entrada, tomamos los </a:t>
            </a:r>
            <a:r>
              <a:rPr b="1" lang="en"/>
              <a:t>K</a:t>
            </a:r>
            <a:r>
              <a:rPr lang="en"/>
              <a:t> vecinos más cercanos (usamos la distancia Euclidiana para esto) </a:t>
            </a:r>
            <a:r>
              <a:rPr b="1" lang="en">
                <a:solidFill>
                  <a:srgbClr val="38761D"/>
                </a:solidFill>
              </a:rPr>
              <a:t>Nota</a:t>
            </a:r>
            <a:r>
              <a:rPr lang="en">
                <a:solidFill>
                  <a:srgbClr val="38761D"/>
                </a:solidFill>
              </a:rPr>
              <a:t>: k es un parámetro del método</a:t>
            </a:r>
            <a:endParaRPr>
              <a:solidFill>
                <a:srgbClr val="38761D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Trazamos aristas que conectan cada punto con sus vecinos más cercanos y ponderamos esas aristas según la distancia Euclidiana calculada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Construimos una matriz de distancias entre todos los puntos, para dicha matriz usamos un algoritmo para encontrar la distancia más corta entre dos nodos en un grafo: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Algoritmo de </a:t>
            </a:r>
            <a:r>
              <a:rPr b="1" lang="en"/>
              <a:t>Dijkstra</a:t>
            </a:r>
            <a:r>
              <a:rPr lang="en"/>
              <a:t> o de </a:t>
            </a:r>
            <a:r>
              <a:rPr b="1" lang="en"/>
              <a:t>Floyd-Warshall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Usamos MDS según se vio, pero con la matriz de distancia antes calculada.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2"/>
          <p:cNvSpPr txBox="1"/>
          <p:nvPr>
            <p:ph type="title"/>
          </p:nvPr>
        </p:nvSpPr>
        <p:spPr>
          <a:xfrm>
            <a:off x="727650" y="598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ISOMAP</a:t>
            </a:r>
            <a:endParaRPr/>
          </a:p>
        </p:txBody>
      </p:sp>
      <p:sp>
        <p:nvSpPr>
          <p:cNvPr id="168" name="Google Shape;168;p22"/>
          <p:cNvSpPr txBox="1"/>
          <p:nvPr/>
        </p:nvSpPr>
        <p:spPr>
          <a:xfrm>
            <a:off x="818450" y="1270000"/>
            <a:ext cx="4818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Para intentar aproximar la distancia Geodésica: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>
            <p:ph type="title"/>
          </p:nvPr>
        </p:nvSpPr>
        <p:spPr>
          <a:xfrm>
            <a:off x="727650" y="598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ISOMAP</a:t>
            </a:r>
            <a:endParaRPr/>
          </a:p>
        </p:txBody>
      </p:sp>
      <p:sp>
        <p:nvSpPr>
          <p:cNvPr id="174" name="Google Shape;174;p23"/>
          <p:cNvSpPr txBox="1"/>
          <p:nvPr/>
        </p:nvSpPr>
        <p:spPr>
          <a:xfrm>
            <a:off x="818450" y="1270000"/>
            <a:ext cx="1439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Resultado final:</a:t>
            </a:r>
            <a:endParaRPr/>
          </a:p>
        </p:txBody>
      </p:sp>
      <p:pic>
        <p:nvPicPr>
          <p:cNvPr id="175" name="Google Shape;17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5275" y="726552"/>
            <a:ext cx="3468700" cy="4325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/>
          <p:nvPr>
            <p:ph type="title"/>
          </p:nvPr>
        </p:nvSpPr>
        <p:spPr>
          <a:xfrm>
            <a:off x="727650" y="598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ISOMAP</a:t>
            </a:r>
            <a:endParaRPr/>
          </a:p>
        </p:txBody>
      </p:sp>
      <p:sp>
        <p:nvSpPr>
          <p:cNvPr id="181" name="Google Shape;181;p24"/>
          <p:cNvSpPr txBox="1"/>
          <p:nvPr>
            <p:ph idx="1" type="body"/>
          </p:nvPr>
        </p:nvSpPr>
        <p:spPr>
          <a:xfrm>
            <a:off x="729450" y="1855600"/>
            <a:ext cx="7688700" cy="24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Es un algoritmo lento,  a</a:t>
            </a:r>
            <a:r>
              <a:rPr lang="en"/>
              <a:t> partir de 1000 observaciones comienza a notarse la lentitud.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puede crear una proyección errónea s</a:t>
            </a:r>
            <a:r>
              <a:rPr lang="en"/>
              <a:t>i </a:t>
            </a:r>
            <a:r>
              <a:rPr b="1" lang="en"/>
              <a:t>k</a:t>
            </a:r>
            <a:r>
              <a:rPr lang="en"/>
              <a:t> es demasiado grande con respecto a la estructura de la variedad o si hay ruido en los datos, de tal forma que los puntos </a:t>
            </a:r>
            <a:r>
              <a:rPr lang="en"/>
              <a:t>aparecen</a:t>
            </a:r>
            <a:r>
              <a:rPr lang="en"/>
              <a:t> </a:t>
            </a:r>
            <a:r>
              <a:rPr lang="en"/>
              <a:t>ligeramente </a:t>
            </a:r>
            <a:r>
              <a:rPr lang="en"/>
              <a:t>movidos, fuera de la variedad</a:t>
            </a:r>
            <a:r>
              <a:rPr lang="en"/>
              <a:t>.</a:t>
            </a:r>
            <a:r>
              <a:rPr lang="en"/>
              <a:t> </a:t>
            </a:r>
            <a:r>
              <a:rPr lang="en"/>
              <a:t>Incluso</a:t>
            </a:r>
            <a:r>
              <a:rPr lang="en"/>
              <a:t> un solo dato mal medido puede</a:t>
            </a:r>
            <a:r>
              <a:rPr lang="en"/>
              <a:t> </a:t>
            </a:r>
            <a:r>
              <a:rPr lang="en"/>
              <a:t>alterar muchas entradas en la matriz de distancia geodésica.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 k es demasiado pequeño, el gráfico de vecindad puede volverse demasiado escaso para aproximar las trayectorias geodésicas con precisión. </a:t>
            </a:r>
            <a:endParaRPr/>
          </a:p>
        </p:txBody>
      </p:sp>
      <p:sp>
        <p:nvSpPr>
          <p:cNvPr id="182" name="Google Shape;182;p24"/>
          <p:cNvSpPr txBox="1"/>
          <p:nvPr/>
        </p:nvSpPr>
        <p:spPr>
          <a:xfrm>
            <a:off x="729450" y="16157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Debilidades: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dk2"/>
                </a:solidFill>
              </a:rPr>
              <a:t>Landmark ISOMAP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Landmark ISOMAP</a:t>
            </a:r>
            <a:endParaRPr/>
          </a:p>
        </p:txBody>
      </p:sp>
      <p:sp>
        <p:nvSpPr>
          <p:cNvPr id="193" name="Google Shape;193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Tengo N datos especiales, siendo que N es menor que el </a:t>
            </a:r>
            <a:r>
              <a:rPr lang="en"/>
              <a:t>número</a:t>
            </a:r>
            <a:r>
              <a:rPr lang="en"/>
              <a:t> total de datos. Y solo tomo las </a:t>
            </a:r>
            <a:r>
              <a:rPr lang="en"/>
              <a:t>distancias</a:t>
            </a:r>
            <a:r>
              <a:rPr lang="en"/>
              <a:t> que </a:t>
            </a:r>
            <a:r>
              <a:rPr lang="en"/>
              <a:t>involucran</a:t>
            </a:r>
            <a:r>
              <a:rPr lang="en"/>
              <a:t> a estos N datos especiales.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Los puedo elegir de forma uniformemente distribuida.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Luego se aplica Landmark-MDS (LMDS) en la matriz de distancias calculadas para encontrar una proyección euclidiana de todos los puntos en el conjunto </a:t>
            </a:r>
            <a:r>
              <a:rPr lang="en"/>
              <a:t>original</a:t>
            </a:r>
            <a:r>
              <a:rPr lang="en"/>
              <a:t> de datos.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9450" y="1368775"/>
            <a:ext cx="76887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¿Qué pasa cuando tenemos una </a:t>
            </a:r>
            <a:r>
              <a:rPr b="1" lang="en"/>
              <a:t>variedad,</a:t>
            </a:r>
            <a:r>
              <a:rPr lang="en"/>
              <a:t> usando la definición </a:t>
            </a:r>
            <a:r>
              <a:rPr lang="en"/>
              <a:t>matemática</a:t>
            </a:r>
            <a:r>
              <a:rPr lang="en"/>
              <a:t>, sobre la cual están distribuidos los datos?</a:t>
            </a:r>
            <a:endParaRPr/>
          </a:p>
        </p:txBody>
      </p:sp>
      <p:sp>
        <p:nvSpPr>
          <p:cNvPr id="93" name="Google Shape;93;p14"/>
          <p:cNvSpPr txBox="1"/>
          <p:nvPr>
            <p:ph type="title"/>
          </p:nvPr>
        </p:nvSpPr>
        <p:spPr>
          <a:xfrm>
            <a:off x="727650" y="598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ISOMAP</a:t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931325" y="2088450"/>
            <a:ext cx="764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Una variedad es una porción del espacio, de dimensión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n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que se parece a ℝ</a:t>
            </a:r>
            <a:r>
              <a:rPr baseline="30000" lang="en">
                <a:latin typeface="Lato"/>
                <a:ea typeface="Lato"/>
                <a:cs typeface="Lato"/>
                <a:sym typeface="Lato"/>
              </a:rPr>
              <a:t>n</a:t>
            </a:r>
            <a:r>
              <a:rPr lang="en"/>
              <a:t>, en un espació de dimensión mayor. (hablando mal y pronto)</a:t>
            </a:r>
            <a:endParaRPr baseline="30000"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25" y="2863525"/>
            <a:ext cx="3810000" cy="20764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/>
        </p:nvSpPr>
        <p:spPr>
          <a:xfrm>
            <a:off x="4092225" y="2850450"/>
            <a:ext cx="484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La porción del espacio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ℝ</a:t>
            </a:r>
            <a:r>
              <a:rPr baseline="30000" lang="en">
                <a:latin typeface="Lato"/>
                <a:ea typeface="Lato"/>
                <a:cs typeface="Lato"/>
                <a:sym typeface="Lato"/>
              </a:rPr>
              <a:t>3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delimitada por alfa, beta y gama es aproximadamente un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triángulo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en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ℝ</a:t>
            </a:r>
            <a:r>
              <a:rPr baseline="30000" lang="en">
                <a:latin typeface="Lato"/>
                <a:ea typeface="Lato"/>
                <a:cs typeface="Lato"/>
                <a:sym typeface="Lato"/>
              </a:rPr>
              <a:t>2</a:t>
            </a:r>
            <a:endParaRPr baseline="30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Hipótesis</a:t>
            </a:r>
            <a:r>
              <a:rPr lang="en"/>
              <a:t> de variedades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29450" y="1853850"/>
            <a:ext cx="76887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 </a:t>
            </a:r>
            <a:r>
              <a:rPr lang="en"/>
              <a:t>hipótesis</a:t>
            </a:r>
            <a:r>
              <a:rPr lang="en"/>
              <a:t> sostiene que la </a:t>
            </a:r>
            <a:r>
              <a:rPr lang="en"/>
              <a:t>mayoría</a:t>
            </a:r>
            <a:r>
              <a:rPr lang="en"/>
              <a:t> de los conjuntos de datos de alta dimensión del mundo real </a:t>
            </a:r>
            <a:r>
              <a:rPr lang="en"/>
              <a:t>quedan</a:t>
            </a:r>
            <a:r>
              <a:rPr lang="en"/>
              <a:t> cerca de una variedad con muchas menos dimensiones.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Este supuesto se observa a menudo de forma </a:t>
            </a:r>
            <a:r>
              <a:rPr lang="en"/>
              <a:t>empírica</a:t>
            </a:r>
            <a:r>
              <a:rPr lang="en"/>
              <a:t>. </a:t>
            </a:r>
            <a:endParaRPr/>
          </a:p>
        </p:txBody>
      </p:sp>
      <p:sp>
        <p:nvSpPr>
          <p:cNvPr id="103" name="Google Shape;103;p15"/>
          <p:cNvSpPr txBox="1"/>
          <p:nvPr>
            <p:ph type="title"/>
          </p:nvPr>
        </p:nvSpPr>
        <p:spPr>
          <a:xfrm>
            <a:off x="727650" y="598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ISOMAP</a:t>
            </a:r>
            <a:endParaRPr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1932325" y="3154950"/>
            <a:ext cx="7005600" cy="17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/>
              <a:t>Ejemplo</a:t>
            </a:r>
            <a:r>
              <a:rPr lang="en"/>
              <a:t>: </a:t>
            </a:r>
            <a:r>
              <a:rPr b="1" lang="en"/>
              <a:t>MNIST</a:t>
            </a:r>
            <a:r>
              <a:rPr lang="en"/>
              <a:t> tiene datos de entrada en un espacio de 784 dimensiones (28x28 </a:t>
            </a:r>
            <a:r>
              <a:rPr lang="en"/>
              <a:t>píxeles</a:t>
            </a:r>
            <a:r>
              <a:rPr lang="en"/>
              <a:t>). Si </a:t>
            </a:r>
            <a:r>
              <a:rPr lang="en"/>
              <a:t>generamos</a:t>
            </a:r>
            <a:r>
              <a:rPr lang="en"/>
              <a:t> </a:t>
            </a:r>
            <a:r>
              <a:rPr lang="en"/>
              <a:t>imágenes</a:t>
            </a:r>
            <a:r>
              <a:rPr lang="en"/>
              <a:t> aleatorias, permitiendo total libertad en cada dimensión (cada </a:t>
            </a:r>
            <a:r>
              <a:rPr lang="en"/>
              <a:t>dimensión</a:t>
            </a:r>
            <a:r>
              <a:rPr lang="en"/>
              <a:t> puede ir de 0 a 255), </a:t>
            </a:r>
            <a:r>
              <a:rPr lang="en"/>
              <a:t>sólo</a:t>
            </a:r>
            <a:r>
              <a:rPr lang="en"/>
              <a:t> una fracción </a:t>
            </a:r>
            <a:r>
              <a:rPr lang="en"/>
              <a:t>increíblemente</a:t>
            </a:r>
            <a:r>
              <a:rPr lang="en"/>
              <a:t> pequeña </a:t>
            </a:r>
            <a:r>
              <a:rPr lang="en"/>
              <a:t>podrían</a:t>
            </a:r>
            <a:r>
              <a:rPr lang="en"/>
              <a:t> ser catalogados de números manuscritos (cercana a cero). Al observarlas vemos que tienen similitudes: </a:t>
            </a:r>
            <a:r>
              <a:rPr lang="en"/>
              <a:t>líneas</a:t>
            </a:r>
            <a:r>
              <a:rPr lang="en"/>
              <a:t> conectadas, centradas, contraste, etc. A la fuerza deben ocupar un subespacio mucho menor que ℝ</a:t>
            </a:r>
            <a:r>
              <a:rPr baseline="30000" lang="en"/>
              <a:t>784</a:t>
            </a:r>
            <a:endParaRPr baseline="30000"/>
          </a:p>
        </p:txBody>
      </p:sp>
      <p:pic>
        <p:nvPicPr>
          <p:cNvPr id="105" name="Google Shape;10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525" y="3407350"/>
            <a:ext cx="1791800" cy="1089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727650" y="598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ISOMAP</a:t>
            </a:r>
            <a:endParaRPr/>
          </a:p>
        </p:txBody>
      </p:sp>
      <p:sp>
        <p:nvSpPr>
          <p:cNvPr id="111" name="Google Shape;111;p16"/>
          <p:cNvSpPr txBox="1"/>
          <p:nvPr/>
        </p:nvSpPr>
        <p:spPr>
          <a:xfrm>
            <a:off x="6272400" y="1912050"/>
            <a:ext cx="28716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Si aplico PCA para reducir la dimensionalidad y ver los datos obtengo esto.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Si bien puedo verificar que la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distancia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euclidiana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entre los puntos azules y los rojos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quizá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no es tanta,  si sigo el camino siguiendo la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topología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de los datos (la “S”), la distancia entre estos es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máxima (mayor que entre cualquier otro par de puntos de colores)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350" y="2009588"/>
            <a:ext cx="3048000" cy="293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9025" y="1918975"/>
            <a:ext cx="2947308" cy="302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/>
          <p:nvPr>
            <p:ph idx="1" type="body"/>
          </p:nvPr>
        </p:nvSpPr>
        <p:spPr>
          <a:xfrm>
            <a:off x="727650" y="1134175"/>
            <a:ext cx="5468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Supongamos que en </a:t>
            </a:r>
            <a:r>
              <a:rPr lang="en" sz="1400">
                <a:solidFill>
                  <a:srgbClr val="000000"/>
                </a:solidFill>
              </a:rPr>
              <a:t>ℝ</a:t>
            </a:r>
            <a:r>
              <a:rPr baseline="30000" lang="en" sz="1400">
                <a:solidFill>
                  <a:srgbClr val="000000"/>
                </a:solidFill>
              </a:rPr>
              <a:t>3</a:t>
            </a:r>
            <a:r>
              <a:rPr lang="en"/>
              <a:t> los datos se distribuyen como en una S. El color me muestra la variable de salida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727650" y="1134175"/>
            <a:ext cx="5468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Supongamos que en </a:t>
            </a:r>
            <a:r>
              <a:rPr lang="en" sz="1400">
                <a:solidFill>
                  <a:srgbClr val="000000"/>
                </a:solidFill>
              </a:rPr>
              <a:t>ℝ</a:t>
            </a:r>
            <a:r>
              <a:rPr baseline="30000" lang="en" sz="1400">
                <a:solidFill>
                  <a:srgbClr val="000000"/>
                </a:solidFill>
              </a:rPr>
              <a:t>3</a:t>
            </a:r>
            <a:r>
              <a:rPr lang="en"/>
              <a:t> los datos se distribuyen como en una S. El color me muestra la variable de salida</a:t>
            </a:r>
            <a:endParaRPr/>
          </a:p>
        </p:txBody>
      </p:sp>
      <p:sp>
        <p:nvSpPr>
          <p:cNvPr id="120" name="Google Shape;120;p17"/>
          <p:cNvSpPr txBox="1"/>
          <p:nvPr>
            <p:ph type="title"/>
          </p:nvPr>
        </p:nvSpPr>
        <p:spPr>
          <a:xfrm>
            <a:off x="727650" y="598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ISOMAP</a:t>
            </a:r>
            <a:endParaRPr/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350" y="2009588"/>
            <a:ext cx="3048000" cy="293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9025" y="1918975"/>
            <a:ext cx="2947308" cy="302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6325" y="2233888"/>
            <a:ext cx="2827725" cy="25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7"/>
          <p:cNvSpPr txBox="1"/>
          <p:nvPr/>
        </p:nvSpPr>
        <p:spPr>
          <a:xfrm>
            <a:off x="6364100" y="1220600"/>
            <a:ext cx="260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¡Este es el tipo de proyección que quisiera obtener!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729450" y="1460500"/>
            <a:ext cx="7688700" cy="14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¿Cómo puedo obtener una proyección así?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Utilizando la distancia </a:t>
            </a:r>
            <a:r>
              <a:rPr b="1" lang="en"/>
              <a:t>Geodésica</a:t>
            </a:r>
            <a:r>
              <a:rPr lang="en"/>
              <a:t> en lugar de la distancia </a:t>
            </a:r>
            <a:r>
              <a:rPr b="1" lang="en"/>
              <a:t>Euclidiana</a:t>
            </a:r>
            <a:r>
              <a:rPr lang="en"/>
              <a:t>!!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En geometría, </a:t>
            </a:r>
            <a:r>
              <a:rPr b="1" lang="en"/>
              <a:t>la línea geodésica</a:t>
            </a:r>
            <a:r>
              <a:rPr lang="en"/>
              <a:t> se define como la línea de mínima longitud que une dos puntos en una superficie dada, y está c</a:t>
            </a:r>
            <a:r>
              <a:rPr b="1" lang="en"/>
              <a:t>ontenida en esta superficie</a:t>
            </a:r>
            <a:r>
              <a:rPr lang="en"/>
              <a:t>. </a:t>
            </a:r>
            <a:endParaRPr/>
          </a:p>
        </p:txBody>
      </p:sp>
      <p:sp>
        <p:nvSpPr>
          <p:cNvPr id="130" name="Google Shape;130;p18"/>
          <p:cNvSpPr txBox="1"/>
          <p:nvPr>
            <p:ph type="title"/>
          </p:nvPr>
        </p:nvSpPr>
        <p:spPr>
          <a:xfrm>
            <a:off x="727650" y="598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ISOMAP</a:t>
            </a:r>
            <a:endParaRPr/>
          </a:p>
        </p:txBody>
      </p:sp>
      <p:pic>
        <p:nvPicPr>
          <p:cNvPr id="131" name="Google Shape;1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175" y="2885800"/>
            <a:ext cx="3505200" cy="1952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8"/>
          <p:cNvSpPr txBox="1"/>
          <p:nvPr/>
        </p:nvSpPr>
        <p:spPr>
          <a:xfrm>
            <a:off x="4755425" y="3446463"/>
            <a:ext cx="4064100" cy="8313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Pero hay un problema. No sé a </a:t>
            </a:r>
            <a:r>
              <a:rPr i="1" lang="en">
                <a:latin typeface="Lato"/>
                <a:ea typeface="Lato"/>
                <a:cs typeface="Lato"/>
                <a:sym typeface="Lato"/>
              </a:rPr>
              <a:t>priori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si los datos siguen una forma particular o no. Y muchos menos sé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qué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forma podría ser esa.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idx="1" type="body"/>
          </p:nvPr>
        </p:nvSpPr>
        <p:spPr>
          <a:xfrm>
            <a:off x="729450" y="1397000"/>
            <a:ext cx="7688700" cy="7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Existe un algoritmo que me permite aproxima la forma de los datos y calcular la distancia </a:t>
            </a:r>
            <a:r>
              <a:rPr lang="en"/>
              <a:t>Geodésica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ISOMAP</a:t>
            </a:r>
            <a:endParaRPr b="1"/>
          </a:p>
        </p:txBody>
      </p:sp>
      <p:sp>
        <p:nvSpPr>
          <p:cNvPr id="138" name="Google Shape;138;p19"/>
          <p:cNvSpPr txBox="1"/>
          <p:nvPr>
            <p:ph type="title"/>
          </p:nvPr>
        </p:nvSpPr>
        <p:spPr>
          <a:xfrm>
            <a:off x="727650" y="598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ISOMAP</a:t>
            </a:r>
            <a:endParaRPr/>
          </a:p>
        </p:txBody>
      </p:sp>
      <p:grpSp>
        <p:nvGrpSpPr>
          <p:cNvPr id="139" name="Google Shape;139;p19"/>
          <p:cNvGrpSpPr/>
          <p:nvPr/>
        </p:nvGrpSpPr>
        <p:grpSpPr>
          <a:xfrm>
            <a:off x="364063" y="2151950"/>
            <a:ext cx="3255438" cy="2839150"/>
            <a:chOff x="364063" y="2151950"/>
            <a:chExt cx="3255438" cy="2839150"/>
          </a:xfrm>
        </p:grpSpPr>
        <p:pic>
          <p:nvPicPr>
            <p:cNvPr id="140" name="Google Shape;140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64075" y="2813475"/>
              <a:ext cx="3255425" cy="2177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1" name="Google Shape;141;p19"/>
            <p:cNvSpPr txBox="1"/>
            <p:nvPr/>
          </p:nvSpPr>
          <p:spPr>
            <a:xfrm>
              <a:off x="364063" y="2151950"/>
              <a:ext cx="26388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Supongamos que tengo esta distribución de datos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42" name="Google Shape;142;p19"/>
          <p:cNvGrpSpPr/>
          <p:nvPr/>
        </p:nvGrpSpPr>
        <p:grpSpPr>
          <a:xfrm>
            <a:off x="4415250" y="1848550"/>
            <a:ext cx="4064100" cy="3142550"/>
            <a:chOff x="4415250" y="1848550"/>
            <a:chExt cx="4064100" cy="3142550"/>
          </a:xfrm>
        </p:grpSpPr>
        <p:pic>
          <p:nvPicPr>
            <p:cNvPr id="143" name="Google Shape;143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704534" y="2571750"/>
              <a:ext cx="3154416" cy="24193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4" name="Google Shape;144;p19"/>
            <p:cNvSpPr txBox="1"/>
            <p:nvPr/>
          </p:nvSpPr>
          <p:spPr>
            <a:xfrm>
              <a:off x="4415250" y="1848550"/>
              <a:ext cx="40641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Solo a modo de ejemplo, para dos observaciones dadas, vemos la distancia Euclidiana (</a:t>
              </a:r>
              <a:r>
                <a:rPr lang="en">
                  <a:latin typeface="Lato"/>
                  <a:ea typeface="Lato"/>
                  <a:cs typeface="Lato"/>
                  <a:sym typeface="Lato"/>
                </a:rPr>
                <a:t>línea</a:t>
              </a:r>
              <a:r>
                <a:rPr lang="en">
                  <a:latin typeface="Lato"/>
                  <a:ea typeface="Lato"/>
                  <a:cs typeface="Lato"/>
                  <a:sym typeface="Lato"/>
                </a:rPr>
                <a:t> punteada) y la </a:t>
              </a:r>
              <a:r>
                <a:rPr lang="en">
                  <a:latin typeface="Lato"/>
                  <a:ea typeface="Lato"/>
                  <a:cs typeface="Lato"/>
                  <a:sym typeface="Lato"/>
                </a:rPr>
                <a:t>Geodésica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idx="1" type="body"/>
          </p:nvPr>
        </p:nvSpPr>
        <p:spPr>
          <a:xfrm>
            <a:off x="729450" y="1654900"/>
            <a:ext cx="7688700" cy="26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Construiremos un grafo pesado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Para cada punto en el espacio de entrada, tomamos los </a:t>
            </a:r>
            <a:r>
              <a:rPr b="1" lang="en"/>
              <a:t>K</a:t>
            </a:r>
            <a:r>
              <a:rPr lang="en"/>
              <a:t> vecinos más cercanos (usamos la distancia Euclidiana para esto) </a:t>
            </a:r>
            <a:r>
              <a:rPr b="1" lang="en">
                <a:solidFill>
                  <a:srgbClr val="38761D"/>
                </a:solidFill>
              </a:rPr>
              <a:t>Nota</a:t>
            </a:r>
            <a:r>
              <a:rPr lang="en">
                <a:solidFill>
                  <a:srgbClr val="38761D"/>
                </a:solidFill>
              </a:rPr>
              <a:t>: k es un parámetro del método</a:t>
            </a:r>
            <a:endParaRPr>
              <a:solidFill>
                <a:srgbClr val="38761D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Trazamos aristas que conectan cada punto con sus vecinos más cercanos y ponderamos esas aristas según la distancia Euclidiana calculada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0"/>
          <p:cNvSpPr txBox="1"/>
          <p:nvPr>
            <p:ph type="title"/>
          </p:nvPr>
        </p:nvSpPr>
        <p:spPr>
          <a:xfrm>
            <a:off x="727650" y="598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ISOMAP</a:t>
            </a:r>
            <a:endParaRPr/>
          </a:p>
        </p:txBody>
      </p:sp>
      <p:pic>
        <p:nvPicPr>
          <p:cNvPr id="151" name="Google Shape;15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8637" y="2970400"/>
            <a:ext cx="2990325" cy="20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0"/>
          <p:cNvSpPr txBox="1"/>
          <p:nvPr/>
        </p:nvSpPr>
        <p:spPr>
          <a:xfrm>
            <a:off x="818450" y="1270000"/>
            <a:ext cx="4818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Para intentar aproximar la distancia Geodésica: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idx="1" type="body"/>
          </p:nvPr>
        </p:nvSpPr>
        <p:spPr>
          <a:xfrm>
            <a:off x="729450" y="1654900"/>
            <a:ext cx="7688700" cy="26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Construiremos un grafo pesado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Para cada punto en el espacio de entrada, tomamos los </a:t>
            </a:r>
            <a:r>
              <a:rPr b="1" lang="en"/>
              <a:t>K</a:t>
            </a:r>
            <a:r>
              <a:rPr lang="en"/>
              <a:t> vecinos más cercanos (usamos la distancia Euclidiana para esto) </a:t>
            </a:r>
            <a:r>
              <a:rPr b="1" lang="en">
                <a:solidFill>
                  <a:srgbClr val="38761D"/>
                </a:solidFill>
              </a:rPr>
              <a:t>Nota</a:t>
            </a:r>
            <a:r>
              <a:rPr lang="en">
                <a:solidFill>
                  <a:srgbClr val="38761D"/>
                </a:solidFill>
              </a:rPr>
              <a:t>: k es un parámetro del método</a:t>
            </a:r>
            <a:endParaRPr>
              <a:solidFill>
                <a:srgbClr val="38761D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Trazamos aristas que conectan cada punto con sus vecinos más cercanos y ponderamos esas aristas según la distancia Euclidiana calculada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Construimos una matriz de distancias entre todos los puntos, para dicha matriz usamos un algoritmo para encontrar la distancia más corta entre dos nodos en un grafo: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Algoritmo de </a:t>
            </a:r>
            <a:r>
              <a:rPr b="1" lang="en"/>
              <a:t>Dijkstra</a:t>
            </a:r>
            <a:r>
              <a:rPr lang="en"/>
              <a:t> o de </a:t>
            </a:r>
            <a:r>
              <a:rPr b="1" lang="en"/>
              <a:t>Floyd-Warshall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1"/>
          <p:cNvSpPr txBox="1"/>
          <p:nvPr>
            <p:ph type="title"/>
          </p:nvPr>
        </p:nvSpPr>
        <p:spPr>
          <a:xfrm>
            <a:off x="727650" y="598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ISOMAP</a:t>
            </a:r>
            <a:endParaRPr/>
          </a:p>
        </p:txBody>
      </p:sp>
      <p:pic>
        <p:nvPicPr>
          <p:cNvPr id="159" name="Google Shape;15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6322" y="3471937"/>
            <a:ext cx="2282699" cy="157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1"/>
          <p:cNvSpPr txBox="1"/>
          <p:nvPr/>
        </p:nvSpPr>
        <p:spPr>
          <a:xfrm>
            <a:off x="818450" y="1270000"/>
            <a:ext cx="4818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Para intentar aproximar la distancia Geodésica:</a:t>
            </a:r>
            <a:endParaRPr/>
          </a:p>
        </p:txBody>
      </p:sp>
      <p:pic>
        <p:nvPicPr>
          <p:cNvPr id="161" name="Google Shape;16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5474" y="3436050"/>
            <a:ext cx="3120149" cy="164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