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Economica"/>
      <p:regular r:id="rId40"/>
      <p:bold r:id="rId41"/>
      <p:italic r:id="rId42"/>
      <p:boldItalic r:id="rId43"/>
    </p:embeddedFont>
    <p:embeddedFont>
      <p:font typeface="Comfortaa"/>
      <p:regular r:id="rId44"/>
      <p:bold r:id="rId45"/>
    </p:embeddedFont>
    <p:embeddedFont>
      <p:font typeface="Open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0" roundtripDataSignature="AMtx7miL7EbKrX3S5Y5vA1faQP6gurqx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conomica-regular.fntdata"/><Relationship Id="rId42" Type="http://schemas.openxmlformats.org/officeDocument/2006/relationships/font" Target="fonts/Economica-italic.fntdata"/><Relationship Id="rId41" Type="http://schemas.openxmlformats.org/officeDocument/2006/relationships/font" Target="fonts/Economica-bold.fntdata"/><Relationship Id="rId44" Type="http://schemas.openxmlformats.org/officeDocument/2006/relationships/font" Target="fonts/Comfortaa-regular.fntdata"/><Relationship Id="rId43" Type="http://schemas.openxmlformats.org/officeDocument/2006/relationships/font" Target="fonts/Economica-boldItalic.fntdata"/><Relationship Id="rId46" Type="http://schemas.openxmlformats.org/officeDocument/2006/relationships/font" Target="fonts/OpenSans-regular.fntdata"/><Relationship Id="rId45" Type="http://schemas.openxmlformats.org/officeDocument/2006/relationships/font" Target="fonts/Comforta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-italic.fntdata"/><Relationship Id="rId47" Type="http://schemas.openxmlformats.org/officeDocument/2006/relationships/font" Target="fonts/OpenSans-bold.fntdata"/><Relationship Id="rId49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6dc385573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26dc385573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6dc385573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26dc385573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6dc385573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26dc385573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6800fc20d8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26800fc20d8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6dc38557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26dc38557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6800fc20d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26800fc20d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6dc385573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26dc385573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800fc20d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6800fc20d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34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3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3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2" name="Google Shape;5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4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4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6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6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" name="Google Shape;19;p36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0" name="Google Shape;20;p36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21" name="Google Shape;2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5" name="Google Shape;25;p3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" name="Google Shape;29;p38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3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4" name="Google Shape;3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" name="Google Shape;37;p40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1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p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42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42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8" name="Google Shape;48;p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github.com/AgussAndrade" TargetMode="External"/><Relationship Id="rId9" Type="http://schemas.openxmlformats.org/officeDocument/2006/relationships/hyperlink" Target="https://github.com/taller-1-fiuba-rust/22C2-Impl-Display-For-Group" TargetMode="External"/><Relationship Id="rId5" Type="http://schemas.openxmlformats.org/officeDocument/2006/relationships/hyperlink" Target="https://github.com/Tomas-Apaldetti" TargetMode="External"/><Relationship Id="rId6" Type="http://schemas.openxmlformats.org/officeDocument/2006/relationships/hyperlink" Target="https://github.com/gcc-cdimatteo" TargetMode="External"/><Relationship Id="rId7" Type="http://schemas.openxmlformats.org/officeDocument/2006/relationships/hyperlink" Target="https://github.com/valencorrea" TargetMode="External"/><Relationship Id="rId8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21.png"/><Relationship Id="rId7" Type="http://schemas.openxmlformats.org/officeDocument/2006/relationships/image" Target="../media/image29.png"/><Relationship Id="rId8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20.png"/><Relationship Id="rId7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0.png"/><Relationship Id="rId6" Type="http://schemas.openxmlformats.org/officeDocument/2006/relationships/image" Target="../media/image26.png"/><Relationship Id="rId7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9.png"/><Relationship Id="rId6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Relationship Id="rId4" Type="http://schemas.openxmlformats.org/officeDocument/2006/relationships/hyperlink" Target="https://www.rfc-editor.org/rfc/rfc1459" TargetMode="External"/><Relationship Id="rId10" Type="http://schemas.openxmlformats.org/officeDocument/2006/relationships/image" Target="../media/image2.png"/><Relationship Id="rId9" Type="http://schemas.openxmlformats.org/officeDocument/2006/relationships/hyperlink" Target="https://taller-1-fiuba-rust.github.io/clases/index.html" TargetMode="External"/><Relationship Id="rId5" Type="http://schemas.openxmlformats.org/officeDocument/2006/relationships/hyperlink" Target="https://docs.rs/" TargetMode="External"/><Relationship Id="rId6" Type="http://schemas.openxmlformats.org/officeDocument/2006/relationships/hyperlink" Target="https://doc.rust-lang.org/rust-by-example/index.html" TargetMode="External"/><Relationship Id="rId7" Type="http://schemas.openxmlformats.org/officeDocument/2006/relationships/hyperlink" Target="https://doc.rust-lang.org/rust-by-example/index.html" TargetMode="External"/><Relationship Id="rId8" Type="http://schemas.openxmlformats.org/officeDocument/2006/relationships/hyperlink" Target="https://gtk-rs.org/gtk4-rs/stable/latest/book/introduction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hyperlink" Target="https://taller-1-fiuba-rust.github.io/proyecto/22C2/proyecto.html#proyecto-irc-internet-rust-chat" TargetMode="External"/><Relationship Id="rId6" Type="http://schemas.openxmlformats.org/officeDocument/2006/relationships/hyperlink" Target="https://www.irchelp.org/protocol/dccspec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/>
          <p:nvPr/>
        </p:nvSpPr>
        <p:spPr>
          <a:xfrm>
            <a:off x="-191675" y="1733850"/>
            <a:ext cx="9419100" cy="685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-90175" y="3074475"/>
            <a:ext cx="9419100" cy="182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7185000" y="4400075"/>
            <a:ext cx="1692300" cy="326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430800" y="828150"/>
            <a:ext cx="423900" cy="326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736500" y="1268641"/>
            <a:ext cx="936900" cy="100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2671950" y="390750"/>
            <a:ext cx="380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" sz="2200" u="none" cap="none" strike="noStrike">
                <a:solidFill>
                  <a:srgbClr val="B45F06"/>
                </a:solidFill>
                <a:latin typeface="Comfortaa"/>
                <a:ea typeface="Comfortaa"/>
                <a:cs typeface="Comfortaa"/>
                <a:sym typeface="Comfortaa"/>
              </a:rPr>
              <a:t>Impl Display For Group</a:t>
            </a:r>
            <a:endParaRPr b="1" i="0" sz="2200" u="none" cap="none" strike="noStrike">
              <a:solidFill>
                <a:srgbClr val="B45F0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8" name="Google Shape;6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3747" y="1466122"/>
            <a:ext cx="2696499" cy="179767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"/>
          <p:cNvSpPr txBox="1"/>
          <p:nvPr/>
        </p:nvSpPr>
        <p:spPr>
          <a:xfrm>
            <a:off x="3248700" y="4044575"/>
            <a:ext cx="2696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rgbClr val="B45F06"/>
                </a:solidFill>
                <a:latin typeface="Comfortaa"/>
                <a:ea typeface="Comfortaa"/>
                <a:cs typeface="Comfortaa"/>
                <a:sym typeface="Comfortaa"/>
              </a:rPr>
              <a:t>Materia: Taller de Programación</a:t>
            </a:r>
            <a:r>
              <a:rPr b="1" lang="es" sz="1100">
                <a:solidFill>
                  <a:srgbClr val="B45F06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i="0" lang="es" sz="1100" u="none" cap="none" strike="noStrike">
                <a:solidFill>
                  <a:srgbClr val="B45F06"/>
                </a:solidFill>
                <a:latin typeface="Comfortaa"/>
                <a:ea typeface="Comfortaa"/>
                <a:cs typeface="Comfortaa"/>
                <a:sym typeface="Comfortaa"/>
              </a:rPr>
              <a:t>I</a:t>
            </a:r>
            <a:endParaRPr b="1" i="0" sz="1100" u="none" cap="none" strike="noStrike">
              <a:solidFill>
                <a:srgbClr val="B45F0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rgbClr val="B45F06"/>
                </a:solidFill>
                <a:latin typeface="Comfortaa"/>
                <a:ea typeface="Comfortaa"/>
                <a:cs typeface="Comfortaa"/>
                <a:sym typeface="Comfortaa"/>
              </a:rPr>
              <a:t>Curso: Deymonnaz</a:t>
            </a:r>
            <a:endParaRPr b="1" i="0" sz="1100" u="none" cap="none" strike="noStrike">
              <a:solidFill>
                <a:srgbClr val="B45F0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B45F0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rgbClr val="B45F06"/>
                </a:solidFill>
                <a:latin typeface="Comfortaa"/>
                <a:ea typeface="Comfortaa"/>
                <a:cs typeface="Comfortaa"/>
                <a:sym typeface="Comfortaa"/>
              </a:rPr>
              <a:t>2c 2022</a:t>
            </a:r>
            <a:endParaRPr b="1" i="0" sz="1100" u="none" cap="none" strike="noStrike">
              <a:solidFill>
                <a:srgbClr val="B45F0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0" name="Google Shape;7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75200" y="4169424"/>
            <a:ext cx="1517076" cy="73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/>
          <p:nvPr/>
        </p:nvSpPr>
        <p:spPr>
          <a:xfrm>
            <a:off x="-191675" y="1733850"/>
            <a:ext cx="9419100" cy="685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9"/>
          <p:cNvSpPr/>
          <p:nvPr/>
        </p:nvSpPr>
        <p:spPr>
          <a:xfrm>
            <a:off x="-90175" y="3074475"/>
            <a:ext cx="9419100" cy="182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9"/>
          <p:cNvSpPr/>
          <p:nvPr/>
        </p:nvSpPr>
        <p:spPr>
          <a:xfrm>
            <a:off x="7185000" y="4400075"/>
            <a:ext cx="1692300" cy="326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9"/>
          <p:cNvSpPr/>
          <p:nvPr/>
        </p:nvSpPr>
        <p:spPr>
          <a:xfrm>
            <a:off x="430800" y="828150"/>
            <a:ext cx="423900" cy="326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9"/>
          <p:cNvSpPr/>
          <p:nvPr/>
        </p:nvSpPr>
        <p:spPr>
          <a:xfrm>
            <a:off x="736500" y="1268641"/>
            <a:ext cx="936900" cy="100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2754900" y="1733850"/>
            <a:ext cx="415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B45F06"/>
                </a:solidFill>
                <a:latin typeface="Open Sans"/>
                <a:ea typeface="Open Sans"/>
                <a:cs typeface="Open Sans"/>
                <a:sym typeface="Open Sans"/>
              </a:rPr>
              <a:t>Diagrama de clases</a:t>
            </a:r>
            <a:endParaRPr b="1" i="0" sz="3000" u="none" cap="none" strike="noStrike">
              <a:solidFill>
                <a:srgbClr val="B45F0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9362" y="76200"/>
            <a:ext cx="5948414" cy="499109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0"/>
          <p:cNvSpPr/>
          <p:nvPr/>
        </p:nvSpPr>
        <p:spPr>
          <a:xfrm>
            <a:off x="1763651" y="88700"/>
            <a:ext cx="326400" cy="315600"/>
          </a:xfrm>
          <a:prstGeom prst="flowChartDelay">
            <a:avLst/>
          </a:prstGeom>
          <a:solidFill>
            <a:srgbClr val="E48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0"/>
          <p:cNvSpPr/>
          <p:nvPr/>
        </p:nvSpPr>
        <p:spPr>
          <a:xfrm>
            <a:off x="88075" y="88700"/>
            <a:ext cx="1735800" cy="315600"/>
          </a:xfrm>
          <a:prstGeom prst="rect">
            <a:avLst/>
          </a:prstGeom>
          <a:solidFill>
            <a:srgbClr val="E48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0"/>
          <p:cNvSpPr txBox="1"/>
          <p:nvPr/>
        </p:nvSpPr>
        <p:spPr>
          <a:xfrm>
            <a:off x="128875" y="69500"/>
            <a:ext cx="192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Impl Display For Group</a:t>
            </a:r>
            <a:endParaRPr b="1" i="0" sz="11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6" name="Google Shape;17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0998" y="4442773"/>
            <a:ext cx="936801" cy="62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/>
          <p:nvPr/>
        </p:nvSpPr>
        <p:spPr>
          <a:xfrm>
            <a:off x="1763651" y="88700"/>
            <a:ext cx="326400" cy="315600"/>
          </a:xfrm>
          <a:prstGeom prst="flowChartDelay">
            <a:avLst/>
          </a:prstGeom>
          <a:solidFill>
            <a:srgbClr val="E48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1"/>
          <p:cNvSpPr/>
          <p:nvPr/>
        </p:nvSpPr>
        <p:spPr>
          <a:xfrm>
            <a:off x="88075" y="88700"/>
            <a:ext cx="1735800" cy="315600"/>
          </a:xfrm>
          <a:prstGeom prst="rect">
            <a:avLst/>
          </a:prstGeom>
          <a:solidFill>
            <a:srgbClr val="E48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1"/>
          <p:cNvSpPr txBox="1"/>
          <p:nvPr/>
        </p:nvSpPr>
        <p:spPr>
          <a:xfrm>
            <a:off x="128875" y="69500"/>
            <a:ext cx="192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Impl Display For Group</a:t>
            </a:r>
            <a:endParaRPr b="1" i="0" sz="11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84" name="Google Shape;18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0998" y="4442773"/>
            <a:ext cx="936801" cy="624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9300" y="4539322"/>
            <a:ext cx="1165399" cy="56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1275" y="-46875"/>
            <a:ext cx="6765851" cy="520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/>
          <p:nvPr/>
        </p:nvSpPr>
        <p:spPr>
          <a:xfrm>
            <a:off x="-191675" y="1733850"/>
            <a:ext cx="9419100" cy="685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2"/>
          <p:cNvSpPr/>
          <p:nvPr/>
        </p:nvSpPr>
        <p:spPr>
          <a:xfrm>
            <a:off x="-90175" y="3074475"/>
            <a:ext cx="9419100" cy="182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2"/>
          <p:cNvSpPr/>
          <p:nvPr/>
        </p:nvSpPr>
        <p:spPr>
          <a:xfrm>
            <a:off x="7185000" y="4400075"/>
            <a:ext cx="1692300" cy="326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2"/>
          <p:cNvSpPr/>
          <p:nvPr/>
        </p:nvSpPr>
        <p:spPr>
          <a:xfrm>
            <a:off x="430800" y="828150"/>
            <a:ext cx="423900" cy="326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2"/>
          <p:cNvSpPr/>
          <p:nvPr/>
        </p:nvSpPr>
        <p:spPr>
          <a:xfrm>
            <a:off x="736500" y="1268641"/>
            <a:ext cx="936900" cy="100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2"/>
          <p:cNvSpPr txBox="1"/>
          <p:nvPr/>
        </p:nvSpPr>
        <p:spPr>
          <a:xfrm>
            <a:off x="1607975" y="1753350"/>
            <a:ext cx="6049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B45F06"/>
                </a:solidFill>
                <a:latin typeface="Open Sans"/>
                <a:ea typeface="Open Sans"/>
                <a:cs typeface="Open Sans"/>
                <a:sym typeface="Open Sans"/>
              </a:rPr>
              <a:t>Diagramas de Secuencia (IRC)</a:t>
            </a:r>
            <a:endParaRPr b="1" i="0" sz="3000" u="none" cap="none" strike="noStrike">
              <a:solidFill>
                <a:srgbClr val="B45F0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425" y="475138"/>
            <a:ext cx="6639149" cy="426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9300" y="4539322"/>
            <a:ext cx="1165399" cy="5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/>
          <p:nvPr/>
        </p:nvSpPr>
        <p:spPr>
          <a:xfrm>
            <a:off x="1763651" y="88700"/>
            <a:ext cx="326400" cy="315600"/>
          </a:xfrm>
          <a:prstGeom prst="flowChartDelay">
            <a:avLst/>
          </a:prstGeom>
          <a:solidFill>
            <a:srgbClr val="E48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3"/>
          <p:cNvSpPr/>
          <p:nvPr/>
        </p:nvSpPr>
        <p:spPr>
          <a:xfrm>
            <a:off x="88075" y="88700"/>
            <a:ext cx="1735800" cy="315600"/>
          </a:xfrm>
          <a:prstGeom prst="rect">
            <a:avLst/>
          </a:prstGeom>
          <a:solidFill>
            <a:srgbClr val="E48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128875" y="69500"/>
            <a:ext cx="192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Impl Display For Group</a:t>
            </a:r>
            <a:endParaRPr b="1" i="0" sz="11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6" name="Google Shape;20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0998" y="4442773"/>
            <a:ext cx="936801" cy="62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9300" y="4539322"/>
            <a:ext cx="1165399" cy="5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4"/>
          <p:cNvSpPr/>
          <p:nvPr/>
        </p:nvSpPr>
        <p:spPr>
          <a:xfrm>
            <a:off x="1763651" y="88700"/>
            <a:ext cx="326400" cy="315600"/>
          </a:xfrm>
          <a:prstGeom prst="flowChartDelay">
            <a:avLst/>
          </a:prstGeom>
          <a:solidFill>
            <a:srgbClr val="E48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4"/>
          <p:cNvSpPr/>
          <p:nvPr/>
        </p:nvSpPr>
        <p:spPr>
          <a:xfrm>
            <a:off x="88075" y="88700"/>
            <a:ext cx="1735800" cy="315600"/>
          </a:xfrm>
          <a:prstGeom prst="rect">
            <a:avLst/>
          </a:prstGeom>
          <a:solidFill>
            <a:srgbClr val="E48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4"/>
          <p:cNvSpPr txBox="1"/>
          <p:nvPr/>
        </p:nvSpPr>
        <p:spPr>
          <a:xfrm>
            <a:off x="128875" y="69500"/>
            <a:ext cx="192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Impl Display For Group</a:t>
            </a:r>
            <a:endParaRPr b="1" i="0" sz="11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15" name="Google Shape;21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0998" y="4442773"/>
            <a:ext cx="936801" cy="624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45725" y="-37975"/>
            <a:ext cx="49056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9300" y="4539322"/>
            <a:ext cx="1165399" cy="5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5"/>
          <p:cNvSpPr/>
          <p:nvPr/>
        </p:nvSpPr>
        <p:spPr>
          <a:xfrm>
            <a:off x="1763651" y="88700"/>
            <a:ext cx="326400" cy="315600"/>
          </a:xfrm>
          <a:prstGeom prst="flowChartDelay">
            <a:avLst/>
          </a:prstGeom>
          <a:solidFill>
            <a:srgbClr val="E48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5"/>
          <p:cNvSpPr/>
          <p:nvPr/>
        </p:nvSpPr>
        <p:spPr>
          <a:xfrm>
            <a:off x="88075" y="88700"/>
            <a:ext cx="1735800" cy="315600"/>
          </a:xfrm>
          <a:prstGeom prst="rect">
            <a:avLst/>
          </a:prstGeom>
          <a:solidFill>
            <a:srgbClr val="E48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5"/>
          <p:cNvSpPr txBox="1"/>
          <p:nvPr/>
        </p:nvSpPr>
        <p:spPr>
          <a:xfrm>
            <a:off x="128875" y="69500"/>
            <a:ext cx="192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Impl Display For Group</a:t>
            </a:r>
            <a:endParaRPr b="1" i="0" sz="11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5" name="Google Shape;22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0998" y="4442773"/>
            <a:ext cx="936801" cy="624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17589" y="423500"/>
            <a:ext cx="6308829" cy="413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6dc3855732_0_31"/>
          <p:cNvSpPr/>
          <p:nvPr/>
        </p:nvSpPr>
        <p:spPr>
          <a:xfrm>
            <a:off x="-191675" y="1733850"/>
            <a:ext cx="9419100" cy="685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26dc3855732_0_31"/>
          <p:cNvSpPr/>
          <p:nvPr/>
        </p:nvSpPr>
        <p:spPr>
          <a:xfrm>
            <a:off x="-90175" y="3074475"/>
            <a:ext cx="9419100" cy="182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26dc3855732_0_31"/>
          <p:cNvSpPr/>
          <p:nvPr/>
        </p:nvSpPr>
        <p:spPr>
          <a:xfrm>
            <a:off x="7185000" y="4400075"/>
            <a:ext cx="1692300" cy="326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26dc3855732_0_31"/>
          <p:cNvSpPr/>
          <p:nvPr/>
        </p:nvSpPr>
        <p:spPr>
          <a:xfrm>
            <a:off x="430800" y="828150"/>
            <a:ext cx="423900" cy="326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26dc3855732_0_31"/>
          <p:cNvSpPr/>
          <p:nvPr/>
        </p:nvSpPr>
        <p:spPr>
          <a:xfrm>
            <a:off x="736500" y="1268641"/>
            <a:ext cx="936900" cy="100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26dc3855732_0_31"/>
          <p:cNvSpPr txBox="1"/>
          <p:nvPr/>
        </p:nvSpPr>
        <p:spPr>
          <a:xfrm>
            <a:off x="1607975" y="1753350"/>
            <a:ext cx="6049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B45F06"/>
                </a:solidFill>
                <a:latin typeface="Open Sans"/>
                <a:ea typeface="Open Sans"/>
                <a:cs typeface="Open Sans"/>
                <a:sym typeface="Open Sans"/>
              </a:rPr>
              <a:t>Diagramas de Secuencia (</a:t>
            </a:r>
            <a:r>
              <a:rPr b="1" lang="es" sz="3000">
                <a:solidFill>
                  <a:srgbClr val="B45F06"/>
                </a:solidFill>
                <a:latin typeface="Open Sans"/>
                <a:ea typeface="Open Sans"/>
                <a:cs typeface="Open Sans"/>
                <a:sym typeface="Open Sans"/>
              </a:rPr>
              <a:t>DCC</a:t>
            </a:r>
            <a:r>
              <a:rPr b="1" i="0" lang="es" sz="3000" u="none" cap="none" strike="noStrike">
                <a:solidFill>
                  <a:srgbClr val="B45F06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1" i="0" sz="3000" u="none" cap="none" strike="noStrike">
              <a:solidFill>
                <a:srgbClr val="B45F0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g26dc3855732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450" y="381000"/>
            <a:ext cx="5407825" cy="45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26dc3855732_4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9300" y="4539322"/>
            <a:ext cx="1165399" cy="5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26dc3855732_4_0"/>
          <p:cNvSpPr/>
          <p:nvPr/>
        </p:nvSpPr>
        <p:spPr>
          <a:xfrm>
            <a:off x="1763651" y="88700"/>
            <a:ext cx="326400" cy="315600"/>
          </a:xfrm>
          <a:prstGeom prst="flowChartDelay">
            <a:avLst/>
          </a:prstGeom>
          <a:solidFill>
            <a:srgbClr val="E48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26dc3855732_4_0"/>
          <p:cNvSpPr/>
          <p:nvPr/>
        </p:nvSpPr>
        <p:spPr>
          <a:xfrm>
            <a:off x="88075" y="88700"/>
            <a:ext cx="1735800" cy="315600"/>
          </a:xfrm>
          <a:prstGeom prst="rect">
            <a:avLst/>
          </a:prstGeom>
          <a:solidFill>
            <a:srgbClr val="E48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26dc3855732_4_0"/>
          <p:cNvSpPr txBox="1"/>
          <p:nvPr/>
        </p:nvSpPr>
        <p:spPr>
          <a:xfrm>
            <a:off x="128875" y="69500"/>
            <a:ext cx="192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Impl Display For Group</a:t>
            </a:r>
            <a:endParaRPr b="1" i="0" sz="11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46" name="Google Shape;246;g26dc3855732_4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0998" y="4442773"/>
            <a:ext cx="936801" cy="62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"/>
          <p:cNvSpPr/>
          <p:nvPr/>
        </p:nvSpPr>
        <p:spPr>
          <a:xfrm>
            <a:off x="-191675" y="1733850"/>
            <a:ext cx="9419100" cy="685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6"/>
          <p:cNvSpPr/>
          <p:nvPr/>
        </p:nvSpPr>
        <p:spPr>
          <a:xfrm>
            <a:off x="-90175" y="3074475"/>
            <a:ext cx="9419100" cy="182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6"/>
          <p:cNvSpPr/>
          <p:nvPr/>
        </p:nvSpPr>
        <p:spPr>
          <a:xfrm>
            <a:off x="7185000" y="4400075"/>
            <a:ext cx="1692300" cy="326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6"/>
          <p:cNvSpPr/>
          <p:nvPr/>
        </p:nvSpPr>
        <p:spPr>
          <a:xfrm>
            <a:off x="430800" y="828150"/>
            <a:ext cx="423900" cy="326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6"/>
          <p:cNvSpPr/>
          <p:nvPr/>
        </p:nvSpPr>
        <p:spPr>
          <a:xfrm>
            <a:off x="736500" y="1268641"/>
            <a:ext cx="936900" cy="100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6"/>
          <p:cNvSpPr txBox="1"/>
          <p:nvPr/>
        </p:nvSpPr>
        <p:spPr>
          <a:xfrm>
            <a:off x="2210825" y="1753350"/>
            <a:ext cx="540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B45F06"/>
                </a:solidFill>
                <a:latin typeface="Open Sans"/>
                <a:ea typeface="Open Sans"/>
                <a:cs typeface="Open Sans"/>
                <a:sym typeface="Open Sans"/>
              </a:rPr>
              <a:t>Un poco del cómo (IRC)…</a:t>
            </a:r>
            <a:endParaRPr b="1" i="0" sz="3000" u="none" cap="none" strike="noStrike">
              <a:solidFill>
                <a:srgbClr val="B45F0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0998" y="4442773"/>
            <a:ext cx="936801" cy="62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"/>
          <p:cNvSpPr/>
          <p:nvPr/>
        </p:nvSpPr>
        <p:spPr>
          <a:xfrm>
            <a:off x="1763651" y="88700"/>
            <a:ext cx="326400" cy="315600"/>
          </a:xfrm>
          <a:prstGeom prst="flowChartDelay">
            <a:avLst/>
          </a:prstGeom>
          <a:solidFill>
            <a:srgbClr val="E48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88075" y="88700"/>
            <a:ext cx="1735800" cy="315600"/>
          </a:xfrm>
          <a:prstGeom prst="rect">
            <a:avLst/>
          </a:prstGeom>
          <a:solidFill>
            <a:srgbClr val="E48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128875" y="69500"/>
            <a:ext cx="192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Impl Display For Group</a:t>
            </a:r>
            <a:endParaRPr b="1" i="0" sz="11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3835350" y="459575"/>
            <a:ext cx="1473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B45F06"/>
                </a:solidFill>
                <a:latin typeface="Open Sans"/>
                <a:ea typeface="Open Sans"/>
                <a:cs typeface="Open Sans"/>
                <a:sym typeface="Open Sans"/>
              </a:rPr>
              <a:t>Integrantes</a:t>
            </a:r>
            <a:endParaRPr b="1" i="0" sz="1700" u="none" cap="none" strike="noStrike">
              <a:solidFill>
                <a:srgbClr val="B45F0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469075" y="1736475"/>
            <a:ext cx="79044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E16"/>
              </a:buClr>
              <a:buSzPts val="1400"/>
              <a:buFont typeface="Open Sans"/>
              <a:buChar char="❖"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Agustin Ariel Andrade		104046		aandrade@fi.uba.ar			</a:t>
            </a:r>
            <a:r>
              <a:rPr b="0" i="0" lang="es" sz="1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GitHub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E16"/>
              </a:buClr>
              <a:buSzPts val="1400"/>
              <a:buFont typeface="Open Sans"/>
              <a:buChar char="❖"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Tomás Apaldetti 		105157		tapaldetti@fi.uba.ar			</a:t>
            </a:r>
            <a:r>
              <a:rPr b="0" i="0" lang="es" sz="1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GitHub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E16"/>
              </a:buClr>
              <a:buSzPts val="1400"/>
              <a:buFont typeface="Open Sans"/>
              <a:buChar char="❖"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Carolina Di Matteo		103963		cdimatteo@fi.uba.ar			</a:t>
            </a:r>
            <a:r>
              <a:rPr b="0" i="0" lang="es" sz="1400" u="sng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E16"/>
              </a:buClr>
              <a:buSzPts val="1400"/>
              <a:buFont typeface="Open Sans"/>
              <a:buChar char="❖"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Valentina Laura Correa	104415		vcorrea@fi.uba.ar			</a:t>
            </a:r>
            <a:r>
              <a:rPr b="0" i="0" lang="es" sz="1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GitHub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1" name="Google Shape;81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989300" y="4539322"/>
            <a:ext cx="1165399" cy="5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"/>
          <p:cNvSpPr txBox="1"/>
          <p:nvPr/>
        </p:nvSpPr>
        <p:spPr>
          <a:xfrm>
            <a:off x="3489900" y="3606350"/>
            <a:ext cx="21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9"/>
              </a:rPr>
              <a:t>Repositorio de Trabajo</a:t>
            </a: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9300" y="4539322"/>
            <a:ext cx="1165399" cy="5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7"/>
          <p:cNvSpPr/>
          <p:nvPr/>
        </p:nvSpPr>
        <p:spPr>
          <a:xfrm>
            <a:off x="1763651" y="88700"/>
            <a:ext cx="326400" cy="315600"/>
          </a:xfrm>
          <a:prstGeom prst="flowChartDelay">
            <a:avLst/>
          </a:prstGeom>
          <a:solidFill>
            <a:srgbClr val="E48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7"/>
          <p:cNvSpPr/>
          <p:nvPr/>
        </p:nvSpPr>
        <p:spPr>
          <a:xfrm>
            <a:off x="88075" y="88700"/>
            <a:ext cx="1735800" cy="315600"/>
          </a:xfrm>
          <a:prstGeom prst="rect">
            <a:avLst/>
          </a:prstGeom>
          <a:solidFill>
            <a:srgbClr val="E48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7"/>
          <p:cNvSpPr txBox="1"/>
          <p:nvPr/>
        </p:nvSpPr>
        <p:spPr>
          <a:xfrm>
            <a:off x="128875" y="69500"/>
            <a:ext cx="192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Impl Display For Group</a:t>
            </a:r>
            <a:endParaRPr b="1" i="0" sz="11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65" name="Google Shape;26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0998" y="4442773"/>
            <a:ext cx="936801" cy="624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17013" y="2399200"/>
            <a:ext cx="326707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48300" y="2625862"/>
            <a:ext cx="1925100" cy="1608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17026" y="696575"/>
            <a:ext cx="6056375" cy="1442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17025" y="3682087"/>
            <a:ext cx="23241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9300" y="4539322"/>
            <a:ext cx="1165399" cy="5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8"/>
          <p:cNvSpPr/>
          <p:nvPr/>
        </p:nvSpPr>
        <p:spPr>
          <a:xfrm>
            <a:off x="1763651" y="88700"/>
            <a:ext cx="326400" cy="315600"/>
          </a:xfrm>
          <a:prstGeom prst="flowChartDelay">
            <a:avLst/>
          </a:prstGeom>
          <a:solidFill>
            <a:srgbClr val="E48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8"/>
          <p:cNvSpPr/>
          <p:nvPr/>
        </p:nvSpPr>
        <p:spPr>
          <a:xfrm>
            <a:off x="88075" y="88700"/>
            <a:ext cx="1735800" cy="315600"/>
          </a:xfrm>
          <a:prstGeom prst="rect">
            <a:avLst/>
          </a:prstGeom>
          <a:solidFill>
            <a:srgbClr val="E48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8"/>
          <p:cNvSpPr txBox="1"/>
          <p:nvPr/>
        </p:nvSpPr>
        <p:spPr>
          <a:xfrm>
            <a:off x="128875" y="69500"/>
            <a:ext cx="192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Impl Display For Group</a:t>
            </a:r>
            <a:endParaRPr b="1" i="0" sz="11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78" name="Google Shape;27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0998" y="4442773"/>
            <a:ext cx="936801" cy="624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3975" y="3192149"/>
            <a:ext cx="2974650" cy="90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71339" y="3169174"/>
            <a:ext cx="2668685" cy="11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0525" y="76200"/>
            <a:ext cx="7088349" cy="328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3500" y="276087"/>
            <a:ext cx="5077000" cy="42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9300" y="4539322"/>
            <a:ext cx="1165399" cy="5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9"/>
          <p:cNvSpPr/>
          <p:nvPr/>
        </p:nvSpPr>
        <p:spPr>
          <a:xfrm>
            <a:off x="1763651" y="88700"/>
            <a:ext cx="326400" cy="315600"/>
          </a:xfrm>
          <a:prstGeom prst="flowChartDelay">
            <a:avLst/>
          </a:prstGeom>
          <a:solidFill>
            <a:srgbClr val="E48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9"/>
          <p:cNvSpPr/>
          <p:nvPr/>
        </p:nvSpPr>
        <p:spPr>
          <a:xfrm>
            <a:off x="88075" y="88700"/>
            <a:ext cx="1735800" cy="315600"/>
          </a:xfrm>
          <a:prstGeom prst="rect">
            <a:avLst/>
          </a:prstGeom>
          <a:solidFill>
            <a:srgbClr val="E48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9"/>
          <p:cNvSpPr txBox="1"/>
          <p:nvPr/>
        </p:nvSpPr>
        <p:spPr>
          <a:xfrm>
            <a:off x="128875" y="69500"/>
            <a:ext cx="192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Impl Display For Group</a:t>
            </a:r>
            <a:endParaRPr b="1" i="0" sz="11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91" name="Google Shape;29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0998" y="4442773"/>
            <a:ext cx="936801" cy="62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550" y="238187"/>
            <a:ext cx="5800901" cy="43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9300" y="4539322"/>
            <a:ext cx="1165399" cy="5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0"/>
          <p:cNvSpPr/>
          <p:nvPr/>
        </p:nvSpPr>
        <p:spPr>
          <a:xfrm>
            <a:off x="1763651" y="88700"/>
            <a:ext cx="326400" cy="315600"/>
          </a:xfrm>
          <a:prstGeom prst="flowChartDelay">
            <a:avLst/>
          </a:prstGeom>
          <a:solidFill>
            <a:srgbClr val="E48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0"/>
          <p:cNvSpPr/>
          <p:nvPr/>
        </p:nvSpPr>
        <p:spPr>
          <a:xfrm>
            <a:off x="88075" y="88700"/>
            <a:ext cx="1735800" cy="315600"/>
          </a:xfrm>
          <a:prstGeom prst="rect">
            <a:avLst/>
          </a:prstGeom>
          <a:solidFill>
            <a:srgbClr val="E48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0"/>
          <p:cNvSpPr txBox="1"/>
          <p:nvPr/>
        </p:nvSpPr>
        <p:spPr>
          <a:xfrm>
            <a:off x="128875" y="69500"/>
            <a:ext cx="192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Impl Display For Group</a:t>
            </a:r>
            <a:endParaRPr b="1" i="0" sz="11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01" name="Google Shape;30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0998" y="4442773"/>
            <a:ext cx="936801" cy="62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1525" y="152400"/>
            <a:ext cx="5600950" cy="443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9300" y="4539322"/>
            <a:ext cx="1165399" cy="5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1"/>
          <p:cNvSpPr/>
          <p:nvPr/>
        </p:nvSpPr>
        <p:spPr>
          <a:xfrm>
            <a:off x="1763651" y="88700"/>
            <a:ext cx="326400" cy="315600"/>
          </a:xfrm>
          <a:prstGeom prst="flowChartDelay">
            <a:avLst/>
          </a:prstGeom>
          <a:solidFill>
            <a:srgbClr val="E48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1"/>
          <p:cNvSpPr/>
          <p:nvPr/>
        </p:nvSpPr>
        <p:spPr>
          <a:xfrm>
            <a:off x="88075" y="88700"/>
            <a:ext cx="1735800" cy="315600"/>
          </a:xfrm>
          <a:prstGeom prst="rect">
            <a:avLst/>
          </a:prstGeom>
          <a:solidFill>
            <a:srgbClr val="E48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1"/>
          <p:cNvSpPr txBox="1"/>
          <p:nvPr/>
        </p:nvSpPr>
        <p:spPr>
          <a:xfrm>
            <a:off x="128875" y="69500"/>
            <a:ext cx="192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Impl Display For Group</a:t>
            </a:r>
            <a:endParaRPr b="1" i="0" sz="11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11" name="Google Shape;311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0998" y="4442773"/>
            <a:ext cx="936801" cy="62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6dc3855732_0_22"/>
          <p:cNvSpPr/>
          <p:nvPr/>
        </p:nvSpPr>
        <p:spPr>
          <a:xfrm>
            <a:off x="-191675" y="1733850"/>
            <a:ext cx="9419100" cy="685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26dc3855732_0_22"/>
          <p:cNvSpPr/>
          <p:nvPr/>
        </p:nvSpPr>
        <p:spPr>
          <a:xfrm>
            <a:off x="-90175" y="3074475"/>
            <a:ext cx="9419100" cy="182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26dc3855732_0_22"/>
          <p:cNvSpPr/>
          <p:nvPr/>
        </p:nvSpPr>
        <p:spPr>
          <a:xfrm>
            <a:off x="7185000" y="4400075"/>
            <a:ext cx="1692300" cy="326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26dc3855732_0_22"/>
          <p:cNvSpPr/>
          <p:nvPr/>
        </p:nvSpPr>
        <p:spPr>
          <a:xfrm>
            <a:off x="430800" y="828150"/>
            <a:ext cx="423900" cy="326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26dc3855732_0_22"/>
          <p:cNvSpPr/>
          <p:nvPr/>
        </p:nvSpPr>
        <p:spPr>
          <a:xfrm>
            <a:off x="736500" y="1268641"/>
            <a:ext cx="936900" cy="100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26dc3855732_0_22"/>
          <p:cNvSpPr txBox="1"/>
          <p:nvPr/>
        </p:nvSpPr>
        <p:spPr>
          <a:xfrm>
            <a:off x="2210825" y="1753350"/>
            <a:ext cx="540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B45F06"/>
                </a:solidFill>
                <a:latin typeface="Open Sans"/>
                <a:ea typeface="Open Sans"/>
                <a:cs typeface="Open Sans"/>
                <a:sym typeface="Open Sans"/>
              </a:rPr>
              <a:t>Un poco del cómo (</a:t>
            </a:r>
            <a:r>
              <a:rPr b="1" lang="es" sz="3000">
                <a:solidFill>
                  <a:srgbClr val="B45F06"/>
                </a:solidFill>
                <a:latin typeface="Open Sans"/>
                <a:ea typeface="Open Sans"/>
                <a:cs typeface="Open Sans"/>
                <a:sym typeface="Open Sans"/>
              </a:rPr>
              <a:t>DCC</a:t>
            </a:r>
            <a:r>
              <a:rPr b="1" i="0" lang="es" sz="3000" u="none" cap="none" strike="noStrike">
                <a:solidFill>
                  <a:srgbClr val="B45F06"/>
                </a:solidFill>
                <a:latin typeface="Open Sans"/>
                <a:ea typeface="Open Sans"/>
                <a:cs typeface="Open Sans"/>
                <a:sym typeface="Open Sans"/>
              </a:rPr>
              <a:t>)…</a:t>
            </a:r>
            <a:endParaRPr b="1" i="0" sz="3000" u="none" cap="none" strike="noStrike">
              <a:solidFill>
                <a:srgbClr val="B45F0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g26800fc20d8_2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9300" y="4539322"/>
            <a:ext cx="1165399" cy="5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g26800fc20d8_2_11"/>
          <p:cNvSpPr/>
          <p:nvPr/>
        </p:nvSpPr>
        <p:spPr>
          <a:xfrm>
            <a:off x="1763651" y="88700"/>
            <a:ext cx="326400" cy="315600"/>
          </a:xfrm>
          <a:prstGeom prst="flowChartDelay">
            <a:avLst/>
          </a:prstGeom>
          <a:solidFill>
            <a:srgbClr val="E48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26800fc20d8_2_11"/>
          <p:cNvSpPr/>
          <p:nvPr/>
        </p:nvSpPr>
        <p:spPr>
          <a:xfrm>
            <a:off x="88075" y="88700"/>
            <a:ext cx="1735800" cy="315600"/>
          </a:xfrm>
          <a:prstGeom prst="rect">
            <a:avLst/>
          </a:prstGeom>
          <a:solidFill>
            <a:srgbClr val="E48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26800fc20d8_2_11"/>
          <p:cNvSpPr txBox="1"/>
          <p:nvPr/>
        </p:nvSpPr>
        <p:spPr>
          <a:xfrm>
            <a:off x="128875" y="69500"/>
            <a:ext cx="192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Impl Display For Group</a:t>
            </a:r>
            <a:endParaRPr b="1" i="0" sz="11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30" name="Google Shape;330;g26800fc20d8_2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0998" y="4442773"/>
            <a:ext cx="936801" cy="624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g26800fc20d8_2_11"/>
          <p:cNvPicPr preferRelativeResize="0"/>
          <p:nvPr/>
        </p:nvPicPr>
        <p:blipFill rotWithShape="1">
          <a:blip r:embed="rId5">
            <a:alphaModFix/>
          </a:blip>
          <a:srcRect b="23166" l="16826" r="15076" t="21023"/>
          <a:stretch/>
        </p:blipFill>
        <p:spPr>
          <a:xfrm>
            <a:off x="531475" y="1789188"/>
            <a:ext cx="2414150" cy="156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g26800fc20d8_2_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45625" y="1214075"/>
            <a:ext cx="3411074" cy="271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26800fc20d8_2_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43975" y="1304134"/>
            <a:ext cx="3200025" cy="2476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g26dc385573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9300" y="4539322"/>
            <a:ext cx="1165399" cy="5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g26dc3855732_0_0"/>
          <p:cNvSpPr/>
          <p:nvPr/>
        </p:nvSpPr>
        <p:spPr>
          <a:xfrm>
            <a:off x="1763651" y="88700"/>
            <a:ext cx="326400" cy="315600"/>
          </a:xfrm>
          <a:prstGeom prst="flowChartDelay">
            <a:avLst/>
          </a:prstGeom>
          <a:solidFill>
            <a:srgbClr val="E48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26dc3855732_0_0"/>
          <p:cNvSpPr/>
          <p:nvPr/>
        </p:nvSpPr>
        <p:spPr>
          <a:xfrm>
            <a:off x="88075" y="88700"/>
            <a:ext cx="1735800" cy="315600"/>
          </a:xfrm>
          <a:prstGeom prst="rect">
            <a:avLst/>
          </a:prstGeom>
          <a:solidFill>
            <a:srgbClr val="E48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26dc3855732_0_0"/>
          <p:cNvSpPr txBox="1"/>
          <p:nvPr/>
        </p:nvSpPr>
        <p:spPr>
          <a:xfrm>
            <a:off x="128875" y="69500"/>
            <a:ext cx="192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Impl Display For Group</a:t>
            </a:r>
            <a:endParaRPr b="1" i="0" sz="11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42" name="Google Shape;342;g26dc3855732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0998" y="4442773"/>
            <a:ext cx="936801" cy="624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g26dc3855732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3875" y="1321013"/>
            <a:ext cx="5034576" cy="250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g26800fc20d8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938" y="1488612"/>
            <a:ext cx="7358125" cy="216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g26800fc20d8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212" y="2789350"/>
            <a:ext cx="7690827" cy="199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26800fc20d8_0_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89300" y="4539322"/>
            <a:ext cx="1165399" cy="5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26800fc20d8_0_29"/>
          <p:cNvSpPr/>
          <p:nvPr/>
        </p:nvSpPr>
        <p:spPr>
          <a:xfrm>
            <a:off x="1763651" y="88700"/>
            <a:ext cx="326400" cy="315600"/>
          </a:xfrm>
          <a:prstGeom prst="flowChartDelay">
            <a:avLst/>
          </a:prstGeom>
          <a:solidFill>
            <a:srgbClr val="E48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26800fc20d8_0_29"/>
          <p:cNvSpPr/>
          <p:nvPr/>
        </p:nvSpPr>
        <p:spPr>
          <a:xfrm>
            <a:off x="88075" y="88700"/>
            <a:ext cx="1735800" cy="315600"/>
          </a:xfrm>
          <a:prstGeom prst="rect">
            <a:avLst/>
          </a:prstGeom>
          <a:solidFill>
            <a:srgbClr val="E48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26800fc20d8_0_29"/>
          <p:cNvSpPr txBox="1"/>
          <p:nvPr/>
        </p:nvSpPr>
        <p:spPr>
          <a:xfrm>
            <a:off x="128875" y="69500"/>
            <a:ext cx="192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Impl Display For Group</a:t>
            </a:r>
            <a:endParaRPr b="1" i="0" sz="11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54" name="Google Shape;354;g26800fc20d8_0_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30998" y="4442773"/>
            <a:ext cx="936801" cy="624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g26800fc20d8_0_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37750" y="-360647"/>
            <a:ext cx="3880450" cy="2773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g26dc3855732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450" y="376950"/>
            <a:ext cx="4980350" cy="458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g26dc3855732_0_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9300" y="4539322"/>
            <a:ext cx="1165399" cy="5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g26dc3855732_0_40"/>
          <p:cNvSpPr/>
          <p:nvPr/>
        </p:nvSpPr>
        <p:spPr>
          <a:xfrm>
            <a:off x="1763651" y="88700"/>
            <a:ext cx="326400" cy="315600"/>
          </a:xfrm>
          <a:prstGeom prst="flowChartDelay">
            <a:avLst/>
          </a:prstGeom>
          <a:solidFill>
            <a:srgbClr val="E48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26dc3855732_0_40"/>
          <p:cNvSpPr/>
          <p:nvPr/>
        </p:nvSpPr>
        <p:spPr>
          <a:xfrm>
            <a:off x="88075" y="88700"/>
            <a:ext cx="1735800" cy="315600"/>
          </a:xfrm>
          <a:prstGeom prst="rect">
            <a:avLst/>
          </a:prstGeom>
          <a:solidFill>
            <a:srgbClr val="E48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26dc3855732_0_40"/>
          <p:cNvSpPr txBox="1"/>
          <p:nvPr/>
        </p:nvSpPr>
        <p:spPr>
          <a:xfrm>
            <a:off x="128875" y="69500"/>
            <a:ext cx="192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Impl Display For Group</a:t>
            </a:r>
            <a:endParaRPr b="1" i="0" sz="11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65" name="Google Shape;365;g26dc3855732_0_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0998" y="4442773"/>
            <a:ext cx="936801" cy="624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g26dc3855732_0_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52400" y="428375"/>
            <a:ext cx="5113650" cy="448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0998" y="4442773"/>
            <a:ext cx="936801" cy="6245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"/>
          <p:cNvSpPr/>
          <p:nvPr/>
        </p:nvSpPr>
        <p:spPr>
          <a:xfrm>
            <a:off x="1763651" y="88700"/>
            <a:ext cx="326400" cy="315600"/>
          </a:xfrm>
          <a:prstGeom prst="flowChartDelay">
            <a:avLst/>
          </a:prstGeom>
          <a:solidFill>
            <a:srgbClr val="E48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/>
          <p:nvPr/>
        </p:nvSpPr>
        <p:spPr>
          <a:xfrm>
            <a:off x="88075" y="88700"/>
            <a:ext cx="1735800" cy="315600"/>
          </a:xfrm>
          <a:prstGeom prst="rect">
            <a:avLst/>
          </a:prstGeom>
          <a:solidFill>
            <a:srgbClr val="E48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 txBox="1"/>
          <p:nvPr/>
        </p:nvSpPr>
        <p:spPr>
          <a:xfrm>
            <a:off x="128875" y="69500"/>
            <a:ext cx="192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Impl Display For Group</a:t>
            </a:r>
            <a:endParaRPr b="1" i="0" sz="11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1" name="Google Shape;91;p3"/>
          <p:cNvSpPr txBox="1"/>
          <p:nvPr/>
        </p:nvSpPr>
        <p:spPr>
          <a:xfrm>
            <a:off x="3952825" y="499700"/>
            <a:ext cx="936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B45F06"/>
                </a:solidFill>
                <a:latin typeface="Open Sans"/>
                <a:ea typeface="Open Sans"/>
                <a:cs typeface="Open Sans"/>
                <a:sym typeface="Open Sans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Índice</a:t>
            </a:r>
            <a:endParaRPr b="1" i="0" sz="1700" u="none" cap="none" strike="noStrike">
              <a:solidFill>
                <a:srgbClr val="B45F0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778825" y="742350"/>
            <a:ext cx="39114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E16"/>
              </a:buClr>
              <a:buSzPts val="1400"/>
              <a:buFont typeface="Open Sans"/>
              <a:buChar char="❖"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Introducción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Open Sans"/>
              <a:buChar char="➢"/>
            </a:pPr>
            <a:r>
              <a:rPr b="0" i="0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Objetivo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Open Sans"/>
              <a:buChar char="➢"/>
            </a:pPr>
            <a:r>
              <a:rPr b="0" i="0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Alcance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E16"/>
              </a:buClr>
              <a:buSzPts val="1400"/>
              <a:buFont typeface="Open Sans"/>
              <a:buChar char="❖"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¿Cómo levantar el proyecto?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E16"/>
              </a:buClr>
              <a:buSzPts val="1400"/>
              <a:buFont typeface="Open Sans"/>
              <a:buChar char="❖"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Diagramas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Open Sans"/>
              <a:buChar char="➢"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Diagramas de </a:t>
            </a: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Open Sans"/>
              <a:buChar char="➢"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Diagramas de secuencia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E16"/>
              </a:buClr>
              <a:buSzPts val="1400"/>
              <a:buFont typeface="Open Sans"/>
              <a:buChar char="❖"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 poco del cómo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E16"/>
              </a:buClr>
              <a:buSzPts val="1400"/>
              <a:buFont typeface="Open Sans"/>
              <a:buChar char="❖"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Demo time!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E16"/>
              </a:buClr>
              <a:buSzPts val="1400"/>
              <a:buFont typeface="Open Sans"/>
              <a:buChar char="❖"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Bibliografía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E16"/>
              </a:buClr>
              <a:buSzPts val="1400"/>
              <a:buFont typeface="Open Sans"/>
              <a:buChar char="❖"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Preguntas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E16"/>
              </a:buClr>
              <a:buSzPts val="1400"/>
              <a:buFont typeface="Open Sans"/>
              <a:buChar char="❖"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Agradecimiento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9300" y="4539322"/>
            <a:ext cx="1165399" cy="5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9300" y="4539322"/>
            <a:ext cx="1165399" cy="5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3"/>
          <p:cNvSpPr/>
          <p:nvPr/>
        </p:nvSpPr>
        <p:spPr>
          <a:xfrm>
            <a:off x="1763651" y="88700"/>
            <a:ext cx="326400" cy="315600"/>
          </a:xfrm>
          <a:prstGeom prst="flowChartDelay">
            <a:avLst/>
          </a:prstGeom>
          <a:solidFill>
            <a:srgbClr val="E48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3"/>
          <p:cNvSpPr/>
          <p:nvPr/>
        </p:nvSpPr>
        <p:spPr>
          <a:xfrm>
            <a:off x="88075" y="88700"/>
            <a:ext cx="1735800" cy="315600"/>
          </a:xfrm>
          <a:prstGeom prst="rect">
            <a:avLst/>
          </a:prstGeom>
          <a:solidFill>
            <a:srgbClr val="E48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3"/>
          <p:cNvSpPr txBox="1"/>
          <p:nvPr/>
        </p:nvSpPr>
        <p:spPr>
          <a:xfrm>
            <a:off x="128875" y="69500"/>
            <a:ext cx="192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Impl Display For Group</a:t>
            </a:r>
            <a:endParaRPr b="1" i="0" sz="11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75" name="Google Shape;37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0998" y="4442773"/>
            <a:ext cx="936801" cy="624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275" y="1018050"/>
            <a:ext cx="4191976" cy="2804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46450" y="990600"/>
            <a:ext cx="4191976" cy="280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"/>
          <p:cNvSpPr/>
          <p:nvPr/>
        </p:nvSpPr>
        <p:spPr>
          <a:xfrm>
            <a:off x="-191675" y="1733850"/>
            <a:ext cx="9419100" cy="685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9"/>
          <p:cNvSpPr/>
          <p:nvPr/>
        </p:nvSpPr>
        <p:spPr>
          <a:xfrm>
            <a:off x="-90175" y="3074475"/>
            <a:ext cx="9419100" cy="182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9"/>
          <p:cNvSpPr/>
          <p:nvPr/>
        </p:nvSpPr>
        <p:spPr>
          <a:xfrm>
            <a:off x="7185000" y="4400075"/>
            <a:ext cx="1692300" cy="326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9"/>
          <p:cNvSpPr/>
          <p:nvPr/>
        </p:nvSpPr>
        <p:spPr>
          <a:xfrm>
            <a:off x="430800" y="828150"/>
            <a:ext cx="423900" cy="326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9"/>
          <p:cNvSpPr/>
          <p:nvPr/>
        </p:nvSpPr>
        <p:spPr>
          <a:xfrm>
            <a:off x="736500" y="1268641"/>
            <a:ext cx="936900" cy="100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9"/>
          <p:cNvSpPr txBox="1"/>
          <p:nvPr/>
        </p:nvSpPr>
        <p:spPr>
          <a:xfrm>
            <a:off x="3125225" y="1753350"/>
            <a:ext cx="285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B45F06"/>
                </a:solidFill>
                <a:latin typeface="Open Sans"/>
                <a:ea typeface="Open Sans"/>
                <a:cs typeface="Open Sans"/>
                <a:sym typeface="Open Sans"/>
              </a:rPr>
              <a:t>Demo time!</a:t>
            </a:r>
            <a:endParaRPr b="1" i="0" sz="3000" u="none" cap="none" strike="noStrike">
              <a:solidFill>
                <a:srgbClr val="B45F0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0"/>
          <p:cNvSpPr/>
          <p:nvPr/>
        </p:nvSpPr>
        <p:spPr>
          <a:xfrm>
            <a:off x="-191675" y="1733850"/>
            <a:ext cx="9419100" cy="685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0"/>
          <p:cNvSpPr/>
          <p:nvPr/>
        </p:nvSpPr>
        <p:spPr>
          <a:xfrm>
            <a:off x="-90175" y="3074475"/>
            <a:ext cx="9419100" cy="182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0"/>
          <p:cNvSpPr/>
          <p:nvPr/>
        </p:nvSpPr>
        <p:spPr>
          <a:xfrm>
            <a:off x="7185000" y="4400075"/>
            <a:ext cx="1692300" cy="326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0"/>
          <p:cNvSpPr/>
          <p:nvPr/>
        </p:nvSpPr>
        <p:spPr>
          <a:xfrm>
            <a:off x="430800" y="828150"/>
            <a:ext cx="423900" cy="326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0"/>
          <p:cNvSpPr/>
          <p:nvPr/>
        </p:nvSpPr>
        <p:spPr>
          <a:xfrm>
            <a:off x="736500" y="1268641"/>
            <a:ext cx="936900" cy="100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0"/>
          <p:cNvSpPr txBox="1"/>
          <p:nvPr/>
        </p:nvSpPr>
        <p:spPr>
          <a:xfrm>
            <a:off x="3148225" y="1753350"/>
            <a:ext cx="273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B45F06"/>
                </a:solidFill>
                <a:latin typeface="Open Sans"/>
                <a:ea typeface="Open Sans"/>
                <a:cs typeface="Open Sans"/>
                <a:sym typeface="Open Sans"/>
              </a:rPr>
              <a:t>Bibliografía</a:t>
            </a:r>
            <a:endParaRPr b="1" i="0" sz="3000" u="none" cap="none" strike="noStrike">
              <a:solidFill>
                <a:srgbClr val="B45F0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0998" y="4442773"/>
            <a:ext cx="936801" cy="62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1"/>
          <p:cNvSpPr/>
          <p:nvPr/>
        </p:nvSpPr>
        <p:spPr>
          <a:xfrm>
            <a:off x="1763651" y="88700"/>
            <a:ext cx="326400" cy="315600"/>
          </a:xfrm>
          <a:prstGeom prst="flowChartDelay">
            <a:avLst/>
          </a:prstGeom>
          <a:solidFill>
            <a:srgbClr val="E48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1"/>
          <p:cNvSpPr/>
          <p:nvPr/>
        </p:nvSpPr>
        <p:spPr>
          <a:xfrm>
            <a:off x="88075" y="88700"/>
            <a:ext cx="1735800" cy="315600"/>
          </a:xfrm>
          <a:prstGeom prst="rect">
            <a:avLst/>
          </a:prstGeom>
          <a:solidFill>
            <a:srgbClr val="E48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1"/>
          <p:cNvSpPr txBox="1"/>
          <p:nvPr/>
        </p:nvSpPr>
        <p:spPr>
          <a:xfrm>
            <a:off x="128875" y="69500"/>
            <a:ext cx="192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Impl Display For Group</a:t>
            </a:r>
            <a:endParaRPr b="1" i="0" sz="11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06" name="Google Shape;406;p31"/>
          <p:cNvSpPr txBox="1"/>
          <p:nvPr/>
        </p:nvSpPr>
        <p:spPr>
          <a:xfrm>
            <a:off x="469075" y="1469100"/>
            <a:ext cx="39114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E16"/>
              </a:buClr>
              <a:buSzPts val="1400"/>
              <a:buFont typeface="Open Sans"/>
              <a:buChar char="❖"/>
            </a:pPr>
            <a:r>
              <a:rPr b="0" i="0" lang="es" sz="1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RFC1459</a:t>
            </a: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E16"/>
              </a:buClr>
              <a:buSzPts val="1400"/>
              <a:buFont typeface="Open Sans"/>
              <a:buChar char="❖"/>
            </a:pPr>
            <a:r>
              <a:rPr b="0" i="0" lang="es" sz="1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docs.rs</a:t>
            </a: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E16"/>
              </a:buClr>
              <a:buSzPts val="1400"/>
              <a:buFont typeface="Open Sans"/>
              <a:buChar char="❖"/>
            </a:pPr>
            <a:r>
              <a:rPr b="0" i="0" lang="es" sz="1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rust-by-example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" sz="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 </a:t>
            </a:r>
            <a:endParaRPr b="0" i="0" sz="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E16"/>
              </a:buClr>
              <a:buSzPts val="1400"/>
              <a:buFont typeface="Open Sans"/>
              <a:buChar char="❖"/>
            </a:pPr>
            <a:r>
              <a:rPr b="0" i="0" lang="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GTK introduction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E16"/>
              </a:buClr>
              <a:buSzPts val="1400"/>
              <a:buFont typeface="Open Sans"/>
              <a:buChar char="❖"/>
            </a:pPr>
            <a:r>
              <a:rPr b="0" i="0" lang="es" sz="1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9"/>
              </a:rPr>
              <a:t>Material del curso</a:t>
            </a: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07" name="Google Shape;407;p3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989300" y="4539322"/>
            <a:ext cx="1165399" cy="5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1"/>
          <p:cNvSpPr txBox="1"/>
          <p:nvPr/>
        </p:nvSpPr>
        <p:spPr>
          <a:xfrm>
            <a:off x="3758300" y="499700"/>
            <a:ext cx="1469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B45F06"/>
                </a:solidFill>
                <a:latin typeface="Open Sans"/>
                <a:ea typeface="Open Sans"/>
                <a:cs typeface="Open Sans"/>
                <a:sym typeface="Open Sans"/>
              </a:rPr>
              <a:t>Bibliografía</a:t>
            </a:r>
            <a:endParaRPr b="1" i="0" sz="1700" u="none" cap="none" strike="noStrike">
              <a:solidFill>
                <a:srgbClr val="B45F0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2"/>
          <p:cNvSpPr/>
          <p:nvPr/>
        </p:nvSpPr>
        <p:spPr>
          <a:xfrm>
            <a:off x="-191675" y="1733850"/>
            <a:ext cx="9419100" cy="685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2"/>
          <p:cNvSpPr/>
          <p:nvPr/>
        </p:nvSpPr>
        <p:spPr>
          <a:xfrm>
            <a:off x="-90175" y="3074475"/>
            <a:ext cx="9419100" cy="182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2"/>
          <p:cNvSpPr/>
          <p:nvPr/>
        </p:nvSpPr>
        <p:spPr>
          <a:xfrm>
            <a:off x="7185000" y="4400075"/>
            <a:ext cx="1692300" cy="326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32"/>
          <p:cNvSpPr/>
          <p:nvPr/>
        </p:nvSpPr>
        <p:spPr>
          <a:xfrm>
            <a:off x="430800" y="828150"/>
            <a:ext cx="423900" cy="326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2"/>
          <p:cNvSpPr/>
          <p:nvPr/>
        </p:nvSpPr>
        <p:spPr>
          <a:xfrm>
            <a:off x="736500" y="1268641"/>
            <a:ext cx="936900" cy="100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0130" y="2724162"/>
            <a:ext cx="2003751" cy="1335834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32"/>
          <p:cNvSpPr txBox="1"/>
          <p:nvPr/>
        </p:nvSpPr>
        <p:spPr>
          <a:xfrm>
            <a:off x="3256513" y="1702650"/>
            <a:ext cx="263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B45F06"/>
                </a:solidFill>
                <a:latin typeface="Open Sans"/>
                <a:ea typeface="Open Sans"/>
                <a:cs typeface="Open Sans"/>
                <a:sym typeface="Open Sans"/>
              </a:rPr>
              <a:t>¿Preguntas?</a:t>
            </a:r>
            <a:endParaRPr b="1" i="0" sz="3000" u="none" cap="none" strike="noStrike">
              <a:solidFill>
                <a:srgbClr val="B45F0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/>
          <p:nvPr/>
        </p:nvSpPr>
        <p:spPr>
          <a:xfrm>
            <a:off x="-191675" y="1733850"/>
            <a:ext cx="9419100" cy="685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-90175" y="3074475"/>
            <a:ext cx="9419100" cy="182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7185000" y="4400075"/>
            <a:ext cx="1692300" cy="326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430800" y="828150"/>
            <a:ext cx="423900" cy="326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736500" y="1268641"/>
            <a:ext cx="936900" cy="100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3148225" y="1753350"/>
            <a:ext cx="273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B45F06"/>
                </a:solidFill>
                <a:latin typeface="Open Sans"/>
                <a:ea typeface="Open Sans"/>
                <a:cs typeface="Open Sans"/>
                <a:sym typeface="Open Sans"/>
              </a:rPr>
              <a:t>Introducción</a:t>
            </a:r>
            <a:endParaRPr b="1" i="0" sz="3000" u="none" cap="none" strike="noStrike">
              <a:solidFill>
                <a:srgbClr val="B45F0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0998" y="4442773"/>
            <a:ext cx="936801" cy="6245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/>
          <p:nvPr/>
        </p:nvSpPr>
        <p:spPr>
          <a:xfrm>
            <a:off x="1763651" y="88700"/>
            <a:ext cx="326400" cy="315600"/>
          </a:xfrm>
          <a:prstGeom prst="flowChartDelay">
            <a:avLst/>
          </a:prstGeom>
          <a:solidFill>
            <a:srgbClr val="E48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"/>
          <p:cNvSpPr/>
          <p:nvPr/>
        </p:nvSpPr>
        <p:spPr>
          <a:xfrm>
            <a:off x="88075" y="88700"/>
            <a:ext cx="1735800" cy="315600"/>
          </a:xfrm>
          <a:prstGeom prst="rect">
            <a:avLst/>
          </a:prstGeom>
          <a:solidFill>
            <a:srgbClr val="E48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128875" y="69500"/>
            <a:ext cx="192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Impl Display For Group</a:t>
            </a:r>
            <a:endParaRPr b="1" i="0" sz="11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3931500" y="499700"/>
            <a:ext cx="1281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B45F06"/>
                </a:solidFill>
                <a:latin typeface="Open Sans"/>
                <a:ea typeface="Open Sans"/>
                <a:cs typeface="Open Sans"/>
                <a:sym typeface="Open Sans"/>
              </a:rPr>
              <a:t>Objetivo</a:t>
            </a:r>
            <a:endParaRPr b="1" i="0" sz="1700" u="none" cap="none" strike="noStrike">
              <a:solidFill>
                <a:srgbClr val="B45F0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3" name="Google Shape;11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9300" y="4539322"/>
            <a:ext cx="1165399" cy="5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5"/>
          <p:cNvSpPr txBox="1"/>
          <p:nvPr/>
        </p:nvSpPr>
        <p:spPr>
          <a:xfrm>
            <a:off x="1041150" y="1702800"/>
            <a:ext cx="3444000" cy="1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Proyecto IRC (Internet Rust Chat)</a:t>
            </a:r>
            <a:endParaRPr b="0" i="0" sz="1400" u="none" cap="none" strike="noStrike">
              <a:solidFill>
                <a:srgbClr val="E48E16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E48E16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E48E16"/>
              </a:buClr>
              <a:buSzPts val="1400"/>
              <a:buFont typeface="Arial"/>
              <a:buChar char="➔"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Relay Chat Protocol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E48E16"/>
              </a:buClr>
              <a:buSzPts val="1400"/>
              <a:buChar char="➔"/>
            </a:pP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Direct Client-to-Client (</a:t>
            </a:r>
            <a:r>
              <a:rPr lang="es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DCC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0998" y="4442773"/>
            <a:ext cx="936801" cy="6245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6"/>
          <p:cNvSpPr/>
          <p:nvPr/>
        </p:nvSpPr>
        <p:spPr>
          <a:xfrm>
            <a:off x="1763651" y="88700"/>
            <a:ext cx="326400" cy="315600"/>
          </a:xfrm>
          <a:prstGeom prst="flowChartDelay">
            <a:avLst/>
          </a:prstGeom>
          <a:solidFill>
            <a:srgbClr val="E48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6"/>
          <p:cNvSpPr/>
          <p:nvPr/>
        </p:nvSpPr>
        <p:spPr>
          <a:xfrm>
            <a:off x="88075" y="88700"/>
            <a:ext cx="1735800" cy="315600"/>
          </a:xfrm>
          <a:prstGeom prst="rect">
            <a:avLst/>
          </a:prstGeom>
          <a:solidFill>
            <a:srgbClr val="E48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"/>
          <p:cNvSpPr txBox="1"/>
          <p:nvPr/>
        </p:nvSpPr>
        <p:spPr>
          <a:xfrm>
            <a:off x="128875" y="69500"/>
            <a:ext cx="192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Impl Display For Group</a:t>
            </a:r>
            <a:endParaRPr b="1" i="0" sz="11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3" name="Google Shape;123;p6"/>
          <p:cNvSpPr txBox="1"/>
          <p:nvPr/>
        </p:nvSpPr>
        <p:spPr>
          <a:xfrm>
            <a:off x="3609450" y="491975"/>
            <a:ext cx="1925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s" sz="1700">
                <a:solidFill>
                  <a:srgbClr val="B45F06"/>
                </a:solidFill>
                <a:latin typeface="Open Sans"/>
                <a:ea typeface="Open Sans"/>
                <a:cs typeface="Open Sans"/>
                <a:sym typeface="Open Sans"/>
              </a:rPr>
              <a:t>Primer a</a:t>
            </a:r>
            <a:r>
              <a:rPr b="1" i="0" lang="es" sz="1700" u="none" cap="none" strike="noStrike">
                <a:solidFill>
                  <a:srgbClr val="B45F06"/>
                </a:solidFill>
                <a:latin typeface="Open Sans"/>
                <a:ea typeface="Open Sans"/>
                <a:cs typeface="Open Sans"/>
                <a:sym typeface="Open Sans"/>
              </a:rPr>
              <a:t>lcance</a:t>
            </a:r>
            <a:endParaRPr b="1" i="0" sz="1700" u="none" cap="none" strike="noStrike">
              <a:solidFill>
                <a:srgbClr val="B45F0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4" name="Google Shape;12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9300" y="4539322"/>
            <a:ext cx="1165399" cy="5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 txBox="1"/>
          <p:nvPr/>
        </p:nvSpPr>
        <p:spPr>
          <a:xfrm>
            <a:off x="1041150" y="1358850"/>
            <a:ext cx="72705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48E16"/>
              </a:buClr>
              <a:buSzPts val="1400"/>
              <a:buFont typeface="Open Sans"/>
              <a:buChar char="❖"/>
            </a:pPr>
            <a:r>
              <a:rPr b="0" i="0" lang="es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Parseo de mensajes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48E16"/>
              </a:buClr>
              <a:buSzPts val="1400"/>
              <a:buFont typeface="Open Sans"/>
              <a:buChar char="❖"/>
            </a:pPr>
            <a:r>
              <a:rPr b="0" i="0" lang="es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Comunicación </a:t>
            </a:r>
            <a:r>
              <a:rPr lang="es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b="0" i="0" lang="es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liente - </a:t>
            </a:r>
            <a:r>
              <a:rPr lang="es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b="0" i="0" lang="es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ervidor 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48E16"/>
              </a:buClr>
              <a:buSzPts val="1400"/>
              <a:buFont typeface="Open Sans"/>
              <a:buChar char="❖"/>
            </a:pPr>
            <a:r>
              <a:rPr b="0" i="0" lang="es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Soporte para múltiples servidores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48E16"/>
              </a:buClr>
              <a:buSzPts val="1400"/>
              <a:buFont typeface="Open Sans"/>
              <a:buChar char="❖"/>
            </a:pPr>
            <a:r>
              <a:rPr b="0" i="0" lang="es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Ejecución de mensajes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48E16"/>
              </a:buClr>
              <a:buSzPts val="1400"/>
              <a:buFont typeface="Open Sans"/>
              <a:buChar char="❖"/>
            </a:pPr>
            <a:r>
              <a:rPr b="0" i="0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Interfaz Gráfica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48E16"/>
              </a:buClr>
              <a:buSzPts val="1400"/>
              <a:buFont typeface="Open Sans"/>
              <a:buChar char="❖"/>
            </a:pPr>
            <a:r>
              <a:rPr b="0" i="0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Persistencia de datos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48E16"/>
              </a:buClr>
              <a:buSzPts val="1400"/>
              <a:buFont typeface="Open Sans"/>
              <a:buChar char="❖"/>
            </a:pPr>
            <a:r>
              <a:rPr b="0" i="0" lang="es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Testing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6800fc20d8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0998" y="4442773"/>
            <a:ext cx="936801" cy="6245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26800fc20d8_2_0"/>
          <p:cNvSpPr/>
          <p:nvPr/>
        </p:nvSpPr>
        <p:spPr>
          <a:xfrm>
            <a:off x="1763651" y="88700"/>
            <a:ext cx="326400" cy="315600"/>
          </a:xfrm>
          <a:prstGeom prst="flowChartDelay">
            <a:avLst/>
          </a:prstGeom>
          <a:solidFill>
            <a:srgbClr val="E48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26800fc20d8_2_0"/>
          <p:cNvSpPr/>
          <p:nvPr/>
        </p:nvSpPr>
        <p:spPr>
          <a:xfrm>
            <a:off x="88075" y="88700"/>
            <a:ext cx="1735800" cy="315600"/>
          </a:xfrm>
          <a:prstGeom prst="rect">
            <a:avLst/>
          </a:prstGeom>
          <a:solidFill>
            <a:srgbClr val="E48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26800fc20d8_2_0"/>
          <p:cNvSpPr txBox="1"/>
          <p:nvPr/>
        </p:nvSpPr>
        <p:spPr>
          <a:xfrm>
            <a:off x="128875" y="69500"/>
            <a:ext cx="192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Impl Display For Group</a:t>
            </a:r>
            <a:endParaRPr b="1" i="0" sz="11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4" name="Google Shape;134;g26800fc20d8_2_0"/>
          <p:cNvSpPr txBox="1"/>
          <p:nvPr/>
        </p:nvSpPr>
        <p:spPr>
          <a:xfrm>
            <a:off x="3609450" y="491975"/>
            <a:ext cx="1925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B45F06"/>
                </a:solidFill>
                <a:latin typeface="Open Sans"/>
                <a:ea typeface="Open Sans"/>
                <a:cs typeface="Open Sans"/>
                <a:sym typeface="Open Sans"/>
              </a:rPr>
              <a:t>Alcance </a:t>
            </a:r>
            <a:r>
              <a:rPr b="1" lang="es" sz="1700">
                <a:solidFill>
                  <a:srgbClr val="B45F06"/>
                </a:solidFill>
                <a:latin typeface="Open Sans"/>
                <a:ea typeface="Open Sans"/>
                <a:cs typeface="Open Sans"/>
                <a:sym typeface="Open Sans"/>
              </a:rPr>
              <a:t>f</a:t>
            </a:r>
            <a:r>
              <a:rPr b="1" i="0" lang="es" sz="1700" u="none" cap="none" strike="noStrike">
                <a:solidFill>
                  <a:srgbClr val="B45F06"/>
                </a:solidFill>
                <a:latin typeface="Open Sans"/>
                <a:ea typeface="Open Sans"/>
                <a:cs typeface="Open Sans"/>
                <a:sym typeface="Open Sans"/>
              </a:rPr>
              <a:t>inal</a:t>
            </a:r>
            <a:endParaRPr b="1" i="0" sz="1700" u="none" cap="none" strike="noStrike">
              <a:solidFill>
                <a:srgbClr val="B45F0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5" name="Google Shape;135;g26800fc20d8_2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9300" y="4539322"/>
            <a:ext cx="1165399" cy="5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6800fc20d8_2_0"/>
          <p:cNvSpPr txBox="1"/>
          <p:nvPr/>
        </p:nvSpPr>
        <p:spPr>
          <a:xfrm>
            <a:off x="1041150" y="1358850"/>
            <a:ext cx="74214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48E16"/>
              </a:buClr>
              <a:buSzPts val="1400"/>
              <a:buFont typeface="Open Sans"/>
              <a:buChar char="❖"/>
            </a:pPr>
            <a:r>
              <a:rPr lang="es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Soporte a conversaciones seguras entre clientes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48E16"/>
              </a:buClr>
              <a:buSzPts val="1400"/>
              <a:buFont typeface="Open Sans"/>
              <a:buChar char="❖"/>
            </a:pPr>
            <a:r>
              <a:rPr lang="es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Envío de archivos P2P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/>
          <p:nvPr/>
        </p:nvSpPr>
        <p:spPr>
          <a:xfrm>
            <a:off x="-191675" y="1733850"/>
            <a:ext cx="9419100" cy="685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-90175" y="3074475"/>
            <a:ext cx="9419100" cy="182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7185000" y="4400075"/>
            <a:ext cx="1692300" cy="326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7"/>
          <p:cNvSpPr/>
          <p:nvPr/>
        </p:nvSpPr>
        <p:spPr>
          <a:xfrm>
            <a:off x="430800" y="828150"/>
            <a:ext cx="423900" cy="326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7"/>
          <p:cNvSpPr/>
          <p:nvPr/>
        </p:nvSpPr>
        <p:spPr>
          <a:xfrm>
            <a:off x="736500" y="1268641"/>
            <a:ext cx="936900" cy="100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"/>
          <p:cNvSpPr txBox="1"/>
          <p:nvPr/>
        </p:nvSpPr>
        <p:spPr>
          <a:xfrm>
            <a:off x="1567350" y="1753350"/>
            <a:ext cx="581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B45F06"/>
                </a:solidFill>
                <a:latin typeface="Open Sans"/>
                <a:ea typeface="Open Sans"/>
                <a:cs typeface="Open Sans"/>
                <a:sym typeface="Open Sans"/>
              </a:rPr>
              <a:t>¿Cómo levantar el proyecto?</a:t>
            </a:r>
            <a:endParaRPr b="1" i="0" sz="3000" u="none" cap="none" strike="noStrike">
              <a:solidFill>
                <a:srgbClr val="B45F0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0998" y="4442773"/>
            <a:ext cx="936801" cy="62452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8"/>
          <p:cNvSpPr/>
          <p:nvPr/>
        </p:nvSpPr>
        <p:spPr>
          <a:xfrm>
            <a:off x="1763651" y="88700"/>
            <a:ext cx="326400" cy="315600"/>
          </a:xfrm>
          <a:prstGeom prst="flowChartDelay">
            <a:avLst/>
          </a:prstGeom>
          <a:solidFill>
            <a:srgbClr val="E48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8"/>
          <p:cNvSpPr/>
          <p:nvPr/>
        </p:nvSpPr>
        <p:spPr>
          <a:xfrm>
            <a:off x="88075" y="88700"/>
            <a:ext cx="1735800" cy="315600"/>
          </a:xfrm>
          <a:prstGeom prst="rect">
            <a:avLst/>
          </a:prstGeom>
          <a:solidFill>
            <a:srgbClr val="E48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8"/>
          <p:cNvSpPr txBox="1"/>
          <p:nvPr/>
        </p:nvSpPr>
        <p:spPr>
          <a:xfrm>
            <a:off x="128875" y="69500"/>
            <a:ext cx="192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Impl Display For Group</a:t>
            </a:r>
            <a:endParaRPr b="1" i="0" sz="11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5" name="Google Shape;155;p8"/>
          <p:cNvSpPr txBox="1"/>
          <p:nvPr/>
        </p:nvSpPr>
        <p:spPr>
          <a:xfrm>
            <a:off x="3451750" y="499700"/>
            <a:ext cx="2550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B45F06"/>
                </a:solidFill>
                <a:latin typeface="Open Sans"/>
                <a:ea typeface="Open Sans"/>
                <a:cs typeface="Open Sans"/>
                <a:sym typeface="Open Sans"/>
              </a:rPr>
              <a:t>Levantar el proyecto</a:t>
            </a:r>
            <a:endParaRPr b="1" i="0" sz="1700" u="none" cap="none" strike="noStrike">
              <a:solidFill>
                <a:srgbClr val="B45F0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6" name="Google Shape;15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9300" y="4539322"/>
            <a:ext cx="1165399" cy="5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8"/>
          <p:cNvSpPr txBox="1"/>
          <p:nvPr/>
        </p:nvSpPr>
        <p:spPr>
          <a:xfrm>
            <a:off x="1041150" y="1702800"/>
            <a:ext cx="7418400" cy="13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48E16"/>
              </a:buClr>
              <a:buSzPts val="1400"/>
              <a:buFont typeface="Arial"/>
              <a:buChar char="➔"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cargo run </a:t>
            </a:r>
            <a:r>
              <a:rPr b="1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&lt;puerto&gt;</a:t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1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48E16"/>
              </a:buClr>
              <a:buSzPts val="1400"/>
              <a:buFont typeface="Arial"/>
              <a:buChar char="➔"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cargo run </a:t>
            </a:r>
            <a:r>
              <a:rPr b="1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r>
              <a:rPr b="0" i="1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&lt;ip cliente&gt; &lt;puerto server&gt;</a:t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1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48E16"/>
              </a:buClr>
              <a:buSzPts val="1400"/>
              <a:buFont typeface="Arial"/>
              <a:buChar char="➔"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cargo run </a:t>
            </a:r>
            <a:r>
              <a:rPr b="1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server-connect</a:t>
            </a: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&lt;puerto nuevo server&gt; &lt;ip server a conectar&gt; &lt;puerto server a conectar&gt; &lt;contraseña&gt;</a:t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