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68" r:id="rId6"/>
    <p:sldId id="259" r:id="rId7"/>
    <p:sldId id="269" r:id="rId9"/>
    <p:sldId id="273" r:id="rId10"/>
    <p:sldId id="275" r:id="rId11"/>
    <p:sldId id="270" r:id="rId12"/>
    <p:sldId id="271" r:id="rId13"/>
    <p:sldId id="276" r:id="rId14"/>
    <p:sldId id="272" r:id="rId15"/>
    <p:sldId id="277" r:id="rId16"/>
    <p:sldId id="261" r:id="rId17"/>
    <p:sldId id="274" r:id="rId18"/>
    <p:sldId id="267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44" y="-96"/>
      </p:cViewPr>
      <p:guideLst>
        <p:guide orient="horz" pos="1620"/>
        <p:guide pos="29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A9C36-01DB-4993-A56F-C898E31435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1C8C1-97D1-4BF0-AB54-E934E848A5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1C8C1-97D1-4BF0-AB54-E934E848A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1C8C1-97D1-4BF0-AB54-E934E848A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1C8C1-97D1-4BF0-AB54-E934E848A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1C8C1-97D1-4BF0-AB54-E934E848A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1C8C1-97D1-4BF0-AB54-E934E848A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1C8C1-97D1-4BF0-AB54-E934E848A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1C8C1-97D1-4BF0-AB54-E934E848A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1C8C1-97D1-4BF0-AB54-E934E848A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1C8C1-97D1-4BF0-AB54-E934E848A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FE0E3DE7-3E16-4C90-8E6A-39B8086AF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FE0E3DE7-3E16-4C90-8E6A-39B8086AF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FE0E3DE7-3E16-4C90-8E6A-39B8086AF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:\仝德志文件，勿删！\03-参考文档\！PPT图片及版面资源\06-PPT精选插图\12-标签\蓝色嵌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6166">
            <a:off x="0" y="436563"/>
            <a:ext cx="1258888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2"/>
          <p:cNvSpPr>
            <a:spLocks noChangeArrowheads="1"/>
          </p:cNvSpPr>
          <p:nvPr/>
        </p:nvSpPr>
        <p:spPr bwMode="auto">
          <a:xfrm rot="21317555">
            <a:off x="303586" y="516220"/>
            <a:ext cx="877143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目录页</a:t>
            </a:r>
            <a:endParaRPr lang="zh-CN" altLang="en-US" b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0" y="4754564"/>
            <a:ext cx="9144000" cy="161925"/>
          </a:xfrm>
          <a:prstGeom prst="rect">
            <a:avLst/>
          </a:prstGeom>
          <a:gradFill rotWithShape="1">
            <a:gsLst>
              <a:gs pos="0">
                <a:srgbClr val="1F497D"/>
              </a:gs>
              <a:gs pos="84999">
                <a:srgbClr val="1F497D"/>
              </a:gs>
              <a:gs pos="95000">
                <a:srgbClr val="FFFFFF"/>
              </a:gs>
              <a:gs pos="100000">
                <a:srgbClr val="FFFFFF"/>
              </a:gs>
            </a:gsLst>
            <a:lin ang="1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676" tIns="53340" rIns="106676" bIns="5334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0" smtClean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13"/>
          <p:cNvSpPr>
            <a:spLocks noChangeArrowheads="1"/>
          </p:cNvSpPr>
          <p:nvPr/>
        </p:nvSpPr>
        <p:spPr bwMode="auto">
          <a:xfrm>
            <a:off x="334963" y="4686300"/>
            <a:ext cx="18796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676" tIns="53340" rIns="106676" bIns="5334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00" b="0" smtClean="0">
                <a:solidFill>
                  <a:schemeClr val="bg1"/>
                </a:solidFill>
              </a:rPr>
              <a:t>www.mysteel.com</a:t>
            </a:r>
            <a:endParaRPr lang="zh-CN" altLang="en-US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FE0E3DE7-3E16-4C90-8E6A-39B8086AF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FE0E3DE7-3E16-4C90-8E6A-39B8086AF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FE0E3DE7-3E16-4C90-8E6A-39B8086AF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FE0E3DE7-3E16-4C90-8E6A-39B8086AF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FE0E3DE7-3E16-4C90-8E6A-39B8086AF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FE0E3DE7-3E16-4C90-8E6A-39B8086AF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FE0E3DE7-3E16-4C90-8E6A-39B8086AF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FE0E3DE7-3E16-4C90-8E6A-39B8086AF3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hyperlink" Target="http://www.mysteel.com/" TargetMode="Externa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直接连接符 6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2" y="663576"/>
            <a:ext cx="84185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2" descr="Mysteel.com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106363"/>
            <a:ext cx="13620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52" name="直接连接符 8"/>
          <p:cNvCxnSpPr>
            <a:cxnSpLocks noChangeShapeType="1"/>
          </p:cNvCxnSpPr>
          <p:nvPr/>
        </p:nvCxnSpPr>
        <p:spPr bwMode="auto">
          <a:xfrm>
            <a:off x="4500563" y="4875213"/>
            <a:ext cx="4286250" cy="0"/>
          </a:xfrm>
          <a:prstGeom prst="line">
            <a:avLst/>
          </a:prstGeom>
          <a:noFill/>
          <a:ln w="12700">
            <a:solidFill>
              <a:srgbClr val="262673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smtClean="0"/>
              <a:t>第三级</a:t>
            </a:r>
            <a:endParaRPr lang="zh-CN" smtClean="0"/>
          </a:p>
          <a:p>
            <a:pPr lvl="3"/>
            <a:r>
              <a:rPr lang="zh-CN" smtClean="0"/>
              <a:t>第四级</a:t>
            </a:r>
            <a:endParaRPr lang="zh-CN" smtClean="0"/>
          </a:p>
          <a:p>
            <a:pPr lvl="4"/>
            <a:r>
              <a:rPr lang="zh-CN" smtClean="0"/>
              <a:t>第五级</a:t>
            </a:r>
            <a:endParaRPr lang="zh-CN" smtClean="0"/>
          </a:p>
        </p:txBody>
      </p:sp>
      <p:sp>
        <p:nvSpPr>
          <p:cNvPr id="205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53213" y="4894264"/>
            <a:ext cx="2133600" cy="357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>
                <a:solidFill>
                  <a:srgbClr val="262673"/>
                </a:solidFill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fld id="{FE0E3DE7-3E16-4C90-8E6A-39B8086AF3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28728" y="1714494"/>
            <a:ext cx="58324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4000" dirty="0" smtClean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r>
              <a:rPr lang="zh-CN" altLang="en-US" sz="4000" dirty="0" smtClean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开发规范</a:t>
            </a:r>
            <a:endParaRPr lang="en-US" altLang="zh-CN" sz="4000" dirty="0" smtClean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en-US" altLang="zh-CN" sz="4000" dirty="0" smtClean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(MYSQL)</a:t>
            </a:r>
            <a:endParaRPr lang="en-US" altLang="zh-CN" sz="4000" dirty="0" smtClean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500562" y="4429138"/>
            <a:ext cx="433227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 smtClean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系统运维部 </a:t>
            </a:r>
            <a:r>
              <a:rPr lang="en-US" altLang="zh-CN" b="1" dirty="0" smtClean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2018/11/08</a:t>
            </a:r>
            <a:endParaRPr lang="en-US" altLang="zh-CN" b="1" dirty="0" smtClean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50825" y="823913"/>
            <a:ext cx="8642350" cy="4021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b="1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必须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使用ISNULL()来判断是否为NULL值。</a:t>
            </a:r>
            <a:endParaRPr 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在代码中写分页查询逻辑时，若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 count </a:t>
            </a: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为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 0 </a:t>
            </a:r>
            <a:r>
              <a:rPr lang="en-US"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必须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直接返回，避免执行后面的分页语句。</a:t>
            </a:r>
            <a:endParaRPr 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需要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 join </a:t>
            </a: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的字段，数据类型</a:t>
            </a:r>
            <a:r>
              <a:rPr lang="en-US"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必须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绝对一致，多表关联查询时，</a:t>
            </a:r>
            <a:r>
              <a:rPr lang="en-US"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必须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保证被关联的字段需要有索引。</a:t>
            </a:r>
            <a:endParaRPr 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多张关联表之间，</a:t>
            </a:r>
            <a:r>
              <a:rPr lang="en-US" b="1">
                <a:solidFill>
                  <a:srgbClr val="538DD5"/>
                </a:solidFill>
                <a:latin typeface="微软雅黑" panose="020B0503020204020204" pitchFamily="34" charset="-122"/>
                <a:sym typeface="+mn-ea"/>
              </a:rPr>
              <a:t>建议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适当的冗余字段，可以减少JOIN查询。</a:t>
            </a:r>
            <a:endParaRPr lang="en-US" altLang="en-US" b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>
                <a:solidFill>
                  <a:srgbClr val="538DD5"/>
                </a:solidFill>
                <a:ea typeface="微软雅黑" panose="020B0503020204020204" pitchFamily="34" charset="-122"/>
                <a:sym typeface="+mn-ea"/>
              </a:rPr>
              <a:t>尽量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避免使用反向匹配，例如notin、!=、notlike，无法用到索引。</a:t>
            </a:r>
            <a:endParaRPr 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b="1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同字段OR条件，</a:t>
            </a:r>
            <a:r>
              <a:rPr lang="en-US">
                <a:solidFill>
                  <a:schemeClr val="accent1"/>
                </a:solidFill>
                <a:latin typeface="微软雅黑" panose="020B0503020204020204" pitchFamily="34" charset="-122"/>
                <a:sym typeface="+mn-ea"/>
              </a:rPr>
              <a:t>用IN代替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，包含的值个数应少于300个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。</a:t>
            </a:r>
            <a:endParaRPr lang="en-US" altLang="en-US" b="1">
              <a:solidFill>
                <a:srgbClr val="538DD5"/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zh-CN" b="1">
              <a:solidFill>
                <a:srgbClr val="FF0000"/>
              </a:solidFill>
              <a:ea typeface="微软雅黑" panose="020B0503020204020204" pitchFamily="34" charset="-122"/>
              <a:sym typeface="+mn-ea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b="1">
              <a:solidFill>
                <a:srgbClr val="FF0000"/>
              </a:solidFill>
              <a:ea typeface="微软雅黑" panose="020B0503020204020204" pitchFamily="34" charset="-122"/>
              <a:sym typeface="+mn-ea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b="1">
              <a:solidFill>
                <a:srgbClr val="FF0000"/>
              </a:solidFill>
              <a:ea typeface="微软雅黑" panose="020B0503020204020204" pitchFamily="34" charset="-122"/>
              <a:sym typeface="+mn-ea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b="1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indent="0">
              <a:buNone/>
            </a:pPr>
            <a:endParaRPr lang="en-US" altLang="en-US" b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indent="0">
              <a:buNone/>
            </a:pPr>
            <a:endParaRPr lang="zh-CN" altLang="zh-CN" dirty="0">
              <a:solidFill>
                <a:schemeClr val="accent1"/>
              </a:solidFill>
              <a:latin typeface="宋体" panose="02010600030101010101" pitchFamily="2" charset="-122"/>
            </a:endParaRPr>
          </a:p>
          <a:p>
            <a:pPr indent="0">
              <a:buNone/>
            </a:pPr>
            <a:endParaRPr lang="zh-CN" altLang="zh-CN" dirty="0">
              <a:solidFill>
                <a:schemeClr val="accent1"/>
              </a:solidFill>
              <a:latin typeface="宋体" panose="02010600030101010101" pitchFamily="2" charset="-122"/>
            </a:endParaRPr>
          </a:p>
          <a:p>
            <a:pPr indent="0">
              <a:buNone/>
            </a:pPr>
            <a:endParaRPr lang="zh-CN" altLang="zh-CN" dirty="0">
              <a:solidFill>
                <a:schemeClr val="accent1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786578" y="142858"/>
            <a:ext cx="1800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查询数据</a:t>
            </a:r>
            <a:endParaRPr lang="zh-CN" altLang="en-US" sz="2400" dirty="0" smtClean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50825" y="811213"/>
            <a:ext cx="8642350" cy="4021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b="1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尽量</a:t>
            </a:r>
            <a:r>
              <a:rPr lang="zh-CN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减少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与数据库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交互次数，</a:t>
            </a:r>
            <a:r>
              <a: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尽量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采用批量递交、块插入和缓存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memcache)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。</a:t>
            </a:r>
            <a:endParaRPr lang="en-US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zh-CN" altLang="en-US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prepared statement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批量递交语句，可以提升性能，且避免SQL注⼊。</a:t>
            </a:r>
            <a:endParaRPr lang="zh-CN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zh-CN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尽量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避免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在SQL中进行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算术和函数计算，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应放置到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应用服务器端。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zh-CN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可以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拆分复杂的JOIN为多个小SQL，</a:t>
            </a:r>
            <a:r>
              <a:rPr lang="zh-CN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避免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大语句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。</a:t>
            </a:r>
            <a:endParaRPr lang="zh-CN" altLang="zh-CN" dirty="0" smtClean="0">
              <a:solidFill>
                <a:schemeClr val="accent1"/>
              </a:solidFill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zh-CN" b="1">
              <a:solidFill>
                <a:srgbClr val="FF0000"/>
              </a:solidFill>
              <a:ea typeface="微软雅黑" panose="020B0503020204020204" pitchFamily="34" charset="-122"/>
              <a:sym typeface="+mn-ea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b="1">
              <a:solidFill>
                <a:srgbClr val="FF0000"/>
              </a:solidFill>
              <a:ea typeface="微软雅黑" panose="020B0503020204020204" pitchFamily="34" charset="-122"/>
              <a:sym typeface="+mn-ea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b="1">
              <a:solidFill>
                <a:srgbClr val="FF0000"/>
              </a:solidFill>
              <a:ea typeface="微软雅黑" panose="020B0503020204020204" pitchFamily="34" charset="-122"/>
              <a:sym typeface="+mn-ea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b="1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indent="0">
              <a:buNone/>
            </a:pPr>
            <a:endParaRPr lang="en-US" altLang="en-US" b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indent="0">
              <a:buNone/>
            </a:pPr>
            <a:endParaRPr lang="zh-CN" altLang="zh-CN" dirty="0">
              <a:solidFill>
                <a:schemeClr val="accent1"/>
              </a:solidFill>
              <a:latin typeface="宋体" panose="02010600030101010101" pitchFamily="2" charset="-122"/>
            </a:endParaRPr>
          </a:p>
          <a:p>
            <a:pPr indent="0">
              <a:buNone/>
            </a:pPr>
            <a:endParaRPr lang="zh-CN" altLang="zh-CN" dirty="0">
              <a:solidFill>
                <a:schemeClr val="accent1"/>
              </a:solidFill>
              <a:latin typeface="宋体" panose="02010600030101010101" pitchFamily="2" charset="-122"/>
            </a:endParaRPr>
          </a:p>
          <a:p>
            <a:pPr indent="0">
              <a:buNone/>
            </a:pPr>
            <a:endParaRPr lang="zh-CN" altLang="zh-CN" dirty="0">
              <a:solidFill>
                <a:schemeClr val="accent1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786578" y="142858"/>
            <a:ext cx="1800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查询数据</a:t>
            </a:r>
            <a:endParaRPr lang="zh-CN" altLang="en-US" sz="2400" dirty="0" smtClean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168910" y="823913"/>
            <a:ext cx="8642350" cy="4021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b="1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同一张表ALTER多个字段，</a:t>
            </a:r>
            <a:r>
              <a:rPr lang="en-US"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必须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将需要修改的字段拼接成一条sql执行，如ALTER TABLE table_name drop column ..., add column...,...。</a:t>
            </a:r>
            <a:endParaRPr lang="en-US" altLang="en-US" b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写入语句中</a:t>
            </a:r>
            <a:r>
              <a:rPr lang="en-US"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禁止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出现结果不确定的函数，如sysdate()、rand()、current_user()等。</a:t>
            </a:r>
            <a:endParaRPr lang="en-US" altLang="en-US" b="0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数据订正（特别是删除、修改记录操作）时，</a:t>
            </a:r>
            <a:r>
              <a:rPr lang="en-US"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必须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先select，避免出现误删除，确认无误才能执行更新语句。</a:t>
            </a:r>
            <a:endParaRPr 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INSERT语句必须指定字段列表，</a:t>
            </a:r>
            <a:r>
              <a:rPr lang="en-US"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禁止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使用INSERT INTO xxx values ()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。</a:t>
            </a:r>
            <a:endParaRPr 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b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b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zh-CN" b="1">
              <a:solidFill>
                <a:srgbClr val="FF0000"/>
              </a:solidFill>
              <a:ea typeface="微软雅黑" panose="020B0503020204020204" pitchFamily="34" charset="-122"/>
              <a:sym typeface="+mn-ea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b="1">
              <a:solidFill>
                <a:srgbClr val="FF0000"/>
              </a:solidFill>
              <a:ea typeface="微软雅黑" panose="020B0503020204020204" pitchFamily="34" charset="-122"/>
              <a:sym typeface="+mn-ea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b="1">
              <a:solidFill>
                <a:srgbClr val="FF0000"/>
              </a:solidFill>
              <a:ea typeface="微软雅黑" panose="020B0503020204020204" pitchFamily="34" charset="-122"/>
              <a:sym typeface="+mn-ea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b="1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indent="0">
              <a:buNone/>
            </a:pPr>
            <a:endParaRPr lang="en-US" altLang="en-US" b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indent="0">
              <a:buNone/>
            </a:pPr>
            <a:endParaRPr lang="zh-CN" altLang="zh-CN" dirty="0">
              <a:solidFill>
                <a:schemeClr val="accent1"/>
              </a:solidFill>
              <a:latin typeface="宋体" panose="02010600030101010101" pitchFamily="2" charset="-122"/>
            </a:endParaRPr>
          </a:p>
          <a:p>
            <a:pPr indent="0">
              <a:buNone/>
            </a:pPr>
            <a:endParaRPr lang="zh-CN" altLang="zh-CN" dirty="0">
              <a:solidFill>
                <a:schemeClr val="accent1"/>
              </a:solidFill>
              <a:latin typeface="宋体" panose="02010600030101010101" pitchFamily="2" charset="-122"/>
            </a:endParaRPr>
          </a:p>
          <a:p>
            <a:pPr indent="0">
              <a:buNone/>
            </a:pPr>
            <a:endParaRPr lang="zh-CN" altLang="zh-CN" dirty="0">
              <a:solidFill>
                <a:schemeClr val="accent1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786578" y="142858"/>
            <a:ext cx="1800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修改数据</a:t>
            </a:r>
            <a:endParaRPr lang="zh-CN" altLang="en-US" sz="2400" dirty="0" smtClean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50825" y="823913"/>
            <a:ext cx="8642350" cy="4021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b="1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DELETE</a:t>
            </a: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UPDATE</a:t>
            </a: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语句，</a:t>
            </a:r>
            <a:r>
              <a:rPr lang="en-US"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必须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要有where条件，不要产生全表更新和删除的语句。</a:t>
            </a:r>
            <a:endParaRPr 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禁止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单条SQL语句同时更新多个表，拆分成多条SQL，放在一个事务里。</a:t>
            </a:r>
            <a:endParaRPr 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有批量写入数据需求，</a:t>
            </a:r>
            <a:r>
              <a:rPr lang="en-US" b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sym typeface="+mn-ea"/>
              </a:rPr>
              <a:t>尽量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使用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INSERT INTO xxx values (...),(...),(...)...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形式，且保证一次批量的数据在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1M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以内。</a:t>
            </a:r>
            <a:endParaRPr 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b="0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程序</a:t>
            </a:r>
            <a:r>
              <a:rPr lang="en-US" b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sym typeface="+mn-ea"/>
              </a:rPr>
              <a:t>应有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捕获</a:t>
            </a: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SQL异常的处理机制，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必要时通过rollback显式</a:t>
            </a: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回滚。</a:t>
            </a:r>
            <a:endParaRPr lang="zh-CN">
              <a:solidFill>
                <a:srgbClr val="000000"/>
              </a:solidFill>
              <a:ea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zh-CN" altLang="en-US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b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sym typeface="+mn-ea"/>
              </a:rPr>
              <a:t>尽量避免</a:t>
            </a: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大事务，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这</a:t>
            </a: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会锁住更多的资源，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引发更多的</a:t>
            </a: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等待和竞争。</a:t>
            </a:r>
            <a:endParaRPr lang="zh-CN">
              <a:solidFill>
                <a:srgbClr val="000000"/>
              </a:solidFill>
              <a:ea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zh-CN" altLang="en-US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不同事务对同一批表的操作</a:t>
            </a: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，</a:t>
            </a:r>
            <a:r>
              <a:rPr lang="en-US" b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sym typeface="+mn-ea"/>
              </a:rPr>
              <a:t>要</a:t>
            </a: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前后顺序一致。</a:t>
            </a:r>
            <a:endParaRPr lang="zh-CN" altLang="zh-CN" dirty="0" smtClean="0">
              <a:solidFill>
                <a:schemeClr val="accent1"/>
              </a:solidFill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b="0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zh-CN" b="1">
              <a:solidFill>
                <a:srgbClr val="FF0000"/>
              </a:solidFill>
              <a:ea typeface="微软雅黑" panose="020B0503020204020204" pitchFamily="34" charset="-122"/>
              <a:sym typeface="+mn-ea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b="1">
              <a:solidFill>
                <a:srgbClr val="FF0000"/>
              </a:solidFill>
              <a:ea typeface="微软雅黑" panose="020B0503020204020204" pitchFamily="34" charset="-122"/>
              <a:sym typeface="+mn-ea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b="1">
              <a:solidFill>
                <a:srgbClr val="FF0000"/>
              </a:solidFill>
              <a:ea typeface="微软雅黑" panose="020B0503020204020204" pitchFamily="34" charset="-122"/>
              <a:sym typeface="+mn-ea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b="1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indent="0">
              <a:buNone/>
            </a:pPr>
            <a:endParaRPr lang="en-US" altLang="en-US" b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indent="0">
              <a:buNone/>
            </a:pPr>
            <a:endParaRPr lang="zh-CN" altLang="zh-CN" dirty="0">
              <a:solidFill>
                <a:schemeClr val="accent1"/>
              </a:solidFill>
              <a:latin typeface="宋体" panose="02010600030101010101" pitchFamily="2" charset="-122"/>
            </a:endParaRPr>
          </a:p>
          <a:p>
            <a:pPr indent="0">
              <a:buNone/>
            </a:pPr>
            <a:endParaRPr lang="zh-CN" altLang="zh-CN" dirty="0">
              <a:solidFill>
                <a:schemeClr val="accent1"/>
              </a:solidFill>
              <a:latin typeface="宋体" panose="02010600030101010101" pitchFamily="2" charset="-122"/>
            </a:endParaRPr>
          </a:p>
          <a:p>
            <a:pPr indent="0">
              <a:buNone/>
            </a:pPr>
            <a:endParaRPr lang="zh-CN" altLang="zh-CN" dirty="0">
              <a:solidFill>
                <a:schemeClr val="accent1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786578" y="142858"/>
            <a:ext cx="1800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修改数据</a:t>
            </a:r>
            <a:endParaRPr lang="zh-CN" altLang="en-US" sz="2400" dirty="0" smtClean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50825" y="836613"/>
            <a:ext cx="8642350" cy="4021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执行频率高的SQL和重要功能的SQL，都</a:t>
            </a:r>
            <a:r>
              <a:rPr lang="en-US"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必须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能有索引可用。</a:t>
            </a:r>
            <a:endParaRPr 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多表</a:t>
            </a:r>
            <a:r>
              <a:rPr lang="en-US" alt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JOIN</a:t>
            </a:r>
            <a:r>
              <a:rPr lang="zh-CN" altLang="en-US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的字段</a:t>
            </a: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，都</a:t>
            </a:r>
            <a:r>
              <a:rPr lang="en-US"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必须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建有索引。</a:t>
            </a:r>
            <a:endParaRPr 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页面搜索</a:t>
            </a:r>
            <a:r>
              <a:rPr lang="en-US"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严禁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左模糊或者全模糊，如果需要请走搜索引擎来解决。</a:t>
            </a:r>
            <a:endParaRPr 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b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禁止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冗余索引，如已有(a,b)索引，则无需(a)索引。</a:t>
            </a:r>
            <a:endParaRPr 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组合索引中，区分度大(高筛选度)的字段</a:t>
            </a:r>
            <a:r>
              <a:rPr lang="en-US"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必须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放在最前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。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zh-CN" altLang="en-US" b="0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b="0">
                <a:solidFill>
                  <a:srgbClr val="000000"/>
                </a:solidFill>
                <a:latin typeface="微软雅黑" panose="020B0503020204020204" pitchFamily="34" charset="-122"/>
              </a:rPr>
              <a:t>业务上具有</a:t>
            </a:r>
            <a:r>
              <a:rPr lang="zh-CN" b="0">
                <a:solidFill>
                  <a:srgbClr val="000000"/>
                </a:solidFill>
                <a:ea typeface="微软雅黑" panose="020B0503020204020204" pitchFamily="34" charset="-122"/>
              </a:rPr>
              <a:t>唯一特性的字段，</a:t>
            </a:r>
            <a:r>
              <a:rPr lang="en-US" b="0">
                <a:solidFill>
                  <a:srgbClr val="000000"/>
                </a:solidFill>
                <a:latin typeface="微软雅黑" panose="020B0503020204020204" pitchFamily="34" charset="-122"/>
              </a:rPr>
              <a:t>即使是多个字段的组合，也</a:t>
            </a:r>
            <a:r>
              <a:rPr lang="en-US" b="1">
                <a:solidFill>
                  <a:srgbClr val="FF0000"/>
                </a:solidFill>
                <a:latin typeface="微软雅黑" panose="020B0503020204020204" pitchFamily="34" charset="-122"/>
              </a:rPr>
              <a:t>必须</a:t>
            </a:r>
            <a:r>
              <a:rPr lang="zh-CN" b="0">
                <a:solidFill>
                  <a:srgbClr val="000000"/>
                </a:solidFill>
                <a:ea typeface="微软雅黑" panose="020B0503020204020204" pitchFamily="34" charset="-122"/>
              </a:rPr>
              <a:t>建成唯一索引。</a:t>
            </a:r>
            <a:endParaRPr lang="en-US" altLang="en-US" b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</a:rPr>
              <a:t>如多个字段组合</a:t>
            </a: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</a:rPr>
              <a:t>有唯一性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</a:rPr>
              <a:t>需要，</a:t>
            </a:r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</a:rPr>
              <a:t>可以</a:t>
            </a: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</a:rPr>
              <a:t>创建唯一索引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</a:rPr>
              <a:t>。</a:t>
            </a:r>
            <a:endParaRPr lang="en-US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zh-CN" dirty="0" smtClean="0">
              <a:solidFill>
                <a:schemeClr val="accent1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786578" y="142858"/>
            <a:ext cx="1800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索引创建</a:t>
            </a:r>
            <a:endParaRPr lang="en-US" altLang="zh-CN" sz="2400" dirty="0" smtClean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50825" y="836613"/>
            <a:ext cx="8642350" cy="4021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endParaRPr lang="zh-CN" altLang="zh-CN" dirty="0">
              <a:solidFill>
                <a:schemeClr val="accent1"/>
              </a:solidFill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zh-CN" dirty="0" smtClean="0">
                <a:solidFill>
                  <a:schemeClr val="accent1"/>
                </a:solidFill>
                <a:latin typeface="+mj-ea"/>
                <a:ea typeface="+mj-ea"/>
                <a:cs typeface="+mj-ea"/>
              </a:rPr>
              <a:t>尽可能</a:t>
            </a:r>
            <a:r>
              <a:rPr lang="zh-CN" altLang="zh-CN" dirty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利用索引完成排序，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</a:rPr>
              <a:t>即排序的字段在索引里，且不使用降序排序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</a:rPr>
              <a:t>。</a:t>
            </a:r>
            <a:endParaRPr lang="en-US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zh-CN" altLang="zh-CN" dirty="0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zh-CN" dirty="0" smtClean="0">
                <a:solidFill>
                  <a:schemeClr val="accent1"/>
                </a:solidFill>
                <a:latin typeface="+mj-ea"/>
                <a:ea typeface="+mj-ea"/>
                <a:cs typeface="+mj-ea"/>
              </a:rPr>
              <a:t>适度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</a:rPr>
              <a:t>将组合索引提升为</a:t>
            </a:r>
            <a:r>
              <a:rPr lang="zh-CN" altLang="zh-CN" dirty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覆盖索引，避免回表，减少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IO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。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zh-CN" altLang="en-US" dirty="0" smtClean="0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对</a:t>
            </a:r>
            <a:r>
              <a:rPr lang="zh-CN" altLang="zh-CN" dirty="0">
                <a:latin typeface="+mj-ea"/>
                <a:ea typeface="+mj-ea"/>
                <a:cs typeface="+mj-ea"/>
                <a:sym typeface="+mn-ea"/>
              </a:rPr>
              <a:t>较长字符串</a:t>
            </a:r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sym typeface="+mn-ea"/>
              </a:rPr>
              <a:t>可使用</a:t>
            </a:r>
            <a:r>
              <a:rPr lang="zh-CN" altLang="zh-CN" dirty="0">
                <a:latin typeface="+mj-ea"/>
                <a:ea typeface="+mj-ea"/>
                <a:cs typeface="+mj-ea"/>
                <a:sym typeface="+mn-ea"/>
              </a:rPr>
              <a:t>前缀索引，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前缀索引长度由</a:t>
            </a:r>
            <a:r>
              <a:rPr lang="zh-CN" altLang="zh-CN" dirty="0">
                <a:latin typeface="+mj-ea"/>
                <a:ea typeface="+mj-ea"/>
                <a:cs typeface="+mj-ea"/>
                <a:sym typeface="+mn-ea"/>
              </a:rPr>
              <a:t>数据区分度确定。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zh-CN" altLang="zh-CN" dirty="0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sym typeface="+mn-ea"/>
              </a:rPr>
              <a:t>建议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不在低基数(低筛选度)的列上建立索引，例如“性别”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。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zh-CN" altLang="zh-CN" dirty="0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合理创建组合索引，(a,b,c)相当于(a)、(a,b)、(a,b,c),组合索引的组成字段数</a:t>
            </a:r>
            <a:r>
              <a:rPr lang="en-US" b="1">
                <a:solidFill>
                  <a:srgbClr val="538DD5"/>
                </a:solidFill>
                <a:latin typeface="微软雅黑" panose="020B0503020204020204" pitchFamily="34" charset="-122"/>
                <a:sym typeface="+mn-ea"/>
              </a:rPr>
              <a:t>尽量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不超过3个。</a:t>
            </a:r>
            <a:endParaRPr lang="en-US" altLang="en-US" b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zh-CN" altLang="zh-CN" dirty="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786578" y="142858"/>
            <a:ext cx="1800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索引创建</a:t>
            </a:r>
            <a:endParaRPr lang="en-US" altLang="zh-CN" sz="2400" dirty="0" smtClean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428728" y="1714494"/>
            <a:ext cx="5832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dirty="0" smtClean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Thank You !</a:t>
            </a:r>
            <a:endParaRPr lang="en-US" altLang="zh-CN" sz="4000" dirty="0" smtClean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00562" y="4429138"/>
            <a:ext cx="43322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 smtClean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系统运维部</a:t>
            </a:r>
            <a:endParaRPr lang="en-US" altLang="zh-CN" b="1" dirty="0" smtClean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0825" y="836613"/>
            <a:ext cx="8642350" cy="4021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  <a:defRPr/>
            </a:pPr>
            <a:endParaRPr lang="zh-CN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  <a:defRPr/>
            </a:pP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</a:rPr>
              <a:t>命名规范</a:t>
            </a:r>
            <a:endParaRPr lang="zh-CN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  <a:defRPr/>
            </a:pP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</a:rPr>
              <a:t>库表设计</a:t>
            </a:r>
            <a:endParaRPr lang="zh-CN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  <a:defRPr/>
            </a:pP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</a:rPr>
              <a:t>查询数据</a:t>
            </a:r>
            <a:endParaRPr lang="zh-CN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  <a:defRPr/>
            </a:pP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</a:rPr>
              <a:t>修改数据</a:t>
            </a:r>
            <a:endParaRPr lang="zh-CN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  <a:defRPr/>
            </a:pP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</a:rPr>
              <a:t>索引创建</a:t>
            </a:r>
            <a:endParaRPr lang="zh-CN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marL="0" indent="0" eaLnBrk="1" hangingPunct="1">
              <a:defRPr/>
            </a:pPr>
            <a:endParaRPr lang="zh-CN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marL="0" indent="0" eaLnBrk="1" hangingPunct="1">
              <a:defRPr/>
            </a:pPr>
            <a:endParaRPr lang="zh-CN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marL="0" indent="0" eaLnBrk="1" hangingPunct="1">
              <a:defRPr/>
            </a:pPr>
            <a:endParaRPr lang="zh-CN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marL="0" indent="0" eaLnBrk="1" hangingPunct="1">
              <a:defRPr/>
            </a:pP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</a:rPr>
              <a:t>说明：</a:t>
            </a:r>
            <a:endParaRPr lang="zh-CN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marL="0" indent="0" eaLnBrk="1" hangingPunct="1">
              <a:defRPr/>
            </a:pP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</a:rPr>
              <a:t>    此规范参考了多家公司的技术规范，如新浪，阿里，百度，人人，去哪儿等，并结合钢银实际情况，由多名DBA一同讨论制定而成，如有纰漏，欢迎斧正。</a:t>
            </a:r>
            <a:endParaRPr lang="zh-CN" altLang="zh-CN" dirty="0">
              <a:solidFill>
                <a:schemeClr val="accent1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defRPr/>
            </a:pPr>
            <a:endParaRPr lang="zh-CN" altLang="zh-CN" dirty="0" smtClean="0">
              <a:solidFill>
                <a:schemeClr val="accent1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786578" y="142858"/>
            <a:ext cx="180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内容列表</a:t>
            </a:r>
            <a:endParaRPr lang="en-US" altLang="zh-CN" sz="2400" dirty="0" smtClean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50825" y="836613"/>
            <a:ext cx="8642350" cy="4021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库名、表名、字段名，</a:t>
            </a:r>
            <a:r>
              <a:rPr lang="en-US"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必须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使用小写字母</a:t>
            </a:r>
            <a:r>
              <a:rPr>
                <a:sym typeface="+mn-ea"/>
              </a:rPr>
              <a:t>或数字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，</a:t>
            </a:r>
            <a:r>
              <a:rPr lang="en-US"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不得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超过30个字符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。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zh-CN" altLang="en-US" b="1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库名、表名、字段名，</a:t>
            </a:r>
            <a:r>
              <a:rPr b="1">
                <a:solidFill>
                  <a:srgbClr val="FF0000"/>
                </a:solidFill>
                <a:sym typeface="+mn-ea"/>
              </a:rPr>
              <a:t>禁止</a:t>
            </a:r>
            <a:r>
              <a:rPr>
                <a:sym typeface="+mn-ea"/>
              </a:rPr>
              <a:t>出现数字开头，</a:t>
            </a:r>
            <a:r>
              <a:rPr b="1">
                <a:solidFill>
                  <a:srgbClr val="FF0000"/>
                </a:solidFill>
                <a:sym typeface="+mn-ea"/>
              </a:rPr>
              <a:t>禁止</a:t>
            </a:r>
            <a:r>
              <a:rPr>
                <a:sym typeface="+mn-ea"/>
              </a:rPr>
              <a:t>两个下划线中间只出现数字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。</a:t>
            </a:r>
            <a:endParaRPr 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1200" b="0">
                <a:solidFill>
                  <a:srgbClr val="000000"/>
                </a:solidFill>
                <a:latin typeface="微软雅黑" panose="020B0503020204020204" pitchFamily="34" charset="-122"/>
              </a:rPr>
              <a:t>说明： MySQL 在 Windows 下不区分大小写，但在 Linux 下默认是区分大小写。因此，数据库名、表名、字段名，都不允许出现任何大写字母，避免节外生枝</a:t>
            </a:r>
            <a:endParaRPr lang="en-US" altLang="en-US" sz="1200" b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1200" b="0">
                <a:solidFill>
                  <a:srgbClr val="000000"/>
                </a:solidFill>
                <a:latin typeface="微软雅黑" panose="020B0503020204020204" pitchFamily="34" charset="-122"/>
              </a:rPr>
              <a:t>正例： aliyun _ admin ， rdc _ config ， level 3_ name</a:t>
            </a:r>
            <a:endParaRPr lang="en-US" altLang="en-US" sz="1200" b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1200" b="0">
                <a:solidFill>
                  <a:srgbClr val="000000"/>
                </a:solidFill>
                <a:latin typeface="微软雅黑" panose="020B0503020204020204" pitchFamily="34" charset="-122"/>
              </a:rPr>
              <a:t>反例： AliyunAdmin ， rdcConfig ， level _3_ name</a:t>
            </a:r>
            <a:endParaRPr lang="en-US" altLang="en-US" b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zh-CN">
              <a:solidFill>
                <a:srgbClr val="000000"/>
              </a:solidFill>
              <a:ea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库名、表名、字段名，</a:t>
            </a:r>
            <a:r>
              <a:rPr lang="en-US"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必须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见名知意，使用下划线分割，</a:t>
            </a:r>
            <a:r>
              <a:rPr lang="en-US"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禁止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使用MySQL保留字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，如 desc 、 range 、 match 、 delayed 等，请参考 MySQL 官方保留字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。</a:t>
            </a:r>
            <a:endParaRPr 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说明：</a:t>
            </a:r>
            <a:r>
              <a:rPr lang="en-US" altLang="en-US" sz="120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https://dev.mysql.com/doc/mysqld-version-reference/en/mysqld-version-reference-keywords-5-7.html</a:t>
            </a:r>
            <a:endParaRPr 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zh-CN" altLang="zh-CN" dirty="0" smtClean="0">
              <a:solidFill>
                <a:schemeClr val="accent1"/>
              </a:solidFill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</a:rPr>
              <a:t>临时库、表名，</a:t>
            </a:r>
            <a:r>
              <a:rPr lang="en-US" b="1">
                <a:solidFill>
                  <a:srgbClr val="FF0000"/>
                </a:solidFill>
                <a:latin typeface="微软雅黑" panose="020B0503020204020204" pitchFamily="34" charset="-122"/>
              </a:rPr>
              <a:t>必须</a:t>
            </a:r>
            <a:r>
              <a:rPr lang="zh-CN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以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</a:rPr>
              <a:t>tmp</a:t>
            </a:r>
            <a:r>
              <a:rPr lang="zh-CN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为前缀，以日期为后缀，例如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tmp_product_20130704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786578" y="142858"/>
            <a:ext cx="180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命名规范</a:t>
            </a:r>
            <a:endParaRPr lang="en-US" altLang="zh-CN" sz="2400" dirty="0" smtClean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50825" y="836613"/>
            <a:ext cx="8642350" cy="4021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普通索引</a:t>
            </a:r>
            <a:r>
              <a:rPr lang="en-US"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必须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按照“idx_字段名称[_字段名称]”进行命名，例如idx_creator_id。</a:t>
            </a:r>
            <a:endParaRPr lang="en-US" altLang="en-US" b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唯一索引</a:t>
            </a:r>
            <a:r>
              <a:rPr lang="en-US"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必须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按照“uniq_字段名称[_字段名称]”进行命名，例如uniq_creator_id。</a:t>
            </a:r>
            <a:endParaRPr 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索引名</a:t>
            </a:r>
            <a:r>
              <a:rPr lang="en-US"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必须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全部使用小写，过长的字段名可以采⽤缩写形式，例如idx_creator_id_time。</a:t>
            </a:r>
            <a:endParaRPr lang="en-US" altLang="en-US" b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zh-CN">
              <a:solidFill>
                <a:srgbClr val="000000"/>
              </a:solidFill>
              <a:ea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表的命名</a:t>
            </a:r>
            <a:r>
              <a:rPr b="1">
                <a:solidFill>
                  <a:schemeClr val="accent1"/>
                </a:solidFill>
                <a:sym typeface="+mn-ea"/>
              </a:rPr>
              <a:t>最好</a:t>
            </a:r>
            <a:r>
              <a:rPr>
                <a:sym typeface="+mn-ea"/>
              </a:rPr>
              <a:t>是加上“业务名称_表的作用”。</a:t>
            </a:r>
            <a:endParaRPr lang="en-US" altLang="en-US" b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zh-CN">
              <a:solidFill>
                <a:srgbClr val="000000"/>
              </a:solidFill>
              <a:ea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>
                <a:solidFill>
                  <a:srgbClr val="000000"/>
                </a:solidFill>
                <a:latin typeface="+mj-ea"/>
                <a:ea typeface="+mj-ea"/>
                <a:sym typeface="+mn-ea"/>
              </a:rPr>
              <a:t>库名与应用名称</a:t>
            </a:r>
            <a:r>
              <a:rPr b="1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尽量</a:t>
            </a:r>
            <a:r>
              <a:rPr>
                <a:latin typeface="+mj-ea"/>
                <a:ea typeface="+mj-ea"/>
                <a:sym typeface="+mn-ea"/>
              </a:rPr>
              <a:t>一致。</a:t>
            </a:r>
            <a:endParaRPr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zh-CN" altLang="zh-CN" dirty="0" smtClean="0">
              <a:solidFill>
                <a:schemeClr val="accent1"/>
              </a:solidFill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zh-CN" altLang="zh-CN" dirty="0">
              <a:solidFill>
                <a:schemeClr val="accent1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786578" y="142858"/>
            <a:ext cx="180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命名规范</a:t>
            </a:r>
            <a:endParaRPr lang="en-US" altLang="zh-CN" sz="2400" dirty="0" smtClean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50825" y="836613"/>
            <a:ext cx="8642350" cy="4021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zh-CN" dirty="0">
              <a:solidFill>
                <a:schemeClr val="accent1"/>
              </a:solidFill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所有字段及表都</a:t>
            </a:r>
            <a:r>
              <a:rPr lang="en-US"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必须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有注释，存储引擎</a:t>
            </a:r>
            <a:r>
              <a:rPr lang="en-US"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必须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使用InnoDB。</a:t>
            </a:r>
            <a:endParaRPr 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建表时表</a:t>
            </a:r>
            <a:r>
              <a:rPr lang="en-US"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必须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有主键，使用bigint unsigned类型，并使用auto_increment自增标记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，且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不要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修改主键的值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。</a:t>
            </a:r>
            <a:endParaRPr 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120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说明：线上数据库均采用InnoDB存储引擎，其为聚簇索引组织表，自增主键可以避免插入数据过程中page的分裂合并，减少表碎片化，提高空间和内存使用，提高插入数据的性能。另外避免在row模式下主从复制异常。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b="0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必须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使用DECIMAL代替FLOAT和DOUBLE，以存储精确浮点数，例如支付相关数据。</a:t>
            </a:r>
            <a:endParaRPr 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120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说明： float 和 double 在存储的时候，存在精度损失的问题，很可能在值的比较时，得到不正确的结果。如果存储的数据范围超过 decimal 的范围，建议将数据拆成整数和小数分开存储。</a:t>
            </a:r>
            <a:endParaRPr lang="en-US" altLang="en-US" sz="1200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必须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使用TINYINT系类型代替ENUM类型，前者只要自己定义，后者却要修改表。</a:t>
            </a:r>
            <a:endParaRPr lang="en-US" altLang="en-US" b="1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b="1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zh-CN" altLang="zh-CN" dirty="0">
              <a:solidFill>
                <a:schemeClr val="accent1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786578" y="142858"/>
            <a:ext cx="180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库表设计</a:t>
            </a:r>
            <a:endParaRPr lang="en-US" altLang="zh-CN" sz="2400" dirty="0" smtClean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50825" y="836613"/>
            <a:ext cx="8642350" cy="4021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b="1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禁止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使用BLOB类型。</a:t>
            </a:r>
            <a:endParaRPr 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b="1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所有字段</a:t>
            </a:r>
            <a:r>
              <a:rPr lang="en-US"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必须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定义为NOT NULL，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默认值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定义为default 0或default ''。</a:t>
            </a:r>
            <a:endParaRPr lang="en-US" altLang="en-US" b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1200">
                <a:solidFill>
                  <a:srgbClr val="000000"/>
                </a:solidFill>
                <a:latin typeface="微软雅黑" panose="020B0503020204020204" pitchFamily="34" charset="-122"/>
              </a:rPr>
              <a:t>说明： NULL 与任何值的直接比较都为 NULL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</a:rPr>
              <a:t>，在统计或者计算是遇到某个字段值为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</a:rPr>
              <a:t>NULL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</a:rPr>
              <a:t>时可能出现问题</a:t>
            </a:r>
            <a:r>
              <a:rPr lang="en-US" altLang="en-US" sz="1200">
                <a:solidFill>
                  <a:srgbClr val="000000"/>
                </a:solidFill>
                <a:latin typeface="微软雅黑" panose="020B0503020204020204" pitchFamily="34" charset="-122"/>
              </a:rPr>
              <a:t>。</a:t>
            </a:r>
            <a:endParaRPr lang="en-US" altLang="en-US" sz="120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1200">
                <a:solidFill>
                  <a:srgbClr val="000000"/>
                </a:solidFill>
                <a:latin typeface="微软雅黑" panose="020B0503020204020204" pitchFamily="34" charset="-122"/>
              </a:rPr>
              <a:t>1 ） NULL&lt;&gt;NULL 的返回结果是 NULL ，而不是 false 。</a:t>
            </a:r>
            <a:endParaRPr lang="en-US" altLang="en-US" sz="120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1200">
                <a:solidFill>
                  <a:srgbClr val="000000"/>
                </a:solidFill>
                <a:latin typeface="微软雅黑" panose="020B0503020204020204" pitchFamily="34" charset="-122"/>
              </a:rPr>
              <a:t>2 ） NULL=NULL 的返回结果是 NULL ，而不是 true 。</a:t>
            </a:r>
            <a:endParaRPr lang="en-US" altLang="en-US" sz="120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1200">
                <a:solidFill>
                  <a:srgbClr val="000000"/>
                </a:solidFill>
                <a:latin typeface="微软雅黑" panose="020B0503020204020204" pitchFamily="34" charset="-122"/>
              </a:rPr>
              <a:t>3 ） NULL&lt;&gt;1 的返回结果是 NULL ，而不是 true 。</a:t>
            </a:r>
            <a:endParaRPr lang="en-US" altLang="en-US" sz="120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en-US" sz="120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表达是与否概念的字段</a:t>
            </a: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，</a:t>
            </a:r>
            <a:r>
              <a:rPr lang="en-US"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必须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使用is_xxx的方式命名，数据类型是unsigned tinyint（1 表示是，0 表示否）。</a:t>
            </a:r>
            <a:endParaRPr lang="en-US" altLang="en-US" b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zh-CN" altLang="zh-CN" dirty="0">
              <a:solidFill>
                <a:schemeClr val="accent1"/>
              </a:solidFill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禁止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隐式转换，数值类型</a:t>
            </a:r>
            <a:r>
              <a:rPr lang="zh-CN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禁止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加引号，字符和日期类型</a:t>
            </a:r>
            <a:r>
              <a:rPr lang="zh-CN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必须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加引号。</a:t>
            </a:r>
            <a:endParaRPr lang="en-US" altLang="en-US" b="1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1200">
                <a:solidFill>
                  <a:srgbClr val="000000"/>
                </a:solidFill>
                <a:latin typeface="微软雅黑" panose="020B0503020204020204" pitchFamily="34" charset="-122"/>
              </a:rPr>
              <a:t>说明：当关联条件数据类型不一致的时候走不了索引。</a:t>
            </a:r>
            <a:endParaRPr lang="zh-CN" altLang="zh-CN" dirty="0">
              <a:solidFill>
                <a:schemeClr val="accent1"/>
              </a:solidFill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zh-CN" altLang="zh-CN" dirty="0">
              <a:solidFill>
                <a:schemeClr val="accent1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786578" y="142858"/>
            <a:ext cx="180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库表设计</a:t>
            </a:r>
            <a:endParaRPr lang="en-US" altLang="zh-CN" sz="2400" dirty="0" smtClean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50825" y="836613"/>
            <a:ext cx="8642350" cy="4021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endParaRPr 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禁止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使用外键，防止死锁，避免隐藏的数据逻辑，一切外键概念</a:t>
            </a:r>
            <a:r>
              <a:rPr lang="en-US"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必须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在应用层解决。</a:t>
            </a:r>
            <a:endParaRPr 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b="1">
              <a:solidFill>
                <a:srgbClr val="FF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禁止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使用存储过程及视图，其难以调试和扩展，更没有移植性。</a:t>
            </a:r>
            <a:endParaRPr lang="en-US" altLang="en-US" b="1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>
                <a:solidFill>
                  <a:srgbClr val="538DD5"/>
                </a:solidFill>
                <a:ea typeface="微软雅黑" panose="020B0503020204020204" pitchFamily="34" charset="-122"/>
                <a:sym typeface="+mn-ea"/>
              </a:rPr>
              <a:t>建议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最多更改和查询的字段放在基础表内，方便完整载入内存。</a:t>
            </a:r>
            <a:endParaRPr lang="en-US" altLang="en-US" b="1">
              <a:solidFill>
                <a:srgbClr val="538DD5"/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b="1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>
                <a:solidFill>
                  <a:srgbClr val="538DD5"/>
                </a:solidFill>
                <a:ea typeface="微软雅黑" panose="020B0503020204020204" pitchFamily="34" charset="-122"/>
                <a:sym typeface="+mn-ea"/>
              </a:rPr>
              <a:t>建议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访问频率低的或大字段放到扩展表里，分离冷热数据。</a:t>
            </a:r>
            <a:endParaRPr lang="en-US" altLang="en-US" b="1">
              <a:solidFill>
                <a:srgbClr val="538DD5"/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zh-CN" altLang="zh-CN" dirty="0">
              <a:solidFill>
                <a:schemeClr val="accent1"/>
              </a:solidFill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>
                <a:solidFill>
                  <a:srgbClr val="538DD5"/>
                </a:solidFill>
                <a:ea typeface="微软雅黑" panose="020B0503020204020204" pitchFamily="34" charset="-122"/>
                <a:sym typeface="+mn-ea"/>
              </a:rPr>
              <a:t>建议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使用INTUNSIGNED存储IPV4，inet_aton()和inet_ntoa()用于IPV4与INT互转。</a:t>
            </a:r>
            <a:endParaRPr lang="en-US" altLang="en-US" b="1">
              <a:solidFill>
                <a:srgbClr val="538DD5"/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zh-CN" altLang="zh-CN" dirty="0">
              <a:solidFill>
                <a:schemeClr val="accent1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786578" y="142858"/>
            <a:ext cx="180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库表设计</a:t>
            </a:r>
            <a:endParaRPr lang="en-US" altLang="zh-CN" sz="2400" dirty="0" smtClean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50825" y="823913"/>
            <a:ext cx="8642350" cy="4021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b="1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>
                <a:solidFill>
                  <a:srgbClr val="538DD5"/>
                </a:solidFill>
                <a:ea typeface="微软雅黑" panose="020B0503020204020204" pitchFamily="34" charset="-122"/>
                <a:sym typeface="+mn-ea"/>
              </a:rPr>
              <a:t>尽可能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不使用TEXT类型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。</a:t>
            </a:r>
            <a:endParaRPr 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b="1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在满足需求的前提下，varchar字段</a:t>
            </a:r>
            <a:r>
              <a:rPr lang="en-US" b="1">
                <a:solidFill>
                  <a:srgbClr val="538DD5"/>
                </a:solidFill>
                <a:latin typeface="微软雅黑" panose="020B0503020204020204" pitchFamily="34" charset="-122"/>
                <a:sym typeface="+mn-ea"/>
              </a:rPr>
              <a:t>尽量使用最少的字符数量</a:t>
            </a: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，越少越有利，</a:t>
            </a:r>
            <a:r>
              <a:rPr lang="en-US" b="1">
                <a:solidFill>
                  <a:srgbClr val="538DD5"/>
                </a:solidFill>
                <a:latin typeface="微软雅黑" panose="020B0503020204020204" pitchFamily="34" charset="-122"/>
                <a:sym typeface="+mn-ea"/>
              </a:rPr>
              <a:t>建议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最多不要超过500个字符。</a:t>
            </a:r>
            <a:endParaRPr 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b="0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如果存储的字符串长度几乎相等，</a:t>
            </a:r>
            <a:r>
              <a:rPr lang="en-US" b="1">
                <a:solidFill>
                  <a:srgbClr val="538DD5"/>
                </a:solidFill>
                <a:latin typeface="微软雅黑" panose="020B0503020204020204" pitchFamily="34" charset="-122"/>
                <a:sym typeface="+mn-ea"/>
              </a:rPr>
              <a:t>建议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使用char定长字符串类型。</a:t>
            </a:r>
            <a:endParaRPr 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b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数据量随时间增长的表，</a:t>
            </a:r>
            <a:r>
              <a:rPr lang="en-US" b="1">
                <a:solidFill>
                  <a:srgbClr val="538DD5"/>
                </a:solidFill>
                <a:latin typeface="微软雅黑" panose="020B0503020204020204" pitchFamily="34" charset="-122"/>
                <a:sym typeface="+mn-ea"/>
              </a:rPr>
              <a:t>需要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考虑做好历史数据的归档。</a:t>
            </a:r>
            <a:endParaRPr lang="en-US" altLang="en-US" b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b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b="1">
              <a:solidFill>
                <a:srgbClr val="538DD5"/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b="1">
              <a:solidFill>
                <a:srgbClr val="538DD5"/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zh-CN" altLang="zh-CN" dirty="0">
              <a:solidFill>
                <a:schemeClr val="accent1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786578" y="142858"/>
            <a:ext cx="180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库表设计</a:t>
            </a:r>
            <a:endParaRPr lang="en-US" altLang="zh-CN" sz="2400" dirty="0" smtClean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50825" y="823913"/>
            <a:ext cx="8642350" cy="4021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b="1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只查询需要的字段，</a:t>
            </a:r>
            <a:r>
              <a:rPr lang="en-US"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禁止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使用select *，子查询只允许返回主键和必须字段，</a:t>
            </a:r>
            <a:r>
              <a:rPr lang="en-US"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禁止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select  *。</a:t>
            </a:r>
            <a:endParaRPr 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120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说明：禁用select *，1、避免表结构变更导致程序因找不到相关字段报错，2、尽可能减少查询需要传输的IO流，加快查询速度。</a:t>
            </a:r>
            <a:endParaRPr lang="en-US" altLang="en-US" sz="1200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en-US" b="1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统计行数时，使用COUNT(*)或COUNT(1)，</a:t>
            </a:r>
            <a:r>
              <a:rPr lang="en-US"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禁止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使用count(字段名)。</a:t>
            </a:r>
            <a:endParaRPr 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120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说明： count( * ) 会统计值为 NULL 的行，而 count( 列名 ) 不会统计此列为 NULL 值的行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，造成统计不准确</a:t>
            </a:r>
            <a:r>
              <a:rPr lang="en-US" altLang="en-US" sz="1200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。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zh-CN" b="1">
              <a:solidFill>
                <a:srgbClr val="FF0000"/>
              </a:solidFill>
              <a:ea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禁止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使用order by rand()实现乱序效果，会导致CPU过高。</a:t>
            </a:r>
            <a:endParaRPr lang="en-US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>
                <a:solidFill>
                  <a:srgbClr val="000000"/>
                </a:solidFill>
                <a:ea typeface="微软雅黑" panose="020B0503020204020204" pitchFamily="34" charset="-122"/>
                <a:sym typeface="+mn-ea"/>
              </a:rPr>
              <a:t>分批获取大量数据时，</a:t>
            </a:r>
            <a:r>
              <a:rPr lang="en-US"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禁止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sym typeface="+mn-ea"/>
              </a:rPr>
              <a:t>大偏移量的limitM,N语句，使用主键游标where PK&gt;...limit N或利用延迟关联、子查询优化超多分页场景。</a:t>
            </a:r>
            <a:endParaRPr lang="en-US" altLang="en-US" b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indent="0">
              <a:buNone/>
            </a:pPr>
            <a:endParaRPr lang="zh-CN" altLang="zh-CN" dirty="0">
              <a:solidFill>
                <a:schemeClr val="accent1"/>
              </a:solidFill>
              <a:latin typeface="宋体" panose="02010600030101010101" pitchFamily="2" charset="-122"/>
            </a:endParaRPr>
          </a:p>
          <a:p>
            <a:pPr indent="0">
              <a:buNone/>
            </a:pPr>
            <a:endParaRPr lang="zh-CN" altLang="zh-CN" dirty="0">
              <a:solidFill>
                <a:schemeClr val="accent1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786578" y="142858"/>
            <a:ext cx="1800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查询数据</a:t>
            </a:r>
            <a:endParaRPr lang="zh-CN" altLang="en-US" sz="2400" dirty="0" smtClean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ln>
          <a:prstDash val="dash"/>
          <a:headEnd type="none" w="med" len="med"/>
          <a:tailEnd type="none" w="med" len="med"/>
        </a:ln>
      </a:spPr>
      <a:bodyPr/>
      <a:lstStyle/>
      <a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a: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3382</Words>
  <Application>WPS 演示</Application>
  <PresentationFormat>全屏显示(16:9)</PresentationFormat>
  <Paragraphs>244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Arial</vt:lpstr>
      <vt:lpstr>微软雅黑</vt:lpstr>
      <vt:lpstr>黑体</vt:lpstr>
      <vt:lpstr>Arial Unicode MS</vt:lpstr>
      <vt:lpstr>Franklin Gothic Medium</vt:lpstr>
      <vt:lpstr>Franklin Gothic Book</vt:lpstr>
      <vt:lpstr>Calibri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专业人才述职报告</dc:title>
  <dc:creator>admin</dc:creator>
  <cp:lastModifiedBy>admin</cp:lastModifiedBy>
  <cp:revision>318</cp:revision>
  <dcterms:created xsi:type="dcterms:W3CDTF">2015-07-07T08:39:00Z</dcterms:created>
  <dcterms:modified xsi:type="dcterms:W3CDTF">2018-11-24T02:28:40Z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