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9" r:id="rId2"/>
    <p:sldId id="256" r:id="rId3"/>
    <p:sldId id="301" r:id="rId4"/>
    <p:sldId id="300" r:id="rId5"/>
    <p:sldId id="322" r:id="rId6"/>
    <p:sldId id="323" r:id="rId7"/>
    <p:sldId id="324" r:id="rId8"/>
    <p:sldId id="325" r:id="rId9"/>
    <p:sldId id="326" r:id="rId10"/>
    <p:sldId id="321" r:id="rId11"/>
    <p:sldId id="302" r:id="rId12"/>
    <p:sldId id="303" r:id="rId13"/>
    <p:sldId id="304" r:id="rId14"/>
    <p:sldId id="307" r:id="rId15"/>
    <p:sldId id="311" r:id="rId16"/>
    <p:sldId id="308" r:id="rId17"/>
    <p:sldId id="313" r:id="rId18"/>
    <p:sldId id="312" r:id="rId19"/>
    <p:sldId id="314" r:id="rId20"/>
    <p:sldId id="305" r:id="rId21"/>
    <p:sldId id="306" r:id="rId22"/>
    <p:sldId id="315" r:id="rId23"/>
    <p:sldId id="318" r:id="rId24"/>
    <p:sldId id="316" r:id="rId25"/>
    <p:sldId id="319" r:id="rId26"/>
    <p:sldId id="317" r:id="rId27"/>
    <p:sldId id="32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DECEC-4FDF-400B-AF41-CE1B33F01C8B}" type="datetimeFigureOut">
              <a:rPr lang="zh-CN" altLang="en-US" smtClean="0"/>
              <a:t>2019/11/7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BF17D8-BEE0-4D1B-B33C-3EF55D6F8A9A}" type="slidenum">
              <a:rPr lang="zh-CN" altLang="en-US" smtClean="0"/>
              <a:t>‹#›</a:t>
            </a:fld>
            <a:endParaRPr lang="zh-CN" altLang="en-US"/>
          </a:p>
        </p:txBody>
      </p:sp>
    </p:spTree>
    <p:extLst>
      <p:ext uri="{BB962C8B-B14F-4D97-AF65-F5344CB8AC3E}">
        <p14:creationId xmlns:p14="http://schemas.microsoft.com/office/powerpoint/2010/main" val="2229745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2C02E-CB29-44CA-8728-4B8F3B565C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AC37A0-B819-444D-9C51-F13E68B369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3EBBAB-B1C5-455A-A71E-AF014D9041CA}"/>
              </a:ext>
            </a:extLst>
          </p:cNvPr>
          <p:cNvSpPr>
            <a:spLocks noGrp="1"/>
          </p:cNvSpPr>
          <p:nvPr>
            <p:ph type="dt" sz="half" idx="10"/>
          </p:nvPr>
        </p:nvSpPr>
        <p:spPr/>
        <p:txBody>
          <a:bodyPr/>
          <a:lstStyle/>
          <a:p>
            <a:fld id="{39D352A5-839F-4E7C-94A2-FC5BC29C4C40}" type="datetime1">
              <a:rPr lang="zh-CN" altLang="en-US" smtClean="0"/>
              <a:t>2019/11/7</a:t>
            </a:fld>
            <a:endParaRPr lang="zh-CN" altLang="en-US"/>
          </a:p>
        </p:txBody>
      </p:sp>
      <p:sp>
        <p:nvSpPr>
          <p:cNvPr id="5" name="页脚占位符 4">
            <a:extLst>
              <a:ext uri="{FF2B5EF4-FFF2-40B4-BE49-F238E27FC236}">
                <a16:creationId xmlns:a16="http://schemas.microsoft.com/office/drawing/2014/main" id="{EBF6ED73-4413-44B4-AD13-575F6E42F3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0E0AE9-E4F2-4B34-AFCD-574A252EE82B}"/>
              </a:ext>
            </a:extLst>
          </p:cNvPr>
          <p:cNvSpPr>
            <a:spLocks noGrp="1"/>
          </p:cNvSpPr>
          <p:nvPr>
            <p:ph type="sldNum" sz="quarter" idx="12"/>
          </p:nvPr>
        </p:nvSpPr>
        <p:spPr/>
        <p:txBody>
          <a:bodyPr/>
          <a:lstStyle/>
          <a:p>
            <a:fld id="{7C39ED07-5995-462C-8923-41E326321872}" type="slidenum">
              <a:rPr lang="zh-CN" altLang="en-US" smtClean="0"/>
              <a:t>‹#›</a:t>
            </a:fld>
            <a:endParaRPr lang="zh-CN" altLang="en-US"/>
          </a:p>
        </p:txBody>
      </p:sp>
    </p:spTree>
    <p:extLst>
      <p:ext uri="{BB962C8B-B14F-4D97-AF65-F5344CB8AC3E}">
        <p14:creationId xmlns:p14="http://schemas.microsoft.com/office/powerpoint/2010/main" val="2575621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87F00-D3E1-43B7-8BCA-E1287915EE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43088C-CC59-4732-A01F-00BEEB290C8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CE0E50-244A-4924-9030-E62E78840E3E}"/>
              </a:ext>
            </a:extLst>
          </p:cNvPr>
          <p:cNvSpPr>
            <a:spLocks noGrp="1"/>
          </p:cNvSpPr>
          <p:nvPr>
            <p:ph type="dt" sz="half" idx="10"/>
          </p:nvPr>
        </p:nvSpPr>
        <p:spPr/>
        <p:txBody>
          <a:bodyPr/>
          <a:lstStyle/>
          <a:p>
            <a:fld id="{FD9302FE-8F7B-4E03-A025-BE7EB0E9EC05}" type="datetime1">
              <a:rPr lang="zh-CN" altLang="en-US" smtClean="0"/>
              <a:t>2019/11/7</a:t>
            </a:fld>
            <a:endParaRPr lang="zh-CN" altLang="en-US"/>
          </a:p>
        </p:txBody>
      </p:sp>
      <p:sp>
        <p:nvSpPr>
          <p:cNvPr id="5" name="页脚占位符 4">
            <a:extLst>
              <a:ext uri="{FF2B5EF4-FFF2-40B4-BE49-F238E27FC236}">
                <a16:creationId xmlns:a16="http://schemas.microsoft.com/office/drawing/2014/main" id="{B8EE08E6-6936-4412-B9A3-7CFA4B897E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A0348C-4666-4697-A11B-193D0B9E130B}"/>
              </a:ext>
            </a:extLst>
          </p:cNvPr>
          <p:cNvSpPr>
            <a:spLocks noGrp="1"/>
          </p:cNvSpPr>
          <p:nvPr>
            <p:ph type="sldNum" sz="quarter" idx="12"/>
          </p:nvPr>
        </p:nvSpPr>
        <p:spPr/>
        <p:txBody>
          <a:bodyPr/>
          <a:lstStyle/>
          <a:p>
            <a:fld id="{7C39ED07-5995-462C-8923-41E326321872}" type="slidenum">
              <a:rPr lang="zh-CN" altLang="en-US" smtClean="0"/>
              <a:t>‹#›</a:t>
            </a:fld>
            <a:endParaRPr lang="zh-CN" altLang="en-US"/>
          </a:p>
        </p:txBody>
      </p:sp>
    </p:spTree>
    <p:extLst>
      <p:ext uri="{BB962C8B-B14F-4D97-AF65-F5344CB8AC3E}">
        <p14:creationId xmlns:p14="http://schemas.microsoft.com/office/powerpoint/2010/main" val="1052338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5C0819-6997-45CD-9BB4-92B2E654678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893411-AD5B-40CD-AEEA-16972D945AB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0F276E-EB25-4795-B808-BD69BCFAF5F4}"/>
              </a:ext>
            </a:extLst>
          </p:cNvPr>
          <p:cNvSpPr>
            <a:spLocks noGrp="1"/>
          </p:cNvSpPr>
          <p:nvPr>
            <p:ph type="dt" sz="half" idx="10"/>
          </p:nvPr>
        </p:nvSpPr>
        <p:spPr/>
        <p:txBody>
          <a:bodyPr/>
          <a:lstStyle/>
          <a:p>
            <a:fld id="{92AA6C4B-DDB0-4327-B8B2-0E65376A51AA}" type="datetime1">
              <a:rPr lang="zh-CN" altLang="en-US" smtClean="0"/>
              <a:t>2019/11/7</a:t>
            </a:fld>
            <a:endParaRPr lang="zh-CN" altLang="en-US"/>
          </a:p>
        </p:txBody>
      </p:sp>
      <p:sp>
        <p:nvSpPr>
          <p:cNvPr id="5" name="页脚占位符 4">
            <a:extLst>
              <a:ext uri="{FF2B5EF4-FFF2-40B4-BE49-F238E27FC236}">
                <a16:creationId xmlns:a16="http://schemas.microsoft.com/office/drawing/2014/main" id="{C523638C-144B-4413-8A04-417558244E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4D670C-FEAF-405E-A2BE-E50B936DBBF7}"/>
              </a:ext>
            </a:extLst>
          </p:cNvPr>
          <p:cNvSpPr>
            <a:spLocks noGrp="1"/>
          </p:cNvSpPr>
          <p:nvPr>
            <p:ph type="sldNum" sz="quarter" idx="12"/>
          </p:nvPr>
        </p:nvSpPr>
        <p:spPr/>
        <p:txBody>
          <a:bodyPr/>
          <a:lstStyle/>
          <a:p>
            <a:fld id="{7C39ED07-5995-462C-8923-41E326321872}" type="slidenum">
              <a:rPr lang="zh-CN" altLang="en-US" smtClean="0"/>
              <a:t>‹#›</a:t>
            </a:fld>
            <a:endParaRPr lang="zh-CN" altLang="en-US"/>
          </a:p>
        </p:txBody>
      </p:sp>
    </p:spTree>
    <p:extLst>
      <p:ext uri="{BB962C8B-B14F-4D97-AF65-F5344CB8AC3E}">
        <p14:creationId xmlns:p14="http://schemas.microsoft.com/office/powerpoint/2010/main" val="4234506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2C106-7243-4484-8FEF-925D64E1A9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C404AD-D50B-4966-96D4-B8F826871D9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5BFE5C-770C-4782-8119-E0F80AD0C249}"/>
              </a:ext>
            </a:extLst>
          </p:cNvPr>
          <p:cNvSpPr>
            <a:spLocks noGrp="1"/>
          </p:cNvSpPr>
          <p:nvPr>
            <p:ph type="dt" sz="half" idx="10"/>
          </p:nvPr>
        </p:nvSpPr>
        <p:spPr/>
        <p:txBody>
          <a:bodyPr/>
          <a:lstStyle/>
          <a:p>
            <a:fld id="{02664351-B79B-4227-B333-1BEF97D69B3F}" type="datetime1">
              <a:rPr lang="zh-CN" altLang="en-US" smtClean="0"/>
              <a:t>2019/11/7</a:t>
            </a:fld>
            <a:endParaRPr lang="zh-CN" altLang="en-US"/>
          </a:p>
        </p:txBody>
      </p:sp>
      <p:sp>
        <p:nvSpPr>
          <p:cNvPr id="5" name="页脚占位符 4">
            <a:extLst>
              <a:ext uri="{FF2B5EF4-FFF2-40B4-BE49-F238E27FC236}">
                <a16:creationId xmlns:a16="http://schemas.microsoft.com/office/drawing/2014/main" id="{69A87229-B108-4312-A5A3-02873652DE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566AC5-F618-44FA-B5C9-947A7D73367D}"/>
              </a:ext>
            </a:extLst>
          </p:cNvPr>
          <p:cNvSpPr>
            <a:spLocks noGrp="1"/>
          </p:cNvSpPr>
          <p:nvPr>
            <p:ph type="sldNum" sz="quarter" idx="12"/>
          </p:nvPr>
        </p:nvSpPr>
        <p:spPr/>
        <p:txBody>
          <a:bodyPr/>
          <a:lstStyle/>
          <a:p>
            <a:fld id="{7C39ED07-5995-462C-8923-41E326321872}" type="slidenum">
              <a:rPr lang="zh-CN" altLang="en-US" smtClean="0"/>
              <a:t>‹#›</a:t>
            </a:fld>
            <a:endParaRPr lang="zh-CN" altLang="en-US"/>
          </a:p>
        </p:txBody>
      </p:sp>
    </p:spTree>
    <p:extLst>
      <p:ext uri="{BB962C8B-B14F-4D97-AF65-F5344CB8AC3E}">
        <p14:creationId xmlns:p14="http://schemas.microsoft.com/office/powerpoint/2010/main" val="400534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A0A501-C9E4-40DE-A698-0F20BE0183D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F9B0A7A-3554-4BA9-9CE4-B9DF66B2F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A470C9E-31B4-42AA-A149-91FC3E265FAC}"/>
              </a:ext>
            </a:extLst>
          </p:cNvPr>
          <p:cNvSpPr>
            <a:spLocks noGrp="1"/>
          </p:cNvSpPr>
          <p:nvPr>
            <p:ph type="dt" sz="half" idx="10"/>
          </p:nvPr>
        </p:nvSpPr>
        <p:spPr/>
        <p:txBody>
          <a:bodyPr/>
          <a:lstStyle/>
          <a:p>
            <a:fld id="{00BF1D6C-356F-458E-A70C-C37931F403BB}" type="datetime1">
              <a:rPr lang="zh-CN" altLang="en-US" smtClean="0"/>
              <a:t>2019/11/7</a:t>
            </a:fld>
            <a:endParaRPr lang="zh-CN" altLang="en-US"/>
          </a:p>
        </p:txBody>
      </p:sp>
      <p:sp>
        <p:nvSpPr>
          <p:cNvPr id="5" name="页脚占位符 4">
            <a:extLst>
              <a:ext uri="{FF2B5EF4-FFF2-40B4-BE49-F238E27FC236}">
                <a16:creationId xmlns:a16="http://schemas.microsoft.com/office/drawing/2014/main" id="{0B686388-7207-4BBD-B759-7A2E161C99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28E90E-B100-4071-9033-BECDCDA30A05}"/>
              </a:ext>
            </a:extLst>
          </p:cNvPr>
          <p:cNvSpPr>
            <a:spLocks noGrp="1"/>
          </p:cNvSpPr>
          <p:nvPr>
            <p:ph type="sldNum" sz="quarter" idx="12"/>
          </p:nvPr>
        </p:nvSpPr>
        <p:spPr/>
        <p:txBody>
          <a:bodyPr/>
          <a:lstStyle/>
          <a:p>
            <a:fld id="{7C39ED07-5995-462C-8923-41E326321872}" type="slidenum">
              <a:rPr lang="zh-CN" altLang="en-US" smtClean="0"/>
              <a:t>‹#›</a:t>
            </a:fld>
            <a:endParaRPr lang="zh-CN" altLang="en-US"/>
          </a:p>
        </p:txBody>
      </p:sp>
    </p:spTree>
    <p:extLst>
      <p:ext uri="{BB962C8B-B14F-4D97-AF65-F5344CB8AC3E}">
        <p14:creationId xmlns:p14="http://schemas.microsoft.com/office/powerpoint/2010/main" val="257821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A294E-7FBA-4FB1-8549-7E1F9E5257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507F4C-483B-4BF7-AF5E-B046B105B75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0E9430-239F-4794-9CB9-A9BB4EE9707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0A1EB59-49FB-4F14-A280-183EFDD0E463}"/>
              </a:ext>
            </a:extLst>
          </p:cNvPr>
          <p:cNvSpPr>
            <a:spLocks noGrp="1"/>
          </p:cNvSpPr>
          <p:nvPr>
            <p:ph type="dt" sz="half" idx="10"/>
          </p:nvPr>
        </p:nvSpPr>
        <p:spPr/>
        <p:txBody>
          <a:bodyPr/>
          <a:lstStyle/>
          <a:p>
            <a:fld id="{E4282A49-7572-4B2B-84D5-1EC32B459609}" type="datetime1">
              <a:rPr lang="zh-CN" altLang="en-US" smtClean="0"/>
              <a:t>2019/11/7</a:t>
            </a:fld>
            <a:endParaRPr lang="zh-CN" altLang="en-US"/>
          </a:p>
        </p:txBody>
      </p:sp>
      <p:sp>
        <p:nvSpPr>
          <p:cNvPr id="6" name="页脚占位符 5">
            <a:extLst>
              <a:ext uri="{FF2B5EF4-FFF2-40B4-BE49-F238E27FC236}">
                <a16:creationId xmlns:a16="http://schemas.microsoft.com/office/drawing/2014/main" id="{16E5F815-09E4-4E9F-92E5-A0B594244F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7B6F54-A1C9-450D-93C3-54E2F748F8BF}"/>
              </a:ext>
            </a:extLst>
          </p:cNvPr>
          <p:cNvSpPr>
            <a:spLocks noGrp="1"/>
          </p:cNvSpPr>
          <p:nvPr>
            <p:ph type="sldNum" sz="quarter" idx="12"/>
          </p:nvPr>
        </p:nvSpPr>
        <p:spPr/>
        <p:txBody>
          <a:bodyPr/>
          <a:lstStyle/>
          <a:p>
            <a:fld id="{7C39ED07-5995-462C-8923-41E326321872}" type="slidenum">
              <a:rPr lang="zh-CN" altLang="en-US" smtClean="0"/>
              <a:t>‹#›</a:t>
            </a:fld>
            <a:endParaRPr lang="zh-CN" altLang="en-US"/>
          </a:p>
        </p:txBody>
      </p:sp>
    </p:spTree>
    <p:extLst>
      <p:ext uri="{BB962C8B-B14F-4D97-AF65-F5344CB8AC3E}">
        <p14:creationId xmlns:p14="http://schemas.microsoft.com/office/powerpoint/2010/main" val="95232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398FA-C6DC-4707-B1EE-C5A82FB03D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9AA97C-2383-49C6-A1DD-39C728D75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FD0248A-4631-426C-993D-9E5365B41B3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26DE552-D368-45E5-AAB5-09F99BBB16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C5BEC2-B153-450B-8A9F-2D5B8D82F9A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43684C7-C1EC-4FDF-936F-4CDB4B35EA11}"/>
              </a:ext>
            </a:extLst>
          </p:cNvPr>
          <p:cNvSpPr>
            <a:spLocks noGrp="1"/>
          </p:cNvSpPr>
          <p:nvPr>
            <p:ph type="dt" sz="half" idx="10"/>
          </p:nvPr>
        </p:nvSpPr>
        <p:spPr/>
        <p:txBody>
          <a:bodyPr/>
          <a:lstStyle/>
          <a:p>
            <a:fld id="{73058394-E1E2-4A75-ABDA-B050EABD7ECF}" type="datetime1">
              <a:rPr lang="zh-CN" altLang="en-US" smtClean="0"/>
              <a:t>2019/11/7</a:t>
            </a:fld>
            <a:endParaRPr lang="zh-CN" altLang="en-US"/>
          </a:p>
        </p:txBody>
      </p:sp>
      <p:sp>
        <p:nvSpPr>
          <p:cNvPr id="8" name="页脚占位符 7">
            <a:extLst>
              <a:ext uri="{FF2B5EF4-FFF2-40B4-BE49-F238E27FC236}">
                <a16:creationId xmlns:a16="http://schemas.microsoft.com/office/drawing/2014/main" id="{B9B75E30-2ED6-46F7-9835-D2BA434E70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CF921A3-2D51-4841-A140-B669F4D4A53F}"/>
              </a:ext>
            </a:extLst>
          </p:cNvPr>
          <p:cNvSpPr>
            <a:spLocks noGrp="1"/>
          </p:cNvSpPr>
          <p:nvPr>
            <p:ph type="sldNum" sz="quarter" idx="12"/>
          </p:nvPr>
        </p:nvSpPr>
        <p:spPr/>
        <p:txBody>
          <a:bodyPr/>
          <a:lstStyle/>
          <a:p>
            <a:fld id="{7C39ED07-5995-462C-8923-41E326321872}" type="slidenum">
              <a:rPr lang="zh-CN" altLang="en-US" smtClean="0"/>
              <a:t>‹#›</a:t>
            </a:fld>
            <a:endParaRPr lang="zh-CN" altLang="en-US"/>
          </a:p>
        </p:txBody>
      </p:sp>
    </p:spTree>
    <p:extLst>
      <p:ext uri="{BB962C8B-B14F-4D97-AF65-F5344CB8AC3E}">
        <p14:creationId xmlns:p14="http://schemas.microsoft.com/office/powerpoint/2010/main" val="328097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7E621-F905-41D7-80E0-573B322D5A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83DA6A-2F1B-4646-ABF1-621F9E196769}"/>
              </a:ext>
            </a:extLst>
          </p:cNvPr>
          <p:cNvSpPr>
            <a:spLocks noGrp="1"/>
          </p:cNvSpPr>
          <p:nvPr>
            <p:ph type="dt" sz="half" idx="10"/>
          </p:nvPr>
        </p:nvSpPr>
        <p:spPr/>
        <p:txBody>
          <a:bodyPr/>
          <a:lstStyle/>
          <a:p>
            <a:fld id="{74C12131-F9BA-4843-A4B3-1141D3D63BCA}" type="datetime1">
              <a:rPr lang="zh-CN" altLang="en-US" smtClean="0"/>
              <a:t>2019/11/7</a:t>
            </a:fld>
            <a:endParaRPr lang="zh-CN" altLang="en-US"/>
          </a:p>
        </p:txBody>
      </p:sp>
      <p:sp>
        <p:nvSpPr>
          <p:cNvPr id="4" name="页脚占位符 3">
            <a:extLst>
              <a:ext uri="{FF2B5EF4-FFF2-40B4-BE49-F238E27FC236}">
                <a16:creationId xmlns:a16="http://schemas.microsoft.com/office/drawing/2014/main" id="{98ECF918-DD58-4035-BDDF-20708AA210E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6DCA029-5094-4A7B-A8EF-9075C4D86B04}"/>
              </a:ext>
            </a:extLst>
          </p:cNvPr>
          <p:cNvSpPr>
            <a:spLocks noGrp="1"/>
          </p:cNvSpPr>
          <p:nvPr>
            <p:ph type="sldNum" sz="quarter" idx="12"/>
          </p:nvPr>
        </p:nvSpPr>
        <p:spPr/>
        <p:txBody>
          <a:bodyPr/>
          <a:lstStyle/>
          <a:p>
            <a:fld id="{7C39ED07-5995-462C-8923-41E326321872}" type="slidenum">
              <a:rPr lang="zh-CN" altLang="en-US" smtClean="0"/>
              <a:t>‹#›</a:t>
            </a:fld>
            <a:endParaRPr lang="zh-CN" altLang="en-US"/>
          </a:p>
        </p:txBody>
      </p:sp>
    </p:spTree>
    <p:extLst>
      <p:ext uri="{BB962C8B-B14F-4D97-AF65-F5344CB8AC3E}">
        <p14:creationId xmlns:p14="http://schemas.microsoft.com/office/powerpoint/2010/main" val="24945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591417B-6C14-44D7-920A-C1226C6DB1C7}"/>
              </a:ext>
            </a:extLst>
          </p:cNvPr>
          <p:cNvSpPr>
            <a:spLocks noGrp="1"/>
          </p:cNvSpPr>
          <p:nvPr>
            <p:ph type="dt" sz="half" idx="10"/>
          </p:nvPr>
        </p:nvSpPr>
        <p:spPr/>
        <p:txBody>
          <a:bodyPr/>
          <a:lstStyle/>
          <a:p>
            <a:fld id="{884DB4B7-0ED1-48F9-BEE4-BD01DA264D04}" type="datetime1">
              <a:rPr lang="zh-CN" altLang="en-US" smtClean="0"/>
              <a:t>2019/11/7</a:t>
            </a:fld>
            <a:endParaRPr lang="zh-CN" altLang="en-US"/>
          </a:p>
        </p:txBody>
      </p:sp>
      <p:sp>
        <p:nvSpPr>
          <p:cNvPr id="3" name="页脚占位符 2">
            <a:extLst>
              <a:ext uri="{FF2B5EF4-FFF2-40B4-BE49-F238E27FC236}">
                <a16:creationId xmlns:a16="http://schemas.microsoft.com/office/drawing/2014/main" id="{A5A881C6-6292-4716-B676-C66F60A695F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5CA56B-55BA-4013-972C-F760C9B2CD91}"/>
              </a:ext>
            </a:extLst>
          </p:cNvPr>
          <p:cNvSpPr>
            <a:spLocks noGrp="1"/>
          </p:cNvSpPr>
          <p:nvPr>
            <p:ph type="sldNum" sz="quarter" idx="12"/>
          </p:nvPr>
        </p:nvSpPr>
        <p:spPr/>
        <p:txBody>
          <a:bodyPr/>
          <a:lstStyle/>
          <a:p>
            <a:fld id="{7C39ED07-5995-462C-8923-41E326321872}" type="slidenum">
              <a:rPr lang="zh-CN" altLang="en-US" smtClean="0"/>
              <a:t>‹#›</a:t>
            </a:fld>
            <a:endParaRPr lang="zh-CN" altLang="en-US"/>
          </a:p>
        </p:txBody>
      </p:sp>
    </p:spTree>
    <p:extLst>
      <p:ext uri="{BB962C8B-B14F-4D97-AF65-F5344CB8AC3E}">
        <p14:creationId xmlns:p14="http://schemas.microsoft.com/office/powerpoint/2010/main" val="267095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4A0DC-12F7-402E-BB25-E254821818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F35CEBD-9195-4DCE-AE80-7EC268045B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E5320B-3720-48A5-A9B1-29D6484D2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282229-BDEA-4284-BE7B-6FC6A2225FB0}"/>
              </a:ext>
            </a:extLst>
          </p:cNvPr>
          <p:cNvSpPr>
            <a:spLocks noGrp="1"/>
          </p:cNvSpPr>
          <p:nvPr>
            <p:ph type="dt" sz="half" idx="10"/>
          </p:nvPr>
        </p:nvSpPr>
        <p:spPr/>
        <p:txBody>
          <a:bodyPr/>
          <a:lstStyle/>
          <a:p>
            <a:fld id="{6538E99A-AEA3-439D-B343-3C70A9F75A48}" type="datetime1">
              <a:rPr lang="zh-CN" altLang="en-US" smtClean="0"/>
              <a:t>2019/11/7</a:t>
            </a:fld>
            <a:endParaRPr lang="zh-CN" altLang="en-US"/>
          </a:p>
        </p:txBody>
      </p:sp>
      <p:sp>
        <p:nvSpPr>
          <p:cNvPr id="6" name="页脚占位符 5">
            <a:extLst>
              <a:ext uri="{FF2B5EF4-FFF2-40B4-BE49-F238E27FC236}">
                <a16:creationId xmlns:a16="http://schemas.microsoft.com/office/drawing/2014/main" id="{EED958D4-D9ED-454F-97FE-77AEE6EA279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0DC3F6-F154-4E46-BB23-E2997836F4A1}"/>
              </a:ext>
            </a:extLst>
          </p:cNvPr>
          <p:cNvSpPr>
            <a:spLocks noGrp="1"/>
          </p:cNvSpPr>
          <p:nvPr>
            <p:ph type="sldNum" sz="quarter" idx="12"/>
          </p:nvPr>
        </p:nvSpPr>
        <p:spPr/>
        <p:txBody>
          <a:bodyPr/>
          <a:lstStyle/>
          <a:p>
            <a:fld id="{7C39ED07-5995-462C-8923-41E326321872}" type="slidenum">
              <a:rPr lang="zh-CN" altLang="en-US" smtClean="0"/>
              <a:t>‹#›</a:t>
            </a:fld>
            <a:endParaRPr lang="zh-CN" altLang="en-US"/>
          </a:p>
        </p:txBody>
      </p:sp>
    </p:spTree>
    <p:extLst>
      <p:ext uri="{BB962C8B-B14F-4D97-AF65-F5344CB8AC3E}">
        <p14:creationId xmlns:p14="http://schemas.microsoft.com/office/powerpoint/2010/main" val="344193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CF149-9DBA-44B4-BAA7-835164072D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728FBC-13A8-44A5-983B-0A59C67DE4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CF4BE10-921A-4AA4-8AC5-0C57C6522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3F1C82-3A84-4095-92B5-5616D0CCF396}"/>
              </a:ext>
            </a:extLst>
          </p:cNvPr>
          <p:cNvSpPr>
            <a:spLocks noGrp="1"/>
          </p:cNvSpPr>
          <p:nvPr>
            <p:ph type="dt" sz="half" idx="10"/>
          </p:nvPr>
        </p:nvSpPr>
        <p:spPr/>
        <p:txBody>
          <a:bodyPr/>
          <a:lstStyle/>
          <a:p>
            <a:fld id="{C56E1BAD-0BFA-4808-88A5-C4BB94EE6C5E}" type="datetime1">
              <a:rPr lang="zh-CN" altLang="en-US" smtClean="0"/>
              <a:t>2019/11/7</a:t>
            </a:fld>
            <a:endParaRPr lang="zh-CN" altLang="en-US"/>
          </a:p>
        </p:txBody>
      </p:sp>
      <p:sp>
        <p:nvSpPr>
          <p:cNvPr id="6" name="页脚占位符 5">
            <a:extLst>
              <a:ext uri="{FF2B5EF4-FFF2-40B4-BE49-F238E27FC236}">
                <a16:creationId xmlns:a16="http://schemas.microsoft.com/office/drawing/2014/main" id="{7D6CFA55-7ED3-4841-97C4-5A21B5C69D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BAA8A2-9184-4181-891C-2E13DD803562}"/>
              </a:ext>
            </a:extLst>
          </p:cNvPr>
          <p:cNvSpPr>
            <a:spLocks noGrp="1"/>
          </p:cNvSpPr>
          <p:nvPr>
            <p:ph type="sldNum" sz="quarter" idx="12"/>
          </p:nvPr>
        </p:nvSpPr>
        <p:spPr/>
        <p:txBody>
          <a:bodyPr/>
          <a:lstStyle/>
          <a:p>
            <a:fld id="{7C39ED07-5995-462C-8923-41E326321872}" type="slidenum">
              <a:rPr lang="zh-CN" altLang="en-US" smtClean="0"/>
              <a:t>‹#›</a:t>
            </a:fld>
            <a:endParaRPr lang="zh-CN" altLang="en-US"/>
          </a:p>
        </p:txBody>
      </p:sp>
    </p:spTree>
    <p:extLst>
      <p:ext uri="{BB962C8B-B14F-4D97-AF65-F5344CB8AC3E}">
        <p14:creationId xmlns:p14="http://schemas.microsoft.com/office/powerpoint/2010/main" val="3300133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160039-9A13-46DA-831C-06950D1FC4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B904A28-D12F-441C-A5E7-7C2E3A903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E26375-FF31-4557-AB2C-B5DF7FF2AE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5004B-E647-435F-9203-747E04027FA7}" type="datetime1">
              <a:rPr lang="zh-CN" altLang="en-US" smtClean="0"/>
              <a:t>2019/11/7</a:t>
            </a:fld>
            <a:endParaRPr lang="zh-CN" altLang="en-US"/>
          </a:p>
        </p:txBody>
      </p:sp>
      <p:sp>
        <p:nvSpPr>
          <p:cNvPr id="5" name="页脚占位符 4">
            <a:extLst>
              <a:ext uri="{FF2B5EF4-FFF2-40B4-BE49-F238E27FC236}">
                <a16:creationId xmlns:a16="http://schemas.microsoft.com/office/drawing/2014/main" id="{3720B7F3-AA3A-49A7-A4F0-698795C0F2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D9E7D1F-C4AC-4BE1-B768-B59392A06A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9ED07-5995-462C-8923-41E326321872}" type="slidenum">
              <a:rPr lang="zh-CN" altLang="en-US" smtClean="0"/>
              <a:t>‹#›</a:t>
            </a:fld>
            <a:endParaRPr lang="zh-CN" altLang="en-US"/>
          </a:p>
        </p:txBody>
      </p:sp>
    </p:spTree>
    <p:extLst>
      <p:ext uri="{BB962C8B-B14F-4D97-AF65-F5344CB8AC3E}">
        <p14:creationId xmlns:p14="http://schemas.microsoft.com/office/powerpoint/2010/main" val="380835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F68A0FE-03C7-436B-9D54-09E1966C597B}"/>
              </a:ext>
            </a:extLst>
          </p:cNvPr>
          <p:cNvSpPr txBox="1"/>
          <p:nvPr/>
        </p:nvSpPr>
        <p:spPr>
          <a:xfrm>
            <a:off x="3993499" y="1657350"/>
            <a:ext cx="4204997" cy="707886"/>
          </a:xfrm>
          <a:prstGeom prst="rect">
            <a:avLst/>
          </a:prstGeom>
          <a:noFill/>
        </p:spPr>
        <p:txBody>
          <a:bodyPr wrap="none" rtlCol="0">
            <a:spAutoFit/>
          </a:bodyPr>
          <a:lstStyle/>
          <a:p>
            <a:r>
              <a:rPr lang="en-US" altLang="zh-CN" sz="4000" dirty="0">
                <a:latin typeface="微软雅黑" panose="020B0503020204020204" pitchFamily="34" charset="-122"/>
                <a:ea typeface="微软雅黑" panose="020B0503020204020204" pitchFamily="34" charset="-122"/>
                <a:cs typeface="Arial" panose="020B0604020202020204" pitchFamily="34" charset="0"/>
              </a:rPr>
              <a:t>ICS </a:t>
            </a:r>
            <a:r>
              <a:rPr lang="zh-CN" altLang="en-US" sz="4000" dirty="0">
                <a:latin typeface="微软雅黑" panose="020B0503020204020204" pitchFamily="34" charset="-122"/>
                <a:ea typeface="微软雅黑" panose="020B0503020204020204" pitchFamily="34" charset="-122"/>
                <a:cs typeface="Arial" panose="020B0604020202020204" pitchFamily="34" charset="0"/>
              </a:rPr>
              <a:t>第八次小班课</a:t>
            </a:r>
            <a:endParaRPr lang="en-US" altLang="zh-CN" sz="4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5DB039AB-7B81-4170-84CA-8ED5D7E5B32C}"/>
              </a:ext>
            </a:extLst>
          </p:cNvPr>
          <p:cNvSpPr txBox="1"/>
          <p:nvPr/>
        </p:nvSpPr>
        <p:spPr>
          <a:xfrm>
            <a:off x="4618669" y="3723323"/>
            <a:ext cx="2954655" cy="952184"/>
          </a:xfrm>
          <a:prstGeom prst="rect">
            <a:avLst/>
          </a:prstGeom>
          <a:noFill/>
        </p:spPr>
        <p:txBody>
          <a:bodyPr wrap="none" rtlCol="0">
            <a:spAutoFit/>
          </a:bodyPr>
          <a:lstStyle/>
          <a:p>
            <a:pPr algn="ctr">
              <a:lnSpc>
                <a:spcPct val="125000"/>
              </a:lnSpc>
            </a:pPr>
            <a:r>
              <a:rPr lang="zh-CN" altLang="en-US" sz="2400" dirty="0">
                <a:latin typeface="仿宋" panose="02010609060101010101" pitchFamily="49" charset="-122"/>
                <a:ea typeface="仿宋" panose="02010609060101010101" pitchFamily="49" charset="-122"/>
              </a:rPr>
              <a:t>小班教师：金芝老师</a:t>
            </a:r>
            <a:endParaRPr lang="en-US" altLang="zh-CN" sz="2400" dirty="0">
              <a:latin typeface="仿宋" panose="02010609060101010101" pitchFamily="49" charset="-122"/>
              <a:ea typeface="仿宋" panose="02010609060101010101" pitchFamily="49" charset="-122"/>
            </a:endParaRPr>
          </a:p>
          <a:p>
            <a:pPr algn="ctr">
              <a:lnSpc>
                <a:spcPct val="125000"/>
              </a:lnSpc>
            </a:pPr>
            <a:r>
              <a:rPr lang="zh-CN" altLang="en-US" sz="2400" dirty="0">
                <a:latin typeface="仿宋" panose="02010609060101010101" pitchFamily="49" charset="-122"/>
                <a:ea typeface="仿宋" panose="02010609060101010101" pitchFamily="49" charset="-122"/>
              </a:rPr>
              <a:t>助教：龚晨</a:t>
            </a:r>
          </a:p>
        </p:txBody>
      </p:sp>
      <p:sp>
        <p:nvSpPr>
          <p:cNvPr id="6" name="日期占位符 5">
            <a:extLst>
              <a:ext uri="{FF2B5EF4-FFF2-40B4-BE49-F238E27FC236}">
                <a16:creationId xmlns:a16="http://schemas.microsoft.com/office/drawing/2014/main" id="{DEEB477E-2E89-4B8B-9739-16FE10ACF98D}"/>
              </a:ext>
            </a:extLst>
          </p:cNvPr>
          <p:cNvSpPr>
            <a:spLocks noGrp="1"/>
          </p:cNvSpPr>
          <p:nvPr>
            <p:ph type="dt" sz="half" idx="10"/>
          </p:nvPr>
        </p:nvSpPr>
        <p:spPr/>
        <p:txBody>
          <a:bodyPr/>
          <a:lstStyle/>
          <a:p>
            <a:fld id="{47B545DA-FBDE-4D0C-85A8-F3C11D54B188}" type="datetime1">
              <a:rPr lang="zh-CN" altLang="en-US" smtClean="0"/>
              <a:t>2019/11/7</a:t>
            </a:fld>
            <a:endParaRPr lang="zh-CN" altLang="en-US"/>
          </a:p>
        </p:txBody>
      </p:sp>
      <p:sp>
        <p:nvSpPr>
          <p:cNvPr id="7" name="灯片编号占位符 6">
            <a:extLst>
              <a:ext uri="{FF2B5EF4-FFF2-40B4-BE49-F238E27FC236}">
                <a16:creationId xmlns:a16="http://schemas.microsoft.com/office/drawing/2014/main" id="{8E18B757-36DC-4CDC-B34E-E3FD8329D038}"/>
              </a:ext>
            </a:extLst>
          </p:cNvPr>
          <p:cNvSpPr>
            <a:spLocks noGrp="1"/>
          </p:cNvSpPr>
          <p:nvPr>
            <p:ph type="sldNum" sz="quarter" idx="12"/>
          </p:nvPr>
        </p:nvSpPr>
        <p:spPr/>
        <p:txBody>
          <a:bodyPr/>
          <a:lstStyle/>
          <a:p>
            <a:fld id="{459DBCB9-D527-4F88-A0BE-DA75AC4761D9}" type="slidenum">
              <a:rPr lang="zh-CN" altLang="en-US" smtClean="0"/>
              <a:t>1</a:t>
            </a:fld>
            <a:endParaRPr lang="zh-CN" altLang="en-US"/>
          </a:p>
        </p:txBody>
      </p:sp>
    </p:spTree>
    <p:extLst>
      <p:ext uri="{BB962C8B-B14F-4D97-AF65-F5344CB8AC3E}">
        <p14:creationId xmlns:p14="http://schemas.microsoft.com/office/powerpoint/2010/main" val="1863110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99AEF1-0431-4F3A-801F-E95FD178B77D}"/>
              </a:ext>
            </a:extLst>
          </p:cNvPr>
          <p:cNvSpPr>
            <a:spLocks noGrp="1"/>
          </p:cNvSpPr>
          <p:nvPr>
            <p:ph type="dt" sz="half" idx="10"/>
          </p:nvPr>
        </p:nvSpPr>
        <p:spPr/>
        <p:txBody>
          <a:bodyPr/>
          <a:lstStyle/>
          <a:p>
            <a:fld id="{884DB4B7-0ED1-48F9-BEE4-BD01DA264D04}" type="datetime1">
              <a:rPr lang="zh-CN" altLang="en-US" smtClean="0"/>
              <a:t>2019/11/7</a:t>
            </a:fld>
            <a:endParaRPr lang="zh-CN" altLang="en-US"/>
          </a:p>
        </p:txBody>
      </p:sp>
      <p:sp>
        <p:nvSpPr>
          <p:cNvPr id="3" name="灯片编号占位符 2">
            <a:extLst>
              <a:ext uri="{FF2B5EF4-FFF2-40B4-BE49-F238E27FC236}">
                <a16:creationId xmlns:a16="http://schemas.microsoft.com/office/drawing/2014/main" id="{2F4D96F6-A3E4-4A5F-BDA7-6010794973B8}"/>
              </a:ext>
            </a:extLst>
          </p:cNvPr>
          <p:cNvSpPr>
            <a:spLocks noGrp="1"/>
          </p:cNvSpPr>
          <p:nvPr>
            <p:ph type="sldNum" sz="quarter" idx="12"/>
          </p:nvPr>
        </p:nvSpPr>
        <p:spPr/>
        <p:txBody>
          <a:bodyPr/>
          <a:lstStyle/>
          <a:p>
            <a:fld id="{7C39ED07-5995-462C-8923-41E326321872}" type="slidenum">
              <a:rPr lang="zh-CN" altLang="en-US" smtClean="0"/>
              <a:t>10</a:t>
            </a:fld>
            <a:endParaRPr lang="zh-CN" altLang="en-US"/>
          </a:p>
        </p:txBody>
      </p:sp>
      <p:pic>
        <p:nvPicPr>
          <p:cNvPr id="4" name="图片 3">
            <a:extLst>
              <a:ext uri="{FF2B5EF4-FFF2-40B4-BE49-F238E27FC236}">
                <a16:creationId xmlns:a16="http://schemas.microsoft.com/office/drawing/2014/main" id="{074DA041-4F1F-4D3F-8272-6B4CCFC01FF5}"/>
              </a:ext>
            </a:extLst>
          </p:cNvPr>
          <p:cNvPicPr>
            <a:picLocks noChangeAspect="1"/>
          </p:cNvPicPr>
          <p:nvPr/>
        </p:nvPicPr>
        <p:blipFill>
          <a:blip r:embed="rId2"/>
          <a:stretch>
            <a:fillRect/>
          </a:stretch>
        </p:blipFill>
        <p:spPr>
          <a:xfrm>
            <a:off x="1009399" y="635116"/>
            <a:ext cx="9210675" cy="2257425"/>
          </a:xfrm>
          <a:prstGeom prst="rect">
            <a:avLst/>
          </a:prstGeom>
        </p:spPr>
      </p:pic>
      <p:sp>
        <p:nvSpPr>
          <p:cNvPr id="5" name="文本框 4">
            <a:extLst>
              <a:ext uri="{FF2B5EF4-FFF2-40B4-BE49-F238E27FC236}">
                <a16:creationId xmlns:a16="http://schemas.microsoft.com/office/drawing/2014/main" id="{0D37C917-8F4C-438D-B03B-DB8D59281F1F}"/>
              </a:ext>
            </a:extLst>
          </p:cNvPr>
          <p:cNvSpPr txBox="1"/>
          <p:nvPr/>
        </p:nvSpPr>
        <p:spPr>
          <a:xfrm>
            <a:off x="1519186" y="3647974"/>
            <a:ext cx="9834614" cy="1323439"/>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跨</a:t>
            </a:r>
            <a:r>
              <a:rPr lang="en-US" altLang="zh-CN" sz="2000" dirty="0">
                <a:latin typeface="Calibri" panose="020F0502020204030204" pitchFamily="34" charset="0"/>
                <a:ea typeface="宋体" panose="02010600030101010101" pitchFamily="2" charset="-122"/>
                <a:cs typeface="Calibri" panose="020F0502020204030204" pitchFamily="34" charset="0"/>
              </a:rPr>
              <a:t>procedure</a:t>
            </a:r>
            <a:r>
              <a:rPr lang="zh-CN" altLang="en-US" sz="2000" dirty="0">
                <a:latin typeface="宋体" panose="02010600030101010101" pitchFamily="2" charset="-122"/>
                <a:ea typeface="宋体" panose="02010600030101010101" pitchFamily="2" charset="-122"/>
              </a:rPr>
              <a:t>优化：</a:t>
            </a:r>
            <a:endParaRPr lang="en-US" altLang="zh-CN" sz="2000" dirty="0">
              <a:latin typeface="宋体" panose="02010600030101010101" pitchFamily="2" charset="-122"/>
              <a:ea typeface="宋体" panose="02010600030101010101" pitchFamily="2" charset="-122"/>
            </a:endParaRPr>
          </a:p>
          <a:p>
            <a:r>
              <a:rPr lang="en-US" altLang="zh-CN" sz="2000" dirty="0">
                <a:latin typeface="Calibri" panose="020F0502020204030204" pitchFamily="34" charset="0"/>
                <a:ea typeface="宋体" panose="02010600030101010101" pitchFamily="2" charset="-122"/>
                <a:cs typeface="Calibri" panose="020F0502020204030204" pitchFamily="34" charset="0"/>
              </a:rPr>
              <a:t>for (</a:t>
            </a:r>
            <a:r>
              <a:rPr lang="en-US" altLang="zh-CN" sz="2000" dirty="0" err="1">
                <a:latin typeface="Calibri" panose="020F0502020204030204" pitchFamily="34" charset="0"/>
                <a:ea typeface="宋体" panose="02010600030101010101" pitchFamily="2" charset="-122"/>
                <a:cs typeface="Calibri" panose="020F0502020204030204" pitchFamily="34" charset="0"/>
              </a:rPr>
              <a:t>i</a:t>
            </a:r>
            <a:r>
              <a:rPr lang="en-US" altLang="zh-CN" sz="2000" dirty="0">
                <a:latin typeface="Calibri" panose="020F0502020204030204" pitchFamily="34" charset="0"/>
                <a:ea typeface="宋体" panose="02010600030101010101" pitchFamily="2" charset="-122"/>
                <a:cs typeface="Calibri" panose="020F0502020204030204" pitchFamily="34" charset="0"/>
              </a:rPr>
              <a:t> = 0; </a:t>
            </a:r>
            <a:r>
              <a:rPr lang="en-US" altLang="zh-CN" sz="2000" dirty="0" err="1">
                <a:latin typeface="Calibri" panose="020F0502020204030204" pitchFamily="34" charset="0"/>
                <a:ea typeface="宋体" panose="02010600030101010101" pitchFamily="2" charset="-122"/>
                <a:cs typeface="Calibri" panose="020F0502020204030204" pitchFamily="34" charset="0"/>
              </a:rPr>
              <a:t>i</a:t>
            </a:r>
            <a:r>
              <a:rPr lang="en-US" altLang="zh-CN" sz="2000" dirty="0">
                <a:latin typeface="Calibri" panose="020F0502020204030204" pitchFamily="34" charset="0"/>
                <a:ea typeface="宋体" panose="02010600030101010101" pitchFamily="2" charset="-122"/>
                <a:cs typeface="Calibri" panose="020F0502020204030204" pitchFamily="34" charset="0"/>
              </a:rPr>
              <a:t> &lt; </a:t>
            </a:r>
            <a:r>
              <a:rPr lang="en-US" altLang="zh-CN" sz="2000" dirty="0" err="1">
                <a:latin typeface="Calibri" panose="020F0502020204030204" pitchFamily="34" charset="0"/>
                <a:ea typeface="宋体" panose="02010600030101010101" pitchFamily="2" charset="-122"/>
                <a:cs typeface="Calibri" panose="020F0502020204030204" pitchFamily="34" charset="0"/>
              </a:rPr>
              <a:t>strlen</a:t>
            </a:r>
            <a:r>
              <a:rPr lang="en-US" altLang="zh-CN" sz="2000" dirty="0">
                <a:latin typeface="Calibri" panose="020F0502020204030204" pitchFamily="34" charset="0"/>
                <a:ea typeface="宋体" panose="02010600030101010101" pitchFamily="2" charset="-122"/>
                <a:cs typeface="Calibri" panose="020F0502020204030204" pitchFamily="34" charset="0"/>
              </a:rPr>
              <a:t>(s); ++</a:t>
            </a:r>
            <a:r>
              <a:rPr lang="en-US" altLang="zh-CN" sz="2000" dirty="0" err="1">
                <a:latin typeface="Calibri" panose="020F0502020204030204" pitchFamily="34" charset="0"/>
                <a:ea typeface="宋体" panose="02010600030101010101" pitchFamily="2" charset="-122"/>
                <a:cs typeface="Calibri" panose="020F0502020204030204" pitchFamily="34" charset="0"/>
              </a:rPr>
              <a:t>i</a:t>
            </a:r>
            <a:r>
              <a:rPr lang="en-US" altLang="zh-CN" sz="2000" dirty="0">
                <a:latin typeface="Calibri" panose="020F0502020204030204" pitchFamily="34" charset="0"/>
                <a:ea typeface="宋体" panose="02010600030101010101" pitchFamily="2" charset="-122"/>
                <a:cs typeface="Calibri" panose="020F0502020204030204" pitchFamily="34" charset="0"/>
              </a:rPr>
              <a:t>)</a:t>
            </a:r>
            <a:r>
              <a:rPr lang="zh-CN" altLang="en-US" sz="2000" dirty="0">
                <a:latin typeface="宋体" panose="02010600030101010101" pitchFamily="2" charset="-122"/>
                <a:ea typeface="宋体" panose="02010600030101010101" pitchFamily="2" charset="-122"/>
              </a:rPr>
              <a:t>，不能把</a:t>
            </a:r>
            <a:r>
              <a:rPr lang="en-US" altLang="zh-CN" sz="2000" dirty="0" err="1">
                <a:latin typeface="Calibri" panose="020F0502020204030204" pitchFamily="34" charset="0"/>
                <a:ea typeface="宋体" panose="02010600030101010101" pitchFamily="2" charset="-122"/>
                <a:cs typeface="Calibri" panose="020F0502020204030204" pitchFamily="34" charset="0"/>
              </a:rPr>
              <a:t>strlen</a:t>
            </a:r>
            <a:r>
              <a:rPr lang="en-US" altLang="zh-CN" sz="2000" dirty="0">
                <a:latin typeface="Calibri" panose="020F0502020204030204" pitchFamily="34" charset="0"/>
                <a:ea typeface="宋体" panose="02010600030101010101" pitchFamily="2" charset="-122"/>
                <a:cs typeface="Calibri" panose="020F0502020204030204" pitchFamily="34" charset="0"/>
              </a:rPr>
              <a:t>(s)</a:t>
            </a:r>
            <a:r>
              <a:rPr lang="zh-CN" altLang="en-US" sz="2000" dirty="0">
                <a:latin typeface="宋体" panose="02010600030101010101" pitchFamily="2" charset="-122"/>
                <a:ea typeface="宋体" panose="02010600030101010101" pitchFamily="2" charset="-122"/>
              </a:rPr>
              <a:t>提出来而是每次都要算一遍。</a:t>
            </a:r>
            <a:r>
              <a:rPr lang="en-US" altLang="zh-CN" sz="2000" dirty="0" err="1">
                <a:latin typeface="Calibri" panose="020F0502020204030204" pitchFamily="34" charset="0"/>
                <a:ea typeface="宋体" panose="02010600030101010101" pitchFamily="2" charset="-122"/>
                <a:cs typeface="Calibri" panose="020F0502020204030204" pitchFamily="34" charset="0"/>
              </a:rPr>
              <a:t>strlen</a:t>
            </a:r>
            <a:r>
              <a:rPr lang="zh-CN" altLang="en-US" sz="2000" dirty="0">
                <a:latin typeface="宋体" panose="02010600030101010101" pitchFamily="2" charset="-122"/>
                <a:ea typeface="宋体" panose="02010600030101010101" pitchFamily="2" charset="-122"/>
              </a:rPr>
              <a:t>可能有其他副作用，编译器是不知道的，如果编译器分析了</a:t>
            </a:r>
            <a:r>
              <a:rPr lang="en-US" altLang="zh-CN" sz="2000" dirty="0" err="1">
                <a:latin typeface="Calibri" panose="020F0502020204030204" pitchFamily="34" charset="0"/>
                <a:ea typeface="宋体" panose="02010600030101010101" pitchFamily="2" charset="-122"/>
                <a:cs typeface="Calibri" panose="020F0502020204030204" pitchFamily="34" charset="0"/>
              </a:rPr>
              <a:t>strlen</a:t>
            </a:r>
            <a:r>
              <a:rPr lang="zh-CN" altLang="en-US" sz="2000" dirty="0">
                <a:latin typeface="宋体" panose="02010600030101010101" pitchFamily="2" charset="-122"/>
                <a:ea typeface="宋体" panose="02010600030101010101" pitchFamily="2" charset="-122"/>
              </a:rPr>
              <a:t>发现它没有副作用，就能把它提出去，这就叫跨</a:t>
            </a:r>
            <a:r>
              <a:rPr lang="en-US" altLang="zh-CN" sz="2000" dirty="0">
                <a:latin typeface="Calibri" panose="020F0502020204030204" pitchFamily="34" charset="0"/>
                <a:ea typeface="宋体" panose="02010600030101010101" pitchFamily="2" charset="-122"/>
                <a:cs typeface="Calibri" panose="020F0502020204030204" pitchFamily="34" charset="0"/>
              </a:rPr>
              <a:t>procedure</a:t>
            </a:r>
            <a:r>
              <a:rPr lang="zh-CN" altLang="en-US" sz="2000" dirty="0">
                <a:latin typeface="宋体" panose="02010600030101010101" pitchFamily="2" charset="-122"/>
                <a:ea typeface="宋体" panose="02010600030101010101" pitchFamily="2" charset="-122"/>
              </a:rPr>
              <a:t>优化。</a:t>
            </a:r>
          </a:p>
        </p:txBody>
      </p:sp>
    </p:spTree>
    <p:extLst>
      <p:ext uri="{BB962C8B-B14F-4D97-AF65-F5344CB8AC3E}">
        <p14:creationId xmlns:p14="http://schemas.microsoft.com/office/powerpoint/2010/main" val="6938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2AE5876-8A4B-4A59-ABFA-9BFB53FC8458}"/>
              </a:ext>
            </a:extLst>
          </p:cNvPr>
          <p:cNvPicPr>
            <a:picLocks noChangeAspect="1"/>
          </p:cNvPicPr>
          <p:nvPr/>
        </p:nvPicPr>
        <p:blipFill>
          <a:blip r:embed="rId2"/>
          <a:stretch>
            <a:fillRect/>
          </a:stretch>
        </p:blipFill>
        <p:spPr>
          <a:xfrm>
            <a:off x="1247473" y="741795"/>
            <a:ext cx="10417523" cy="3214187"/>
          </a:xfrm>
          <a:prstGeom prst="rect">
            <a:avLst/>
          </a:prstGeom>
        </p:spPr>
      </p:pic>
      <p:sp>
        <p:nvSpPr>
          <p:cNvPr id="3" name="文本框 2">
            <a:extLst>
              <a:ext uri="{FF2B5EF4-FFF2-40B4-BE49-F238E27FC236}">
                <a16:creationId xmlns:a16="http://schemas.microsoft.com/office/drawing/2014/main" id="{1916E63E-6815-4664-A9F0-0623B4C863BC}"/>
              </a:ext>
            </a:extLst>
          </p:cNvPr>
          <p:cNvSpPr txBox="1"/>
          <p:nvPr/>
        </p:nvSpPr>
        <p:spPr>
          <a:xfrm>
            <a:off x="1247473" y="4185602"/>
            <a:ext cx="7902943" cy="830997"/>
          </a:xfrm>
          <a:prstGeom prst="rect">
            <a:avLst/>
          </a:prstGeom>
          <a:noFill/>
        </p:spPr>
        <p:txBody>
          <a:bodyPr wrap="square" rtlCol="0">
            <a:spAutoFit/>
          </a:bodyPr>
          <a:lstStyle/>
          <a:p>
            <a:r>
              <a:rPr lang="en-US" altLang="zh-CN" sz="2400" dirty="0">
                <a:latin typeface="Calibri" panose="020F0502020204030204" pitchFamily="34" charset="0"/>
                <a:ea typeface="宋体" panose="02010600030101010101" pitchFamily="2" charset="-122"/>
                <a:cs typeface="Calibri" panose="020F0502020204030204" pitchFamily="34" charset="0"/>
              </a:rPr>
              <a:t>B </a:t>
            </a:r>
            <a:r>
              <a:rPr lang="zh-CN" altLang="en-US" sz="2400" dirty="0">
                <a:latin typeface="宋体" panose="02010600030101010101" pitchFamily="2" charset="-122"/>
                <a:ea typeface="宋体" panose="02010600030101010101" pitchFamily="2" charset="-122"/>
              </a:rPr>
              <a:t>是错误的因为简单地拆散 </a:t>
            </a:r>
            <a:r>
              <a:rPr lang="en-US" altLang="zh-CN" sz="2400" dirty="0">
                <a:latin typeface="Calibri" panose="020F0502020204030204" pitchFamily="34" charset="0"/>
                <a:ea typeface="宋体" panose="02010600030101010101" pitchFamily="2" charset="-122"/>
                <a:cs typeface="Calibri" panose="020F0502020204030204" pitchFamily="34" charset="0"/>
              </a:rPr>
              <a:t>loop</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并不能提高运行速度，只有拆散后做并行合并才能提高运行速度。 </a:t>
            </a:r>
          </a:p>
        </p:txBody>
      </p:sp>
      <p:sp>
        <p:nvSpPr>
          <p:cNvPr id="4" name="日期占位符 3">
            <a:extLst>
              <a:ext uri="{FF2B5EF4-FFF2-40B4-BE49-F238E27FC236}">
                <a16:creationId xmlns:a16="http://schemas.microsoft.com/office/drawing/2014/main" id="{C3CA4E82-83FA-4A28-B2B7-F26C8332B115}"/>
              </a:ext>
            </a:extLst>
          </p:cNvPr>
          <p:cNvSpPr>
            <a:spLocks noGrp="1"/>
          </p:cNvSpPr>
          <p:nvPr>
            <p:ph type="dt" sz="half" idx="10"/>
          </p:nvPr>
        </p:nvSpPr>
        <p:spPr/>
        <p:txBody>
          <a:bodyPr/>
          <a:lstStyle/>
          <a:p>
            <a:fld id="{41BB24F5-02A1-4E8D-8EB5-937408354159}" type="datetime1">
              <a:rPr lang="zh-CN" altLang="en-US" smtClean="0"/>
              <a:t>2019/11/7</a:t>
            </a:fld>
            <a:endParaRPr lang="zh-CN" altLang="en-US"/>
          </a:p>
        </p:txBody>
      </p:sp>
      <p:sp>
        <p:nvSpPr>
          <p:cNvPr id="5" name="灯片编号占位符 4">
            <a:extLst>
              <a:ext uri="{FF2B5EF4-FFF2-40B4-BE49-F238E27FC236}">
                <a16:creationId xmlns:a16="http://schemas.microsoft.com/office/drawing/2014/main" id="{CEE29C95-E7DD-44E8-B43F-5C77B9C2E381}"/>
              </a:ext>
            </a:extLst>
          </p:cNvPr>
          <p:cNvSpPr>
            <a:spLocks noGrp="1"/>
          </p:cNvSpPr>
          <p:nvPr>
            <p:ph type="sldNum" sz="quarter" idx="12"/>
          </p:nvPr>
        </p:nvSpPr>
        <p:spPr/>
        <p:txBody>
          <a:bodyPr/>
          <a:lstStyle/>
          <a:p>
            <a:fld id="{7C39ED07-5995-462C-8923-41E326321872}" type="slidenum">
              <a:rPr lang="zh-CN" altLang="en-US" smtClean="0"/>
              <a:t>11</a:t>
            </a:fld>
            <a:endParaRPr lang="zh-CN" altLang="en-US"/>
          </a:p>
        </p:txBody>
      </p:sp>
    </p:spTree>
    <p:extLst>
      <p:ext uri="{BB962C8B-B14F-4D97-AF65-F5344CB8AC3E}">
        <p14:creationId xmlns:p14="http://schemas.microsoft.com/office/powerpoint/2010/main" val="54979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886B12-1C97-4378-A72B-BB55A213AC05}"/>
              </a:ext>
            </a:extLst>
          </p:cNvPr>
          <p:cNvSpPr txBox="1"/>
          <p:nvPr/>
        </p:nvSpPr>
        <p:spPr>
          <a:xfrm>
            <a:off x="1210251" y="924851"/>
            <a:ext cx="3262432" cy="830997"/>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二、</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对</a:t>
            </a:r>
            <a:r>
              <a:rPr lang="en-US" altLang="zh-CN" sz="2400" dirty="0">
                <a:latin typeface="Calibri" panose="020F0502020204030204" pitchFamily="34" charset="0"/>
                <a:ea typeface="宋体" panose="02010600030101010101" pitchFamily="2" charset="-122"/>
                <a:cs typeface="Calibri" panose="020F0502020204030204" pitchFamily="34" charset="0"/>
              </a:rPr>
              <a:t>unsigned</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-127</a:t>
            </a:r>
            <a:r>
              <a:rPr lang="zh-CN" altLang="en-US" sz="2400" dirty="0">
                <a:latin typeface="宋体" panose="02010600030101010101" pitchFamily="2" charset="-122"/>
                <a:ea typeface="宋体" panose="02010600030101010101" pitchFamily="2" charset="-122"/>
              </a:rPr>
              <a:t>溢出</a:t>
            </a:r>
            <a:endParaRPr lang="en-US" altLang="zh-CN" sz="2400"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0A9C3B2A-AF56-441E-92F3-66CBA108373E}"/>
              </a:ext>
            </a:extLst>
          </p:cNvPr>
          <p:cNvPicPr>
            <a:picLocks noChangeAspect="1"/>
          </p:cNvPicPr>
          <p:nvPr/>
        </p:nvPicPr>
        <p:blipFill>
          <a:blip r:embed="rId2"/>
          <a:stretch>
            <a:fillRect/>
          </a:stretch>
        </p:blipFill>
        <p:spPr>
          <a:xfrm>
            <a:off x="1501541" y="2124860"/>
            <a:ext cx="8828597" cy="1741471"/>
          </a:xfrm>
          <a:prstGeom prst="rect">
            <a:avLst/>
          </a:prstGeom>
        </p:spPr>
      </p:pic>
      <p:sp>
        <p:nvSpPr>
          <p:cNvPr id="4" name="文本框 3">
            <a:extLst>
              <a:ext uri="{FF2B5EF4-FFF2-40B4-BE49-F238E27FC236}">
                <a16:creationId xmlns:a16="http://schemas.microsoft.com/office/drawing/2014/main" id="{36BBFD14-488C-4BEE-8FDD-84BE9294B1B8}"/>
              </a:ext>
            </a:extLst>
          </p:cNvPr>
          <p:cNvSpPr txBox="1"/>
          <p:nvPr/>
        </p:nvSpPr>
        <p:spPr>
          <a:xfrm>
            <a:off x="1501541" y="4418843"/>
            <a:ext cx="1736373" cy="461665"/>
          </a:xfrm>
          <a:prstGeom prst="rect">
            <a:avLst/>
          </a:prstGeom>
          <a:noFill/>
        </p:spPr>
        <p:txBody>
          <a:bodyPr wrap="none" rtlCol="0">
            <a:spAutoFit/>
          </a:bodyPr>
          <a:lstStyle/>
          <a:p>
            <a:r>
              <a:rPr lang="en-US" altLang="zh-CN" sz="2400" dirty="0">
                <a:latin typeface="Calibri" panose="020F0502020204030204" pitchFamily="34" charset="0"/>
                <a:cs typeface="Calibri" panose="020F0502020204030204" pitchFamily="34" charset="0"/>
              </a:rPr>
              <a:t>39+129=168</a:t>
            </a:r>
            <a:endParaRPr lang="zh-CN" altLang="en-US" sz="2400" dirty="0">
              <a:latin typeface="Calibri" panose="020F0502020204030204" pitchFamily="34" charset="0"/>
              <a:cs typeface="Calibri" panose="020F0502020204030204" pitchFamily="34" charset="0"/>
            </a:endParaRPr>
          </a:p>
        </p:txBody>
      </p:sp>
      <p:sp>
        <p:nvSpPr>
          <p:cNvPr id="5" name="日期占位符 4">
            <a:extLst>
              <a:ext uri="{FF2B5EF4-FFF2-40B4-BE49-F238E27FC236}">
                <a16:creationId xmlns:a16="http://schemas.microsoft.com/office/drawing/2014/main" id="{006D3264-8B84-4C90-A22A-0E38F2F6564D}"/>
              </a:ext>
            </a:extLst>
          </p:cNvPr>
          <p:cNvSpPr>
            <a:spLocks noGrp="1"/>
          </p:cNvSpPr>
          <p:nvPr>
            <p:ph type="dt" sz="half" idx="10"/>
          </p:nvPr>
        </p:nvSpPr>
        <p:spPr/>
        <p:txBody>
          <a:bodyPr/>
          <a:lstStyle/>
          <a:p>
            <a:fld id="{5A09DB17-EDD6-4103-872C-CAAC0FCE4F3B}" type="datetime1">
              <a:rPr lang="zh-CN" altLang="en-US" smtClean="0"/>
              <a:t>2019/11/7</a:t>
            </a:fld>
            <a:endParaRPr lang="zh-CN" altLang="en-US"/>
          </a:p>
        </p:txBody>
      </p:sp>
      <p:sp>
        <p:nvSpPr>
          <p:cNvPr id="6" name="灯片编号占位符 5">
            <a:extLst>
              <a:ext uri="{FF2B5EF4-FFF2-40B4-BE49-F238E27FC236}">
                <a16:creationId xmlns:a16="http://schemas.microsoft.com/office/drawing/2014/main" id="{DE620EE1-19D5-4742-BD03-85C7082878D1}"/>
              </a:ext>
            </a:extLst>
          </p:cNvPr>
          <p:cNvSpPr>
            <a:spLocks noGrp="1"/>
          </p:cNvSpPr>
          <p:nvPr>
            <p:ph type="sldNum" sz="quarter" idx="12"/>
          </p:nvPr>
        </p:nvSpPr>
        <p:spPr/>
        <p:txBody>
          <a:bodyPr/>
          <a:lstStyle/>
          <a:p>
            <a:fld id="{7C39ED07-5995-462C-8923-41E326321872}" type="slidenum">
              <a:rPr lang="zh-CN" altLang="en-US" smtClean="0"/>
              <a:t>12</a:t>
            </a:fld>
            <a:endParaRPr lang="zh-CN" altLang="en-US"/>
          </a:p>
        </p:txBody>
      </p:sp>
    </p:spTree>
    <p:extLst>
      <p:ext uri="{BB962C8B-B14F-4D97-AF65-F5344CB8AC3E}">
        <p14:creationId xmlns:p14="http://schemas.microsoft.com/office/powerpoint/2010/main" val="1315590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C75FEC0-0505-4FB6-B559-071D93F799E1}"/>
              </a:ext>
            </a:extLst>
          </p:cNvPr>
          <p:cNvPicPr>
            <a:picLocks noChangeAspect="1"/>
          </p:cNvPicPr>
          <p:nvPr/>
        </p:nvPicPr>
        <p:blipFill>
          <a:blip r:embed="rId2"/>
          <a:stretch>
            <a:fillRect/>
          </a:stretch>
        </p:blipFill>
        <p:spPr>
          <a:xfrm>
            <a:off x="316230" y="1345031"/>
            <a:ext cx="4642247" cy="1494422"/>
          </a:xfrm>
          <a:prstGeom prst="rect">
            <a:avLst/>
          </a:prstGeom>
        </p:spPr>
      </p:pic>
      <p:sp>
        <p:nvSpPr>
          <p:cNvPr id="3" name="文本框 2">
            <a:extLst>
              <a:ext uri="{FF2B5EF4-FFF2-40B4-BE49-F238E27FC236}">
                <a16:creationId xmlns:a16="http://schemas.microsoft.com/office/drawing/2014/main" id="{6F6ECA9D-C0C7-4ED0-B130-E25034E9C328}"/>
              </a:ext>
            </a:extLst>
          </p:cNvPr>
          <p:cNvSpPr txBox="1"/>
          <p:nvPr/>
        </p:nvSpPr>
        <p:spPr>
          <a:xfrm>
            <a:off x="567891" y="481263"/>
            <a:ext cx="877163" cy="369332"/>
          </a:xfrm>
          <a:prstGeom prst="rect">
            <a:avLst/>
          </a:prstGeom>
          <a:noFill/>
        </p:spPr>
        <p:txBody>
          <a:bodyPr wrap="none" rtlCol="0">
            <a:spAutoFit/>
          </a:bodyPr>
          <a:lstStyle/>
          <a:p>
            <a:r>
              <a:rPr lang="zh-CN" altLang="en-US" dirty="0"/>
              <a:t>第三题</a:t>
            </a:r>
            <a:endParaRPr lang="en-US" altLang="zh-CN" dirty="0"/>
          </a:p>
        </p:txBody>
      </p:sp>
      <p:graphicFrame>
        <p:nvGraphicFramePr>
          <p:cNvPr id="6" name="表格 6">
            <a:extLst>
              <a:ext uri="{FF2B5EF4-FFF2-40B4-BE49-F238E27FC236}">
                <a16:creationId xmlns:a16="http://schemas.microsoft.com/office/drawing/2014/main" id="{5C018692-65B3-4FC1-9085-33019A68AA11}"/>
              </a:ext>
            </a:extLst>
          </p:cNvPr>
          <p:cNvGraphicFramePr>
            <a:graphicFrameLocks noGrp="1"/>
          </p:cNvGraphicFramePr>
          <p:nvPr>
            <p:extLst>
              <p:ext uri="{D42A27DB-BD31-4B8C-83A1-F6EECF244321}">
                <p14:modId xmlns:p14="http://schemas.microsoft.com/office/powerpoint/2010/main" val="914939324"/>
              </p:ext>
            </p:extLst>
          </p:nvPr>
        </p:nvGraphicFramePr>
        <p:xfrm>
          <a:off x="8128000" y="0"/>
          <a:ext cx="4064000" cy="545516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45051747"/>
                    </a:ext>
                  </a:extLst>
                </a:gridCol>
                <a:gridCol w="2032000">
                  <a:extLst>
                    <a:ext uri="{9D8B030D-6E8A-4147-A177-3AD203B41FA5}">
                      <a16:colId xmlns:a16="http://schemas.microsoft.com/office/drawing/2014/main" val="3949771175"/>
                    </a:ext>
                  </a:extLst>
                </a:gridCol>
              </a:tblGrid>
              <a:tr h="495924">
                <a:tc>
                  <a:txBody>
                    <a:bodyPr/>
                    <a:lstStyle/>
                    <a:p>
                      <a:r>
                        <a:rPr lang="en-US" altLang="zh-CN" dirty="0"/>
                        <a:t>%</a:t>
                      </a:r>
                      <a:r>
                        <a:rPr lang="en-US" altLang="zh-CN" dirty="0" err="1"/>
                        <a:t>rbp</a:t>
                      </a:r>
                      <a:endParaRPr lang="zh-CN" altLang="en-US" dirty="0"/>
                    </a:p>
                  </a:txBody>
                  <a:tcPr/>
                </a:tc>
                <a:tc>
                  <a:txBody>
                    <a:bodyPr/>
                    <a:lstStyle/>
                    <a:p>
                      <a:endParaRPr lang="zh-CN" altLang="en-US" dirty="0"/>
                    </a:p>
                  </a:txBody>
                  <a:tcPr/>
                </a:tc>
                <a:extLst>
                  <a:ext uri="{0D108BD9-81ED-4DB2-BD59-A6C34878D82A}">
                    <a16:rowId xmlns:a16="http://schemas.microsoft.com/office/drawing/2014/main" val="301528383"/>
                  </a:ext>
                </a:extLst>
              </a:tr>
              <a:tr h="495924">
                <a:tc>
                  <a:txBody>
                    <a:bodyPr/>
                    <a:lstStyle/>
                    <a:p>
                      <a:r>
                        <a:rPr lang="en-US" altLang="zh-CN" dirty="0"/>
                        <a:t>-0x8(%</a:t>
                      </a:r>
                      <a:r>
                        <a:rPr lang="en-US" altLang="zh-CN" dirty="0" err="1"/>
                        <a:t>rbp</a:t>
                      </a:r>
                      <a:r>
                        <a:rPr lang="en-US" altLang="zh-CN" dirty="0"/>
                        <a:t>)</a:t>
                      </a:r>
                      <a:endParaRPr lang="zh-CN" altLang="en-US" dirty="0"/>
                    </a:p>
                  </a:txBody>
                  <a:tcPr/>
                </a:tc>
                <a:tc>
                  <a:txBody>
                    <a:bodyPr/>
                    <a:lstStyle/>
                    <a:p>
                      <a:r>
                        <a:rPr lang="zh-CN" altLang="en-US" dirty="0"/>
                        <a:t>金丝雀</a:t>
                      </a:r>
                    </a:p>
                  </a:txBody>
                  <a:tcPr/>
                </a:tc>
                <a:extLst>
                  <a:ext uri="{0D108BD9-81ED-4DB2-BD59-A6C34878D82A}">
                    <a16:rowId xmlns:a16="http://schemas.microsoft.com/office/drawing/2014/main" val="4126109499"/>
                  </a:ext>
                </a:extLst>
              </a:tr>
              <a:tr h="495924">
                <a:tc>
                  <a:txBody>
                    <a:bodyPr/>
                    <a:lstStyle/>
                    <a:p>
                      <a:r>
                        <a:rPr lang="en-US" altLang="zh-CN" dirty="0"/>
                        <a:t>-0x10(%</a:t>
                      </a:r>
                      <a:r>
                        <a:rPr lang="en-US" altLang="zh-CN" dirty="0" err="1"/>
                        <a:t>rbp</a:t>
                      </a:r>
                      <a:r>
                        <a:rPr lang="en-US" altLang="zh-CN" dirty="0"/>
                        <a:t>)</a:t>
                      </a:r>
                    </a:p>
                  </a:txBody>
                  <a:tcPr/>
                </a:tc>
                <a:tc>
                  <a:txBody>
                    <a:bodyPr/>
                    <a:lstStyle/>
                    <a:p>
                      <a:endParaRPr lang="zh-CN" altLang="en-US"/>
                    </a:p>
                  </a:txBody>
                  <a:tcPr/>
                </a:tc>
                <a:extLst>
                  <a:ext uri="{0D108BD9-81ED-4DB2-BD59-A6C34878D82A}">
                    <a16:rowId xmlns:a16="http://schemas.microsoft.com/office/drawing/2014/main" val="1006280696"/>
                  </a:ext>
                </a:extLst>
              </a:tr>
              <a:tr h="495924">
                <a:tc>
                  <a:txBody>
                    <a:bodyPr/>
                    <a:lstStyle/>
                    <a:p>
                      <a:r>
                        <a:rPr lang="en-US" altLang="zh-CN" dirty="0"/>
                        <a:t>-0x18(%</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634530155"/>
                  </a:ext>
                </a:extLst>
              </a:tr>
              <a:tr h="495924">
                <a:tc>
                  <a:txBody>
                    <a:bodyPr/>
                    <a:lstStyle/>
                    <a:p>
                      <a:r>
                        <a:rPr lang="en-US" altLang="zh-CN" dirty="0"/>
                        <a:t>-0x20(%</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831669368"/>
                  </a:ext>
                </a:extLst>
              </a:tr>
              <a:tr h="495924">
                <a:tc>
                  <a:txBody>
                    <a:bodyPr/>
                    <a:lstStyle/>
                    <a:p>
                      <a:r>
                        <a:rPr lang="en-US" altLang="zh-CN" dirty="0"/>
                        <a:t>-0x28(%</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1463636180"/>
                  </a:ext>
                </a:extLst>
              </a:tr>
              <a:tr h="495924">
                <a:tc>
                  <a:txBody>
                    <a:bodyPr/>
                    <a:lstStyle/>
                    <a:p>
                      <a:r>
                        <a:rPr lang="en-US" altLang="zh-CN" dirty="0"/>
                        <a:t>-0x30(%</a:t>
                      </a:r>
                      <a:r>
                        <a:rPr lang="en-US" altLang="zh-CN" dirty="0" err="1"/>
                        <a:t>rbp</a:t>
                      </a:r>
                      <a:r>
                        <a:rPr lang="en-US" altLang="zh-CN" dirty="0"/>
                        <a:t>)</a:t>
                      </a:r>
                      <a:endParaRPr lang="zh-CN" altLang="en-US" dirty="0"/>
                    </a:p>
                  </a:txBody>
                  <a:tcPr/>
                </a:tc>
                <a:tc>
                  <a:txBody>
                    <a:bodyPr/>
                    <a:lstStyle/>
                    <a:p>
                      <a:r>
                        <a:rPr lang="en-US" altLang="zh-CN" dirty="0"/>
                        <a:t>0x0</a:t>
                      </a:r>
                      <a:endParaRPr lang="zh-CN" altLang="en-US" dirty="0"/>
                    </a:p>
                  </a:txBody>
                  <a:tcPr/>
                </a:tc>
                <a:extLst>
                  <a:ext uri="{0D108BD9-81ED-4DB2-BD59-A6C34878D82A}">
                    <a16:rowId xmlns:a16="http://schemas.microsoft.com/office/drawing/2014/main" val="2228690718"/>
                  </a:ext>
                </a:extLst>
              </a:tr>
              <a:tr h="495924">
                <a:tc>
                  <a:txBody>
                    <a:bodyPr/>
                    <a:lstStyle/>
                    <a:p>
                      <a:r>
                        <a:rPr lang="en-US" altLang="zh-CN" dirty="0"/>
                        <a:t>-0x38(%</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90392107"/>
                  </a:ext>
                </a:extLst>
              </a:tr>
              <a:tr h="495924">
                <a:tc>
                  <a:txBody>
                    <a:bodyPr/>
                    <a:lstStyle/>
                    <a:p>
                      <a:r>
                        <a:rPr lang="en-US" altLang="zh-CN" dirty="0"/>
                        <a:t>-0x40(%</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315485399"/>
                  </a:ext>
                </a:extLst>
              </a:tr>
              <a:tr h="495924">
                <a:tc>
                  <a:txBody>
                    <a:bodyPr/>
                    <a:lstStyle/>
                    <a:p>
                      <a:r>
                        <a:rPr lang="en-US" altLang="zh-CN" dirty="0"/>
                        <a:t>-0x48(%</a:t>
                      </a:r>
                      <a:r>
                        <a:rPr lang="en-US" altLang="zh-CN" dirty="0" err="1"/>
                        <a:t>rbp</a:t>
                      </a:r>
                      <a:r>
                        <a:rPr lang="en-US" altLang="zh-CN" dirty="0"/>
                        <a:t>)</a:t>
                      </a:r>
                      <a:endParaRPr lang="zh-CN" altLang="en-US" dirty="0"/>
                    </a:p>
                  </a:txBody>
                  <a:tcPr/>
                </a:tc>
                <a:tc>
                  <a:txBody>
                    <a:bodyPr/>
                    <a:lstStyle/>
                    <a:p>
                      <a:r>
                        <a:rPr lang="en-US" altLang="zh-CN" dirty="0"/>
                        <a:t>str</a:t>
                      </a:r>
                      <a:endParaRPr lang="zh-CN" altLang="en-US" dirty="0"/>
                    </a:p>
                  </a:txBody>
                  <a:tcPr/>
                </a:tc>
                <a:extLst>
                  <a:ext uri="{0D108BD9-81ED-4DB2-BD59-A6C34878D82A}">
                    <a16:rowId xmlns:a16="http://schemas.microsoft.com/office/drawing/2014/main" val="220914734"/>
                  </a:ext>
                </a:extLst>
              </a:tr>
              <a:tr h="495924">
                <a:tc>
                  <a:txBody>
                    <a:bodyPr/>
                    <a:lstStyle/>
                    <a:p>
                      <a:r>
                        <a:rPr lang="en-US" altLang="zh-CN" dirty="0"/>
                        <a:t>-0x50(%</a:t>
                      </a:r>
                      <a:r>
                        <a:rPr lang="en-US" altLang="zh-CN" dirty="0" err="1"/>
                        <a:t>rbp</a:t>
                      </a:r>
                      <a:r>
                        <a:rPr lang="en-US" altLang="zh-CN" dirty="0"/>
                        <a:t>), %rsp</a:t>
                      </a:r>
                      <a:endParaRPr lang="zh-CN" altLang="en-US" dirty="0"/>
                    </a:p>
                  </a:txBody>
                  <a:tcPr/>
                </a:tc>
                <a:tc>
                  <a:txBody>
                    <a:bodyPr/>
                    <a:lstStyle/>
                    <a:p>
                      <a:endParaRPr lang="zh-CN" altLang="en-US" dirty="0"/>
                    </a:p>
                  </a:txBody>
                  <a:tcPr/>
                </a:tc>
                <a:extLst>
                  <a:ext uri="{0D108BD9-81ED-4DB2-BD59-A6C34878D82A}">
                    <a16:rowId xmlns:a16="http://schemas.microsoft.com/office/drawing/2014/main" val="321316044"/>
                  </a:ext>
                </a:extLst>
              </a:tr>
            </a:tbl>
          </a:graphicData>
        </a:graphic>
      </p:graphicFrame>
      <p:pic>
        <p:nvPicPr>
          <p:cNvPr id="9" name="图片 8">
            <a:extLst>
              <a:ext uri="{FF2B5EF4-FFF2-40B4-BE49-F238E27FC236}">
                <a16:creationId xmlns:a16="http://schemas.microsoft.com/office/drawing/2014/main" id="{11F67DFB-B403-452C-8441-26906D871829}"/>
              </a:ext>
            </a:extLst>
          </p:cNvPr>
          <p:cNvPicPr>
            <a:picLocks noChangeAspect="1"/>
          </p:cNvPicPr>
          <p:nvPr/>
        </p:nvPicPr>
        <p:blipFill>
          <a:blip r:embed="rId3"/>
          <a:stretch>
            <a:fillRect/>
          </a:stretch>
        </p:blipFill>
        <p:spPr>
          <a:xfrm>
            <a:off x="316230" y="3202645"/>
            <a:ext cx="5200650" cy="790575"/>
          </a:xfrm>
          <a:prstGeom prst="rect">
            <a:avLst/>
          </a:prstGeom>
        </p:spPr>
      </p:pic>
      <p:sp>
        <p:nvSpPr>
          <p:cNvPr id="13" name="日期占位符 12">
            <a:extLst>
              <a:ext uri="{FF2B5EF4-FFF2-40B4-BE49-F238E27FC236}">
                <a16:creationId xmlns:a16="http://schemas.microsoft.com/office/drawing/2014/main" id="{FCDCA007-3E1C-4287-8191-9306A2E2F3BB}"/>
              </a:ext>
            </a:extLst>
          </p:cNvPr>
          <p:cNvSpPr>
            <a:spLocks noGrp="1"/>
          </p:cNvSpPr>
          <p:nvPr>
            <p:ph type="dt" sz="half" idx="10"/>
          </p:nvPr>
        </p:nvSpPr>
        <p:spPr/>
        <p:txBody>
          <a:bodyPr/>
          <a:lstStyle/>
          <a:p>
            <a:fld id="{75F30CA6-8342-46AE-A96E-73E194C73963}" type="datetime1">
              <a:rPr lang="zh-CN" altLang="en-US" smtClean="0"/>
              <a:t>2019/11/7</a:t>
            </a:fld>
            <a:endParaRPr lang="zh-CN" altLang="en-US"/>
          </a:p>
        </p:txBody>
      </p:sp>
      <p:sp>
        <p:nvSpPr>
          <p:cNvPr id="14" name="灯片编号占位符 13">
            <a:extLst>
              <a:ext uri="{FF2B5EF4-FFF2-40B4-BE49-F238E27FC236}">
                <a16:creationId xmlns:a16="http://schemas.microsoft.com/office/drawing/2014/main" id="{66C2DB5D-F4CB-4998-BF72-117E19A3B064}"/>
              </a:ext>
            </a:extLst>
          </p:cNvPr>
          <p:cNvSpPr>
            <a:spLocks noGrp="1"/>
          </p:cNvSpPr>
          <p:nvPr>
            <p:ph type="sldNum" sz="quarter" idx="12"/>
          </p:nvPr>
        </p:nvSpPr>
        <p:spPr/>
        <p:txBody>
          <a:bodyPr/>
          <a:lstStyle/>
          <a:p>
            <a:fld id="{7C39ED07-5995-462C-8923-41E326321872}" type="slidenum">
              <a:rPr lang="zh-CN" altLang="en-US" smtClean="0"/>
              <a:t>13</a:t>
            </a:fld>
            <a:endParaRPr lang="zh-CN" altLang="en-US"/>
          </a:p>
        </p:txBody>
      </p:sp>
    </p:spTree>
    <p:extLst>
      <p:ext uri="{BB962C8B-B14F-4D97-AF65-F5344CB8AC3E}">
        <p14:creationId xmlns:p14="http://schemas.microsoft.com/office/powerpoint/2010/main" val="396792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E11455DF-4116-4F44-96B9-DDFAD7B8F3CE}"/>
              </a:ext>
            </a:extLst>
          </p:cNvPr>
          <p:cNvPicPr>
            <a:picLocks noChangeAspect="1"/>
          </p:cNvPicPr>
          <p:nvPr/>
        </p:nvPicPr>
        <p:blipFill>
          <a:blip r:embed="rId2"/>
          <a:stretch>
            <a:fillRect/>
          </a:stretch>
        </p:blipFill>
        <p:spPr>
          <a:xfrm>
            <a:off x="1" y="3429000"/>
            <a:ext cx="7969718" cy="2762483"/>
          </a:xfrm>
          <a:prstGeom prst="rect">
            <a:avLst/>
          </a:prstGeom>
        </p:spPr>
      </p:pic>
      <p:sp>
        <p:nvSpPr>
          <p:cNvPr id="3" name="文本框 2">
            <a:extLst>
              <a:ext uri="{FF2B5EF4-FFF2-40B4-BE49-F238E27FC236}">
                <a16:creationId xmlns:a16="http://schemas.microsoft.com/office/drawing/2014/main" id="{6F6ECA9D-C0C7-4ED0-B130-E25034E9C328}"/>
              </a:ext>
            </a:extLst>
          </p:cNvPr>
          <p:cNvSpPr txBox="1"/>
          <p:nvPr/>
        </p:nvSpPr>
        <p:spPr>
          <a:xfrm>
            <a:off x="567891" y="481263"/>
            <a:ext cx="877163" cy="369332"/>
          </a:xfrm>
          <a:prstGeom prst="rect">
            <a:avLst/>
          </a:prstGeom>
          <a:noFill/>
        </p:spPr>
        <p:txBody>
          <a:bodyPr wrap="none" rtlCol="0">
            <a:spAutoFit/>
          </a:bodyPr>
          <a:lstStyle/>
          <a:p>
            <a:r>
              <a:rPr lang="zh-CN" altLang="en-US" dirty="0"/>
              <a:t>第三题</a:t>
            </a:r>
            <a:endParaRPr lang="en-US" altLang="zh-CN" dirty="0"/>
          </a:p>
        </p:txBody>
      </p:sp>
      <p:graphicFrame>
        <p:nvGraphicFramePr>
          <p:cNvPr id="6" name="表格 6">
            <a:extLst>
              <a:ext uri="{FF2B5EF4-FFF2-40B4-BE49-F238E27FC236}">
                <a16:creationId xmlns:a16="http://schemas.microsoft.com/office/drawing/2014/main" id="{5C018692-65B3-4FC1-9085-33019A68AA11}"/>
              </a:ext>
            </a:extLst>
          </p:cNvPr>
          <p:cNvGraphicFramePr>
            <a:graphicFrameLocks noGrp="1"/>
          </p:cNvGraphicFramePr>
          <p:nvPr>
            <p:extLst>
              <p:ext uri="{D42A27DB-BD31-4B8C-83A1-F6EECF244321}">
                <p14:modId xmlns:p14="http://schemas.microsoft.com/office/powerpoint/2010/main" val="447419960"/>
              </p:ext>
            </p:extLst>
          </p:nvPr>
        </p:nvGraphicFramePr>
        <p:xfrm>
          <a:off x="8141903" y="0"/>
          <a:ext cx="4064000" cy="545516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45051747"/>
                    </a:ext>
                  </a:extLst>
                </a:gridCol>
                <a:gridCol w="2032000">
                  <a:extLst>
                    <a:ext uri="{9D8B030D-6E8A-4147-A177-3AD203B41FA5}">
                      <a16:colId xmlns:a16="http://schemas.microsoft.com/office/drawing/2014/main" val="3949771175"/>
                    </a:ext>
                  </a:extLst>
                </a:gridCol>
              </a:tblGrid>
              <a:tr h="495924">
                <a:tc>
                  <a:txBody>
                    <a:bodyPr/>
                    <a:lstStyle/>
                    <a:p>
                      <a:r>
                        <a:rPr lang="en-US" altLang="zh-CN" dirty="0"/>
                        <a:t>%</a:t>
                      </a:r>
                      <a:r>
                        <a:rPr lang="en-US" altLang="zh-CN" dirty="0" err="1"/>
                        <a:t>rbp</a:t>
                      </a:r>
                      <a:endParaRPr lang="zh-CN" altLang="en-US" dirty="0"/>
                    </a:p>
                  </a:txBody>
                  <a:tcPr/>
                </a:tc>
                <a:tc>
                  <a:txBody>
                    <a:bodyPr/>
                    <a:lstStyle/>
                    <a:p>
                      <a:endParaRPr lang="zh-CN" altLang="en-US" dirty="0"/>
                    </a:p>
                  </a:txBody>
                  <a:tcPr/>
                </a:tc>
                <a:extLst>
                  <a:ext uri="{0D108BD9-81ED-4DB2-BD59-A6C34878D82A}">
                    <a16:rowId xmlns:a16="http://schemas.microsoft.com/office/drawing/2014/main" val="301528383"/>
                  </a:ext>
                </a:extLst>
              </a:tr>
              <a:tr h="495924">
                <a:tc>
                  <a:txBody>
                    <a:bodyPr/>
                    <a:lstStyle/>
                    <a:p>
                      <a:r>
                        <a:rPr lang="en-US" altLang="zh-CN" dirty="0"/>
                        <a:t>-0x8(%</a:t>
                      </a:r>
                      <a:r>
                        <a:rPr lang="en-US" altLang="zh-CN" dirty="0" err="1"/>
                        <a:t>rbp</a:t>
                      </a:r>
                      <a:r>
                        <a:rPr lang="en-US" altLang="zh-CN" dirty="0"/>
                        <a:t>)</a:t>
                      </a:r>
                      <a:endParaRPr lang="zh-CN" altLang="en-US" dirty="0"/>
                    </a:p>
                  </a:txBody>
                  <a:tcPr/>
                </a:tc>
                <a:tc>
                  <a:txBody>
                    <a:bodyPr/>
                    <a:lstStyle/>
                    <a:p>
                      <a:r>
                        <a:rPr lang="zh-CN" altLang="en-US" dirty="0"/>
                        <a:t>金丝雀</a:t>
                      </a:r>
                    </a:p>
                  </a:txBody>
                  <a:tcPr/>
                </a:tc>
                <a:extLst>
                  <a:ext uri="{0D108BD9-81ED-4DB2-BD59-A6C34878D82A}">
                    <a16:rowId xmlns:a16="http://schemas.microsoft.com/office/drawing/2014/main" val="4126109499"/>
                  </a:ext>
                </a:extLst>
              </a:tr>
              <a:tr h="495924">
                <a:tc>
                  <a:txBody>
                    <a:bodyPr/>
                    <a:lstStyle/>
                    <a:p>
                      <a:r>
                        <a:rPr lang="en-US" altLang="zh-CN" dirty="0"/>
                        <a:t>-0x10(%</a:t>
                      </a:r>
                      <a:r>
                        <a:rPr lang="en-US" altLang="zh-CN" dirty="0" err="1"/>
                        <a:t>rbp</a:t>
                      </a:r>
                      <a:r>
                        <a:rPr lang="en-US" altLang="zh-CN" dirty="0"/>
                        <a:t>)</a:t>
                      </a:r>
                    </a:p>
                  </a:txBody>
                  <a:tcPr/>
                </a:tc>
                <a:tc>
                  <a:txBody>
                    <a:bodyPr/>
                    <a:lstStyle/>
                    <a:p>
                      <a:endParaRPr lang="zh-CN" altLang="en-US"/>
                    </a:p>
                  </a:txBody>
                  <a:tcPr/>
                </a:tc>
                <a:extLst>
                  <a:ext uri="{0D108BD9-81ED-4DB2-BD59-A6C34878D82A}">
                    <a16:rowId xmlns:a16="http://schemas.microsoft.com/office/drawing/2014/main" val="1006280696"/>
                  </a:ext>
                </a:extLst>
              </a:tr>
              <a:tr h="495924">
                <a:tc>
                  <a:txBody>
                    <a:bodyPr/>
                    <a:lstStyle/>
                    <a:p>
                      <a:r>
                        <a:rPr lang="en-US" altLang="zh-CN" dirty="0"/>
                        <a:t>-0x18(%</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634530155"/>
                  </a:ext>
                </a:extLst>
              </a:tr>
              <a:tr h="495924">
                <a:tc>
                  <a:txBody>
                    <a:bodyPr/>
                    <a:lstStyle/>
                    <a:p>
                      <a:r>
                        <a:rPr lang="en-US" altLang="zh-CN" dirty="0"/>
                        <a:t>-0x20(%</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831669368"/>
                  </a:ext>
                </a:extLst>
              </a:tr>
              <a:tr h="495924">
                <a:tc>
                  <a:txBody>
                    <a:bodyPr/>
                    <a:lstStyle/>
                    <a:p>
                      <a:r>
                        <a:rPr lang="en-US" altLang="zh-CN" dirty="0"/>
                        <a:t>-0x28(%</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1463636180"/>
                  </a:ext>
                </a:extLst>
              </a:tr>
              <a:tr h="495924">
                <a:tc>
                  <a:txBody>
                    <a:bodyPr/>
                    <a:lstStyle/>
                    <a:p>
                      <a:r>
                        <a:rPr lang="en-US" altLang="zh-CN" dirty="0"/>
                        <a:t>-0x30(%</a:t>
                      </a:r>
                      <a:r>
                        <a:rPr lang="en-US" altLang="zh-CN" dirty="0" err="1"/>
                        <a:t>rbp</a:t>
                      </a:r>
                      <a:r>
                        <a:rPr lang="en-US" altLang="zh-CN" dirty="0"/>
                        <a:t>)</a:t>
                      </a:r>
                      <a:endParaRPr lang="zh-CN" altLang="en-US" dirty="0"/>
                    </a:p>
                  </a:txBody>
                  <a:tcPr/>
                </a:tc>
                <a:tc>
                  <a:txBody>
                    <a:bodyPr/>
                    <a:lstStyle/>
                    <a:p>
                      <a:r>
                        <a:rPr lang="en-US" altLang="zh-CN" dirty="0"/>
                        <a:t>0x0</a:t>
                      </a:r>
                      <a:endParaRPr lang="zh-CN" altLang="en-US" dirty="0"/>
                    </a:p>
                  </a:txBody>
                  <a:tcPr/>
                </a:tc>
                <a:extLst>
                  <a:ext uri="{0D108BD9-81ED-4DB2-BD59-A6C34878D82A}">
                    <a16:rowId xmlns:a16="http://schemas.microsoft.com/office/drawing/2014/main" val="2228690718"/>
                  </a:ext>
                </a:extLst>
              </a:tr>
              <a:tr h="495924">
                <a:tc>
                  <a:txBody>
                    <a:bodyPr/>
                    <a:lstStyle/>
                    <a:p>
                      <a:r>
                        <a:rPr lang="en-US" altLang="zh-CN" dirty="0"/>
                        <a:t>-0x38(%</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90392107"/>
                  </a:ext>
                </a:extLst>
              </a:tr>
              <a:tr h="495924">
                <a:tc>
                  <a:txBody>
                    <a:bodyPr/>
                    <a:lstStyle/>
                    <a:p>
                      <a:r>
                        <a:rPr lang="en-US" altLang="zh-CN" dirty="0"/>
                        <a:t>-0x40(%</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315485399"/>
                  </a:ext>
                </a:extLst>
              </a:tr>
              <a:tr h="495924">
                <a:tc>
                  <a:txBody>
                    <a:bodyPr/>
                    <a:lstStyle/>
                    <a:p>
                      <a:r>
                        <a:rPr lang="en-US" altLang="zh-CN" dirty="0"/>
                        <a:t>-0x48(%</a:t>
                      </a:r>
                      <a:r>
                        <a:rPr lang="en-US" altLang="zh-CN" dirty="0" err="1"/>
                        <a:t>rbp</a:t>
                      </a:r>
                      <a:r>
                        <a:rPr lang="en-US" altLang="zh-CN" dirty="0"/>
                        <a:t>)</a:t>
                      </a:r>
                      <a:endParaRPr lang="zh-CN" altLang="en-US" dirty="0"/>
                    </a:p>
                  </a:txBody>
                  <a:tcPr/>
                </a:tc>
                <a:tc>
                  <a:txBody>
                    <a:bodyPr/>
                    <a:lstStyle/>
                    <a:p>
                      <a:r>
                        <a:rPr lang="en-US" altLang="zh-CN" dirty="0"/>
                        <a:t>str</a:t>
                      </a:r>
                      <a:endParaRPr lang="zh-CN" altLang="en-US" dirty="0"/>
                    </a:p>
                  </a:txBody>
                  <a:tcPr/>
                </a:tc>
                <a:extLst>
                  <a:ext uri="{0D108BD9-81ED-4DB2-BD59-A6C34878D82A}">
                    <a16:rowId xmlns:a16="http://schemas.microsoft.com/office/drawing/2014/main" val="220914734"/>
                  </a:ext>
                </a:extLst>
              </a:tr>
              <a:tr h="495924">
                <a:tc>
                  <a:txBody>
                    <a:bodyPr/>
                    <a:lstStyle/>
                    <a:p>
                      <a:r>
                        <a:rPr lang="en-US" altLang="zh-CN" dirty="0"/>
                        <a:t>-0x50(%</a:t>
                      </a:r>
                      <a:r>
                        <a:rPr lang="en-US" altLang="zh-CN" dirty="0" err="1"/>
                        <a:t>rbp</a:t>
                      </a:r>
                      <a:r>
                        <a:rPr lang="en-US" altLang="zh-CN" dirty="0"/>
                        <a:t>), %rsp</a:t>
                      </a:r>
                      <a:endParaRPr lang="zh-CN" altLang="en-US" dirty="0"/>
                    </a:p>
                  </a:txBody>
                  <a:tcPr/>
                </a:tc>
                <a:tc>
                  <a:txBody>
                    <a:bodyPr/>
                    <a:lstStyle/>
                    <a:p>
                      <a:endParaRPr lang="zh-CN" altLang="en-US" dirty="0"/>
                    </a:p>
                  </a:txBody>
                  <a:tcPr/>
                </a:tc>
                <a:extLst>
                  <a:ext uri="{0D108BD9-81ED-4DB2-BD59-A6C34878D82A}">
                    <a16:rowId xmlns:a16="http://schemas.microsoft.com/office/drawing/2014/main" val="321316044"/>
                  </a:ext>
                </a:extLst>
              </a:tr>
            </a:tbl>
          </a:graphicData>
        </a:graphic>
      </p:graphicFrame>
      <p:pic>
        <p:nvPicPr>
          <p:cNvPr id="4" name="图片 3">
            <a:extLst>
              <a:ext uri="{FF2B5EF4-FFF2-40B4-BE49-F238E27FC236}">
                <a16:creationId xmlns:a16="http://schemas.microsoft.com/office/drawing/2014/main" id="{52CB60F1-FBCA-4294-8C4C-AACCC517F43D}"/>
              </a:ext>
            </a:extLst>
          </p:cNvPr>
          <p:cNvPicPr>
            <a:picLocks noChangeAspect="1"/>
          </p:cNvPicPr>
          <p:nvPr/>
        </p:nvPicPr>
        <p:blipFill>
          <a:blip r:embed="rId3"/>
          <a:stretch>
            <a:fillRect/>
          </a:stretch>
        </p:blipFill>
        <p:spPr>
          <a:xfrm>
            <a:off x="567891" y="1132121"/>
            <a:ext cx="4427823" cy="2094749"/>
          </a:xfrm>
          <a:prstGeom prst="rect">
            <a:avLst/>
          </a:prstGeom>
        </p:spPr>
      </p:pic>
      <p:sp>
        <p:nvSpPr>
          <p:cNvPr id="10" name="文本框 9">
            <a:extLst>
              <a:ext uri="{FF2B5EF4-FFF2-40B4-BE49-F238E27FC236}">
                <a16:creationId xmlns:a16="http://schemas.microsoft.com/office/drawing/2014/main" id="{FD24C41E-B88F-4E7F-A1F8-9AA1DA039CA0}"/>
              </a:ext>
            </a:extLst>
          </p:cNvPr>
          <p:cNvSpPr txBox="1"/>
          <p:nvPr/>
        </p:nvSpPr>
        <p:spPr>
          <a:xfrm>
            <a:off x="6342514" y="3429000"/>
            <a:ext cx="1713297" cy="369332"/>
          </a:xfrm>
          <a:prstGeom prst="rect">
            <a:avLst/>
          </a:prstGeom>
          <a:noFill/>
        </p:spPr>
        <p:txBody>
          <a:bodyPr wrap="square" rtlCol="0">
            <a:spAutoFit/>
          </a:bodyPr>
          <a:lstStyle/>
          <a:p>
            <a:r>
              <a:rPr lang="en-US" altLang="zh-CN" dirty="0">
                <a:solidFill>
                  <a:srgbClr val="FF0000"/>
                </a:solidFill>
                <a:latin typeface="Calibri" panose="020F0502020204030204" pitchFamily="34" charset="0"/>
                <a:cs typeface="Calibri" panose="020F0502020204030204" pitchFamily="34" charset="0"/>
              </a:rPr>
              <a:t> -0x48(%</a:t>
            </a:r>
            <a:r>
              <a:rPr lang="en-US" altLang="zh-CN" dirty="0" err="1">
                <a:solidFill>
                  <a:srgbClr val="FF0000"/>
                </a:solidFill>
                <a:latin typeface="Calibri" panose="020F0502020204030204" pitchFamily="34" charset="0"/>
                <a:cs typeface="Calibri" panose="020F0502020204030204" pitchFamily="34" charset="0"/>
              </a:rPr>
              <a:t>rbp</a:t>
            </a:r>
            <a:r>
              <a:rPr lang="en-US" altLang="zh-CN" dirty="0">
                <a:solidFill>
                  <a:srgbClr val="FF0000"/>
                </a:solidFill>
                <a:latin typeface="Calibri" panose="020F0502020204030204" pitchFamily="34" charset="0"/>
                <a:cs typeface="Calibri" panose="020F0502020204030204" pitchFamily="34" charset="0"/>
              </a:rPr>
              <a:t>) </a:t>
            </a:r>
            <a:endParaRPr lang="zh-CN" altLang="en-US" dirty="0">
              <a:solidFill>
                <a:srgbClr val="FF0000"/>
              </a:solidFill>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C8514E3E-C74A-43BE-B0C7-6222F381B842}"/>
              </a:ext>
            </a:extLst>
          </p:cNvPr>
          <p:cNvSpPr txBox="1"/>
          <p:nvPr/>
        </p:nvSpPr>
        <p:spPr>
          <a:xfrm>
            <a:off x="6640897" y="4440909"/>
            <a:ext cx="943276" cy="369332"/>
          </a:xfrm>
          <a:prstGeom prst="rect">
            <a:avLst/>
          </a:prstGeom>
          <a:noFill/>
        </p:spPr>
        <p:txBody>
          <a:bodyPr wrap="square" rtlCol="0">
            <a:spAutoFit/>
          </a:bodyPr>
          <a:lstStyle/>
          <a:p>
            <a:r>
              <a:rPr lang="en-US" altLang="zh-CN" dirty="0">
                <a:solidFill>
                  <a:srgbClr val="FF0000"/>
                </a:solidFill>
                <a:latin typeface="Calibri" panose="020F0502020204030204" pitchFamily="34" charset="0"/>
                <a:cs typeface="Calibri" panose="020F0502020204030204" pitchFamily="34" charset="0"/>
              </a:rPr>
              <a:t>%</a:t>
            </a:r>
            <a:r>
              <a:rPr lang="en-US" altLang="zh-CN" dirty="0" err="1">
                <a:solidFill>
                  <a:srgbClr val="FF0000"/>
                </a:solidFill>
                <a:latin typeface="Calibri" panose="020F0502020204030204" pitchFamily="34" charset="0"/>
                <a:cs typeface="Calibri" panose="020F0502020204030204" pitchFamily="34" charset="0"/>
              </a:rPr>
              <a:t>eax</a:t>
            </a:r>
            <a:endParaRPr lang="zh-CN" altLang="en-US" dirty="0">
              <a:solidFill>
                <a:srgbClr val="FF0000"/>
              </a:solidFill>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AF1658E1-4AC8-4863-BE89-06F98971508E}"/>
              </a:ext>
            </a:extLst>
          </p:cNvPr>
          <p:cNvSpPr txBox="1"/>
          <p:nvPr/>
        </p:nvSpPr>
        <p:spPr>
          <a:xfrm>
            <a:off x="8055811" y="5890661"/>
            <a:ext cx="2662908" cy="369332"/>
          </a:xfrm>
          <a:prstGeom prst="rect">
            <a:avLst/>
          </a:prstGeom>
          <a:noFill/>
        </p:spPr>
        <p:txBody>
          <a:bodyPr wrap="none" rtlCol="0">
            <a:spAutoFit/>
          </a:bodyPr>
          <a:lstStyle/>
          <a:p>
            <a:r>
              <a:rPr lang="en-US" altLang="zh-CN" dirty="0">
                <a:latin typeface="Calibri" panose="020F0502020204030204" pitchFamily="34" charset="0"/>
                <a:cs typeface="Calibri" panose="020F0502020204030204" pitchFamily="34" charset="0"/>
              </a:rPr>
              <a:t>0x400752-0x400705=0x4d</a:t>
            </a:r>
            <a:endParaRPr lang="zh-CN" altLang="en-US" dirty="0">
              <a:latin typeface="Calibri" panose="020F0502020204030204"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DAF51E1F-7464-4CD8-B200-8A682568980B}"/>
              </a:ext>
            </a:extLst>
          </p:cNvPr>
          <p:cNvSpPr txBox="1"/>
          <p:nvPr/>
        </p:nvSpPr>
        <p:spPr>
          <a:xfrm>
            <a:off x="6672991" y="5083486"/>
            <a:ext cx="439544" cy="369332"/>
          </a:xfrm>
          <a:prstGeom prst="rect">
            <a:avLst/>
          </a:prstGeom>
          <a:noFill/>
        </p:spPr>
        <p:txBody>
          <a:bodyPr wrap="none" rtlCol="0">
            <a:spAutoFit/>
          </a:bodyPr>
          <a:lstStyle/>
          <a:p>
            <a:r>
              <a:rPr lang="en-US" altLang="zh-CN" dirty="0">
                <a:solidFill>
                  <a:srgbClr val="FF0000"/>
                </a:solidFill>
                <a:latin typeface="Calibri" panose="020F0502020204030204" pitchFamily="34" charset="0"/>
                <a:cs typeface="Calibri" panose="020F0502020204030204" pitchFamily="34" charset="0"/>
              </a:rPr>
              <a:t>4d</a:t>
            </a:r>
            <a:endParaRPr lang="zh-CN" altLang="en-US" dirty="0">
              <a:solidFill>
                <a:srgbClr val="FF0000"/>
              </a:solidFill>
              <a:latin typeface="Calibri" panose="020F0502020204030204" pitchFamily="34" charset="0"/>
              <a:cs typeface="Calibri" panose="020F0502020204030204" pitchFamily="34" charset="0"/>
            </a:endParaRPr>
          </a:p>
        </p:txBody>
      </p:sp>
      <p:sp>
        <p:nvSpPr>
          <p:cNvPr id="16" name="矩形 15">
            <a:extLst>
              <a:ext uri="{FF2B5EF4-FFF2-40B4-BE49-F238E27FC236}">
                <a16:creationId xmlns:a16="http://schemas.microsoft.com/office/drawing/2014/main" id="{A1FF76BD-42AC-4E97-A111-AFD9FBA7586D}"/>
              </a:ext>
            </a:extLst>
          </p:cNvPr>
          <p:cNvSpPr/>
          <p:nvPr/>
        </p:nvSpPr>
        <p:spPr>
          <a:xfrm>
            <a:off x="2877954" y="4810241"/>
            <a:ext cx="1626669" cy="34889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3ED757A-8A52-4C63-BA25-64F50FF71A44}"/>
              </a:ext>
            </a:extLst>
          </p:cNvPr>
          <p:cNvSpPr/>
          <p:nvPr/>
        </p:nvSpPr>
        <p:spPr>
          <a:xfrm>
            <a:off x="2916455" y="5534526"/>
            <a:ext cx="1549667" cy="2707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文本框 19">
            <a:extLst>
              <a:ext uri="{FF2B5EF4-FFF2-40B4-BE49-F238E27FC236}">
                <a16:creationId xmlns:a16="http://schemas.microsoft.com/office/drawing/2014/main" id="{8B270654-D249-44CE-820E-7724506D5D5C}"/>
              </a:ext>
            </a:extLst>
          </p:cNvPr>
          <p:cNvSpPr txBox="1"/>
          <p:nvPr/>
        </p:nvSpPr>
        <p:spPr>
          <a:xfrm>
            <a:off x="5677206" y="2211943"/>
            <a:ext cx="995785" cy="646331"/>
          </a:xfrm>
          <a:prstGeom prst="rect">
            <a:avLst/>
          </a:prstGeom>
          <a:noFill/>
        </p:spPr>
        <p:txBody>
          <a:bodyPr wrap="none" rtlCol="0">
            <a:spAutoFit/>
          </a:bodyPr>
          <a:lstStyle/>
          <a:p>
            <a:r>
              <a:rPr lang="en-US" altLang="zh-CN" dirty="0">
                <a:latin typeface="Calibri" panose="020F0502020204030204" pitchFamily="34" charset="0"/>
                <a:cs typeface="Calibri" panose="020F0502020204030204" pitchFamily="34" charset="0"/>
              </a:rPr>
              <a:t>M+N=15</a:t>
            </a:r>
          </a:p>
          <a:p>
            <a:r>
              <a:rPr lang="en-US" altLang="zh-CN" dirty="0">
                <a:latin typeface="Calibri" panose="020F0502020204030204" pitchFamily="34" charset="0"/>
                <a:cs typeface="Calibri" panose="020F0502020204030204" pitchFamily="34" charset="0"/>
              </a:rPr>
              <a:t>N=10</a:t>
            </a:r>
            <a:endParaRPr lang="zh-CN" altLang="en-US" dirty="0">
              <a:latin typeface="Calibri" panose="020F0502020204030204" pitchFamily="34" charset="0"/>
              <a:cs typeface="Calibri" panose="020F0502020204030204" pitchFamily="34" charset="0"/>
            </a:endParaRPr>
          </a:p>
        </p:txBody>
      </p:sp>
      <p:sp>
        <p:nvSpPr>
          <p:cNvPr id="21" name="日期占位符 20">
            <a:extLst>
              <a:ext uri="{FF2B5EF4-FFF2-40B4-BE49-F238E27FC236}">
                <a16:creationId xmlns:a16="http://schemas.microsoft.com/office/drawing/2014/main" id="{F14C4618-18CE-4992-97A6-22C276DAEDB9}"/>
              </a:ext>
            </a:extLst>
          </p:cNvPr>
          <p:cNvSpPr>
            <a:spLocks noGrp="1"/>
          </p:cNvSpPr>
          <p:nvPr>
            <p:ph type="dt" sz="half" idx="10"/>
          </p:nvPr>
        </p:nvSpPr>
        <p:spPr/>
        <p:txBody>
          <a:bodyPr/>
          <a:lstStyle/>
          <a:p>
            <a:fld id="{E1E9D815-D696-4FDD-91DB-F8F23E21A2A5}" type="datetime1">
              <a:rPr lang="zh-CN" altLang="en-US" smtClean="0"/>
              <a:t>2019/11/7</a:t>
            </a:fld>
            <a:endParaRPr lang="zh-CN" altLang="en-US"/>
          </a:p>
        </p:txBody>
      </p:sp>
      <p:sp>
        <p:nvSpPr>
          <p:cNvPr id="22" name="灯片编号占位符 21">
            <a:extLst>
              <a:ext uri="{FF2B5EF4-FFF2-40B4-BE49-F238E27FC236}">
                <a16:creationId xmlns:a16="http://schemas.microsoft.com/office/drawing/2014/main" id="{09395687-E0CC-4399-BFC2-C12DA21F9119}"/>
              </a:ext>
            </a:extLst>
          </p:cNvPr>
          <p:cNvSpPr>
            <a:spLocks noGrp="1"/>
          </p:cNvSpPr>
          <p:nvPr>
            <p:ph type="sldNum" sz="quarter" idx="12"/>
          </p:nvPr>
        </p:nvSpPr>
        <p:spPr/>
        <p:txBody>
          <a:bodyPr/>
          <a:lstStyle/>
          <a:p>
            <a:fld id="{7C39ED07-5995-462C-8923-41E326321872}" type="slidenum">
              <a:rPr lang="zh-CN" altLang="en-US" smtClean="0"/>
              <a:t>14</a:t>
            </a:fld>
            <a:endParaRPr lang="zh-CN" altLang="en-US"/>
          </a:p>
        </p:txBody>
      </p:sp>
    </p:spTree>
    <p:extLst>
      <p:ext uri="{BB962C8B-B14F-4D97-AF65-F5344CB8AC3E}">
        <p14:creationId xmlns:p14="http://schemas.microsoft.com/office/powerpoint/2010/main" val="123104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C75FEC0-0505-4FB6-B559-071D93F799E1}"/>
              </a:ext>
            </a:extLst>
          </p:cNvPr>
          <p:cNvPicPr>
            <a:picLocks noChangeAspect="1"/>
          </p:cNvPicPr>
          <p:nvPr/>
        </p:nvPicPr>
        <p:blipFill>
          <a:blip r:embed="rId2"/>
          <a:stretch>
            <a:fillRect/>
          </a:stretch>
        </p:blipFill>
        <p:spPr>
          <a:xfrm>
            <a:off x="316230" y="1345031"/>
            <a:ext cx="4642247" cy="1494422"/>
          </a:xfrm>
          <a:prstGeom prst="rect">
            <a:avLst/>
          </a:prstGeom>
        </p:spPr>
      </p:pic>
      <p:sp>
        <p:nvSpPr>
          <p:cNvPr id="3" name="文本框 2">
            <a:extLst>
              <a:ext uri="{FF2B5EF4-FFF2-40B4-BE49-F238E27FC236}">
                <a16:creationId xmlns:a16="http://schemas.microsoft.com/office/drawing/2014/main" id="{6F6ECA9D-C0C7-4ED0-B130-E25034E9C328}"/>
              </a:ext>
            </a:extLst>
          </p:cNvPr>
          <p:cNvSpPr txBox="1"/>
          <p:nvPr/>
        </p:nvSpPr>
        <p:spPr>
          <a:xfrm>
            <a:off x="567891" y="481263"/>
            <a:ext cx="877163" cy="369332"/>
          </a:xfrm>
          <a:prstGeom prst="rect">
            <a:avLst/>
          </a:prstGeom>
          <a:noFill/>
        </p:spPr>
        <p:txBody>
          <a:bodyPr wrap="none" rtlCol="0">
            <a:spAutoFit/>
          </a:bodyPr>
          <a:lstStyle/>
          <a:p>
            <a:r>
              <a:rPr lang="zh-CN" altLang="en-US" dirty="0"/>
              <a:t>第三题</a:t>
            </a:r>
            <a:endParaRPr lang="en-US" altLang="zh-CN" dirty="0"/>
          </a:p>
        </p:txBody>
      </p:sp>
      <p:graphicFrame>
        <p:nvGraphicFramePr>
          <p:cNvPr id="6" name="表格 6">
            <a:extLst>
              <a:ext uri="{FF2B5EF4-FFF2-40B4-BE49-F238E27FC236}">
                <a16:creationId xmlns:a16="http://schemas.microsoft.com/office/drawing/2014/main" id="{5C018692-65B3-4FC1-9085-33019A68AA11}"/>
              </a:ext>
            </a:extLst>
          </p:cNvPr>
          <p:cNvGraphicFramePr>
            <a:graphicFrameLocks noGrp="1"/>
          </p:cNvGraphicFramePr>
          <p:nvPr>
            <p:extLst>
              <p:ext uri="{D42A27DB-BD31-4B8C-83A1-F6EECF244321}">
                <p14:modId xmlns:p14="http://schemas.microsoft.com/office/powerpoint/2010/main" val="2718887861"/>
              </p:ext>
            </p:extLst>
          </p:nvPr>
        </p:nvGraphicFramePr>
        <p:xfrm>
          <a:off x="8128000" y="0"/>
          <a:ext cx="4064000" cy="545516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45051747"/>
                    </a:ext>
                  </a:extLst>
                </a:gridCol>
                <a:gridCol w="2032000">
                  <a:extLst>
                    <a:ext uri="{9D8B030D-6E8A-4147-A177-3AD203B41FA5}">
                      <a16:colId xmlns:a16="http://schemas.microsoft.com/office/drawing/2014/main" val="3949771175"/>
                    </a:ext>
                  </a:extLst>
                </a:gridCol>
              </a:tblGrid>
              <a:tr h="495924">
                <a:tc>
                  <a:txBody>
                    <a:bodyPr/>
                    <a:lstStyle/>
                    <a:p>
                      <a:r>
                        <a:rPr lang="en-US" altLang="zh-CN" dirty="0"/>
                        <a:t>%</a:t>
                      </a:r>
                      <a:r>
                        <a:rPr lang="en-US" altLang="zh-CN" dirty="0" err="1"/>
                        <a:t>rbp</a:t>
                      </a:r>
                      <a:endParaRPr lang="zh-CN" altLang="en-US" dirty="0"/>
                    </a:p>
                  </a:txBody>
                  <a:tcPr/>
                </a:tc>
                <a:tc>
                  <a:txBody>
                    <a:bodyPr/>
                    <a:lstStyle/>
                    <a:p>
                      <a:endParaRPr lang="zh-CN" altLang="en-US" dirty="0"/>
                    </a:p>
                  </a:txBody>
                  <a:tcPr/>
                </a:tc>
                <a:extLst>
                  <a:ext uri="{0D108BD9-81ED-4DB2-BD59-A6C34878D82A}">
                    <a16:rowId xmlns:a16="http://schemas.microsoft.com/office/drawing/2014/main" val="301528383"/>
                  </a:ext>
                </a:extLst>
              </a:tr>
              <a:tr h="495924">
                <a:tc>
                  <a:txBody>
                    <a:bodyPr/>
                    <a:lstStyle/>
                    <a:p>
                      <a:r>
                        <a:rPr lang="en-US" altLang="zh-CN" dirty="0"/>
                        <a:t>-0x8(%</a:t>
                      </a:r>
                      <a:r>
                        <a:rPr lang="en-US" altLang="zh-CN" dirty="0" err="1"/>
                        <a:t>rbp</a:t>
                      </a:r>
                      <a:r>
                        <a:rPr lang="en-US" altLang="zh-CN" dirty="0"/>
                        <a:t>)</a:t>
                      </a:r>
                      <a:endParaRPr lang="zh-CN" altLang="en-US" dirty="0"/>
                    </a:p>
                  </a:txBody>
                  <a:tcPr/>
                </a:tc>
                <a:tc>
                  <a:txBody>
                    <a:bodyPr/>
                    <a:lstStyle/>
                    <a:p>
                      <a:r>
                        <a:rPr lang="zh-CN" altLang="en-US" dirty="0"/>
                        <a:t>金丝雀</a:t>
                      </a:r>
                    </a:p>
                  </a:txBody>
                  <a:tcPr/>
                </a:tc>
                <a:extLst>
                  <a:ext uri="{0D108BD9-81ED-4DB2-BD59-A6C34878D82A}">
                    <a16:rowId xmlns:a16="http://schemas.microsoft.com/office/drawing/2014/main" val="4126109499"/>
                  </a:ext>
                </a:extLst>
              </a:tr>
              <a:tr h="495924">
                <a:tc>
                  <a:txBody>
                    <a:bodyPr/>
                    <a:lstStyle/>
                    <a:p>
                      <a:r>
                        <a:rPr lang="en-US" altLang="zh-CN" dirty="0"/>
                        <a:t>-0x10(%</a:t>
                      </a:r>
                      <a:r>
                        <a:rPr lang="en-US" altLang="zh-CN" dirty="0" err="1"/>
                        <a:t>rbp</a:t>
                      </a:r>
                      <a:r>
                        <a:rPr lang="en-US" altLang="zh-CN" dirty="0"/>
                        <a:t>)</a:t>
                      </a:r>
                    </a:p>
                  </a:txBody>
                  <a:tcPr/>
                </a:tc>
                <a:tc>
                  <a:txBody>
                    <a:bodyPr/>
                    <a:lstStyle/>
                    <a:p>
                      <a:endParaRPr lang="zh-CN" altLang="en-US"/>
                    </a:p>
                  </a:txBody>
                  <a:tcPr/>
                </a:tc>
                <a:extLst>
                  <a:ext uri="{0D108BD9-81ED-4DB2-BD59-A6C34878D82A}">
                    <a16:rowId xmlns:a16="http://schemas.microsoft.com/office/drawing/2014/main" val="1006280696"/>
                  </a:ext>
                </a:extLst>
              </a:tr>
              <a:tr h="495924">
                <a:tc>
                  <a:txBody>
                    <a:bodyPr/>
                    <a:lstStyle/>
                    <a:p>
                      <a:r>
                        <a:rPr lang="en-US" altLang="zh-CN" dirty="0"/>
                        <a:t>-0x18(%</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634530155"/>
                  </a:ext>
                </a:extLst>
              </a:tr>
              <a:tr h="495924">
                <a:tc>
                  <a:txBody>
                    <a:bodyPr/>
                    <a:lstStyle/>
                    <a:p>
                      <a:r>
                        <a:rPr lang="en-US" altLang="zh-CN" dirty="0"/>
                        <a:t>-0x20(%</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831669368"/>
                  </a:ext>
                </a:extLst>
              </a:tr>
              <a:tr h="495924">
                <a:tc>
                  <a:txBody>
                    <a:bodyPr/>
                    <a:lstStyle/>
                    <a:p>
                      <a:r>
                        <a:rPr lang="en-US" altLang="zh-CN" dirty="0"/>
                        <a:t>-0x28(%</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1463636180"/>
                  </a:ext>
                </a:extLst>
              </a:tr>
              <a:tr h="495924">
                <a:tc>
                  <a:txBody>
                    <a:bodyPr/>
                    <a:lstStyle/>
                    <a:p>
                      <a:r>
                        <a:rPr lang="en-US" altLang="zh-CN" dirty="0"/>
                        <a:t>-0x30(%</a:t>
                      </a:r>
                      <a:r>
                        <a:rPr lang="en-US" altLang="zh-CN" dirty="0" err="1"/>
                        <a:t>rbp</a:t>
                      </a:r>
                      <a:r>
                        <a:rPr lang="en-US" altLang="zh-CN" dirty="0"/>
                        <a:t>)</a:t>
                      </a:r>
                      <a:endParaRPr lang="zh-CN" altLang="en-US" dirty="0"/>
                    </a:p>
                  </a:txBody>
                  <a:tcPr/>
                </a:tc>
                <a:tc>
                  <a:txBody>
                    <a:bodyPr/>
                    <a:lstStyle/>
                    <a:p>
                      <a:r>
                        <a:rPr lang="en-US" altLang="zh-CN" dirty="0"/>
                        <a:t>0x0</a:t>
                      </a:r>
                      <a:endParaRPr lang="zh-CN" altLang="en-US" dirty="0"/>
                    </a:p>
                  </a:txBody>
                  <a:tcPr/>
                </a:tc>
                <a:extLst>
                  <a:ext uri="{0D108BD9-81ED-4DB2-BD59-A6C34878D82A}">
                    <a16:rowId xmlns:a16="http://schemas.microsoft.com/office/drawing/2014/main" val="2228690718"/>
                  </a:ext>
                </a:extLst>
              </a:tr>
              <a:tr h="495924">
                <a:tc>
                  <a:txBody>
                    <a:bodyPr/>
                    <a:lstStyle/>
                    <a:p>
                      <a:r>
                        <a:rPr lang="en-US" altLang="zh-CN" dirty="0"/>
                        <a:t>-0x38(%</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90392107"/>
                  </a:ext>
                </a:extLst>
              </a:tr>
              <a:tr h="495924">
                <a:tc>
                  <a:txBody>
                    <a:bodyPr/>
                    <a:lstStyle/>
                    <a:p>
                      <a:r>
                        <a:rPr lang="en-US" altLang="zh-CN" dirty="0"/>
                        <a:t>-0x40(%</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315485399"/>
                  </a:ext>
                </a:extLst>
              </a:tr>
              <a:tr h="495924">
                <a:tc>
                  <a:txBody>
                    <a:bodyPr/>
                    <a:lstStyle/>
                    <a:p>
                      <a:r>
                        <a:rPr lang="en-US" altLang="zh-CN" dirty="0"/>
                        <a:t>-0x48(%</a:t>
                      </a:r>
                      <a:r>
                        <a:rPr lang="en-US" altLang="zh-CN" dirty="0" err="1"/>
                        <a:t>rbp</a:t>
                      </a:r>
                      <a:r>
                        <a:rPr lang="en-US" altLang="zh-CN" dirty="0"/>
                        <a:t>)</a:t>
                      </a:r>
                      <a:endParaRPr lang="zh-CN" altLang="en-US" dirty="0"/>
                    </a:p>
                  </a:txBody>
                  <a:tcPr/>
                </a:tc>
                <a:tc>
                  <a:txBody>
                    <a:bodyPr/>
                    <a:lstStyle/>
                    <a:p>
                      <a:r>
                        <a:rPr lang="en-US" altLang="zh-CN" dirty="0"/>
                        <a:t>str</a:t>
                      </a:r>
                      <a:endParaRPr lang="zh-CN" altLang="en-US" dirty="0"/>
                    </a:p>
                  </a:txBody>
                  <a:tcPr/>
                </a:tc>
                <a:extLst>
                  <a:ext uri="{0D108BD9-81ED-4DB2-BD59-A6C34878D82A}">
                    <a16:rowId xmlns:a16="http://schemas.microsoft.com/office/drawing/2014/main" val="220914734"/>
                  </a:ext>
                </a:extLst>
              </a:tr>
              <a:tr h="495924">
                <a:tc>
                  <a:txBody>
                    <a:bodyPr/>
                    <a:lstStyle/>
                    <a:p>
                      <a:r>
                        <a:rPr lang="en-US" altLang="zh-CN" dirty="0"/>
                        <a:t>-0x50(%</a:t>
                      </a:r>
                      <a:r>
                        <a:rPr lang="en-US" altLang="zh-CN" dirty="0" err="1"/>
                        <a:t>rbp</a:t>
                      </a:r>
                      <a:r>
                        <a:rPr lang="en-US" altLang="zh-CN" dirty="0"/>
                        <a:t>), %rsp</a:t>
                      </a:r>
                      <a:endParaRPr lang="zh-CN" altLang="en-US" dirty="0"/>
                    </a:p>
                  </a:txBody>
                  <a:tcPr/>
                </a:tc>
                <a:tc>
                  <a:txBody>
                    <a:bodyPr/>
                    <a:lstStyle/>
                    <a:p>
                      <a:endParaRPr lang="zh-CN" altLang="en-US" dirty="0"/>
                    </a:p>
                  </a:txBody>
                  <a:tcPr/>
                </a:tc>
                <a:extLst>
                  <a:ext uri="{0D108BD9-81ED-4DB2-BD59-A6C34878D82A}">
                    <a16:rowId xmlns:a16="http://schemas.microsoft.com/office/drawing/2014/main" val="321316044"/>
                  </a:ext>
                </a:extLst>
              </a:tr>
            </a:tbl>
          </a:graphicData>
        </a:graphic>
      </p:graphicFrame>
      <p:pic>
        <p:nvPicPr>
          <p:cNvPr id="9" name="图片 8">
            <a:extLst>
              <a:ext uri="{FF2B5EF4-FFF2-40B4-BE49-F238E27FC236}">
                <a16:creationId xmlns:a16="http://schemas.microsoft.com/office/drawing/2014/main" id="{11F67DFB-B403-452C-8441-26906D871829}"/>
              </a:ext>
            </a:extLst>
          </p:cNvPr>
          <p:cNvPicPr>
            <a:picLocks noChangeAspect="1"/>
          </p:cNvPicPr>
          <p:nvPr/>
        </p:nvPicPr>
        <p:blipFill>
          <a:blip r:embed="rId3"/>
          <a:stretch>
            <a:fillRect/>
          </a:stretch>
        </p:blipFill>
        <p:spPr>
          <a:xfrm>
            <a:off x="316230" y="3202645"/>
            <a:ext cx="5200650" cy="790575"/>
          </a:xfrm>
          <a:prstGeom prst="rect">
            <a:avLst/>
          </a:prstGeom>
        </p:spPr>
      </p:pic>
      <p:graphicFrame>
        <p:nvGraphicFramePr>
          <p:cNvPr id="4" name="表格 4">
            <a:extLst>
              <a:ext uri="{FF2B5EF4-FFF2-40B4-BE49-F238E27FC236}">
                <a16:creationId xmlns:a16="http://schemas.microsoft.com/office/drawing/2014/main" id="{625D4354-5863-422D-BD20-8FFE1722C35A}"/>
              </a:ext>
            </a:extLst>
          </p:cNvPr>
          <p:cNvGraphicFramePr>
            <a:graphicFrameLocks noGrp="1"/>
          </p:cNvGraphicFramePr>
          <p:nvPr/>
        </p:nvGraphicFramePr>
        <p:xfrm>
          <a:off x="155074" y="4837080"/>
          <a:ext cx="6977246" cy="1097280"/>
        </p:xfrm>
        <a:graphic>
          <a:graphicData uri="http://schemas.openxmlformats.org/drawingml/2006/table">
            <a:tbl>
              <a:tblPr firstRow="1" bandRow="1">
                <a:tableStyleId>{5940675A-B579-460E-94D1-54222C63F5DA}</a:tableStyleId>
              </a:tblPr>
              <a:tblGrid>
                <a:gridCol w="6977246">
                  <a:extLst>
                    <a:ext uri="{9D8B030D-6E8A-4147-A177-3AD203B41FA5}">
                      <a16:colId xmlns:a16="http://schemas.microsoft.com/office/drawing/2014/main" val="1008613698"/>
                    </a:ext>
                  </a:extLst>
                </a:gridCol>
              </a:tblGrid>
              <a:tr h="322318">
                <a:tc>
                  <a:txBody>
                    <a:bodyPr/>
                    <a:lstStyle/>
                    <a:p>
                      <a:r>
                        <a:rPr lang="en-US" altLang="zh-CN" dirty="0"/>
                        <a:t>char </a:t>
                      </a:r>
                      <a:r>
                        <a:rPr lang="en-US" altLang="zh-CN" dirty="0" err="1"/>
                        <a:t>str_s</a:t>
                      </a:r>
                      <a:r>
                        <a:rPr lang="en-US" altLang="zh-CN" dirty="0"/>
                        <a:t>[5] </a:t>
                      </a:r>
                      <a:r>
                        <a:rPr lang="zh-CN" altLang="en-US" dirty="0"/>
                        <a:t>占</a:t>
                      </a:r>
                      <a:r>
                        <a:rPr lang="en-US" altLang="zh-CN" dirty="0"/>
                        <a:t>8</a:t>
                      </a:r>
                      <a:r>
                        <a:rPr lang="zh-CN" altLang="en-US" dirty="0"/>
                        <a:t>字节</a:t>
                      </a:r>
                      <a:r>
                        <a:rPr lang="en-US" altLang="zh-CN" dirty="0"/>
                        <a:t> </a:t>
                      </a:r>
                      <a:endParaRPr lang="zh-CN" altLang="en-US" dirty="0"/>
                    </a:p>
                  </a:txBody>
                  <a:tcPr/>
                </a:tc>
                <a:extLst>
                  <a:ext uri="{0D108BD9-81ED-4DB2-BD59-A6C34878D82A}">
                    <a16:rowId xmlns:a16="http://schemas.microsoft.com/office/drawing/2014/main" val="760243657"/>
                  </a:ext>
                </a:extLst>
              </a:tr>
              <a:tr h="322318">
                <a:tc>
                  <a:txBody>
                    <a:bodyPr/>
                    <a:lstStyle/>
                    <a:p>
                      <a:r>
                        <a:rPr lang="en-US" altLang="zh-CN" dirty="0"/>
                        <a:t>union: char </a:t>
                      </a:r>
                      <a:r>
                        <a:rPr lang="en-US" altLang="zh-CN" dirty="0" err="1"/>
                        <a:t>str_u</a:t>
                      </a:r>
                      <a:r>
                        <a:rPr lang="en-US" altLang="zh-CN" dirty="0"/>
                        <a:t>[10], long l </a:t>
                      </a:r>
                      <a:r>
                        <a:rPr lang="zh-CN" altLang="en-US" dirty="0"/>
                        <a:t>占</a:t>
                      </a:r>
                      <a:r>
                        <a:rPr lang="en-US" altLang="zh-CN" dirty="0"/>
                        <a:t>16</a:t>
                      </a:r>
                      <a:r>
                        <a:rPr lang="zh-CN" altLang="en-US" dirty="0"/>
                        <a:t>字节</a:t>
                      </a:r>
                    </a:p>
                  </a:txBody>
                  <a:tcPr/>
                </a:tc>
                <a:extLst>
                  <a:ext uri="{0D108BD9-81ED-4DB2-BD59-A6C34878D82A}">
                    <a16:rowId xmlns:a16="http://schemas.microsoft.com/office/drawing/2014/main" val="1534952630"/>
                  </a:ext>
                </a:extLst>
              </a:tr>
              <a:tr h="322318">
                <a:tc>
                  <a:txBody>
                    <a:bodyPr/>
                    <a:lstStyle/>
                    <a:p>
                      <a:r>
                        <a:rPr lang="en-US" altLang="zh-CN" dirty="0"/>
                        <a:t>long c </a:t>
                      </a:r>
                      <a:r>
                        <a:rPr lang="zh-CN" altLang="en-US" dirty="0"/>
                        <a:t>占</a:t>
                      </a:r>
                      <a:r>
                        <a:rPr lang="en-US" altLang="zh-CN" dirty="0"/>
                        <a:t>8</a:t>
                      </a:r>
                      <a:r>
                        <a:rPr lang="zh-CN" altLang="en-US" dirty="0"/>
                        <a:t>字节</a:t>
                      </a:r>
                    </a:p>
                  </a:txBody>
                  <a:tcPr/>
                </a:tc>
                <a:extLst>
                  <a:ext uri="{0D108BD9-81ED-4DB2-BD59-A6C34878D82A}">
                    <a16:rowId xmlns:a16="http://schemas.microsoft.com/office/drawing/2014/main" val="747041248"/>
                  </a:ext>
                </a:extLst>
              </a:tr>
            </a:tbl>
          </a:graphicData>
        </a:graphic>
      </p:graphicFrame>
      <p:sp>
        <p:nvSpPr>
          <p:cNvPr id="7" name="文本框 6">
            <a:extLst>
              <a:ext uri="{FF2B5EF4-FFF2-40B4-BE49-F238E27FC236}">
                <a16:creationId xmlns:a16="http://schemas.microsoft.com/office/drawing/2014/main" id="{763A3774-58A6-4B2C-B20D-4A5B42374D73}"/>
              </a:ext>
            </a:extLst>
          </p:cNvPr>
          <p:cNvSpPr txBox="1"/>
          <p:nvPr/>
        </p:nvSpPr>
        <p:spPr>
          <a:xfrm>
            <a:off x="4105892" y="3498647"/>
            <a:ext cx="1361270" cy="369332"/>
          </a:xfrm>
          <a:prstGeom prst="rect">
            <a:avLst/>
          </a:prstGeom>
          <a:noFill/>
        </p:spPr>
        <p:txBody>
          <a:bodyPr wrap="none" rtlCol="0">
            <a:spAutoFit/>
          </a:bodyPr>
          <a:lstStyle/>
          <a:p>
            <a:r>
              <a:rPr lang="en-US" altLang="zh-CN" dirty="0">
                <a:solidFill>
                  <a:srgbClr val="FF0000"/>
                </a:solidFill>
                <a:latin typeface="Calibri" panose="020F0502020204030204" pitchFamily="34" charset="0"/>
                <a:cs typeface="Calibri" panose="020F0502020204030204" pitchFamily="34" charset="0"/>
              </a:rPr>
              <a:t>-0x28(%</a:t>
            </a:r>
            <a:r>
              <a:rPr lang="en-US" altLang="zh-CN" dirty="0" err="1">
                <a:solidFill>
                  <a:srgbClr val="FF0000"/>
                </a:solidFill>
                <a:latin typeface="Calibri" panose="020F0502020204030204" pitchFamily="34" charset="0"/>
                <a:cs typeface="Calibri" panose="020F0502020204030204" pitchFamily="34" charset="0"/>
              </a:rPr>
              <a:t>rbp</a:t>
            </a:r>
            <a:r>
              <a:rPr lang="en-US" altLang="zh-CN" dirty="0">
                <a:solidFill>
                  <a:srgbClr val="FF0000"/>
                </a:solidFill>
                <a:latin typeface="Calibri" panose="020F0502020204030204" pitchFamily="34" charset="0"/>
                <a:cs typeface="Calibri" panose="020F0502020204030204" pitchFamily="34" charset="0"/>
              </a:rPr>
              <a:t>)</a:t>
            </a:r>
            <a:endParaRPr lang="zh-CN" altLang="en-US" dirty="0">
              <a:solidFill>
                <a:srgbClr val="FF0000"/>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1B1B6D45-CF16-4973-90B5-AC88F0EF903C}"/>
              </a:ext>
            </a:extLst>
          </p:cNvPr>
          <p:cNvSpPr txBox="1"/>
          <p:nvPr/>
        </p:nvSpPr>
        <p:spPr>
          <a:xfrm>
            <a:off x="10160000" y="2542916"/>
            <a:ext cx="529312" cy="369332"/>
          </a:xfrm>
          <a:prstGeom prst="rect">
            <a:avLst/>
          </a:prstGeom>
          <a:noFill/>
        </p:spPr>
        <p:txBody>
          <a:bodyPr wrap="none" rtlCol="0">
            <a:spAutoFit/>
          </a:bodyPr>
          <a:lstStyle/>
          <a:p>
            <a:r>
              <a:rPr lang="en-US" altLang="zh-CN" dirty="0"/>
              <a:t>0x0</a:t>
            </a:r>
            <a:endParaRPr lang="zh-CN" altLang="en-US" dirty="0"/>
          </a:p>
        </p:txBody>
      </p:sp>
      <p:sp>
        <p:nvSpPr>
          <p:cNvPr id="5" name="日期占位符 4">
            <a:extLst>
              <a:ext uri="{FF2B5EF4-FFF2-40B4-BE49-F238E27FC236}">
                <a16:creationId xmlns:a16="http://schemas.microsoft.com/office/drawing/2014/main" id="{51210EDA-0C7D-4021-9DE1-A63FE2FED6AF}"/>
              </a:ext>
            </a:extLst>
          </p:cNvPr>
          <p:cNvSpPr>
            <a:spLocks noGrp="1"/>
          </p:cNvSpPr>
          <p:nvPr>
            <p:ph type="dt" sz="half" idx="10"/>
          </p:nvPr>
        </p:nvSpPr>
        <p:spPr/>
        <p:txBody>
          <a:bodyPr/>
          <a:lstStyle/>
          <a:p>
            <a:fld id="{E7B0DD18-F093-4C29-9CF5-4ABC0E5436FF}" type="datetime1">
              <a:rPr lang="zh-CN" altLang="en-US" smtClean="0"/>
              <a:t>2019/11/7</a:t>
            </a:fld>
            <a:endParaRPr lang="zh-CN" altLang="en-US"/>
          </a:p>
        </p:txBody>
      </p:sp>
      <p:sp>
        <p:nvSpPr>
          <p:cNvPr id="10" name="灯片编号占位符 9">
            <a:extLst>
              <a:ext uri="{FF2B5EF4-FFF2-40B4-BE49-F238E27FC236}">
                <a16:creationId xmlns:a16="http://schemas.microsoft.com/office/drawing/2014/main" id="{02E65DA5-C661-49F4-BEAB-A6598416F029}"/>
              </a:ext>
            </a:extLst>
          </p:cNvPr>
          <p:cNvSpPr>
            <a:spLocks noGrp="1"/>
          </p:cNvSpPr>
          <p:nvPr>
            <p:ph type="sldNum" sz="quarter" idx="12"/>
          </p:nvPr>
        </p:nvSpPr>
        <p:spPr/>
        <p:txBody>
          <a:bodyPr/>
          <a:lstStyle/>
          <a:p>
            <a:fld id="{7C39ED07-5995-462C-8923-41E326321872}" type="slidenum">
              <a:rPr lang="zh-CN" altLang="en-US" smtClean="0"/>
              <a:t>15</a:t>
            </a:fld>
            <a:endParaRPr lang="zh-CN" altLang="en-US"/>
          </a:p>
        </p:txBody>
      </p:sp>
    </p:spTree>
    <p:extLst>
      <p:ext uri="{BB962C8B-B14F-4D97-AF65-F5344CB8AC3E}">
        <p14:creationId xmlns:p14="http://schemas.microsoft.com/office/powerpoint/2010/main" val="55487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6BD1320-2B26-46E8-A695-241425DF9A90}"/>
              </a:ext>
            </a:extLst>
          </p:cNvPr>
          <p:cNvPicPr>
            <a:picLocks noChangeAspect="1"/>
          </p:cNvPicPr>
          <p:nvPr/>
        </p:nvPicPr>
        <p:blipFill>
          <a:blip r:embed="rId2"/>
          <a:stretch>
            <a:fillRect/>
          </a:stretch>
        </p:blipFill>
        <p:spPr>
          <a:xfrm>
            <a:off x="3889" y="1296958"/>
            <a:ext cx="8370467" cy="1090107"/>
          </a:xfrm>
          <a:prstGeom prst="rect">
            <a:avLst/>
          </a:prstGeom>
        </p:spPr>
      </p:pic>
      <p:sp>
        <p:nvSpPr>
          <p:cNvPr id="3" name="文本框 2">
            <a:extLst>
              <a:ext uri="{FF2B5EF4-FFF2-40B4-BE49-F238E27FC236}">
                <a16:creationId xmlns:a16="http://schemas.microsoft.com/office/drawing/2014/main" id="{6F6ECA9D-C0C7-4ED0-B130-E25034E9C328}"/>
              </a:ext>
            </a:extLst>
          </p:cNvPr>
          <p:cNvSpPr txBox="1"/>
          <p:nvPr/>
        </p:nvSpPr>
        <p:spPr>
          <a:xfrm>
            <a:off x="567891" y="481263"/>
            <a:ext cx="877163" cy="369332"/>
          </a:xfrm>
          <a:prstGeom prst="rect">
            <a:avLst/>
          </a:prstGeom>
          <a:noFill/>
        </p:spPr>
        <p:txBody>
          <a:bodyPr wrap="none" rtlCol="0">
            <a:spAutoFit/>
          </a:bodyPr>
          <a:lstStyle/>
          <a:p>
            <a:r>
              <a:rPr lang="zh-CN" altLang="en-US" dirty="0"/>
              <a:t>第三题</a:t>
            </a:r>
            <a:endParaRPr lang="en-US" altLang="zh-CN" dirty="0"/>
          </a:p>
        </p:txBody>
      </p:sp>
      <p:graphicFrame>
        <p:nvGraphicFramePr>
          <p:cNvPr id="6" name="表格 6">
            <a:extLst>
              <a:ext uri="{FF2B5EF4-FFF2-40B4-BE49-F238E27FC236}">
                <a16:creationId xmlns:a16="http://schemas.microsoft.com/office/drawing/2014/main" id="{5C018692-65B3-4FC1-9085-33019A68AA11}"/>
              </a:ext>
            </a:extLst>
          </p:cNvPr>
          <p:cNvGraphicFramePr>
            <a:graphicFrameLocks noGrp="1"/>
          </p:cNvGraphicFramePr>
          <p:nvPr>
            <p:extLst>
              <p:ext uri="{D42A27DB-BD31-4B8C-83A1-F6EECF244321}">
                <p14:modId xmlns:p14="http://schemas.microsoft.com/office/powerpoint/2010/main" val="4170786840"/>
              </p:ext>
            </p:extLst>
          </p:nvPr>
        </p:nvGraphicFramePr>
        <p:xfrm>
          <a:off x="8128000" y="0"/>
          <a:ext cx="4064000" cy="545516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45051747"/>
                    </a:ext>
                  </a:extLst>
                </a:gridCol>
                <a:gridCol w="2032000">
                  <a:extLst>
                    <a:ext uri="{9D8B030D-6E8A-4147-A177-3AD203B41FA5}">
                      <a16:colId xmlns:a16="http://schemas.microsoft.com/office/drawing/2014/main" val="3949771175"/>
                    </a:ext>
                  </a:extLst>
                </a:gridCol>
              </a:tblGrid>
              <a:tr h="495924">
                <a:tc>
                  <a:txBody>
                    <a:bodyPr/>
                    <a:lstStyle/>
                    <a:p>
                      <a:r>
                        <a:rPr lang="en-US" altLang="zh-CN" dirty="0"/>
                        <a:t>%</a:t>
                      </a:r>
                      <a:r>
                        <a:rPr lang="en-US" altLang="zh-CN" dirty="0" err="1"/>
                        <a:t>rbp</a:t>
                      </a:r>
                      <a:endParaRPr lang="zh-CN" altLang="en-US" dirty="0"/>
                    </a:p>
                  </a:txBody>
                  <a:tcPr/>
                </a:tc>
                <a:tc>
                  <a:txBody>
                    <a:bodyPr/>
                    <a:lstStyle/>
                    <a:p>
                      <a:endParaRPr lang="zh-CN" altLang="en-US" dirty="0"/>
                    </a:p>
                  </a:txBody>
                  <a:tcPr/>
                </a:tc>
                <a:extLst>
                  <a:ext uri="{0D108BD9-81ED-4DB2-BD59-A6C34878D82A}">
                    <a16:rowId xmlns:a16="http://schemas.microsoft.com/office/drawing/2014/main" val="301528383"/>
                  </a:ext>
                </a:extLst>
              </a:tr>
              <a:tr h="495924">
                <a:tc>
                  <a:txBody>
                    <a:bodyPr/>
                    <a:lstStyle/>
                    <a:p>
                      <a:r>
                        <a:rPr lang="en-US" altLang="zh-CN" dirty="0"/>
                        <a:t>-0x8(%</a:t>
                      </a:r>
                      <a:r>
                        <a:rPr lang="en-US" altLang="zh-CN" dirty="0" err="1"/>
                        <a:t>rbp</a:t>
                      </a:r>
                      <a:r>
                        <a:rPr lang="en-US" altLang="zh-CN" dirty="0"/>
                        <a:t>)</a:t>
                      </a:r>
                      <a:endParaRPr lang="zh-CN" altLang="en-US" dirty="0"/>
                    </a:p>
                  </a:txBody>
                  <a:tcPr/>
                </a:tc>
                <a:tc>
                  <a:txBody>
                    <a:bodyPr/>
                    <a:lstStyle/>
                    <a:p>
                      <a:r>
                        <a:rPr lang="zh-CN" altLang="en-US" dirty="0"/>
                        <a:t>金丝雀</a:t>
                      </a:r>
                    </a:p>
                  </a:txBody>
                  <a:tcPr/>
                </a:tc>
                <a:extLst>
                  <a:ext uri="{0D108BD9-81ED-4DB2-BD59-A6C34878D82A}">
                    <a16:rowId xmlns:a16="http://schemas.microsoft.com/office/drawing/2014/main" val="4126109499"/>
                  </a:ext>
                </a:extLst>
              </a:tr>
              <a:tr h="495924">
                <a:tc>
                  <a:txBody>
                    <a:bodyPr/>
                    <a:lstStyle/>
                    <a:p>
                      <a:r>
                        <a:rPr lang="en-US" altLang="zh-CN" dirty="0"/>
                        <a:t>-0x10(%</a:t>
                      </a:r>
                      <a:r>
                        <a:rPr lang="en-US" altLang="zh-CN" dirty="0" err="1"/>
                        <a:t>rbp</a:t>
                      </a:r>
                      <a:r>
                        <a:rPr lang="en-US" altLang="zh-CN" dirty="0"/>
                        <a:t>)</a:t>
                      </a:r>
                    </a:p>
                  </a:txBody>
                  <a:tcPr/>
                </a:tc>
                <a:tc>
                  <a:txBody>
                    <a:bodyPr/>
                    <a:lstStyle/>
                    <a:p>
                      <a:endParaRPr lang="zh-CN" altLang="en-US"/>
                    </a:p>
                  </a:txBody>
                  <a:tcPr/>
                </a:tc>
                <a:extLst>
                  <a:ext uri="{0D108BD9-81ED-4DB2-BD59-A6C34878D82A}">
                    <a16:rowId xmlns:a16="http://schemas.microsoft.com/office/drawing/2014/main" val="1006280696"/>
                  </a:ext>
                </a:extLst>
              </a:tr>
              <a:tr h="495924">
                <a:tc>
                  <a:txBody>
                    <a:bodyPr/>
                    <a:lstStyle/>
                    <a:p>
                      <a:r>
                        <a:rPr lang="en-US" altLang="zh-CN" dirty="0"/>
                        <a:t>-0x18(%</a:t>
                      </a:r>
                      <a:r>
                        <a:rPr lang="en-US" altLang="zh-CN" dirty="0" err="1"/>
                        <a:t>rbp</a:t>
                      </a:r>
                      <a:r>
                        <a:rPr lang="en-US" altLang="zh-CN" dirty="0"/>
                        <a:t>)</a:t>
                      </a:r>
                      <a:endParaRPr lang="zh-CN" altLang="en-US" dirty="0"/>
                    </a:p>
                  </a:txBody>
                  <a:tcPr/>
                </a:tc>
                <a:tc>
                  <a:txBody>
                    <a:bodyPr/>
                    <a:lstStyle/>
                    <a:p>
                      <a:r>
                        <a:rPr lang="en-US" altLang="zh-CN" dirty="0"/>
                        <a:t>long c</a:t>
                      </a:r>
                      <a:endParaRPr lang="zh-CN" altLang="en-US" dirty="0"/>
                    </a:p>
                  </a:txBody>
                  <a:tcPr/>
                </a:tc>
                <a:extLst>
                  <a:ext uri="{0D108BD9-81ED-4DB2-BD59-A6C34878D82A}">
                    <a16:rowId xmlns:a16="http://schemas.microsoft.com/office/drawing/2014/main" val="3634530155"/>
                  </a:ext>
                </a:extLst>
              </a:tr>
              <a:tr h="495924">
                <a:tc>
                  <a:txBody>
                    <a:bodyPr/>
                    <a:lstStyle/>
                    <a:p>
                      <a:r>
                        <a:rPr lang="en-US" altLang="zh-CN" dirty="0"/>
                        <a:t>-0x20(%</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831669368"/>
                  </a:ext>
                </a:extLst>
              </a:tr>
              <a:tr h="495924">
                <a:tc>
                  <a:txBody>
                    <a:bodyPr/>
                    <a:lstStyle/>
                    <a:p>
                      <a:r>
                        <a:rPr lang="en-US" altLang="zh-CN" dirty="0"/>
                        <a:t>-0x28(%</a:t>
                      </a:r>
                      <a:r>
                        <a:rPr lang="en-US" altLang="zh-CN" dirty="0" err="1"/>
                        <a:t>rbp</a:t>
                      </a:r>
                      <a:r>
                        <a:rPr lang="en-US" altLang="zh-CN" dirty="0"/>
                        <a:t>)</a:t>
                      </a:r>
                      <a:endParaRPr lang="zh-CN" altLang="en-US" dirty="0"/>
                    </a:p>
                  </a:txBody>
                  <a:tcPr/>
                </a:tc>
                <a:tc>
                  <a:txBody>
                    <a:bodyPr/>
                    <a:lstStyle/>
                    <a:p>
                      <a:r>
                        <a:rPr lang="en-US" altLang="zh-CN" dirty="0"/>
                        <a:t>0x0, </a:t>
                      </a:r>
                      <a:r>
                        <a:rPr lang="en-US" altLang="zh-CN" dirty="0" err="1"/>
                        <a:t>str_u</a:t>
                      </a:r>
                      <a:endParaRPr lang="zh-CN" altLang="en-US" dirty="0"/>
                    </a:p>
                  </a:txBody>
                  <a:tcPr/>
                </a:tc>
                <a:extLst>
                  <a:ext uri="{0D108BD9-81ED-4DB2-BD59-A6C34878D82A}">
                    <a16:rowId xmlns:a16="http://schemas.microsoft.com/office/drawing/2014/main" val="1463636180"/>
                  </a:ext>
                </a:extLst>
              </a:tr>
              <a:tr h="495924">
                <a:tc>
                  <a:txBody>
                    <a:bodyPr/>
                    <a:lstStyle/>
                    <a:p>
                      <a:r>
                        <a:rPr lang="en-US" altLang="zh-CN" dirty="0"/>
                        <a:t>-0x30(%</a:t>
                      </a:r>
                      <a:r>
                        <a:rPr lang="en-US" altLang="zh-CN" dirty="0" err="1"/>
                        <a:t>rbp</a:t>
                      </a:r>
                      <a:r>
                        <a:rPr lang="en-US" altLang="zh-CN" dirty="0"/>
                        <a:t>)</a:t>
                      </a:r>
                      <a:endParaRPr lang="zh-CN" altLang="en-US" dirty="0"/>
                    </a:p>
                  </a:txBody>
                  <a:tcPr/>
                </a:tc>
                <a:tc>
                  <a:txBody>
                    <a:bodyPr/>
                    <a:lstStyle/>
                    <a:p>
                      <a:r>
                        <a:rPr lang="en-US" altLang="zh-CN" dirty="0"/>
                        <a:t>0x0, </a:t>
                      </a:r>
                      <a:r>
                        <a:rPr lang="en-US" altLang="zh-CN" dirty="0" err="1"/>
                        <a:t>str_s</a:t>
                      </a:r>
                      <a:endParaRPr lang="zh-CN" altLang="en-US" dirty="0"/>
                    </a:p>
                  </a:txBody>
                  <a:tcPr/>
                </a:tc>
                <a:extLst>
                  <a:ext uri="{0D108BD9-81ED-4DB2-BD59-A6C34878D82A}">
                    <a16:rowId xmlns:a16="http://schemas.microsoft.com/office/drawing/2014/main" val="2228690718"/>
                  </a:ext>
                </a:extLst>
              </a:tr>
              <a:tr h="495924">
                <a:tc>
                  <a:txBody>
                    <a:bodyPr/>
                    <a:lstStyle/>
                    <a:p>
                      <a:r>
                        <a:rPr lang="en-US" altLang="zh-CN" dirty="0"/>
                        <a:t>-0x38(%</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90392107"/>
                  </a:ext>
                </a:extLst>
              </a:tr>
              <a:tr h="495924">
                <a:tc>
                  <a:txBody>
                    <a:bodyPr/>
                    <a:lstStyle/>
                    <a:p>
                      <a:r>
                        <a:rPr lang="en-US" altLang="zh-CN" dirty="0"/>
                        <a:t>-0x40(%</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315485399"/>
                  </a:ext>
                </a:extLst>
              </a:tr>
              <a:tr h="495924">
                <a:tc>
                  <a:txBody>
                    <a:bodyPr/>
                    <a:lstStyle/>
                    <a:p>
                      <a:r>
                        <a:rPr lang="en-US" altLang="zh-CN" dirty="0"/>
                        <a:t>-0x48(%</a:t>
                      </a:r>
                      <a:r>
                        <a:rPr lang="en-US" altLang="zh-CN" dirty="0" err="1"/>
                        <a:t>rbp</a:t>
                      </a:r>
                      <a:r>
                        <a:rPr lang="en-US" altLang="zh-CN" dirty="0"/>
                        <a:t>)</a:t>
                      </a:r>
                      <a:endParaRPr lang="zh-CN" altLang="en-US" dirty="0"/>
                    </a:p>
                  </a:txBody>
                  <a:tcPr/>
                </a:tc>
                <a:tc>
                  <a:txBody>
                    <a:bodyPr/>
                    <a:lstStyle/>
                    <a:p>
                      <a:r>
                        <a:rPr lang="en-US" altLang="zh-CN" dirty="0"/>
                        <a:t>str</a:t>
                      </a:r>
                      <a:endParaRPr lang="zh-CN" altLang="en-US" dirty="0"/>
                    </a:p>
                  </a:txBody>
                  <a:tcPr/>
                </a:tc>
                <a:extLst>
                  <a:ext uri="{0D108BD9-81ED-4DB2-BD59-A6C34878D82A}">
                    <a16:rowId xmlns:a16="http://schemas.microsoft.com/office/drawing/2014/main" val="220914734"/>
                  </a:ext>
                </a:extLst>
              </a:tr>
              <a:tr h="495924">
                <a:tc>
                  <a:txBody>
                    <a:bodyPr/>
                    <a:lstStyle/>
                    <a:p>
                      <a:r>
                        <a:rPr lang="en-US" altLang="zh-CN" dirty="0"/>
                        <a:t>-0x50(%</a:t>
                      </a:r>
                      <a:r>
                        <a:rPr lang="en-US" altLang="zh-CN" dirty="0" err="1"/>
                        <a:t>rbp</a:t>
                      </a:r>
                      <a:r>
                        <a:rPr lang="en-US" altLang="zh-CN" dirty="0"/>
                        <a:t>), %rsp</a:t>
                      </a:r>
                      <a:endParaRPr lang="zh-CN" altLang="en-US" dirty="0"/>
                    </a:p>
                  </a:txBody>
                  <a:tcPr/>
                </a:tc>
                <a:tc>
                  <a:txBody>
                    <a:bodyPr/>
                    <a:lstStyle/>
                    <a:p>
                      <a:endParaRPr lang="zh-CN" altLang="en-US" dirty="0"/>
                    </a:p>
                  </a:txBody>
                  <a:tcPr/>
                </a:tc>
                <a:extLst>
                  <a:ext uri="{0D108BD9-81ED-4DB2-BD59-A6C34878D82A}">
                    <a16:rowId xmlns:a16="http://schemas.microsoft.com/office/drawing/2014/main" val="321316044"/>
                  </a:ext>
                </a:extLst>
              </a:tr>
            </a:tbl>
          </a:graphicData>
        </a:graphic>
      </p:graphicFrame>
      <p:sp>
        <p:nvSpPr>
          <p:cNvPr id="5" name="文本框 4">
            <a:extLst>
              <a:ext uri="{FF2B5EF4-FFF2-40B4-BE49-F238E27FC236}">
                <a16:creationId xmlns:a16="http://schemas.microsoft.com/office/drawing/2014/main" id="{97F50512-2681-4D9A-B009-9C6469687FC2}"/>
              </a:ext>
            </a:extLst>
          </p:cNvPr>
          <p:cNvSpPr txBox="1"/>
          <p:nvPr/>
        </p:nvSpPr>
        <p:spPr>
          <a:xfrm>
            <a:off x="6285297" y="1414914"/>
            <a:ext cx="787395" cy="369332"/>
          </a:xfrm>
          <a:prstGeom prst="rect">
            <a:avLst/>
          </a:prstGeom>
          <a:noFill/>
        </p:spPr>
        <p:txBody>
          <a:bodyPr wrap="none" rtlCol="0">
            <a:spAutoFit/>
          </a:bodyPr>
          <a:lstStyle/>
          <a:p>
            <a:r>
              <a:rPr lang="en-US" altLang="zh-CN" dirty="0">
                <a:solidFill>
                  <a:srgbClr val="FF0000"/>
                </a:solidFill>
                <a:latin typeface="Calibri" panose="020F0502020204030204" pitchFamily="34" charset="0"/>
                <a:cs typeface="Calibri" panose="020F0502020204030204" pitchFamily="34" charset="0"/>
              </a:rPr>
              <a:t>return</a:t>
            </a:r>
            <a:endParaRPr lang="zh-CN" altLang="en-US" dirty="0">
              <a:solidFill>
                <a:srgbClr val="FF0000"/>
              </a:solidFill>
              <a:latin typeface="Calibri" panose="020F0502020204030204" pitchFamily="34" charset="0"/>
              <a:cs typeface="Calibri" panose="020F0502020204030204" pitchFamily="34" charset="0"/>
            </a:endParaRPr>
          </a:p>
        </p:txBody>
      </p:sp>
      <p:pic>
        <p:nvPicPr>
          <p:cNvPr id="8" name="图片 7">
            <a:extLst>
              <a:ext uri="{FF2B5EF4-FFF2-40B4-BE49-F238E27FC236}">
                <a16:creationId xmlns:a16="http://schemas.microsoft.com/office/drawing/2014/main" id="{1136F5A6-6BB1-4AB1-B9CE-3B17547C28A0}"/>
              </a:ext>
            </a:extLst>
          </p:cNvPr>
          <p:cNvPicPr>
            <a:picLocks noChangeAspect="1"/>
          </p:cNvPicPr>
          <p:nvPr/>
        </p:nvPicPr>
        <p:blipFill>
          <a:blip r:embed="rId3"/>
          <a:stretch>
            <a:fillRect/>
          </a:stretch>
        </p:blipFill>
        <p:spPr>
          <a:xfrm>
            <a:off x="304047" y="2727582"/>
            <a:ext cx="5038725" cy="2190750"/>
          </a:xfrm>
          <a:prstGeom prst="rect">
            <a:avLst/>
          </a:prstGeom>
        </p:spPr>
      </p:pic>
      <p:sp>
        <p:nvSpPr>
          <p:cNvPr id="9" name="文本框 8">
            <a:extLst>
              <a:ext uri="{FF2B5EF4-FFF2-40B4-BE49-F238E27FC236}">
                <a16:creationId xmlns:a16="http://schemas.microsoft.com/office/drawing/2014/main" id="{13B788D8-0D9E-4A45-AF6B-555A9AAF78FF}"/>
              </a:ext>
            </a:extLst>
          </p:cNvPr>
          <p:cNvSpPr txBox="1"/>
          <p:nvPr/>
        </p:nvSpPr>
        <p:spPr>
          <a:xfrm>
            <a:off x="4263991" y="2935705"/>
            <a:ext cx="1361270" cy="369332"/>
          </a:xfrm>
          <a:prstGeom prst="rect">
            <a:avLst/>
          </a:prstGeom>
          <a:noFill/>
        </p:spPr>
        <p:txBody>
          <a:bodyPr wrap="none" rtlCol="0">
            <a:spAutoFit/>
          </a:bodyPr>
          <a:lstStyle/>
          <a:p>
            <a:r>
              <a:rPr lang="en-US" altLang="zh-CN" dirty="0">
                <a:solidFill>
                  <a:srgbClr val="FF0000"/>
                </a:solidFill>
                <a:latin typeface="Calibri" panose="020F0502020204030204" pitchFamily="34" charset="0"/>
                <a:cs typeface="Calibri" panose="020F0502020204030204" pitchFamily="34" charset="0"/>
              </a:rPr>
              <a:t>-0x30(%</a:t>
            </a:r>
            <a:r>
              <a:rPr lang="en-US" altLang="zh-CN" dirty="0" err="1">
                <a:solidFill>
                  <a:srgbClr val="FF0000"/>
                </a:solidFill>
                <a:latin typeface="Calibri" panose="020F0502020204030204" pitchFamily="34" charset="0"/>
                <a:cs typeface="Calibri" panose="020F0502020204030204" pitchFamily="34" charset="0"/>
              </a:rPr>
              <a:t>rbp</a:t>
            </a:r>
            <a:r>
              <a:rPr lang="en-US" altLang="zh-CN" dirty="0">
                <a:solidFill>
                  <a:srgbClr val="FF0000"/>
                </a:solidFill>
                <a:latin typeface="Calibri" panose="020F0502020204030204" pitchFamily="34" charset="0"/>
                <a:cs typeface="Calibri" panose="020F0502020204030204" pitchFamily="34" charset="0"/>
              </a:rPr>
              <a:t>)</a:t>
            </a:r>
            <a:endParaRPr lang="zh-CN" altLang="en-US" dirty="0">
              <a:solidFill>
                <a:srgbClr val="FF0000"/>
              </a:solidFill>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C0660ADD-15E8-4F73-A436-7155E89C50D1}"/>
              </a:ext>
            </a:extLst>
          </p:cNvPr>
          <p:cNvSpPr txBox="1"/>
          <p:nvPr/>
        </p:nvSpPr>
        <p:spPr>
          <a:xfrm>
            <a:off x="6463230" y="1760213"/>
            <a:ext cx="431528" cy="369332"/>
          </a:xfrm>
          <a:prstGeom prst="rect">
            <a:avLst/>
          </a:prstGeom>
          <a:noFill/>
        </p:spPr>
        <p:txBody>
          <a:bodyPr wrap="none" rtlCol="0">
            <a:spAutoFit/>
          </a:bodyPr>
          <a:lstStyle/>
          <a:p>
            <a:r>
              <a:rPr lang="en-US" altLang="zh-CN" dirty="0">
                <a:solidFill>
                  <a:srgbClr val="FF0000"/>
                </a:solidFill>
                <a:latin typeface="Calibri" panose="020F0502020204030204" pitchFamily="34" charset="0"/>
                <a:cs typeface="Calibri" panose="020F0502020204030204" pitchFamily="34" charset="0"/>
              </a:rPr>
              <a:t>str</a:t>
            </a:r>
            <a:endParaRPr lang="zh-CN" altLang="en-US" dirty="0">
              <a:solidFill>
                <a:srgbClr val="FF0000"/>
              </a:solidFill>
              <a:latin typeface="Calibri" panose="020F0502020204030204" pitchFamily="34" charset="0"/>
              <a:cs typeface="Calibri" panose="020F0502020204030204" pitchFamily="34" charset="0"/>
            </a:endParaRPr>
          </a:p>
        </p:txBody>
      </p:sp>
      <p:sp>
        <p:nvSpPr>
          <p:cNvPr id="11" name="日期占位符 10">
            <a:extLst>
              <a:ext uri="{FF2B5EF4-FFF2-40B4-BE49-F238E27FC236}">
                <a16:creationId xmlns:a16="http://schemas.microsoft.com/office/drawing/2014/main" id="{2B07D2B6-FA0C-4B97-8D53-DFF2011FD0B3}"/>
              </a:ext>
            </a:extLst>
          </p:cNvPr>
          <p:cNvSpPr>
            <a:spLocks noGrp="1"/>
          </p:cNvSpPr>
          <p:nvPr>
            <p:ph type="dt" sz="half" idx="10"/>
          </p:nvPr>
        </p:nvSpPr>
        <p:spPr/>
        <p:txBody>
          <a:bodyPr/>
          <a:lstStyle/>
          <a:p>
            <a:fld id="{C5A710B3-FDC2-47E7-B49E-3B2CA6B2C53A}" type="datetime1">
              <a:rPr lang="zh-CN" altLang="en-US" smtClean="0"/>
              <a:t>2019/11/7</a:t>
            </a:fld>
            <a:endParaRPr lang="zh-CN" altLang="en-US"/>
          </a:p>
        </p:txBody>
      </p:sp>
      <p:sp>
        <p:nvSpPr>
          <p:cNvPr id="12" name="灯片编号占位符 11">
            <a:extLst>
              <a:ext uri="{FF2B5EF4-FFF2-40B4-BE49-F238E27FC236}">
                <a16:creationId xmlns:a16="http://schemas.microsoft.com/office/drawing/2014/main" id="{5E2537B0-2122-4F8D-9C87-E3D24B1C2A28}"/>
              </a:ext>
            </a:extLst>
          </p:cNvPr>
          <p:cNvSpPr>
            <a:spLocks noGrp="1"/>
          </p:cNvSpPr>
          <p:nvPr>
            <p:ph type="sldNum" sz="quarter" idx="12"/>
          </p:nvPr>
        </p:nvSpPr>
        <p:spPr/>
        <p:txBody>
          <a:bodyPr/>
          <a:lstStyle/>
          <a:p>
            <a:fld id="{7C39ED07-5995-462C-8923-41E326321872}" type="slidenum">
              <a:rPr lang="zh-CN" altLang="en-US" smtClean="0"/>
              <a:t>16</a:t>
            </a:fld>
            <a:endParaRPr lang="zh-CN" altLang="en-US"/>
          </a:p>
        </p:txBody>
      </p:sp>
    </p:spTree>
    <p:extLst>
      <p:ext uri="{BB962C8B-B14F-4D97-AF65-F5344CB8AC3E}">
        <p14:creationId xmlns:p14="http://schemas.microsoft.com/office/powerpoint/2010/main" val="287366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90DCC08-26CF-4EA6-A660-6D8E0FE491B5}"/>
              </a:ext>
            </a:extLst>
          </p:cNvPr>
          <p:cNvPicPr>
            <a:picLocks noChangeAspect="1"/>
          </p:cNvPicPr>
          <p:nvPr/>
        </p:nvPicPr>
        <p:blipFill>
          <a:blip r:embed="rId2"/>
          <a:stretch>
            <a:fillRect/>
          </a:stretch>
        </p:blipFill>
        <p:spPr>
          <a:xfrm>
            <a:off x="0" y="1402548"/>
            <a:ext cx="8393229" cy="1183474"/>
          </a:xfrm>
          <a:prstGeom prst="rect">
            <a:avLst/>
          </a:prstGeom>
        </p:spPr>
      </p:pic>
      <p:sp>
        <p:nvSpPr>
          <p:cNvPr id="3" name="文本框 2">
            <a:extLst>
              <a:ext uri="{FF2B5EF4-FFF2-40B4-BE49-F238E27FC236}">
                <a16:creationId xmlns:a16="http://schemas.microsoft.com/office/drawing/2014/main" id="{6F6ECA9D-C0C7-4ED0-B130-E25034E9C328}"/>
              </a:ext>
            </a:extLst>
          </p:cNvPr>
          <p:cNvSpPr txBox="1"/>
          <p:nvPr/>
        </p:nvSpPr>
        <p:spPr>
          <a:xfrm>
            <a:off x="567891" y="481263"/>
            <a:ext cx="877163" cy="369332"/>
          </a:xfrm>
          <a:prstGeom prst="rect">
            <a:avLst/>
          </a:prstGeom>
          <a:noFill/>
        </p:spPr>
        <p:txBody>
          <a:bodyPr wrap="none" rtlCol="0">
            <a:spAutoFit/>
          </a:bodyPr>
          <a:lstStyle/>
          <a:p>
            <a:r>
              <a:rPr lang="zh-CN" altLang="en-US" dirty="0"/>
              <a:t>第三题</a:t>
            </a:r>
            <a:endParaRPr lang="en-US" altLang="zh-CN" dirty="0"/>
          </a:p>
        </p:txBody>
      </p:sp>
      <p:graphicFrame>
        <p:nvGraphicFramePr>
          <p:cNvPr id="6" name="表格 6">
            <a:extLst>
              <a:ext uri="{FF2B5EF4-FFF2-40B4-BE49-F238E27FC236}">
                <a16:creationId xmlns:a16="http://schemas.microsoft.com/office/drawing/2014/main" id="{5C018692-65B3-4FC1-9085-33019A68AA11}"/>
              </a:ext>
            </a:extLst>
          </p:cNvPr>
          <p:cNvGraphicFramePr>
            <a:graphicFrameLocks noGrp="1"/>
          </p:cNvGraphicFramePr>
          <p:nvPr>
            <p:extLst>
              <p:ext uri="{D42A27DB-BD31-4B8C-83A1-F6EECF244321}">
                <p14:modId xmlns:p14="http://schemas.microsoft.com/office/powerpoint/2010/main" val="229674704"/>
              </p:ext>
            </p:extLst>
          </p:nvPr>
        </p:nvGraphicFramePr>
        <p:xfrm>
          <a:off x="8128000" y="0"/>
          <a:ext cx="4064000" cy="545516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45051747"/>
                    </a:ext>
                  </a:extLst>
                </a:gridCol>
                <a:gridCol w="2032000">
                  <a:extLst>
                    <a:ext uri="{9D8B030D-6E8A-4147-A177-3AD203B41FA5}">
                      <a16:colId xmlns:a16="http://schemas.microsoft.com/office/drawing/2014/main" val="3949771175"/>
                    </a:ext>
                  </a:extLst>
                </a:gridCol>
              </a:tblGrid>
              <a:tr h="495924">
                <a:tc>
                  <a:txBody>
                    <a:bodyPr/>
                    <a:lstStyle/>
                    <a:p>
                      <a:r>
                        <a:rPr lang="en-US" altLang="zh-CN" dirty="0"/>
                        <a:t>%</a:t>
                      </a:r>
                      <a:r>
                        <a:rPr lang="en-US" altLang="zh-CN" dirty="0" err="1"/>
                        <a:t>rbp</a:t>
                      </a:r>
                      <a:endParaRPr lang="zh-CN" altLang="en-US" dirty="0"/>
                    </a:p>
                  </a:txBody>
                  <a:tcPr/>
                </a:tc>
                <a:tc>
                  <a:txBody>
                    <a:bodyPr/>
                    <a:lstStyle/>
                    <a:p>
                      <a:endParaRPr lang="zh-CN" altLang="en-US" dirty="0"/>
                    </a:p>
                  </a:txBody>
                  <a:tcPr/>
                </a:tc>
                <a:extLst>
                  <a:ext uri="{0D108BD9-81ED-4DB2-BD59-A6C34878D82A}">
                    <a16:rowId xmlns:a16="http://schemas.microsoft.com/office/drawing/2014/main" val="301528383"/>
                  </a:ext>
                </a:extLst>
              </a:tr>
              <a:tr h="495924">
                <a:tc>
                  <a:txBody>
                    <a:bodyPr/>
                    <a:lstStyle/>
                    <a:p>
                      <a:r>
                        <a:rPr lang="en-US" altLang="zh-CN" dirty="0"/>
                        <a:t>-0x8(%</a:t>
                      </a:r>
                      <a:r>
                        <a:rPr lang="en-US" altLang="zh-CN" dirty="0" err="1"/>
                        <a:t>rbp</a:t>
                      </a:r>
                      <a:r>
                        <a:rPr lang="en-US" altLang="zh-CN" dirty="0"/>
                        <a:t>)</a:t>
                      </a:r>
                      <a:endParaRPr lang="zh-CN" altLang="en-US" dirty="0"/>
                    </a:p>
                  </a:txBody>
                  <a:tcPr/>
                </a:tc>
                <a:tc>
                  <a:txBody>
                    <a:bodyPr/>
                    <a:lstStyle/>
                    <a:p>
                      <a:r>
                        <a:rPr lang="zh-CN" altLang="en-US" dirty="0"/>
                        <a:t>金丝雀</a:t>
                      </a:r>
                    </a:p>
                  </a:txBody>
                  <a:tcPr/>
                </a:tc>
                <a:extLst>
                  <a:ext uri="{0D108BD9-81ED-4DB2-BD59-A6C34878D82A}">
                    <a16:rowId xmlns:a16="http://schemas.microsoft.com/office/drawing/2014/main" val="4126109499"/>
                  </a:ext>
                </a:extLst>
              </a:tr>
              <a:tr h="495924">
                <a:tc>
                  <a:txBody>
                    <a:bodyPr/>
                    <a:lstStyle/>
                    <a:p>
                      <a:r>
                        <a:rPr lang="en-US" altLang="zh-CN" dirty="0"/>
                        <a:t>-0x10(%</a:t>
                      </a:r>
                      <a:r>
                        <a:rPr lang="en-US" altLang="zh-CN" dirty="0" err="1"/>
                        <a:t>rbp</a:t>
                      </a:r>
                      <a:r>
                        <a:rPr lang="en-US" altLang="zh-CN" dirty="0"/>
                        <a:t>)</a:t>
                      </a:r>
                    </a:p>
                  </a:txBody>
                  <a:tcPr/>
                </a:tc>
                <a:tc>
                  <a:txBody>
                    <a:bodyPr/>
                    <a:lstStyle/>
                    <a:p>
                      <a:endParaRPr lang="zh-CN" altLang="en-US"/>
                    </a:p>
                  </a:txBody>
                  <a:tcPr/>
                </a:tc>
                <a:extLst>
                  <a:ext uri="{0D108BD9-81ED-4DB2-BD59-A6C34878D82A}">
                    <a16:rowId xmlns:a16="http://schemas.microsoft.com/office/drawing/2014/main" val="1006280696"/>
                  </a:ext>
                </a:extLst>
              </a:tr>
              <a:tr h="495924">
                <a:tc>
                  <a:txBody>
                    <a:bodyPr/>
                    <a:lstStyle/>
                    <a:p>
                      <a:r>
                        <a:rPr lang="en-US" altLang="zh-CN" dirty="0"/>
                        <a:t>-0x18(%</a:t>
                      </a:r>
                      <a:r>
                        <a:rPr lang="en-US" altLang="zh-CN" dirty="0" err="1"/>
                        <a:t>rbp</a:t>
                      </a:r>
                      <a:r>
                        <a:rPr lang="en-US" altLang="zh-CN" dirty="0"/>
                        <a:t>)</a:t>
                      </a:r>
                      <a:endParaRPr lang="zh-CN" altLang="en-US" dirty="0"/>
                    </a:p>
                  </a:txBody>
                  <a:tcPr/>
                </a:tc>
                <a:tc>
                  <a:txBody>
                    <a:bodyPr/>
                    <a:lstStyle/>
                    <a:p>
                      <a:r>
                        <a:rPr lang="en-US" altLang="zh-CN" dirty="0"/>
                        <a:t>long c</a:t>
                      </a:r>
                      <a:endParaRPr lang="zh-CN" altLang="en-US" dirty="0"/>
                    </a:p>
                  </a:txBody>
                  <a:tcPr/>
                </a:tc>
                <a:extLst>
                  <a:ext uri="{0D108BD9-81ED-4DB2-BD59-A6C34878D82A}">
                    <a16:rowId xmlns:a16="http://schemas.microsoft.com/office/drawing/2014/main" val="3634530155"/>
                  </a:ext>
                </a:extLst>
              </a:tr>
              <a:tr h="495924">
                <a:tc>
                  <a:txBody>
                    <a:bodyPr/>
                    <a:lstStyle/>
                    <a:p>
                      <a:r>
                        <a:rPr lang="en-US" altLang="zh-CN" dirty="0"/>
                        <a:t>-0x20(%</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831669368"/>
                  </a:ext>
                </a:extLst>
              </a:tr>
              <a:tr h="495924">
                <a:tc>
                  <a:txBody>
                    <a:bodyPr/>
                    <a:lstStyle/>
                    <a:p>
                      <a:r>
                        <a:rPr lang="en-US" altLang="zh-CN" dirty="0"/>
                        <a:t>-0x28(%</a:t>
                      </a:r>
                      <a:r>
                        <a:rPr lang="en-US" altLang="zh-CN" dirty="0" err="1"/>
                        <a:t>rbp</a:t>
                      </a:r>
                      <a:r>
                        <a:rPr lang="en-US" altLang="zh-CN" dirty="0"/>
                        <a:t>)</a:t>
                      </a:r>
                      <a:endParaRPr lang="zh-CN" altLang="en-US" dirty="0"/>
                    </a:p>
                  </a:txBody>
                  <a:tcPr/>
                </a:tc>
                <a:tc>
                  <a:txBody>
                    <a:bodyPr/>
                    <a:lstStyle/>
                    <a:p>
                      <a:r>
                        <a:rPr lang="en-US" altLang="zh-CN" dirty="0"/>
                        <a:t>0x0, </a:t>
                      </a:r>
                      <a:r>
                        <a:rPr lang="en-US" altLang="zh-CN" dirty="0" err="1"/>
                        <a:t>str_u</a:t>
                      </a:r>
                      <a:endParaRPr lang="zh-CN" altLang="en-US" dirty="0"/>
                    </a:p>
                  </a:txBody>
                  <a:tcPr/>
                </a:tc>
                <a:extLst>
                  <a:ext uri="{0D108BD9-81ED-4DB2-BD59-A6C34878D82A}">
                    <a16:rowId xmlns:a16="http://schemas.microsoft.com/office/drawing/2014/main" val="1463636180"/>
                  </a:ext>
                </a:extLst>
              </a:tr>
              <a:tr h="495924">
                <a:tc>
                  <a:txBody>
                    <a:bodyPr/>
                    <a:lstStyle/>
                    <a:p>
                      <a:r>
                        <a:rPr lang="en-US" altLang="zh-CN" dirty="0"/>
                        <a:t>-0x30(%</a:t>
                      </a:r>
                      <a:r>
                        <a:rPr lang="en-US" altLang="zh-CN" dirty="0" err="1"/>
                        <a:t>rbp</a:t>
                      </a:r>
                      <a:r>
                        <a:rPr lang="en-US" altLang="zh-CN" dirty="0"/>
                        <a:t>)</a:t>
                      </a:r>
                      <a:endParaRPr lang="zh-CN" altLang="en-US" dirty="0"/>
                    </a:p>
                  </a:txBody>
                  <a:tcPr/>
                </a:tc>
                <a:tc>
                  <a:txBody>
                    <a:bodyPr/>
                    <a:lstStyle/>
                    <a:p>
                      <a:r>
                        <a:rPr lang="en-US" altLang="zh-CN" dirty="0"/>
                        <a:t>0x0, </a:t>
                      </a:r>
                      <a:r>
                        <a:rPr lang="en-US" altLang="zh-CN" dirty="0" err="1"/>
                        <a:t>str_s</a:t>
                      </a:r>
                      <a:endParaRPr lang="zh-CN" altLang="en-US" dirty="0"/>
                    </a:p>
                  </a:txBody>
                  <a:tcPr/>
                </a:tc>
                <a:extLst>
                  <a:ext uri="{0D108BD9-81ED-4DB2-BD59-A6C34878D82A}">
                    <a16:rowId xmlns:a16="http://schemas.microsoft.com/office/drawing/2014/main" val="2228690718"/>
                  </a:ext>
                </a:extLst>
              </a:tr>
              <a:tr h="495924">
                <a:tc>
                  <a:txBody>
                    <a:bodyPr/>
                    <a:lstStyle/>
                    <a:p>
                      <a:r>
                        <a:rPr lang="en-US" altLang="zh-CN" dirty="0"/>
                        <a:t>-0x38(%</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90392107"/>
                  </a:ext>
                </a:extLst>
              </a:tr>
              <a:tr h="495924">
                <a:tc>
                  <a:txBody>
                    <a:bodyPr/>
                    <a:lstStyle/>
                    <a:p>
                      <a:r>
                        <a:rPr lang="en-US" altLang="zh-CN" dirty="0"/>
                        <a:t>-0x40(%</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315485399"/>
                  </a:ext>
                </a:extLst>
              </a:tr>
              <a:tr h="495924">
                <a:tc>
                  <a:txBody>
                    <a:bodyPr/>
                    <a:lstStyle/>
                    <a:p>
                      <a:r>
                        <a:rPr lang="en-US" altLang="zh-CN" dirty="0"/>
                        <a:t>-0x48(%</a:t>
                      </a:r>
                      <a:r>
                        <a:rPr lang="en-US" altLang="zh-CN" dirty="0" err="1"/>
                        <a:t>rbp</a:t>
                      </a:r>
                      <a:r>
                        <a:rPr lang="en-US" altLang="zh-CN" dirty="0"/>
                        <a:t>)</a:t>
                      </a:r>
                      <a:endParaRPr lang="zh-CN" altLang="en-US" dirty="0"/>
                    </a:p>
                  </a:txBody>
                  <a:tcPr/>
                </a:tc>
                <a:tc>
                  <a:txBody>
                    <a:bodyPr/>
                    <a:lstStyle/>
                    <a:p>
                      <a:r>
                        <a:rPr lang="en-US" altLang="zh-CN" dirty="0"/>
                        <a:t>str</a:t>
                      </a:r>
                      <a:endParaRPr lang="zh-CN" altLang="en-US" dirty="0"/>
                    </a:p>
                  </a:txBody>
                  <a:tcPr/>
                </a:tc>
                <a:extLst>
                  <a:ext uri="{0D108BD9-81ED-4DB2-BD59-A6C34878D82A}">
                    <a16:rowId xmlns:a16="http://schemas.microsoft.com/office/drawing/2014/main" val="220914734"/>
                  </a:ext>
                </a:extLst>
              </a:tr>
              <a:tr h="495924">
                <a:tc>
                  <a:txBody>
                    <a:bodyPr/>
                    <a:lstStyle/>
                    <a:p>
                      <a:r>
                        <a:rPr lang="en-US" altLang="zh-CN" dirty="0"/>
                        <a:t>-0x50(%</a:t>
                      </a:r>
                      <a:r>
                        <a:rPr lang="en-US" altLang="zh-CN" dirty="0" err="1"/>
                        <a:t>rbp</a:t>
                      </a:r>
                      <a:r>
                        <a:rPr lang="en-US" altLang="zh-CN" dirty="0"/>
                        <a:t>), %rsp</a:t>
                      </a:r>
                      <a:endParaRPr lang="zh-CN" altLang="en-US" dirty="0"/>
                    </a:p>
                  </a:txBody>
                  <a:tcPr/>
                </a:tc>
                <a:tc>
                  <a:txBody>
                    <a:bodyPr/>
                    <a:lstStyle/>
                    <a:p>
                      <a:endParaRPr lang="zh-CN" altLang="en-US" dirty="0"/>
                    </a:p>
                  </a:txBody>
                  <a:tcPr/>
                </a:tc>
                <a:extLst>
                  <a:ext uri="{0D108BD9-81ED-4DB2-BD59-A6C34878D82A}">
                    <a16:rowId xmlns:a16="http://schemas.microsoft.com/office/drawing/2014/main" val="321316044"/>
                  </a:ext>
                </a:extLst>
              </a:tr>
            </a:tbl>
          </a:graphicData>
        </a:graphic>
      </p:graphicFrame>
      <p:pic>
        <p:nvPicPr>
          <p:cNvPr id="4" name="图片 3">
            <a:extLst>
              <a:ext uri="{FF2B5EF4-FFF2-40B4-BE49-F238E27FC236}">
                <a16:creationId xmlns:a16="http://schemas.microsoft.com/office/drawing/2014/main" id="{C0760170-587F-4C69-B8E2-D5217D100607}"/>
              </a:ext>
            </a:extLst>
          </p:cNvPr>
          <p:cNvPicPr>
            <a:picLocks noChangeAspect="1"/>
          </p:cNvPicPr>
          <p:nvPr/>
        </p:nvPicPr>
        <p:blipFill>
          <a:blip r:embed="rId3"/>
          <a:stretch>
            <a:fillRect/>
          </a:stretch>
        </p:blipFill>
        <p:spPr>
          <a:xfrm>
            <a:off x="338087" y="2843229"/>
            <a:ext cx="5105400" cy="1428750"/>
          </a:xfrm>
          <a:prstGeom prst="rect">
            <a:avLst/>
          </a:prstGeom>
        </p:spPr>
      </p:pic>
      <p:pic>
        <p:nvPicPr>
          <p:cNvPr id="5" name="图片 4">
            <a:extLst>
              <a:ext uri="{FF2B5EF4-FFF2-40B4-BE49-F238E27FC236}">
                <a16:creationId xmlns:a16="http://schemas.microsoft.com/office/drawing/2014/main" id="{AD72793F-7AA1-4C46-A6B6-B28890A71CE9}"/>
              </a:ext>
            </a:extLst>
          </p:cNvPr>
          <p:cNvPicPr>
            <a:picLocks noChangeAspect="1"/>
          </p:cNvPicPr>
          <p:nvPr/>
        </p:nvPicPr>
        <p:blipFill>
          <a:blip r:embed="rId4"/>
          <a:stretch>
            <a:fillRect/>
          </a:stretch>
        </p:blipFill>
        <p:spPr>
          <a:xfrm>
            <a:off x="338087" y="4271979"/>
            <a:ext cx="3209925" cy="1028700"/>
          </a:xfrm>
          <a:prstGeom prst="rect">
            <a:avLst/>
          </a:prstGeom>
        </p:spPr>
      </p:pic>
      <p:sp>
        <p:nvSpPr>
          <p:cNvPr id="7" name="文本框 6">
            <a:extLst>
              <a:ext uri="{FF2B5EF4-FFF2-40B4-BE49-F238E27FC236}">
                <a16:creationId xmlns:a16="http://schemas.microsoft.com/office/drawing/2014/main" id="{9D4692EB-B059-45F4-B456-478F791BA459}"/>
              </a:ext>
            </a:extLst>
          </p:cNvPr>
          <p:cNvSpPr txBox="1"/>
          <p:nvPr/>
        </p:nvSpPr>
        <p:spPr>
          <a:xfrm>
            <a:off x="6843562" y="1540042"/>
            <a:ext cx="778418" cy="369332"/>
          </a:xfrm>
          <a:prstGeom prst="rect">
            <a:avLst/>
          </a:prstGeom>
          <a:noFill/>
        </p:spPr>
        <p:txBody>
          <a:bodyPr wrap="none" rtlCol="0">
            <a:spAutoFit/>
          </a:bodyPr>
          <a:lstStyle/>
          <a:p>
            <a:r>
              <a:rPr lang="en-US" altLang="zh-CN" dirty="0">
                <a:solidFill>
                  <a:srgbClr val="FF0000"/>
                </a:solidFill>
                <a:latin typeface="Calibri" panose="020F0502020204030204" pitchFamily="34" charset="0"/>
                <a:cs typeface="Calibri" panose="020F0502020204030204" pitchFamily="34" charset="0"/>
              </a:rPr>
              <a:t>str+10</a:t>
            </a:r>
            <a:endParaRPr lang="zh-CN" altLang="en-US" dirty="0">
              <a:solidFill>
                <a:srgbClr val="FF0000"/>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BF27D686-31AC-4D5C-B99C-E69AABA4FA33}"/>
              </a:ext>
            </a:extLst>
          </p:cNvPr>
          <p:cNvSpPr txBox="1"/>
          <p:nvPr/>
        </p:nvSpPr>
        <p:spPr>
          <a:xfrm>
            <a:off x="4521871" y="3803904"/>
            <a:ext cx="635110" cy="369332"/>
          </a:xfrm>
          <a:prstGeom prst="rect">
            <a:avLst/>
          </a:prstGeom>
          <a:noFill/>
        </p:spPr>
        <p:txBody>
          <a:bodyPr wrap="none" rtlCol="0">
            <a:spAutoFit/>
          </a:bodyPr>
          <a:lstStyle/>
          <a:p>
            <a:r>
              <a:rPr lang="en-US" altLang="zh-CN" dirty="0">
                <a:solidFill>
                  <a:srgbClr val="FF0000"/>
                </a:solidFill>
                <a:latin typeface="Calibri" panose="020F0502020204030204" pitchFamily="34" charset="0"/>
                <a:cs typeface="Calibri" panose="020F0502020204030204" pitchFamily="34" charset="0"/>
              </a:rPr>
              <a:t>$0x8</a:t>
            </a:r>
            <a:endParaRPr lang="zh-CN" altLang="en-US" dirty="0">
              <a:solidFill>
                <a:srgbClr val="FF0000"/>
              </a:solidFill>
              <a:latin typeface="Calibri" panose="020F0502020204030204" pitchFamily="34" charset="0"/>
              <a:cs typeface="Calibri" panose="020F0502020204030204" pitchFamily="34" charset="0"/>
            </a:endParaRPr>
          </a:p>
        </p:txBody>
      </p:sp>
      <p:sp>
        <p:nvSpPr>
          <p:cNvPr id="9" name="日期占位符 8">
            <a:extLst>
              <a:ext uri="{FF2B5EF4-FFF2-40B4-BE49-F238E27FC236}">
                <a16:creationId xmlns:a16="http://schemas.microsoft.com/office/drawing/2014/main" id="{900A2BEF-6333-4BF4-9A61-B874A8BDE1F2}"/>
              </a:ext>
            </a:extLst>
          </p:cNvPr>
          <p:cNvSpPr>
            <a:spLocks noGrp="1"/>
          </p:cNvSpPr>
          <p:nvPr>
            <p:ph type="dt" sz="half" idx="10"/>
          </p:nvPr>
        </p:nvSpPr>
        <p:spPr/>
        <p:txBody>
          <a:bodyPr/>
          <a:lstStyle/>
          <a:p>
            <a:fld id="{4B67B7FF-FFA6-4F13-B3C4-35106A8C7208}" type="datetime1">
              <a:rPr lang="zh-CN" altLang="en-US" smtClean="0"/>
              <a:t>2019/11/7</a:t>
            </a:fld>
            <a:endParaRPr lang="zh-CN" altLang="en-US"/>
          </a:p>
        </p:txBody>
      </p:sp>
      <p:sp>
        <p:nvSpPr>
          <p:cNvPr id="10" name="灯片编号占位符 9">
            <a:extLst>
              <a:ext uri="{FF2B5EF4-FFF2-40B4-BE49-F238E27FC236}">
                <a16:creationId xmlns:a16="http://schemas.microsoft.com/office/drawing/2014/main" id="{EF1ECA07-E492-4601-8542-D80FD4A0554B}"/>
              </a:ext>
            </a:extLst>
          </p:cNvPr>
          <p:cNvSpPr>
            <a:spLocks noGrp="1"/>
          </p:cNvSpPr>
          <p:nvPr>
            <p:ph type="sldNum" sz="quarter" idx="12"/>
          </p:nvPr>
        </p:nvSpPr>
        <p:spPr/>
        <p:txBody>
          <a:bodyPr/>
          <a:lstStyle/>
          <a:p>
            <a:fld id="{7C39ED07-5995-462C-8923-41E326321872}" type="slidenum">
              <a:rPr lang="zh-CN" altLang="en-US" smtClean="0"/>
              <a:t>17</a:t>
            </a:fld>
            <a:endParaRPr lang="zh-CN" altLang="en-US"/>
          </a:p>
        </p:txBody>
      </p:sp>
    </p:spTree>
    <p:extLst>
      <p:ext uri="{BB962C8B-B14F-4D97-AF65-F5344CB8AC3E}">
        <p14:creationId xmlns:p14="http://schemas.microsoft.com/office/powerpoint/2010/main" val="252364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2E1B801-28B0-41F5-967C-884CC0B1E524}"/>
              </a:ext>
            </a:extLst>
          </p:cNvPr>
          <p:cNvPicPr>
            <a:picLocks noChangeAspect="1"/>
          </p:cNvPicPr>
          <p:nvPr/>
        </p:nvPicPr>
        <p:blipFill>
          <a:blip r:embed="rId2"/>
          <a:stretch>
            <a:fillRect/>
          </a:stretch>
        </p:blipFill>
        <p:spPr>
          <a:xfrm>
            <a:off x="0" y="2545180"/>
            <a:ext cx="8753475" cy="2152650"/>
          </a:xfrm>
          <a:prstGeom prst="rect">
            <a:avLst/>
          </a:prstGeom>
        </p:spPr>
      </p:pic>
      <p:sp>
        <p:nvSpPr>
          <p:cNvPr id="3" name="文本框 2">
            <a:extLst>
              <a:ext uri="{FF2B5EF4-FFF2-40B4-BE49-F238E27FC236}">
                <a16:creationId xmlns:a16="http://schemas.microsoft.com/office/drawing/2014/main" id="{6F6ECA9D-C0C7-4ED0-B130-E25034E9C328}"/>
              </a:ext>
            </a:extLst>
          </p:cNvPr>
          <p:cNvSpPr txBox="1"/>
          <p:nvPr/>
        </p:nvSpPr>
        <p:spPr>
          <a:xfrm>
            <a:off x="567891" y="481263"/>
            <a:ext cx="877163" cy="369332"/>
          </a:xfrm>
          <a:prstGeom prst="rect">
            <a:avLst/>
          </a:prstGeom>
          <a:noFill/>
        </p:spPr>
        <p:txBody>
          <a:bodyPr wrap="none" rtlCol="0">
            <a:spAutoFit/>
          </a:bodyPr>
          <a:lstStyle/>
          <a:p>
            <a:r>
              <a:rPr lang="zh-CN" altLang="en-US" dirty="0"/>
              <a:t>第三题</a:t>
            </a:r>
            <a:endParaRPr lang="en-US" altLang="zh-CN" dirty="0"/>
          </a:p>
        </p:txBody>
      </p:sp>
      <p:graphicFrame>
        <p:nvGraphicFramePr>
          <p:cNvPr id="6" name="表格 6">
            <a:extLst>
              <a:ext uri="{FF2B5EF4-FFF2-40B4-BE49-F238E27FC236}">
                <a16:creationId xmlns:a16="http://schemas.microsoft.com/office/drawing/2014/main" id="{5C018692-65B3-4FC1-9085-33019A68AA11}"/>
              </a:ext>
            </a:extLst>
          </p:cNvPr>
          <p:cNvGraphicFramePr>
            <a:graphicFrameLocks noGrp="1"/>
          </p:cNvGraphicFramePr>
          <p:nvPr>
            <p:extLst>
              <p:ext uri="{D42A27DB-BD31-4B8C-83A1-F6EECF244321}">
                <p14:modId xmlns:p14="http://schemas.microsoft.com/office/powerpoint/2010/main" val="27021062"/>
              </p:ext>
            </p:extLst>
          </p:nvPr>
        </p:nvGraphicFramePr>
        <p:xfrm>
          <a:off x="8128000" y="0"/>
          <a:ext cx="4064000" cy="545516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45051747"/>
                    </a:ext>
                  </a:extLst>
                </a:gridCol>
                <a:gridCol w="2032000">
                  <a:extLst>
                    <a:ext uri="{9D8B030D-6E8A-4147-A177-3AD203B41FA5}">
                      <a16:colId xmlns:a16="http://schemas.microsoft.com/office/drawing/2014/main" val="3949771175"/>
                    </a:ext>
                  </a:extLst>
                </a:gridCol>
              </a:tblGrid>
              <a:tr h="495924">
                <a:tc>
                  <a:txBody>
                    <a:bodyPr/>
                    <a:lstStyle/>
                    <a:p>
                      <a:r>
                        <a:rPr lang="en-US" altLang="zh-CN" dirty="0"/>
                        <a:t>%</a:t>
                      </a:r>
                      <a:r>
                        <a:rPr lang="en-US" altLang="zh-CN" dirty="0" err="1"/>
                        <a:t>rbp</a:t>
                      </a:r>
                      <a:endParaRPr lang="zh-CN" altLang="en-US" dirty="0"/>
                    </a:p>
                  </a:txBody>
                  <a:tcPr/>
                </a:tc>
                <a:tc>
                  <a:txBody>
                    <a:bodyPr/>
                    <a:lstStyle/>
                    <a:p>
                      <a:endParaRPr lang="zh-CN" altLang="en-US" dirty="0"/>
                    </a:p>
                  </a:txBody>
                  <a:tcPr/>
                </a:tc>
                <a:extLst>
                  <a:ext uri="{0D108BD9-81ED-4DB2-BD59-A6C34878D82A}">
                    <a16:rowId xmlns:a16="http://schemas.microsoft.com/office/drawing/2014/main" val="301528383"/>
                  </a:ext>
                </a:extLst>
              </a:tr>
              <a:tr h="495924">
                <a:tc>
                  <a:txBody>
                    <a:bodyPr/>
                    <a:lstStyle/>
                    <a:p>
                      <a:r>
                        <a:rPr lang="en-US" altLang="zh-CN" dirty="0"/>
                        <a:t>-0x8(%</a:t>
                      </a:r>
                      <a:r>
                        <a:rPr lang="en-US" altLang="zh-CN" dirty="0" err="1"/>
                        <a:t>rbp</a:t>
                      </a:r>
                      <a:r>
                        <a:rPr lang="en-US" altLang="zh-CN" dirty="0"/>
                        <a:t>)</a:t>
                      </a:r>
                      <a:endParaRPr lang="zh-CN" altLang="en-US" dirty="0"/>
                    </a:p>
                  </a:txBody>
                  <a:tcPr/>
                </a:tc>
                <a:tc>
                  <a:txBody>
                    <a:bodyPr/>
                    <a:lstStyle/>
                    <a:p>
                      <a:r>
                        <a:rPr lang="zh-CN" altLang="en-US" dirty="0"/>
                        <a:t>金丝雀</a:t>
                      </a:r>
                    </a:p>
                  </a:txBody>
                  <a:tcPr/>
                </a:tc>
                <a:extLst>
                  <a:ext uri="{0D108BD9-81ED-4DB2-BD59-A6C34878D82A}">
                    <a16:rowId xmlns:a16="http://schemas.microsoft.com/office/drawing/2014/main" val="4126109499"/>
                  </a:ext>
                </a:extLst>
              </a:tr>
              <a:tr h="495924">
                <a:tc>
                  <a:txBody>
                    <a:bodyPr/>
                    <a:lstStyle/>
                    <a:p>
                      <a:r>
                        <a:rPr lang="en-US" altLang="zh-CN" dirty="0"/>
                        <a:t>-0x10(%</a:t>
                      </a:r>
                      <a:r>
                        <a:rPr lang="en-US" altLang="zh-CN" dirty="0" err="1"/>
                        <a:t>rbp</a:t>
                      </a:r>
                      <a:r>
                        <a:rPr lang="en-US" altLang="zh-CN" dirty="0"/>
                        <a:t>)</a:t>
                      </a:r>
                    </a:p>
                  </a:txBody>
                  <a:tcPr/>
                </a:tc>
                <a:tc>
                  <a:txBody>
                    <a:bodyPr/>
                    <a:lstStyle/>
                    <a:p>
                      <a:endParaRPr lang="zh-CN" altLang="en-US"/>
                    </a:p>
                  </a:txBody>
                  <a:tcPr/>
                </a:tc>
                <a:extLst>
                  <a:ext uri="{0D108BD9-81ED-4DB2-BD59-A6C34878D82A}">
                    <a16:rowId xmlns:a16="http://schemas.microsoft.com/office/drawing/2014/main" val="1006280696"/>
                  </a:ext>
                </a:extLst>
              </a:tr>
              <a:tr h="495924">
                <a:tc>
                  <a:txBody>
                    <a:bodyPr/>
                    <a:lstStyle/>
                    <a:p>
                      <a:r>
                        <a:rPr lang="en-US" altLang="zh-CN" dirty="0"/>
                        <a:t>-0x18(%</a:t>
                      </a:r>
                      <a:r>
                        <a:rPr lang="en-US" altLang="zh-CN" dirty="0" err="1"/>
                        <a:t>rbp</a:t>
                      </a:r>
                      <a:r>
                        <a:rPr lang="en-US" altLang="zh-CN" dirty="0"/>
                        <a:t>)</a:t>
                      </a:r>
                      <a:endParaRPr lang="zh-CN" altLang="en-US" dirty="0"/>
                    </a:p>
                  </a:txBody>
                  <a:tcPr/>
                </a:tc>
                <a:tc>
                  <a:txBody>
                    <a:bodyPr/>
                    <a:lstStyle/>
                    <a:p>
                      <a:r>
                        <a:rPr lang="en-US" altLang="zh-CN" dirty="0"/>
                        <a:t>long c</a:t>
                      </a:r>
                      <a:endParaRPr lang="zh-CN" altLang="en-US" dirty="0"/>
                    </a:p>
                  </a:txBody>
                  <a:tcPr/>
                </a:tc>
                <a:extLst>
                  <a:ext uri="{0D108BD9-81ED-4DB2-BD59-A6C34878D82A}">
                    <a16:rowId xmlns:a16="http://schemas.microsoft.com/office/drawing/2014/main" val="3634530155"/>
                  </a:ext>
                </a:extLst>
              </a:tr>
              <a:tr h="495924">
                <a:tc>
                  <a:txBody>
                    <a:bodyPr/>
                    <a:lstStyle/>
                    <a:p>
                      <a:r>
                        <a:rPr lang="en-US" altLang="zh-CN" dirty="0"/>
                        <a:t>-0x20(%</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831669368"/>
                  </a:ext>
                </a:extLst>
              </a:tr>
              <a:tr h="495924">
                <a:tc>
                  <a:txBody>
                    <a:bodyPr/>
                    <a:lstStyle/>
                    <a:p>
                      <a:r>
                        <a:rPr lang="en-US" altLang="zh-CN" dirty="0"/>
                        <a:t>-0x28(%</a:t>
                      </a:r>
                      <a:r>
                        <a:rPr lang="en-US" altLang="zh-CN" dirty="0" err="1"/>
                        <a:t>rbp</a:t>
                      </a:r>
                      <a:r>
                        <a:rPr lang="en-US" altLang="zh-CN" dirty="0"/>
                        <a:t>)</a:t>
                      </a:r>
                      <a:endParaRPr lang="zh-CN" altLang="en-US" dirty="0"/>
                    </a:p>
                  </a:txBody>
                  <a:tcPr/>
                </a:tc>
                <a:tc>
                  <a:txBody>
                    <a:bodyPr/>
                    <a:lstStyle/>
                    <a:p>
                      <a:r>
                        <a:rPr lang="en-US" altLang="zh-CN" dirty="0"/>
                        <a:t>0x0, </a:t>
                      </a:r>
                      <a:r>
                        <a:rPr lang="en-US" altLang="zh-CN" dirty="0" err="1"/>
                        <a:t>str_u</a:t>
                      </a:r>
                      <a:endParaRPr lang="zh-CN" altLang="en-US" dirty="0"/>
                    </a:p>
                  </a:txBody>
                  <a:tcPr/>
                </a:tc>
                <a:extLst>
                  <a:ext uri="{0D108BD9-81ED-4DB2-BD59-A6C34878D82A}">
                    <a16:rowId xmlns:a16="http://schemas.microsoft.com/office/drawing/2014/main" val="1463636180"/>
                  </a:ext>
                </a:extLst>
              </a:tr>
              <a:tr h="495924">
                <a:tc>
                  <a:txBody>
                    <a:bodyPr/>
                    <a:lstStyle/>
                    <a:p>
                      <a:r>
                        <a:rPr lang="en-US" altLang="zh-CN" dirty="0"/>
                        <a:t>-0x30(%</a:t>
                      </a:r>
                      <a:r>
                        <a:rPr lang="en-US" altLang="zh-CN" dirty="0" err="1"/>
                        <a:t>rbp</a:t>
                      </a:r>
                      <a:r>
                        <a:rPr lang="en-US" altLang="zh-CN" dirty="0"/>
                        <a:t>)</a:t>
                      </a:r>
                      <a:endParaRPr lang="zh-CN" altLang="en-US" dirty="0"/>
                    </a:p>
                  </a:txBody>
                  <a:tcPr/>
                </a:tc>
                <a:tc>
                  <a:txBody>
                    <a:bodyPr/>
                    <a:lstStyle/>
                    <a:p>
                      <a:r>
                        <a:rPr lang="en-US" altLang="zh-CN" dirty="0"/>
                        <a:t>0x0, </a:t>
                      </a:r>
                      <a:r>
                        <a:rPr lang="en-US" altLang="zh-CN" dirty="0" err="1"/>
                        <a:t>str_s</a:t>
                      </a:r>
                      <a:endParaRPr lang="zh-CN" altLang="en-US" dirty="0"/>
                    </a:p>
                  </a:txBody>
                  <a:tcPr/>
                </a:tc>
                <a:extLst>
                  <a:ext uri="{0D108BD9-81ED-4DB2-BD59-A6C34878D82A}">
                    <a16:rowId xmlns:a16="http://schemas.microsoft.com/office/drawing/2014/main" val="2228690718"/>
                  </a:ext>
                </a:extLst>
              </a:tr>
              <a:tr h="495924">
                <a:tc>
                  <a:txBody>
                    <a:bodyPr/>
                    <a:lstStyle/>
                    <a:p>
                      <a:r>
                        <a:rPr lang="en-US" altLang="zh-CN" dirty="0"/>
                        <a:t>-0x38(%</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90392107"/>
                  </a:ext>
                </a:extLst>
              </a:tr>
              <a:tr h="495924">
                <a:tc>
                  <a:txBody>
                    <a:bodyPr/>
                    <a:lstStyle/>
                    <a:p>
                      <a:r>
                        <a:rPr lang="en-US" altLang="zh-CN" dirty="0"/>
                        <a:t>-0x40(%</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315485399"/>
                  </a:ext>
                </a:extLst>
              </a:tr>
              <a:tr h="495924">
                <a:tc>
                  <a:txBody>
                    <a:bodyPr/>
                    <a:lstStyle/>
                    <a:p>
                      <a:r>
                        <a:rPr lang="en-US" altLang="zh-CN" dirty="0"/>
                        <a:t>-0x48(%</a:t>
                      </a:r>
                      <a:r>
                        <a:rPr lang="en-US" altLang="zh-CN" dirty="0" err="1"/>
                        <a:t>rbp</a:t>
                      </a:r>
                      <a:r>
                        <a:rPr lang="en-US" altLang="zh-CN" dirty="0"/>
                        <a:t>)</a:t>
                      </a:r>
                      <a:endParaRPr lang="zh-CN" altLang="en-US" dirty="0"/>
                    </a:p>
                  </a:txBody>
                  <a:tcPr/>
                </a:tc>
                <a:tc>
                  <a:txBody>
                    <a:bodyPr/>
                    <a:lstStyle/>
                    <a:p>
                      <a:r>
                        <a:rPr lang="en-US" altLang="zh-CN" dirty="0"/>
                        <a:t>str</a:t>
                      </a:r>
                      <a:endParaRPr lang="zh-CN" altLang="en-US" dirty="0"/>
                    </a:p>
                  </a:txBody>
                  <a:tcPr/>
                </a:tc>
                <a:extLst>
                  <a:ext uri="{0D108BD9-81ED-4DB2-BD59-A6C34878D82A}">
                    <a16:rowId xmlns:a16="http://schemas.microsoft.com/office/drawing/2014/main" val="220914734"/>
                  </a:ext>
                </a:extLst>
              </a:tr>
              <a:tr h="495924">
                <a:tc>
                  <a:txBody>
                    <a:bodyPr/>
                    <a:lstStyle/>
                    <a:p>
                      <a:r>
                        <a:rPr lang="en-US" altLang="zh-CN" dirty="0"/>
                        <a:t>-0x50(%</a:t>
                      </a:r>
                      <a:r>
                        <a:rPr lang="en-US" altLang="zh-CN" dirty="0" err="1"/>
                        <a:t>rbp</a:t>
                      </a:r>
                      <a:r>
                        <a:rPr lang="en-US" altLang="zh-CN" dirty="0"/>
                        <a:t>), %rsp</a:t>
                      </a:r>
                      <a:endParaRPr lang="zh-CN" altLang="en-US" dirty="0"/>
                    </a:p>
                  </a:txBody>
                  <a:tcPr/>
                </a:tc>
                <a:tc>
                  <a:txBody>
                    <a:bodyPr/>
                    <a:lstStyle/>
                    <a:p>
                      <a:endParaRPr lang="zh-CN" altLang="en-US" dirty="0"/>
                    </a:p>
                  </a:txBody>
                  <a:tcPr/>
                </a:tc>
                <a:extLst>
                  <a:ext uri="{0D108BD9-81ED-4DB2-BD59-A6C34878D82A}">
                    <a16:rowId xmlns:a16="http://schemas.microsoft.com/office/drawing/2014/main" val="321316044"/>
                  </a:ext>
                </a:extLst>
              </a:tr>
            </a:tbl>
          </a:graphicData>
        </a:graphic>
      </p:graphicFrame>
      <p:pic>
        <p:nvPicPr>
          <p:cNvPr id="4" name="图片 3">
            <a:extLst>
              <a:ext uri="{FF2B5EF4-FFF2-40B4-BE49-F238E27FC236}">
                <a16:creationId xmlns:a16="http://schemas.microsoft.com/office/drawing/2014/main" id="{1A38B4F7-72B3-463E-A2DD-B1EA9953CC6B}"/>
              </a:ext>
            </a:extLst>
          </p:cNvPr>
          <p:cNvPicPr>
            <a:picLocks noChangeAspect="1"/>
          </p:cNvPicPr>
          <p:nvPr/>
        </p:nvPicPr>
        <p:blipFill>
          <a:blip r:embed="rId3"/>
          <a:stretch>
            <a:fillRect/>
          </a:stretch>
        </p:blipFill>
        <p:spPr>
          <a:xfrm>
            <a:off x="540179" y="1644474"/>
            <a:ext cx="1809750" cy="352425"/>
          </a:xfrm>
          <a:prstGeom prst="rect">
            <a:avLst/>
          </a:prstGeom>
        </p:spPr>
      </p:pic>
      <p:sp>
        <p:nvSpPr>
          <p:cNvPr id="8" name="矩形 7">
            <a:extLst>
              <a:ext uri="{FF2B5EF4-FFF2-40B4-BE49-F238E27FC236}">
                <a16:creationId xmlns:a16="http://schemas.microsoft.com/office/drawing/2014/main" id="{83CE0E9E-A931-437E-B5F0-A49370E83F00}"/>
              </a:ext>
            </a:extLst>
          </p:cNvPr>
          <p:cNvSpPr/>
          <p:nvPr/>
        </p:nvSpPr>
        <p:spPr>
          <a:xfrm>
            <a:off x="0" y="4004109"/>
            <a:ext cx="731520" cy="69372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a:extLst>
              <a:ext uri="{FF2B5EF4-FFF2-40B4-BE49-F238E27FC236}">
                <a16:creationId xmlns:a16="http://schemas.microsoft.com/office/drawing/2014/main" id="{EEFEF914-181C-4642-A64B-953577D476E2}"/>
              </a:ext>
            </a:extLst>
          </p:cNvPr>
          <p:cNvSpPr txBox="1"/>
          <p:nvPr/>
        </p:nvSpPr>
        <p:spPr>
          <a:xfrm>
            <a:off x="540179" y="5111015"/>
            <a:ext cx="1460656" cy="369332"/>
          </a:xfrm>
          <a:prstGeom prst="rect">
            <a:avLst/>
          </a:prstGeom>
          <a:noFill/>
        </p:spPr>
        <p:txBody>
          <a:bodyPr wrap="none" rtlCol="0">
            <a:spAutoFit/>
          </a:bodyPr>
          <a:lstStyle/>
          <a:p>
            <a:r>
              <a:rPr lang="zh-CN" altLang="en-US" dirty="0"/>
              <a:t>指令长度为</a:t>
            </a:r>
            <a:r>
              <a:rPr lang="en-US" altLang="zh-CN" dirty="0"/>
              <a:t>5</a:t>
            </a:r>
            <a:endParaRPr lang="zh-CN" altLang="en-US" dirty="0"/>
          </a:p>
        </p:txBody>
      </p:sp>
      <p:sp>
        <p:nvSpPr>
          <p:cNvPr id="10" name="文本框 9">
            <a:extLst>
              <a:ext uri="{FF2B5EF4-FFF2-40B4-BE49-F238E27FC236}">
                <a16:creationId xmlns:a16="http://schemas.microsoft.com/office/drawing/2014/main" id="{9283F022-57EA-4A15-ACA5-05506CBED22F}"/>
              </a:ext>
            </a:extLst>
          </p:cNvPr>
          <p:cNvSpPr txBox="1"/>
          <p:nvPr/>
        </p:nvSpPr>
        <p:spPr>
          <a:xfrm>
            <a:off x="2670476" y="5372166"/>
            <a:ext cx="5457524" cy="923330"/>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0x400666-0x40074c = -0xe6=0xff ff </a:t>
            </a:r>
            <a:r>
              <a:rPr lang="en-US" altLang="zh-CN" dirty="0" err="1">
                <a:latin typeface="Calibri" panose="020F0502020204030204" pitchFamily="34" charset="0"/>
                <a:cs typeface="Calibri" panose="020F0502020204030204" pitchFamily="34" charset="0"/>
              </a:rPr>
              <a:t>ff</a:t>
            </a:r>
            <a:r>
              <a:rPr lang="en-US" altLang="zh-CN" dirty="0">
                <a:latin typeface="Calibri" panose="020F0502020204030204" pitchFamily="34" charset="0"/>
                <a:cs typeface="Calibri" panose="020F0502020204030204" pitchFamily="34" charset="0"/>
              </a:rPr>
              <a:t> 1a</a:t>
            </a:r>
          </a:p>
          <a:p>
            <a:endParaRPr lang="en-US" altLang="zh-CN" dirty="0">
              <a:latin typeface="Calibri" panose="020F0502020204030204" pitchFamily="34" charset="0"/>
              <a:cs typeface="Calibri" panose="020F0502020204030204" pitchFamily="34" charset="0"/>
            </a:endParaRPr>
          </a:p>
          <a:p>
            <a:r>
              <a:rPr lang="en-US" altLang="zh-CN" dirty="0">
                <a:latin typeface="Calibri" panose="020F0502020204030204" pitchFamily="34" charset="0"/>
                <a:cs typeface="Calibri" panose="020F0502020204030204" pitchFamily="34" charset="0"/>
              </a:rPr>
              <a:t>1110 0110  </a:t>
            </a:r>
            <a:r>
              <a:rPr lang="zh-CN" altLang="en-US" dirty="0">
                <a:latin typeface="宋体" panose="02010600030101010101" pitchFamily="2" charset="-122"/>
                <a:ea typeface="宋体" panose="02010600030101010101" pitchFamily="2" charset="-122"/>
                <a:cs typeface="Calibri" panose="020F0502020204030204" pitchFamily="34" charset="0"/>
              </a:rPr>
              <a:t>取反</a:t>
            </a:r>
            <a:r>
              <a:rPr lang="en-US" altLang="zh-CN" dirty="0">
                <a:latin typeface="Calibri" panose="020F0502020204030204" pitchFamily="34" charset="0"/>
                <a:cs typeface="Calibri" panose="020F0502020204030204" pitchFamily="34" charset="0"/>
              </a:rPr>
              <a:t>+1  0001 1010</a:t>
            </a:r>
            <a:endParaRPr lang="zh-CN" altLang="en-US"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E87FD918-A646-49A9-976E-D255C24DA228}"/>
              </a:ext>
            </a:extLst>
          </p:cNvPr>
          <p:cNvSpPr txBox="1"/>
          <p:nvPr/>
        </p:nvSpPr>
        <p:spPr>
          <a:xfrm>
            <a:off x="6858685" y="3819443"/>
            <a:ext cx="1013419" cy="369332"/>
          </a:xfrm>
          <a:prstGeom prst="rect">
            <a:avLst/>
          </a:prstGeom>
          <a:noFill/>
        </p:spPr>
        <p:txBody>
          <a:bodyPr wrap="none" rtlCol="0">
            <a:spAutoFit/>
          </a:bodyPr>
          <a:lstStyle/>
          <a:p>
            <a:r>
              <a:rPr lang="en-US" altLang="zh-CN" dirty="0">
                <a:solidFill>
                  <a:srgbClr val="FF0000"/>
                </a:solidFill>
                <a:latin typeface="Calibri" panose="020F0502020204030204" pitchFamily="34" charset="0"/>
                <a:cs typeface="Calibri" panose="020F0502020204030204" pitchFamily="34" charset="0"/>
              </a:rPr>
              <a:t>1a ff </a:t>
            </a:r>
            <a:r>
              <a:rPr lang="en-US" altLang="zh-CN" dirty="0" err="1">
                <a:solidFill>
                  <a:srgbClr val="FF0000"/>
                </a:solidFill>
                <a:latin typeface="Calibri" panose="020F0502020204030204" pitchFamily="34" charset="0"/>
                <a:cs typeface="Calibri" panose="020F0502020204030204" pitchFamily="34" charset="0"/>
              </a:rPr>
              <a:t>ff</a:t>
            </a:r>
            <a:r>
              <a:rPr lang="en-US" altLang="zh-CN" dirty="0">
                <a:solidFill>
                  <a:srgbClr val="FF0000"/>
                </a:solidFill>
                <a:latin typeface="Calibri" panose="020F0502020204030204" pitchFamily="34" charset="0"/>
                <a:cs typeface="Calibri" panose="020F0502020204030204" pitchFamily="34" charset="0"/>
              </a:rPr>
              <a:t> </a:t>
            </a:r>
            <a:r>
              <a:rPr lang="en-US" altLang="zh-CN" dirty="0" err="1">
                <a:solidFill>
                  <a:srgbClr val="FF0000"/>
                </a:solidFill>
                <a:latin typeface="Calibri" panose="020F0502020204030204" pitchFamily="34" charset="0"/>
                <a:cs typeface="Calibri" panose="020F0502020204030204" pitchFamily="34" charset="0"/>
              </a:rPr>
              <a:t>ff</a:t>
            </a:r>
            <a:endParaRPr lang="zh-CN" altLang="en-US" dirty="0">
              <a:solidFill>
                <a:srgbClr val="FF0000"/>
              </a:solidFill>
              <a:latin typeface="Calibri" panose="020F0502020204030204" pitchFamily="34" charset="0"/>
              <a:cs typeface="Calibri" panose="020F0502020204030204" pitchFamily="34" charset="0"/>
            </a:endParaRPr>
          </a:p>
        </p:txBody>
      </p:sp>
      <p:sp>
        <p:nvSpPr>
          <p:cNvPr id="15" name="日期占位符 14">
            <a:extLst>
              <a:ext uri="{FF2B5EF4-FFF2-40B4-BE49-F238E27FC236}">
                <a16:creationId xmlns:a16="http://schemas.microsoft.com/office/drawing/2014/main" id="{4DA66015-576B-4AA2-9160-86777EB645CC}"/>
              </a:ext>
            </a:extLst>
          </p:cNvPr>
          <p:cNvSpPr>
            <a:spLocks noGrp="1"/>
          </p:cNvSpPr>
          <p:nvPr>
            <p:ph type="dt" sz="half" idx="10"/>
          </p:nvPr>
        </p:nvSpPr>
        <p:spPr/>
        <p:txBody>
          <a:bodyPr/>
          <a:lstStyle/>
          <a:p>
            <a:fld id="{36E378E5-C372-4617-A99A-7EE9180D0D3E}" type="datetime1">
              <a:rPr lang="zh-CN" altLang="en-US" smtClean="0"/>
              <a:t>2019/11/7</a:t>
            </a:fld>
            <a:endParaRPr lang="zh-CN" altLang="en-US"/>
          </a:p>
        </p:txBody>
      </p:sp>
      <p:sp>
        <p:nvSpPr>
          <p:cNvPr id="16" name="灯片编号占位符 15">
            <a:extLst>
              <a:ext uri="{FF2B5EF4-FFF2-40B4-BE49-F238E27FC236}">
                <a16:creationId xmlns:a16="http://schemas.microsoft.com/office/drawing/2014/main" id="{0C2CE953-1260-4258-8240-60A2EADFF8DF}"/>
              </a:ext>
            </a:extLst>
          </p:cNvPr>
          <p:cNvSpPr>
            <a:spLocks noGrp="1"/>
          </p:cNvSpPr>
          <p:nvPr>
            <p:ph type="sldNum" sz="quarter" idx="12"/>
          </p:nvPr>
        </p:nvSpPr>
        <p:spPr/>
        <p:txBody>
          <a:bodyPr/>
          <a:lstStyle/>
          <a:p>
            <a:fld id="{7C39ED07-5995-462C-8923-41E326321872}" type="slidenum">
              <a:rPr lang="zh-CN" altLang="en-US" smtClean="0"/>
              <a:t>18</a:t>
            </a:fld>
            <a:endParaRPr lang="zh-CN" altLang="en-US"/>
          </a:p>
        </p:txBody>
      </p:sp>
      <p:pic>
        <p:nvPicPr>
          <p:cNvPr id="2" name="图片 1">
            <a:extLst>
              <a:ext uri="{FF2B5EF4-FFF2-40B4-BE49-F238E27FC236}">
                <a16:creationId xmlns:a16="http://schemas.microsoft.com/office/drawing/2014/main" id="{0BFAB4AD-23EC-465A-8C9B-8AB367BFC600}"/>
              </a:ext>
            </a:extLst>
          </p:cNvPr>
          <p:cNvPicPr>
            <a:picLocks noChangeAspect="1"/>
          </p:cNvPicPr>
          <p:nvPr/>
        </p:nvPicPr>
        <p:blipFill>
          <a:blip r:embed="rId4"/>
          <a:stretch>
            <a:fillRect/>
          </a:stretch>
        </p:blipFill>
        <p:spPr>
          <a:xfrm>
            <a:off x="1853515" y="-6174"/>
            <a:ext cx="7543800" cy="5219700"/>
          </a:xfrm>
          <a:prstGeom prst="rect">
            <a:avLst/>
          </a:prstGeom>
        </p:spPr>
      </p:pic>
    </p:spTree>
    <p:extLst>
      <p:ext uri="{BB962C8B-B14F-4D97-AF65-F5344CB8AC3E}">
        <p14:creationId xmlns:p14="http://schemas.microsoft.com/office/powerpoint/2010/main" val="16692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50243EE-11AF-4DEC-AA08-6ECFF173470E}"/>
              </a:ext>
            </a:extLst>
          </p:cNvPr>
          <p:cNvPicPr>
            <a:picLocks noChangeAspect="1"/>
          </p:cNvPicPr>
          <p:nvPr/>
        </p:nvPicPr>
        <p:blipFill>
          <a:blip r:embed="rId2"/>
          <a:stretch>
            <a:fillRect/>
          </a:stretch>
        </p:blipFill>
        <p:spPr>
          <a:xfrm>
            <a:off x="0" y="1305752"/>
            <a:ext cx="9721516" cy="1804996"/>
          </a:xfrm>
          <a:prstGeom prst="rect">
            <a:avLst/>
          </a:prstGeom>
        </p:spPr>
      </p:pic>
      <p:sp>
        <p:nvSpPr>
          <p:cNvPr id="3" name="文本框 2">
            <a:extLst>
              <a:ext uri="{FF2B5EF4-FFF2-40B4-BE49-F238E27FC236}">
                <a16:creationId xmlns:a16="http://schemas.microsoft.com/office/drawing/2014/main" id="{6F6ECA9D-C0C7-4ED0-B130-E25034E9C328}"/>
              </a:ext>
            </a:extLst>
          </p:cNvPr>
          <p:cNvSpPr txBox="1"/>
          <p:nvPr/>
        </p:nvSpPr>
        <p:spPr>
          <a:xfrm>
            <a:off x="567891" y="481263"/>
            <a:ext cx="877163" cy="369332"/>
          </a:xfrm>
          <a:prstGeom prst="rect">
            <a:avLst/>
          </a:prstGeom>
          <a:noFill/>
        </p:spPr>
        <p:txBody>
          <a:bodyPr wrap="none" rtlCol="0">
            <a:spAutoFit/>
          </a:bodyPr>
          <a:lstStyle/>
          <a:p>
            <a:r>
              <a:rPr lang="zh-CN" altLang="en-US" dirty="0"/>
              <a:t>第三题</a:t>
            </a:r>
            <a:endParaRPr lang="en-US" altLang="zh-CN" dirty="0"/>
          </a:p>
        </p:txBody>
      </p:sp>
      <p:graphicFrame>
        <p:nvGraphicFramePr>
          <p:cNvPr id="6" name="表格 6">
            <a:extLst>
              <a:ext uri="{FF2B5EF4-FFF2-40B4-BE49-F238E27FC236}">
                <a16:creationId xmlns:a16="http://schemas.microsoft.com/office/drawing/2014/main" id="{5C018692-65B3-4FC1-9085-33019A68AA11}"/>
              </a:ext>
            </a:extLst>
          </p:cNvPr>
          <p:cNvGraphicFramePr>
            <a:graphicFrameLocks noGrp="1"/>
          </p:cNvGraphicFramePr>
          <p:nvPr>
            <p:extLst>
              <p:ext uri="{D42A27DB-BD31-4B8C-83A1-F6EECF244321}">
                <p14:modId xmlns:p14="http://schemas.microsoft.com/office/powerpoint/2010/main" val="2251944694"/>
              </p:ext>
            </p:extLst>
          </p:nvPr>
        </p:nvGraphicFramePr>
        <p:xfrm>
          <a:off x="8128000" y="0"/>
          <a:ext cx="4064000" cy="545516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45051747"/>
                    </a:ext>
                  </a:extLst>
                </a:gridCol>
                <a:gridCol w="2032000">
                  <a:extLst>
                    <a:ext uri="{9D8B030D-6E8A-4147-A177-3AD203B41FA5}">
                      <a16:colId xmlns:a16="http://schemas.microsoft.com/office/drawing/2014/main" val="3949771175"/>
                    </a:ext>
                  </a:extLst>
                </a:gridCol>
              </a:tblGrid>
              <a:tr h="495924">
                <a:tc>
                  <a:txBody>
                    <a:bodyPr/>
                    <a:lstStyle/>
                    <a:p>
                      <a:r>
                        <a:rPr lang="en-US" altLang="zh-CN" dirty="0"/>
                        <a:t>%</a:t>
                      </a:r>
                      <a:r>
                        <a:rPr lang="en-US" altLang="zh-CN" dirty="0" err="1"/>
                        <a:t>rbp</a:t>
                      </a:r>
                      <a:endParaRPr lang="zh-CN" altLang="en-US" dirty="0"/>
                    </a:p>
                  </a:txBody>
                  <a:tcPr/>
                </a:tc>
                <a:tc>
                  <a:txBody>
                    <a:bodyPr/>
                    <a:lstStyle/>
                    <a:p>
                      <a:endParaRPr lang="zh-CN" altLang="en-US" dirty="0"/>
                    </a:p>
                  </a:txBody>
                  <a:tcPr/>
                </a:tc>
                <a:extLst>
                  <a:ext uri="{0D108BD9-81ED-4DB2-BD59-A6C34878D82A}">
                    <a16:rowId xmlns:a16="http://schemas.microsoft.com/office/drawing/2014/main" val="301528383"/>
                  </a:ext>
                </a:extLst>
              </a:tr>
              <a:tr h="495924">
                <a:tc>
                  <a:txBody>
                    <a:bodyPr/>
                    <a:lstStyle/>
                    <a:p>
                      <a:r>
                        <a:rPr lang="en-US" altLang="zh-CN" dirty="0"/>
                        <a:t>-0x8(%</a:t>
                      </a:r>
                      <a:r>
                        <a:rPr lang="en-US" altLang="zh-CN" dirty="0" err="1"/>
                        <a:t>rbp</a:t>
                      </a:r>
                      <a:r>
                        <a:rPr lang="en-US" altLang="zh-CN" dirty="0"/>
                        <a:t>)</a:t>
                      </a:r>
                      <a:endParaRPr lang="zh-CN" altLang="en-US" dirty="0"/>
                    </a:p>
                  </a:txBody>
                  <a:tcPr/>
                </a:tc>
                <a:tc>
                  <a:txBody>
                    <a:bodyPr/>
                    <a:lstStyle/>
                    <a:p>
                      <a:r>
                        <a:rPr lang="zh-CN" altLang="en-US" dirty="0"/>
                        <a:t>金丝雀</a:t>
                      </a:r>
                    </a:p>
                  </a:txBody>
                  <a:tcPr/>
                </a:tc>
                <a:extLst>
                  <a:ext uri="{0D108BD9-81ED-4DB2-BD59-A6C34878D82A}">
                    <a16:rowId xmlns:a16="http://schemas.microsoft.com/office/drawing/2014/main" val="4126109499"/>
                  </a:ext>
                </a:extLst>
              </a:tr>
              <a:tr h="495924">
                <a:tc>
                  <a:txBody>
                    <a:bodyPr/>
                    <a:lstStyle/>
                    <a:p>
                      <a:r>
                        <a:rPr lang="en-US" altLang="zh-CN" dirty="0"/>
                        <a:t>-0x10(%</a:t>
                      </a:r>
                      <a:r>
                        <a:rPr lang="en-US" altLang="zh-CN" dirty="0" err="1"/>
                        <a:t>rbp</a:t>
                      </a:r>
                      <a:r>
                        <a:rPr lang="en-US" altLang="zh-CN" dirty="0"/>
                        <a:t>)</a:t>
                      </a:r>
                    </a:p>
                  </a:txBody>
                  <a:tcPr/>
                </a:tc>
                <a:tc>
                  <a:txBody>
                    <a:bodyPr/>
                    <a:lstStyle/>
                    <a:p>
                      <a:endParaRPr lang="zh-CN" altLang="en-US"/>
                    </a:p>
                  </a:txBody>
                  <a:tcPr/>
                </a:tc>
                <a:extLst>
                  <a:ext uri="{0D108BD9-81ED-4DB2-BD59-A6C34878D82A}">
                    <a16:rowId xmlns:a16="http://schemas.microsoft.com/office/drawing/2014/main" val="1006280696"/>
                  </a:ext>
                </a:extLst>
              </a:tr>
              <a:tr h="495924">
                <a:tc>
                  <a:txBody>
                    <a:bodyPr/>
                    <a:lstStyle/>
                    <a:p>
                      <a:r>
                        <a:rPr lang="en-US" altLang="zh-CN" dirty="0"/>
                        <a:t>-0x18(%</a:t>
                      </a:r>
                      <a:r>
                        <a:rPr lang="en-US" altLang="zh-CN" dirty="0" err="1"/>
                        <a:t>rbp</a:t>
                      </a:r>
                      <a:r>
                        <a:rPr lang="en-US" altLang="zh-CN" dirty="0"/>
                        <a:t>)</a:t>
                      </a:r>
                      <a:endParaRPr lang="zh-CN" altLang="en-US" dirty="0"/>
                    </a:p>
                  </a:txBody>
                  <a:tcPr/>
                </a:tc>
                <a:tc>
                  <a:txBody>
                    <a:bodyPr/>
                    <a:lstStyle/>
                    <a:p>
                      <a:r>
                        <a:rPr lang="en-US" altLang="zh-CN" dirty="0"/>
                        <a:t>long c</a:t>
                      </a:r>
                      <a:endParaRPr lang="zh-CN" altLang="en-US" dirty="0"/>
                    </a:p>
                  </a:txBody>
                  <a:tcPr/>
                </a:tc>
                <a:extLst>
                  <a:ext uri="{0D108BD9-81ED-4DB2-BD59-A6C34878D82A}">
                    <a16:rowId xmlns:a16="http://schemas.microsoft.com/office/drawing/2014/main" val="3634530155"/>
                  </a:ext>
                </a:extLst>
              </a:tr>
              <a:tr h="495924">
                <a:tc>
                  <a:txBody>
                    <a:bodyPr/>
                    <a:lstStyle/>
                    <a:p>
                      <a:r>
                        <a:rPr lang="en-US" altLang="zh-CN" dirty="0"/>
                        <a:t>-0x20(%</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831669368"/>
                  </a:ext>
                </a:extLst>
              </a:tr>
              <a:tr h="495924">
                <a:tc>
                  <a:txBody>
                    <a:bodyPr/>
                    <a:lstStyle/>
                    <a:p>
                      <a:r>
                        <a:rPr lang="en-US" altLang="zh-CN" dirty="0"/>
                        <a:t>-0x28(%</a:t>
                      </a:r>
                      <a:r>
                        <a:rPr lang="en-US" altLang="zh-CN" dirty="0" err="1"/>
                        <a:t>rbp</a:t>
                      </a:r>
                      <a:r>
                        <a:rPr lang="en-US" altLang="zh-CN" dirty="0"/>
                        <a:t>)</a:t>
                      </a:r>
                      <a:endParaRPr lang="zh-CN" altLang="en-US" dirty="0"/>
                    </a:p>
                  </a:txBody>
                  <a:tcPr/>
                </a:tc>
                <a:tc>
                  <a:txBody>
                    <a:bodyPr/>
                    <a:lstStyle/>
                    <a:p>
                      <a:r>
                        <a:rPr lang="en-US" altLang="zh-CN" dirty="0"/>
                        <a:t>0x0, </a:t>
                      </a:r>
                      <a:r>
                        <a:rPr lang="en-US" altLang="zh-CN" dirty="0" err="1"/>
                        <a:t>str_u</a:t>
                      </a:r>
                      <a:endParaRPr lang="zh-CN" altLang="en-US" dirty="0"/>
                    </a:p>
                  </a:txBody>
                  <a:tcPr/>
                </a:tc>
                <a:extLst>
                  <a:ext uri="{0D108BD9-81ED-4DB2-BD59-A6C34878D82A}">
                    <a16:rowId xmlns:a16="http://schemas.microsoft.com/office/drawing/2014/main" val="1463636180"/>
                  </a:ext>
                </a:extLst>
              </a:tr>
              <a:tr h="495924">
                <a:tc>
                  <a:txBody>
                    <a:bodyPr/>
                    <a:lstStyle/>
                    <a:p>
                      <a:r>
                        <a:rPr lang="en-US" altLang="zh-CN" dirty="0"/>
                        <a:t>-0x30(%</a:t>
                      </a:r>
                      <a:r>
                        <a:rPr lang="en-US" altLang="zh-CN" dirty="0" err="1"/>
                        <a:t>rbp</a:t>
                      </a:r>
                      <a:r>
                        <a:rPr lang="en-US" altLang="zh-CN" dirty="0"/>
                        <a:t>)</a:t>
                      </a:r>
                      <a:endParaRPr lang="zh-CN" altLang="en-US" dirty="0"/>
                    </a:p>
                  </a:txBody>
                  <a:tcPr/>
                </a:tc>
                <a:tc>
                  <a:txBody>
                    <a:bodyPr/>
                    <a:lstStyle/>
                    <a:p>
                      <a:r>
                        <a:rPr lang="en-US" altLang="zh-CN" dirty="0"/>
                        <a:t>0x0, </a:t>
                      </a:r>
                      <a:r>
                        <a:rPr lang="en-US" altLang="zh-CN" dirty="0" err="1"/>
                        <a:t>str_s</a:t>
                      </a:r>
                      <a:endParaRPr lang="zh-CN" altLang="en-US" dirty="0"/>
                    </a:p>
                  </a:txBody>
                  <a:tcPr/>
                </a:tc>
                <a:extLst>
                  <a:ext uri="{0D108BD9-81ED-4DB2-BD59-A6C34878D82A}">
                    <a16:rowId xmlns:a16="http://schemas.microsoft.com/office/drawing/2014/main" val="2228690718"/>
                  </a:ext>
                </a:extLst>
              </a:tr>
              <a:tr h="495924">
                <a:tc>
                  <a:txBody>
                    <a:bodyPr/>
                    <a:lstStyle/>
                    <a:p>
                      <a:r>
                        <a:rPr lang="en-US" altLang="zh-CN" dirty="0"/>
                        <a:t>-0x38(%</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90392107"/>
                  </a:ext>
                </a:extLst>
              </a:tr>
              <a:tr h="495924">
                <a:tc>
                  <a:txBody>
                    <a:bodyPr/>
                    <a:lstStyle/>
                    <a:p>
                      <a:r>
                        <a:rPr lang="en-US" altLang="zh-CN" dirty="0"/>
                        <a:t>-0x40(%</a:t>
                      </a:r>
                      <a:r>
                        <a:rPr lang="en-US" altLang="zh-CN" dirty="0" err="1"/>
                        <a:t>rbp</a:t>
                      </a:r>
                      <a:r>
                        <a:rPr lang="en-US" altLang="zh-CN" dirty="0"/>
                        <a:t>)</a:t>
                      </a:r>
                      <a:endParaRPr lang="zh-CN" altLang="en-US" dirty="0"/>
                    </a:p>
                  </a:txBody>
                  <a:tcPr/>
                </a:tc>
                <a:tc>
                  <a:txBody>
                    <a:bodyPr/>
                    <a:lstStyle/>
                    <a:p>
                      <a:endParaRPr lang="zh-CN" altLang="en-US" dirty="0"/>
                    </a:p>
                  </a:txBody>
                  <a:tcPr/>
                </a:tc>
                <a:extLst>
                  <a:ext uri="{0D108BD9-81ED-4DB2-BD59-A6C34878D82A}">
                    <a16:rowId xmlns:a16="http://schemas.microsoft.com/office/drawing/2014/main" val="3315485399"/>
                  </a:ext>
                </a:extLst>
              </a:tr>
              <a:tr h="495924">
                <a:tc>
                  <a:txBody>
                    <a:bodyPr/>
                    <a:lstStyle/>
                    <a:p>
                      <a:r>
                        <a:rPr lang="en-US" altLang="zh-CN" dirty="0"/>
                        <a:t>-0x48(%</a:t>
                      </a:r>
                      <a:r>
                        <a:rPr lang="en-US" altLang="zh-CN" dirty="0" err="1"/>
                        <a:t>rbp</a:t>
                      </a:r>
                      <a:r>
                        <a:rPr lang="en-US" altLang="zh-CN" dirty="0"/>
                        <a:t>)</a:t>
                      </a:r>
                      <a:endParaRPr lang="zh-CN" altLang="en-US" dirty="0"/>
                    </a:p>
                  </a:txBody>
                  <a:tcPr/>
                </a:tc>
                <a:tc>
                  <a:txBody>
                    <a:bodyPr/>
                    <a:lstStyle/>
                    <a:p>
                      <a:r>
                        <a:rPr lang="en-US" altLang="zh-CN" dirty="0"/>
                        <a:t>str</a:t>
                      </a:r>
                      <a:endParaRPr lang="zh-CN" altLang="en-US" dirty="0"/>
                    </a:p>
                  </a:txBody>
                  <a:tcPr/>
                </a:tc>
                <a:extLst>
                  <a:ext uri="{0D108BD9-81ED-4DB2-BD59-A6C34878D82A}">
                    <a16:rowId xmlns:a16="http://schemas.microsoft.com/office/drawing/2014/main" val="220914734"/>
                  </a:ext>
                </a:extLst>
              </a:tr>
              <a:tr h="495924">
                <a:tc>
                  <a:txBody>
                    <a:bodyPr/>
                    <a:lstStyle/>
                    <a:p>
                      <a:r>
                        <a:rPr lang="en-US" altLang="zh-CN" dirty="0"/>
                        <a:t>-0x50(%</a:t>
                      </a:r>
                      <a:r>
                        <a:rPr lang="en-US" altLang="zh-CN" dirty="0" err="1"/>
                        <a:t>rbp</a:t>
                      </a:r>
                      <a:r>
                        <a:rPr lang="en-US" altLang="zh-CN" dirty="0"/>
                        <a:t>), %rsp</a:t>
                      </a:r>
                      <a:endParaRPr lang="zh-CN" altLang="en-US" dirty="0"/>
                    </a:p>
                  </a:txBody>
                  <a:tcPr/>
                </a:tc>
                <a:tc>
                  <a:txBody>
                    <a:bodyPr/>
                    <a:lstStyle/>
                    <a:p>
                      <a:endParaRPr lang="zh-CN" altLang="en-US" dirty="0"/>
                    </a:p>
                  </a:txBody>
                  <a:tcPr/>
                </a:tc>
                <a:extLst>
                  <a:ext uri="{0D108BD9-81ED-4DB2-BD59-A6C34878D82A}">
                    <a16:rowId xmlns:a16="http://schemas.microsoft.com/office/drawing/2014/main" val="321316044"/>
                  </a:ext>
                </a:extLst>
              </a:tr>
            </a:tbl>
          </a:graphicData>
        </a:graphic>
      </p:graphicFrame>
      <p:sp>
        <p:nvSpPr>
          <p:cNvPr id="4" name="文本框 3">
            <a:extLst>
              <a:ext uri="{FF2B5EF4-FFF2-40B4-BE49-F238E27FC236}">
                <a16:creationId xmlns:a16="http://schemas.microsoft.com/office/drawing/2014/main" id="{8E83AC41-5C67-4952-8646-1F73DF97E74D}"/>
              </a:ext>
            </a:extLst>
          </p:cNvPr>
          <p:cNvSpPr txBox="1"/>
          <p:nvPr/>
        </p:nvSpPr>
        <p:spPr>
          <a:xfrm>
            <a:off x="933650" y="3609474"/>
            <a:ext cx="5162350" cy="1569660"/>
          </a:xfrm>
          <a:prstGeom prst="rect">
            <a:avLst/>
          </a:prstGeom>
          <a:noFill/>
        </p:spPr>
        <p:txBody>
          <a:bodyPr wrap="square" rtlCol="0">
            <a:spAutoFit/>
          </a:bodyPr>
          <a:lstStyle/>
          <a:p>
            <a:r>
              <a:rPr lang="en-US" altLang="zh-CN" sz="2400" dirty="0" err="1">
                <a:latin typeface="Calibri" panose="020F0502020204030204" pitchFamily="34" charset="0"/>
                <a:ea typeface="宋体" panose="02010600030101010101" pitchFamily="2" charset="-122"/>
                <a:cs typeface="Calibri" panose="020F0502020204030204" pitchFamily="34" charset="0"/>
              </a:rPr>
              <a:t>len</a:t>
            </a:r>
            <a:r>
              <a:rPr lang="en-US" altLang="zh-CN" sz="2400" dirty="0">
                <a:latin typeface="Calibri" panose="020F0502020204030204" pitchFamily="34" charset="0"/>
                <a:ea typeface="宋体" panose="02010600030101010101" pitchFamily="2" charset="-122"/>
                <a:cs typeface="Calibri" panose="020F0502020204030204" pitchFamily="34" charset="0"/>
              </a:rPr>
              <a:t>=14</a:t>
            </a:r>
            <a:r>
              <a:rPr lang="zh-CN" altLang="en-US" sz="2400" dirty="0">
                <a:latin typeface="宋体" panose="02010600030101010101" pitchFamily="2" charset="-122"/>
                <a:ea typeface="宋体" panose="02010600030101010101" pitchFamily="2" charset="-122"/>
              </a:rPr>
              <a:t>，调用</a:t>
            </a:r>
            <a:r>
              <a:rPr lang="pl-PL" altLang="zh-CN" sz="2400" dirty="0">
                <a:latin typeface="Calibri" panose="020F0502020204030204" pitchFamily="34" charset="0"/>
                <a:ea typeface="宋体" panose="02010600030101010101" pitchFamily="2" charset="-122"/>
                <a:cs typeface="Calibri" panose="020F0502020204030204" pitchFamily="34" charset="0"/>
              </a:rPr>
              <a:t>strcpy(s.u.str_u,</a:t>
            </a:r>
            <a:r>
              <a:rPr lang="en-US" altLang="zh-CN" sz="2400" dirty="0">
                <a:latin typeface="Calibri" panose="020F0502020204030204" pitchFamily="34" charset="0"/>
                <a:ea typeface="宋体" panose="02010600030101010101" pitchFamily="2" charset="-122"/>
                <a:cs typeface="Calibri" panose="020F0502020204030204" pitchFamily="34" charset="0"/>
              </a:rPr>
              <a:t> str+10</a:t>
            </a:r>
            <a:r>
              <a:rPr lang="pl-PL" altLang="zh-CN" sz="2400" dirty="0">
                <a:latin typeface="Calibri" panose="020F0502020204030204" pitchFamily="34" charset="0"/>
                <a:ea typeface="宋体" panose="02010600030101010101" pitchFamily="2" charset="-122"/>
                <a:cs typeface="Calibri" panose="020F0502020204030204" pitchFamily="34" charset="0"/>
              </a:rPr>
              <a:t>)</a:t>
            </a:r>
            <a:r>
              <a:rPr lang="pl-PL"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a:latin typeface="Calibri" panose="020F0502020204030204" pitchFamily="34" charset="0"/>
                <a:ea typeface="宋体" panose="02010600030101010101" pitchFamily="2" charset="-122"/>
                <a:cs typeface="Calibri" panose="020F0502020204030204" pitchFamily="34" charset="0"/>
              </a:rPr>
              <a:t>s</a:t>
            </a:r>
            <a:r>
              <a:rPr lang="en-US" altLang="zh-CN" sz="2400" dirty="0">
                <a:latin typeface="宋体" panose="02010600030101010101" pitchFamily="2" charset="-122"/>
                <a:ea typeface="宋体" panose="02010600030101010101" pitchFamily="2" charset="-122"/>
              </a:rPr>
              <a:t> 32</a:t>
            </a:r>
            <a:r>
              <a:rPr lang="zh-CN" altLang="en-US" sz="2400" dirty="0">
                <a:latin typeface="宋体" panose="02010600030101010101" pitchFamily="2" charset="-122"/>
                <a:ea typeface="宋体" panose="02010600030101010101" pitchFamily="2" charset="-122"/>
              </a:rPr>
              <a:t>字节</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输出</a:t>
            </a:r>
            <a:r>
              <a:rPr lang="en-US" altLang="zh-CN" sz="2400" dirty="0" err="1">
                <a:latin typeface="Calibri" panose="020F0502020204030204" pitchFamily="34" charset="0"/>
                <a:ea typeface="宋体" panose="02010600030101010101" pitchFamily="2" charset="-122"/>
                <a:cs typeface="Calibri" panose="020F0502020204030204" pitchFamily="34" charset="0"/>
              </a:rPr>
              <a:t>abcd</a:t>
            </a:r>
            <a:endParaRPr lang="zh-CN" altLang="en-US" sz="2400" dirty="0">
              <a:latin typeface="Calibri" panose="020F0502020204030204" pitchFamily="34" charset="0"/>
              <a:ea typeface="宋体" panose="02010600030101010101" pitchFamily="2" charset="-122"/>
              <a:cs typeface="Calibri" panose="020F0502020204030204" pitchFamily="34" charset="0"/>
            </a:endParaRPr>
          </a:p>
        </p:txBody>
      </p:sp>
      <p:sp>
        <p:nvSpPr>
          <p:cNvPr id="10" name="日期占位符 9">
            <a:extLst>
              <a:ext uri="{FF2B5EF4-FFF2-40B4-BE49-F238E27FC236}">
                <a16:creationId xmlns:a16="http://schemas.microsoft.com/office/drawing/2014/main" id="{5235C6DD-C065-47E1-99F4-212C67BC3769}"/>
              </a:ext>
            </a:extLst>
          </p:cNvPr>
          <p:cNvSpPr>
            <a:spLocks noGrp="1"/>
          </p:cNvSpPr>
          <p:nvPr>
            <p:ph type="dt" sz="half" idx="10"/>
          </p:nvPr>
        </p:nvSpPr>
        <p:spPr/>
        <p:txBody>
          <a:bodyPr/>
          <a:lstStyle/>
          <a:p>
            <a:fld id="{902CB9DB-BAD4-4286-B290-1189C6389166}" type="datetime1">
              <a:rPr lang="zh-CN" altLang="en-US" smtClean="0"/>
              <a:t>2019/11/7</a:t>
            </a:fld>
            <a:endParaRPr lang="zh-CN" altLang="en-US"/>
          </a:p>
        </p:txBody>
      </p:sp>
      <p:sp>
        <p:nvSpPr>
          <p:cNvPr id="11" name="灯片编号占位符 10">
            <a:extLst>
              <a:ext uri="{FF2B5EF4-FFF2-40B4-BE49-F238E27FC236}">
                <a16:creationId xmlns:a16="http://schemas.microsoft.com/office/drawing/2014/main" id="{61D468ED-32EE-47CD-95DC-D0BA3F2C8918}"/>
              </a:ext>
            </a:extLst>
          </p:cNvPr>
          <p:cNvSpPr>
            <a:spLocks noGrp="1"/>
          </p:cNvSpPr>
          <p:nvPr>
            <p:ph type="sldNum" sz="quarter" idx="12"/>
          </p:nvPr>
        </p:nvSpPr>
        <p:spPr/>
        <p:txBody>
          <a:bodyPr/>
          <a:lstStyle/>
          <a:p>
            <a:fld id="{7C39ED07-5995-462C-8923-41E326321872}" type="slidenum">
              <a:rPr lang="zh-CN" altLang="en-US" smtClean="0"/>
              <a:t>19</a:t>
            </a:fld>
            <a:endParaRPr lang="zh-CN" altLang="en-US"/>
          </a:p>
        </p:txBody>
      </p:sp>
    </p:spTree>
    <p:extLst>
      <p:ext uri="{BB962C8B-B14F-4D97-AF65-F5344CB8AC3E}">
        <p14:creationId xmlns:p14="http://schemas.microsoft.com/office/powerpoint/2010/main" val="298726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2B0A869-1CA8-47AB-8F81-D34A99AD3D83}"/>
              </a:ext>
            </a:extLst>
          </p:cNvPr>
          <p:cNvSpPr txBox="1"/>
          <p:nvPr/>
        </p:nvSpPr>
        <p:spPr>
          <a:xfrm>
            <a:off x="779646" y="1020278"/>
            <a:ext cx="4716291"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选择题答案：</a:t>
            </a:r>
            <a:r>
              <a:rPr lang="en-US" altLang="zh-CN" sz="2400" dirty="0">
                <a:latin typeface="Calibri" panose="020F0502020204030204" pitchFamily="34" charset="0"/>
                <a:ea typeface="宋体" panose="02010600030101010101" pitchFamily="2" charset="-122"/>
                <a:cs typeface="Calibri" panose="020F0502020204030204" pitchFamily="34" charset="0"/>
              </a:rPr>
              <a:t>ACBAA ABABB CCBBA</a:t>
            </a:r>
            <a:endParaRPr lang="zh-CN" altLang="en-US" sz="2400" dirty="0">
              <a:latin typeface="Calibri" panose="020F0502020204030204" pitchFamily="34" charset="0"/>
              <a:ea typeface="宋体" panose="02010600030101010101" pitchFamily="2" charset="-122"/>
              <a:cs typeface="Calibri" panose="020F0502020204030204" pitchFamily="34" charset="0"/>
            </a:endParaRPr>
          </a:p>
        </p:txBody>
      </p:sp>
      <p:sp>
        <p:nvSpPr>
          <p:cNvPr id="5" name="文本框 4">
            <a:extLst>
              <a:ext uri="{FF2B5EF4-FFF2-40B4-BE49-F238E27FC236}">
                <a16:creationId xmlns:a16="http://schemas.microsoft.com/office/drawing/2014/main" id="{1A150B9C-CD94-4A5E-A326-2340E4C06DE4}"/>
              </a:ext>
            </a:extLst>
          </p:cNvPr>
          <p:cNvSpPr txBox="1"/>
          <p:nvPr/>
        </p:nvSpPr>
        <p:spPr>
          <a:xfrm>
            <a:off x="1193533" y="1915426"/>
            <a:ext cx="8758989" cy="1569660"/>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4. </a:t>
            </a:r>
          </a:p>
          <a:p>
            <a:r>
              <a:rPr lang="en-US" altLang="zh-CN" sz="2400" dirty="0">
                <a:latin typeface="Calibri" panose="020F0502020204030204" pitchFamily="34" charset="0"/>
                <a:ea typeface="宋体" panose="02010600030101010101" pitchFamily="2" charset="-122"/>
                <a:cs typeface="Calibri" panose="020F0502020204030204" pitchFamily="34" charset="0"/>
              </a:rPr>
              <a:t>a</a:t>
            </a:r>
            <a:r>
              <a:rPr lang="zh-CN" altLang="en-US" sz="2400" dirty="0">
                <a:latin typeface="Calibri" panose="020F0502020204030204" pitchFamily="34" charset="0"/>
                <a:ea typeface="宋体" panose="02010600030101010101" pitchFamily="2" charset="-122"/>
                <a:cs typeface="Calibri" panose="020F0502020204030204" pitchFamily="34" charset="0"/>
              </a:rPr>
              <a:t>：</a:t>
            </a:r>
            <a:r>
              <a:rPr lang="en-US" altLang="zh-CN" sz="2400" dirty="0" err="1">
                <a:latin typeface="Calibri" panose="020F0502020204030204" pitchFamily="34" charset="0"/>
                <a:ea typeface="宋体" panose="02010600030101010101" pitchFamily="2" charset="-122"/>
                <a:cs typeface="Calibri" panose="020F0502020204030204" pitchFamily="34" charset="0"/>
              </a:rPr>
              <a:t>idivq</a:t>
            </a:r>
            <a:r>
              <a:rPr lang="en-US" altLang="zh-CN" sz="2400" dirty="0">
                <a:latin typeface="Calibri" panose="020F0502020204030204" pitchFamily="34" charset="0"/>
                <a:ea typeface="宋体" panose="02010600030101010101" pitchFamily="2" charset="-122"/>
                <a:cs typeface="Calibri" panose="020F0502020204030204" pitchFamily="34" charset="0"/>
              </a:rPr>
              <a:t> </a:t>
            </a:r>
            <a:r>
              <a:rPr lang="zh-CN" altLang="en-US" sz="2400" dirty="0">
                <a:latin typeface="宋体" panose="02010600030101010101" pitchFamily="2" charset="-122"/>
                <a:ea typeface="宋体" panose="02010600030101010101" pitchFamily="2" charset="-122"/>
              </a:rPr>
              <a:t>将余数存在</a:t>
            </a:r>
            <a:r>
              <a:rPr lang="en-US" altLang="zh-CN" sz="2400" dirty="0">
                <a:latin typeface="Calibri" panose="020F0502020204030204" pitchFamily="34" charset="0"/>
                <a:ea typeface="宋体" panose="02010600030101010101" pitchFamily="2" charset="-122"/>
                <a:cs typeface="Calibri" panose="020F0502020204030204" pitchFamily="34" charset="0"/>
              </a:rPr>
              <a:t>%</a:t>
            </a:r>
            <a:r>
              <a:rPr lang="en-US" altLang="zh-CN" sz="2400" dirty="0" err="1">
                <a:latin typeface="Calibri" panose="020F0502020204030204" pitchFamily="34" charset="0"/>
                <a:ea typeface="宋体" panose="02010600030101010101" pitchFamily="2" charset="-122"/>
                <a:cs typeface="Calibri" panose="020F0502020204030204" pitchFamily="34" charset="0"/>
              </a:rPr>
              <a:t>rdx</a:t>
            </a:r>
            <a:r>
              <a:rPr lang="en-US" altLang="zh-CN" sz="2400" dirty="0">
                <a:latin typeface="Calibri" panose="020F0502020204030204" pitchFamily="34" charset="0"/>
                <a:ea typeface="宋体" panose="02010600030101010101" pitchFamily="2" charset="-122"/>
                <a:cs typeface="Calibri" panose="020F0502020204030204" pitchFamily="34" charset="0"/>
              </a:rPr>
              <a:t> </a:t>
            </a:r>
            <a:r>
              <a:rPr lang="zh-CN" altLang="en-US" sz="2400" dirty="0">
                <a:latin typeface="宋体" panose="02010600030101010101" pitchFamily="2" charset="-122"/>
                <a:ea typeface="宋体" panose="02010600030101010101" pitchFamily="2" charset="-122"/>
              </a:rPr>
              <a:t>中，商存在</a:t>
            </a:r>
            <a:r>
              <a:rPr lang="en-US" altLang="zh-CN" sz="2400" dirty="0">
                <a:latin typeface="Calibri" panose="020F0502020204030204" pitchFamily="34" charset="0"/>
                <a:ea typeface="宋体" panose="02010600030101010101" pitchFamily="2" charset="-122"/>
                <a:cs typeface="Calibri" panose="020F0502020204030204" pitchFamily="34" charset="0"/>
              </a:rPr>
              <a:t>%</a:t>
            </a:r>
            <a:r>
              <a:rPr lang="en-US" altLang="zh-CN" sz="2400" dirty="0" err="1">
                <a:latin typeface="Calibri" panose="020F0502020204030204" pitchFamily="34" charset="0"/>
                <a:ea typeface="宋体" panose="02010600030101010101" pitchFamily="2" charset="-122"/>
                <a:cs typeface="Calibri" panose="020F0502020204030204" pitchFamily="34" charset="0"/>
              </a:rPr>
              <a:t>rax</a:t>
            </a:r>
            <a:r>
              <a:rPr lang="zh-CN" altLang="en-US" sz="2400" dirty="0">
                <a:latin typeface="宋体" panose="02010600030101010101" pitchFamily="2" charset="-122"/>
                <a:ea typeface="宋体" panose="02010600030101010101" pitchFamily="2" charset="-122"/>
              </a:rPr>
              <a:t>中</a:t>
            </a:r>
            <a:br>
              <a:rPr lang="zh-CN" altLang="en-US" sz="2400" dirty="0">
                <a:latin typeface="宋体" panose="02010600030101010101" pitchFamily="2" charset="-122"/>
                <a:ea typeface="宋体" panose="02010600030101010101" pitchFamily="2" charset="-122"/>
              </a:rPr>
            </a:br>
            <a:r>
              <a:rPr lang="en-US" altLang="zh-CN" sz="2400" dirty="0">
                <a:latin typeface="Calibri" panose="020F0502020204030204" pitchFamily="34" charset="0"/>
                <a:ea typeface="宋体" panose="02010600030101010101" pitchFamily="2" charset="-122"/>
                <a:cs typeface="Calibri" panose="020F0502020204030204" pitchFamily="34" charset="0"/>
              </a:rPr>
              <a:t>b</a:t>
            </a:r>
            <a:r>
              <a:rPr lang="zh-CN" altLang="en-US" sz="2400" dirty="0">
                <a:latin typeface="Calibri" panose="020F0502020204030204" pitchFamily="34" charset="0"/>
                <a:ea typeface="宋体" panose="02010600030101010101" pitchFamily="2" charset="-122"/>
                <a:cs typeface="Calibri" panose="020F0502020204030204" pitchFamily="34" charset="0"/>
              </a:rPr>
              <a:t>：</a:t>
            </a:r>
            <a:r>
              <a:rPr lang="zh-CN" altLang="en-US" sz="2400" dirty="0">
                <a:latin typeface="宋体" panose="02010600030101010101" pitchFamily="2" charset="-122"/>
                <a:ea typeface="宋体" panose="02010600030101010101" pitchFamily="2" charset="-122"/>
              </a:rPr>
              <a:t>间接跳转 </a:t>
            </a:r>
            <a:r>
              <a:rPr lang="en-US" altLang="zh-CN" sz="2400" dirty="0">
                <a:latin typeface="Calibri" panose="020F0502020204030204" pitchFamily="34" charset="0"/>
                <a:ea typeface="宋体" panose="02010600030101010101" pitchFamily="2" charset="-122"/>
                <a:cs typeface="Calibri" panose="020F0502020204030204" pitchFamily="34" charset="0"/>
              </a:rPr>
              <a:t>*</a:t>
            </a:r>
          </a:p>
          <a:p>
            <a:r>
              <a:rPr lang="en-US" altLang="zh-CN" sz="2400" dirty="0">
                <a:latin typeface="Calibri" panose="020F0502020204030204" pitchFamily="34" charset="0"/>
                <a:ea typeface="宋体" panose="02010600030101010101" pitchFamily="2" charset="-122"/>
                <a:cs typeface="Calibri" panose="020F0502020204030204" pitchFamily="34" charset="0"/>
              </a:rPr>
              <a:t>c</a:t>
            </a:r>
            <a:r>
              <a:rPr lang="zh-CN" altLang="en-US" sz="2400" dirty="0">
                <a:latin typeface="Calibri" panose="020F0502020204030204" pitchFamily="34" charset="0"/>
                <a:ea typeface="宋体" panose="02010600030101010101" pitchFamily="2" charset="-122"/>
                <a:cs typeface="Calibri" panose="020F0502020204030204" pitchFamily="34" charset="0"/>
              </a:rPr>
              <a:t>：</a:t>
            </a:r>
            <a:r>
              <a:rPr lang="zh-CN" altLang="en-US" sz="2400" dirty="0">
                <a:latin typeface="宋体" panose="02010600030101010101" pitchFamily="2" charset="-122"/>
                <a:ea typeface="宋体" panose="02010600030101010101" pitchFamily="2" charset="-122"/>
              </a:rPr>
              <a:t>算术右移指令是</a:t>
            </a:r>
            <a:r>
              <a:rPr lang="en-US" altLang="zh-CN" sz="2400" dirty="0" err="1">
                <a:latin typeface="Calibri" panose="020F0502020204030204" pitchFamily="34" charset="0"/>
                <a:ea typeface="宋体" panose="02010600030101010101" pitchFamily="2" charset="-122"/>
                <a:cs typeface="Calibri" panose="020F0502020204030204" pitchFamily="34" charset="0"/>
              </a:rPr>
              <a:t>sar</a:t>
            </a:r>
            <a:endParaRPr lang="en-US" altLang="zh-CN" sz="2400" dirty="0">
              <a:latin typeface="Calibri" panose="020F0502020204030204" pitchFamily="34" charset="0"/>
              <a:ea typeface="宋体" panose="02010600030101010101" pitchFamily="2" charset="-122"/>
              <a:cs typeface="Calibri" panose="020F0502020204030204" pitchFamily="34" charset="0"/>
            </a:endParaRPr>
          </a:p>
        </p:txBody>
      </p:sp>
      <p:pic>
        <p:nvPicPr>
          <p:cNvPr id="6" name="图片 5">
            <a:extLst>
              <a:ext uri="{FF2B5EF4-FFF2-40B4-BE49-F238E27FC236}">
                <a16:creationId xmlns:a16="http://schemas.microsoft.com/office/drawing/2014/main" id="{87956783-FD4D-4D1D-B9EA-F69F2DF3070E}"/>
              </a:ext>
            </a:extLst>
          </p:cNvPr>
          <p:cNvPicPr>
            <a:picLocks noChangeAspect="1"/>
          </p:cNvPicPr>
          <p:nvPr/>
        </p:nvPicPr>
        <p:blipFill>
          <a:blip r:embed="rId2"/>
          <a:stretch>
            <a:fillRect/>
          </a:stretch>
        </p:blipFill>
        <p:spPr>
          <a:xfrm>
            <a:off x="7461032" y="1548416"/>
            <a:ext cx="4238625" cy="1657350"/>
          </a:xfrm>
          <a:prstGeom prst="rect">
            <a:avLst/>
          </a:prstGeom>
        </p:spPr>
      </p:pic>
      <p:sp>
        <p:nvSpPr>
          <p:cNvPr id="7" name="文本框 6">
            <a:extLst>
              <a:ext uri="{FF2B5EF4-FFF2-40B4-BE49-F238E27FC236}">
                <a16:creationId xmlns:a16="http://schemas.microsoft.com/office/drawing/2014/main" id="{48224B6C-D1D2-4E13-BDCE-B0DC6FA6EAA5}"/>
              </a:ext>
            </a:extLst>
          </p:cNvPr>
          <p:cNvSpPr txBox="1"/>
          <p:nvPr/>
        </p:nvSpPr>
        <p:spPr>
          <a:xfrm>
            <a:off x="1289785" y="3878981"/>
            <a:ext cx="5724644" cy="1200329"/>
          </a:xfrm>
          <a:prstGeom prst="rect">
            <a:avLst/>
          </a:prstGeom>
          <a:noFill/>
        </p:spPr>
        <p:txBody>
          <a:bodyPr wrap="none" rtlCol="0">
            <a:spAutoFit/>
          </a:bodyPr>
          <a:lstStyle/>
          <a:p>
            <a:r>
              <a:rPr lang="en-US" altLang="zh-CN" sz="2400" dirty="0">
                <a:latin typeface="宋体" panose="02010600030101010101" pitchFamily="2" charset="-122"/>
                <a:ea typeface="宋体" panose="02010600030101010101" pitchFamily="2" charset="-122"/>
              </a:rPr>
              <a:t>5.</a:t>
            </a:r>
          </a:p>
          <a:p>
            <a:r>
              <a:rPr lang="zh-CN" altLang="en-US" sz="2400" dirty="0">
                <a:latin typeface="宋体" panose="02010600030101010101" pitchFamily="2" charset="-122"/>
                <a:ea typeface="宋体" panose="02010600030101010101" pitchFamily="2" charset="-122"/>
              </a:rPr>
              <a:t>函数调用要在栈中压入下一条指令的地址</a:t>
            </a:r>
            <a:endParaRPr lang="en-US" altLang="zh-CN" sz="2400" dirty="0">
              <a:latin typeface="宋体" panose="02010600030101010101" pitchFamily="2" charset="-122"/>
              <a:ea typeface="宋体" panose="02010600030101010101" pitchFamily="2" charset="-122"/>
            </a:endParaRPr>
          </a:p>
          <a:p>
            <a:r>
              <a:rPr lang="en-US" altLang="zh-CN" sz="2400" dirty="0">
                <a:latin typeface="Calibri" panose="020F0502020204030204" pitchFamily="34" charset="0"/>
                <a:ea typeface="宋体" panose="02010600030101010101" pitchFamily="2" charset="-122"/>
                <a:cs typeface="Calibri" panose="020F0502020204030204" pitchFamily="34" charset="0"/>
              </a:rPr>
              <a:t>%rsp</a:t>
            </a:r>
            <a:r>
              <a:rPr lang="zh-CN" altLang="en-US" sz="2400" dirty="0">
                <a:latin typeface="宋体" panose="02010600030101010101" pitchFamily="2" charset="-122"/>
                <a:ea typeface="宋体" panose="02010600030101010101" pitchFamily="2" charset="-122"/>
              </a:rPr>
              <a:t>指向栈顶元素</a:t>
            </a:r>
          </a:p>
        </p:txBody>
      </p:sp>
      <p:sp>
        <p:nvSpPr>
          <p:cNvPr id="8" name="日期占位符 7">
            <a:extLst>
              <a:ext uri="{FF2B5EF4-FFF2-40B4-BE49-F238E27FC236}">
                <a16:creationId xmlns:a16="http://schemas.microsoft.com/office/drawing/2014/main" id="{67C0C94D-BEC4-4986-9403-2F43A146E915}"/>
              </a:ext>
            </a:extLst>
          </p:cNvPr>
          <p:cNvSpPr>
            <a:spLocks noGrp="1"/>
          </p:cNvSpPr>
          <p:nvPr>
            <p:ph type="dt" sz="half" idx="10"/>
          </p:nvPr>
        </p:nvSpPr>
        <p:spPr/>
        <p:txBody>
          <a:bodyPr/>
          <a:lstStyle/>
          <a:p>
            <a:fld id="{99FC192A-2543-40EF-9E3B-A973D8A3F99B}" type="datetime1">
              <a:rPr lang="zh-CN" altLang="en-US" smtClean="0"/>
              <a:t>2019/11/7</a:t>
            </a:fld>
            <a:endParaRPr lang="zh-CN" altLang="en-US"/>
          </a:p>
        </p:txBody>
      </p:sp>
      <p:sp>
        <p:nvSpPr>
          <p:cNvPr id="9" name="灯片编号占位符 8">
            <a:extLst>
              <a:ext uri="{FF2B5EF4-FFF2-40B4-BE49-F238E27FC236}">
                <a16:creationId xmlns:a16="http://schemas.microsoft.com/office/drawing/2014/main" id="{303E2188-108E-451A-B480-FE367BD1EE12}"/>
              </a:ext>
            </a:extLst>
          </p:cNvPr>
          <p:cNvSpPr>
            <a:spLocks noGrp="1"/>
          </p:cNvSpPr>
          <p:nvPr>
            <p:ph type="sldNum" sz="quarter" idx="12"/>
          </p:nvPr>
        </p:nvSpPr>
        <p:spPr/>
        <p:txBody>
          <a:bodyPr/>
          <a:lstStyle/>
          <a:p>
            <a:fld id="{7C39ED07-5995-462C-8923-41E326321872}" type="slidenum">
              <a:rPr lang="zh-CN" altLang="en-US" smtClean="0"/>
              <a:t>2</a:t>
            </a:fld>
            <a:endParaRPr lang="zh-CN" altLang="en-US"/>
          </a:p>
        </p:txBody>
      </p:sp>
    </p:spTree>
    <p:extLst>
      <p:ext uri="{BB962C8B-B14F-4D97-AF65-F5344CB8AC3E}">
        <p14:creationId xmlns:p14="http://schemas.microsoft.com/office/powerpoint/2010/main" val="708345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2034083-4858-4CCA-9157-F2D05D5936C5}"/>
              </a:ext>
            </a:extLst>
          </p:cNvPr>
          <p:cNvPicPr>
            <a:picLocks noChangeAspect="1"/>
          </p:cNvPicPr>
          <p:nvPr/>
        </p:nvPicPr>
        <p:blipFill>
          <a:blip r:embed="rId2"/>
          <a:stretch>
            <a:fillRect/>
          </a:stretch>
        </p:blipFill>
        <p:spPr>
          <a:xfrm>
            <a:off x="582630" y="110089"/>
            <a:ext cx="8311113" cy="2056959"/>
          </a:xfrm>
          <a:prstGeom prst="rect">
            <a:avLst/>
          </a:prstGeom>
        </p:spPr>
      </p:pic>
      <p:pic>
        <p:nvPicPr>
          <p:cNvPr id="3" name="图片 2">
            <a:extLst>
              <a:ext uri="{FF2B5EF4-FFF2-40B4-BE49-F238E27FC236}">
                <a16:creationId xmlns:a16="http://schemas.microsoft.com/office/drawing/2014/main" id="{87C59667-8FD7-42AC-B324-29499D1F2C2D}"/>
              </a:ext>
            </a:extLst>
          </p:cNvPr>
          <p:cNvPicPr>
            <a:picLocks noChangeAspect="1"/>
          </p:cNvPicPr>
          <p:nvPr/>
        </p:nvPicPr>
        <p:blipFill>
          <a:blip r:embed="rId3"/>
          <a:stretch>
            <a:fillRect/>
          </a:stretch>
        </p:blipFill>
        <p:spPr>
          <a:xfrm>
            <a:off x="1491615" y="2076450"/>
            <a:ext cx="5762625" cy="4781550"/>
          </a:xfrm>
          <a:prstGeom prst="rect">
            <a:avLst/>
          </a:prstGeom>
        </p:spPr>
      </p:pic>
      <p:sp>
        <p:nvSpPr>
          <p:cNvPr id="4" name="日期占位符 3">
            <a:extLst>
              <a:ext uri="{FF2B5EF4-FFF2-40B4-BE49-F238E27FC236}">
                <a16:creationId xmlns:a16="http://schemas.microsoft.com/office/drawing/2014/main" id="{3CE632B1-D508-4C51-AB9E-A321BB2ADBFD}"/>
              </a:ext>
            </a:extLst>
          </p:cNvPr>
          <p:cNvSpPr>
            <a:spLocks noGrp="1"/>
          </p:cNvSpPr>
          <p:nvPr>
            <p:ph type="dt" sz="half" idx="10"/>
          </p:nvPr>
        </p:nvSpPr>
        <p:spPr/>
        <p:txBody>
          <a:bodyPr/>
          <a:lstStyle/>
          <a:p>
            <a:fld id="{9648F0A6-79C9-4CD8-9FB9-C26429C614A2}" type="datetime1">
              <a:rPr lang="zh-CN" altLang="en-US" smtClean="0"/>
              <a:t>2019/11/7</a:t>
            </a:fld>
            <a:endParaRPr lang="zh-CN" altLang="en-US"/>
          </a:p>
        </p:txBody>
      </p:sp>
      <p:sp>
        <p:nvSpPr>
          <p:cNvPr id="5" name="灯片编号占位符 4">
            <a:extLst>
              <a:ext uri="{FF2B5EF4-FFF2-40B4-BE49-F238E27FC236}">
                <a16:creationId xmlns:a16="http://schemas.microsoft.com/office/drawing/2014/main" id="{F12FDF12-6B89-4943-B986-904EC360A14F}"/>
              </a:ext>
            </a:extLst>
          </p:cNvPr>
          <p:cNvSpPr>
            <a:spLocks noGrp="1"/>
          </p:cNvSpPr>
          <p:nvPr>
            <p:ph type="sldNum" sz="quarter" idx="12"/>
          </p:nvPr>
        </p:nvSpPr>
        <p:spPr/>
        <p:txBody>
          <a:bodyPr/>
          <a:lstStyle/>
          <a:p>
            <a:fld id="{7C39ED07-5995-462C-8923-41E326321872}" type="slidenum">
              <a:rPr lang="zh-CN" altLang="en-US" smtClean="0"/>
              <a:t>20</a:t>
            </a:fld>
            <a:endParaRPr lang="zh-CN" altLang="en-US"/>
          </a:p>
        </p:txBody>
      </p:sp>
    </p:spTree>
    <p:extLst>
      <p:ext uri="{BB962C8B-B14F-4D97-AF65-F5344CB8AC3E}">
        <p14:creationId xmlns:p14="http://schemas.microsoft.com/office/powerpoint/2010/main" val="1743527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48D2F0-32A1-4C25-A7B5-A2D0D1952914}"/>
              </a:ext>
            </a:extLst>
          </p:cNvPr>
          <p:cNvSpPr txBox="1"/>
          <p:nvPr/>
        </p:nvSpPr>
        <p:spPr>
          <a:xfrm>
            <a:off x="1126156" y="137409"/>
            <a:ext cx="6930190" cy="2308324"/>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rPr>
              <a:t>HCL</a:t>
            </a:r>
            <a:r>
              <a:rPr lang="zh-CN" altLang="en-US" sz="2400" dirty="0">
                <a:latin typeface="宋体" panose="02010600030101010101" pitchFamily="2" charset="-122"/>
                <a:ea typeface="宋体" panose="02010600030101010101" pitchFamily="2" charset="-122"/>
              </a:rPr>
              <a:t>描述：</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越靠后产生的值优先级越高</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从内存读出的值优先级高于算术逻辑运算得到的值</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dirty="0" err="1">
                <a:latin typeface="Calibri" panose="020F0502020204030204" pitchFamily="34" charset="0"/>
                <a:ea typeface="宋体" panose="02010600030101010101" pitchFamily="2" charset="-122"/>
                <a:cs typeface="Calibri" panose="020F0502020204030204" pitchFamily="34" charset="0"/>
              </a:rPr>
              <a:t>popq</a:t>
            </a:r>
            <a:r>
              <a:rPr lang="en-US" altLang="zh-CN" sz="2400" dirty="0">
                <a:latin typeface="Calibri" panose="020F0502020204030204" pitchFamily="34" charset="0"/>
                <a:ea typeface="宋体" panose="02010600030101010101" pitchFamily="2" charset="-122"/>
                <a:cs typeface="Calibri" panose="020F0502020204030204" pitchFamily="34" charset="0"/>
              </a:rPr>
              <a:t> %rsp</a:t>
            </a:r>
            <a:r>
              <a:rPr lang="zh-CN" altLang="en-US" sz="2400" dirty="0">
                <a:latin typeface="Calibri" panose="020F0502020204030204" pitchFamily="34" charset="0"/>
                <a:ea typeface="宋体" panose="02010600030101010101" pitchFamily="2" charset="-122"/>
                <a:cs typeface="Calibri" panose="020F0502020204030204" pitchFamily="34" charset="0"/>
              </a:rPr>
              <a:t>：</a:t>
            </a:r>
            <a:r>
              <a:rPr lang="en-US" altLang="zh-CN" sz="2400" dirty="0">
                <a:latin typeface="Calibri" panose="020F0502020204030204" pitchFamily="34" charset="0"/>
                <a:ea typeface="宋体" panose="02010600030101010101" pitchFamily="2" charset="-122"/>
                <a:cs typeface="Calibri" panose="020F0502020204030204" pitchFamily="34" charset="0"/>
              </a:rPr>
              <a:t>%rsp</a:t>
            </a:r>
            <a:r>
              <a:rPr lang="zh-CN" altLang="en-US" sz="2400" dirty="0">
                <a:latin typeface="宋体" panose="02010600030101010101" pitchFamily="2" charset="-122"/>
                <a:ea typeface="宋体" panose="02010600030101010101" pitchFamily="2" charset="-122"/>
              </a:rPr>
              <a:t>中的值是从栈中弹出的值</a:t>
            </a:r>
            <a:endParaRPr lang="en-US" altLang="zh-CN" sz="2400" dirty="0">
              <a:latin typeface="宋体" panose="02010600030101010101" pitchFamily="2" charset="-122"/>
              <a:ea typeface="宋体" panose="02010600030101010101" pitchFamily="2" charset="-122"/>
            </a:endParaRPr>
          </a:p>
          <a:p>
            <a:r>
              <a:rPr lang="en-US" altLang="zh-CN" sz="2400" dirty="0" err="1">
                <a:latin typeface="Calibri" panose="020F0502020204030204" pitchFamily="34" charset="0"/>
                <a:ea typeface="宋体" panose="02010600030101010101" pitchFamily="2" charset="-122"/>
                <a:cs typeface="Calibri" panose="020F0502020204030204" pitchFamily="34" charset="0"/>
              </a:rPr>
              <a:t>pushq</a:t>
            </a:r>
            <a:r>
              <a:rPr lang="en-US" altLang="zh-CN" sz="2400" dirty="0">
                <a:latin typeface="Calibri" panose="020F0502020204030204" pitchFamily="34" charset="0"/>
                <a:ea typeface="宋体" panose="02010600030101010101" pitchFamily="2" charset="-122"/>
                <a:cs typeface="Calibri" panose="020F0502020204030204" pitchFamily="34" charset="0"/>
              </a:rPr>
              <a:t> %rsp</a:t>
            </a:r>
            <a:r>
              <a:rPr lang="zh-CN" altLang="en-US" sz="2400" dirty="0">
                <a:latin typeface="宋体" panose="02010600030101010101" pitchFamily="2" charset="-122"/>
                <a:ea typeface="宋体" panose="02010600030101010101" pitchFamily="2" charset="-122"/>
              </a:rPr>
              <a:t>：压入栈中的值是没有</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的值</a:t>
            </a:r>
          </a:p>
        </p:txBody>
      </p:sp>
      <p:pic>
        <p:nvPicPr>
          <p:cNvPr id="3" name="图片 2">
            <a:extLst>
              <a:ext uri="{FF2B5EF4-FFF2-40B4-BE49-F238E27FC236}">
                <a16:creationId xmlns:a16="http://schemas.microsoft.com/office/drawing/2014/main" id="{3A7FE587-88D3-4961-8958-271F100DAD29}"/>
              </a:ext>
            </a:extLst>
          </p:cNvPr>
          <p:cNvPicPr>
            <a:picLocks noChangeAspect="1"/>
          </p:cNvPicPr>
          <p:nvPr/>
        </p:nvPicPr>
        <p:blipFill>
          <a:blip r:embed="rId2"/>
          <a:stretch>
            <a:fillRect/>
          </a:stretch>
        </p:blipFill>
        <p:spPr>
          <a:xfrm>
            <a:off x="1309035" y="2637272"/>
            <a:ext cx="7324725" cy="4105275"/>
          </a:xfrm>
          <a:prstGeom prst="rect">
            <a:avLst/>
          </a:prstGeom>
        </p:spPr>
      </p:pic>
      <p:sp>
        <p:nvSpPr>
          <p:cNvPr id="4" name="矩形 3">
            <a:extLst>
              <a:ext uri="{FF2B5EF4-FFF2-40B4-BE49-F238E27FC236}">
                <a16:creationId xmlns:a16="http://schemas.microsoft.com/office/drawing/2014/main" id="{AFA563BA-6EB7-4A34-A21F-1C112B7B9146}"/>
              </a:ext>
            </a:extLst>
          </p:cNvPr>
          <p:cNvSpPr/>
          <p:nvPr/>
        </p:nvSpPr>
        <p:spPr>
          <a:xfrm>
            <a:off x="5611528" y="5669280"/>
            <a:ext cx="1636295" cy="60639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文本框 4">
            <a:extLst>
              <a:ext uri="{FF2B5EF4-FFF2-40B4-BE49-F238E27FC236}">
                <a16:creationId xmlns:a16="http://schemas.microsoft.com/office/drawing/2014/main" id="{83934A1A-8AFE-47AE-A128-51A5614F72A7}"/>
              </a:ext>
            </a:extLst>
          </p:cNvPr>
          <p:cNvSpPr txBox="1"/>
          <p:nvPr/>
        </p:nvSpPr>
        <p:spPr>
          <a:xfrm>
            <a:off x="7710638" y="413886"/>
            <a:ext cx="1107996" cy="461665"/>
          </a:xfrm>
          <a:prstGeom prst="rect">
            <a:avLst/>
          </a:prstGeom>
          <a:noFill/>
        </p:spPr>
        <p:txBody>
          <a:bodyPr wrap="none" rtlCol="0">
            <a:spAutoFit/>
          </a:bodyPr>
          <a:lstStyle/>
          <a:p>
            <a:r>
              <a:rPr lang="zh-CN" altLang="en-US" sz="2400" dirty="0">
                <a:solidFill>
                  <a:srgbClr val="FF0000"/>
                </a:solidFill>
                <a:latin typeface="宋体" panose="02010600030101010101" pitchFamily="2" charset="-122"/>
                <a:ea typeface="宋体" panose="02010600030101010101" pitchFamily="2" charset="-122"/>
              </a:rPr>
              <a:t>流水线</a:t>
            </a:r>
          </a:p>
        </p:txBody>
      </p:sp>
      <p:sp>
        <p:nvSpPr>
          <p:cNvPr id="6" name="文本框 5">
            <a:extLst>
              <a:ext uri="{FF2B5EF4-FFF2-40B4-BE49-F238E27FC236}">
                <a16:creationId xmlns:a16="http://schemas.microsoft.com/office/drawing/2014/main" id="{E1F60905-141F-4D8E-86D4-564C2506AF66}"/>
              </a:ext>
            </a:extLst>
          </p:cNvPr>
          <p:cNvSpPr txBox="1"/>
          <p:nvPr/>
        </p:nvSpPr>
        <p:spPr>
          <a:xfrm>
            <a:off x="8172303" y="2637272"/>
            <a:ext cx="678391" cy="461665"/>
          </a:xfrm>
          <a:prstGeom prst="rect">
            <a:avLst/>
          </a:prstGeom>
          <a:noFill/>
        </p:spPr>
        <p:txBody>
          <a:bodyPr wrap="none" rtlCol="0">
            <a:spAutoFit/>
          </a:bodyPr>
          <a:lstStyle/>
          <a:p>
            <a:r>
              <a:rPr lang="en-US" altLang="zh-CN" sz="2400" dirty="0">
                <a:solidFill>
                  <a:srgbClr val="FF0000"/>
                </a:solidFill>
                <a:latin typeface="Calibri" panose="020F0502020204030204" pitchFamily="34" charset="0"/>
                <a:ea typeface="宋体" panose="02010600030101010101" pitchFamily="2" charset="-122"/>
                <a:cs typeface="Calibri" panose="020F0502020204030204" pitchFamily="34" charset="0"/>
              </a:rPr>
              <a:t>SEQ</a:t>
            </a:r>
            <a:endParaRPr lang="zh-CN" altLang="en-US" sz="2400" dirty="0">
              <a:solidFill>
                <a:srgbClr val="FF0000"/>
              </a:solidFill>
              <a:latin typeface="Calibri" panose="020F0502020204030204" pitchFamily="34" charset="0"/>
              <a:ea typeface="宋体" panose="02010600030101010101" pitchFamily="2" charset="-122"/>
              <a:cs typeface="Calibri" panose="020F0502020204030204" pitchFamily="34" charset="0"/>
            </a:endParaRPr>
          </a:p>
        </p:txBody>
      </p:sp>
      <p:sp>
        <p:nvSpPr>
          <p:cNvPr id="7" name="日期占位符 6">
            <a:extLst>
              <a:ext uri="{FF2B5EF4-FFF2-40B4-BE49-F238E27FC236}">
                <a16:creationId xmlns:a16="http://schemas.microsoft.com/office/drawing/2014/main" id="{7E5B6034-6043-49E6-A9C8-9F21BF0A4FB7}"/>
              </a:ext>
            </a:extLst>
          </p:cNvPr>
          <p:cNvSpPr>
            <a:spLocks noGrp="1"/>
          </p:cNvSpPr>
          <p:nvPr>
            <p:ph type="dt" sz="half" idx="10"/>
          </p:nvPr>
        </p:nvSpPr>
        <p:spPr/>
        <p:txBody>
          <a:bodyPr/>
          <a:lstStyle/>
          <a:p>
            <a:fld id="{E0B8E087-ECA9-44AA-AFF5-30B2C53CD97A}" type="datetime1">
              <a:rPr lang="zh-CN" altLang="en-US" smtClean="0"/>
              <a:t>2019/11/7</a:t>
            </a:fld>
            <a:endParaRPr lang="zh-CN" altLang="en-US"/>
          </a:p>
        </p:txBody>
      </p:sp>
      <p:sp>
        <p:nvSpPr>
          <p:cNvPr id="8" name="灯片编号占位符 7">
            <a:extLst>
              <a:ext uri="{FF2B5EF4-FFF2-40B4-BE49-F238E27FC236}">
                <a16:creationId xmlns:a16="http://schemas.microsoft.com/office/drawing/2014/main" id="{8056D9CF-8806-412F-84C3-30AFF1B789F2}"/>
              </a:ext>
            </a:extLst>
          </p:cNvPr>
          <p:cNvSpPr>
            <a:spLocks noGrp="1"/>
          </p:cNvSpPr>
          <p:nvPr>
            <p:ph type="sldNum" sz="quarter" idx="12"/>
          </p:nvPr>
        </p:nvSpPr>
        <p:spPr/>
        <p:txBody>
          <a:bodyPr/>
          <a:lstStyle/>
          <a:p>
            <a:fld id="{7C39ED07-5995-462C-8923-41E326321872}" type="slidenum">
              <a:rPr lang="zh-CN" altLang="en-US" smtClean="0"/>
              <a:t>21</a:t>
            </a:fld>
            <a:endParaRPr lang="zh-CN" altLang="en-US"/>
          </a:p>
        </p:txBody>
      </p:sp>
    </p:spTree>
    <p:extLst>
      <p:ext uri="{BB962C8B-B14F-4D97-AF65-F5344CB8AC3E}">
        <p14:creationId xmlns:p14="http://schemas.microsoft.com/office/powerpoint/2010/main" val="2829760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368A52-1D98-4F22-A410-80C43EB98809}"/>
              </a:ext>
            </a:extLst>
          </p:cNvPr>
          <p:cNvPicPr>
            <a:picLocks noChangeAspect="1"/>
          </p:cNvPicPr>
          <p:nvPr/>
        </p:nvPicPr>
        <p:blipFill>
          <a:blip r:embed="rId2"/>
          <a:stretch>
            <a:fillRect/>
          </a:stretch>
        </p:blipFill>
        <p:spPr>
          <a:xfrm>
            <a:off x="630856" y="750620"/>
            <a:ext cx="5867400" cy="2257425"/>
          </a:xfrm>
          <a:prstGeom prst="rect">
            <a:avLst/>
          </a:prstGeom>
        </p:spPr>
      </p:pic>
      <p:pic>
        <p:nvPicPr>
          <p:cNvPr id="3" name="图片 2">
            <a:extLst>
              <a:ext uri="{FF2B5EF4-FFF2-40B4-BE49-F238E27FC236}">
                <a16:creationId xmlns:a16="http://schemas.microsoft.com/office/drawing/2014/main" id="{9615A21C-9D3F-4F8E-9DBC-694255A9EE7F}"/>
              </a:ext>
            </a:extLst>
          </p:cNvPr>
          <p:cNvPicPr>
            <a:picLocks noChangeAspect="1"/>
          </p:cNvPicPr>
          <p:nvPr/>
        </p:nvPicPr>
        <p:blipFill>
          <a:blip r:embed="rId3"/>
          <a:stretch>
            <a:fillRect/>
          </a:stretch>
        </p:blipFill>
        <p:spPr>
          <a:xfrm>
            <a:off x="1427747" y="2990850"/>
            <a:ext cx="4991100" cy="438150"/>
          </a:xfrm>
          <a:prstGeom prst="rect">
            <a:avLst/>
          </a:prstGeom>
        </p:spPr>
      </p:pic>
      <p:sp>
        <p:nvSpPr>
          <p:cNvPr id="4" name="文本框 3">
            <a:extLst>
              <a:ext uri="{FF2B5EF4-FFF2-40B4-BE49-F238E27FC236}">
                <a16:creationId xmlns:a16="http://schemas.microsoft.com/office/drawing/2014/main" id="{9C7C0135-FD27-42CA-B4BD-4F30BA1C443B}"/>
              </a:ext>
            </a:extLst>
          </p:cNvPr>
          <p:cNvSpPr txBox="1"/>
          <p:nvPr/>
        </p:nvSpPr>
        <p:spPr>
          <a:xfrm>
            <a:off x="7209322" y="1357163"/>
            <a:ext cx="2031325"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加载</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使用 </a:t>
            </a:r>
            <a:r>
              <a:rPr lang="en-US" altLang="zh-CN" sz="2400" dirty="0">
                <a:latin typeface="Calibri" panose="020F0502020204030204" pitchFamily="34" charset="0"/>
                <a:ea typeface="宋体" panose="02010600030101010101" pitchFamily="2" charset="-122"/>
                <a:cs typeface="Calibri" panose="020F0502020204030204" pitchFamily="34" charset="0"/>
              </a:rPr>
              <a:t>+1</a:t>
            </a:r>
            <a:endParaRPr lang="zh-CN" altLang="en-US" sz="2400" dirty="0">
              <a:latin typeface="Calibri" panose="020F0502020204030204" pitchFamily="34" charset="0"/>
              <a:ea typeface="宋体" panose="02010600030101010101" pitchFamily="2" charset="-122"/>
              <a:cs typeface="Calibri" panose="020F0502020204030204" pitchFamily="34" charset="0"/>
            </a:endParaRPr>
          </a:p>
        </p:txBody>
      </p:sp>
      <p:sp>
        <p:nvSpPr>
          <p:cNvPr id="5" name="文本框 4">
            <a:extLst>
              <a:ext uri="{FF2B5EF4-FFF2-40B4-BE49-F238E27FC236}">
                <a16:creationId xmlns:a16="http://schemas.microsoft.com/office/drawing/2014/main" id="{E9DD65B7-78F6-40B7-A074-857E6B1E739F}"/>
              </a:ext>
            </a:extLst>
          </p:cNvPr>
          <p:cNvSpPr txBox="1"/>
          <p:nvPr/>
        </p:nvSpPr>
        <p:spPr>
          <a:xfrm>
            <a:off x="7283862" y="2340180"/>
            <a:ext cx="1879041"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错误预测 </a:t>
            </a:r>
            <a:r>
              <a:rPr lang="en-US" altLang="zh-CN" sz="2400" dirty="0">
                <a:latin typeface="Calibri" panose="020F0502020204030204" pitchFamily="34" charset="0"/>
                <a:ea typeface="宋体" panose="02010600030101010101" pitchFamily="2" charset="-122"/>
                <a:cs typeface="Calibri" panose="020F0502020204030204" pitchFamily="34" charset="0"/>
              </a:rPr>
              <a:t>+2</a:t>
            </a:r>
            <a:endParaRPr lang="zh-CN" altLang="en-US" sz="2400" dirty="0">
              <a:latin typeface="Calibri" panose="020F0502020204030204" pitchFamily="34" charset="0"/>
              <a:ea typeface="宋体" panose="02010600030101010101" pitchFamily="2" charset="-122"/>
              <a:cs typeface="Calibri" panose="020F0502020204030204" pitchFamily="34" charset="0"/>
            </a:endParaRPr>
          </a:p>
        </p:txBody>
      </p:sp>
      <p:pic>
        <p:nvPicPr>
          <p:cNvPr id="6" name="图片 5">
            <a:extLst>
              <a:ext uri="{FF2B5EF4-FFF2-40B4-BE49-F238E27FC236}">
                <a16:creationId xmlns:a16="http://schemas.microsoft.com/office/drawing/2014/main" id="{EA752EBB-4934-42EC-9018-1681866A0531}"/>
              </a:ext>
            </a:extLst>
          </p:cNvPr>
          <p:cNvPicPr>
            <a:picLocks noChangeAspect="1"/>
          </p:cNvPicPr>
          <p:nvPr/>
        </p:nvPicPr>
        <p:blipFill>
          <a:blip r:embed="rId4"/>
          <a:stretch>
            <a:fillRect/>
          </a:stretch>
        </p:blipFill>
        <p:spPr>
          <a:xfrm>
            <a:off x="752224" y="3560043"/>
            <a:ext cx="6067425" cy="2952750"/>
          </a:xfrm>
          <a:prstGeom prst="rect">
            <a:avLst/>
          </a:prstGeom>
        </p:spPr>
      </p:pic>
      <p:sp>
        <p:nvSpPr>
          <p:cNvPr id="7" name="文本框 6">
            <a:extLst>
              <a:ext uri="{FF2B5EF4-FFF2-40B4-BE49-F238E27FC236}">
                <a16:creationId xmlns:a16="http://schemas.microsoft.com/office/drawing/2014/main" id="{D8757A96-8ED5-40E2-92E9-E8C860DEAE0E}"/>
              </a:ext>
            </a:extLst>
          </p:cNvPr>
          <p:cNvSpPr txBox="1"/>
          <p:nvPr/>
        </p:nvSpPr>
        <p:spPr>
          <a:xfrm>
            <a:off x="7584707" y="4061861"/>
            <a:ext cx="4031873"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每个</a:t>
            </a:r>
            <a:r>
              <a:rPr lang="en-US" altLang="zh-CN" sz="2400" dirty="0" err="1">
                <a:latin typeface="Calibri" panose="020F0502020204030204" pitchFamily="34" charset="0"/>
                <a:ea typeface="宋体" panose="02010600030101010101" pitchFamily="2" charset="-122"/>
                <a:cs typeface="Calibri" panose="020F0502020204030204" pitchFamily="34" charset="0"/>
              </a:rPr>
              <a:t>Loop+Npos</a:t>
            </a:r>
            <a:r>
              <a:rPr lang="zh-CN" altLang="en-US" sz="2400" dirty="0">
                <a:latin typeface="宋体" panose="02010600030101010101" pitchFamily="2" charset="-122"/>
                <a:ea typeface="宋体" panose="02010600030101010101" pitchFamily="2" charset="-122"/>
              </a:rPr>
              <a:t>需要</a:t>
            </a:r>
            <a:r>
              <a:rPr lang="en-US" altLang="zh-CN" sz="2400" dirty="0">
                <a:latin typeface="Calibri" panose="020F0502020204030204" pitchFamily="34" charset="0"/>
                <a:ea typeface="宋体" panose="02010600030101010101" pitchFamily="2" charset="-122"/>
                <a:cs typeface="Calibri" panose="020F0502020204030204" pitchFamily="34" charset="0"/>
              </a:rPr>
              <a:t>16</a:t>
            </a:r>
            <a:r>
              <a:rPr lang="zh-CN" altLang="en-US" sz="2400" dirty="0">
                <a:latin typeface="宋体" panose="02010600030101010101" pitchFamily="2" charset="-122"/>
                <a:ea typeface="宋体" panose="02010600030101010101" pitchFamily="2" charset="-122"/>
              </a:rPr>
              <a:t>个周期</a:t>
            </a:r>
          </a:p>
        </p:txBody>
      </p:sp>
      <p:sp>
        <p:nvSpPr>
          <p:cNvPr id="8" name="文本框 7">
            <a:extLst>
              <a:ext uri="{FF2B5EF4-FFF2-40B4-BE49-F238E27FC236}">
                <a16:creationId xmlns:a16="http://schemas.microsoft.com/office/drawing/2014/main" id="{02AD3A53-518C-4F7D-A103-E3328EA3E833}"/>
              </a:ext>
            </a:extLst>
          </p:cNvPr>
          <p:cNvSpPr txBox="1"/>
          <p:nvPr/>
        </p:nvSpPr>
        <p:spPr>
          <a:xfrm>
            <a:off x="6905625" y="5156021"/>
            <a:ext cx="5262979" cy="1200329"/>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第</a:t>
            </a:r>
            <a:r>
              <a:rPr lang="en-US" altLang="zh-CN" sz="2400" dirty="0">
                <a:latin typeface="Calibri" panose="020F0502020204030204" pitchFamily="34" charset="0"/>
                <a:ea typeface="宋体" panose="02010600030101010101" pitchFamily="2" charset="-122"/>
                <a:cs typeface="Calibri" panose="020F0502020204030204" pitchFamily="34" charset="0"/>
              </a:rPr>
              <a:t>10</a:t>
            </a:r>
            <a:r>
              <a:rPr lang="zh-CN" altLang="en-US" sz="2400" dirty="0">
                <a:latin typeface="宋体" panose="02010600030101010101" pitchFamily="2" charset="-122"/>
                <a:ea typeface="宋体" panose="02010600030101010101" pitchFamily="2" charset="-122"/>
              </a:rPr>
              <a:t>次到</a:t>
            </a:r>
            <a:r>
              <a:rPr lang="en-US" altLang="zh-CN" sz="2400" dirty="0" err="1">
                <a:latin typeface="Calibri" panose="020F0502020204030204" pitchFamily="34" charset="0"/>
                <a:ea typeface="宋体" panose="02010600030101010101" pitchFamily="2" charset="-122"/>
                <a:cs typeface="Calibri" panose="020F0502020204030204" pitchFamily="34" charset="0"/>
              </a:rPr>
              <a:t>jg</a:t>
            </a:r>
            <a:r>
              <a:rPr lang="en-US" altLang="zh-CN" sz="2400" dirty="0">
                <a:latin typeface="Calibri" panose="020F0502020204030204" pitchFamily="34" charset="0"/>
                <a:ea typeface="宋体" panose="02010600030101010101" pitchFamily="2" charset="-122"/>
                <a:cs typeface="Calibri" panose="020F0502020204030204" pitchFamily="34" charset="0"/>
              </a:rPr>
              <a:t> Loop</a:t>
            </a:r>
            <a:r>
              <a:rPr lang="zh-CN" altLang="en-US" sz="2400" dirty="0">
                <a:latin typeface="宋体" panose="02010600030101010101" pitchFamily="2" charset="-122"/>
                <a:ea typeface="宋体" panose="02010600030101010101" pitchFamily="2" charset="-122"/>
              </a:rPr>
              <a:t>时，</a:t>
            </a:r>
            <a:r>
              <a:rPr lang="en-US" altLang="zh-CN" sz="2400" dirty="0">
                <a:latin typeface="Calibri" panose="020F0502020204030204" pitchFamily="34" charset="0"/>
                <a:ea typeface="宋体" panose="02010600030101010101" pitchFamily="2" charset="-122"/>
                <a:cs typeface="Calibri" panose="020F0502020204030204" pitchFamily="34" charset="0"/>
              </a:rPr>
              <a:t>F</a:t>
            </a:r>
            <a:r>
              <a:rPr lang="zh-CN" altLang="en-US" sz="2400" dirty="0">
                <a:latin typeface="宋体" panose="02010600030101010101" pitchFamily="2" charset="-122"/>
                <a:ea typeface="宋体" panose="02010600030101010101" pitchFamily="2" charset="-122"/>
              </a:rPr>
              <a:t>是第</a:t>
            </a:r>
            <a:r>
              <a:rPr lang="en-US" altLang="zh-CN" sz="2400" dirty="0">
                <a:latin typeface="Calibri" panose="020F0502020204030204" pitchFamily="34" charset="0"/>
                <a:ea typeface="宋体" panose="02010600030101010101" pitchFamily="2" charset="-122"/>
                <a:cs typeface="Calibri" panose="020F0502020204030204" pitchFamily="34" charset="0"/>
              </a:rPr>
              <a:t>160</a:t>
            </a:r>
            <a:r>
              <a:rPr lang="zh-CN" altLang="en-US" sz="2400" dirty="0">
                <a:latin typeface="宋体" panose="02010600030101010101" pitchFamily="2" charset="-122"/>
                <a:ea typeface="宋体" panose="02010600030101010101" pitchFamily="2" charset="-122"/>
              </a:rPr>
              <a:t>个周期</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错误预测</a:t>
            </a:r>
            <a:r>
              <a:rPr lang="en-US" altLang="zh-CN" sz="2400" dirty="0">
                <a:latin typeface="Calibri" panose="020F0502020204030204" pitchFamily="34" charset="0"/>
                <a:ea typeface="宋体" panose="02010600030101010101" pitchFamily="2" charset="-122"/>
                <a:cs typeface="Calibri" panose="020F0502020204030204" pitchFamily="34" charset="0"/>
              </a:rPr>
              <a:t>+2</a:t>
            </a:r>
          </a:p>
          <a:p>
            <a:r>
              <a:rPr lang="zh-CN" altLang="en-US" sz="2400" dirty="0">
                <a:latin typeface="宋体" panose="02010600030101010101" pitchFamily="2" charset="-122"/>
                <a:ea typeface="宋体" panose="02010600030101010101" pitchFamily="2" charset="-122"/>
              </a:rPr>
              <a:t>到</a:t>
            </a:r>
            <a:r>
              <a:rPr lang="en-US" altLang="zh-CN" sz="2400" dirty="0">
                <a:latin typeface="Calibri" panose="020F0502020204030204" pitchFamily="34" charset="0"/>
                <a:ea typeface="宋体" panose="02010600030101010101" pitchFamily="2" charset="-122"/>
                <a:cs typeface="Calibri" panose="020F0502020204030204" pitchFamily="34" charset="0"/>
              </a:rPr>
              <a:t>ret</a:t>
            </a:r>
            <a:r>
              <a:rPr lang="zh-CN" altLang="en-US" sz="2400" dirty="0">
                <a:latin typeface="宋体" panose="02010600030101010101" pitchFamily="2" charset="-122"/>
                <a:ea typeface="宋体" panose="02010600030101010101" pitchFamily="2" charset="-122"/>
              </a:rPr>
              <a:t>执行完是</a:t>
            </a:r>
            <a:r>
              <a:rPr lang="en-US" altLang="zh-CN" sz="2400" dirty="0">
                <a:latin typeface="Calibri" panose="020F0502020204030204" pitchFamily="34" charset="0"/>
                <a:ea typeface="宋体" panose="02010600030101010101" pitchFamily="2" charset="-122"/>
                <a:cs typeface="Calibri" panose="020F0502020204030204" pitchFamily="34" charset="0"/>
              </a:rPr>
              <a:t>167</a:t>
            </a:r>
            <a:r>
              <a:rPr lang="zh-CN" altLang="en-US" sz="2400" dirty="0">
                <a:latin typeface="宋体" panose="02010600030101010101" pitchFamily="2" charset="-122"/>
                <a:ea typeface="宋体" panose="02010600030101010101" pitchFamily="2" charset="-122"/>
              </a:rPr>
              <a:t>个周期</a:t>
            </a:r>
          </a:p>
        </p:txBody>
      </p:sp>
      <p:sp>
        <p:nvSpPr>
          <p:cNvPr id="9" name="日期占位符 8">
            <a:extLst>
              <a:ext uri="{FF2B5EF4-FFF2-40B4-BE49-F238E27FC236}">
                <a16:creationId xmlns:a16="http://schemas.microsoft.com/office/drawing/2014/main" id="{56083F20-6E38-4FC0-A993-95A4D1FF1543}"/>
              </a:ext>
            </a:extLst>
          </p:cNvPr>
          <p:cNvSpPr>
            <a:spLocks noGrp="1"/>
          </p:cNvSpPr>
          <p:nvPr>
            <p:ph type="dt" sz="half" idx="10"/>
          </p:nvPr>
        </p:nvSpPr>
        <p:spPr/>
        <p:txBody>
          <a:bodyPr/>
          <a:lstStyle/>
          <a:p>
            <a:fld id="{9A83C4C9-7E38-473F-93FB-7B5FDB4B9207}" type="datetime1">
              <a:rPr lang="zh-CN" altLang="en-US" smtClean="0"/>
              <a:t>2019/11/7</a:t>
            </a:fld>
            <a:endParaRPr lang="zh-CN" altLang="en-US"/>
          </a:p>
        </p:txBody>
      </p:sp>
      <p:sp>
        <p:nvSpPr>
          <p:cNvPr id="10" name="灯片编号占位符 9">
            <a:extLst>
              <a:ext uri="{FF2B5EF4-FFF2-40B4-BE49-F238E27FC236}">
                <a16:creationId xmlns:a16="http://schemas.microsoft.com/office/drawing/2014/main" id="{B3A4C9C5-8CEA-4FDF-983E-D94276E815B4}"/>
              </a:ext>
            </a:extLst>
          </p:cNvPr>
          <p:cNvSpPr>
            <a:spLocks noGrp="1"/>
          </p:cNvSpPr>
          <p:nvPr>
            <p:ph type="sldNum" sz="quarter" idx="12"/>
          </p:nvPr>
        </p:nvSpPr>
        <p:spPr/>
        <p:txBody>
          <a:bodyPr/>
          <a:lstStyle/>
          <a:p>
            <a:fld id="{7C39ED07-5995-462C-8923-41E326321872}" type="slidenum">
              <a:rPr lang="zh-CN" altLang="en-US" smtClean="0"/>
              <a:t>22</a:t>
            </a:fld>
            <a:endParaRPr lang="zh-CN" altLang="en-US"/>
          </a:p>
        </p:txBody>
      </p:sp>
    </p:spTree>
    <p:extLst>
      <p:ext uri="{BB962C8B-B14F-4D97-AF65-F5344CB8AC3E}">
        <p14:creationId xmlns:p14="http://schemas.microsoft.com/office/powerpoint/2010/main" val="369094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2368A52-1D98-4F22-A410-80C43EB98809}"/>
              </a:ext>
            </a:extLst>
          </p:cNvPr>
          <p:cNvPicPr>
            <a:picLocks noChangeAspect="1"/>
          </p:cNvPicPr>
          <p:nvPr/>
        </p:nvPicPr>
        <p:blipFill>
          <a:blip r:embed="rId2"/>
          <a:stretch>
            <a:fillRect/>
          </a:stretch>
        </p:blipFill>
        <p:spPr>
          <a:xfrm>
            <a:off x="630856" y="750620"/>
            <a:ext cx="5867400" cy="2257425"/>
          </a:xfrm>
          <a:prstGeom prst="rect">
            <a:avLst/>
          </a:prstGeom>
        </p:spPr>
      </p:pic>
      <p:pic>
        <p:nvPicPr>
          <p:cNvPr id="3" name="图片 2">
            <a:extLst>
              <a:ext uri="{FF2B5EF4-FFF2-40B4-BE49-F238E27FC236}">
                <a16:creationId xmlns:a16="http://schemas.microsoft.com/office/drawing/2014/main" id="{9615A21C-9D3F-4F8E-9DBC-694255A9EE7F}"/>
              </a:ext>
            </a:extLst>
          </p:cNvPr>
          <p:cNvPicPr>
            <a:picLocks noChangeAspect="1"/>
          </p:cNvPicPr>
          <p:nvPr/>
        </p:nvPicPr>
        <p:blipFill>
          <a:blip r:embed="rId3"/>
          <a:stretch>
            <a:fillRect/>
          </a:stretch>
        </p:blipFill>
        <p:spPr>
          <a:xfrm>
            <a:off x="1427747" y="2990850"/>
            <a:ext cx="4991100" cy="438150"/>
          </a:xfrm>
          <a:prstGeom prst="rect">
            <a:avLst/>
          </a:prstGeom>
        </p:spPr>
      </p:pic>
      <p:pic>
        <p:nvPicPr>
          <p:cNvPr id="6" name="图片 5">
            <a:extLst>
              <a:ext uri="{FF2B5EF4-FFF2-40B4-BE49-F238E27FC236}">
                <a16:creationId xmlns:a16="http://schemas.microsoft.com/office/drawing/2014/main" id="{EA752EBB-4934-42EC-9018-1681866A0531}"/>
              </a:ext>
            </a:extLst>
          </p:cNvPr>
          <p:cNvPicPr>
            <a:picLocks noChangeAspect="1"/>
          </p:cNvPicPr>
          <p:nvPr/>
        </p:nvPicPr>
        <p:blipFill>
          <a:blip r:embed="rId4"/>
          <a:stretch>
            <a:fillRect/>
          </a:stretch>
        </p:blipFill>
        <p:spPr>
          <a:xfrm>
            <a:off x="752224" y="3560043"/>
            <a:ext cx="6067425" cy="2952750"/>
          </a:xfrm>
          <a:prstGeom prst="rect">
            <a:avLst/>
          </a:prstGeom>
        </p:spPr>
      </p:pic>
      <p:sp>
        <p:nvSpPr>
          <p:cNvPr id="9" name="文本框 8">
            <a:extLst>
              <a:ext uri="{FF2B5EF4-FFF2-40B4-BE49-F238E27FC236}">
                <a16:creationId xmlns:a16="http://schemas.microsoft.com/office/drawing/2014/main" id="{7AC352BD-BA8B-40A2-BBD6-79884A37364F}"/>
              </a:ext>
            </a:extLst>
          </p:cNvPr>
          <p:cNvSpPr txBox="1"/>
          <p:nvPr/>
        </p:nvSpPr>
        <p:spPr>
          <a:xfrm>
            <a:off x="6901314" y="2849078"/>
            <a:ext cx="1877437"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节省</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个周期</a:t>
            </a:r>
          </a:p>
        </p:txBody>
      </p:sp>
      <p:sp>
        <p:nvSpPr>
          <p:cNvPr id="10" name="文本框 9">
            <a:extLst>
              <a:ext uri="{FF2B5EF4-FFF2-40B4-BE49-F238E27FC236}">
                <a16:creationId xmlns:a16="http://schemas.microsoft.com/office/drawing/2014/main" id="{447F9A5B-F2BC-4350-8859-A244C8A3BBAD}"/>
              </a:ext>
            </a:extLst>
          </p:cNvPr>
          <p:cNvSpPr txBox="1"/>
          <p:nvPr/>
        </p:nvSpPr>
        <p:spPr>
          <a:xfrm>
            <a:off x="7199697" y="4735630"/>
            <a:ext cx="1877437"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节省</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个周期</a:t>
            </a:r>
          </a:p>
        </p:txBody>
      </p:sp>
      <p:sp>
        <p:nvSpPr>
          <p:cNvPr id="11" name="文本框 10">
            <a:extLst>
              <a:ext uri="{FF2B5EF4-FFF2-40B4-BE49-F238E27FC236}">
                <a16:creationId xmlns:a16="http://schemas.microsoft.com/office/drawing/2014/main" id="{4EE99A6D-4FFE-49CA-B5AC-963A6FAB5099}"/>
              </a:ext>
            </a:extLst>
          </p:cNvPr>
          <p:cNvSpPr txBox="1"/>
          <p:nvPr/>
        </p:nvSpPr>
        <p:spPr>
          <a:xfrm>
            <a:off x="7199697" y="5765533"/>
            <a:ext cx="2646878"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一共节省</a:t>
            </a:r>
            <a:r>
              <a:rPr lang="en-US" altLang="zh-CN" sz="2400" dirty="0">
                <a:latin typeface="宋体" panose="02010600030101010101" pitchFamily="2" charset="-122"/>
                <a:ea typeface="宋体" panose="02010600030101010101" pitchFamily="2" charset="-122"/>
              </a:rPr>
              <a:t>30</a:t>
            </a:r>
            <a:r>
              <a:rPr lang="zh-CN" altLang="en-US" sz="2400" dirty="0">
                <a:latin typeface="宋体" panose="02010600030101010101" pitchFamily="2" charset="-122"/>
                <a:ea typeface="宋体" panose="02010600030101010101" pitchFamily="2" charset="-122"/>
              </a:rPr>
              <a:t>个周期</a:t>
            </a:r>
          </a:p>
        </p:txBody>
      </p:sp>
      <p:sp>
        <p:nvSpPr>
          <p:cNvPr id="12" name="日期占位符 11">
            <a:extLst>
              <a:ext uri="{FF2B5EF4-FFF2-40B4-BE49-F238E27FC236}">
                <a16:creationId xmlns:a16="http://schemas.microsoft.com/office/drawing/2014/main" id="{B31F94ED-8288-4EF3-B515-8BA02FB84B44}"/>
              </a:ext>
            </a:extLst>
          </p:cNvPr>
          <p:cNvSpPr>
            <a:spLocks noGrp="1"/>
          </p:cNvSpPr>
          <p:nvPr>
            <p:ph type="dt" sz="half" idx="10"/>
          </p:nvPr>
        </p:nvSpPr>
        <p:spPr/>
        <p:txBody>
          <a:bodyPr/>
          <a:lstStyle/>
          <a:p>
            <a:fld id="{1B3AEF60-9937-4267-84D3-C84FB0BB357B}" type="datetime1">
              <a:rPr lang="zh-CN" altLang="en-US" smtClean="0"/>
              <a:t>2019/11/7</a:t>
            </a:fld>
            <a:endParaRPr lang="zh-CN" altLang="en-US"/>
          </a:p>
        </p:txBody>
      </p:sp>
      <p:sp>
        <p:nvSpPr>
          <p:cNvPr id="13" name="灯片编号占位符 12">
            <a:extLst>
              <a:ext uri="{FF2B5EF4-FFF2-40B4-BE49-F238E27FC236}">
                <a16:creationId xmlns:a16="http://schemas.microsoft.com/office/drawing/2014/main" id="{B65FF570-0960-4D3E-BFF9-28BEB5DD4FC9}"/>
              </a:ext>
            </a:extLst>
          </p:cNvPr>
          <p:cNvSpPr>
            <a:spLocks noGrp="1"/>
          </p:cNvSpPr>
          <p:nvPr>
            <p:ph type="sldNum" sz="quarter" idx="12"/>
          </p:nvPr>
        </p:nvSpPr>
        <p:spPr/>
        <p:txBody>
          <a:bodyPr/>
          <a:lstStyle/>
          <a:p>
            <a:fld id="{7C39ED07-5995-462C-8923-41E326321872}" type="slidenum">
              <a:rPr lang="zh-CN" altLang="en-US" smtClean="0"/>
              <a:t>23</a:t>
            </a:fld>
            <a:endParaRPr lang="zh-CN" altLang="en-US"/>
          </a:p>
        </p:txBody>
      </p:sp>
    </p:spTree>
    <p:extLst>
      <p:ext uri="{BB962C8B-B14F-4D97-AF65-F5344CB8AC3E}">
        <p14:creationId xmlns:p14="http://schemas.microsoft.com/office/powerpoint/2010/main" val="3269586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ED52638-5CA0-4B2A-8347-86710AF167A8}"/>
              </a:ext>
            </a:extLst>
          </p:cNvPr>
          <p:cNvSpPr txBox="1"/>
          <p:nvPr/>
        </p:nvSpPr>
        <p:spPr>
          <a:xfrm>
            <a:off x="625642" y="548640"/>
            <a:ext cx="877163" cy="369332"/>
          </a:xfrm>
          <a:prstGeom prst="rect">
            <a:avLst/>
          </a:prstGeom>
          <a:noFill/>
        </p:spPr>
        <p:txBody>
          <a:bodyPr wrap="none" rtlCol="0">
            <a:spAutoFit/>
          </a:bodyPr>
          <a:lstStyle/>
          <a:p>
            <a:r>
              <a:rPr lang="zh-CN" altLang="en-US" dirty="0"/>
              <a:t>第五题</a:t>
            </a:r>
          </a:p>
        </p:txBody>
      </p:sp>
      <p:sp>
        <p:nvSpPr>
          <p:cNvPr id="3" name="文本框 2">
            <a:extLst>
              <a:ext uri="{FF2B5EF4-FFF2-40B4-BE49-F238E27FC236}">
                <a16:creationId xmlns:a16="http://schemas.microsoft.com/office/drawing/2014/main" id="{A7C1CD4A-A080-4C8E-91AD-F4EB5F0C93DC}"/>
              </a:ext>
            </a:extLst>
          </p:cNvPr>
          <p:cNvSpPr txBox="1"/>
          <p:nvPr/>
        </p:nvSpPr>
        <p:spPr>
          <a:xfrm>
            <a:off x="2338939" y="917972"/>
            <a:ext cx="6631806" cy="1938992"/>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A0: 1 010 0000</a:t>
            </a:r>
            <a:r>
              <a:rPr lang="zh-CN" altLang="en-US" sz="2000" dirty="0">
                <a:latin typeface="Calibri" panose="020F0502020204030204" pitchFamily="34" charset="0"/>
                <a:cs typeface="Calibri" panose="020F0502020204030204" pitchFamily="34" charset="0"/>
              </a:rPr>
              <a:t>：取</a:t>
            </a:r>
            <a:r>
              <a:rPr lang="en-US" altLang="zh-CN" sz="2000" dirty="0">
                <a:latin typeface="Calibri" panose="020F0502020204030204" pitchFamily="34" charset="0"/>
                <a:cs typeface="Calibri" panose="020F0502020204030204" pitchFamily="34" charset="0"/>
              </a:rPr>
              <a:t>A0~AF</a:t>
            </a:r>
          </a:p>
          <a:p>
            <a:r>
              <a:rPr lang="en-US" altLang="zh-CN" sz="2000" dirty="0">
                <a:latin typeface="Calibri" panose="020F0502020204030204" pitchFamily="34" charset="0"/>
                <a:cs typeface="Calibri" panose="020F0502020204030204" pitchFamily="34" charset="0"/>
              </a:rPr>
              <a:t>20: 0 010 0000</a:t>
            </a:r>
            <a:r>
              <a:rPr lang="zh-CN" altLang="en-US" sz="2000" dirty="0">
                <a:latin typeface="Calibri" panose="020F0502020204030204" pitchFamily="34" charset="0"/>
                <a:cs typeface="Calibri" panose="020F0502020204030204" pitchFamily="34" charset="0"/>
              </a:rPr>
              <a:t>：取</a:t>
            </a:r>
            <a:r>
              <a:rPr lang="en-US" altLang="zh-CN" sz="2000" dirty="0">
                <a:latin typeface="Calibri" panose="020F0502020204030204" pitchFamily="34" charset="0"/>
                <a:cs typeface="Calibri" panose="020F0502020204030204" pitchFamily="34" charset="0"/>
              </a:rPr>
              <a:t>20~2F</a:t>
            </a:r>
          </a:p>
          <a:p>
            <a:r>
              <a:rPr lang="en-US" altLang="zh-CN" sz="2000" dirty="0">
                <a:latin typeface="Calibri" panose="020F0502020204030204" pitchFamily="34" charset="0"/>
                <a:cs typeface="Calibri" panose="020F0502020204030204" pitchFamily="34" charset="0"/>
              </a:rPr>
              <a:t>A2: 1 010 0010</a:t>
            </a:r>
            <a:r>
              <a:rPr lang="zh-CN" altLang="en-US" sz="2000" dirty="0">
                <a:latin typeface="Calibri" panose="020F0502020204030204" pitchFamily="34" charset="0"/>
                <a:cs typeface="Calibri" panose="020F0502020204030204" pitchFamily="34" charset="0"/>
              </a:rPr>
              <a:t>：取</a:t>
            </a:r>
            <a:r>
              <a:rPr lang="en-US" altLang="zh-CN" sz="2000" dirty="0">
                <a:latin typeface="Calibri" panose="020F0502020204030204" pitchFamily="34" charset="0"/>
                <a:cs typeface="Calibri" panose="020F0502020204030204" pitchFamily="34" charset="0"/>
              </a:rPr>
              <a:t>A0~A2</a:t>
            </a:r>
          </a:p>
          <a:p>
            <a:r>
              <a:rPr lang="en-US" altLang="zh-CN" sz="2000" dirty="0">
                <a:latin typeface="Calibri" panose="020F0502020204030204" pitchFamily="34" charset="0"/>
                <a:cs typeface="Calibri" panose="020F0502020204030204" pitchFamily="34" charset="0"/>
              </a:rPr>
              <a:t>0: 0 000 0000</a:t>
            </a:r>
            <a:r>
              <a:rPr lang="zh-CN" altLang="en-US" sz="2000" dirty="0">
                <a:latin typeface="Calibri" panose="020F0502020204030204" pitchFamily="34" charset="0"/>
                <a:cs typeface="Calibri" panose="020F0502020204030204" pitchFamily="34" charset="0"/>
              </a:rPr>
              <a:t>：取</a:t>
            </a:r>
            <a:r>
              <a:rPr lang="en-US" altLang="zh-CN" sz="2000" dirty="0">
                <a:latin typeface="Calibri" panose="020F0502020204030204" pitchFamily="34" charset="0"/>
                <a:cs typeface="Calibri" panose="020F0502020204030204" pitchFamily="34" charset="0"/>
              </a:rPr>
              <a:t>00~0F</a:t>
            </a:r>
          </a:p>
          <a:p>
            <a:r>
              <a:rPr lang="en-US" altLang="zh-CN" sz="2000" dirty="0">
                <a:latin typeface="Calibri" panose="020F0502020204030204" pitchFamily="34" charset="0"/>
                <a:cs typeface="Calibri" panose="020F0502020204030204" pitchFamily="34" charset="0"/>
              </a:rPr>
              <a:t>80: 1 000 0000</a:t>
            </a:r>
            <a:r>
              <a:rPr lang="zh-CN" altLang="en-US" sz="2000" dirty="0">
                <a:latin typeface="Calibri" panose="020F0502020204030204" pitchFamily="34" charset="0"/>
                <a:cs typeface="Calibri" panose="020F0502020204030204" pitchFamily="34" charset="0"/>
              </a:rPr>
              <a:t>：取</a:t>
            </a:r>
            <a:r>
              <a:rPr lang="en-US" altLang="zh-CN" sz="2000" dirty="0">
                <a:latin typeface="Calibri" panose="020F0502020204030204" pitchFamily="34" charset="0"/>
                <a:cs typeface="Calibri" panose="020F0502020204030204" pitchFamily="34" charset="0"/>
              </a:rPr>
              <a:t>80~8F</a:t>
            </a:r>
          </a:p>
          <a:p>
            <a:r>
              <a:rPr lang="en-US" altLang="zh-CN" sz="2000" dirty="0">
                <a:latin typeface="Calibri" panose="020F0502020204030204" pitchFamily="34" charset="0"/>
                <a:cs typeface="Calibri" panose="020F0502020204030204" pitchFamily="34" charset="0"/>
              </a:rPr>
              <a:t>4: 0 000 0100</a:t>
            </a:r>
            <a:r>
              <a:rPr lang="zh-CN" altLang="en-US" sz="2000" dirty="0">
                <a:latin typeface="Calibri" panose="020F0502020204030204" pitchFamily="34" charset="0"/>
                <a:cs typeface="Calibri" panose="020F0502020204030204" pitchFamily="34" charset="0"/>
              </a:rPr>
              <a:t>：取</a:t>
            </a:r>
            <a:r>
              <a:rPr lang="en-US" altLang="zh-CN" sz="2000" dirty="0">
                <a:latin typeface="Calibri" panose="020F0502020204030204" pitchFamily="34" charset="0"/>
                <a:cs typeface="Calibri" panose="020F0502020204030204" pitchFamily="34" charset="0"/>
              </a:rPr>
              <a:t>00~0F</a:t>
            </a:r>
            <a:endParaRPr lang="zh-CN" altLang="en-US" sz="2000"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D95945D3-0AB7-4B42-BB70-4F279B6CAA95}"/>
              </a:ext>
            </a:extLst>
          </p:cNvPr>
          <p:cNvPicPr>
            <a:picLocks noChangeAspect="1"/>
          </p:cNvPicPr>
          <p:nvPr/>
        </p:nvPicPr>
        <p:blipFill>
          <a:blip r:embed="rId2"/>
          <a:stretch>
            <a:fillRect/>
          </a:stretch>
        </p:blipFill>
        <p:spPr>
          <a:xfrm>
            <a:off x="693921" y="2995983"/>
            <a:ext cx="10534650" cy="3467100"/>
          </a:xfrm>
          <a:prstGeom prst="rect">
            <a:avLst/>
          </a:prstGeom>
        </p:spPr>
      </p:pic>
      <p:sp>
        <p:nvSpPr>
          <p:cNvPr id="5" name="日期占位符 4">
            <a:extLst>
              <a:ext uri="{FF2B5EF4-FFF2-40B4-BE49-F238E27FC236}">
                <a16:creationId xmlns:a16="http://schemas.microsoft.com/office/drawing/2014/main" id="{DEBA22D9-1924-4D7D-9A94-5CBC5AAD3AE9}"/>
              </a:ext>
            </a:extLst>
          </p:cNvPr>
          <p:cNvSpPr>
            <a:spLocks noGrp="1"/>
          </p:cNvSpPr>
          <p:nvPr>
            <p:ph type="dt" sz="half" idx="10"/>
          </p:nvPr>
        </p:nvSpPr>
        <p:spPr/>
        <p:txBody>
          <a:bodyPr/>
          <a:lstStyle/>
          <a:p>
            <a:fld id="{A11EE5B9-A111-444F-88DA-BC757B3740F8}" type="datetime1">
              <a:rPr lang="zh-CN" altLang="en-US" smtClean="0"/>
              <a:t>2019/11/7</a:t>
            </a:fld>
            <a:endParaRPr lang="zh-CN" altLang="en-US"/>
          </a:p>
        </p:txBody>
      </p:sp>
      <p:sp>
        <p:nvSpPr>
          <p:cNvPr id="6" name="灯片编号占位符 5">
            <a:extLst>
              <a:ext uri="{FF2B5EF4-FFF2-40B4-BE49-F238E27FC236}">
                <a16:creationId xmlns:a16="http://schemas.microsoft.com/office/drawing/2014/main" id="{7C6478B0-C7F2-473B-BC23-20B96C0D204F}"/>
              </a:ext>
            </a:extLst>
          </p:cNvPr>
          <p:cNvSpPr>
            <a:spLocks noGrp="1"/>
          </p:cNvSpPr>
          <p:nvPr>
            <p:ph type="sldNum" sz="quarter" idx="12"/>
          </p:nvPr>
        </p:nvSpPr>
        <p:spPr/>
        <p:txBody>
          <a:bodyPr/>
          <a:lstStyle/>
          <a:p>
            <a:fld id="{7C39ED07-5995-462C-8923-41E326321872}" type="slidenum">
              <a:rPr lang="zh-CN" altLang="en-US" smtClean="0"/>
              <a:t>24</a:t>
            </a:fld>
            <a:endParaRPr lang="zh-CN" altLang="en-US"/>
          </a:p>
        </p:txBody>
      </p:sp>
    </p:spTree>
    <p:extLst>
      <p:ext uri="{BB962C8B-B14F-4D97-AF65-F5344CB8AC3E}">
        <p14:creationId xmlns:p14="http://schemas.microsoft.com/office/powerpoint/2010/main" val="1113201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ED52638-5CA0-4B2A-8347-86710AF167A8}"/>
              </a:ext>
            </a:extLst>
          </p:cNvPr>
          <p:cNvSpPr txBox="1"/>
          <p:nvPr/>
        </p:nvSpPr>
        <p:spPr>
          <a:xfrm>
            <a:off x="625642" y="548640"/>
            <a:ext cx="877163" cy="369332"/>
          </a:xfrm>
          <a:prstGeom prst="rect">
            <a:avLst/>
          </a:prstGeom>
          <a:noFill/>
        </p:spPr>
        <p:txBody>
          <a:bodyPr wrap="none" rtlCol="0">
            <a:spAutoFit/>
          </a:bodyPr>
          <a:lstStyle/>
          <a:p>
            <a:r>
              <a:rPr lang="zh-CN" altLang="en-US" dirty="0"/>
              <a:t>第五题</a:t>
            </a:r>
          </a:p>
        </p:txBody>
      </p:sp>
      <p:sp>
        <p:nvSpPr>
          <p:cNvPr id="3" name="文本框 2">
            <a:extLst>
              <a:ext uri="{FF2B5EF4-FFF2-40B4-BE49-F238E27FC236}">
                <a16:creationId xmlns:a16="http://schemas.microsoft.com/office/drawing/2014/main" id="{A7C1CD4A-A080-4C8E-91AD-F4EB5F0C93DC}"/>
              </a:ext>
            </a:extLst>
          </p:cNvPr>
          <p:cNvSpPr txBox="1"/>
          <p:nvPr/>
        </p:nvSpPr>
        <p:spPr>
          <a:xfrm>
            <a:off x="2338939" y="917972"/>
            <a:ext cx="6631806" cy="1938992"/>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A0: 1 010 0000</a:t>
            </a:r>
            <a:r>
              <a:rPr lang="zh-CN" altLang="en-US" sz="2000" dirty="0">
                <a:latin typeface="Calibri" panose="020F0502020204030204" pitchFamily="34" charset="0"/>
                <a:cs typeface="Calibri" panose="020F0502020204030204" pitchFamily="34" charset="0"/>
              </a:rPr>
              <a:t>：取</a:t>
            </a:r>
            <a:r>
              <a:rPr lang="en-US" altLang="zh-CN" sz="2000" dirty="0">
                <a:latin typeface="Calibri" panose="020F0502020204030204" pitchFamily="34" charset="0"/>
                <a:cs typeface="Calibri" panose="020F0502020204030204" pitchFamily="34" charset="0"/>
              </a:rPr>
              <a:t>A0~AF</a:t>
            </a:r>
          </a:p>
          <a:p>
            <a:r>
              <a:rPr lang="en-US" altLang="zh-CN" sz="2000" dirty="0">
                <a:latin typeface="Calibri" panose="020F0502020204030204" pitchFamily="34" charset="0"/>
                <a:cs typeface="Calibri" panose="020F0502020204030204" pitchFamily="34" charset="0"/>
              </a:rPr>
              <a:t>20: 0 010 0000</a:t>
            </a:r>
            <a:r>
              <a:rPr lang="zh-CN" altLang="en-US" sz="2000" dirty="0">
                <a:latin typeface="Calibri" panose="020F0502020204030204" pitchFamily="34" charset="0"/>
                <a:cs typeface="Calibri" panose="020F0502020204030204" pitchFamily="34" charset="0"/>
              </a:rPr>
              <a:t>：取</a:t>
            </a:r>
            <a:r>
              <a:rPr lang="en-US" altLang="zh-CN" sz="2000" dirty="0">
                <a:latin typeface="Calibri" panose="020F0502020204030204" pitchFamily="34" charset="0"/>
                <a:cs typeface="Calibri" panose="020F0502020204030204" pitchFamily="34" charset="0"/>
              </a:rPr>
              <a:t>20~2F</a:t>
            </a:r>
          </a:p>
          <a:p>
            <a:r>
              <a:rPr lang="en-US" altLang="zh-CN" sz="2000" dirty="0">
                <a:latin typeface="Calibri" panose="020F0502020204030204" pitchFamily="34" charset="0"/>
                <a:cs typeface="Calibri" panose="020F0502020204030204" pitchFamily="34" charset="0"/>
              </a:rPr>
              <a:t>A2: 1 010 0010</a:t>
            </a:r>
            <a:r>
              <a:rPr lang="zh-CN" altLang="en-US" sz="2000" dirty="0">
                <a:latin typeface="Calibri" panose="020F0502020204030204" pitchFamily="34" charset="0"/>
                <a:cs typeface="Calibri" panose="020F0502020204030204" pitchFamily="34" charset="0"/>
              </a:rPr>
              <a:t>：取</a:t>
            </a:r>
            <a:r>
              <a:rPr lang="en-US" altLang="zh-CN" sz="2000" dirty="0">
                <a:latin typeface="Calibri" panose="020F0502020204030204" pitchFamily="34" charset="0"/>
                <a:cs typeface="Calibri" panose="020F0502020204030204" pitchFamily="34" charset="0"/>
              </a:rPr>
              <a:t>A0~A2</a:t>
            </a:r>
          </a:p>
          <a:p>
            <a:r>
              <a:rPr lang="en-US" altLang="zh-CN" sz="2000" dirty="0">
                <a:latin typeface="Calibri" panose="020F0502020204030204" pitchFamily="34" charset="0"/>
                <a:cs typeface="Calibri" panose="020F0502020204030204" pitchFamily="34" charset="0"/>
              </a:rPr>
              <a:t>0: 0 000 0000</a:t>
            </a:r>
            <a:r>
              <a:rPr lang="zh-CN" altLang="en-US" sz="2000" dirty="0">
                <a:latin typeface="Calibri" panose="020F0502020204030204" pitchFamily="34" charset="0"/>
                <a:cs typeface="Calibri" panose="020F0502020204030204" pitchFamily="34" charset="0"/>
              </a:rPr>
              <a:t>：取</a:t>
            </a:r>
            <a:r>
              <a:rPr lang="en-US" altLang="zh-CN" sz="2000" dirty="0">
                <a:latin typeface="Calibri" panose="020F0502020204030204" pitchFamily="34" charset="0"/>
                <a:cs typeface="Calibri" panose="020F0502020204030204" pitchFamily="34" charset="0"/>
              </a:rPr>
              <a:t>00~0F</a:t>
            </a:r>
          </a:p>
          <a:p>
            <a:r>
              <a:rPr lang="en-US" altLang="zh-CN" sz="2000" dirty="0">
                <a:latin typeface="Calibri" panose="020F0502020204030204" pitchFamily="34" charset="0"/>
                <a:cs typeface="Calibri" panose="020F0502020204030204" pitchFamily="34" charset="0"/>
              </a:rPr>
              <a:t>80: 1 000 0000</a:t>
            </a:r>
            <a:r>
              <a:rPr lang="zh-CN" altLang="en-US" sz="2000" dirty="0">
                <a:latin typeface="Calibri" panose="020F0502020204030204" pitchFamily="34" charset="0"/>
                <a:cs typeface="Calibri" panose="020F0502020204030204" pitchFamily="34" charset="0"/>
              </a:rPr>
              <a:t>：取</a:t>
            </a:r>
            <a:r>
              <a:rPr lang="en-US" altLang="zh-CN" sz="2000" dirty="0">
                <a:latin typeface="Calibri" panose="020F0502020204030204" pitchFamily="34" charset="0"/>
                <a:cs typeface="Calibri" panose="020F0502020204030204" pitchFamily="34" charset="0"/>
              </a:rPr>
              <a:t>80~8F</a:t>
            </a:r>
          </a:p>
          <a:p>
            <a:r>
              <a:rPr lang="en-US" altLang="zh-CN" sz="2000" dirty="0">
                <a:latin typeface="Calibri" panose="020F0502020204030204" pitchFamily="34" charset="0"/>
                <a:cs typeface="Calibri" panose="020F0502020204030204" pitchFamily="34" charset="0"/>
              </a:rPr>
              <a:t>4: 0 000 0100</a:t>
            </a:r>
            <a:r>
              <a:rPr lang="zh-CN" altLang="en-US" sz="2000" dirty="0">
                <a:latin typeface="Calibri" panose="020F0502020204030204" pitchFamily="34" charset="0"/>
                <a:cs typeface="Calibri" panose="020F0502020204030204" pitchFamily="34" charset="0"/>
              </a:rPr>
              <a:t>：取</a:t>
            </a:r>
            <a:r>
              <a:rPr lang="en-US" altLang="zh-CN" sz="2000" dirty="0">
                <a:latin typeface="Calibri" panose="020F0502020204030204" pitchFamily="34" charset="0"/>
                <a:cs typeface="Calibri" panose="020F0502020204030204" pitchFamily="34" charset="0"/>
              </a:rPr>
              <a:t>00~0F</a:t>
            </a:r>
            <a:endParaRPr lang="zh-CN" altLang="en-US" sz="2000" dirty="0">
              <a:latin typeface="Calibri" panose="020F0502020204030204" pitchFamily="34" charset="0"/>
              <a:cs typeface="Calibri" panose="020F0502020204030204" pitchFamily="34" charset="0"/>
            </a:endParaRPr>
          </a:p>
        </p:txBody>
      </p:sp>
      <p:sp>
        <p:nvSpPr>
          <p:cNvPr id="6" name="日期占位符 5">
            <a:extLst>
              <a:ext uri="{FF2B5EF4-FFF2-40B4-BE49-F238E27FC236}">
                <a16:creationId xmlns:a16="http://schemas.microsoft.com/office/drawing/2014/main" id="{55BAAC7D-1E95-4A1C-AC18-3EB37DE63028}"/>
              </a:ext>
            </a:extLst>
          </p:cNvPr>
          <p:cNvSpPr>
            <a:spLocks noGrp="1"/>
          </p:cNvSpPr>
          <p:nvPr>
            <p:ph type="dt" sz="half" idx="10"/>
          </p:nvPr>
        </p:nvSpPr>
        <p:spPr/>
        <p:txBody>
          <a:bodyPr/>
          <a:lstStyle/>
          <a:p>
            <a:fld id="{BE4FA5E3-5A39-456E-BC5C-5EF745BC8832}" type="datetime1">
              <a:rPr lang="zh-CN" altLang="en-US" smtClean="0"/>
              <a:t>2019/11/7</a:t>
            </a:fld>
            <a:endParaRPr lang="zh-CN" altLang="en-US"/>
          </a:p>
        </p:txBody>
      </p:sp>
      <p:sp>
        <p:nvSpPr>
          <p:cNvPr id="7" name="灯片编号占位符 6">
            <a:extLst>
              <a:ext uri="{FF2B5EF4-FFF2-40B4-BE49-F238E27FC236}">
                <a16:creationId xmlns:a16="http://schemas.microsoft.com/office/drawing/2014/main" id="{F9363336-C84B-4108-9472-FA0787EA3744}"/>
              </a:ext>
            </a:extLst>
          </p:cNvPr>
          <p:cNvSpPr>
            <a:spLocks noGrp="1"/>
          </p:cNvSpPr>
          <p:nvPr>
            <p:ph type="sldNum" sz="quarter" idx="12"/>
          </p:nvPr>
        </p:nvSpPr>
        <p:spPr/>
        <p:txBody>
          <a:bodyPr/>
          <a:lstStyle/>
          <a:p>
            <a:fld id="{7C39ED07-5995-462C-8923-41E326321872}" type="slidenum">
              <a:rPr lang="zh-CN" altLang="en-US" smtClean="0"/>
              <a:t>25</a:t>
            </a:fld>
            <a:endParaRPr lang="zh-CN" altLang="en-US"/>
          </a:p>
        </p:txBody>
      </p:sp>
      <p:pic>
        <p:nvPicPr>
          <p:cNvPr id="8" name="图片 7">
            <a:extLst>
              <a:ext uri="{FF2B5EF4-FFF2-40B4-BE49-F238E27FC236}">
                <a16:creationId xmlns:a16="http://schemas.microsoft.com/office/drawing/2014/main" id="{7F899F57-1824-41E1-9656-46D526B9B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939" y="3009954"/>
            <a:ext cx="7935857" cy="3467848"/>
          </a:xfrm>
          <a:prstGeom prst="rect">
            <a:avLst/>
          </a:prstGeom>
        </p:spPr>
      </p:pic>
    </p:spTree>
    <p:extLst>
      <p:ext uri="{BB962C8B-B14F-4D97-AF65-F5344CB8AC3E}">
        <p14:creationId xmlns:p14="http://schemas.microsoft.com/office/powerpoint/2010/main" val="3599907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6F7B903-7625-4390-AA26-7EEFABF022F6}"/>
              </a:ext>
            </a:extLst>
          </p:cNvPr>
          <p:cNvPicPr>
            <a:picLocks noChangeAspect="1"/>
          </p:cNvPicPr>
          <p:nvPr/>
        </p:nvPicPr>
        <p:blipFill>
          <a:blip r:embed="rId2"/>
          <a:stretch>
            <a:fillRect/>
          </a:stretch>
        </p:blipFill>
        <p:spPr>
          <a:xfrm>
            <a:off x="0" y="40907"/>
            <a:ext cx="6429676" cy="3653869"/>
          </a:xfrm>
          <a:prstGeom prst="rect">
            <a:avLst/>
          </a:prstGeom>
        </p:spPr>
      </p:pic>
      <p:pic>
        <p:nvPicPr>
          <p:cNvPr id="3" name="图片 2">
            <a:extLst>
              <a:ext uri="{FF2B5EF4-FFF2-40B4-BE49-F238E27FC236}">
                <a16:creationId xmlns:a16="http://schemas.microsoft.com/office/drawing/2014/main" id="{C404FDA4-DC5E-4DF7-AA4B-D4F9E68D0E89}"/>
              </a:ext>
            </a:extLst>
          </p:cNvPr>
          <p:cNvPicPr>
            <a:picLocks noChangeAspect="1"/>
          </p:cNvPicPr>
          <p:nvPr/>
        </p:nvPicPr>
        <p:blipFill>
          <a:blip r:embed="rId3"/>
          <a:stretch>
            <a:fillRect/>
          </a:stretch>
        </p:blipFill>
        <p:spPr>
          <a:xfrm>
            <a:off x="274469" y="3456640"/>
            <a:ext cx="8234362" cy="1221994"/>
          </a:xfrm>
          <a:prstGeom prst="rect">
            <a:avLst/>
          </a:prstGeom>
        </p:spPr>
      </p:pic>
      <p:pic>
        <p:nvPicPr>
          <p:cNvPr id="4" name="图片 3">
            <a:extLst>
              <a:ext uri="{FF2B5EF4-FFF2-40B4-BE49-F238E27FC236}">
                <a16:creationId xmlns:a16="http://schemas.microsoft.com/office/drawing/2014/main" id="{9301252B-DA34-44EB-8FAD-5EAA35AB9B8B}"/>
              </a:ext>
            </a:extLst>
          </p:cNvPr>
          <p:cNvPicPr>
            <a:picLocks noChangeAspect="1"/>
          </p:cNvPicPr>
          <p:nvPr/>
        </p:nvPicPr>
        <p:blipFill>
          <a:blip r:embed="rId4"/>
          <a:stretch>
            <a:fillRect/>
          </a:stretch>
        </p:blipFill>
        <p:spPr>
          <a:xfrm>
            <a:off x="384008" y="4678634"/>
            <a:ext cx="8124825" cy="1247775"/>
          </a:xfrm>
          <a:prstGeom prst="rect">
            <a:avLst/>
          </a:prstGeom>
        </p:spPr>
      </p:pic>
      <p:pic>
        <p:nvPicPr>
          <p:cNvPr id="5" name="图片 4">
            <a:extLst>
              <a:ext uri="{FF2B5EF4-FFF2-40B4-BE49-F238E27FC236}">
                <a16:creationId xmlns:a16="http://schemas.microsoft.com/office/drawing/2014/main" id="{0C83B1BC-7E37-4E85-92E5-CEA17AB7E967}"/>
              </a:ext>
            </a:extLst>
          </p:cNvPr>
          <p:cNvPicPr>
            <a:picLocks noChangeAspect="1"/>
          </p:cNvPicPr>
          <p:nvPr/>
        </p:nvPicPr>
        <p:blipFill>
          <a:blip r:embed="rId5"/>
          <a:stretch>
            <a:fillRect/>
          </a:stretch>
        </p:blipFill>
        <p:spPr>
          <a:xfrm>
            <a:off x="7382577" y="181129"/>
            <a:ext cx="4504623" cy="3247871"/>
          </a:xfrm>
          <a:prstGeom prst="rect">
            <a:avLst/>
          </a:prstGeom>
        </p:spPr>
      </p:pic>
      <p:sp>
        <p:nvSpPr>
          <p:cNvPr id="6" name="文本框 5">
            <a:extLst>
              <a:ext uri="{FF2B5EF4-FFF2-40B4-BE49-F238E27FC236}">
                <a16:creationId xmlns:a16="http://schemas.microsoft.com/office/drawing/2014/main" id="{832ABB3E-A939-4498-99BC-317122F31CD5}"/>
              </a:ext>
            </a:extLst>
          </p:cNvPr>
          <p:cNvSpPr txBox="1"/>
          <p:nvPr/>
        </p:nvSpPr>
        <p:spPr>
          <a:xfrm>
            <a:off x="8864867" y="4543123"/>
            <a:ext cx="2943125" cy="1323439"/>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A1~D1</a:t>
            </a:r>
            <a:r>
              <a:rPr lang="zh-CN" altLang="en-US" sz="2000" dirty="0">
                <a:latin typeface="Calibri" panose="020F0502020204030204" pitchFamily="34" charset="0"/>
                <a:cs typeface="Calibri" panose="020F0502020204030204" pitchFamily="34" charset="0"/>
              </a:rPr>
              <a:t>：</a:t>
            </a:r>
            <a:r>
              <a:rPr lang="zh-CN" altLang="en-US" sz="2000" dirty="0">
                <a:latin typeface="宋体" panose="02010600030101010101" pitchFamily="2" charset="-122"/>
                <a:ea typeface="宋体" panose="02010600030101010101" pitchFamily="2" charset="-122"/>
                <a:cs typeface="Calibri" panose="020F0502020204030204" pitchFamily="34" charset="0"/>
              </a:rPr>
              <a:t>时间局部性</a:t>
            </a:r>
            <a:endParaRPr lang="en-US" altLang="zh-CN" sz="2000" dirty="0">
              <a:latin typeface="宋体" panose="02010600030101010101" pitchFamily="2" charset="-122"/>
              <a:ea typeface="宋体" panose="02010600030101010101" pitchFamily="2" charset="-122"/>
              <a:cs typeface="Calibri" panose="020F0502020204030204" pitchFamily="34" charset="0"/>
            </a:endParaRPr>
          </a:p>
          <a:p>
            <a:r>
              <a:rPr lang="en-US" altLang="zh-CN" sz="2000" dirty="0">
                <a:latin typeface="Calibri" panose="020F0502020204030204" pitchFamily="34" charset="0"/>
                <a:cs typeface="Calibri" panose="020F0502020204030204" pitchFamily="34" charset="0"/>
              </a:rPr>
              <a:t>B2-B1</a:t>
            </a:r>
            <a:r>
              <a:rPr lang="zh-CN" altLang="en-US" sz="2000" dirty="0">
                <a:latin typeface="Calibri" panose="020F0502020204030204" pitchFamily="34" charset="0"/>
                <a:cs typeface="Calibri" panose="020F0502020204030204" pitchFamily="34" charset="0"/>
              </a:rPr>
              <a:t>，</a:t>
            </a:r>
            <a:r>
              <a:rPr lang="en-US" altLang="zh-CN" sz="2000" dirty="0">
                <a:latin typeface="Calibri" panose="020F0502020204030204" pitchFamily="34" charset="0"/>
                <a:cs typeface="Calibri" panose="020F0502020204030204" pitchFamily="34" charset="0"/>
              </a:rPr>
              <a:t>C2-C1</a:t>
            </a:r>
            <a:r>
              <a:rPr lang="zh-CN" altLang="en-US" sz="2000" dirty="0">
                <a:latin typeface="宋体" panose="02010600030101010101" pitchFamily="2" charset="-122"/>
                <a:ea typeface="宋体" panose="02010600030101010101" pitchFamily="2" charset="-122"/>
                <a:cs typeface="Calibri" panose="020F0502020204030204" pitchFamily="34" charset="0"/>
              </a:rPr>
              <a:t>斜坡：空间局部性</a:t>
            </a:r>
            <a:endParaRPr lang="en-US" altLang="zh-CN" sz="2000" dirty="0">
              <a:latin typeface="宋体" panose="02010600030101010101" pitchFamily="2" charset="-122"/>
              <a:ea typeface="宋体" panose="02010600030101010101" pitchFamily="2" charset="-122"/>
              <a:cs typeface="Calibri" panose="020F0502020204030204" pitchFamily="34" charset="0"/>
            </a:endParaRPr>
          </a:p>
          <a:p>
            <a:r>
              <a:rPr lang="en-US" altLang="zh-CN" sz="2000" dirty="0">
                <a:latin typeface="Calibri" panose="020F0502020204030204" pitchFamily="34" charset="0"/>
                <a:cs typeface="Calibri" panose="020F0502020204030204" pitchFamily="34" charset="0"/>
              </a:rPr>
              <a:t>B2-C2</a:t>
            </a:r>
            <a:r>
              <a:rPr lang="zh-CN" altLang="en-US" sz="2000" dirty="0">
                <a:latin typeface="宋体" panose="02010600030101010101" pitchFamily="2" charset="-122"/>
                <a:ea typeface="宋体" panose="02010600030101010101" pitchFamily="2" charset="-122"/>
                <a:cs typeface="Calibri" panose="020F0502020204030204" pitchFamily="34" charset="0"/>
              </a:rPr>
              <a:t>性能差别小：预取</a:t>
            </a:r>
          </a:p>
        </p:txBody>
      </p:sp>
      <p:pic>
        <p:nvPicPr>
          <p:cNvPr id="7" name="图片 6">
            <a:extLst>
              <a:ext uri="{FF2B5EF4-FFF2-40B4-BE49-F238E27FC236}">
                <a16:creationId xmlns:a16="http://schemas.microsoft.com/office/drawing/2014/main" id="{64862E8A-8754-4C26-AB80-394EA72492C6}"/>
              </a:ext>
            </a:extLst>
          </p:cNvPr>
          <p:cNvPicPr>
            <a:picLocks noChangeAspect="1"/>
          </p:cNvPicPr>
          <p:nvPr/>
        </p:nvPicPr>
        <p:blipFill>
          <a:blip r:embed="rId6"/>
          <a:stretch>
            <a:fillRect/>
          </a:stretch>
        </p:blipFill>
        <p:spPr>
          <a:xfrm>
            <a:off x="274469" y="5900628"/>
            <a:ext cx="8105775" cy="952500"/>
          </a:xfrm>
          <a:prstGeom prst="rect">
            <a:avLst/>
          </a:prstGeom>
        </p:spPr>
      </p:pic>
      <p:sp>
        <p:nvSpPr>
          <p:cNvPr id="8" name="日期占位符 7">
            <a:extLst>
              <a:ext uri="{FF2B5EF4-FFF2-40B4-BE49-F238E27FC236}">
                <a16:creationId xmlns:a16="http://schemas.microsoft.com/office/drawing/2014/main" id="{404DAF46-78FA-4136-A8D6-05D0E9CFBBE7}"/>
              </a:ext>
            </a:extLst>
          </p:cNvPr>
          <p:cNvSpPr>
            <a:spLocks noGrp="1"/>
          </p:cNvSpPr>
          <p:nvPr>
            <p:ph type="dt" sz="half" idx="10"/>
          </p:nvPr>
        </p:nvSpPr>
        <p:spPr/>
        <p:txBody>
          <a:bodyPr/>
          <a:lstStyle/>
          <a:p>
            <a:fld id="{3C00F0CF-DBF4-44DB-BEC0-69B38FBEB4F2}" type="datetime1">
              <a:rPr lang="zh-CN" altLang="en-US" smtClean="0"/>
              <a:t>2019/11/7</a:t>
            </a:fld>
            <a:endParaRPr lang="zh-CN" altLang="en-US"/>
          </a:p>
        </p:txBody>
      </p:sp>
      <p:sp>
        <p:nvSpPr>
          <p:cNvPr id="9" name="灯片编号占位符 8">
            <a:extLst>
              <a:ext uri="{FF2B5EF4-FFF2-40B4-BE49-F238E27FC236}">
                <a16:creationId xmlns:a16="http://schemas.microsoft.com/office/drawing/2014/main" id="{31E8B6C6-E8A6-430A-9C6C-07C29725DB7F}"/>
              </a:ext>
            </a:extLst>
          </p:cNvPr>
          <p:cNvSpPr>
            <a:spLocks noGrp="1"/>
          </p:cNvSpPr>
          <p:nvPr>
            <p:ph type="sldNum" sz="quarter" idx="12"/>
          </p:nvPr>
        </p:nvSpPr>
        <p:spPr/>
        <p:txBody>
          <a:bodyPr/>
          <a:lstStyle/>
          <a:p>
            <a:fld id="{7C39ED07-5995-462C-8923-41E326321872}" type="slidenum">
              <a:rPr lang="zh-CN" altLang="en-US" smtClean="0"/>
              <a:t>26</a:t>
            </a:fld>
            <a:endParaRPr lang="zh-CN" altLang="en-US"/>
          </a:p>
        </p:txBody>
      </p:sp>
    </p:spTree>
    <p:extLst>
      <p:ext uri="{BB962C8B-B14F-4D97-AF65-F5344CB8AC3E}">
        <p14:creationId xmlns:p14="http://schemas.microsoft.com/office/powerpoint/2010/main" val="70716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686D4DB-33E7-48A1-B617-52D183CD381E}"/>
              </a:ext>
            </a:extLst>
          </p:cNvPr>
          <p:cNvPicPr>
            <a:picLocks noChangeAspect="1"/>
          </p:cNvPicPr>
          <p:nvPr/>
        </p:nvPicPr>
        <p:blipFill>
          <a:blip r:embed="rId2"/>
          <a:stretch>
            <a:fillRect/>
          </a:stretch>
        </p:blipFill>
        <p:spPr>
          <a:xfrm>
            <a:off x="7077421" y="0"/>
            <a:ext cx="4505334" cy="3249450"/>
          </a:xfrm>
          <a:prstGeom prst="rect">
            <a:avLst/>
          </a:prstGeom>
        </p:spPr>
      </p:pic>
      <p:sp>
        <p:nvSpPr>
          <p:cNvPr id="4" name="文本框 3">
            <a:extLst>
              <a:ext uri="{FF2B5EF4-FFF2-40B4-BE49-F238E27FC236}">
                <a16:creationId xmlns:a16="http://schemas.microsoft.com/office/drawing/2014/main" id="{A64D5877-BE1C-44DB-BA37-F3A3940BC03C}"/>
              </a:ext>
            </a:extLst>
          </p:cNvPr>
          <p:cNvSpPr txBox="1"/>
          <p:nvPr/>
        </p:nvSpPr>
        <p:spPr>
          <a:xfrm>
            <a:off x="1183907" y="3924038"/>
            <a:ext cx="1617238" cy="1015663"/>
          </a:xfrm>
          <a:prstGeom prst="rect">
            <a:avLst/>
          </a:prstGeom>
          <a:noFill/>
        </p:spPr>
        <p:txBody>
          <a:bodyPr wrap="none" rtlCol="0">
            <a:spAutoFit/>
          </a:bodyPr>
          <a:lstStyle/>
          <a:p>
            <a:r>
              <a:rPr lang="en-US" altLang="zh-CN" sz="2000" dirty="0">
                <a:latin typeface="Calibri" panose="020F0502020204030204" pitchFamily="34" charset="0"/>
                <a:cs typeface="Calibri" panose="020F0502020204030204" pitchFamily="34" charset="0"/>
              </a:rPr>
              <a:t>A1</a:t>
            </a:r>
            <a:r>
              <a:rPr lang="zh-CN" altLang="en-US" sz="2000" dirty="0">
                <a:latin typeface="Calibri" panose="020F0502020204030204" pitchFamily="34" charset="0"/>
                <a:cs typeface="Calibri" panose="020F0502020204030204" pitchFamily="34" charset="0"/>
              </a:rPr>
              <a:t>：</a:t>
            </a:r>
            <a:r>
              <a:rPr lang="en-US" altLang="zh-CN" sz="2000" dirty="0">
                <a:latin typeface="Calibri" panose="020F0502020204030204" pitchFamily="34" charset="0"/>
                <a:cs typeface="Calibri" panose="020F0502020204030204" pitchFamily="34" charset="0"/>
              </a:rPr>
              <a:t>L1 cache</a:t>
            </a:r>
          </a:p>
          <a:p>
            <a:r>
              <a:rPr lang="en-US" altLang="zh-CN" sz="2000" dirty="0">
                <a:latin typeface="Calibri" panose="020F0502020204030204" pitchFamily="34" charset="0"/>
                <a:cs typeface="Calibri" panose="020F0502020204030204" pitchFamily="34" charset="0"/>
              </a:rPr>
              <a:t>B1</a:t>
            </a:r>
            <a:r>
              <a:rPr lang="zh-CN" altLang="en-US" sz="2000" dirty="0">
                <a:latin typeface="Calibri" panose="020F0502020204030204" pitchFamily="34" charset="0"/>
                <a:cs typeface="Calibri" panose="020F0502020204030204" pitchFamily="34" charset="0"/>
              </a:rPr>
              <a:t>：</a:t>
            </a:r>
            <a:r>
              <a:rPr lang="en-US" altLang="zh-CN" sz="2000" dirty="0">
                <a:latin typeface="Calibri" panose="020F0502020204030204" pitchFamily="34" charset="0"/>
                <a:cs typeface="Calibri" panose="020F0502020204030204" pitchFamily="34" charset="0"/>
              </a:rPr>
              <a:t>L2 cache</a:t>
            </a:r>
          </a:p>
          <a:p>
            <a:r>
              <a:rPr lang="en-US" altLang="zh-CN" sz="2000" dirty="0">
                <a:latin typeface="Calibri" panose="020F0502020204030204" pitchFamily="34" charset="0"/>
                <a:cs typeface="Calibri" panose="020F0502020204030204" pitchFamily="34" charset="0"/>
              </a:rPr>
              <a:t>C1</a:t>
            </a:r>
            <a:r>
              <a:rPr lang="zh-CN" altLang="en-US" sz="2000" dirty="0">
                <a:latin typeface="Calibri" panose="020F0502020204030204" pitchFamily="34" charset="0"/>
                <a:cs typeface="Calibri" panose="020F0502020204030204" pitchFamily="34" charset="0"/>
              </a:rPr>
              <a:t>：</a:t>
            </a:r>
            <a:r>
              <a:rPr lang="en-US" altLang="zh-CN" sz="2000" dirty="0">
                <a:latin typeface="Calibri" panose="020F0502020204030204" pitchFamily="34" charset="0"/>
                <a:cs typeface="Calibri" panose="020F0502020204030204" pitchFamily="34" charset="0"/>
              </a:rPr>
              <a:t>L3 cache</a:t>
            </a:r>
            <a:endParaRPr lang="zh-CN" altLang="en-US" sz="2000" dirty="0">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5837C434-CACF-4CFE-A390-0A33AFD7E38E}"/>
              </a:ext>
            </a:extLst>
          </p:cNvPr>
          <p:cNvPicPr>
            <a:picLocks noChangeAspect="1"/>
          </p:cNvPicPr>
          <p:nvPr/>
        </p:nvPicPr>
        <p:blipFill>
          <a:blip r:embed="rId3"/>
          <a:stretch>
            <a:fillRect/>
          </a:stretch>
        </p:blipFill>
        <p:spPr>
          <a:xfrm>
            <a:off x="1567916" y="5050014"/>
            <a:ext cx="8343900" cy="1476375"/>
          </a:xfrm>
          <a:prstGeom prst="rect">
            <a:avLst/>
          </a:prstGeom>
        </p:spPr>
      </p:pic>
      <p:pic>
        <p:nvPicPr>
          <p:cNvPr id="6" name="图片 5">
            <a:extLst>
              <a:ext uri="{FF2B5EF4-FFF2-40B4-BE49-F238E27FC236}">
                <a16:creationId xmlns:a16="http://schemas.microsoft.com/office/drawing/2014/main" id="{D537B8D7-B9C9-422D-A3C0-7653D60A78DC}"/>
              </a:ext>
            </a:extLst>
          </p:cNvPr>
          <p:cNvPicPr>
            <a:picLocks noChangeAspect="1"/>
          </p:cNvPicPr>
          <p:nvPr/>
        </p:nvPicPr>
        <p:blipFill>
          <a:blip r:embed="rId4"/>
          <a:stretch>
            <a:fillRect/>
          </a:stretch>
        </p:blipFill>
        <p:spPr>
          <a:xfrm>
            <a:off x="0" y="31070"/>
            <a:ext cx="6431837" cy="3651821"/>
          </a:xfrm>
          <a:prstGeom prst="rect">
            <a:avLst/>
          </a:prstGeom>
        </p:spPr>
      </p:pic>
      <p:sp>
        <p:nvSpPr>
          <p:cNvPr id="7" name="文本框 6">
            <a:extLst>
              <a:ext uri="{FF2B5EF4-FFF2-40B4-BE49-F238E27FC236}">
                <a16:creationId xmlns:a16="http://schemas.microsoft.com/office/drawing/2014/main" id="{82DB6680-03BD-4CE3-8C19-40CB361070F8}"/>
              </a:ext>
            </a:extLst>
          </p:cNvPr>
          <p:cNvSpPr txBox="1"/>
          <p:nvPr/>
        </p:nvSpPr>
        <p:spPr>
          <a:xfrm>
            <a:off x="7594333" y="5050014"/>
            <a:ext cx="317716" cy="369332"/>
          </a:xfrm>
          <a:prstGeom prst="rect">
            <a:avLst/>
          </a:prstGeom>
          <a:noFill/>
        </p:spPr>
        <p:txBody>
          <a:bodyPr wrap="none" rtlCol="0">
            <a:spAutoFit/>
          </a:bodyPr>
          <a:lstStyle/>
          <a:p>
            <a:r>
              <a:rPr lang="en-US" altLang="zh-CN" dirty="0">
                <a:solidFill>
                  <a:srgbClr val="FF0000"/>
                </a:solidFill>
                <a:latin typeface="Calibri" panose="020F0502020204030204" pitchFamily="34" charset="0"/>
                <a:cs typeface="Calibri" panose="020F0502020204030204" pitchFamily="34" charset="0"/>
              </a:rPr>
              <a:t>b</a:t>
            </a:r>
            <a:endParaRPr lang="zh-CN" altLang="en-US" dirty="0">
              <a:solidFill>
                <a:srgbClr val="FF0000"/>
              </a:solidFill>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0CE57C83-3E3D-481F-B2AF-24A32A741334}"/>
              </a:ext>
            </a:extLst>
          </p:cNvPr>
          <p:cNvSpPr txBox="1"/>
          <p:nvPr/>
        </p:nvSpPr>
        <p:spPr>
          <a:xfrm>
            <a:off x="6631806" y="5691948"/>
            <a:ext cx="317716" cy="369332"/>
          </a:xfrm>
          <a:prstGeom prst="rect">
            <a:avLst/>
          </a:prstGeom>
          <a:noFill/>
        </p:spPr>
        <p:txBody>
          <a:bodyPr wrap="none" rtlCol="0">
            <a:spAutoFit/>
          </a:bodyPr>
          <a:lstStyle/>
          <a:p>
            <a:r>
              <a:rPr lang="en-US" altLang="zh-CN" dirty="0">
                <a:solidFill>
                  <a:srgbClr val="FF0000"/>
                </a:solidFill>
                <a:latin typeface="Calibri" panose="020F0502020204030204" pitchFamily="34" charset="0"/>
                <a:cs typeface="Calibri" panose="020F0502020204030204" pitchFamily="34" charset="0"/>
              </a:rPr>
              <a:t>d</a:t>
            </a:r>
            <a:endParaRPr lang="zh-CN" altLang="en-US" dirty="0">
              <a:solidFill>
                <a:srgbClr val="FF0000"/>
              </a:solidFill>
              <a:latin typeface="Calibri" panose="020F0502020204030204" pitchFamily="34" charset="0"/>
              <a:cs typeface="Calibri" panose="020F0502020204030204" pitchFamily="34" charset="0"/>
            </a:endParaRPr>
          </a:p>
        </p:txBody>
      </p:sp>
      <p:sp>
        <p:nvSpPr>
          <p:cNvPr id="9" name="日期占位符 8">
            <a:extLst>
              <a:ext uri="{FF2B5EF4-FFF2-40B4-BE49-F238E27FC236}">
                <a16:creationId xmlns:a16="http://schemas.microsoft.com/office/drawing/2014/main" id="{3CC50680-EF6C-42C6-871E-175454D1CC81}"/>
              </a:ext>
            </a:extLst>
          </p:cNvPr>
          <p:cNvSpPr>
            <a:spLocks noGrp="1"/>
          </p:cNvSpPr>
          <p:nvPr>
            <p:ph type="dt" sz="half" idx="10"/>
          </p:nvPr>
        </p:nvSpPr>
        <p:spPr/>
        <p:txBody>
          <a:bodyPr/>
          <a:lstStyle/>
          <a:p>
            <a:fld id="{6E6E100F-DAA3-4E52-B300-FF55F9E41351}" type="datetime1">
              <a:rPr lang="zh-CN" altLang="en-US" smtClean="0"/>
              <a:t>2019/11/7</a:t>
            </a:fld>
            <a:endParaRPr lang="zh-CN" altLang="en-US"/>
          </a:p>
        </p:txBody>
      </p:sp>
      <p:sp>
        <p:nvSpPr>
          <p:cNvPr id="10" name="灯片编号占位符 9">
            <a:extLst>
              <a:ext uri="{FF2B5EF4-FFF2-40B4-BE49-F238E27FC236}">
                <a16:creationId xmlns:a16="http://schemas.microsoft.com/office/drawing/2014/main" id="{91552FC0-353C-4009-8CA6-3694DEED1192}"/>
              </a:ext>
            </a:extLst>
          </p:cNvPr>
          <p:cNvSpPr>
            <a:spLocks noGrp="1"/>
          </p:cNvSpPr>
          <p:nvPr>
            <p:ph type="sldNum" sz="quarter" idx="12"/>
          </p:nvPr>
        </p:nvSpPr>
        <p:spPr/>
        <p:txBody>
          <a:bodyPr/>
          <a:lstStyle/>
          <a:p>
            <a:fld id="{7C39ED07-5995-462C-8923-41E326321872}" type="slidenum">
              <a:rPr lang="zh-CN" altLang="en-US" smtClean="0"/>
              <a:t>27</a:t>
            </a:fld>
            <a:endParaRPr lang="zh-CN" altLang="en-US"/>
          </a:p>
        </p:txBody>
      </p:sp>
    </p:spTree>
    <p:extLst>
      <p:ext uri="{BB962C8B-B14F-4D97-AF65-F5344CB8AC3E}">
        <p14:creationId xmlns:p14="http://schemas.microsoft.com/office/powerpoint/2010/main" val="139812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909C7FA-EDF4-4F3E-A701-0D1886FF7C03}"/>
              </a:ext>
            </a:extLst>
          </p:cNvPr>
          <p:cNvPicPr>
            <a:picLocks noChangeAspect="1"/>
          </p:cNvPicPr>
          <p:nvPr/>
        </p:nvPicPr>
        <p:blipFill>
          <a:blip r:embed="rId2"/>
          <a:stretch>
            <a:fillRect/>
          </a:stretch>
        </p:blipFill>
        <p:spPr>
          <a:xfrm>
            <a:off x="590550" y="319087"/>
            <a:ext cx="11010900" cy="6219825"/>
          </a:xfrm>
          <a:prstGeom prst="rect">
            <a:avLst/>
          </a:prstGeom>
        </p:spPr>
      </p:pic>
      <p:sp>
        <p:nvSpPr>
          <p:cNvPr id="3" name="日期占位符 2">
            <a:extLst>
              <a:ext uri="{FF2B5EF4-FFF2-40B4-BE49-F238E27FC236}">
                <a16:creationId xmlns:a16="http://schemas.microsoft.com/office/drawing/2014/main" id="{F66A38CC-7CEF-47B5-98EC-4D4CD2E98F5B}"/>
              </a:ext>
            </a:extLst>
          </p:cNvPr>
          <p:cNvSpPr>
            <a:spLocks noGrp="1"/>
          </p:cNvSpPr>
          <p:nvPr>
            <p:ph type="dt" sz="half" idx="10"/>
          </p:nvPr>
        </p:nvSpPr>
        <p:spPr/>
        <p:txBody>
          <a:bodyPr/>
          <a:lstStyle/>
          <a:p>
            <a:fld id="{8BEEC698-4A27-48BA-8039-825A0109A2D3}" type="datetime1">
              <a:rPr lang="zh-CN" altLang="en-US" smtClean="0"/>
              <a:t>2019/11/7</a:t>
            </a:fld>
            <a:endParaRPr lang="zh-CN" altLang="en-US"/>
          </a:p>
        </p:txBody>
      </p:sp>
      <p:sp>
        <p:nvSpPr>
          <p:cNvPr id="4" name="灯片编号占位符 3">
            <a:extLst>
              <a:ext uri="{FF2B5EF4-FFF2-40B4-BE49-F238E27FC236}">
                <a16:creationId xmlns:a16="http://schemas.microsoft.com/office/drawing/2014/main" id="{1E22E89A-1FEE-468E-800E-9BF0F83779D8}"/>
              </a:ext>
            </a:extLst>
          </p:cNvPr>
          <p:cNvSpPr>
            <a:spLocks noGrp="1"/>
          </p:cNvSpPr>
          <p:nvPr>
            <p:ph type="sldNum" sz="quarter" idx="12"/>
          </p:nvPr>
        </p:nvSpPr>
        <p:spPr/>
        <p:txBody>
          <a:bodyPr/>
          <a:lstStyle/>
          <a:p>
            <a:fld id="{7C39ED07-5995-462C-8923-41E326321872}" type="slidenum">
              <a:rPr lang="zh-CN" altLang="en-US" smtClean="0"/>
              <a:t>3</a:t>
            </a:fld>
            <a:endParaRPr lang="zh-CN" altLang="en-US"/>
          </a:p>
        </p:txBody>
      </p:sp>
    </p:spTree>
    <p:extLst>
      <p:ext uri="{BB962C8B-B14F-4D97-AF65-F5344CB8AC3E}">
        <p14:creationId xmlns:p14="http://schemas.microsoft.com/office/powerpoint/2010/main" val="310915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1D827B0-0FF0-4F82-BAA2-41B5824A002A}"/>
              </a:ext>
            </a:extLst>
          </p:cNvPr>
          <p:cNvPicPr>
            <a:picLocks noChangeAspect="1"/>
          </p:cNvPicPr>
          <p:nvPr/>
        </p:nvPicPr>
        <p:blipFill>
          <a:blip r:embed="rId2"/>
          <a:stretch>
            <a:fillRect/>
          </a:stretch>
        </p:blipFill>
        <p:spPr>
          <a:xfrm>
            <a:off x="465070" y="471186"/>
            <a:ext cx="4543425" cy="4029075"/>
          </a:xfrm>
          <a:prstGeom prst="rect">
            <a:avLst/>
          </a:prstGeom>
        </p:spPr>
      </p:pic>
      <p:pic>
        <p:nvPicPr>
          <p:cNvPr id="3" name="图片 2">
            <a:extLst>
              <a:ext uri="{FF2B5EF4-FFF2-40B4-BE49-F238E27FC236}">
                <a16:creationId xmlns:a16="http://schemas.microsoft.com/office/drawing/2014/main" id="{4DEBCEBD-B93B-4155-9A34-6570214A3872}"/>
              </a:ext>
            </a:extLst>
          </p:cNvPr>
          <p:cNvPicPr>
            <a:picLocks noChangeAspect="1"/>
          </p:cNvPicPr>
          <p:nvPr/>
        </p:nvPicPr>
        <p:blipFill>
          <a:blip r:embed="rId3"/>
          <a:stretch>
            <a:fillRect/>
          </a:stretch>
        </p:blipFill>
        <p:spPr>
          <a:xfrm>
            <a:off x="5246671" y="471186"/>
            <a:ext cx="6877050" cy="4838700"/>
          </a:xfrm>
          <a:prstGeom prst="rect">
            <a:avLst/>
          </a:prstGeom>
        </p:spPr>
      </p:pic>
      <p:pic>
        <p:nvPicPr>
          <p:cNvPr id="4" name="图片 3">
            <a:extLst>
              <a:ext uri="{FF2B5EF4-FFF2-40B4-BE49-F238E27FC236}">
                <a16:creationId xmlns:a16="http://schemas.microsoft.com/office/drawing/2014/main" id="{1FBE7BA0-DEE2-4E55-A3EB-BB97DB58C771}"/>
              </a:ext>
            </a:extLst>
          </p:cNvPr>
          <p:cNvPicPr>
            <a:picLocks noChangeAspect="1"/>
          </p:cNvPicPr>
          <p:nvPr/>
        </p:nvPicPr>
        <p:blipFill>
          <a:blip r:embed="rId4"/>
          <a:stretch>
            <a:fillRect/>
          </a:stretch>
        </p:blipFill>
        <p:spPr>
          <a:xfrm>
            <a:off x="2314143" y="4577263"/>
            <a:ext cx="2694352" cy="2170046"/>
          </a:xfrm>
          <a:prstGeom prst="rect">
            <a:avLst/>
          </a:prstGeom>
        </p:spPr>
      </p:pic>
      <p:sp>
        <p:nvSpPr>
          <p:cNvPr id="5" name="日期占位符 4">
            <a:extLst>
              <a:ext uri="{FF2B5EF4-FFF2-40B4-BE49-F238E27FC236}">
                <a16:creationId xmlns:a16="http://schemas.microsoft.com/office/drawing/2014/main" id="{06EE7500-5E30-4E51-998B-0297AB64E20C}"/>
              </a:ext>
            </a:extLst>
          </p:cNvPr>
          <p:cNvSpPr>
            <a:spLocks noGrp="1"/>
          </p:cNvSpPr>
          <p:nvPr>
            <p:ph type="dt" sz="half" idx="10"/>
          </p:nvPr>
        </p:nvSpPr>
        <p:spPr/>
        <p:txBody>
          <a:bodyPr/>
          <a:lstStyle/>
          <a:p>
            <a:fld id="{2700FD6C-2DFB-43CD-9161-DA82872853D4}" type="datetime1">
              <a:rPr lang="zh-CN" altLang="en-US" smtClean="0"/>
              <a:t>2019/11/7</a:t>
            </a:fld>
            <a:endParaRPr lang="zh-CN" altLang="en-US"/>
          </a:p>
        </p:txBody>
      </p:sp>
      <p:sp>
        <p:nvSpPr>
          <p:cNvPr id="6" name="灯片编号占位符 5">
            <a:extLst>
              <a:ext uri="{FF2B5EF4-FFF2-40B4-BE49-F238E27FC236}">
                <a16:creationId xmlns:a16="http://schemas.microsoft.com/office/drawing/2014/main" id="{E9FB8C01-37A5-4D1F-8ECB-681CC69679BA}"/>
              </a:ext>
            </a:extLst>
          </p:cNvPr>
          <p:cNvSpPr>
            <a:spLocks noGrp="1"/>
          </p:cNvSpPr>
          <p:nvPr>
            <p:ph type="sldNum" sz="quarter" idx="12"/>
          </p:nvPr>
        </p:nvSpPr>
        <p:spPr/>
        <p:txBody>
          <a:bodyPr/>
          <a:lstStyle/>
          <a:p>
            <a:fld id="{7C39ED07-5995-462C-8923-41E326321872}" type="slidenum">
              <a:rPr lang="zh-CN" altLang="en-US" smtClean="0"/>
              <a:t>4</a:t>
            </a:fld>
            <a:endParaRPr lang="zh-CN" altLang="en-US"/>
          </a:p>
        </p:txBody>
      </p:sp>
    </p:spTree>
    <p:extLst>
      <p:ext uri="{BB962C8B-B14F-4D97-AF65-F5344CB8AC3E}">
        <p14:creationId xmlns:p14="http://schemas.microsoft.com/office/powerpoint/2010/main" val="210595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1BC56B-1982-406E-A8B5-54761E16E3BC}"/>
              </a:ext>
            </a:extLst>
          </p:cNvPr>
          <p:cNvSpPr>
            <a:spLocks noGrp="1"/>
          </p:cNvSpPr>
          <p:nvPr>
            <p:ph type="dt" sz="half" idx="10"/>
          </p:nvPr>
        </p:nvSpPr>
        <p:spPr/>
        <p:txBody>
          <a:bodyPr/>
          <a:lstStyle/>
          <a:p>
            <a:fld id="{884DB4B7-0ED1-48F9-BEE4-BD01DA264D04}" type="datetime1">
              <a:rPr lang="zh-CN" altLang="en-US" smtClean="0"/>
              <a:t>2019/11/7</a:t>
            </a:fld>
            <a:endParaRPr lang="zh-CN" altLang="en-US"/>
          </a:p>
        </p:txBody>
      </p:sp>
      <p:sp>
        <p:nvSpPr>
          <p:cNvPr id="3" name="灯片编号占位符 2">
            <a:extLst>
              <a:ext uri="{FF2B5EF4-FFF2-40B4-BE49-F238E27FC236}">
                <a16:creationId xmlns:a16="http://schemas.microsoft.com/office/drawing/2014/main" id="{DE304022-454E-4298-8175-0458D10417FC}"/>
              </a:ext>
            </a:extLst>
          </p:cNvPr>
          <p:cNvSpPr>
            <a:spLocks noGrp="1"/>
          </p:cNvSpPr>
          <p:nvPr>
            <p:ph type="sldNum" sz="quarter" idx="12"/>
          </p:nvPr>
        </p:nvSpPr>
        <p:spPr/>
        <p:txBody>
          <a:bodyPr/>
          <a:lstStyle/>
          <a:p>
            <a:fld id="{7C39ED07-5995-462C-8923-41E326321872}" type="slidenum">
              <a:rPr lang="zh-CN" altLang="en-US" smtClean="0"/>
              <a:t>5</a:t>
            </a:fld>
            <a:endParaRPr lang="zh-CN" altLang="en-US"/>
          </a:p>
        </p:txBody>
      </p:sp>
      <p:sp>
        <p:nvSpPr>
          <p:cNvPr id="4" name="矩形 3">
            <a:extLst>
              <a:ext uri="{FF2B5EF4-FFF2-40B4-BE49-F238E27FC236}">
                <a16:creationId xmlns:a16="http://schemas.microsoft.com/office/drawing/2014/main" id="{14F847AF-63AD-4A6C-9EA6-5105057242E8}"/>
              </a:ext>
            </a:extLst>
          </p:cNvPr>
          <p:cNvSpPr/>
          <p:nvPr/>
        </p:nvSpPr>
        <p:spPr>
          <a:xfrm>
            <a:off x="1366788" y="497389"/>
            <a:ext cx="6096000" cy="923330"/>
          </a:xfrm>
          <a:prstGeom prst="rect">
            <a:avLst/>
          </a:prstGeom>
        </p:spPr>
        <p:txBody>
          <a:bodyPr>
            <a:spAutoFit/>
          </a:bodyPr>
          <a:lstStyle/>
          <a:p>
            <a:r>
              <a:rPr lang="en-US" altLang="zh-CN" dirty="0" err="1"/>
              <a:t>sizeof</a:t>
            </a:r>
            <a:r>
              <a:rPr lang="zh-CN" altLang="en-US" dirty="0"/>
              <a:t>也可对一个函数调用求值，其结果是函数返回值类型的大小，函数并不会被调用。</a:t>
            </a:r>
            <a:endParaRPr lang="en-US" altLang="zh-CN" dirty="0"/>
          </a:p>
          <a:p>
            <a:r>
              <a:rPr lang="zh-CN" altLang="en-US" dirty="0"/>
              <a:t>对函数求值的形式：</a:t>
            </a:r>
            <a:r>
              <a:rPr lang="en-US" altLang="zh-CN" dirty="0" err="1"/>
              <a:t>sizeof</a:t>
            </a:r>
            <a:r>
              <a:rPr lang="en-US" altLang="zh-CN" dirty="0"/>
              <a:t>(</a:t>
            </a:r>
            <a:r>
              <a:rPr lang="zh-CN" altLang="en-US" dirty="0"/>
              <a:t>函数名</a:t>
            </a:r>
            <a:r>
              <a:rPr lang="en-US" altLang="zh-CN" dirty="0"/>
              <a:t>(</a:t>
            </a:r>
            <a:r>
              <a:rPr lang="zh-CN" altLang="en-US" dirty="0"/>
              <a:t>实参表</a:t>
            </a:r>
            <a:r>
              <a:rPr lang="en-US" altLang="zh-CN" dirty="0"/>
              <a:t>))</a:t>
            </a:r>
            <a:endParaRPr lang="zh-CN" altLang="en-US" dirty="0"/>
          </a:p>
        </p:txBody>
      </p:sp>
      <p:sp>
        <p:nvSpPr>
          <p:cNvPr id="5" name="文本框 4">
            <a:extLst>
              <a:ext uri="{FF2B5EF4-FFF2-40B4-BE49-F238E27FC236}">
                <a16:creationId xmlns:a16="http://schemas.microsoft.com/office/drawing/2014/main" id="{F5DF27F0-6609-491A-B3BF-293AB8783DD4}"/>
              </a:ext>
            </a:extLst>
          </p:cNvPr>
          <p:cNvSpPr txBox="1"/>
          <p:nvPr/>
        </p:nvSpPr>
        <p:spPr>
          <a:xfrm>
            <a:off x="760396" y="2021305"/>
            <a:ext cx="10905423" cy="1477328"/>
          </a:xfrm>
          <a:prstGeom prst="rect">
            <a:avLst/>
          </a:prstGeom>
          <a:noFill/>
        </p:spPr>
        <p:txBody>
          <a:bodyPr wrap="square" rtlCol="0">
            <a:spAutoFit/>
          </a:bodyPr>
          <a:lstStyle/>
          <a:p>
            <a:r>
              <a:rPr lang="en-US" altLang="zh-CN" dirty="0"/>
              <a:t>According to C99 Standards, the </a:t>
            </a:r>
            <a:r>
              <a:rPr lang="en-US" altLang="zh-CN" dirty="0" err="1"/>
              <a:t>sizeof</a:t>
            </a:r>
            <a:r>
              <a:rPr lang="en-US" altLang="zh-CN" dirty="0"/>
              <a:t>() operator only takes into account the type of the operand, which may be an expression or the name of a type (</a:t>
            </a:r>
            <a:r>
              <a:rPr lang="en-US" altLang="zh-CN" dirty="0" err="1"/>
              <a:t>i.e</a:t>
            </a:r>
            <a:r>
              <a:rPr lang="en-US" altLang="zh-CN" dirty="0"/>
              <a:t> int, double, float </a:t>
            </a:r>
            <a:r>
              <a:rPr lang="en-US" altLang="zh-CN" dirty="0" err="1"/>
              <a:t>etc</a:t>
            </a:r>
            <a:r>
              <a:rPr lang="en-US" altLang="zh-CN" dirty="0"/>
              <a:t>) and not the value obtained on evaluating the expression. Hence, the operand inside the </a:t>
            </a:r>
            <a:r>
              <a:rPr lang="en-US" altLang="zh-CN" dirty="0" err="1"/>
              <a:t>sizeof</a:t>
            </a:r>
            <a:r>
              <a:rPr lang="en-US" altLang="zh-CN" dirty="0"/>
              <a:t>() operator is not evaluated. It is evaluated only if the type of the operand is variable length array because in that case, the size can be determined only after the expression is evaluated.</a:t>
            </a:r>
            <a:endParaRPr lang="zh-CN" altLang="en-US" dirty="0"/>
          </a:p>
        </p:txBody>
      </p:sp>
      <p:sp>
        <p:nvSpPr>
          <p:cNvPr id="6" name="文本框 5">
            <a:extLst>
              <a:ext uri="{FF2B5EF4-FFF2-40B4-BE49-F238E27FC236}">
                <a16:creationId xmlns:a16="http://schemas.microsoft.com/office/drawing/2014/main" id="{C68C1380-C165-44C6-813D-A017CC06EBAB}"/>
              </a:ext>
            </a:extLst>
          </p:cNvPr>
          <p:cNvSpPr txBox="1"/>
          <p:nvPr/>
        </p:nvSpPr>
        <p:spPr>
          <a:xfrm>
            <a:off x="1103417" y="5842534"/>
            <a:ext cx="7507183" cy="369332"/>
          </a:xfrm>
          <a:prstGeom prst="rect">
            <a:avLst/>
          </a:prstGeom>
          <a:noFill/>
        </p:spPr>
        <p:txBody>
          <a:bodyPr wrap="none" rtlCol="0">
            <a:spAutoFit/>
          </a:bodyPr>
          <a:lstStyle/>
          <a:p>
            <a:r>
              <a:rPr lang="en-US" altLang="zh-CN" dirty="0"/>
              <a:t>https://www.geeksforgeeks.org/why-does-sizeofx-not-increment-x-in-c/</a:t>
            </a:r>
            <a:endParaRPr lang="zh-CN" altLang="en-US" dirty="0"/>
          </a:p>
        </p:txBody>
      </p:sp>
    </p:spTree>
    <p:extLst>
      <p:ext uri="{BB962C8B-B14F-4D97-AF65-F5344CB8AC3E}">
        <p14:creationId xmlns:p14="http://schemas.microsoft.com/office/powerpoint/2010/main" val="349003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4497398C-DF20-4AD4-B12B-7E5AF7B111C8}"/>
              </a:ext>
            </a:extLst>
          </p:cNvPr>
          <p:cNvGrpSpPr/>
          <p:nvPr/>
        </p:nvGrpSpPr>
        <p:grpSpPr>
          <a:xfrm>
            <a:off x="2050984" y="2471071"/>
            <a:ext cx="7497278" cy="4173402"/>
            <a:chOff x="2050984" y="2471071"/>
            <a:chExt cx="7497278" cy="4173402"/>
          </a:xfrm>
        </p:grpSpPr>
        <p:pic>
          <p:nvPicPr>
            <p:cNvPr id="6" name="图片 5">
              <a:extLst>
                <a:ext uri="{FF2B5EF4-FFF2-40B4-BE49-F238E27FC236}">
                  <a16:creationId xmlns:a16="http://schemas.microsoft.com/office/drawing/2014/main" id="{E8231F03-7267-401F-A9F6-6DEDE0E7A966}"/>
                </a:ext>
              </a:extLst>
            </p:cNvPr>
            <p:cNvPicPr>
              <a:picLocks noChangeAspect="1"/>
            </p:cNvPicPr>
            <p:nvPr/>
          </p:nvPicPr>
          <p:blipFill>
            <a:blip r:embed="rId2"/>
            <a:stretch>
              <a:fillRect/>
            </a:stretch>
          </p:blipFill>
          <p:spPr>
            <a:xfrm>
              <a:off x="2050984" y="2471071"/>
              <a:ext cx="7497278" cy="4173402"/>
            </a:xfrm>
            <a:prstGeom prst="rect">
              <a:avLst/>
            </a:prstGeom>
          </p:spPr>
        </p:pic>
        <p:sp>
          <p:nvSpPr>
            <p:cNvPr id="7" name="矩形 6">
              <a:extLst>
                <a:ext uri="{FF2B5EF4-FFF2-40B4-BE49-F238E27FC236}">
                  <a16:creationId xmlns:a16="http://schemas.microsoft.com/office/drawing/2014/main" id="{466AE6D3-EF47-4E2E-91AB-7501AE0737E0}"/>
                </a:ext>
              </a:extLst>
            </p:cNvPr>
            <p:cNvSpPr/>
            <p:nvPr/>
          </p:nvSpPr>
          <p:spPr>
            <a:xfrm>
              <a:off x="2050984" y="2926080"/>
              <a:ext cx="682056" cy="1879600"/>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 name="日期占位符 1">
            <a:extLst>
              <a:ext uri="{FF2B5EF4-FFF2-40B4-BE49-F238E27FC236}">
                <a16:creationId xmlns:a16="http://schemas.microsoft.com/office/drawing/2014/main" id="{A021FFB7-B4AA-43B6-8BB2-70B315F0B482}"/>
              </a:ext>
            </a:extLst>
          </p:cNvPr>
          <p:cNvSpPr>
            <a:spLocks noGrp="1"/>
          </p:cNvSpPr>
          <p:nvPr>
            <p:ph type="dt" sz="half" idx="10"/>
          </p:nvPr>
        </p:nvSpPr>
        <p:spPr/>
        <p:txBody>
          <a:bodyPr/>
          <a:lstStyle/>
          <a:p>
            <a:fld id="{884DB4B7-0ED1-48F9-BEE4-BD01DA264D04}" type="datetime1">
              <a:rPr lang="zh-CN" altLang="en-US" smtClean="0"/>
              <a:t>2019/11/7</a:t>
            </a:fld>
            <a:endParaRPr lang="zh-CN" altLang="en-US"/>
          </a:p>
        </p:txBody>
      </p:sp>
      <p:sp>
        <p:nvSpPr>
          <p:cNvPr id="3" name="灯片编号占位符 2">
            <a:extLst>
              <a:ext uri="{FF2B5EF4-FFF2-40B4-BE49-F238E27FC236}">
                <a16:creationId xmlns:a16="http://schemas.microsoft.com/office/drawing/2014/main" id="{2B4C9569-BD73-458D-AE0B-CF313C5FF8B4}"/>
              </a:ext>
            </a:extLst>
          </p:cNvPr>
          <p:cNvSpPr>
            <a:spLocks noGrp="1"/>
          </p:cNvSpPr>
          <p:nvPr>
            <p:ph type="sldNum" sz="quarter" idx="12"/>
          </p:nvPr>
        </p:nvSpPr>
        <p:spPr/>
        <p:txBody>
          <a:bodyPr/>
          <a:lstStyle/>
          <a:p>
            <a:fld id="{7C39ED07-5995-462C-8923-41E326321872}" type="slidenum">
              <a:rPr lang="zh-CN" altLang="en-US" smtClean="0"/>
              <a:t>6</a:t>
            </a:fld>
            <a:endParaRPr lang="zh-CN" altLang="en-US"/>
          </a:p>
        </p:txBody>
      </p:sp>
      <p:pic>
        <p:nvPicPr>
          <p:cNvPr id="5" name="图片 4">
            <a:extLst>
              <a:ext uri="{FF2B5EF4-FFF2-40B4-BE49-F238E27FC236}">
                <a16:creationId xmlns:a16="http://schemas.microsoft.com/office/drawing/2014/main" id="{BBDBE73E-5C6B-4036-A470-05F598D6B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735" y="105028"/>
            <a:ext cx="10021453" cy="2930310"/>
          </a:xfrm>
          <a:prstGeom prst="rect">
            <a:avLst/>
          </a:prstGeom>
        </p:spPr>
      </p:pic>
    </p:spTree>
    <p:extLst>
      <p:ext uri="{BB962C8B-B14F-4D97-AF65-F5344CB8AC3E}">
        <p14:creationId xmlns:p14="http://schemas.microsoft.com/office/powerpoint/2010/main" val="274714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093627E6-4DBD-487D-86C8-D89ABCF3C8AA}"/>
              </a:ext>
            </a:extLst>
          </p:cNvPr>
          <p:cNvGrpSpPr/>
          <p:nvPr/>
        </p:nvGrpSpPr>
        <p:grpSpPr>
          <a:xfrm>
            <a:off x="1984309" y="1804987"/>
            <a:ext cx="6991350" cy="4733925"/>
            <a:chOff x="1984309" y="1804987"/>
            <a:chExt cx="6991350" cy="4733925"/>
          </a:xfrm>
        </p:grpSpPr>
        <p:pic>
          <p:nvPicPr>
            <p:cNvPr id="4" name="图片 3">
              <a:extLst>
                <a:ext uri="{FF2B5EF4-FFF2-40B4-BE49-F238E27FC236}">
                  <a16:creationId xmlns:a16="http://schemas.microsoft.com/office/drawing/2014/main" id="{72A0F12B-593A-4C52-8FF0-A97BB804882E}"/>
                </a:ext>
              </a:extLst>
            </p:cNvPr>
            <p:cNvPicPr>
              <a:picLocks noChangeAspect="1"/>
            </p:cNvPicPr>
            <p:nvPr/>
          </p:nvPicPr>
          <p:blipFill>
            <a:blip r:embed="rId2"/>
            <a:stretch>
              <a:fillRect/>
            </a:stretch>
          </p:blipFill>
          <p:spPr>
            <a:xfrm>
              <a:off x="1984309" y="1804987"/>
              <a:ext cx="6991350" cy="4733925"/>
            </a:xfrm>
            <a:prstGeom prst="rect">
              <a:avLst/>
            </a:prstGeom>
          </p:spPr>
        </p:pic>
        <p:sp>
          <p:nvSpPr>
            <p:cNvPr id="7" name="矩形 6">
              <a:extLst>
                <a:ext uri="{FF2B5EF4-FFF2-40B4-BE49-F238E27FC236}">
                  <a16:creationId xmlns:a16="http://schemas.microsoft.com/office/drawing/2014/main" id="{2E3DF702-6192-4537-BB94-8EB08A69D762}"/>
                </a:ext>
              </a:extLst>
            </p:cNvPr>
            <p:cNvSpPr/>
            <p:nvPr/>
          </p:nvSpPr>
          <p:spPr>
            <a:xfrm>
              <a:off x="1984309" y="2637305"/>
              <a:ext cx="682056" cy="1879600"/>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 name="日期占位符 1">
            <a:extLst>
              <a:ext uri="{FF2B5EF4-FFF2-40B4-BE49-F238E27FC236}">
                <a16:creationId xmlns:a16="http://schemas.microsoft.com/office/drawing/2014/main" id="{75915BBF-C153-43EB-B6A0-02D8E3A73404}"/>
              </a:ext>
            </a:extLst>
          </p:cNvPr>
          <p:cNvSpPr>
            <a:spLocks noGrp="1"/>
          </p:cNvSpPr>
          <p:nvPr>
            <p:ph type="dt" sz="half" idx="10"/>
          </p:nvPr>
        </p:nvSpPr>
        <p:spPr/>
        <p:txBody>
          <a:bodyPr/>
          <a:lstStyle/>
          <a:p>
            <a:fld id="{884DB4B7-0ED1-48F9-BEE4-BD01DA264D04}" type="datetime1">
              <a:rPr lang="zh-CN" altLang="en-US" smtClean="0"/>
              <a:t>2019/11/7</a:t>
            </a:fld>
            <a:endParaRPr lang="zh-CN" altLang="en-US"/>
          </a:p>
        </p:txBody>
      </p:sp>
      <p:sp>
        <p:nvSpPr>
          <p:cNvPr id="3" name="灯片编号占位符 2">
            <a:extLst>
              <a:ext uri="{FF2B5EF4-FFF2-40B4-BE49-F238E27FC236}">
                <a16:creationId xmlns:a16="http://schemas.microsoft.com/office/drawing/2014/main" id="{CF5D5ED7-A9D6-4327-AFA6-06D57B0FF842}"/>
              </a:ext>
            </a:extLst>
          </p:cNvPr>
          <p:cNvSpPr>
            <a:spLocks noGrp="1"/>
          </p:cNvSpPr>
          <p:nvPr>
            <p:ph type="sldNum" sz="quarter" idx="12"/>
          </p:nvPr>
        </p:nvSpPr>
        <p:spPr/>
        <p:txBody>
          <a:bodyPr/>
          <a:lstStyle/>
          <a:p>
            <a:fld id="{7C39ED07-5995-462C-8923-41E326321872}" type="slidenum">
              <a:rPr lang="zh-CN" altLang="en-US" smtClean="0"/>
              <a:t>7</a:t>
            </a:fld>
            <a:endParaRPr lang="zh-CN" altLang="en-US"/>
          </a:p>
        </p:txBody>
      </p:sp>
      <p:pic>
        <p:nvPicPr>
          <p:cNvPr id="6" name="图片 5">
            <a:extLst>
              <a:ext uri="{FF2B5EF4-FFF2-40B4-BE49-F238E27FC236}">
                <a16:creationId xmlns:a16="http://schemas.microsoft.com/office/drawing/2014/main" id="{1D78182C-6F42-400E-86D5-109DF6AAF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737" y="60158"/>
            <a:ext cx="11146705" cy="2711918"/>
          </a:xfrm>
          <a:prstGeom prst="rect">
            <a:avLst/>
          </a:prstGeom>
        </p:spPr>
      </p:pic>
    </p:spTree>
    <p:extLst>
      <p:ext uri="{BB962C8B-B14F-4D97-AF65-F5344CB8AC3E}">
        <p14:creationId xmlns:p14="http://schemas.microsoft.com/office/powerpoint/2010/main" val="220460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A5A1C9E-1881-4648-BAD0-0EEF6A11FE70}"/>
              </a:ext>
            </a:extLst>
          </p:cNvPr>
          <p:cNvSpPr>
            <a:spLocks noGrp="1"/>
          </p:cNvSpPr>
          <p:nvPr>
            <p:ph type="dt" sz="half" idx="10"/>
          </p:nvPr>
        </p:nvSpPr>
        <p:spPr/>
        <p:txBody>
          <a:bodyPr/>
          <a:lstStyle/>
          <a:p>
            <a:fld id="{884DB4B7-0ED1-48F9-BEE4-BD01DA264D04}" type="datetime1">
              <a:rPr lang="zh-CN" altLang="en-US" smtClean="0"/>
              <a:t>2019/11/7</a:t>
            </a:fld>
            <a:endParaRPr lang="zh-CN" altLang="en-US"/>
          </a:p>
        </p:txBody>
      </p:sp>
      <p:sp>
        <p:nvSpPr>
          <p:cNvPr id="3" name="灯片编号占位符 2">
            <a:extLst>
              <a:ext uri="{FF2B5EF4-FFF2-40B4-BE49-F238E27FC236}">
                <a16:creationId xmlns:a16="http://schemas.microsoft.com/office/drawing/2014/main" id="{AF0549EB-8FE9-4605-B499-53B4663ABA32}"/>
              </a:ext>
            </a:extLst>
          </p:cNvPr>
          <p:cNvSpPr>
            <a:spLocks noGrp="1"/>
          </p:cNvSpPr>
          <p:nvPr>
            <p:ph type="sldNum" sz="quarter" idx="12"/>
          </p:nvPr>
        </p:nvSpPr>
        <p:spPr/>
        <p:txBody>
          <a:bodyPr/>
          <a:lstStyle/>
          <a:p>
            <a:fld id="{7C39ED07-5995-462C-8923-41E326321872}" type="slidenum">
              <a:rPr lang="zh-CN" altLang="en-US" smtClean="0"/>
              <a:t>8</a:t>
            </a:fld>
            <a:endParaRPr lang="zh-CN" altLang="en-US"/>
          </a:p>
        </p:txBody>
      </p:sp>
      <p:sp>
        <p:nvSpPr>
          <p:cNvPr id="4" name="文本框 3">
            <a:extLst>
              <a:ext uri="{FF2B5EF4-FFF2-40B4-BE49-F238E27FC236}">
                <a16:creationId xmlns:a16="http://schemas.microsoft.com/office/drawing/2014/main" id="{36749469-0115-4F2A-86CA-A854B958E447}"/>
              </a:ext>
            </a:extLst>
          </p:cNvPr>
          <p:cNvSpPr txBox="1"/>
          <p:nvPr/>
        </p:nvSpPr>
        <p:spPr>
          <a:xfrm>
            <a:off x="1674796" y="5967663"/>
            <a:ext cx="8210349" cy="369332"/>
          </a:xfrm>
          <a:prstGeom prst="rect">
            <a:avLst/>
          </a:prstGeom>
          <a:noFill/>
        </p:spPr>
        <p:txBody>
          <a:bodyPr wrap="square" rtlCol="0">
            <a:spAutoFit/>
          </a:bodyPr>
          <a:lstStyle/>
          <a:p>
            <a:r>
              <a:rPr lang="en-US" altLang="zh-CN" dirty="0"/>
              <a:t>https://www.geeksforgeeks.org/difference-strlen-sizeof-string-c-reviewed/</a:t>
            </a:r>
            <a:endParaRPr lang="zh-CN" altLang="en-US" dirty="0"/>
          </a:p>
        </p:txBody>
      </p:sp>
      <p:pic>
        <p:nvPicPr>
          <p:cNvPr id="5" name="图片 4">
            <a:extLst>
              <a:ext uri="{FF2B5EF4-FFF2-40B4-BE49-F238E27FC236}">
                <a16:creationId xmlns:a16="http://schemas.microsoft.com/office/drawing/2014/main" id="{B9B89A4A-832E-4AC4-A5A0-D65E699E3465}"/>
              </a:ext>
            </a:extLst>
          </p:cNvPr>
          <p:cNvPicPr>
            <a:picLocks noChangeAspect="1"/>
          </p:cNvPicPr>
          <p:nvPr/>
        </p:nvPicPr>
        <p:blipFill>
          <a:blip r:embed="rId2"/>
          <a:stretch>
            <a:fillRect/>
          </a:stretch>
        </p:blipFill>
        <p:spPr>
          <a:xfrm>
            <a:off x="1243413" y="645844"/>
            <a:ext cx="7953375" cy="2466975"/>
          </a:xfrm>
          <a:prstGeom prst="rect">
            <a:avLst/>
          </a:prstGeom>
        </p:spPr>
      </p:pic>
      <p:pic>
        <p:nvPicPr>
          <p:cNvPr id="6" name="图片 5">
            <a:extLst>
              <a:ext uri="{FF2B5EF4-FFF2-40B4-BE49-F238E27FC236}">
                <a16:creationId xmlns:a16="http://schemas.microsoft.com/office/drawing/2014/main" id="{06E9A5C9-9635-4990-A240-05CCC7CD677A}"/>
              </a:ext>
            </a:extLst>
          </p:cNvPr>
          <p:cNvPicPr>
            <a:picLocks noChangeAspect="1"/>
          </p:cNvPicPr>
          <p:nvPr/>
        </p:nvPicPr>
        <p:blipFill>
          <a:blip r:embed="rId3"/>
          <a:stretch>
            <a:fillRect/>
          </a:stretch>
        </p:blipFill>
        <p:spPr>
          <a:xfrm>
            <a:off x="1243413" y="3063865"/>
            <a:ext cx="3219450" cy="1476375"/>
          </a:xfrm>
          <a:prstGeom prst="rect">
            <a:avLst/>
          </a:prstGeom>
        </p:spPr>
      </p:pic>
      <p:sp>
        <p:nvSpPr>
          <p:cNvPr id="7" name="文本框 6">
            <a:extLst>
              <a:ext uri="{FF2B5EF4-FFF2-40B4-BE49-F238E27FC236}">
                <a16:creationId xmlns:a16="http://schemas.microsoft.com/office/drawing/2014/main" id="{C19D3771-0B34-4FE2-BBBA-118B26819BA4}"/>
              </a:ext>
            </a:extLst>
          </p:cNvPr>
          <p:cNvSpPr txBox="1"/>
          <p:nvPr/>
        </p:nvSpPr>
        <p:spPr>
          <a:xfrm>
            <a:off x="4653280" y="3262969"/>
            <a:ext cx="7172960" cy="2372188"/>
          </a:xfrm>
          <a:prstGeom prst="rect">
            <a:avLst/>
          </a:prstGeom>
          <a:noFill/>
        </p:spPr>
        <p:txBody>
          <a:bodyPr wrap="square" rtlCol="0">
            <a:spAutoFit/>
          </a:bodyPr>
          <a:lstStyle/>
          <a:p>
            <a:pPr>
              <a:lnSpc>
                <a:spcPct val="125000"/>
              </a:lnSpc>
            </a:pPr>
            <a:r>
              <a:rPr lang="en-US" altLang="zh-CN" sz="2000" b="1" dirty="0" err="1">
                <a:latin typeface="Calibri" panose="020F0502020204030204" pitchFamily="34" charset="0"/>
                <a:cs typeface="Calibri" panose="020F0502020204030204" pitchFamily="34" charset="0"/>
              </a:rPr>
              <a:t>strlen</a:t>
            </a:r>
            <a:r>
              <a:rPr lang="en-US" altLang="zh-CN" sz="2000" b="1" dirty="0">
                <a:latin typeface="Calibri" panose="020F0502020204030204" pitchFamily="34" charset="0"/>
                <a:cs typeface="Calibri" panose="020F0502020204030204" pitchFamily="34" charset="0"/>
              </a:rPr>
              <a:t>()</a:t>
            </a:r>
            <a:r>
              <a:rPr lang="en-US" altLang="zh-CN" sz="2000" dirty="0">
                <a:latin typeface="Calibri" panose="020F0502020204030204" pitchFamily="34" charset="0"/>
                <a:cs typeface="Calibri" panose="020F0502020204030204" pitchFamily="34" charset="0"/>
              </a:rPr>
              <a:t> searches for that NULL character and counts the number of memory address passed, So it actually counts the number of elements present in the string before the NULL character, here is 8.</a:t>
            </a:r>
          </a:p>
          <a:p>
            <a:pPr>
              <a:lnSpc>
                <a:spcPct val="125000"/>
              </a:lnSpc>
            </a:pPr>
            <a:r>
              <a:rPr lang="en-US" altLang="zh-CN" sz="2000" b="1" dirty="0" err="1">
                <a:latin typeface="Calibri" panose="020F0502020204030204" pitchFamily="34" charset="0"/>
                <a:cs typeface="Calibri" panose="020F0502020204030204" pitchFamily="34" charset="0"/>
              </a:rPr>
              <a:t>sizeof</a:t>
            </a:r>
            <a:r>
              <a:rPr lang="en-US" altLang="zh-CN" sz="2000" b="1" dirty="0">
                <a:latin typeface="Calibri" panose="020F0502020204030204" pitchFamily="34" charset="0"/>
                <a:cs typeface="Calibri" panose="020F0502020204030204" pitchFamily="34" charset="0"/>
              </a:rPr>
              <a:t>()</a:t>
            </a:r>
            <a:r>
              <a:rPr lang="en-US" altLang="zh-CN" sz="2000" dirty="0">
                <a:latin typeface="Calibri" panose="020F0502020204030204" pitchFamily="34" charset="0"/>
                <a:cs typeface="Calibri" panose="020F0502020204030204" pitchFamily="34" charset="0"/>
              </a:rPr>
              <a:t> operator returns actual amount of memory allocated for the operand passed to it. Here the operand is an array of characters which contains 9 characters including Null character </a:t>
            </a:r>
            <a:endParaRPr lang="zh-C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841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D04255-3F88-45DB-A254-5CDB28FA7036}"/>
              </a:ext>
            </a:extLst>
          </p:cNvPr>
          <p:cNvSpPr>
            <a:spLocks noGrp="1"/>
          </p:cNvSpPr>
          <p:nvPr>
            <p:ph type="dt" sz="half" idx="10"/>
          </p:nvPr>
        </p:nvSpPr>
        <p:spPr/>
        <p:txBody>
          <a:bodyPr/>
          <a:lstStyle/>
          <a:p>
            <a:fld id="{884DB4B7-0ED1-48F9-BEE4-BD01DA264D04}" type="datetime1">
              <a:rPr lang="zh-CN" altLang="en-US" smtClean="0"/>
              <a:t>2019/11/7</a:t>
            </a:fld>
            <a:endParaRPr lang="zh-CN" altLang="en-US"/>
          </a:p>
        </p:txBody>
      </p:sp>
      <p:sp>
        <p:nvSpPr>
          <p:cNvPr id="3" name="灯片编号占位符 2">
            <a:extLst>
              <a:ext uri="{FF2B5EF4-FFF2-40B4-BE49-F238E27FC236}">
                <a16:creationId xmlns:a16="http://schemas.microsoft.com/office/drawing/2014/main" id="{9EB07116-C040-4C90-A3AE-E82B7B6C905F}"/>
              </a:ext>
            </a:extLst>
          </p:cNvPr>
          <p:cNvSpPr>
            <a:spLocks noGrp="1"/>
          </p:cNvSpPr>
          <p:nvPr>
            <p:ph type="sldNum" sz="quarter" idx="12"/>
          </p:nvPr>
        </p:nvSpPr>
        <p:spPr/>
        <p:txBody>
          <a:bodyPr/>
          <a:lstStyle/>
          <a:p>
            <a:fld id="{7C39ED07-5995-462C-8923-41E326321872}" type="slidenum">
              <a:rPr lang="zh-CN" altLang="en-US" smtClean="0"/>
              <a:t>9</a:t>
            </a:fld>
            <a:endParaRPr lang="zh-CN" altLang="en-US"/>
          </a:p>
        </p:txBody>
      </p:sp>
      <p:pic>
        <p:nvPicPr>
          <p:cNvPr id="4" name="图片 3">
            <a:extLst>
              <a:ext uri="{FF2B5EF4-FFF2-40B4-BE49-F238E27FC236}">
                <a16:creationId xmlns:a16="http://schemas.microsoft.com/office/drawing/2014/main" id="{064D3116-92B7-43E4-ABA4-529469F9B2E2}"/>
              </a:ext>
            </a:extLst>
          </p:cNvPr>
          <p:cNvPicPr>
            <a:picLocks noChangeAspect="1"/>
          </p:cNvPicPr>
          <p:nvPr/>
        </p:nvPicPr>
        <p:blipFill>
          <a:blip r:embed="rId2"/>
          <a:stretch>
            <a:fillRect/>
          </a:stretch>
        </p:blipFill>
        <p:spPr>
          <a:xfrm>
            <a:off x="1710690" y="353695"/>
            <a:ext cx="7124700" cy="4057650"/>
          </a:xfrm>
          <a:prstGeom prst="rect">
            <a:avLst/>
          </a:prstGeom>
        </p:spPr>
      </p:pic>
      <p:pic>
        <p:nvPicPr>
          <p:cNvPr id="5" name="图片 4">
            <a:extLst>
              <a:ext uri="{FF2B5EF4-FFF2-40B4-BE49-F238E27FC236}">
                <a16:creationId xmlns:a16="http://schemas.microsoft.com/office/drawing/2014/main" id="{445F3106-D1C6-4CEC-B439-356EB14D81B8}"/>
              </a:ext>
            </a:extLst>
          </p:cNvPr>
          <p:cNvPicPr>
            <a:picLocks noChangeAspect="1"/>
          </p:cNvPicPr>
          <p:nvPr/>
        </p:nvPicPr>
        <p:blipFill>
          <a:blip r:embed="rId3"/>
          <a:stretch>
            <a:fillRect/>
          </a:stretch>
        </p:blipFill>
        <p:spPr>
          <a:xfrm>
            <a:off x="2319337" y="4540250"/>
            <a:ext cx="2524125" cy="2181225"/>
          </a:xfrm>
          <a:prstGeom prst="rect">
            <a:avLst/>
          </a:prstGeom>
        </p:spPr>
      </p:pic>
      <p:sp>
        <p:nvSpPr>
          <p:cNvPr id="6" name="文本框 5">
            <a:extLst>
              <a:ext uri="{FF2B5EF4-FFF2-40B4-BE49-F238E27FC236}">
                <a16:creationId xmlns:a16="http://schemas.microsoft.com/office/drawing/2014/main" id="{FDCE2F4E-E311-495A-8F02-536091FAADF8}"/>
              </a:ext>
            </a:extLst>
          </p:cNvPr>
          <p:cNvSpPr txBox="1"/>
          <p:nvPr/>
        </p:nvSpPr>
        <p:spPr>
          <a:xfrm>
            <a:off x="5638800" y="4411344"/>
            <a:ext cx="6278880" cy="830997"/>
          </a:xfrm>
          <a:prstGeom prst="rect">
            <a:avLst/>
          </a:prstGeom>
          <a:noFill/>
        </p:spPr>
        <p:txBody>
          <a:bodyPr wrap="square" rtlCol="0">
            <a:spAutoFit/>
          </a:bodyPr>
          <a:lstStyle/>
          <a:p>
            <a:r>
              <a:rPr lang="en-US" altLang="zh-CN" sz="2400" dirty="0">
                <a:latin typeface="Calibri" panose="020F0502020204030204" pitchFamily="34" charset="0"/>
                <a:cs typeface="Calibri" panose="020F0502020204030204" pitchFamily="34" charset="0"/>
              </a:rPr>
              <a:t>The </a:t>
            </a:r>
            <a:r>
              <a:rPr lang="en-US" altLang="zh-CN" sz="2400" dirty="0" err="1">
                <a:latin typeface="Calibri" panose="020F0502020204030204" pitchFamily="34" charset="0"/>
                <a:cs typeface="Calibri" panose="020F0502020204030204" pitchFamily="34" charset="0"/>
              </a:rPr>
              <a:t>strlen</a:t>
            </a:r>
            <a:r>
              <a:rPr lang="en-US" altLang="zh-CN" sz="2400" dirty="0">
                <a:latin typeface="Calibri" panose="020F0502020204030204" pitchFamily="34" charset="0"/>
                <a:cs typeface="Calibri" panose="020F0502020204030204" pitchFamily="34" charset="0"/>
              </a:rPr>
              <a:t> function looks for a null character and behaves abnormally if it doesn’t find it.</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667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1290</Words>
  <Application>Microsoft Office PowerPoint</Application>
  <PresentationFormat>宽屏</PresentationFormat>
  <Paragraphs>255</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等线</vt:lpstr>
      <vt:lpstr>等线 Light</vt:lpstr>
      <vt:lpstr>仿宋</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Gong Chen</dc:creator>
  <cp:lastModifiedBy>Gong Chen</cp:lastModifiedBy>
  <cp:revision>20</cp:revision>
  <dcterms:created xsi:type="dcterms:W3CDTF">2019-11-06T06:20:25Z</dcterms:created>
  <dcterms:modified xsi:type="dcterms:W3CDTF">2019-11-07T15:45:38Z</dcterms:modified>
</cp:coreProperties>
</file>