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1" r:id="rId2"/>
    <p:sldId id="256" r:id="rId3"/>
    <p:sldId id="276" r:id="rId4"/>
    <p:sldId id="272" r:id="rId5"/>
    <p:sldId id="265" r:id="rId6"/>
    <p:sldId id="275" r:id="rId7"/>
    <p:sldId id="279" r:id="rId8"/>
    <p:sldId id="259" r:id="rId9"/>
    <p:sldId id="267" r:id="rId10"/>
    <p:sldId id="278" r:id="rId11"/>
    <p:sldId id="277" r:id="rId12"/>
    <p:sldId id="258" r:id="rId13"/>
    <p:sldId id="257" r:id="rId14"/>
    <p:sldId id="273" r:id="rId15"/>
    <p:sldId id="260" r:id="rId16"/>
    <p:sldId id="261" r:id="rId17"/>
    <p:sldId id="274" r:id="rId18"/>
    <p:sldId id="262" r:id="rId19"/>
    <p:sldId id="268" r:id="rId20"/>
    <p:sldId id="264" r:id="rId21"/>
    <p:sldId id="263" r:id="rId22"/>
    <p:sldId id="269" r:id="rId23"/>
    <p:sldId id="27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7B807-3726-4E00-AD5D-5EA8FDC48971}" type="datetimeFigureOut">
              <a:rPr lang="zh-CN" altLang="en-US" smtClean="0"/>
              <a:t>2019/9/12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6DEB4-FC49-4A18-A85E-98254E77D566}" type="slidenum">
              <a:rPr lang="zh-CN" altLang="en-US" smtClean="0"/>
              <a:t>‹#›</a:t>
            </a:fld>
            <a:endParaRPr lang="zh-CN" altLang="en-US"/>
          </a:p>
        </p:txBody>
      </p:sp>
    </p:spTree>
    <p:extLst>
      <p:ext uri="{BB962C8B-B14F-4D97-AF65-F5344CB8AC3E}">
        <p14:creationId xmlns:p14="http://schemas.microsoft.com/office/powerpoint/2010/main" val="90921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7B760-C93B-4D53-BA92-2F12FD7C8E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EC5DE2-F28A-42FD-B6F7-625AD4EC6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A721C2-296D-485F-BE6E-EABE382E2B6B}"/>
              </a:ext>
            </a:extLst>
          </p:cNvPr>
          <p:cNvSpPr>
            <a:spLocks noGrp="1"/>
          </p:cNvSpPr>
          <p:nvPr>
            <p:ph type="dt" sz="half" idx="10"/>
          </p:nvPr>
        </p:nvSpPr>
        <p:spPr/>
        <p:txBody>
          <a:bodyPr/>
          <a:lstStyle/>
          <a:p>
            <a:fld id="{EA93F730-B53C-4B20-92EA-0162536B98C6}" type="datetime1">
              <a:rPr lang="zh-CN" altLang="en-US" smtClean="0"/>
              <a:t>2019/9/12</a:t>
            </a:fld>
            <a:endParaRPr lang="zh-CN" altLang="en-US"/>
          </a:p>
        </p:txBody>
      </p:sp>
      <p:sp>
        <p:nvSpPr>
          <p:cNvPr id="5" name="页脚占位符 4">
            <a:extLst>
              <a:ext uri="{FF2B5EF4-FFF2-40B4-BE49-F238E27FC236}">
                <a16:creationId xmlns:a16="http://schemas.microsoft.com/office/drawing/2014/main" id="{B4BFD2B5-AC1A-4B3B-9949-1A97E36D79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CA3BF3-683A-4ABE-90B4-104D3C327C25}"/>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359546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DB4F8-07E9-41B0-8058-FD5AEFF24D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0BC4E8-FAB2-470F-B055-796876DFFCD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B8FAB1-5DE4-4F65-963E-9801B02A0736}"/>
              </a:ext>
            </a:extLst>
          </p:cNvPr>
          <p:cNvSpPr>
            <a:spLocks noGrp="1"/>
          </p:cNvSpPr>
          <p:nvPr>
            <p:ph type="dt" sz="half" idx="10"/>
          </p:nvPr>
        </p:nvSpPr>
        <p:spPr/>
        <p:txBody>
          <a:bodyPr/>
          <a:lstStyle/>
          <a:p>
            <a:fld id="{A372190B-5834-4ED5-9AD6-CC719C25C7D6}" type="datetime1">
              <a:rPr lang="zh-CN" altLang="en-US" smtClean="0"/>
              <a:t>2019/9/12</a:t>
            </a:fld>
            <a:endParaRPr lang="zh-CN" altLang="en-US"/>
          </a:p>
        </p:txBody>
      </p:sp>
      <p:sp>
        <p:nvSpPr>
          <p:cNvPr id="5" name="页脚占位符 4">
            <a:extLst>
              <a:ext uri="{FF2B5EF4-FFF2-40B4-BE49-F238E27FC236}">
                <a16:creationId xmlns:a16="http://schemas.microsoft.com/office/drawing/2014/main" id="{0DA48719-7AEE-4572-BA1B-4685A4206A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A7FF3-BC78-43F2-BA33-A5C323C43DE7}"/>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176694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8BA039-55D2-4112-AB2F-C6B686C0BF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E1A308-9248-4708-AD80-F6D24A3ADFF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4E5E85-8BCA-4FC4-9972-159F6131AC44}"/>
              </a:ext>
            </a:extLst>
          </p:cNvPr>
          <p:cNvSpPr>
            <a:spLocks noGrp="1"/>
          </p:cNvSpPr>
          <p:nvPr>
            <p:ph type="dt" sz="half" idx="10"/>
          </p:nvPr>
        </p:nvSpPr>
        <p:spPr/>
        <p:txBody>
          <a:bodyPr/>
          <a:lstStyle/>
          <a:p>
            <a:fld id="{05A8528C-F875-4044-95EE-A0C2368A6291}" type="datetime1">
              <a:rPr lang="zh-CN" altLang="en-US" smtClean="0"/>
              <a:t>2019/9/12</a:t>
            </a:fld>
            <a:endParaRPr lang="zh-CN" altLang="en-US"/>
          </a:p>
        </p:txBody>
      </p:sp>
      <p:sp>
        <p:nvSpPr>
          <p:cNvPr id="5" name="页脚占位符 4">
            <a:extLst>
              <a:ext uri="{FF2B5EF4-FFF2-40B4-BE49-F238E27FC236}">
                <a16:creationId xmlns:a16="http://schemas.microsoft.com/office/drawing/2014/main" id="{76A80836-30AB-46C2-B5E5-A89AA82C6A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5E4206-7C8D-4688-87BF-EA00DEF8E157}"/>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309407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F569C-D143-4685-9544-351BF3ACD9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520D75-0AF7-4AAD-910C-748F14CA29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E8E607-0C52-4A01-A69D-5D1998632932}"/>
              </a:ext>
            </a:extLst>
          </p:cNvPr>
          <p:cNvSpPr>
            <a:spLocks noGrp="1"/>
          </p:cNvSpPr>
          <p:nvPr>
            <p:ph type="dt" sz="half" idx="10"/>
          </p:nvPr>
        </p:nvSpPr>
        <p:spPr/>
        <p:txBody>
          <a:bodyPr/>
          <a:lstStyle/>
          <a:p>
            <a:fld id="{A0F40C0A-FEEA-4E3F-8059-33E7F0DB471B}" type="datetime1">
              <a:rPr lang="zh-CN" altLang="en-US" smtClean="0"/>
              <a:t>2019/9/12</a:t>
            </a:fld>
            <a:endParaRPr lang="zh-CN" altLang="en-US"/>
          </a:p>
        </p:txBody>
      </p:sp>
      <p:sp>
        <p:nvSpPr>
          <p:cNvPr id="5" name="页脚占位符 4">
            <a:extLst>
              <a:ext uri="{FF2B5EF4-FFF2-40B4-BE49-F238E27FC236}">
                <a16:creationId xmlns:a16="http://schemas.microsoft.com/office/drawing/2014/main" id="{940DC31C-4E6F-4C64-9628-007F53AB88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6D27EF-31C0-4B47-8B5B-9B3ADC0C1AE0}"/>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360490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B1CD-C065-4035-B965-F172F7A27D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B03391-E5F2-4C6E-BA9B-C717230A4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E9041B-C68C-4267-AFEC-F5E221020960}"/>
              </a:ext>
            </a:extLst>
          </p:cNvPr>
          <p:cNvSpPr>
            <a:spLocks noGrp="1"/>
          </p:cNvSpPr>
          <p:nvPr>
            <p:ph type="dt" sz="half" idx="10"/>
          </p:nvPr>
        </p:nvSpPr>
        <p:spPr/>
        <p:txBody>
          <a:bodyPr/>
          <a:lstStyle/>
          <a:p>
            <a:fld id="{51059E9B-68F3-43C0-8A77-E9E774CA7D69}" type="datetime1">
              <a:rPr lang="zh-CN" altLang="en-US" smtClean="0"/>
              <a:t>2019/9/12</a:t>
            </a:fld>
            <a:endParaRPr lang="zh-CN" altLang="en-US"/>
          </a:p>
        </p:txBody>
      </p:sp>
      <p:sp>
        <p:nvSpPr>
          <p:cNvPr id="5" name="页脚占位符 4">
            <a:extLst>
              <a:ext uri="{FF2B5EF4-FFF2-40B4-BE49-F238E27FC236}">
                <a16:creationId xmlns:a16="http://schemas.microsoft.com/office/drawing/2014/main" id="{ADB2986F-0FC4-4B74-9FEA-3863104CF3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361F89-F037-441D-9A56-2AFEB354914E}"/>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86736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96E43-CEAD-4C85-AAF0-1D5AFF0380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8D0824-99D7-4843-A338-D6A8C9A14B2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3572A3-E673-4F6F-949A-2858D01F060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2F2698-44EE-4830-8AA9-7A0564118D0C}"/>
              </a:ext>
            </a:extLst>
          </p:cNvPr>
          <p:cNvSpPr>
            <a:spLocks noGrp="1"/>
          </p:cNvSpPr>
          <p:nvPr>
            <p:ph type="dt" sz="half" idx="10"/>
          </p:nvPr>
        </p:nvSpPr>
        <p:spPr/>
        <p:txBody>
          <a:bodyPr/>
          <a:lstStyle/>
          <a:p>
            <a:fld id="{C51A1C9A-439E-4A66-9B28-0DAD7506E254}" type="datetime1">
              <a:rPr lang="zh-CN" altLang="en-US" smtClean="0"/>
              <a:t>2019/9/12</a:t>
            </a:fld>
            <a:endParaRPr lang="zh-CN" altLang="en-US"/>
          </a:p>
        </p:txBody>
      </p:sp>
      <p:sp>
        <p:nvSpPr>
          <p:cNvPr id="6" name="页脚占位符 5">
            <a:extLst>
              <a:ext uri="{FF2B5EF4-FFF2-40B4-BE49-F238E27FC236}">
                <a16:creationId xmlns:a16="http://schemas.microsoft.com/office/drawing/2014/main" id="{B658B0CE-B075-4FDA-B833-4EB1734BE3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43B071-B403-4F6C-837A-E33106810CCA}"/>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175879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3632B-C06F-4BCF-922C-02577E4A2C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16E101-3AE6-4000-A80D-BE45DDE5C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A371A7-1160-465D-AED9-414225AD28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7F6265-B8CF-4FDE-A6C0-D4C0B632C1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1E5469-6228-4E52-AC9C-FAC01FB006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AD288DD-D4E7-4D82-AA25-05199654557A}"/>
              </a:ext>
            </a:extLst>
          </p:cNvPr>
          <p:cNvSpPr>
            <a:spLocks noGrp="1"/>
          </p:cNvSpPr>
          <p:nvPr>
            <p:ph type="dt" sz="half" idx="10"/>
          </p:nvPr>
        </p:nvSpPr>
        <p:spPr/>
        <p:txBody>
          <a:bodyPr/>
          <a:lstStyle/>
          <a:p>
            <a:fld id="{68FA906F-4F36-4B09-ADB9-9D28DCCE4454}" type="datetime1">
              <a:rPr lang="zh-CN" altLang="en-US" smtClean="0"/>
              <a:t>2019/9/12</a:t>
            </a:fld>
            <a:endParaRPr lang="zh-CN" altLang="en-US"/>
          </a:p>
        </p:txBody>
      </p:sp>
      <p:sp>
        <p:nvSpPr>
          <p:cNvPr id="8" name="页脚占位符 7">
            <a:extLst>
              <a:ext uri="{FF2B5EF4-FFF2-40B4-BE49-F238E27FC236}">
                <a16:creationId xmlns:a16="http://schemas.microsoft.com/office/drawing/2014/main" id="{B6EC12FE-6E4D-4247-B42F-D365FB727F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688B332-BE05-499D-AF00-29B031E1EC73}"/>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293135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DA47D-0CBC-4072-9981-7D72AAF6AE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7BEBD1-CEE2-4A00-8C7E-78DEC66B2567}"/>
              </a:ext>
            </a:extLst>
          </p:cNvPr>
          <p:cNvSpPr>
            <a:spLocks noGrp="1"/>
          </p:cNvSpPr>
          <p:nvPr>
            <p:ph type="dt" sz="half" idx="10"/>
          </p:nvPr>
        </p:nvSpPr>
        <p:spPr/>
        <p:txBody>
          <a:bodyPr/>
          <a:lstStyle/>
          <a:p>
            <a:fld id="{30845A55-626D-43BB-8926-69FEA6B4D71A}" type="datetime1">
              <a:rPr lang="zh-CN" altLang="en-US" smtClean="0"/>
              <a:t>2019/9/12</a:t>
            </a:fld>
            <a:endParaRPr lang="zh-CN" altLang="en-US"/>
          </a:p>
        </p:txBody>
      </p:sp>
      <p:sp>
        <p:nvSpPr>
          <p:cNvPr id="4" name="页脚占位符 3">
            <a:extLst>
              <a:ext uri="{FF2B5EF4-FFF2-40B4-BE49-F238E27FC236}">
                <a16:creationId xmlns:a16="http://schemas.microsoft.com/office/drawing/2014/main" id="{C2F15C41-FBE1-4BDD-B951-2195DCFB8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AF2F92-D90E-4C77-9F45-CD509FA7744A}"/>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229182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D91076-BB48-461A-BB25-572EE2FFAA3F}"/>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页脚占位符 2">
            <a:extLst>
              <a:ext uri="{FF2B5EF4-FFF2-40B4-BE49-F238E27FC236}">
                <a16:creationId xmlns:a16="http://schemas.microsoft.com/office/drawing/2014/main" id="{590F925C-C463-4D45-B7CD-345E01459A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16A679-3D58-44AF-8B7D-DA559A853B6C}"/>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378781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868D0-D7A7-4B4B-8B56-5F72F1EAEC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CB039B-A4F6-4C0C-96E6-02C6C1174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343272-25C5-4A6A-8D7E-D53E66200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220EDA-2D6B-4F47-9E71-EA7A3C5B267E}"/>
              </a:ext>
            </a:extLst>
          </p:cNvPr>
          <p:cNvSpPr>
            <a:spLocks noGrp="1"/>
          </p:cNvSpPr>
          <p:nvPr>
            <p:ph type="dt" sz="half" idx="10"/>
          </p:nvPr>
        </p:nvSpPr>
        <p:spPr/>
        <p:txBody>
          <a:bodyPr/>
          <a:lstStyle/>
          <a:p>
            <a:fld id="{792C0DB1-3F3C-4636-9AD0-663208A643D9}" type="datetime1">
              <a:rPr lang="zh-CN" altLang="en-US" smtClean="0"/>
              <a:t>2019/9/12</a:t>
            </a:fld>
            <a:endParaRPr lang="zh-CN" altLang="en-US"/>
          </a:p>
        </p:txBody>
      </p:sp>
      <p:sp>
        <p:nvSpPr>
          <p:cNvPr id="6" name="页脚占位符 5">
            <a:extLst>
              <a:ext uri="{FF2B5EF4-FFF2-40B4-BE49-F238E27FC236}">
                <a16:creationId xmlns:a16="http://schemas.microsoft.com/office/drawing/2014/main" id="{217182B7-0D51-468B-B794-8717ABD79F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E3FB4F-9C52-4304-AABF-CCFF0DCBE11B}"/>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91523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4CFF8-BD91-4E95-BD56-81F71486CA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E463D5-7D09-41DD-9660-5ED9BA1DE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B7C8D8-445F-42BB-957D-B541BDE51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E120F2-79E8-4AC2-8B65-56A34E457744}"/>
              </a:ext>
            </a:extLst>
          </p:cNvPr>
          <p:cNvSpPr>
            <a:spLocks noGrp="1"/>
          </p:cNvSpPr>
          <p:nvPr>
            <p:ph type="dt" sz="half" idx="10"/>
          </p:nvPr>
        </p:nvSpPr>
        <p:spPr/>
        <p:txBody>
          <a:bodyPr/>
          <a:lstStyle/>
          <a:p>
            <a:fld id="{D85B9C22-6AC9-4BC3-B776-577568003E22}" type="datetime1">
              <a:rPr lang="zh-CN" altLang="en-US" smtClean="0"/>
              <a:t>2019/9/12</a:t>
            </a:fld>
            <a:endParaRPr lang="zh-CN" altLang="en-US"/>
          </a:p>
        </p:txBody>
      </p:sp>
      <p:sp>
        <p:nvSpPr>
          <p:cNvPr id="6" name="页脚占位符 5">
            <a:extLst>
              <a:ext uri="{FF2B5EF4-FFF2-40B4-BE49-F238E27FC236}">
                <a16:creationId xmlns:a16="http://schemas.microsoft.com/office/drawing/2014/main" id="{C2C7320E-026A-4DCD-ACEF-5EDDA8E328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85890-6DA4-46C9-854C-FABC0FDBF9EA}"/>
              </a:ext>
            </a:extLst>
          </p:cNvPr>
          <p:cNvSpPr>
            <a:spLocks noGrp="1"/>
          </p:cNvSpPr>
          <p:nvPr>
            <p:ph type="sldNum" sz="quarter" idx="12"/>
          </p:nvPr>
        </p:nvSpPr>
        <p:spPr/>
        <p:txBody>
          <a:body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311793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39CCAB-C5DD-4A50-9019-C290C58B2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64D647-30F9-42DE-8B93-D4C97D0E0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A9DD51-1C07-4D4D-A1D3-693B8E879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1CFE1-64C2-4DC7-BDEF-FF46A839C9F9}" type="datetime1">
              <a:rPr lang="zh-CN" altLang="en-US" smtClean="0"/>
              <a:t>2019/9/12</a:t>
            </a:fld>
            <a:endParaRPr lang="zh-CN" altLang="en-US"/>
          </a:p>
        </p:txBody>
      </p:sp>
      <p:sp>
        <p:nvSpPr>
          <p:cNvPr id="5" name="页脚占位符 4">
            <a:extLst>
              <a:ext uri="{FF2B5EF4-FFF2-40B4-BE49-F238E27FC236}">
                <a16:creationId xmlns:a16="http://schemas.microsoft.com/office/drawing/2014/main" id="{226A9B15-AFF7-4A97-9968-668E93B22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7F1916-754E-40EC-ADD8-BA7BD1D76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4AEAC-C8D4-43EE-91A0-C3B0CEC58DCE}" type="slidenum">
              <a:rPr lang="zh-CN" altLang="en-US" smtClean="0"/>
              <a:t>‹#›</a:t>
            </a:fld>
            <a:endParaRPr lang="zh-CN" altLang="en-US"/>
          </a:p>
        </p:txBody>
      </p:sp>
    </p:spTree>
    <p:extLst>
      <p:ext uri="{BB962C8B-B14F-4D97-AF65-F5344CB8AC3E}">
        <p14:creationId xmlns:p14="http://schemas.microsoft.com/office/powerpoint/2010/main" val="36612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mailto:ics196@163.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F1845F-1129-4F4B-8370-23ED48E6E4C3}"/>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31DD1CC1-5D11-47B0-842E-58F8FE20563F}"/>
              </a:ext>
            </a:extLst>
          </p:cNvPr>
          <p:cNvSpPr>
            <a:spLocks noGrp="1"/>
          </p:cNvSpPr>
          <p:nvPr>
            <p:ph type="sldNum" sz="quarter" idx="12"/>
          </p:nvPr>
        </p:nvSpPr>
        <p:spPr/>
        <p:txBody>
          <a:bodyPr/>
          <a:lstStyle/>
          <a:p>
            <a:fld id="{9A34AEAC-C8D4-43EE-91A0-C3B0CEC58DCE}" type="slidenum">
              <a:rPr lang="zh-CN" altLang="en-US" smtClean="0"/>
              <a:t>1</a:t>
            </a:fld>
            <a:endParaRPr lang="zh-CN" altLang="en-US"/>
          </a:p>
        </p:txBody>
      </p:sp>
      <p:sp>
        <p:nvSpPr>
          <p:cNvPr id="4" name="文本框 3">
            <a:extLst>
              <a:ext uri="{FF2B5EF4-FFF2-40B4-BE49-F238E27FC236}">
                <a16:creationId xmlns:a16="http://schemas.microsoft.com/office/drawing/2014/main" id="{32ADF5C0-1A37-464E-AF2D-730220218BA2}"/>
              </a:ext>
            </a:extLst>
          </p:cNvPr>
          <p:cNvSpPr txBox="1"/>
          <p:nvPr/>
        </p:nvSpPr>
        <p:spPr>
          <a:xfrm>
            <a:off x="3157536" y="1533524"/>
            <a:ext cx="5876925" cy="790576"/>
          </a:xfrm>
          <a:prstGeom prst="rect">
            <a:avLst/>
          </a:prstGeom>
          <a:noFill/>
        </p:spPr>
        <p:txBody>
          <a:bodyPr wrap="square" rtlCol="0">
            <a:spAutoFit/>
          </a:bodyPr>
          <a:lstStyle/>
          <a:p>
            <a:pPr algn="ctr"/>
            <a:r>
              <a:rPr lang="en-US" altLang="zh-CN" sz="4400" dirty="0">
                <a:latin typeface="微软雅黑" panose="020B0503020204020204" pitchFamily="34" charset="-122"/>
                <a:ea typeface="微软雅黑" panose="020B0503020204020204" pitchFamily="34" charset="-122"/>
              </a:rPr>
              <a:t>ICS </a:t>
            </a:r>
            <a:r>
              <a:rPr lang="zh-CN" altLang="en-US" sz="4400" dirty="0">
                <a:latin typeface="微软雅黑" panose="020B0503020204020204" pitchFamily="34" charset="-122"/>
                <a:ea typeface="微软雅黑" panose="020B0503020204020204" pitchFamily="34" charset="-122"/>
              </a:rPr>
              <a:t>第一次小班课</a:t>
            </a:r>
          </a:p>
        </p:txBody>
      </p:sp>
      <p:sp>
        <p:nvSpPr>
          <p:cNvPr id="5" name="文本框 4">
            <a:extLst>
              <a:ext uri="{FF2B5EF4-FFF2-40B4-BE49-F238E27FC236}">
                <a16:creationId xmlns:a16="http://schemas.microsoft.com/office/drawing/2014/main" id="{6FA34B88-6FE8-444E-A05F-738A6D00CFDD}"/>
              </a:ext>
            </a:extLst>
          </p:cNvPr>
          <p:cNvSpPr txBox="1"/>
          <p:nvPr/>
        </p:nvSpPr>
        <p:spPr>
          <a:xfrm>
            <a:off x="4624387" y="3636229"/>
            <a:ext cx="2943225" cy="830997"/>
          </a:xfrm>
          <a:prstGeom prst="rect">
            <a:avLst/>
          </a:prstGeom>
          <a:noFill/>
        </p:spPr>
        <p:txBody>
          <a:bodyPr wrap="square" rtlCol="0">
            <a:spAutoFit/>
          </a:bodyPr>
          <a:lstStyle/>
          <a:p>
            <a:pPr algn="ctr"/>
            <a:r>
              <a:rPr lang="zh-CN" altLang="en-US" sz="2400" dirty="0">
                <a:latin typeface="仿宋" panose="02010609060101010101" pitchFamily="49" charset="-122"/>
                <a:ea typeface="仿宋" panose="02010609060101010101" pitchFamily="49" charset="-122"/>
              </a:rPr>
              <a:t>小班教师：金芝老师</a:t>
            </a:r>
            <a:endParaRPr lang="en-US" altLang="zh-CN" sz="2400" dirty="0">
              <a:latin typeface="仿宋" panose="02010609060101010101" pitchFamily="49" charset="-122"/>
              <a:ea typeface="仿宋" panose="02010609060101010101" pitchFamily="49" charset="-122"/>
            </a:endParaRPr>
          </a:p>
          <a:p>
            <a:pPr algn="ctr"/>
            <a:r>
              <a:rPr lang="zh-CN" altLang="en-US" sz="2400" dirty="0">
                <a:latin typeface="仿宋" panose="02010609060101010101" pitchFamily="49" charset="-122"/>
                <a:ea typeface="仿宋" panose="02010609060101010101" pitchFamily="49" charset="-122"/>
              </a:rPr>
              <a:t>助教：龚晨</a:t>
            </a:r>
          </a:p>
        </p:txBody>
      </p:sp>
    </p:spTree>
    <p:extLst>
      <p:ext uri="{BB962C8B-B14F-4D97-AF65-F5344CB8AC3E}">
        <p14:creationId xmlns:p14="http://schemas.microsoft.com/office/powerpoint/2010/main" val="163046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32D87D-84B5-4A38-AB3D-B821749646BA}"/>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20AC0DC4-3EC6-4B23-93D5-A99AEAF3E250}"/>
              </a:ext>
            </a:extLst>
          </p:cNvPr>
          <p:cNvSpPr>
            <a:spLocks noGrp="1"/>
          </p:cNvSpPr>
          <p:nvPr>
            <p:ph type="sldNum" sz="quarter" idx="12"/>
          </p:nvPr>
        </p:nvSpPr>
        <p:spPr/>
        <p:txBody>
          <a:bodyPr/>
          <a:lstStyle/>
          <a:p>
            <a:fld id="{9A34AEAC-C8D4-43EE-91A0-C3B0CEC58DCE}" type="slidenum">
              <a:rPr lang="zh-CN" altLang="en-US" smtClean="0"/>
              <a:t>10</a:t>
            </a:fld>
            <a:endParaRPr lang="zh-CN" altLang="en-US"/>
          </a:p>
        </p:txBody>
      </p:sp>
      <p:sp>
        <p:nvSpPr>
          <p:cNvPr id="4" name="文本框 3">
            <a:extLst>
              <a:ext uri="{FF2B5EF4-FFF2-40B4-BE49-F238E27FC236}">
                <a16:creationId xmlns:a16="http://schemas.microsoft.com/office/drawing/2014/main" id="{9DB44996-B0AD-4B41-83F6-11A49BF91873}"/>
              </a:ext>
            </a:extLst>
          </p:cNvPr>
          <p:cNvSpPr txBox="1"/>
          <p:nvPr/>
        </p:nvSpPr>
        <p:spPr>
          <a:xfrm>
            <a:off x="571500" y="542924"/>
            <a:ext cx="321183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书面作业</a:t>
            </a:r>
          </a:p>
        </p:txBody>
      </p:sp>
      <p:sp>
        <p:nvSpPr>
          <p:cNvPr id="6" name="文本框 5">
            <a:extLst>
              <a:ext uri="{FF2B5EF4-FFF2-40B4-BE49-F238E27FC236}">
                <a16:creationId xmlns:a16="http://schemas.microsoft.com/office/drawing/2014/main" id="{E0E333AB-FCFF-4CC0-9437-1538DC1A45D6}"/>
              </a:ext>
            </a:extLst>
          </p:cNvPr>
          <p:cNvSpPr txBox="1"/>
          <p:nvPr/>
        </p:nvSpPr>
        <p:spPr>
          <a:xfrm>
            <a:off x="1752600" y="1783668"/>
            <a:ext cx="7524750" cy="1896801"/>
          </a:xfrm>
          <a:prstGeom prst="rect">
            <a:avLst/>
          </a:prstGeom>
          <a:noFill/>
        </p:spPr>
        <p:txBody>
          <a:bodyPr wrap="square" rtlCol="0">
            <a:spAutoFit/>
          </a:bodyPr>
          <a:lstStyle/>
          <a:p>
            <a:pPr>
              <a:lnSpc>
                <a:spcPct val="125000"/>
              </a:lnSpc>
            </a:pPr>
            <a:r>
              <a:rPr lang="zh-CN" altLang="en-US" sz="2400" dirty="0">
                <a:latin typeface="微软雅黑" panose="020B0503020204020204" pitchFamily="34" charset="-122"/>
                <a:ea typeface="微软雅黑" panose="020B0503020204020204" pitchFamily="34" charset="-122"/>
              </a:rPr>
              <a:t>有时候会有书面作业</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提交时间：布置作业的下一个周三</a:t>
            </a:r>
            <a:r>
              <a:rPr lang="en-US" altLang="zh-CN" sz="2400" dirty="0">
                <a:latin typeface="微软雅黑" panose="020B0503020204020204" pitchFamily="34" charset="-122"/>
                <a:ea typeface="微软雅黑" panose="020B0503020204020204" pitchFamily="34" charset="-122"/>
              </a:rPr>
              <a:t>12:00</a:t>
            </a:r>
            <a:r>
              <a:rPr lang="zh-CN" altLang="en-US" sz="2400" dirty="0">
                <a:latin typeface="微软雅黑" panose="020B0503020204020204" pitchFamily="34" charset="-122"/>
                <a:ea typeface="微软雅黑" panose="020B0503020204020204" pitchFamily="34" charset="-122"/>
              </a:rPr>
              <a:t>之前</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提交方式：</a:t>
            </a:r>
            <a:r>
              <a:rPr lang="en-US" altLang="zh-CN" sz="2400" dirty="0">
                <a:latin typeface="微软雅黑" panose="020B0503020204020204" pitchFamily="34" charset="-122"/>
                <a:ea typeface="微软雅黑" panose="020B0503020204020204" pitchFamily="34" charset="-122"/>
                <a:hlinkClick r:id="rId2"/>
              </a:rPr>
              <a:t>ics196@163.com</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最好写</a:t>
            </a:r>
            <a:r>
              <a:rPr lang="en-US" altLang="zh-CN" sz="2400" dirty="0">
                <a:latin typeface="微软雅黑" panose="020B0503020204020204" pitchFamily="34" charset="-122"/>
                <a:ea typeface="微软雅黑" panose="020B0503020204020204" pitchFamily="34" charset="-122"/>
              </a:rPr>
              <a:t>pdf</a:t>
            </a:r>
          </a:p>
        </p:txBody>
      </p:sp>
    </p:spTree>
    <p:extLst>
      <p:ext uri="{BB962C8B-B14F-4D97-AF65-F5344CB8AC3E}">
        <p14:creationId xmlns:p14="http://schemas.microsoft.com/office/powerpoint/2010/main" val="91306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7C2689-02B4-4128-8FB0-146008388DA0}"/>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E8E5672F-67B7-4199-8F21-E8C743F46585}"/>
              </a:ext>
            </a:extLst>
          </p:cNvPr>
          <p:cNvSpPr>
            <a:spLocks noGrp="1"/>
          </p:cNvSpPr>
          <p:nvPr>
            <p:ph type="sldNum" sz="quarter" idx="12"/>
          </p:nvPr>
        </p:nvSpPr>
        <p:spPr/>
        <p:txBody>
          <a:bodyPr/>
          <a:lstStyle/>
          <a:p>
            <a:fld id="{9A34AEAC-C8D4-43EE-91A0-C3B0CEC58DCE}" type="slidenum">
              <a:rPr lang="zh-CN" altLang="en-US" smtClean="0"/>
              <a:t>11</a:t>
            </a:fld>
            <a:endParaRPr lang="zh-CN" altLang="en-US"/>
          </a:p>
        </p:txBody>
      </p:sp>
      <p:sp>
        <p:nvSpPr>
          <p:cNvPr id="4" name="矩形 3">
            <a:extLst>
              <a:ext uri="{FF2B5EF4-FFF2-40B4-BE49-F238E27FC236}">
                <a16:creationId xmlns:a16="http://schemas.microsoft.com/office/drawing/2014/main" id="{CED8C5C9-51BF-4CE8-B094-97CACE2879B6}"/>
              </a:ext>
            </a:extLst>
          </p:cNvPr>
          <p:cNvSpPr/>
          <p:nvPr/>
        </p:nvSpPr>
        <p:spPr>
          <a:xfrm>
            <a:off x="1457324" y="1993864"/>
            <a:ext cx="8086725" cy="1896801"/>
          </a:xfrm>
          <a:prstGeom prst="rect">
            <a:avLst/>
          </a:prstGeom>
        </p:spPr>
        <p:txBody>
          <a:bodyPr wrap="square">
            <a:spAutoFit/>
          </a:bodyPr>
          <a:lstStyle/>
          <a:p>
            <a:pPr marL="285750" lvl="1"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做一些练习，可能会做往年题</a:t>
            </a:r>
            <a:endParaRPr lang="en-US" altLang="zh-CN" sz="2400" dirty="0">
              <a:latin typeface="微软雅黑" panose="020B0503020204020204" pitchFamily="34" charset="-122"/>
              <a:ea typeface="微软雅黑" panose="020B0503020204020204" pitchFamily="34" charset="-122"/>
            </a:endParaRPr>
          </a:p>
          <a:p>
            <a:pPr marL="0" lvl="2">
              <a:lnSpc>
                <a:spcPct val="125000"/>
              </a:lnSpc>
            </a:pPr>
            <a:r>
              <a:rPr lang="en-US" altLang="zh-CN" sz="2400" dirty="0">
                <a:latin typeface="微软雅黑" panose="020B0503020204020204" pitchFamily="34" charset="-122"/>
                <a:ea typeface="微软雅黑" panose="020B0503020204020204" pitchFamily="34" charset="-122"/>
              </a:rPr>
              <a:t>	</a:t>
            </a:r>
          </a:p>
          <a:p>
            <a:pPr marL="0" lvl="2">
              <a:lnSpc>
                <a:spcPct val="125000"/>
              </a:lnSpc>
            </a:pPr>
            <a:r>
              <a:rPr lang="zh-CN" altLang="en-US" sz="2400" dirty="0">
                <a:latin typeface="微软雅黑" panose="020B0503020204020204" pitchFamily="34" charset="-122"/>
                <a:ea typeface="微软雅黑" panose="020B0503020204020204" pitchFamily="34" charset="-122"/>
              </a:rPr>
              <a:t>往年题的利用：小班上会做较早年份的往年题，近几年的建议自己留作限时模拟</a:t>
            </a:r>
          </a:p>
        </p:txBody>
      </p:sp>
    </p:spTree>
    <p:extLst>
      <p:ext uri="{BB962C8B-B14F-4D97-AF65-F5344CB8AC3E}">
        <p14:creationId xmlns:p14="http://schemas.microsoft.com/office/powerpoint/2010/main" val="1775274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10591A-4673-41F3-B689-3A2F746A6CB2}"/>
              </a:ext>
            </a:extLst>
          </p:cNvPr>
          <p:cNvSpPr txBox="1"/>
          <p:nvPr/>
        </p:nvSpPr>
        <p:spPr>
          <a:xfrm>
            <a:off x="428625" y="466725"/>
            <a:ext cx="10838223" cy="5590120"/>
          </a:xfrm>
          <a:prstGeom prst="rect">
            <a:avLst/>
          </a:prstGeom>
          <a:noFill/>
        </p:spPr>
        <p:txBody>
          <a:bodyPr wrap="none" rtlCol="0">
            <a:spAutoFit/>
          </a:bodyPr>
          <a:lstStyle/>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ssh</a:t>
            </a:r>
            <a:r>
              <a:rPr lang="zh-CN" altLang="en-US" sz="2400" dirty="0">
                <a:latin typeface="微软雅黑" panose="020B0503020204020204" pitchFamily="34" charset="-122"/>
                <a:ea typeface="微软雅黑" panose="020B0503020204020204" pitchFamily="34" charset="-122"/>
              </a:rPr>
              <a:t>命令登录服务器</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ssh</a:t>
            </a:r>
            <a:r>
              <a:rPr lang="en-US" altLang="zh-CN" sz="2400" dirty="0">
                <a:latin typeface="微软雅黑" panose="020B0503020204020204" pitchFamily="34" charset="-122"/>
                <a:ea typeface="微软雅黑" panose="020B0503020204020204" pitchFamily="34" charset="-122"/>
              </a:rPr>
              <a:t> –p </a:t>
            </a:r>
            <a:r>
              <a:rPr lang="zh-CN" altLang="en-US" sz="2400" dirty="0">
                <a:latin typeface="微软雅黑" panose="020B0503020204020204" pitchFamily="34" charset="-122"/>
                <a:ea typeface="微软雅黑" panose="020B0503020204020204" pitchFamily="34" charset="-122"/>
              </a:rPr>
              <a:t>端口号用户名</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服务器</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（这里</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是小写）</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注意输入的密码不会显示</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修改密码：</a:t>
            </a:r>
            <a:r>
              <a:rPr lang="en-US" altLang="zh-CN" sz="2400" dirty="0">
                <a:latin typeface="微软雅黑" panose="020B0503020204020204" pitchFamily="34" charset="-122"/>
                <a:ea typeface="微软雅黑" panose="020B0503020204020204" pitchFamily="34" charset="-122"/>
              </a:rPr>
              <a:t>passwd</a:t>
            </a:r>
          </a:p>
          <a:p>
            <a:pPr marL="285750" indent="-285750">
              <a:lnSpc>
                <a:spcPct val="125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scp</a:t>
            </a:r>
            <a:r>
              <a:rPr lang="zh-CN" altLang="en-US" sz="2400" dirty="0">
                <a:latin typeface="微软雅黑" panose="020B0503020204020204" pitchFamily="34" charset="-122"/>
                <a:ea typeface="微软雅黑" panose="020B0503020204020204" pitchFamily="34" charset="-122"/>
              </a:rPr>
              <a:t>命令传输文件（</a:t>
            </a:r>
            <a:r>
              <a:rPr lang="en-US" altLang="zh-CN" sz="2400" dirty="0">
                <a:latin typeface="微软雅黑" panose="020B0503020204020204" pitchFamily="34" charset="-122"/>
                <a:ea typeface="微软雅黑" panose="020B0503020204020204" pitchFamily="34" charset="-122"/>
              </a:rPr>
              <a:t>secure copy, based on SSH</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从本地上传文件到服务器（这里</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是大写）</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scp</a:t>
            </a:r>
            <a:r>
              <a:rPr lang="en-US" altLang="zh-CN" sz="2400" dirty="0">
                <a:latin typeface="微软雅黑" panose="020B0503020204020204" pitchFamily="34" charset="-122"/>
                <a:ea typeface="微软雅黑" panose="020B0503020204020204" pitchFamily="34" charset="-122"/>
              </a:rPr>
              <a:t> –P </a:t>
            </a:r>
            <a:r>
              <a:rPr lang="zh-CN" altLang="en-US" sz="2400" dirty="0">
                <a:latin typeface="微软雅黑" panose="020B0503020204020204" pitchFamily="34" charset="-122"/>
                <a:ea typeface="微软雅黑" panose="020B0503020204020204" pitchFamily="34" charset="-122"/>
              </a:rPr>
              <a:t>端口号 本地文件路径 用户名</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服务器</a:t>
            </a:r>
            <a:r>
              <a:rPr lang="en-US" altLang="zh-CN" sz="2400" dirty="0">
                <a:latin typeface="微软雅黑" panose="020B0503020204020204" pitchFamily="34" charset="-122"/>
                <a:ea typeface="微软雅黑" panose="020B0503020204020204" pitchFamily="34" charset="-122"/>
              </a:rPr>
              <a:t>IP: </a:t>
            </a:r>
            <a:r>
              <a:rPr lang="zh-CN" altLang="en-US" sz="2400" dirty="0">
                <a:latin typeface="微软雅黑" panose="020B0503020204020204" pitchFamily="34" charset="-122"/>
                <a:ea typeface="微软雅黑" panose="020B0503020204020204" pitchFamily="34" charset="-122"/>
              </a:rPr>
              <a:t>服务器上文件路径</a:t>
            </a:r>
            <a:endParaRPr lang="en-US" altLang="zh-CN" sz="2400" dirty="0">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从本地上传文件夹到服务器</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scp</a:t>
            </a:r>
            <a:r>
              <a:rPr lang="en-US" altLang="zh-CN" sz="2400" dirty="0">
                <a:latin typeface="微软雅黑" panose="020B0503020204020204" pitchFamily="34" charset="-122"/>
                <a:ea typeface="微软雅黑" panose="020B0503020204020204" pitchFamily="34" charset="-122"/>
              </a:rPr>
              <a:t> –P </a:t>
            </a:r>
            <a:r>
              <a:rPr lang="zh-CN" altLang="en-US" sz="2400" dirty="0">
                <a:latin typeface="微软雅黑" panose="020B0503020204020204" pitchFamily="34" charset="-122"/>
                <a:ea typeface="微软雅黑" panose="020B0503020204020204" pitchFamily="34" charset="-122"/>
              </a:rPr>
              <a:t>端口号 </a:t>
            </a:r>
            <a:r>
              <a:rPr lang="en-US" altLang="zh-CN" sz="2400" dirty="0">
                <a:latin typeface="微软雅黑" panose="020B0503020204020204" pitchFamily="34" charset="-122"/>
                <a:ea typeface="微软雅黑" panose="020B0503020204020204" pitchFamily="34" charset="-122"/>
              </a:rPr>
              <a:t>–r </a:t>
            </a:r>
            <a:r>
              <a:rPr lang="zh-CN" altLang="en-US" sz="2400" dirty="0">
                <a:latin typeface="微软雅黑" panose="020B0503020204020204" pitchFamily="34" charset="-122"/>
                <a:ea typeface="微软雅黑" panose="020B0503020204020204" pitchFamily="34" charset="-122"/>
              </a:rPr>
              <a:t>本地文件夹路径 用户名</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服务器</a:t>
            </a:r>
            <a:r>
              <a:rPr lang="en-US" altLang="zh-CN" sz="2400" dirty="0">
                <a:latin typeface="微软雅黑" panose="020B0503020204020204" pitchFamily="34" charset="-122"/>
                <a:ea typeface="微软雅黑" panose="020B0503020204020204" pitchFamily="34" charset="-122"/>
              </a:rPr>
              <a:t>IP: </a:t>
            </a:r>
            <a:r>
              <a:rPr lang="zh-CN" altLang="en-US" sz="2400" dirty="0">
                <a:latin typeface="微软雅黑" panose="020B0503020204020204" pitchFamily="34" charset="-122"/>
                <a:ea typeface="微软雅黑" panose="020B0503020204020204" pitchFamily="34" charset="-122"/>
              </a:rPr>
              <a:t>服务器上文件路径</a:t>
            </a:r>
            <a:endParaRPr lang="en-US" altLang="zh-CN" sz="2400" dirty="0">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从服务器到本地</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把上面的两个路径互换</a:t>
            </a:r>
            <a:endParaRPr lang="en-US" altLang="zh-CN" sz="2400" dirty="0">
              <a:latin typeface="微软雅黑" panose="020B0503020204020204" pitchFamily="34" charset="-122"/>
              <a:ea typeface="微软雅黑" panose="020B0503020204020204" pitchFamily="34" charset="-122"/>
            </a:endParaRPr>
          </a:p>
        </p:txBody>
      </p:sp>
      <p:sp>
        <p:nvSpPr>
          <p:cNvPr id="3" name="日期占位符 2">
            <a:extLst>
              <a:ext uri="{FF2B5EF4-FFF2-40B4-BE49-F238E27FC236}">
                <a16:creationId xmlns:a16="http://schemas.microsoft.com/office/drawing/2014/main" id="{0000DE49-ECA1-4938-8594-CE24E634B944}"/>
              </a:ext>
            </a:extLst>
          </p:cNvPr>
          <p:cNvSpPr>
            <a:spLocks noGrp="1"/>
          </p:cNvSpPr>
          <p:nvPr>
            <p:ph type="dt" sz="half" idx="10"/>
          </p:nvPr>
        </p:nvSpPr>
        <p:spPr/>
        <p:txBody>
          <a:bodyPr/>
          <a:lstStyle/>
          <a:p>
            <a:fld id="{83E749B1-BBD2-4C5F-88D7-41C23F899F87}" type="datetime1">
              <a:rPr lang="zh-CN" altLang="en-US" smtClean="0"/>
              <a:t>2019/9/12</a:t>
            </a:fld>
            <a:endParaRPr lang="zh-CN" altLang="en-US"/>
          </a:p>
        </p:txBody>
      </p:sp>
      <p:sp>
        <p:nvSpPr>
          <p:cNvPr id="4" name="灯片编号占位符 3">
            <a:extLst>
              <a:ext uri="{FF2B5EF4-FFF2-40B4-BE49-F238E27FC236}">
                <a16:creationId xmlns:a16="http://schemas.microsoft.com/office/drawing/2014/main" id="{AABF7DFD-3343-444B-B9EB-E756D02A1F7B}"/>
              </a:ext>
            </a:extLst>
          </p:cNvPr>
          <p:cNvSpPr>
            <a:spLocks noGrp="1"/>
          </p:cNvSpPr>
          <p:nvPr>
            <p:ph type="sldNum" sz="quarter" idx="12"/>
          </p:nvPr>
        </p:nvSpPr>
        <p:spPr/>
        <p:txBody>
          <a:bodyPr/>
          <a:lstStyle/>
          <a:p>
            <a:fld id="{9A34AEAC-C8D4-43EE-91A0-C3B0CEC58DCE}" type="slidenum">
              <a:rPr lang="zh-CN" altLang="en-US" smtClean="0"/>
              <a:t>12</a:t>
            </a:fld>
            <a:endParaRPr lang="zh-CN" altLang="en-US"/>
          </a:p>
        </p:txBody>
      </p:sp>
    </p:spTree>
    <p:extLst>
      <p:ext uri="{BB962C8B-B14F-4D97-AF65-F5344CB8AC3E}">
        <p14:creationId xmlns:p14="http://schemas.microsoft.com/office/powerpoint/2010/main" val="201820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3927275-F1BD-4FEB-91D3-5AA18BC82548}"/>
              </a:ext>
            </a:extLst>
          </p:cNvPr>
          <p:cNvSpPr txBox="1"/>
          <p:nvPr/>
        </p:nvSpPr>
        <p:spPr>
          <a:xfrm>
            <a:off x="855518" y="1046018"/>
            <a:ext cx="9849619"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UNIX </a:t>
            </a:r>
            <a:r>
              <a:rPr lang="zh-CN" altLang="en-US" sz="2400" dirty="0">
                <a:latin typeface="微软雅黑" panose="020B0503020204020204" pitchFamily="34" charset="-122"/>
                <a:ea typeface="微软雅黑" panose="020B0503020204020204" pitchFamily="34" charset="-122"/>
              </a:rPr>
              <a:t>指令的一般语法：</a:t>
            </a:r>
            <a:r>
              <a:rPr lang="en-US" altLang="zh-CN" sz="2400" dirty="0">
                <a:latin typeface="微软雅黑" panose="020B0503020204020204" pitchFamily="34" charset="-122"/>
                <a:ea typeface="微软雅黑" panose="020B0503020204020204" pitchFamily="34" charset="-122"/>
              </a:rPr>
              <a:t>&lt;command&gt; [&lt;options&gt;] [&lt;argument(s)&gt;]</a:t>
            </a:r>
            <a:endParaRPr lang="zh-CN" altLang="en-US"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67021A4-1A2D-452C-8657-03C9DEE9DFD5}"/>
              </a:ext>
            </a:extLst>
          </p:cNvPr>
          <p:cNvSpPr txBox="1"/>
          <p:nvPr/>
        </p:nvSpPr>
        <p:spPr>
          <a:xfrm>
            <a:off x="855518" y="2144857"/>
            <a:ext cx="11041207" cy="2358466"/>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ls</a:t>
            </a:r>
            <a:r>
              <a:rPr lang="zh-CN" altLang="en-US" sz="2400" dirty="0">
                <a:latin typeface="微软雅黑" panose="020B0503020204020204" pitchFamily="34" charset="-122"/>
                <a:ea typeface="微软雅黑" panose="020B0503020204020204" pitchFamily="34" charset="-122"/>
              </a:rPr>
              <a:t>命令用于显示指定工作目录下之内容（列出目前工作目录所含之文件及子目录）</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ls –l</a:t>
            </a:r>
            <a:r>
              <a:rPr lang="zh-CN" altLang="en-US" sz="2400" dirty="0">
                <a:latin typeface="微软雅黑" panose="020B0503020204020204" pitchFamily="34" charset="-122"/>
                <a:ea typeface="微软雅黑" panose="020B0503020204020204" pitchFamily="34" charset="-122"/>
              </a:rPr>
              <a:t>：列出文件属性 文件数 拥有者 所属的</a:t>
            </a:r>
            <a:r>
              <a:rPr lang="en-US" altLang="zh-CN" sz="2400" dirty="0">
                <a:latin typeface="微软雅黑" panose="020B0503020204020204" pitchFamily="34" charset="-122"/>
                <a:ea typeface="微软雅黑" panose="020B0503020204020204" pitchFamily="34" charset="-122"/>
              </a:rPr>
              <a:t>group </a:t>
            </a:r>
            <a:r>
              <a:rPr lang="zh-CN" altLang="en-US" sz="2400" dirty="0">
                <a:latin typeface="微软雅黑" panose="020B0503020204020204" pitchFamily="34" charset="-122"/>
                <a:ea typeface="微软雅黑" panose="020B0503020204020204" pitchFamily="34" charset="-122"/>
              </a:rPr>
              <a:t>文件大小 建档日期 文件名</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（别名</a:t>
            </a:r>
            <a:r>
              <a:rPr lang="en-US" altLang="zh-CN" sz="2400" dirty="0" err="1">
                <a:latin typeface="微软雅黑" panose="020B0503020204020204" pitchFamily="34" charset="-122"/>
                <a:ea typeface="微软雅黑" panose="020B0503020204020204" pitchFamily="34" charset="-122"/>
              </a:rPr>
              <a:t>ll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man </a:t>
            </a:r>
            <a:r>
              <a:rPr lang="zh-CN" altLang="en-US" sz="2400" dirty="0">
                <a:latin typeface="微软雅黑" panose="020B0503020204020204" pitchFamily="34" charset="-122"/>
                <a:ea typeface="微软雅黑" panose="020B0503020204020204" pitchFamily="34" charset="-122"/>
              </a:rPr>
              <a:t>查看指令的指南</a:t>
            </a:r>
          </a:p>
        </p:txBody>
      </p:sp>
      <p:sp>
        <p:nvSpPr>
          <p:cNvPr id="2" name="日期占位符 1">
            <a:extLst>
              <a:ext uri="{FF2B5EF4-FFF2-40B4-BE49-F238E27FC236}">
                <a16:creationId xmlns:a16="http://schemas.microsoft.com/office/drawing/2014/main" id="{10CAE57C-3581-46AE-939E-7746F35A6964}"/>
              </a:ext>
            </a:extLst>
          </p:cNvPr>
          <p:cNvSpPr>
            <a:spLocks noGrp="1"/>
          </p:cNvSpPr>
          <p:nvPr>
            <p:ph type="dt" sz="half" idx="10"/>
          </p:nvPr>
        </p:nvSpPr>
        <p:spPr/>
        <p:txBody>
          <a:bodyPr/>
          <a:lstStyle/>
          <a:p>
            <a:fld id="{FC9E998D-5121-4A74-8FD4-45F11660F08F}" type="datetime1">
              <a:rPr lang="zh-CN" altLang="en-US" smtClean="0"/>
              <a:t>2019/9/12</a:t>
            </a:fld>
            <a:endParaRPr lang="zh-CN" altLang="en-US"/>
          </a:p>
        </p:txBody>
      </p:sp>
      <p:sp>
        <p:nvSpPr>
          <p:cNvPr id="5" name="灯片编号占位符 4">
            <a:extLst>
              <a:ext uri="{FF2B5EF4-FFF2-40B4-BE49-F238E27FC236}">
                <a16:creationId xmlns:a16="http://schemas.microsoft.com/office/drawing/2014/main" id="{434CAA80-6196-45AF-BE84-A20B716E660F}"/>
              </a:ext>
            </a:extLst>
          </p:cNvPr>
          <p:cNvSpPr>
            <a:spLocks noGrp="1"/>
          </p:cNvSpPr>
          <p:nvPr>
            <p:ph type="sldNum" sz="quarter" idx="12"/>
          </p:nvPr>
        </p:nvSpPr>
        <p:spPr/>
        <p:txBody>
          <a:bodyPr/>
          <a:lstStyle/>
          <a:p>
            <a:fld id="{9A34AEAC-C8D4-43EE-91A0-C3B0CEC58DCE}" type="slidenum">
              <a:rPr lang="zh-CN" altLang="en-US" smtClean="0"/>
              <a:t>13</a:t>
            </a:fld>
            <a:endParaRPr lang="zh-CN" altLang="en-US"/>
          </a:p>
        </p:txBody>
      </p:sp>
    </p:spTree>
    <p:extLst>
      <p:ext uri="{BB962C8B-B14F-4D97-AF65-F5344CB8AC3E}">
        <p14:creationId xmlns:p14="http://schemas.microsoft.com/office/powerpoint/2010/main" val="245653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AB580E-39D5-41E9-9150-9A8788682F33}"/>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736888BA-C2FA-44B2-A783-ADBFCC2D62AF}"/>
              </a:ext>
            </a:extLst>
          </p:cNvPr>
          <p:cNvSpPr>
            <a:spLocks noGrp="1"/>
          </p:cNvSpPr>
          <p:nvPr>
            <p:ph type="sldNum" sz="quarter" idx="12"/>
          </p:nvPr>
        </p:nvSpPr>
        <p:spPr/>
        <p:txBody>
          <a:bodyPr/>
          <a:lstStyle/>
          <a:p>
            <a:fld id="{9A34AEAC-C8D4-43EE-91A0-C3B0CEC58DCE}" type="slidenum">
              <a:rPr lang="zh-CN" altLang="en-US" smtClean="0"/>
              <a:t>14</a:t>
            </a:fld>
            <a:endParaRPr lang="zh-CN" altLang="en-US"/>
          </a:p>
        </p:txBody>
      </p:sp>
      <p:sp>
        <p:nvSpPr>
          <p:cNvPr id="4" name="文本框 3">
            <a:extLst>
              <a:ext uri="{FF2B5EF4-FFF2-40B4-BE49-F238E27FC236}">
                <a16:creationId xmlns:a16="http://schemas.microsoft.com/office/drawing/2014/main" id="{2C93A6C9-8742-43F9-BDE3-308631B71448}"/>
              </a:ext>
            </a:extLst>
          </p:cNvPr>
          <p:cNvSpPr txBox="1"/>
          <p:nvPr/>
        </p:nvSpPr>
        <p:spPr>
          <a:xfrm>
            <a:off x="552450" y="2761218"/>
            <a:ext cx="11544300" cy="3652282"/>
          </a:xfrm>
          <a:prstGeom prst="rect">
            <a:avLst/>
          </a:prstGeom>
          <a:noFill/>
        </p:spPr>
        <p:txBody>
          <a:bodyPr wrap="square" rtlCol="0">
            <a:spAutoFit/>
          </a:bodyPr>
          <a:lstStyle/>
          <a:p>
            <a:pPr marL="228600" lvl="0" indent="-228600">
              <a:lnSpc>
                <a:spcPct val="90000"/>
              </a:lnSpc>
              <a:spcBef>
                <a:spcPts val="1000"/>
              </a:spcBef>
              <a:buFont typeface="Arial" panose="020B0604020202020204" pitchFamily="34" charset="0"/>
              <a:buChar char="•"/>
            </a:pPr>
            <a:r>
              <a:rPr lang="en-US" altLang="zh-CN" sz="2800" dirty="0">
                <a:solidFill>
                  <a:prstClr val="black"/>
                </a:solidFill>
                <a:latin typeface="微软雅黑" panose="020B0503020204020204" pitchFamily="34" charset="-122"/>
                <a:ea typeface="微软雅黑" panose="020B0503020204020204" pitchFamily="34" charset="-122"/>
              </a:rPr>
              <a:t>ls		</a:t>
            </a:r>
          </a:p>
          <a:p>
            <a:pPr marL="685800" lvl="1" indent="-228600">
              <a:lnSpc>
                <a:spcPct val="90000"/>
              </a:lnSpc>
              <a:spcBef>
                <a:spcPts val="500"/>
              </a:spcBef>
              <a:buFont typeface="Arial" panose="020B0604020202020204" pitchFamily="34" charset="0"/>
              <a:buChar char="•"/>
            </a:pPr>
            <a:r>
              <a:rPr lang="en-US" altLang="zh-CN" sz="2400" dirty="0">
                <a:solidFill>
                  <a:prstClr val="black"/>
                </a:solidFill>
                <a:latin typeface="微软雅黑" panose="020B0503020204020204" pitchFamily="34" charset="-122"/>
                <a:ea typeface="微软雅黑" panose="020B0503020204020204" pitchFamily="34" charset="-122"/>
              </a:rPr>
              <a:t>-a	--all				</a:t>
            </a:r>
            <a:r>
              <a:rPr lang="zh-CN" altLang="en-US" sz="2400" dirty="0">
                <a:solidFill>
                  <a:prstClr val="black"/>
                </a:solidFill>
                <a:latin typeface="微软雅黑" panose="020B0503020204020204" pitchFamily="34" charset="-122"/>
                <a:ea typeface="微软雅黑" panose="020B0503020204020204" pitchFamily="34" charset="-122"/>
              </a:rPr>
              <a:t>列出所有 包括隐藏文件</a:t>
            </a:r>
            <a:endParaRPr lang="en-US" altLang="zh-CN" sz="2400" dirty="0">
              <a:solidFill>
                <a:prstClr val="black"/>
              </a:solidFill>
              <a:latin typeface="微软雅黑" panose="020B0503020204020204" pitchFamily="34" charset="-122"/>
              <a:ea typeface="微软雅黑" panose="020B0503020204020204" pitchFamily="34" charset="-122"/>
            </a:endParaRPr>
          </a:p>
          <a:p>
            <a:pPr marL="685800" lvl="1" indent="-228600">
              <a:lnSpc>
                <a:spcPct val="90000"/>
              </a:lnSpc>
              <a:spcBef>
                <a:spcPts val="500"/>
              </a:spcBef>
              <a:buFont typeface="Arial" panose="020B0604020202020204" pitchFamily="34" charset="0"/>
              <a:buChar char="•"/>
            </a:pPr>
            <a:r>
              <a:rPr lang="en-US" altLang="zh-CN" sz="2400" dirty="0">
                <a:solidFill>
                  <a:prstClr val="black"/>
                </a:solidFill>
                <a:latin typeface="微软雅黑" panose="020B0503020204020204" pitchFamily="34" charset="-122"/>
                <a:ea typeface="微软雅黑" panose="020B0503020204020204" pitchFamily="34" charset="-122"/>
              </a:rPr>
              <a:t>-d	--directory</a:t>
            </a:r>
          </a:p>
          <a:p>
            <a:pPr marL="685800" lvl="1" indent="-228600">
              <a:lnSpc>
                <a:spcPct val="90000"/>
              </a:lnSpc>
              <a:spcBef>
                <a:spcPts val="500"/>
              </a:spcBef>
              <a:buFont typeface="Arial" panose="020B0604020202020204" pitchFamily="34" charset="0"/>
              <a:buChar char="•"/>
            </a:pPr>
            <a:r>
              <a:rPr lang="en-US" altLang="zh-CN" sz="2400" dirty="0">
                <a:solidFill>
                  <a:prstClr val="black"/>
                </a:solidFill>
                <a:latin typeface="微软雅黑" panose="020B0503020204020204" pitchFamily="34" charset="-122"/>
                <a:ea typeface="微软雅黑" panose="020B0503020204020204" pitchFamily="34" charset="-122"/>
              </a:rPr>
              <a:t>-F	--classify			</a:t>
            </a:r>
            <a:r>
              <a:rPr lang="zh-CN" altLang="en-US" sz="2400" dirty="0">
                <a:solidFill>
                  <a:prstClr val="black"/>
                </a:solidFill>
                <a:latin typeface="微软雅黑" panose="020B0503020204020204" pitchFamily="34" charset="-122"/>
                <a:ea typeface="微软雅黑" panose="020B0503020204020204" pitchFamily="34" charset="-122"/>
              </a:rPr>
              <a:t>区分文件和目录</a:t>
            </a:r>
            <a:endParaRPr lang="en-US" altLang="zh-CN" sz="2400" dirty="0">
              <a:solidFill>
                <a:prstClr val="black"/>
              </a:solidFill>
              <a:latin typeface="微软雅黑" panose="020B0503020204020204" pitchFamily="34" charset="-122"/>
              <a:ea typeface="微软雅黑" panose="020B0503020204020204" pitchFamily="34" charset="-122"/>
            </a:endParaRPr>
          </a:p>
          <a:p>
            <a:pPr marL="685800" lvl="1" indent="-228600">
              <a:lnSpc>
                <a:spcPct val="90000"/>
              </a:lnSpc>
              <a:spcBef>
                <a:spcPts val="500"/>
              </a:spcBef>
              <a:buFont typeface="Arial" panose="020B0604020202020204" pitchFamily="34" charset="0"/>
              <a:buChar char="•"/>
            </a:pPr>
            <a:r>
              <a:rPr lang="en-US" altLang="zh-CN" sz="2400" dirty="0">
                <a:solidFill>
                  <a:prstClr val="black"/>
                </a:solidFill>
                <a:latin typeface="微软雅黑" panose="020B0503020204020204" pitchFamily="34" charset="-122"/>
                <a:ea typeface="微软雅黑" panose="020B0503020204020204" pitchFamily="34" charset="-122"/>
              </a:rPr>
              <a:t>-h	--human-readable		</a:t>
            </a:r>
            <a:r>
              <a:rPr lang="zh-CN" altLang="en-US" sz="2400" dirty="0">
                <a:solidFill>
                  <a:prstClr val="black"/>
                </a:solidFill>
                <a:latin typeface="微软雅黑" panose="020B0503020204020204" pitchFamily="34" charset="-122"/>
                <a:ea typeface="微软雅黑" panose="020B0503020204020204" pitchFamily="34" charset="-122"/>
              </a:rPr>
              <a:t>用可读的形式 而不是字节数表示文件大小</a:t>
            </a:r>
            <a:endParaRPr lang="en-US" altLang="zh-CN" sz="2400" dirty="0">
              <a:solidFill>
                <a:prstClr val="black"/>
              </a:solidFill>
              <a:latin typeface="微软雅黑" panose="020B0503020204020204" pitchFamily="34" charset="-122"/>
              <a:ea typeface="微软雅黑" panose="020B0503020204020204" pitchFamily="34" charset="-122"/>
            </a:endParaRPr>
          </a:p>
          <a:p>
            <a:pPr marL="685800" lvl="1" indent="-228600">
              <a:lnSpc>
                <a:spcPct val="90000"/>
              </a:lnSpc>
              <a:spcBef>
                <a:spcPts val="500"/>
              </a:spcBef>
              <a:buFont typeface="Arial" panose="020B0604020202020204" pitchFamily="34" charset="0"/>
              <a:buChar char="•"/>
            </a:pPr>
            <a:r>
              <a:rPr lang="en-US" altLang="zh-CN" sz="2400" dirty="0">
                <a:solidFill>
                  <a:prstClr val="black"/>
                </a:solidFill>
                <a:latin typeface="微软雅黑" panose="020B0503020204020204" pitchFamily="34" charset="-122"/>
                <a:ea typeface="微软雅黑" panose="020B0503020204020204" pitchFamily="34" charset="-122"/>
              </a:rPr>
              <a:t>-l						</a:t>
            </a:r>
            <a:r>
              <a:rPr lang="zh-CN" altLang="en-US" sz="2400" dirty="0">
                <a:solidFill>
                  <a:prstClr val="black"/>
                </a:solidFill>
                <a:latin typeface="微软雅黑" panose="020B0503020204020204" pitchFamily="34" charset="-122"/>
                <a:ea typeface="微软雅黑" panose="020B0503020204020204" pitchFamily="34" charset="-122"/>
              </a:rPr>
              <a:t>用长格式</a:t>
            </a:r>
            <a:endParaRPr lang="en-US" altLang="zh-CN" sz="2400" dirty="0">
              <a:solidFill>
                <a:prstClr val="black"/>
              </a:solidFill>
              <a:latin typeface="微软雅黑" panose="020B0503020204020204" pitchFamily="34" charset="-122"/>
              <a:ea typeface="微软雅黑" panose="020B0503020204020204" pitchFamily="34" charset="-122"/>
            </a:endParaRPr>
          </a:p>
          <a:p>
            <a:pPr marL="685800" lvl="1" indent="-228600">
              <a:lnSpc>
                <a:spcPct val="90000"/>
              </a:lnSpc>
              <a:spcBef>
                <a:spcPts val="500"/>
              </a:spcBef>
              <a:buFont typeface="Arial" panose="020B0604020202020204" pitchFamily="34" charset="0"/>
              <a:buChar char="•"/>
            </a:pPr>
            <a:r>
              <a:rPr lang="en-US" altLang="zh-CN" sz="2400" dirty="0">
                <a:solidFill>
                  <a:prstClr val="black"/>
                </a:solidFill>
                <a:latin typeface="微软雅黑" panose="020B0503020204020204" pitchFamily="34" charset="-122"/>
                <a:ea typeface="微软雅黑" panose="020B0503020204020204" pitchFamily="34" charset="-122"/>
              </a:rPr>
              <a:t>-r	--reverse			</a:t>
            </a:r>
            <a:r>
              <a:rPr lang="zh-CN" altLang="en-US" sz="2400" dirty="0">
                <a:solidFill>
                  <a:prstClr val="black"/>
                </a:solidFill>
                <a:latin typeface="微软雅黑" panose="020B0503020204020204" pitchFamily="34" charset="-122"/>
                <a:ea typeface="微软雅黑" panose="020B0503020204020204" pitchFamily="34" charset="-122"/>
              </a:rPr>
              <a:t>以相反的顺序显示</a:t>
            </a:r>
            <a:endParaRPr lang="en-US" altLang="zh-CN" sz="2400" dirty="0">
              <a:solidFill>
                <a:prstClr val="black"/>
              </a:solidFill>
              <a:latin typeface="微软雅黑" panose="020B0503020204020204" pitchFamily="34" charset="-122"/>
              <a:ea typeface="微软雅黑" panose="020B0503020204020204" pitchFamily="34" charset="-122"/>
            </a:endParaRPr>
          </a:p>
          <a:p>
            <a:pPr marL="685800" lvl="1" indent="-228600">
              <a:lnSpc>
                <a:spcPct val="90000"/>
              </a:lnSpc>
              <a:spcBef>
                <a:spcPts val="500"/>
              </a:spcBef>
              <a:buFont typeface="Arial" panose="020B0604020202020204" pitchFamily="34" charset="0"/>
              <a:buChar char="•"/>
            </a:pPr>
            <a:r>
              <a:rPr lang="en-US" altLang="zh-CN" sz="2400" dirty="0">
                <a:solidFill>
                  <a:prstClr val="black"/>
                </a:solidFill>
                <a:latin typeface="微软雅黑" panose="020B0503020204020204" pitchFamily="34" charset="-122"/>
                <a:ea typeface="微软雅黑" panose="020B0503020204020204" pitchFamily="34" charset="-122"/>
              </a:rPr>
              <a:t>-S					</a:t>
            </a:r>
            <a:r>
              <a:rPr lang="zh-CN" altLang="en-US" sz="2400" dirty="0">
                <a:solidFill>
                  <a:prstClr val="black"/>
                </a:solidFill>
                <a:latin typeface="微软雅黑" panose="020B0503020204020204" pitchFamily="34" charset="-122"/>
                <a:ea typeface="微软雅黑" panose="020B0503020204020204" pitchFamily="34" charset="-122"/>
              </a:rPr>
              <a:t>输出结果以文件大小排序</a:t>
            </a:r>
            <a:endParaRPr lang="en-US" altLang="zh-CN" sz="2400" dirty="0">
              <a:solidFill>
                <a:prstClr val="black"/>
              </a:solidFill>
              <a:latin typeface="微软雅黑" panose="020B0503020204020204" pitchFamily="34" charset="-122"/>
              <a:ea typeface="微软雅黑" panose="020B0503020204020204" pitchFamily="34" charset="-122"/>
            </a:endParaRPr>
          </a:p>
          <a:p>
            <a:pPr marL="685800" lvl="1" indent="-228600">
              <a:lnSpc>
                <a:spcPct val="90000"/>
              </a:lnSpc>
              <a:spcBef>
                <a:spcPts val="500"/>
              </a:spcBef>
              <a:buFont typeface="Arial" panose="020B0604020202020204" pitchFamily="34" charset="0"/>
              <a:buChar char="•"/>
            </a:pPr>
            <a:r>
              <a:rPr lang="en-US" altLang="zh-CN" sz="2400" dirty="0">
                <a:solidFill>
                  <a:prstClr val="black"/>
                </a:solidFill>
                <a:latin typeface="微软雅黑" panose="020B0503020204020204" pitchFamily="34" charset="-122"/>
                <a:ea typeface="微软雅黑" panose="020B0503020204020204" pitchFamily="34" charset="-122"/>
              </a:rPr>
              <a:t>-t					</a:t>
            </a:r>
            <a:r>
              <a:rPr lang="zh-CN" altLang="en-US" sz="2400" dirty="0">
                <a:solidFill>
                  <a:prstClr val="black"/>
                </a:solidFill>
                <a:latin typeface="微软雅黑" panose="020B0503020204020204" pitchFamily="34" charset="-122"/>
                <a:ea typeface="微软雅黑" panose="020B0503020204020204" pitchFamily="34" charset="-122"/>
              </a:rPr>
              <a:t>按修改时间排序</a:t>
            </a:r>
            <a:endParaRPr lang="en-US" altLang="zh-CN" sz="2400" dirty="0">
              <a:solidFill>
                <a:prstClr val="black"/>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B05B0841-5883-4A9C-B62C-C3510EEB080E}"/>
              </a:ext>
            </a:extLst>
          </p:cNvPr>
          <p:cNvSpPr/>
          <p:nvPr/>
        </p:nvSpPr>
        <p:spPr>
          <a:xfrm>
            <a:off x="838200" y="501650"/>
            <a:ext cx="10839450" cy="1691617"/>
          </a:xfrm>
          <a:prstGeom prst="rect">
            <a:avLst/>
          </a:prstGeom>
        </p:spPr>
        <p:txBody>
          <a:bodyPr wrap="square">
            <a:spAutoFit/>
          </a:bodyPr>
          <a:lstStyle/>
          <a:p>
            <a:pPr marL="228600" lvl="0" indent="-228600">
              <a:lnSpc>
                <a:spcPct val="125000"/>
              </a:lnSpc>
              <a:spcBef>
                <a:spcPts val="1000"/>
              </a:spcBef>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大多数命令的短选项 由一个中划线加一个字符组成 </a:t>
            </a:r>
            <a:r>
              <a:rPr lang="en-US" altLang="zh-CN" sz="2400" dirty="0">
                <a:solidFill>
                  <a:prstClr val="black"/>
                </a:solidFill>
                <a:latin typeface="微软雅黑" panose="020B0503020204020204" pitchFamily="34" charset="-122"/>
                <a:ea typeface="微软雅黑" panose="020B0503020204020204" pitchFamily="34" charset="-122"/>
              </a:rPr>
              <a:t>“ -l ”</a:t>
            </a:r>
          </a:p>
          <a:p>
            <a:pPr marL="228600" lvl="0" indent="-228600">
              <a:lnSpc>
                <a:spcPct val="125000"/>
              </a:lnSpc>
              <a:spcBef>
                <a:spcPts val="1000"/>
              </a:spcBef>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很多命令支持长选项 由两个中划线和一个词组成 </a:t>
            </a:r>
            <a:r>
              <a:rPr lang="en-US" altLang="zh-CN" sz="2400" dirty="0">
                <a:solidFill>
                  <a:prstClr val="black"/>
                </a:solidFill>
                <a:latin typeface="微软雅黑" panose="020B0503020204020204" pitchFamily="34" charset="-122"/>
                <a:ea typeface="微软雅黑" panose="020B0503020204020204" pitchFamily="34" charset="-122"/>
              </a:rPr>
              <a:t>“ --reverse ”</a:t>
            </a:r>
          </a:p>
          <a:p>
            <a:pPr marL="228600" lvl="0" indent="-228600">
              <a:lnSpc>
                <a:spcPct val="125000"/>
              </a:lnSpc>
              <a:spcBef>
                <a:spcPts val="1000"/>
              </a:spcBef>
              <a:buFont typeface="Arial" panose="020B0604020202020204" pitchFamily="34" charset="0"/>
              <a:buChar char="•"/>
            </a:pPr>
            <a:r>
              <a:rPr lang="zh-CN" altLang="en-US" sz="2400" dirty="0">
                <a:solidFill>
                  <a:prstClr val="black"/>
                </a:solidFill>
                <a:latin typeface="微软雅黑" panose="020B0503020204020204" pitchFamily="34" charset="-122"/>
                <a:ea typeface="微软雅黑" panose="020B0503020204020204" pitchFamily="34" charset="-122"/>
              </a:rPr>
              <a:t>很多命令支持把短选项串在一起使用 </a:t>
            </a:r>
            <a:r>
              <a:rPr lang="en-US" altLang="zh-CN" sz="2400" dirty="0">
                <a:solidFill>
                  <a:prstClr val="black"/>
                </a:solidFill>
                <a:latin typeface="微软雅黑" panose="020B0503020204020204" pitchFamily="34" charset="-122"/>
                <a:ea typeface="微软雅黑" panose="020B0503020204020204" pitchFamily="34" charset="-122"/>
              </a:rPr>
              <a:t>“ -</a:t>
            </a:r>
            <a:r>
              <a:rPr lang="en-US" altLang="zh-CN" sz="2400" dirty="0" err="1">
                <a:solidFill>
                  <a:prstClr val="black"/>
                </a:solidFill>
                <a:latin typeface="微软雅黑" panose="020B0503020204020204" pitchFamily="34" charset="-122"/>
                <a:ea typeface="微软雅黑" panose="020B0503020204020204" pitchFamily="34" charset="-122"/>
              </a:rPr>
              <a:t>lt</a:t>
            </a:r>
            <a:r>
              <a:rPr lang="en-US" altLang="zh-CN" sz="2400" dirty="0">
                <a:solidFill>
                  <a:prstClr val="black"/>
                </a:solidFill>
                <a:latin typeface="微软雅黑" panose="020B0503020204020204" pitchFamily="34" charset="-122"/>
                <a:ea typeface="微软雅黑" panose="020B0503020204020204" pitchFamily="34" charset="-122"/>
              </a:rPr>
              <a:t> ”</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437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E7EBAA-2E3B-4E51-8FB6-94C84B372D20}"/>
              </a:ext>
            </a:extLst>
          </p:cNvPr>
          <p:cNvSpPr txBox="1"/>
          <p:nvPr/>
        </p:nvSpPr>
        <p:spPr>
          <a:xfrm>
            <a:off x="358914" y="387927"/>
            <a:ext cx="141577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文件结构</a:t>
            </a:r>
          </a:p>
        </p:txBody>
      </p:sp>
      <p:sp>
        <p:nvSpPr>
          <p:cNvPr id="3" name="文本框 2">
            <a:extLst>
              <a:ext uri="{FF2B5EF4-FFF2-40B4-BE49-F238E27FC236}">
                <a16:creationId xmlns:a16="http://schemas.microsoft.com/office/drawing/2014/main" id="{23C8609B-955A-4BA6-9DBB-02D2C366E4ED}"/>
              </a:ext>
            </a:extLst>
          </p:cNvPr>
          <p:cNvSpPr txBox="1"/>
          <p:nvPr/>
        </p:nvSpPr>
        <p:spPr>
          <a:xfrm>
            <a:off x="1774686" y="1095605"/>
            <a:ext cx="7759839" cy="4819420"/>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绝对路径</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：代表当前使用者的</a:t>
            </a:r>
            <a:r>
              <a:rPr lang="en-US" altLang="zh-CN" sz="2400" dirty="0">
                <a:latin typeface="微软雅黑" panose="020B0503020204020204" pitchFamily="34" charset="-122"/>
                <a:ea typeface="微软雅黑" panose="020B0503020204020204" pitchFamily="34" charset="-122"/>
              </a:rPr>
              <a:t>home</a:t>
            </a:r>
            <a:r>
              <a:rPr lang="zh-CN" altLang="en-US" sz="2400" dirty="0">
                <a:latin typeface="微软雅黑" panose="020B0503020204020204" pitchFamily="34" charset="-122"/>
                <a:ea typeface="微软雅黑" panose="020B0503020204020204" pitchFamily="34" charset="-122"/>
              </a:rPr>
              <a:t>目录</a:t>
            </a:r>
          </a:p>
          <a:p>
            <a:pPr>
              <a:lnSpc>
                <a:spcPct val="125000"/>
              </a:lnSpc>
            </a:pPr>
            <a:endParaRPr lang="zh-CN" altLang="en-US"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相对路径</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指向当前工作目录的链接</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指向当前工作目录的父目录的链接</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cd </a:t>
            </a:r>
            <a:r>
              <a:rPr lang="zh-CN" altLang="en-US" sz="2400" dirty="0">
                <a:latin typeface="微软雅黑" panose="020B0503020204020204" pitchFamily="34" charset="-122"/>
                <a:ea typeface="微软雅黑" panose="020B0503020204020204" pitchFamily="34" charset="-122"/>
              </a:rPr>
              <a:t>修改</a:t>
            </a:r>
            <a:r>
              <a:rPr lang="en-US" altLang="zh-CN" sz="2400" dirty="0">
                <a:latin typeface="微软雅黑" panose="020B0503020204020204" pitchFamily="34" charset="-122"/>
                <a:ea typeface="微软雅黑" panose="020B0503020204020204" pitchFamily="34" charset="-122"/>
              </a:rPr>
              <a:t>shell</a:t>
            </a:r>
            <a:r>
              <a:rPr lang="zh-CN" altLang="en-US" sz="2400" dirty="0">
                <a:latin typeface="微软雅黑" panose="020B0503020204020204" pitchFamily="34" charset="-122"/>
                <a:ea typeface="微软雅黑" panose="020B0503020204020204" pitchFamily="34" charset="-122"/>
              </a:rPr>
              <a:t>当前工作目录</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开头的目录是隐藏的</a:t>
            </a:r>
          </a:p>
        </p:txBody>
      </p:sp>
      <p:sp>
        <p:nvSpPr>
          <p:cNvPr id="4" name="日期占位符 3">
            <a:extLst>
              <a:ext uri="{FF2B5EF4-FFF2-40B4-BE49-F238E27FC236}">
                <a16:creationId xmlns:a16="http://schemas.microsoft.com/office/drawing/2014/main" id="{C20EE993-5837-45C1-BBD2-B4B1879031E9}"/>
              </a:ext>
            </a:extLst>
          </p:cNvPr>
          <p:cNvSpPr>
            <a:spLocks noGrp="1"/>
          </p:cNvSpPr>
          <p:nvPr>
            <p:ph type="dt" sz="half" idx="10"/>
          </p:nvPr>
        </p:nvSpPr>
        <p:spPr/>
        <p:txBody>
          <a:bodyPr/>
          <a:lstStyle/>
          <a:p>
            <a:fld id="{FAC1C36B-7519-44B8-9FC8-B3F1B4FFE5F5}" type="datetime1">
              <a:rPr lang="zh-CN" altLang="en-US" smtClean="0"/>
              <a:t>2019/9/12</a:t>
            </a:fld>
            <a:endParaRPr lang="zh-CN" altLang="en-US"/>
          </a:p>
        </p:txBody>
      </p:sp>
      <p:sp>
        <p:nvSpPr>
          <p:cNvPr id="5" name="灯片编号占位符 4">
            <a:extLst>
              <a:ext uri="{FF2B5EF4-FFF2-40B4-BE49-F238E27FC236}">
                <a16:creationId xmlns:a16="http://schemas.microsoft.com/office/drawing/2014/main" id="{4A3B9B9C-91A5-4939-81B6-CFCE1FFDEDB5}"/>
              </a:ext>
            </a:extLst>
          </p:cNvPr>
          <p:cNvSpPr>
            <a:spLocks noGrp="1"/>
          </p:cNvSpPr>
          <p:nvPr>
            <p:ph type="sldNum" sz="quarter" idx="12"/>
          </p:nvPr>
        </p:nvSpPr>
        <p:spPr/>
        <p:txBody>
          <a:bodyPr/>
          <a:lstStyle/>
          <a:p>
            <a:fld id="{9A34AEAC-C8D4-43EE-91A0-C3B0CEC58DCE}" type="slidenum">
              <a:rPr lang="zh-CN" altLang="en-US" smtClean="0"/>
              <a:t>15</a:t>
            </a:fld>
            <a:endParaRPr lang="zh-CN" altLang="en-US"/>
          </a:p>
        </p:txBody>
      </p:sp>
    </p:spTree>
    <p:extLst>
      <p:ext uri="{BB962C8B-B14F-4D97-AF65-F5344CB8AC3E}">
        <p14:creationId xmlns:p14="http://schemas.microsoft.com/office/powerpoint/2010/main" val="423360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26C22A-690A-428E-A5D0-7B85A89C0F44}"/>
              </a:ext>
            </a:extLst>
          </p:cNvPr>
          <p:cNvSpPr txBox="1"/>
          <p:nvPr/>
        </p:nvSpPr>
        <p:spPr>
          <a:xfrm>
            <a:off x="1589809" y="820882"/>
            <a:ext cx="5574411" cy="3743461"/>
          </a:xfrm>
          <a:prstGeom prst="rect">
            <a:avLst/>
          </a:prstGeom>
          <a:noFill/>
        </p:spPr>
        <p:txBody>
          <a:bodyPr wrap="none" rtlCol="0">
            <a:spAutoFit/>
          </a:bodyPr>
          <a:lstStyle/>
          <a:p>
            <a:pPr marL="285750" indent="-285750">
              <a:lnSpc>
                <a:spcPct val="125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mkdir</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创建目录</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touch  </a:t>
            </a:r>
            <a:r>
              <a:rPr lang="zh-CN" altLang="en-US" sz="2400" dirty="0">
                <a:latin typeface="微软雅黑" panose="020B0503020204020204" pitchFamily="34" charset="-122"/>
                <a:ea typeface="微软雅黑" panose="020B0503020204020204" pitchFamily="34" charset="-122"/>
              </a:rPr>
              <a:t>创建文件</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rmdir</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删除目录</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rm </a:t>
            </a:r>
            <a:r>
              <a:rPr lang="zh-CN" altLang="en-US" sz="2400" dirty="0">
                <a:latin typeface="微软雅黑" panose="020B0503020204020204" pitchFamily="34" charset="-122"/>
                <a:ea typeface="微软雅黑" panose="020B0503020204020204" pitchFamily="34" charset="-122"/>
              </a:rPr>
              <a:t>删除文件</a:t>
            </a:r>
            <a:r>
              <a:rPr lang="en-US" altLang="zh-CN" sz="2400" dirty="0">
                <a:latin typeface="微软雅黑" panose="020B0503020204020204" pitchFamily="34" charset="-122"/>
                <a:ea typeface="微软雅黑" panose="020B0503020204020204" pitchFamily="34" charset="-122"/>
              </a:rPr>
              <a:t> </a:t>
            </a:r>
          </a:p>
          <a:p>
            <a:pPr marL="285750" indent="-285750">
              <a:lnSpc>
                <a:spcPct val="125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mv &lt;</a:t>
            </a:r>
            <a:r>
              <a:rPr lang="en-US" altLang="zh-CN" sz="2400" dirty="0" err="1">
                <a:latin typeface="微软雅黑" panose="020B0503020204020204" pitchFamily="34" charset="-122"/>
                <a:ea typeface="微软雅黑" panose="020B0503020204020204" pitchFamily="34" charset="-122"/>
              </a:rPr>
              <a:t>src</a:t>
            </a:r>
            <a:r>
              <a:rPr lang="en-US" altLang="zh-CN" sz="2400" dirty="0">
                <a:latin typeface="微软雅黑" panose="020B0503020204020204" pitchFamily="34" charset="-122"/>
                <a:ea typeface="微软雅黑" panose="020B0503020204020204" pitchFamily="34" charset="-122"/>
              </a:rPr>
              <a:t>&gt; &lt;</a:t>
            </a:r>
            <a:r>
              <a:rPr lang="en-US" altLang="zh-CN" sz="2400" dirty="0" err="1">
                <a:latin typeface="微软雅黑" panose="020B0503020204020204" pitchFamily="34" charset="-122"/>
                <a:ea typeface="微软雅黑" panose="020B0503020204020204" pitchFamily="34" charset="-122"/>
              </a:rPr>
              <a:t>dst</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移动文件</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cp (-r) &lt;</a:t>
            </a:r>
            <a:r>
              <a:rPr lang="en-US" altLang="zh-CN" sz="2400" dirty="0" err="1">
                <a:latin typeface="微软雅黑" panose="020B0503020204020204" pitchFamily="34" charset="-122"/>
                <a:ea typeface="微软雅黑" panose="020B0503020204020204" pitchFamily="34" charset="-122"/>
              </a:rPr>
              <a:t>src</a:t>
            </a:r>
            <a:r>
              <a:rPr lang="en-US" altLang="zh-CN" sz="2400" dirty="0">
                <a:latin typeface="微软雅黑" panose="020B0503020204020204" pitchFamily="34" charset="-122"/>
                <a:ea typeface="微软雅黑" panose="020B0503020204020204" pitchFamily="34" charset="-122"/>
              </a:rPr>
              <a:t>&gt; &lt;</a:t>
            </a:r>
            <a:r>
              <a:rPr lang="en-US" altLang="zh-CN" sz="2400" dirty="0" err="1">
                <a:latin typeface="微软雅黑" panose="020B0503020204020204" pitchFamily="34" charset="-122"/>
                <a:ea typeface="微软雅黑" panose="020B0503020204020204" pitchFamily="34" charset="-122"/>
              </a:rPr>
              <a:t>dst</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复制文件（夹）</a:t>
            </a:r>
          </a:p>
        </p:txBody>
      </p:sp>
      <p:sp>
        <p:nvSpPr>
          <p:cNvPr id="3" name="日期占位符 2">
            <a:extLst>
              <a:ext uri="{FF2B5EF4-FFF2-40B4-BE49-F238E27FC236}">
                <a16:creationId xmlns:a16="http://schemas.microsoft.com/office/drawing/2014/main" id="{B2B8CFE3-BDA7-4DF9-9123-85D9EE5DB54E}"/>
              </a:ext>
            </a:extLst>
          </p:cNvPr>
          <p:cNvSpPr>
            <a:spLocks noGrp="1"/>
          </p:cNvSpPr>
          <p:nvPr>
            <p:ph type="dt" sz="half" idx="10"/>
          </p:nvPr>
        </p:nvSpPr>
        <p:spPr/>
        <p:txBody>
          <a:bodyPr/>
          <a:lstStyle/>
          <a:p>
            <a:fld id="{FFE5D1CF-C2C2-4F4E-B1CC-AEF17070391B}" type="datetime1">
              <a:rPr lang="zh-CN" altLang="en-US" smtClean="0"/>
              <a:t>2019/9/12</a:t>
            </a:fld>
            <a:endParaRPr lang="zh-CN" altLang="en-US"/>
          </a:p>
        </p:txBody>
      </p:sp>
      <p:sp>
        <p:nvSpPr>
          <p:cNvPr id="4" name="灯片编号占位符 3">
            <a:extLst>
              <a:ext uri="{FF2B5EF4-FFF2-40B4-BE49-F238E27FC236}">
                <a16:creationId xmlns:a16="http://schemas.microsoft.com/office/drawing/2014/main" id="{2F1DD493-5BBA-47B0-89CF-A549A4FA07F8}"/>
              </a:ext>
            </a:extLst>
          </p:cNvPr>
          <p:cNvSpPr>
            <a:spLocks noGrp="1"/>
          </p:cNvSpPr>
          <p:nvPr>
            <p:ph type="sldNum" sz="quarter" idx="12"/>
          </p:nvPr>
        </p:nvSpPr>
        <p:spPr/>
        <p:txBody>
          <a:bodyPr/>
          <a:lstStyle/>
          <a:p>
            <a:fld id="{9A34AEAC-C8D4-43EE-91A0-C3B0CEC58DCE}" type="slidenum">
              <a:rPr lang="zh-CN" altLang="en-US" smtClean="0"/>
              <a:t>16</a:t>
            </a:fld>
            <a:endParaRPr lang="zh-CN" altLang="en-US"/>
          </a:p>
        </p:txBody>
      </p:sp>
    </p:spTree>
    <p:extLst>
      <p:ext uri="{BB962C8B-B14F-4D97-AF65-F5344CB8AC3E}">
        <p14:creationId xmlns:p14="http://schemas.microsoft.com/office/powerpoint/2010/main" val="187709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E0330B-F2FB-4C9D-ABFE-BD4D206FFFC1}"/>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0DB1342E-FBBB-47C0-8B6C-953415443B12}"/>
              </a:ext>
            </a:extLst>
          </p:cNvPr>
          <p:cNvSpPr>
            <a:spLocks noGrp="1"/>
          </p:cNvSpPr>
          <p:nvPr>
            <p:ph type="sldNum" sz="quarter" idx="12"/>
          </p:nvPr>
        </p:nvSpPr>
        <p:spPr/>
        <p:txBody>
          <a:bodyPr/>
          <a:lstStyle/>
          <a:p>
            <a:fld id="{9A34AEAC-C8D4-43EE-91A0-C3B0CEC58DCE}" type="slidenum">
              <a:rPr lang="zh-CN" altLang="en-US" smtClean="0"/>
              <a:t>17</a:t>
            </a:fld>
            <a:endParaRPr lang="zh-CN" altLang="en-US"/>
          </a:p>
        </p:txBody>
      </p:sp>
      <p:sp>
        <p:nvSpPr>
          <p:cNvPr id="4" name="文本框 3">
            <a:extLst>
              <a:ext uri="{FF2B5EF4-FFF2-40B4-BE49-F238E27FC236}">
                <a16:creationId xmlns:a16="http://schemas.microsoft.com/office/drawing/2014/main" id="{C0DBC18F-8E18-4272-9CBD-0AF9FAC1DC3D}"/>
              </a:ext>
            </a:extLst>
          </p:cNvPr>
          <p:cNvSpPr txBox="1"/>
          <p:nvPr/>
        </p:nvSpPr>
        <p:spPr>
          <a:xfrm flipH="1">
            <a:off x="1722119" y="1314450"/>
            <a:ext cx="5040631" cy="189680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Linux </a:t>
            </a:r>
            <a:r>
              <a:rPr lang="zh-CN" altLang="en-US" sz="2400" dirty="0">
                <a:latin typeface="微软雅黑" panose="020B0503020204020204" pitchFamily="34" charset="-122"/>
                <a:ea typeface="微软雅黑" panose="020B0503020204020204" pitchFamily="34" charset="-122"/>
              </a:rPr>
              <a:t>编程</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Edit</a:t>
            </a: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Compile</a:t>
            </a: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Run</a:t>
            </a:r>
          </a:p>
        </p:txBody>
      </p:sp>
    </p:spTree>
    <p:extLst>
      <p:ext uri="{BB962C8B-B14F-4D97-AF65-F5344CB8AC3E}">
        <p14:creationId xmlns:p14="http://schemas.microsoft.com/office/powerpoint/2010/main" val="1042560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E254BC-AB30-47BA-96D9-EEEB53C5F4CF}"/>
              </a:ext>
            </a:extLst>
          </p:cNvPr>
          <p:cNvSpPr txBox="1"/>
          <p:nvPr/>
        </p:nvSpPr>
        <p:spPr>
          <a:xfrm>
            <a:off x="1153390" y="459025"/>
            <a:ext cx="555312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编程工具：在</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下可以使用 </a:t>
            </a:r>
            <a:r>
              <a:rPr lang="en-US" altLang="zh-CN" sz="2400" dirty="0" err="1">
                <a:latin typeface="微软雅黑" panose="020B0503020204020204" pitchFamily="34" charset="-122"/>
                <a:ea typeface="微软雅黑" panose="020B0503020204020204" pitchFamily="34" charset="-122"/>
              </a:rPr>
              <a:t>vscode</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D1B955DF-B2CF-414F-9FFA-E64CBC459314}"/>
              </a:ext>
            </a:extLst>
          </p:cNvPr>
          <p:cNvSpPr txBox="1"/>
          <p:nvPr/>
        </p:nvSpPr>
        <p:spPr>
          <a:xfrm>
            <a:off x="1134340" y="1229591"/>
            <a:ext cx="10171835" cy="4666790"/>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vi/vim </a:t>
            </a:r>
            <a:r>
              <a:rPr lang="zh-CN" altLang="en-US" sz="2400" dirty="0">
                <a:latin typeface="微软雅黑" panose="020B0503020204020204" pitchFamily="34" charset="-122"/>
                <a:ea typeface="微软雅黑" panose="020B0503020204020204" pitchFamily="34" charset="-122"/>
              </a:rPr>
              <a:t>共分为三种模式，分别是命令模式（</a:t>
            </a:r>
            <a:r>
              <a:rPr lang="en-US" altLang="zh-CN" sz="2400" dirty="0">
                <a:latin typeface="微软雅黑" panose="020B0503020204020204" pitchFamily="34" charset="-122"/>
                <a:ea typeface="微软雅黑" panose="020B0503020204020204" pitchFamily="34" charset="-122"/>
              </a:rPr>
              <a:t>Command mode</a:t>
            </a:r>
            <a:r>
              <a:rPr lang="zh-CN" altLang="en-US" sz="2400" dirty="0">
                <a:latin typeface="微软雅黑" panose="020B0503020204020204" pitchFamily="34" charset="-122"/>
                <a:ea typeface="微软雅黑" panose="020B0503020204020204" pitchFamily="34" charset="-122"/>
              </a:rPr>
              <a:t>），输入模式（</a:t>
            </a:r>
            <a:r>
              <a:rPr lang="en-US" altLang="zh-CN" sz="2400" dirty="0">
                <a:latin typeface="微软雅黑" panose="020B0503020204020204" pitchFamily="34" charset="-122"/>
                <a:ea typeface="微软雅黑" panose="020B0503020204020204" pitchFamily="34" charset="-122"/>
              </a:rPr>
              <a:t>Insert mode</a:t>
            </a:r>
            <a:r>
              <a:rPr lang="zh-CN" altLang="en-US" sz="2400" dirty="0">
                <a:latin typeface="微软雅黑" panose="020B0503020204020204" pitchFamily="34" charset="-122"/>
                <a:ea typeface="微软雅黑" panose="020B0503020204020204" pitchFamily="34" charset="-122"/>
              </a:rPr>
              <a:t>）和底线模式（</a:t>
            </a:r>
            <a:r>
              <a:rPr lang="en-US" altLang="zh-CN" sz="2400" dirty="0">
                <a:latin typeface="微软雅黑" panose="020B0503020204020204" pitchFamily="34" charset="-122"/>
                <a:ea typeface="微软雅黑" panose="020B0503020204020204" pitchFamily="34" charset="-122"/>
              </a:rPr>
              <a:t>Last line mode</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刚启动</a:t>
            </a:r>
            <a:r>
              <a:rPr lang="en-US" altLang="zh-CN" sz="2400" dirty="0">
                <a:latin typeface="微软雅黑" panose="020B0503020204020204" pitchFamily="34" charset="-122"/>
                <a:ea typeface="微软雅黑" panose="020B0503020204020204" pitchFamily="34" charset="-122"/>
              </a:rPr>
              <a:t>vi</a:t>
            </a:r>
            <a:r>
              <a:rPr lang="zh-CN" altLang="en-US" sz="2400" dirty="0">
                <a:latin typeface="微软雅黑" panose="020B0503020204020204" pitchFamily="34" charset="-122"/>
                <a:ea typeface="微软雅黑" panose="020B0503020204020204" pitchFamily="34" charset="-122"/>
              </a:rPr>
              <a:t>进入命令模式</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：切换到输入模式</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ESC</a:t>
            </a:r>
            <a:r>
              <a:rPr lang="zh-CN" altLang="en-US" sz="2400" dirty="0">
                <a:latin typeface="微软雅黑" panose="020B0503020204020204" pitchFamily="34" charset="-122"/>
                <a:ea typeface="微软雅黑" panose="020B0503020204020204" pitchFamily="34" charset="-122"/>
              </a:rPr>
              <a:t>：退出输入模式，切换到命令模式</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ZZ</a:t>
            </a:r>
            <a:r>
              <a:rPr lang="zh-CN" altLang="en-US" sz="2400" dirty="0">
                <a:latin typeface="微软雅黑" panose="020B0503020204020204" pitchFamily="34" charset="-122"/>
                <a:ea typeface="微软雅黑" panose="020B0503020204020204" pitchFamily="34" charset="-122"/>
              </a:rPr>
              <a:t>（大写）：在命令模式保存并退出</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：从命令模式切换到底线模式   </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wq</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存盘并退出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					    :q! (</a:t>
            </a:r>
            <a:r>
              <a:rPr lang="zh-CN" altLang="en-US" sz="2400" dirty="0">
                <a:latin typeface="微软雅黑" panose="020B0503020204020204" pitchFamily="34" charset="-122"/>
                <a:ea typeface="微软雅黑" panose="020B0503020204020204" pitchFamily="34" charset="-122"/>
              </a:rPr>
              <a:t>不存盘强制退出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vimtutor</a:t>
            </a:r>
            <a:endParaRPr lang="en-US" altLang="zh-CN" sz="2400" dirty="0">
              <a:latin typeface="微软雅黑" panose="020B0503020204020204" pitchFamily="34" charset="-122"/>
              <a:ea typeface="微软雅黑" panose="020B0503020204020204" pitchFamily="34" charset="-122"/>
            </a:endParaRPr>
          </a:p>
        </p:txBody>
      </p:sp>
      <p:sp>
        <p:nvSpPr>
          <p:cNvPr id="4" name="日期占位符 3">
            <a:extLst>
              <a:ext uri="{FF2B5EF4-FFF2-40B4-BE49-F238E27FC236}">
                <a16:creationId xmlns:a16="http://schemas.microsoft.com/office/drawing/2014/main" id="{B178F3EF-986A-4DE5-A60E-778355E85D8D}"/>
              </a:ext>
            </a:extLst>
          </p:cNvPr>
          <p:cNvSpPr>
            <a:spLocks noGrp="1"/>
          </p:cNvSpPr>
          <p:nvPr>
            <p:ph type="dt" sz="half" idx="10"/>
          </p:nvPr>
        </p:nvSpPr>
        <p:spPr/>
        <p:txBody>
          <a:bodyPr/>
          <a:lstStyle/>
          <a:p>
            <a:fld id="{2219DA4D-49A0-4E84-8FC5-8E582B01F7BC}" type="datetime1">
              <a:rPr lang="zh-CN" altLang="en-US" smtClean="0"/>
              <a:t>2019/9/12</a:t>
            </a:fld>
            <a:endParaRPr lang="zh-CN" altLang="en-US" dirty="0"/>
          </a:p>
        </p:txBody>
      </p:sp>
      <p:sp>
        <p:nvSpPr>
          <p:cNvPr id="5" name="灯片编号占位符 4">
            <a:extLst>
              <a:ext uri="{FF2B5EF4-FFF2-40B4-BE49-F238E27FC236}">
                <a16:creationId xmlns:a16="http://schemas.microsoft.com/office/drawing/2014/main" id="{5C6EB7BB-0F70-4F2A-82EF-C60038D8E089}"/>
              </a:ext>
            </a:extLst>
          </p:cNvPr>
          <p:cNvSpPr>
            <a:spLocks noGrp="1"/>
          </p:cNvSpPr>
          <p:nvPr>
            <p:ph type="sldNum" sz="quarter" idx="12"/>
          </p:nvPr>
        </p:nvSpPr>
        <p:spPr/>
        <p:txBody>
          <a:bodyPr/>
          <a:lstStyle/>
          <a:p>
            <a:fld id="{9A34AEAC-C8D4-43EE-91A0-C3B0CEC58DCE}" type="slidenum">
              <a:rPr lang="zh-CN" altLang="en-US" smtClean="0"/>
              <a:t>18</a:t>
            </a:fld>
            <a:endParaRPr lang="zh-CN" altLang="en-US"/>
          </a:p>
        </p:txBody>
      </p:sp>
    </p:spTree>
    <p:extLst>
      <p:ext uri="{BB962C8B-B14F-4D97-AF65-F5344CB8AC3E}">
        <p14:creationId xmlns:p14="http://schemas.microsoft.com/office/powerpoint/2010/main" val="3683259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B8C44F-657D-4AE7-A4E5-BBDC86C83F1A}"/>
              </a:ext>
            </a:extLst>
          </p:cNvPr>
          <p:cNvSpPr txBox="1"/>
          <p:nvPr/>
        </p:nvSpPr>
        <p:spPr>
          <a:xfrm>
            <a:off x="1152523" y="799043"/>
            <a:ext cx="870585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从源文件</a:t>
            </a:r>
            <a:r>
              <a:rPr lang="en-US" altLang="zh-CN" sz="2400" dirty="0" err="1">
                <a:latin typeface="微软雅黑" panose="020B0503020204020204" pitchFamily="34" charset="-122"/>
                <a:ea typeface="微软雅黑" panose="020B0503020204020204" pitchFamily="34" charset="-122"/>
              </a:rPr>
              <a:t>hello.c</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到可执行目标文件</a:t>
            </a:r>
            <a:r>
              <a:rPr lang="en-US" altLang="zh-CN" sz="2400" dirty="0">
                <a:latin typeface="微软雅黑" panose="020B0503020204020204" pitchFamily="34" charset="-122"/>
                <a:ea typeface="微软雅黑" panose="020B0503020204020204" pitchFamily="34" charset="-122"/>
              </a:rPr>
              <a:t>hello: </a:t>
            </a:r>
            <a:r>
              <a:rPr lang="en-US" altLang="zh-CN" sz="2400" dirty="0" err="1">
                <a:latin typeface="微软雅黑" panose="020B0503020204020204" pitchFamily="34" charset="-122"/>
                <a:ea typeface="微软雅黑" panose="020B0503020204020204" pitchFamily="34" charset="-122"/>
              </a:rPr>
              <a:t>gcc</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hello.c</a:t>
            </a:r>
            <a:r>
              <a:rPr lang="en-US" altLang="zh-CN" sz="2400" dirty="0">
                <a:latin typeface="微软雅黑" panose="020B0503020204020204" pitchFamily="34" charset="-122"/>
                <a:ea typeface="微软雅黑" panose="020B0503020204020204" pitchFamily="34" charset="-122"/>
              </a:rPr>
              <a:t> –o hello </a:t>
            </a:r>
            <a:endParaRPr lang="zh-CN" altLang="en-US"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B2E7562-C908-4994-97C1-55E16BEAD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49" y="1361078"/>
            <a:ext cx="8060485" cy="1517704"/>
          </a:xfrm>
          <a:prstGeom prst="rect">
            <a:avLst/>
          </a:prstGeom>
        </p:spPr>
      </p:pic>
      <p:sp>
        <p:nvSpPr>
          <p:cNvPr id="5" name="文本框 4">
            <a:extLst>
              <a:ext uri="{FF2B5EF4-FFF2-40B4-BE49-F238E27FC236}">
                <a16:creationId xmlns:a16="http://schemas.microsoft.com/office/drawing/2014/main" id="{6B9F9767-C19C-40A5-959F-93CE4D9D80AF}"/>
              </a:ext>
            </a:extLst>
          </p:cNvPr>
          <p:cNvSpPr txBox="1"/>
          <p:nvPr/>
        </p:nvSpPr>
        <p:spPr>
          <a:xfrm>
            <a:off x="1400175" y="3714750"/>
            <a:ext cx="3705225" cy="973472"/>
          </a:xfrm>
          <a:prstGeom prst="rect">
            <a:avLst/>
          </a:prstGeom>
          <a:noFill/>
        </p:spPr>
        <p:txBody>
          <a:bodyPr wrap="square" rtlCol="0">
            <a:spAutoFit/>
          </a:bodyPr>
          <a:lstStyle/>
          <a:p>
            <a:pPr>
              <a:lnSpc>
                <a:spcPct val="125000"/>
              </a:lnSpc>
            </a:pPr>
            <a:r>
              <a:rPr lang="zh-CN" altLang="en-US" sz="2400" dirty="0">
                <a:latin typeface="微软雅黑" panose="020B0503020204020204" pitchFamily="34" charset="-122"/>
                <a:ea typeface="微软雅黑" panose="020B0503020204020204" pitchFamily="34" charset="-122"/>
              </a:rPr>
              <a:t>执行</a:t>
            </a:r>
            <a:r>
              <a:rPr lang="en-US" altLang="zh-CN" sz="2400" dirty="0">
                <a:latin typeface="微软雅黑" panose="020B0503020204020204" pitchFamily="34" charset="-122"/>
                <a:ea typeface="微软雅黑" panose="020B0503020204020204" pitchFamily="34" charset="-122"/>
              </a:rPr>
              <a:t>hello</a:t>
            </a: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./hello</a:t>
            </a:r>
            <a:endParaRPr lang="zh-CN" altLang="en-US" sz="2400" dirty="0">
              <a:latin typeface="微软雅黑" panose="020B0503020204020204" pitchFamily="34" charset="-122"/>
              <a:ea typeface="微软雅黑" panose="020B0503020204020204" pitchFamily="34" charset="-122"/>
            </a:endParaRPr>
          </a:p>
        </p:txBody>
      </p:sp>
      <p:sp>
        <p:nvSpPr>
          <p:cNvPr id="3" name="日期占位符 2">
            <a:extLst>
              <a:ext uri="{FF2B5EF4-FFF2-40B4-BE49-F238E27FC236}">
                <a16:creationId xmlns:a16="http://schemas.microsoft.com/office/drawing/2014/main" id="{E9819419-7AB6-458A-942D-C1719695FB98}"/>
              </a:ext>
            </a:extLst>
          </p:cNvPr>
          <p:cNvSpPr>
            <a:spLocks noGrp="1"/>
          </p:cNvSpPr>
          <p:nvPr>
            <p:ph type="dt" sz="half" idx="10"/>
          </p:nvPr>
        </p:nvSpPr>
        <p:spPr/>
        <p:txBody>
          <a:bodyPr/>
          <a:lstStyle/>
          <a:p>
            <a:fld id="{B345C9B5-DE1A-4F3D-8C79-EBB593EAD96E}" type="datetime1">
              <a:rPr lang="zh-CN" altLang="en-US" smtClean="0"/>
              <a:t>2019/9/12</a:t>
            </a:fld>
            <a:endParaRPr lang="zh-CN" altLang="en-US"/>
          </a:p>
        </p:txBody>
      </p:sp>
      <p:sp>
        <p:nvSpPr>
          <p:cNvPr id="6" name="灯片编号占位符 5">
            <a:extLst>
              <a:ext uri="{FF2B5EF4-FFF2-40B4-BE49-F238E27FC236}">
                <a16:creationId xmlns:a16="http://schemas.microsoft.com/office/drawing/2014/main" id="{5B92D0C8-688A-49F0-B80E-668CBC957C08}"/>
              </a:ext>
            </a:extLst>
          </p:cNvPr>
          <p:cNvSpPr>
            <a:spLocks noGrp="1"/>
          </p:cNvSpPr>
          <p:nvPr>
            <p:ph type="sldNum" sz="quarter" idx="12"/>
          </p:nvPr>
        </p:nvSpPr>
        <p:spPr/>
        <p:txBody>
          <a:bodyPr/>
          <a:lstStyle/>
          <a:p>
            <a:fld id="{9A34AEAC-C8D4-43EE-91A0-C3B0CEC58DCE}" type="slidenum">
              <a:rPr lang="zh-CN" altLang="en-US" smtClean="0"/>
              <a:t>19</a:t>
            </a:fld>
            <a:endParaRPr lang="zh-CN" altLang="en-US"/>
          </a:p>
        </p:txBody>
      </p:sp>
      <p:sp>
        <p:nvSpPr>
          <p:cNvPr id="7" name="文本框 6">
            <a:extLst>
              <a:ext uri="{FF2B5EF4-FFF2-40B4-BE49-F238E27FC236}">
                <a16:creationId xmlns:a16="http://schemas.microsoft.com/office/drawing/2014/main" id="{58E55A03-A5D0-4E51-A0FA-DA8AE322FD36}"/>
              </a:ext>
            </a:extLst>
          </p:cNvPr>
          <p:cNvSpPr txBox="1"/>
          <p:nvPr/>
        </p:nvSpPr>
        <p:spPr>
          <a:xfrm>
            <a:off x="6210300" y="3122592"/>
            <a:ext cx="5715000" cy="3416320"/>
          </a:xfrm>
          <a:prstGeom prst="rect">
            <a:avLst/>
          </a:prstGeom>
          <a:noFill/>
        </p:spPr>
        <p:txBody>
          <a:bodyPr wrap="square" rtlCol="0">
            <a:spAutoFit/>
          </a:bodyPr>
          <a:lstStyle/>
          <a:p>
            <a:r>
              <a:rPr lang="zh-CN" altLang="en-US" dirty="0"/>
              <a:t>第一步：进行预编译，使用 </a:t>
            </a:r>
            <a:r>
              <a:rPr lang="en-US" altLang="zh-CN" dirty="0"/>
              <a:t>-E </a:t>
            </a:r>
            <a:r>
              <a:rPr lang="zh-CN" altLang="en-US" dirty="0"/>
              <a:t>参数</a:t>
            </a:r>
            <a:br>
              <a:rPr lang="zh-CN" altLang="en-US" dirty="0"/>
            </a:br>
            <a:r>
              <a:rPr lang="en-US" altLang="zh-CN" dirty="0" err="1"/>
              <a:t>gcc</a:t>
            </a:r>
            <a:r>
              <a:rPr lang="en-US" altLang="zh-CN" dirty="0"/>
              <a:t> </a:t>
            </a:r>
            <a:r>
              <a:rPr lang="en-US" altLang="zh-CN" b="1" dirty="0"/>
              <a:t>-E</a:t>
            </a:r>
            <a:r>
              <a:rPr lang="en-US" altLang="zh-CN" dirty="0"/>
              <a:t> </a:t>
            </a:r>
            <a:r>
              <a:rPr lang="en-US" altLang="zh-CN" dirty="0" err="1"/>
              <a:t>hello.c</a:t>
            </a:r>
            <a:r>
              <a:rPr lang="en-US" altLang="zh-CN" dirty="0"/>
              <a:t> </a:t>
            </a:r>
            <a:r>
              <a:rPr lang="en-US" altLang="zh-CN" b="1" dirty="0"/>
              <a:t>-o </a:t>
            </a:r>
            <a:r>
              <a:rPr lang="en-US" altLang="zh-CN" b="1" dirty="0" err="1"/>
              <a:t>hello.i</a:t>
            </a:r>
            <a:br>
              <a:rPr lang="en-US" altLang="zh-CN" dirty="0"/>
            </a:br>
            <a:r>
              <a:rPr lang="zh-CN" altLang="en-US" dirty="0"/>
              <a:t>查看 </a:t>
            </a:r>
            <a:r>
              <a:rPr lang="en-US" altLang="zh-CN" dirty="0" err="1"/>
              <a:t>hello.i</a:t>
            </a:r>
            <a:r>
              <a:rPr lang="en-US" altLang="zh-CN" dirty="0"/>
              <a:t> </a:t>
            </a:r>
            <a:r>
              <a:rPr lang="zh-CN" altLang="en-US" dirty="0"/>
              <a:t>文件中的内容，会发现 </a:t>
            </a:r>
            <a:r>
              <a:rPr lang="en-US" altLang="zh-CN" dirty="0"/>
              <a:t>stdio.h </a:t>
            </a:r>
            <a:r>
              <a:rPr lang="zh-CN" altLang="en-US" dirty="0"/>
              <a:t>的内容确实都插到文件里去了，而其他应当被预处理的宏定义也都做了相应的处理。</a:t>
            </a:r>
            <a:endParaRPr lang="en-US" altLang="zh-CN" dirty="0"/>
          </a:p>
          <a:p>
            <a:r>
              <a:rPr lang="zh-CN" altLang="en-US" dirty="0"/>
              <a:t>第二步：生成汇编源文件</a:t>
            </a:r>
            <a:br>
              <a:rPr lang="zh-CN" altLang="en-US" dirty="0"/>
            </a:br>
            <a:r>
              <a:rPr lang="en-US" altLang="zh-CN" dirty="0" err="1"/>
              <a:t>gcc</a:t>
            </a:r>
            <a:r>
              <a:rPr lang="en-US" altLang="zh-CN" dirty="0"/>
              <a:t> </a:t>
            </a:r>
            <a:r>
              <a:rPr lang="en-US" altLang="zh-CN" b="1" dirty="0"/>
              <a:t>-S</a:t>
            </a:r>
            <a:r>
              <a:rPr lang="en-US" altLang="zh-CN" dirty="0"/>
              <a:t> </a:t>
            </a:r>
            <a:r>
              <a:rPr lang="en-US" altLang="zh-CN" dirty="0" err="1"/>
              <a:t>hello.c</a:t>
            </a:r>
            <a:r>
              <a:rPr lang="en-US" altLang="zh-CN" dirty="0"/>
              <a:t>(</a:t>
            </a:r>
            <a:r>
              <a:rPr lang="en-US" altLang="zh-CN" dirty="0" err="1"/>
              <a:t>i</a:t>
            </a:r>
            <a:r>
              <a:rPr lang="en-US" altLang="zh-CN" dirty="0"/>
              <a:t>) </a:t>
            </a:r>
            <a:r>
              <a:rPr lang="en-US" altLang="zh-CN" b="1" dirty="0"/>
              <a:t>-o </a:t>
            </a:r>
            <a:r>
              <a:rPr lang="en-US" altLang="zh-CN" b="1" dirty="0" err="1"/>
              <a:t>hello.s</a:t>
            </a:r>
            <a:br>
              <a:rPr lang="zh-CN" altLang="en-US" dirty="0"/>
            </a:br>
            <a:r>
              <a:rPr lang="zh-CN" altLang="en-US" dirty="0"/>
              <a:t>第三步：将 </a:t>
            </a:r>
            <a:r>
              <a:rPr lang="en-US" altLang="zh-CN" dirty="0" err="1"/>
              <a:t>hello.s</a:t>
            </a:r>
            <a:r>
              <a:rPr lang="en-US" altLang="zh-CN" dirty="0"/>
              <a:t> </a:t>
            </a:r>
            <a:r>
              <a:rPr lang="zh-CN" altLang="en-US" dirty="0"/>
              <a:t>编译为目标代码，使用 </a:t>
            </a:r>
            <a:r>
              <a:rPr lang="en-US" altLang="zh-CN" dirty="0"/>
              <a:t>-c </a:t>
            </a:r>
            <a:r>
              <a:rPr lang="zh-CN" altLang="en-US" dirty="0"/>
              <a:t>参数</a:t>
            </a:r>
            <a:br>
              <a:rPr lang="zh-CN" altLang="en-US" dirty="0"/>
            </a:br>
            <a:r>
              <a:rPr lang="en-US" altLang="zh-CN" dirty="0" err="1"/>
              <a:t>gcc</a:t>
            </a:r>
            <a:r>
              <a:rPr lang="en-US" altLang="zh-CN" dirty="0"/>
              <a:t> </a:t>
            </a:r>
            <a:r>
              <a:rPr lang="en-US" altLang="zh-CN" b="1" dirty="0"/>
              <a:t>-c</a:t>
            </a:r>
            <a:r>
              <a:rPr lang="en-US" altLang="zh-CN" dirty="0"/>
              <a:t> </a:t>
            </a:r>
            <a:r>
              <a:rPr lang="en-US" altLang="zh-CN" dirty="0" err="1"/>
              <a:t>hello.c</a:t>
            </a:r>
            <a:r>
              <a:rPr lang="en-US" altLang="zh-CN" dirty="0"/>
              <a:t>(s) </a:t>
            </a:r>
            <a:r>
              <a:rPr lang="en-US" altLang="zh-CN" b="1" dirty="0"/>
              <a:t>-o </a:t>
            </a:r>
            <a:r>
              <a:rPr lang="en-US" altLang="zh-CN" b="1" dirty="0" err="1"/>
              <a:t>hello.o</a:t>
            </a:r>
            <a:br>
              <a:rPr lang="en-US" altLang="zh-CN" dirty="0"/>
            </a:br>
            <a:r>
              <a:rPr lang="zh-CN" altLang="en-US" dirty="0"/>
              <a:t>第四步：将生成的目标文件链接成可执行文件</a:t>
            </a:r>
            <a:br>
              <a:rPr lang="zh-CN" altLang="en-US" dirty="0"/>
            </a:br>
            <a:r>
              <a:rPr lang="en-US" altLang="zh-CN" dirty="0" err="1"/>
              <a:t>gcc</a:t>
            </a:r>
            <a:r>
              <a:rPr lang="en-US" altLang="zh-CN" dirty="0"/>
              <a:t> </a:t>
            </a:r>
            <a:r>
              <a:rPr lang="en-US" altLang="zh-CN" dirty="0" err="1"/>
              <a:t>hello.c</a:t>
            </a:r>
            <a:r>
              <a:rPr lang="en-US" altLang="zh-CN" dirty="0"/>
              <a:t>(o) - o </a:t>
            </a:r>
            <a:r>
              <a:rPr lang="en-US" altLang="zh-CN" b="1" dirty="0"/>
              <a:t>hello</a:t>
            </a:r>
            <a:br>
              <a:rPr lang="en-US" altLang="zh-CN" dirty="0"/>
            </a:br>
            <a:endParaRPr lang="zh-CN" altLang="en-US" dirty="0"/>
          </a:p>
        </p:txBody>
      </p:sp>
    </p:spTree>
    <p:extLst>
      <p:ext uri="{BB962C8B-B14F-4D97-AF65-F5344CB8AC3E}">
        <p14:creationId xmlns:p14="http://schemas.microsoft.com/office/powerpoint/2010/main" val="404004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6095A7-07C1-4AF3-A532-D770D30E7C56}"/>
              </a:ext>
            </a:extLst>
          </p:cNvPr>
          <p:cNvSpPr txBox="1"/>
          <p:nvPr/>
        </p:nvSpPr>
        <p:spPr>
          <a:xfrm>
            <a:off x="2305050" y="1952625"/>
            <a:ext cx="3094117" cy="2358466"/>
          </a:xfrm>
          <a:prstGeom prst="rect">
            <a:avLst/>
          </a:prstGeom>
          <a:noFill/>
        </p:spPr>
        <p:txBody>
          <a:bodyPr wrap="none" rtlCol="0">
            <a:spAutoFit/>
          </a:bodyPr>
          <a:lstStyle/>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点名，自我介绍</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小班安排</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lab </a:t>
            </a:r>
            <a:r>
              <a:rPr lang="zh-CN" altLang="en-US" sz="2400" dirty="0">
                <a:latin typeface="微软雅黑" panose="020B0503020204020204" pitchFamily="34" charset="-122"/>
                <a:ea typeface="微软雅黑" panose="020B0503020204020204" pitchFamily="34" charset="-122"/>
              </a:rPr>
              <a:t>介绍</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常用指令介绍</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课程简介</a:t>
            </a:r>
            <a:endParaRPr lang="en-US" altLang="zh-CN" sz="2400" dirty="0">
              <a:latin typeface="微软雅黑" panose="020B0503020204020204" pitchFamily="34" charset="-122"/>
              <a:ea typeface="微软雅黑" panose="020B0503020204020204" pitchFamily="34" charset="-122"/>
            </a:endParaRPr>
          </a:p>
        </p:txBody>
      </p:sp>
      <p:sp>
        <p:nvSpPr>
          <p:cNvPr id="2" name="日期占位符 1">
            <a:extLst>
              <a:ext uri="{FF2B5EF4-FFF2-40B4-BE49-F238E27FC236}">
                <a16:creationId xmlns:a16="http://schemas.microsoft.com/office/drawing/2014/main" id="{9AC93886-4867-4E10-95EC-4C4E8D6B0E3C}"/>
              </a:ext>
            </a:extLst>
          </p:cNvPr>
          <p:cNvSpPr>
            <a:spLocks noGrp="1"/>
          </p:cNvSpPr>
          <p:nvPr>
            <p:ph type="dt" sz="half" idx="10"/>
          </p:nvPr>
        </p:nvSpPr>
        <p:spPr/>
        <p:txBody>
          <a:bodyPr/>
          <a:lstStyle/>
          <a:p>
            <a:fld id="{9EBB33FD-DDAE-461E-985B-24D695165F52}"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93B2C52E-DF70-481C-93E3-D47D5D52FF6C}"/>
              </a:ext>
            </a:extLst>
          </p:cNvPr>
          <p:cNvSpPr>
            <a:spLocks noGrp="1"/>
          </p:cNvSpPr>
          <p:nvPr>
            <p:ph type="sldNum" sz="quarter" idx="12"/>
          </p:nvPr>
        </p:nvSpPr>
        <p:spPr/>
        <p:txBody>
          <a:bodyPr/>
          <a:lstStyle/>
          <a:p>
            <a:fld id="{9A34AEAC-C8D4-43EE-91A0-C3B0CEC58DCE}" type="slidenum">
              <a:rPr lang="zh-CN" altLang="en-US" smtClean="0"/>
              <a:t>2</a:t>
            </a:fld>
            <a:endParaRPr lang="zh-CN" altLang="en-US"/>
          </a:p>
        </p:txBody>
      </p:sp>
      <p:sp>
        <p:nvSpPr>
          <p:cNvPr id="7" name="文本框 6">
            <a:extLst>
              <a:ext uri="{FF2B5EF4-FFF2-40B4-BE49-F238E27FC236}">
                <a16:creationId xmlns:a16="http://schemas.microsoft.com/office/drawing/2014/main" id="{A99E76B2-1E92-445E-866B-28DC9F4480E9}"/>
              </a:ext>
            </a:extLst>
          </p:cNvPr>
          <p:cNvSpPr txBox="1"/>
          <p:nvPr/>
        </p:nvSpPr>
        <p:spPr>
          <a:xfrm flipH="1">
            <a:off x="885825" y="628650"/>
            <a:ext cx="25146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今天小班安排</a:t>
            </a:r>
          </a:p>
        </p:txBody>
      </p:sp>
    </p:spTree>
    <p:extLst>
      <p:ext uri="{BB962C8B-B14F-4D97-AF65-F5344CB8AC3E}">
        <p14:creationId xmlns:p14="http://schemas.microsoft.com/office/powerpoint/2010/main" val="3428857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8E390C-2506-463F-B5F8-9B069262DBE0}"/>
              </a:ext>
            </a:extLst>
          </p:cNvPr>
          <p:cNvSpPr txBox="1"/>
          <p:nvPr/>
        </p:nvSpPr>
        <p:spPr>
          <a:xfrm>
            <a:off x="1752599" y="1866900"/>
            <a:ext cx="7781925" cy="2820131"/>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最好能提前预习</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一定要做好课后复习，复习结合课本和</a:t>
            </a:r>
            <a:r>
              <a:rPr lang="en-US" altLang="zh-CN" sz="2400" dirty="0">
                <a:latin typeface="微软雅黑" panose="020B0503020204020204" pitchFamily="34" charset="-122"/>
                <a:ea typeface="微软雅黑" panose="020B0503020204020204" pitchFamily="34" charset="-122"/>
              </a:rPr>
              <a:t>PPT</a:t>
            </a: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复习之后的自我考察：对照目录，自己联想知识点</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考前一定要安排好复习时间</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对往年题的利用</a:t>
            </a:r>
          </a:p>
        </p:txBody>
      </p:sp>
      <p:sp>
        <p:nvSpPr>
          <p:cNvPr id="3" name="日期占位符 2">
            <a:extLst>
              <a:ext uri="{FF2B5EF4-FFF2-40B4-BE49-F238E27FC236}">
                <a16:creationId xmlns:a16="http://schemas.microsoft.com/office/drawing/2014/main" id="{81394E24-CA83-419E-A969-43DE8E92053C}"/>
              </a:ext>
            </a:extLst>
          </p:cNvPr>
          <p:cNvSpPr>
            <a:spLocks noGrp="1"/>
          </p:cNvSpPr>
          <p:nvPr>
            <p:ph type="dt" sz="half" idx="10"/>
          </p:nvPr>
        </p:nvSpPr>
        <p:spPr/>
        <p:txBody>
          <a:bodyPr/>
          <a:lstStyle/>
          <a:p>
            <a:fld id="{718B9539-CA2B-40C0-9599-F1D29DECC029}" type="datetime1">
              <a:rPr lang="zh-CN" altLang="en-US" smtClean="0"/>
              <a:t>2019/9/12</a:t>
            </a:fld>
            <a:endParaRPr lang="zh-CN" altLang="en-US"/>
          </a:p>
        </p:txBody>
      </p:sp>
      <p:sp>
        <p:nvSpPr>
          <p:cNvPr id="4" name="灯片编号占位符 3">
            <a:extLst>
              <a:ext uri="{FF2B5EF4-FFF2-40B4-BE49-F238E27FC236}">
                <a16:creationId xmlns:a16="http://schemas.microsoft.com/office/drawing/2014/main" id="{0E76F888-786C-441B-86D1-5E75C8D05FDE}"/>
              </a:ext>
            </a:extLst>
          </p:cNvPr>
          <p:cNvSpPr>
            <a:spLocks noGrp="1"/>
          </p:cNvSpPr>
          <p:nvPr>
            <p:ph type="sldNum" sz="quarter" idx="12"/>
          </p:nvPr>
        </p:nvSpPr>
        <p:spPr/>
        <p:txBody>
          <a:bodyPr/>
          <a:lstStyle/>
          <a:p>
            <a:fld id="{9A34AEAC-C8D4-43EE-91A0-C3B0CEC58DCE}" type="slidenum">
              <a:rPr lang="zh-CN" altLang="en-US" smtClean="0"/>
              <a:t>20</a:t>
            </a:fld>
            <a:endParaRPr lang="zh-CN" altLang="en-US"/>
          </a:p>
        </p:txBody>
      </p:sp>
      <p:sp>
        <p:nvSpPr>
          <p:cNvPr id="5" name="文本框 4">
            <a:extLst>
              <a:ext uri="{FF2B5EF4-FFF2-40B4-BE49-F238E27FC236}">
                <a16:creationId xmlns:a16="http://schemas.microsoft.com/office/drawing/2014/main" id="{F2D966C0-B0C4-4DEC-A895-84320E4E0535}"/>
              </a:ext>
            </a:extLst>
          </p:cNvPr>
          <p:cNvSpPr txBox="1"/>
          <p:nvPr/>
        </p:nvSpPr>
        <p:spPr>
          <a:xfrm>
            <a:off x="333375" y="333375"/>
            <a:ext cx="1620957"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课程学习</a:t>
            </a:r>
          </a:p>
        </p:txBody>
      </p:sp>
    </p:spTree>
    <p:extLst>
      <p:ext uri="{BB962C8B-B14F-4D97-AF65-F5344CB8AC3E}">
        <p14:creationId xmlns:p14="http://schemas.microsoft.com/office/powerpoint/2010/main" val="341898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E0573D-3E19-4212-A9F7-65D736EA861E}"/>
              </a:ext>
            </a:extLst>
          </p:cNvPr>
          <p:cNvSpPr txBox="1"/>
          <p:nvPr/>
        </p:nvSpPr>
        <p:spPr>
          <a:xfrm>
            <a:off x="7053205" y="5448300"/>
            <a:ext cx="5032147" cy="369332"/>
          </a:xfrm>
          <a:prstGeom prst="rect">
            <a:avLst/>
          </a:prstGeom>
          <a:noFill/>
        </p:spPr>
        <p:txBody>
          <a:bodyPr wrap="none" rtlCol="0">
            <a:spAutoFit/>
          </a:bodyPr>
          <a:lstStyle/>
          <a:p>
            <a:r>
              <a:rPr lang="en-US" altLang="zh-CN" dirty="0"/>
              <a:t>——《</a:t>
            </a:r>
            <a:r>
              <a:rPr lang="zh-CN" altLang="en-US" dirty="0"/>
              <a:t>程序员的自我修养</a:t>
            </a:r>
            <a:r>
              <a:rPr lang="en-US" altLang="zh-CN" dirty="0"/>
              <a:t>——</a:t>
            </a:r>
            <a:r>
              <a:rPr lang="zh-CN" altLang="en-US" dirty="0"/>
              <a:t>链接、装载与库</a:t>
            </a:r>
            <a:r>
              <a:rPr lang="en-US" altLang="zh-CN" dirty="0"/>
              <a:t>》</a:t>
            </a:r>
            <a:endParaRPr lang="zh-CN" altLang="en-US" dirty="0"/>
          </a:p>
        </p:txBody>
      </p:sp>
      <p:pic>
        <p:nvPicPr>
          <p:cNvPr id="3" name="图片 2">
            <a:extLst>
              <a:ext uri="{FF2B5EF4-FFF2-40B4-BE49-F238E27FC236}">
                <a16:creationId xmlns:a16="http://schemas.microsoft.com/office/drawing/2014/main" id="{AAB5ACD1-D1CD-4CC0-85BD-947568675A26}"/>
              </a:ext>
            </a:extLst>
          </p:cNvPr>
          <p:cNvPicPr>
            <a:picLocks noChangeAspect="1"/>
          </p:cNvPicPr>
          <p:nvPr/>
        </p:nvPicPr>
        <p:blipFill>
          <a:blip r:embed="rId2"/>
          <a:stretch>
            <a:fillRect/>
          </a:stretch>
        </p:blipFill>
        <p:spPr>
          <a:xfrm>
            <a:off x="704850" y="1605806"/>
            <a:ext cx="3486150" cy="1713656"/>
          </a:xfrm>
          <a:prstGeom prst="rect">
            <a:avLst/>
          </a:prstGeom>
        </p:spPr>
      </p:pic>
      <p:sp>
        <p:nvSpPr>
          <p:cNvPr id="4" name="文本框 3">
            <a:extLst>
              <a:ext uri="{FF2B5EF4-FFF2-40B4-BE49-F238E27FC236}">
                <a16:creationId xmlns:a16="http://schemas.microsoft.com/office/drawing/2014/main" id="{5AC0C722-828E-443E-B9DE-828C7ADA4DD2}"/>
              </a:ext>
            </a:extLst>
          </p:cNvPr>
          <p:cNvSpPr txBox="1"/>
          <p:nvPr/>
        </p:nvSpPr>
        <p:spPr>
          <a:xfrm>
            <a:off x="4772027" y="534119"/>
            <a:ext cx="6457950" cy="4222438"/>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dirty="0"/>
              <a:t>程序为什么要编译器编译了之后才可以运行？</a:t>
            </a:r>
            <a:endParaRPr lang="en-US" altLang="zh-CN" dirty="0"/>
          </a:p>
          <a:p>
            <a:pPr marL="285750" indent="-285750">
              <a:lnSpc>
                <a:spcPct val="125000"/>
              </a:lnSpc>
              <a:buFont typeface="Arial" panose="020B0604020202020204" pitchFamily="34" charset="0"/>
              <a:buChar char="•"/>
            </a:pPr>
            <a:r>
              <a:rPr lang="zh-CN" altLang="en-US" dirty="0"/>
              <a:t>编译器在把</a:t>
            </a:r>
            <a:r>
              <a:rPr lang="en-US" altLang="zh-CN" dirty="0"/>
              <a:t>C</a:t>
            </a:r>
            <a:r>
              <a:rPr lang="zh-CN" altLang="en-US" dirty="0"/>
              <a:t>语言程序转换成可以执行的机器码的过程中做了什么？</a:t>
            </a:r>
            <a:endParaRPr lang="en-US" altLang="zh-CN" dirty="0"/>
          </a:p>
          <a:p>
            <a:pPr marL="285750" indent="-285750">
              <a:lnSpc>
                <a:spcPct val="125000"/>
              </a:lnSpc>
              <a:buFont typeface="Arial" panose="020B0604020202020204" pitchFamily="34" charset="0"/>
              <a:buChar char="•"/>
            </a:pPr>
            <a:r>
              <a:rPr lang="zh-CN" altLang="en-US" dirty="0"/>
              <a:t>编译出来的可执行文件中是什么？除了机器码还有什么？它们是怎么组织的？</a:t>
            </a:r>
            <a:endParaRPr lang="en-US" altLang="zh-CN" dirty="0"/>
          </a:p>
          <a:p>
            <a:pPr marL="285750" indent="-285750">
              <a:lnSpc>
                <a:spcPct val="125000"/>
              </a:lnSpc>
              <a:buFont typeface="Arial" panose="020B0604020202020204" pitchFamily="34" charset="0"/>
              <a:buChar char="•"/>
            </a:pPr>
            <a:r>
              <a:rPr lang="en-US" altLang="zh-CN" dirty="0"/>
              <a:t># include &lt;stdio.h&gt; </a:t>
            </a:r>
            <a:r>
              <a:rPr lang="zh-CN" altLang="en-US" dirty="0"/>
              <a:t>是什么意思？把</a:t>
            </a:r>
            <a:r>
              <a:rPr lang="en-US" altLang="zh-CN" dirty="0"/>
              <a:t>stdio.h </a:t>
            </a:r>
            <a:r>
              <a:rPr lang="zh-CN" altLang="en-US" dirty="0"/>
              <a:t>包括进来意味着什么？</a:t>
            </a:r>
            <a:r>
              <a:rPr lang="en-US" altLang="zh-CN" dirty="0"/>
              <a:t>C</a:t>
            </a:r>
            <a:r>
              <a:rPr lang="zh-CN" altLang="en-US" dirty="0"/>
              <a:t>语言库是怎么实现的？</a:t>
            </a:r>
            <a:endParaRPr lang="en-US" altLang="zh-CN" dirty="0"/>
          </a:p>
          <a:p>
            <a:pPr marL="285750" indent="-285750">
              <a:lnSpc>
                <a:spcPct val="125000"/>
              </a:lnSpc>
              <a:buFont typeface="Arial" panose="020B0604020202020204" pitchFamily="34" charset="0"/>
              <a:buChar char="•"/>
            </a:pPr>
            <a:r>
              <a:rPr lang="zh-CN" altLang="en-US" dirty="0"/>
              <a:t>不同的编译器、硬件平台和操作系统最终编译出来的结果一样吗？</a:t>
            </a:r>
            <a:endParaRPr lang="en-US" altLang="zh-CN" dirty="0"/>
          </a:p>
          <a:p>
            <a:pPr marL="285750" indent="-285750">
              <a:lnSpc>
                <a:spcPct val="125000"/>
              </a:lnSpc>
              <a:buFont typeface="Arial" panose="020B0604020202020204" pitchFamily="34" charset="0"/>
              <a:buChar char="•"/>
            </a:pPr>
            <a:r>
              <a:rPr lang="en-US" altLang="zh-CN" dirty="0"/>
              <a:t>Hello world </a:t>
            </a:r>
            <a:r>
              <a:rPr lang="zh-CN" altLang="en-US" dirty="0"/>
              <a:t>程序怎么运行起来的？操作系统怎么装载它的？它从哪开始执行？到哪结束？</a:t>
            </a:r>
            <a:r>
              <a:rPr lang="en-US" altLang="zh-CN" dirty="0"/>
              <a:t>main</a:t>
            </a:r>
            <a:r>
              <a:rPr lang="zh-CN" altLang="en-US" dirty="0"/>
              <a:t>函数之前发生了什么？</a:t>
            </a:r>
            <a:r>
              <a:rPr lang="en-US" altLang="zh-CN" dirty="0"/>
              <a:t>main</a:t>
            </a:r>
            <a:r>
              <a:rPr lang="zh-CN" altLang="en-US" dirty="0"/>
              <a:t>函数结束之后又发生了什么？</a:t>
            </a:r>
            <a:endParaRPr lang="en-US" altLang="zh-CN" dirty="0"/>
          </a:p>
        </p:txBody>
      </p:sp>
      <p:sp>
        <p:nvSpPr>
          <p:cNvPr id="5" name="日期占位符 4">
            <a:extLst>
              <a:ext uri="{FF2B5EF4-FFF2-40B4-BE49-F238E27FC236}">
                <a16:creationId xmlns:a16="http://schemas.microsoft.com/office/drawing/2014/main" id="{91E9496E-8E94-49E1-92F2-3B846A310F60}"/>
              </a:ext>
            </a:extLst>
          </p:cNvPr>
          <p:cNvSpPr>
            <a:spLocks noGrp="1"/>
          </p:cNvSpPr>
          <p:nvPr>
            <p:ph type="dt" sz="half" idx="10"/>
          </p:nvPr>
        </p:nvSpPr>
        <p:spPr/>
        <p:txBody>
          <a:bodyPr/>
          <a:lstStyle/>
          <a:p>
            <a:fld id="{BAC68363-8ECB-4C94-B6B3-315195A2C440}" type="datetime1">
              <a:rPr lang="zh-CN" altLang="en-US" smtClean="0"/>
              <a:t>2019/9/12</a:t>
            </a:fld>
            <a:endParaRPr lang="zh-CN" altLang="en-US"/>
          </a:p>
        </p:txBody>
      </p:sp>
      <p:sp>
        <p:nvSpPr>
          <p:cNvPr id="6" name="灯片编号占位符 5">
            <a:extLst>
              <a:ext uri="{FF2B5EF4-FFF2-40B4-BE49-F238E27FC236}">
                <a16:creationId xmlns:a16="http://schemas.microsoft.com/office/drawing/2014/main" id="{AE490D3B-51CA-45A8-B901-E6E67D1D08F8}"/>
              </a:ext>
            </a:extLst>
          </p:cNvPr>
          <p:cNvSpPr>
            <a:spLocks noGrp="1"/>
          </p:cNvSpPr>
          <p:nvPr>
            <p:ph type="sldNum" sz="quarter" idx="12"/>
          </p:nvPr>
        </p:nvSpPr>
        <p:spPr/>
        <p:txBody>
          <a:bodyPr/>
          <a:lstStyle/>
          <a:p>
            <a:fld id="{9A34AEAC-C8D4-43EE-91A0-C3B0CEC58DCE}" type="slidenum">
              <a:rPr lang="zh-CN" altLang="en-US" smtClean="0"/>
              <a:t>21</a:t>
            </a:fld>
            <a:endParaRPr lang="zh-CN" altLang="en-US"/>
          </a:p>
        </p:txBody>
      </p:sp>
    </p:spTree>
    <p:extLst>
      <p:ext uri="{BB962C8B-B14F-4D97-AF65-F5344CB8AC3E}">
        <p14:creationId xmlns:p14="http://schemas.microsoft.com/office/powerpoint/2010/main" val="3395533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299114-2A72-41CB-B201-3DFEA7EF1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497" y="961946"/>
            <a:ext cx="7543927" cy="4678404"/>
          </a:xfrm>
          <a:prstGeom prst="rect">
            <a:avLst/>
          </a:prstGeom>
        </p:spPr>
      </p:pic>
      <p:sp>
        <p:nvSpPr>
          <p:cNvPr id="2" name="日期占位符 1">
            <a:extLst>
              <a:ext uri="{FF2B5EF4-FFF2-40B4-BE49-F238E27FC236}">
                <a16:creationId xmlns:a16="http://schemas.microsoft.com/office/drawing/2014/main" id="{96EF1147-5ED7-4CCC-97EE-147339D7EE63}"/>
              </a:ext>
            </a:extLst>
          </p:cNvPr>
          <p:cNvSpPr>
            <a:spLocks noGrp="1"/>
          </p:cNvSpPr>
          <p:nvPr>
            <p:ph type="dt" sz="half" idx="10"/>
          </p:nvPr>
        </p:nvSpPr>
        <p:spPr/>
        <p:txBody>
          <a:bodyPr/>
          <a:lstStyle/>
          <a:p>
            <a:fld id="{EB64A198-2BA0-4805-961E-49B7E4B3EF72}" type="datetime1">
              <a:rPr lang="zh-CN" altLang="en-US" smtClean="0"/>
              <a:t>2019/9/12</a:t>
            </a:fld>
            <a:endParaRPr lang="zh-CN" altLang="en-US"/>
          </a:p>
        </p:txBody>
      </p:sp>
      <p:sp>
        <p:nvSpPr>
          <p:cNvPr id="4" name="灯片编号占位符 3">
            <a:extLst>
              <a:ext uri="{FF2B5EF4-FFF2-40B4-BE49-F238E27FC236}">
                <a16:creationId xmlns:a16="http://schemas.microsoft.com/office/drawing/2014/main" id="{561E48F2-1B1D-40A4-B7EB-3A741C6E3B74}"/>
              </a:ext>
            </a:extLst>
          </p:cNvPr>
          <p:cNvSpPr>
            <a:spLocks noGrp="1"/>
          </p:cNvSpPr>
          <p:nvPr>
            <p:ph type="sldNum" sz="quarter" idx="12"/>
          </p:nvPr>
        </p:nvSpPr>
        <p:spPr/>
        <p:txBody>
          <a:bodyPr/>
          <a:lstStyle/>
          <a:p>
            <a:fld id="{9A34AEAC-C8D4-43EE-91A0-C3B0CEC58DCE}" type="slidenum">
              <a:rPr lang="zh-CN" altLang="en-US" smtClean="0"/>
              <a:t>22</a:t>
            </a:fld>
            <a:endParaRPr lang="zh-CN" altLang="en-US"/>
          </a:p>
        </p:txBody>
      </p:sp>
    </p:spTree>
    <p:extLst>
      <p:ext uri="{BB962C8B-B14F-4D97-AF65-F5344CB8AC3E}">
        <p14:creationId xmlns:p14="http://schemas.microsoft.com/office/powerpoint/2010/main" val="301685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DC5CC6-DFD8-4DB7-9C42-FB8A55BBAF29}"/>
              </a:ext>
            </a:extLst>
          </p:cNvPr>
          <p:cNvSpPr txBox="1"/>
          <p:nvPr/>
        </p:nvSpPr>
        <p:spPr>
          <a:xfrm>
            <a:off x="511295" y="343906"/>
            <a:ext cx="10652005" cy="3743461"/>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系统花费大量时间把信息从一个地方挪到另一个地方。</a:t>
            </a:r>
            <a:r>
              <a:rPr lang="en-US" altLang="zh-CN" sz="2400" dirty="0">
                <a:latin typeface="微软雅黑" panose="020B0503020204020204" pitchFamily="34" charset="-122"/>
                <a:ea typeface="微软雅黑" panose="020B0503020204020204" pitchFamily="34" charset="-122"/>
              </a:rPr>
              <a:t>Hello</a:t>
            </a:r>
            <a:r>
              <a:rPr lang="zh-CN" altLang="en-US" sz="2400" dirty="0">
                <a:latin typeface="微软雅黑" panose="020B0503020204020204" pitchFamily="34" charset="-122"/>
                <a:ea typeface="微软雅黑" panose="020B0503020204020204" pitchFamily="34" charset="-122"/>
              </a:rPr>
              <a:t>程序的机器指令、数据串（磁盘、主存、处理器或显示设备）。</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存储器层次结构</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操作系统</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“计算机科学领域的任何问题都可以通过增加一个间接的中间层来解决”</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Any</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problem</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in</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computer</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science can be solved by another layer of indirection.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F7FE37C-2586-49C7-8777-ED0EB4C9B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987" y="3960659"/>
            <a:ext cx="4730993" cy="2355971"/>
          </a:xfrm>
          <a:prstGeom prst="rect">
            <a:avLst/>
          </a:prstGeom>
        </p:spPr>
      </p:pic>
      <p:pic>
        <p:nvPicPr>
          <p:cNvPr id="6" name="图片 5">
            <a:extLst>
              <a:ext uri="{FF2B5EF4-FFF2-40B4-BE49-F238E27FC236}">
                <a16:creationId xmlns:a16="http://schemas.microsoft.com/office/drawing/2014/main" id="{D1A8A60B-817F-4AC4-9E83-58DE34033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973" y="4402007"/>
            <a:ext cx="4724643" cy="1473276"/>
          </a:xfrm>
          <a:prstGeom prst="rect">
            <a:avLst/>
          </a:prstGeom>
        </p:spPr>
      </p:pic>
      <p:sp>
        <p:nvSpPr>
          <p:cNvPr id="7" name="日期占位符 6">
            <a:extLst>
              <a:ext uri="{FF2B5EF4-FFF2-40B4-BE49-F238E27FC236}">
                <a16:creationId xmlns:a16="http://schemas.microsoft.com/office/drawing/2014/main" id="{2D1972C0-EDB9-4A80-A914-01BF3719BAE7}"/>
              </a:ext>
            </a:extLst>
          </p:cNvPr>
          <p:cNvSpPr>
            <a:spLocks noGrp="1"/>
          </p:cNvSpPr>
          <p:nvPr>
            <p:ph type="dt" sz="half" idx="10"/>
          </p:nvPr>
        </p:nvSpPr>
        <p:spPr/>
        <p:txBody>
          <a:bodyPr/>
          <a:lstStyle/>
          <a:p>
            <a:fld id="{52F1D537-764A-4AE6-B4EB-7B1E839EEFF1}" type="datetime1">
              <a:rPr lang="zh-CN" altLang="en-US" smtClean="0"/>
              <a:t>2019/9/12</a:t>
            </a:fld>
            <a:endParaRPr lang="zh-CN" altLang="en-US"/>
          </a:p>
        </p:txBody>
      </p:sp>
      <p:sp>
        <p:nvSpPr>
          <p:cNvPr id="8" name="灯片编号占位符 7">
            <a:extLst>
              <a:ext uri="{FF2B5EF4-FFF2-40B4-BE49-F238E27FC236}">
                <a16:creationId xmlns:a16="http://schemas.microsoft.com/office/drawing/2014/main" id="{EBFC97B7-6FA8-42CD-BB62-B232ACCDADC4}"/>
              </a:ext>
            </a:extLst>
          </p:cNvPr>
          <p:cNvSpPr>
            <a:spLocks noGrp="1"/>
          </p:cNvSpPr>
          <p:nvPr>
            <p:ph type="sldNum" sz="quarter" idx="12"/>
          </p:nvPr>
        </p:nvSpPr>
        <p:spPr/>
        <p:txBody>
          <a:bodyPr/>
          <a:lstStyle/>
          <a:p>
            <a:fld id="{9A34AEAC-C8D4-43EE-91A0-C3B0CEC58DCE}" type="slidenum">
              <a:rPr lang="zh-CN" altLang="en-US" smtClean="0"/>
              <a:t>23</a:t>
            </a:fld>
            <a:endParaRPr lang="zh-CN" altLang="en-US"/>
          </a:p>
        </p:txBody>
      </p:sp>
    </p:spTree>
    <p:extLst>
      <p:ext uri="{BB962C8B-B14F-4D97-AF65-F5344CB8AC3E}">
        <p14:creationId xmlns:p14="http://schemas.microsoft.com/office/powerpoint/2010/main" val="115136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81F3EF-44C6-4539-97DD-92DB6EBC7957}"/>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89C4FD05-2F27-43A0-B020-1171074D5FAF}"/>
              </a:ext>
            </a:extLst>
          </p:cNvPr>
          <p:cNvSpPr>
            <a:spLocks noGrp="1"/>
          </p:cNvSpPr>
          <p:nvPr>
            <p:ph type="sldNum" sz="quarter" idx="12"/>
          </p:nvPr>
        </p:nvSpPr>
        <p:spPr/>
        <p:txBody>
          <a:bodyPr/>
          <a:lstStyle/>
          <a:p>
            <a:fld id="{9A34AEAC-C8D4-43EE-91A0-C3B0CEC58DCE}" type="slidenum">
              <a:rPr lang="zh-CN" altLang="en-US" smtClean="0"/>
              <a:t>3</a:t>
            </a:fld>
            <a:endParaRPr lang="zh-CN" altLang="en-US"/>
          </a:p>
        </p:txBody>
      </p:sp>
      <p:sp>
        <p:nvSpPr>
          <p:cNvPr id="4" name="文本框 3">
            <a:extLst>
              <a:ext uri="{FF2B5EF4-FFF2-40B4-BE49-F238E27FC236}">
                <a16:creationId xmlns:a16="http://schemas.microsoft.com/office/drawing/2014/main" id="{69BF6104-7624-4AA0-82ED-925387F0D942}"/>
              </a:ext>
            </a:extLst>
          </p:cNvPr>
          <p:cNvSpPr txBox="1"/>
          <p:nvPr/>
        </p:nvSpPr>
        <p:spPr>
          <a:xfrm>
            <a:off x="1952625" y="1609725"/>
            <a:ext cx="7810500" cy="1896801"/>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自我介绍</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分享一件在场其他人都不知道的事情</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ICS</a:t>
            </a:r>
            <a:r>
              <a:rPr lang="zh-CN" altLang="en-US" sz="2400" dirty="0">
                <a:latin typeface="微软雅黑" panose="020B0503020204020204" pitchFamily="34" charset="-122"/>
                <a:ea typeface="微软雅黑" panose="020B0503020204020204" pitchFamily="34" charset="-122"/>
              </a:rPr>
              <a:t>这门课有什么期望</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担心？</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004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41D92A-5010-439D-A34C-F2B2463E7812}"/>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2A91A26C-6792-4E6F-A04A-873EB32DB005}"/>
              </a:ext>
            </a:extLst>
          </p:cNvPr>
          <p:cNvSpPr>
            <a:spLocks noGrp="1"/>
          </p:cNvSpPr>
          <p:nvPr>
            <p:ph type="sldNum" sz="quarter" idx="12"/>
          </p:nvPr>
        </p:nvSpPr>
        <p:spPr/>
        <p:txBody>
          <a:bodyPr/>
          <a:lstStyle/>
          <a:p>
            <a:fld id="{9A34AEAC-C8D4-43EE-91A0-C3B0CEC58DCE}" type="slidenum">
              <a:rPr lang="zh-CN" altLang="en-US" smtClean="0"/>
              <a:t>4</a:t>
            </a:fld>
            <a:endParaRPr lang="zh-CN" altLang="en-US"/>
          </a:p>
        </p:txBody>
      </p:sp>
      <p:sp>
        <p:nvSpPr>
          <p:cNvPr id="4" name="文本框 3">
            <a:extLst>
              <a:ext uri="{FF2B5EF4-FFF2-40B4-BE49-F238E27FC236}">
                <a16:creationId xmlns:a16="http://schemas.microsoft.com/office/drawing/2014/main" id="{551B3D33-C6EC-4B8E-8625-CCAF442094E8}"/>
              </a:ext>
            </a:extLst>
          </p:cNvPr>
          <p:cNvSpPr txBox="1"/>
          <p:nvPr/>
        </p:nvSpPr>
        <p:spPr>
          <a:xfrm>
            <a:off x="2209800" y="1695449"/>
            <a:ext cx="3409950" cy="378565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课程回顾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问题讨论</a:t>
            </a:r>
          </a:p>
          <a:p>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Lab</a:t>
            </a:r>
            <a:r>
              <a:rPr lang="zh-CN" altLang="en-US" sz="2400" dirty="0">
                <a:latin typeface="微软雅黑" panose="020B0503020204020204" pitchFamily="34" charset="-122"/>
                <a:ea typeface="微软雅黑" panose="020B0503020204020204" pitchFamily="34" charset="-122"/>
              </a:rPr>
              <a:t>回顾</a:t>
            </a:r>
          </a:p>
          <a:p>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作业讲解</a:t>
            </a:r>
          </a:p>
          <a:p>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课堂内容补充</a:t>
            </a:r>
          </a:p>
          <a:p>
            <a:endParaRPr lang="zh-CN" altLang="en-US" sz="2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答疑时间</a:t>
            </a:r>
          </a:p>
          <a:p>
            <a:endParaRPr lang="zh-CN" altLang="en-US"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27A5A72-866D-4863-90E3-39FD758F03CB}"/>
              </a:ext>
            </a:extLst>
          </p:cNvPr>
          <p:cNvSpPr txBox="1"/>
          <p:nvPr/>
        </p:nvSpPr>
        <p:spPr>
          <a:xfrm>
            <a:off x="581025" y="495300"/>
            <a:ext cx="25527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小班安排</a:t>
            </a:r>
          </a:p>
        </p:txBody>
      </p:sp>
    </p:spTree>
    <p:extLst>
      <p:ext uri="{BB962C8B-B14F-4D97-AF65-F5344CB8AC3E}">
        <p14:creationId xmlns:p14="http://schemas.microsoft.com/office/powerpoint/2010/main" val="189047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42967E-0E9D-49DD-96AD-F1DF60DFAE97}"/>
              </a:ext>
            </a:extLst>
          </p:cNvPr>
          <p:cNvSpPr txBox="1"/>
          <p:nvPr/>
        </p:nvSpPr>
        <p:spPr>
          <a:xfrm>
            <a:off x="1200150" y="1285875"/>
            <a:ext cx="10248900" cy="3743461"/>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回课安排：</a:t>
            </a:r>
            <a:endParaRPr lang="en-US" altLang="zh-CN" sz="2400" dirty="0">
              <a:latin typeface="微软雅黑" panose="020B0503020204020204" pitchFamily="34" charset="-122"/>
              <a:ea typeface="微软雅黑" panose="020B0503020204020204" pitchFamily="34" charset="-122"/>
            </a:endParaRPr>
          </a:p>
          <a:p>
            <a:pPr marL="0" lvl="1">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每周有</a:t>
            </a:r>
            <a:r>
              <a:rPr lang="en-US" altLang="zh-CN" sz="2400" dirty="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位同学回课，每位同学时间在</a:t>
            </a:r>
            <a:r>
              <a:rPr lang="en-US" altLang="zh-CN" sz="2400" dirty="0">
                <a:latin typeface="微软雅黑" panose="020B0503020204020204" pitchFamily="34" charset="-122"/>
                <a:ea typeface="微软雅黑" panose="020B0503020204020204" pitchFamily="34" charset="-122"/>
              </a:rPr>
              <a:t>20-30</a:t>
            </a:r>
            <a:r>
              <a:rPr lang="zh-CN" altLang="en-US" sz="2400" dirty="0">
                <a:latin typeface="微软雅黑" panose="020B0503020204020204" pitchFamily="34" charset="-122"/>
                <a:ea typeface="微软雅黑" panose="020B0503020204020204" pitchFamily="34" charset="-122"/>
              </a:rPr>
              <a:t>分钟</a:t>
            </a:r>
            <a:endParaRPr lang="en-US" altLang="zh-CN" sz="2400" dirty="0">
              <a:latin typeface="微软雅黑" panose="020B0503020204020204" pitchFamily="34" charset="-122"/>
              <a:ea typeface="微软雅黑" panose="020B0503020204020204" pitchFamily="34" charset="-122"/>
            </a:endParaRPr>
          </a:p>
          <a:p>
            <a:pPr marL="0" lvl="1">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当周内容？上周三和这周一？</a:t>
            </a:r>
            <a:endParaRPr lang="en-US" altLang="zh-CN" sz="2400" dirty="0">
              <a:latin typeface="微软雅黑" panose="020B0503020204020204" pitchFamily="34" charset="-122"/>
              <a:ea typeface="微软雅黑" panose="020B0503020204020204" pitchFamily="34" charset="-122"/>
            </a:endParaRPr>
          </a:p>
          <a:p>
            <a:pPr marL="0" lvl="1">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需要准备</a:t>
            </a:r>
            <a:r>
              <a:rPr lang="en-US" altLang="zh-CN" sz="2400" dirty="0">
                <a:latin typeface="微软雅黑" panose="020B0503020204020204" pitchFamily="34" charset="-122"/>
                <a:ea typeface="微软雅黑" panose="020B0503020204020204" pitchFamily="34" charset="-122"/>
              </a:rPr>
              <a:t>PPT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lvl="1">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注意可读性，字体和字号</a:t>
            </a:r>
            <a:endParaRPr lang="en-US" altLang="zh-CN" sz="2400" dirty="0">
              <a:latin typeface="微软雅黑" panose="020B0503020204020204" pitchFamily="34" charset="-122"/>
              <a:ea typeface="微软雅黑" panose="020B0503020204020204" pitchFamily="34" charset="-122"/>
            </a:endParaRPr>
          </a:p>
          <a:p>
            <a:pPr marL="0" lvl="1">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不要</a:t>
            </a:r>
            <a:r>
              <a:rPr lang="zh-CN" altLang="en-US" sz="2400" dirty="0">
                <a:latin typeface="微软雅黑" panose="020B0503020204020204" pitchFamily="34" charset="-122"/>
                <a:ea typeface="微软雅黑" panose="020B0503020204020204" pitchFamily="34" charset="-122"/>
              </a:rPr>
              <a:t>复读老师上课的课件</a:t>
            </a:r>
            <a:endParaRPr lang="en-US" altLang="zh-CN" sz="2400" dirty="0">
              <a:latin typeface="微软雅黑" panose="020B0503020204020204" pitchFamily="34" charset="-122"/>
              <a:ea typeface="微软雅黑" panose="020B0503020204020204" pitchFamily="34" charset="-122"/>
            </a:endParaRPr>
          </a:p>
          <a:p>
            <a:pPr marL="0" lvl="1">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回顾重点知识点，最好能有一定的框架、思路总结</a:t>
            </a:r>
            <a:endParaRPr lang="en-US" altLang="zh-CN" sz="2400" dirty="0">
              <a:latin typeface="微软雅黑" panose="020B0503020204020204" pitchFamily="34" charset="-122"/>
              <a:ea typeface="微软雅黑" panose="020B0503020204020204" pitchFamily="34" charset="-122"/>
            </a:endParaRPr>
          </a:p>
          <a:p>
            <a:pPr marL="0" lvl="1">
              <a:lnSpc>
                <a:spcPct val="125000"/>
              </a:lnSpc>
            </a:pPr>
            <a:endParaRPr lang="en-US" altLang="zh-CN" sz="2400" dirty="0">
              <a:latin typeface="微软雅黑" panose="020B0503020204020204" pitchFamily="34" charset="-122"/>
              <a:ea typeface="微软雅黑" panose="020B0503020204020204" pitchFamily="34" charset="-122"/>
            </a:endParaRPr>
          </a:p>
        </p:txBody>
      </p:sp>
      <p:sp>
        <p:nvSpPr>
          <p:cNvPr id="2" name="日期占位符 1">
            <a:extLst>
              <a:ext uri="{FF2B5EF4-FFF2-40B4-BE49-F238E27FC236}">
                <a16:creationId xmlns:a16="http://schemas.microsoft.com/office/drawing/2014/main" id="{FBC6AF96-190D-42FE-9DED-FE8A0DD9111F}"/>
              </a:ext>
            </a:extLst>
          </p:cNvPr>
          <p:cNvSpPr>
            <a:spLocks noGrp="1"/>
          </p:cNvSpPr>
          <p:nvPr>
            <p:ph type="dt" sz="half" idx="10"/>
          </p:nvPr>
        </p:nvSpPr>
        <p:spPr/>
        <p:txBody>
          <a:bodyPr/>
          <a:lstStyle/>
          <a:p>
            <a:fld id="{CEBDFD3E-036B-42C7-A99E-D562F3CDD10E}" type="datetime1">
              <a:rPr lang="zh-CN" altLang="en-US" smtClean="0"/>
              <a:t>2019/9/12</a:t>
            </a:fld>
            <a:endParaRPr lang="zh-CN" altLang="en-US"/>
          </a:p>
        </p:txBody>
      </p:sp>
      <p:sp>
        <p:nvSpPr>
          <p:cNvPr id="4" name="灯片编号占位符 3">
            <a:extLst>
              <a:ext uri="{FF2B5EF4-FFF2-40B4-BE49-F238E27FC236}">
                <a16:creationId xmlns:a16="http://schemas.microsoft.com/office/drawing/2014/main" id="{95668593-938B-4F17-9390-8582E4B47553}"/>
              </a:ext>
            </a:extLst>
          </p:cNvPr>
          <p:cNvSpPr>
            <a:spLocks noGrp="1"/>
          </p:cNvSpPr>
          <p:nvPr>
            <p:ph type="sldNum" sz="quarter" idx="12"/>
          </p:nvPr>
        </p:nvSpPr>
        <p:spPr/>
        <p:txBody>
          <a:bodyPr/>
          <a:lstStyle/>
          <a:p>
            <a:fld id="{9A34AEAC-C8D4-43EE-91A0-C3B0CEC58DCE}" type="slidenum">
              <a:rPr lang="zh-CN" altLang="en-US" smtClean="0"/>
              <a:t>5</a:t>
            </a:fld>
            <a:endParaRPr lang="zh-CN" altLang="en-US"/>
          </a:p>
        </p:txBody>
      </p:sp>
    </p:spTree>
    <p:extLst>
      <p:ext uri="{BB962C8B-B14F-4D97-AF65-F5344CB8AC3E}">
        <p14:creationId xmlns:p14="http://schemas.microsoft.com/office/powerpoint/2010/main" val="59306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7534F3-1294-4AAF-A7DF-2DB038DFF97D}"/>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C58EB7BD-2C05-4808-B7AD-A33DC3AA4777}"/>
              </a:ext>
            </a:extLst>
          </p:cNvPr>
          <p:cNvSpPr>
            <a:spLocks noGrp="1"/>
          </p:cNvSpPr>
          <p:nvPr>
            <p:ph type="sldNum" sz="quarter" idx="12"/>
          </p:nvPr>
        </p:nvSpPr>
        <p:spPr/>
        <p:txBody>
          <a:bodyPr/>
          <a:lstStyle/>
          <a:p>
            <a:fld id="{9A34AEAC-C8D4-43EE-91A0-C3B0CEC58DCE}" type="slidenum">
              <a:rPr lang="zh-CN" altLang="en-US" smtClean="0"/>
              <a:t>6</a:t>
            </a:fld>
            <a:endParaRPr lang="zh-CN" altLang="en-US"/>
          </a:p>
        </p:txBody>
      </p:sp>
      <p:sp>
        <p:nvSpPr>
          <p:cNvPr id="4" name="文本框 3">
            <a:extLst>
              <a:ext uri="{FF2B5EF4-FFF2-40B4-BE49-F238E27FC236}">
                <a16:creationId xmlns:a16="http://schemas.microsoft.com/office/drawing/2014/main" id="{20818853-FE0D-4445-AE19-A2D5E50AE81D}"/>
              </a:ext>
            </a:extLst>
          </p:cNvPr>
          <p:cNvSpPr txBox="1"/>
          <p:nvPr/>
        </p:nvSpPr>
        <p:spPr>
          <a:xfrm>
            <a:off x="1790700" y="1857375"/>
            <a:ext cx="8270213" cy="1896801"/>
          </a:xfrm>
          <a:prstGeom prst="rect">
            <a:avLst/>
          </a:prstGeom>
          <a:noFill/>
        </p:spPr>
        <p:txBody>
          <a:bodyPr wrap="none" rtlCol="0">
            <a:spAutoFit/>
          </a:bodyPr>
          <a:lstStyle/>
          <a:p>
            <a:pPr>
              <a:lnSpc>
                <a:spcPct val="125000"/>
              </a:lnSpc>
            </a:pP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时间</a:t>
            </a:r>
            <a:r>
              <a:rPr lang="en-US" altLang="zh-CN" sz="2400" dirty="0">
                <a:latin typeface="微软雅黑" panose="020B0503020204020204" pitchFamily="34" charset="-122"/>
                <a:ea typeface="微软雅黑" panose="020B0503020204020204" pitchFamily="34" charset="-122"/>
              </a:rPr>
              <a:t>10-15</a:t>
            </a:r>
            <a:r>
              <a:rPr lang="zh-CN" altLang="en-US" sz="2400" dirty="0">
                <a:latin typeface="微软雅黑" panose="020B0503020204020204" pitchFamily="34" charset="-122"/>
                <a:ea typeface="微软雅黑" panose="020B0503020204020204" pitchFamily="34" charset="-122"/>
              </a:rPr>
              <a:t>分钟</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Lab</a:t>
            </a:r>
            <a:r>
              <a:rPr lang="zh-CN" altLang="en-US" sz="2400" dirty="0">
                <a:latin typeface="微软雅黑" panose="020B0503020204020204" pitchFamily="34" charset="-122"/>
                <a:ea typeface="微软雅黑" panose="020B0503020204020204" pitchFamily="34" charset="-122"/>
              </a:rPr>
              <a:t>的整体思路，编程上要注意的细节，自己遇到的坑</a:t>
            </a:r>
            <a:r>
              <a:rPr lang="en-US" altLang="zh-CN" sz="2400" dirty="0">
                <a:latin typeface="微软雅黑" panose="020B0503020204020204" pitchFamily="34" charset="-122"/>
                <a:ea typeface="微软雅黑" panose="020B0503020204020204" pitchFamily="34" charset="-122"/>
              </a:rPr>
              <a:t>……</a:t>
            </a:r>
          </a:p>
          <a:p>
            <a:pPr marL="285750"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考试可以怎么考察</a:t>
            </a:r>
          </a:p>
        </p:txBody>
      </p:sp>
      <p:sp>
        <p:nvSpPr>
          <p:cNvPr id="5" name="文本框 4">
            <a:extLst>
              <a:ext uri="{FF2B5EF4-FFF2-40B4-BE49-F238E27FC236}">
                <a16:creationId xmlns:a16="http://schemas.microsoft.com/office/drawing/2014/main" id="{D80D9596-559E-4B73-B2AE-9DD2253484FA}"/>
              </a:ext>
            </a:extLst>
          </p:cNvPr>
          <p:cNvSpPr txBox="1"/>
          <p:nvPr/>
        </p:nvSpPr>
        <p:spPr>
          <a:xfrm flipH="1">
            <a:off x="417194" y="552450"/>
            <a:ext cx="1823087" cy="830997"/>
          </a:xfrm>
          <a:prstGeom prst="rect">
            <a:avLst/>
          </a:prstGeom>
          <a:noFill/>
        </p:spPr>
        <p:txBody>
          <a:bodyPr wrap="square" rtlCol="0">
            <a:spAutoFit/>
          </a:bodyPr>
          <a:lstStyle/>
          <a:p>
            <a:pPr lvl="0">
              <a:lnSpc>
                <a:spcPct val="125000"/>
              </a:lnSpc>
            </a:pPr>
            <a:r>
              <a:rPr lang="en-US" altLang="zh-CN" sz="2400" dirty="0">
                <a:solidFill>
                  <a:prstClr val="black"/>
                </a:solidFill>
                <a:latin typeface="微软雅黑" panose="020B0503020204020204" pitchFamily="34" charset="-122"/>
                <a:ea typeface="微软雅黑" panose="020B0503020204020204" pitchFamily="34" charset="-122"/>
              </a:rPr>
              <a:t>Lab</a:t>
            </a:r>
            <a:r>
              <a:rPr lang="zh-CN" altLang="en-US" sz="2400" dirty="0">
                <a:solidFill>
                  <a:prstClr val="black"/>
                </a:solidFill>
                <a:latin typeface="微软雅黑" panose="020B0503020204020204" pitchFamily="34" charset="-122"/>
                <a:ea typeface="微软雅黑" panose="020B0503020204020204" pitchFamily="34" charset="-122"/>
              </a:rPr>
              <a:t>回顾</a:t>
            </a:r>
            <a:endParaRPr lang="en-US" altLang="zh-CN" sz="2400" dirty="0">
              <a:solidFill>
                <a:prstClr val="black"/>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72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AFAF9C-0EB2-4283-A9FB-941C399306EF}"/>
              </a:ext>
            </a:extLst>
          </p:cNvPr>
          <p:cNvSpPr>
            <a:spLocks noGrp="1"/>
          </p:cNvSpPr>
          <p:nvPr>
            <p:ph type="dt" sz="half" idx="10"/>
          </p:nvPr>
        </p:nvSpPr>
        <p:spPr/>
        <p:txBody>
          <a:bodyPr/>
          <a:lstStyle/>
          <a:p>
            <a:fld id="{4D46216F-3E4A-41F1-BBAA-F66D0988CB0A}" type="datetime1">
              <a:rPr lang="zh-CN" altLang="en-US" smtClean="0"/>
              <a:t>2019/9/12</a:t>
            </a:fld>
            <a:endParaRPr lang="zh-CN" altLang="en-US"/>
          </a:p>
        </p:txBody>
      </p:sp>
      <p:sp>
        <p:nvSpPr>
          <p:cNvPr id="3" name="灯片编号占位符 2">
            <a:extLst>
              <a:ext uri="{FF2B5EF4-FFF2-40B4-BE49-F238E27FC236}">
                <a16:creationId xmlns:a16="http://schemas.microsoft.com/office/drawing/2014/main" id="{7460362F-C72F-4621-A405-57EDA8A1E0E5}"/>
              </a:ext>
            </a:extLst>
          </p:cNvPr>
          <p:cNvSpPr>
            <a:spLocks noGrp="1"/>
          </p:cNvSpPr>
          <p:nvPr>
            <p:ph type="sldNum" sz="quarter" idx="12"/>
          </p:nvPr>
        </p:nvSpPr>
        <p:spPr/>
        <p:txBody>
          <a:bodyPr/>
          <a:lstStyle/>
          <a:p>
            <a:fld id="{9A34AEAC-C8D4-43EE-91A0-C3B0CEC58DCE}" type="slidenum">
              <a:rPr lang="zh-CN" altLang="en-US" smtClean="0"/>
              <a:t>7</a:t>
            </a:fld>
            <a:endParaRPr lang="zh-CN" altLang="en-US"/>
          </a:p>
        </p:txBody>
      </p:sp>
      <p:sp>
        <p:nvSpPr>
          <p:cNvPr id="4" name="文本框 3">
            <a:extLst>
              <a:ext uri="{FF2B5EF4-FFF2-40B4-BE49-F238E27FC236}">
                <a16:creationId xmlns:a16="http://schemas.microsoft.com/office/drawing/2014/main" id="{63524E6F-9EE6-4397-ABD8-9380CEEB4440}"/>
              </a:ext>
            </a:extLst>
          </p:cNvPr>
          <p:cNvSpPr txBox="1"/>
          <p:nvPr/>
        </p:nvSpPr>
        <p:spPr>
          <a:xfrm>
            <a:off x="1809750" y="1638300"/>
            <a:ext cx="7629525" cy="1435136"/>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26</a:t>
            </a:r>
            <a:r>
              <a:rPr lang="zh-CN" altLang="en-US" sz="2400" dirty="0">
                <a:latin typeface="微软雅黑" panose="020B0503020204020204" pitchFamily="34" charset="-122"/>
                <a:ea typeface="微软雅黑" panose="020B0503020204020204" pitchFamily="34" charset="-122"/>
              </a:rPr>
              <a:t>次回课，</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lab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位同学</a:t>
            </a:r>
            <a:endParaRPr lang="en-US" altLang="zh-CN" sz="2400" dirty="0">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位同学回</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次课，</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位同学回</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次课讲</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lab</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6327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DF762C-CCFE-45A5-8B24-B9515358FBA1}"/>
              </a:ext>
            </a:extLst>
          </p:cNvPr>
          <p:cNvSpPr txBox="1"/>
          <p:nvPr/>
        </p:nvSpPr>
        <p:spPr>
          <a:xfrm>
            <a:off x="1215703" y="1051729"/>
            <a:ext cx="9847568" cy="3743461"/>
          </a:xfrm>
          <a:prstGeom prst="rect">
            <a:avLst/>
          </a:prstGeom>
          <a:noFill/>
        </p:spPr>
        <p:txBody>
          <a:bodyPr wrap="none" rtlCol="0">
            <a:spAutoFit/>
          </a:bodyPr>
          <a:lstStyle/>
          <a:p>
            <a:pPr>
              <a:lnSpc>
                <a:spcPct val="125000"/>
              </a:lnSpc>
            </a:pPr>
            <a:r>
              <a:rPr lang="zh-CN" altLang="en-US" sz="2400" dirty="0">
                <a:latin typeface="微软雅黑" panose="020B0503020204020204" pitchFamily="34" charset="-122"/>
                <a:ea typeface="微软雅黑" panose="020B0503020204020204" pitchFamily="34" charset="-122"/>
              </a:rPr>
              <a:t>需要安装</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虚拟机或者装</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双系统</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推荐公众号：软件安装管家（网络模式选</a:t>
            </a:r>
            <a:r>
              <a:rPr lang="en-US" altLang="zh-CN" sz="2400" dirty="0">
                <a:latin typeface="微软雅黑" panose="020B0503020204020204" pitchFamily="34" charset="-122"/>
                <a:ea typeface="微软雅黑" panose="020B0503020204020204" pitchFamily="34" charset="-122"/>
              </a:rPr>
              <a:t>NAT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err="1">
                <a:latin typeface="微软雅黑" panose="020B0503020204020204" pitchFamily="34" charset="-122"/>
                <a:ea typeface="微软雅黑" panose="020B0503020204020204" pitchFamily="34" charset="-122"/>
              </a:rPr>
              <a:t>sudo</a:t>
            </a:r>
            <a:r>
              <a:rPr lang="en-US" altLang="zh-CN" sz="2400" dirty="0">
                <a:latin typeface="微软雅黑" panose="020B0503020204020204" pitchFamily="34" charset="-122"/>
                <a:ea typeface="微软雅黑" panose="020B0503020204020204" pitchFamily="34" charset="-122"/>
              </a:rPr>
              <a:t> apt-get update</a:t>
            </a:r>
          </a:p>
          <a:p>
            <a:pPr>
              <a:lnSpc>
                <a:spcPct val="125000"/>
              </a:lnSpc>
            </a:pPr>
            <a:r>
              <a:rPr lang="en-US" altLang="zh-CN" sz="2400" dirty="0" err="1">
                <a:latin typeface="微软雅黑" panose="020B0503020204020204" pitchFamily="34" charset="-122"/>
                <a:ea typeface="微软雅黑" panose="020B0503020204020204" pitchFamily="34" charset="-122"/>
              </a:rPr>
              <a:t>sudo</a:t>
            </a:r>
            <a:r>
              <a:rPr lang="en-US" altLang="zh-CN" sz="2400" dirty="0">
                <a:latin typeface="微软雅黑" panose="020B0503020204020204" pitchFamily="34" charset="-122"/>
                <a:ea typeface="微软雅黑" panose="020B0503020204020204" pitchFamily="34" charset="-122"/>
              </a:rPr>
              <a:t> apt-get install </a:t>
            </a:r>
            <a:r>
              <a:rPr lang="en-US" altLang="zh-CN" sz="2400" dirty="0" err="1">
                <a:latin typeface="微软雅黑" panose="020B0503020204020204" pitchFamily="34" charset="-122"/>
                <a:ea typeface="微软雅黑" panose="020B0503020204020204" pitchFamily="34" charset="-122"/>
              </a:rPr>
              <a:t>gcc</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err="1">
                <a:latin typeface="微软雅黑" panose="020B0503020204020204" pitchFamily="34" charset="-122"/>
                <a:ea typeface="微软雅黑" panose="020B0503020204020204" pitchFamily="34" charset="-122"/>
              </a:rPr>
              <a:t>sudo</a:t>
            </a:r>
            <a:r>
              <a:rPr lang="en-US" altLang="zh-CN" sz="2400" dirty="0">
                <a:latin typeface="微软雅黑" panose="020B0503020204020204" pitchFamily="34" charset="-122"/>
                <a:ea typeface="微软雅黑" panose="020B0503020204020204" pitchFamily="34" charset="-122"/>
              </a:rPr>
              <a:t> apt-get install build-essential</a:t>
            </a: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主机和虚拟机之间的文件互传：</a:t>
            </a:r>
            <a:r>
              <a:rPr lang="en-US" altLang="zh-CN" sz="2400" dirty="0">
                <a:latin typeface="微软雅黑" panose="020B0503020204020204" pitchFamily="34" charset="-122"/>
                <a:ea typeface="微软雅黑" panose="020B0503020204020204" pitchFamily="34" charset="-122"/>
              </a:rPr>
              <a:t>VMware Tools</a:t>
            </a:r>
          </a:p>
          <a:p>
            <a:pPr>
              <a:lnSpc>
                <a:spcPct val="125000"/>
              </a:lnSpc>
            </a:pPr>
            <a:r>
              <a:rPr lang="zh-CN" altLang="en-US" sz="2400" dirty="0">
                <a:latin typeface="微软雅黑" panose="020B0503020204020204" pitchFamily="34" charset="-122"/>
                <a:ea typeface="微软雅黑" panose="020B0503020204020204" pitchFamily="34" charset="-122"/>
              </a:rPr>
              <a:t>安装：</a:t>
            </a:r>
            <a:r>
              <a:rPr lang="en-US" altLang="zh-CN" sz="2400" dirty="0">
                <a:latin typeface="微软雅黑" panose="020B0503020204020204" pitchFamily="34" charset="-122"/>
                <a:ea typeface="微软雅黑" panose="020B0503020204020204" pitchFamily="34" charset="-122"/>
              </a:rPr>
              <a:t>https://blog.csdn.net/u013142781/article/details/50539574</a:t>
            </a:r>
            <a:endParaRPr lang="zh-CN" altLang="en-US" sz="2400" dirty="0">
              <a:latin typeface="微软雅黑" panose="020B0503020204020204" pitchFamily="34" charset="-122"/>
              <a:ea typeface="微软雅黑" panose="020B0503020204020204" pitchFamily="34" charset="-122"/>
            </a:endParaRPr>
          </a:p>
        </p:txBody>
      </p:sp>
      <p:sp>
        <p:nvSpPr>
          <p:cNvPr id="3" name="日期占位符 2">
            <a:extLst>
              <a:ext uri="{FF2B5EF4-FFF2-40B4-BE49-F238E27FC236}">
                <a16:creationId xmlns:a16="http://schemas.microsoft.com/office/drawing/2014/main" id="{5922D866-904D-4CC6-8ECB-CF315201CD42}"/>
              </a:ext>
            </a:extLst>
          </p:cNvPr>
          <p:cNvSpPr>
            <a:spLocks noGrp="1"/>
          </p:cNvSpPr>
          <p:nvPr>
            <p:ph type="dt" sz="half" idx="10"/>
          </p:nvPr>
        </p:nvSpPr>
        <p:spPr/>
        <p:txBody>
          <a:bodyPr/>
          <a:lstStyle/>
          <a:p>
            <a:fld id="{54A73A46-F681-44E4-AE2C-32E38D9DD6BC}" type="datetime1">
              <a:rPr lang="zh-CN" altLang="en-US" smtClean="0"/>
              <a:t>2019/9/12</a:t>
            </a:fld>
            <a:endParaRPr lang="zh-CN" altLang="en-US"/>
          </a:p>
        </p:txBody>
      </p:sp>
      <p:sp>
        <p:nvSpPr>
          <p:cNvPr id="4" name="灯片编号占位符 3">
            <a:extLst>
              <a:ext uri="{FF2B5EF4-FFF2-40B4-BE49-F238E27FC236}">
                <a16:creationId xmlns:a16="http://schemas.microsoft.com/office/drawing/2014/main" id="{9BECC410-2ECF-4A74-A895-9BD24BCE5D24}"/>
              </a:ext>
            </a:extLst>
          </p:cNvPr>
          <p:cNvSpPr>
            <a:spLocks noGrp="1"/>
          </p:cNvSpPr>
          <p:nvPr>
            <p:ph type="sldNum" sz="quarter" idx="12"/>
          </p:nvPr>
        </p:nvSpPr>
        <p:spPr/>
        <p:txBody>
          <a:bodyPr/>
          <a:lstStyle/>
          <a:p>
            <a:fld id="{9A34AEAC-C8D4-43EE-91A0-C3B0CEC58DCE}" type="slidenum">
              <a:rPr lang="zh-CN" altLang="en-US" smtClean="0"/>
              <a:t>8</a:t>
            </a:fld>
            <a:endParaRPr lang="zh-CN" altLang="en-US"/>
          </a:p>
        </p:txBody>
      </p:sp>
    </p:spTree>
    <p:extLst>
      <p:ext uri="{BB962C8B-B14F-4D97-AF65-F5344CB8AC3E}">
        <p14:creationId xmlns:p14="http://schemas.microsoft.com/office/powerpoint/2010/main" val="280556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6F3732-6EAA-4991-BD1A-DBAD7BB900C8}"/>
              </a:ext>
            </a:extLst>
          </p:cNvPr>
          <p:cNvSpPr txBox="1"/>
          <p:nvPr/>
        </p:nvSpPr>
        <p:spPr>
          <a:xfrm>
            <a:off x="1485899" y="942975"/>
            <a:ext cx="8220076" cy="328179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Lab</a:t>
            </a:r>
          </a:p>
          <a:p>
            <a:pPr marL="742950" lvl="1"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一定不能抄袭！！和同学之间的讨论注意</a:t>
            </a:r>
            <a:r>
              <a:rPr lang="en-US" altLang="zh-CN" sz="2400" dirty="0">
                <a:latin typeface="微软雅黑" panose="020B0503020204020204" pitchFamily="34" charset="-122"/>
                <a:ea typeface="微软雅黑" panose="020B0503020204020204" pitchFamily="34" charset="-122"/>
              </a:rPr>
              <a:t>high level</a:t>
            </a:r>
          </a:p>
          <a:p>
            <a:pPr lvl="1">
              <a:lnSpc>
                <a:spcPct val="125000"/>
              </a:lnSpc>
            </a:pPr>
            <a:r>
              <a:rPr lang="zh-CN" altLang="en-US" sz="2400" dirty="0">
                <a:latin typeface="微软雅黑" panose="020B0503020204020204" pitchFamily="34" charset="-122"/>
                <a:ea typeface="微软雅黑" panose="020B0503020204020204" pitchFamily="34" charset="-122"/>
              </a:rPr>
              <a:t>     一定要早点开始做！</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不要太早用</a:t>
            </a:r>
            <a:r>
              <a:rPr lang="en-US" altLang="zh-CN" sz="2400" dirty="0">
                <a:latin typeface="微软雅黑" panose="020B0503020204020204" pitchFamily="34" charset="-122"/>
                <a:ea typeface="微软雅黑" panose="020B0503020204020204" pitchFamily="34" charset="-122"/>
              </a:rPr>
              <a:t>grace day</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上解压</a:t>
            </a:r>
            <a:r>
              <a:rPr lang="en-US" altLang="zh-CN" sz="2400" dirty="0">
                <a:latin typeface="微软雅黑" panose="020B0503020204020204" pitchFamily="34" charset="-122"/>
                <a:ea typeface="微软雅黑" panose="020B0503020204020204" pitchFamily="34" charset="-122"/>
              </a:rPr>
              <a:t>writeup</a:t>
            </a:r>
            <a:r>
              <a:rPr lang="zh-CN" altLang="en-US" sz="2400" dirty="0">
                <a:latin typeface="微软雅黑" panose="020B0503020204020204" pitchFamily="34" charset="-122"/>
                <a:ea typeface="微软雅黑" panose="020B0503020204020204" pitchFamily="34" charset="-122"/>
              </a:rPr>
              <a:t>，做</a:t>
            </a:r>
            <a:r>
              <a:rPr lang="en-US" altLang="zh-CN" sz="2400" dirty="0">
                <a:latin typeface="微软雅黑" panose="020B0503020204020204" pitchFamily="34" charset="-122"/>
                <a:ea typeface="微软雅黑" panose="020B0503020204020204" pitchFamily="34" charset="-122"/>
              </a:rPr>
              <a:t>lab </a:t>
            </a:r>
            <a:r>
              <a:rPr lang="zh-CN" altLang="en-US" sz="2400" dirty="0">
                <a:latin typeface="微软雅黑" panose="020B0503020204020204" pitchFamily="34" charset="-122"/>
                <a:ea typeface="微软雅黑" panose="020B0503020204020204" pitchFamily="34" charset="-122"/>
              </a:rPr>
              <a:t>前一定要认真读</a:t>
            </a:r>
            <a:r>
              <a:rPr lang="en-US" altLang="zh-CN" sz="2400" dirty="0">
                <a:latin typeface="微软雅黑" panose="020B0503020204020204" pitchFamily="34" charset="-122"/>
                <a:ea typeface="微软雅黑" panose="020B0503020204020204" pitchFamily="34" charset="-122"/>
              </a:rPr>
              <a:t>writeup</a:t>
            </a:r>
          </a:p>
        </p:txBody>
      </p:sp>
      <p:sp>
        <p:nvSpPr>
          <p:cNvPr id="3" name="日期占位符 2">
            <a:extLst>
              <a:ext uri="{FF2B5EF4-FFF2-40B4-BE49-F238E27FC236}">
                <a16:creationId xmlns:a16="http://schemas.microsoft.com/office/drawing/2014/main" id="{CA822312-FBAE-414A-9193-855F502734BD}"/>
              </a:ext>
            </a:extLst>
          </p:cNvPr>
          <p:cNvSpPr>
            <a:spLocks noGrp="1"/>
          </p:cNvSpPr>
          <p:nvPr>
            <p:ph type="dt" sz="half" idx="10"/>
          </p:nvPr>
        </p:nvSpPr>
        <p:spPr/>
        <p:txBody>
          <a:bodyPr/>
          <a:lstStyle/>
          <a:p>
            <a:fld id="{B559132B-61E0-48AD-8472-97372BF48F83}" type="datetime1">
              <a:rPr lang="zh-CN" altLang="en-US" smtClean="0"/>
              <a:t>2019/9/12</a:t>
            </a:fld>
            <a:endParaRPr lang="zh-CN" altLang="en-US"/>
          </a:p>
        </p:txBody>
      </p:sp>
      <p:sp>
        <p:nvSpPr>
          <p:cNvPr id="4" name="灯片编号占位符 3">
            <a:extLst>
              <a:ext uri="{FF2B5EF4-FFF2-40B4-BE49-F238E27FC236}">
                <a16:creationId xmlns:a16="http://schemas.microsoft.com/office/drawing/2014/main" id="{F11E895A-8FAF-496F-911B-98C2B2A04D84}"/>
              </a:ext>
            </a:extLst>
          </p:cNvPr>
          <p:cNvSpPr>
            <a:spLocks noGrp="1"/>
          </p:cNvSpPr>
          <p:nvPr>
            <p:ph type="sldNum" sz="quarter" idx="12"/>
          </p:nvPr>
        </p:nvSpPr>
        <p:spPr/>
        <p:txBody>
          <a:bodyPr/>
          <a:lstStyle/>
          <a:p>
            <a:fld id="{9A34AEAC-C8D4-43EE-91A0-C3B0CEC58DCE}" type="slidenum">
              <a:rPr lang="zh-CN" altLang="en-US" smtClean="0"/>
              <a:t>9</a:t>
            </a:fld>
            <a:endParaRPr lang="zh-CN" altLang="en-US"/>
          </a:p>
        </p:txBody>
      </p:sp>
    </p:spTree>
    <p:extLst>
      <p:ext uri="{BB962C8B-B14F-4D97-AF65-F5344CB8AC3E}">
        <p14:creationId xmlns:p14="http://schemas.microsoft.com/office/powerpoint/2010/main" val="12828826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998</Words>
  <Application>Microsoft Office PowerPoint</Application>
  <PresentationFormat>宽屏</PresentationFormat>
  <Paragraphs>193</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仿宋</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 Chen</dc:creator>
  <cp:lastModifiedBy>Gong Chen</cp:lastModifiedBy>
  <cp:revision>38</cp:revision>
  <dcterms:created xsi:type="dcterms:W3CDTF">2019-09-08T13:46:26Z</dcterms:created>
  <dcterms:modified xsi:type="dcterms:W3CDTF">2019-09-12T11:32:54Z</dcterms:modified>
</cp:coreProperties>
</file>