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99" r:id="rId2"/>
    <p:sldId id="256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D87A9-91A0-49C2-A166-ECC679C48E39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BC066D-BC94-47F3-8F9F-9DDC84E36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05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4134C0-7B4A-4E35-A767-52AEB9640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7E5EAA-BA86-4B00-A630-0DECFC7145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866E35-7021-4B39-816E-6728B562F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011F5-3904-4B44-834D-26360D3F13BC}" type="datetime1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A13D59-AD2E-4935-9963-154886C8C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86AC50-648F-4350-8760-B6ECFDF1C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1D97-C0F8-4CBC-8EEE-E510B33C8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842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7139A7-6826-4F58-B870-FCBC81E0B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81E982-01D1-4675-A6E3-48FE51C7E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9E372E-CD7D-4BE9-965A-808501662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A2A9D-DC33-475A-BBE8-3B7769AC9DF6}" type="datetime1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127AD2-6AF6-409A-AECB-16E88A293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471100-CD22-43A0-9F90-32381074B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1D97-C0F8-4CBC-8EEE-E510B33C8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976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1839255-16BF-41F6-93EC-8F6EA9F12D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64312A-B34A-4762-9E36-AE355C51C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92C5BC-65C6-480C-9503-740DF82E3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AE07-3D9C-4DE9-B54D-A676D3F12E14}" type="datetime1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0355D0-ECF1-4C9D-8957-E918BE8E4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F2F95A-24B2-4FC7-AD3A-7D6D96D93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1D97-C0F8-4CBC-8EEE-E510B33C8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249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A2E08A-CA4C-4876-9A0C-3200B1A27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AE3FE1-30DF-4A9F-8E28-5E57BB589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46C069-F0BA-4AA9-A204-C796CB862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90D3-752A-4B79-8C84-5CB6131EE43A}" type="datetime1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2D5D59-95C1-45FE-8D05-57685D0F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111677-C5A7-4946-9009-E7AC2E100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1D97-C0F8-4CBC-8EEE-E510B33C8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159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E21D60-0353-477B-AE9F-FDE613CDB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C9D43A-9764-4EDB-90C2-381A4F057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25ED60-CDA8-489D-9A24-8E520FF25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720CA-217A-4F05-AFE0-D3A388F9563F}" type="datetime1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2AC6BD-E9F6-4BC7-817B-BD6BE387A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9EED09-C08A-4C10-BAAB-3E883BEC4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1D97-C0F8-4CBC-8EEE-E510B33C8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887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D452D8-49FA-43A3-A52E-BA605087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CBEFB4-DD94-4B53-87F7-DAB0F243C2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327738-9762-43BE-84E0-621AF9045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9116A4-B0BA-477B-ABA8-9FE19BDF3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DCA0-A116-4C21-950E-643EF3D957E7}" type="datetime1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D47E38-151E-4E37-9966-A556E599D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1EFF38-66B9-4668-92AC-F37BD473B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1D97-C0F8-4CBC-8EEE-E510B33C8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034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11DC49-3253-48C6-882D-D78A7A312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98ACEB-1573-4D10-AF44-AF5969A93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8F675D-F263-4DC2-9077-83EC902D1B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1221F44-AEDD-4DE0-AB2F-D9F0584E68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799F156-047F-4B08-B91D-E92D15956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6ABD44A-AC50-4DE1-9814-9D8D02F54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1DE26-8981-4E05-9288-0EB58A6D4F15}" type="datetime1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1F8883E-2D78-47DB-81DA-954EC71B9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8F77B51-6A07-4994-B81F-A45D8C898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1D97-C0F8-4CBC-8EEE-E510B33C8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24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6B0582-6F04-42BE-85C3-001D67662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3CB83CA-61D5-4082-BFD4-953768673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C5C3C-91F1-4096-9DE0-A27FCACD7A48}" type="datetime1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0E3CC3-2F2F-4923-880B-D5C1D7DE4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81F004-838B-4C55-8C0A-A7B7C9B8E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1D97-C0F8-4CBC-8EEE-E510B33C8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502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B77EFEB-135B-4AFA-A156-63A41D620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BD1A8-7468-4979-AA67-A89F669A670C}" type="datetime1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F8CC8ED-F09A-42B0-BBE9-01A9A9FBB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CF5A1A-F2B8-4C90-990D-036F96C64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1D97-C0F8-4CBC-8EEE-E510B33C8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326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E058BA-1BC4-4E75-A79D-6839A4F8D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B63710-C6ED-41E2-A76D-CA3CDAFA5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432749-4D4C-4B03-BFF9-4C587E0EF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FE0722-B78D-406B-89AA-76A5D538B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1DB41-A7D9-4C36-ABF3-45F63DE7C2AF}" type="datetime1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74282A-FF79-4BF3-859E-FA704C645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87D33F-0A69-4860-B7BD-558192027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1D97-C0F8-4CBC-8EEE-E510B33C8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999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5473DD-0CD3-4F76-9D18-AA6C5908C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D998092-1381-4FA8-AC72-81490B92F4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0529D3-1321-4658-8AB4-8D2AE4624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636B34-E896-464E-8543-32620A93F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6D087-F0E2-4C9E-9987-FB12752F8C97}" type="datetime1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F5D1FF-489B-4D89-A419-A6660BB8D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0FB92A-EBB5-4719-B22B-04B1898BC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1D97-C0F8-4CBC-8EEE-E510B33C8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887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1D3CD72-6DCE-4856-9909-1375ED0B7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9B40A1-C84E-4B1C-8BD8-CD10A84C2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453EFA-F108-46A0-9D72-FDE7D0A9BC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5E85F-A760-4F2D-B136-701DDBA0E737}" type="datetime1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407026-563E-4676-AD64-A09724E12C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6A9A25-0BEB-4511-A071-6BF9A6F614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F1D97-C0F8-4CBC-8EEE-E510B33C8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5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F68A0FE-03C7-436B-9D54-09E1966C597B}"/>
              </a:ext>
            </a:extLst>
          </p:cNvPr>
          <p:cNvSpPr txBox="1"/>
          <p:nvPr/>
        </p:nvSpPr>
        <p:spPr>
          <a:xfrm>
            <a:off x="3993499" y="1657350"/>
            <a:ext cx="42049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ICS 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第六次小班课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DB039AB-7B81-4170-84CA-8ED5D7E5B32C}"/>
              </a:ext>
            </a:extLst>
          </p:cNvPr>
          <p:cNvSpPr txBox="1"/>
          <p:nvPr/>
        </p:nvSpPr>
        <p:spPr>
          <a:xfrm>
            <a:off x="4618669" y="3723323"/>
            <a:ext cx="2954655" cy="9521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小班教师：金芝老师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>
              <a:lnSpc>
                <a:spcPct val="125000"/>
              </a:lnSpc>
            </a:pP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助教：龚晨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DEEB477E-2E89-4B8B-9739-16FE10ACF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42E19-4776-480B-8CEB-940BA3B6684D}" type="datetime1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18B757-36DC-4CDC-B34E-E3FD8329D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BCB9-D527-4F88-A0BE-DA75AC4761D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110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80FBD34-C76E-466D-B64A-F96FB0F6E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BD1A8-7468-4979-AA67-A89F669A670C}" type="datetime1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ADB7AE4-D41B-4F69-B7DE-59FAAD5C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1D97-C0F8-4CBC-8EEE-E510B33C8979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1C8FF4A-E370-4ADF-BCCB-BD6E5E89CEDF}"/>
              </a:ext>
            </a:extLst>
          </p:cNvPr>
          <p:cNvSpPr txBox="1"/>
          <p:nvPr/>
        </p:nvSpPr>
        <p:spPr>
          <a:xfrm>
            <a:off x="760395" y="972818"/>
            <a:ext cx="102220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If the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callee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is a variadic function, $AL is expected to hold the number of vector registers used to hold arguments to that function.</a:t>
            </a:r>
          </a:p>
          <a:p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printf doesn't return the number of "items" output like the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scanf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family of functions do for input. It returns the actual character count.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18091CC-6E79-48DB-9CC9-01766FB5E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7747" y="3176019"/>
            <a:ext cx="1591689" cy="77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149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EA3B868-E025-4980-BCC9-099254DBE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BD1A8-7468-4979-AA67-A89F669A670C}" type="datetime1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B562AD0-3038-469E-9F85-ECE7060F7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1D97-C0F8-4CBC-8EEE-E510B33C8979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D5D2595-F745-4B93-9F68-C87F65CC6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233" y="184150"/>
            <a:ext cx="8486775" cy="61722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7970865-E0F7-4D0F-858A-14D26DC3CCFA}"/>
              </a:ext>
            </a:extLst>
          </p:cNvPr>
          <p:cNvSpPr/>
          <p:nvPr/>
        </p:nvSpPr>
        <p:spPr>
          <a:xfrm>
            <a:off x="8181473" y="924025"/>
            <a:ext cx="1578544" cy="2977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5E1B30F-FC2A-4246-9EC8-98EA11F5114A}"/>
              </a:ext>
            </a:extLst>
          </p:cNvPr>
          <p:cNvSpPr/>
          <p:nvPr/>
        </p:nvSpPr>
        <p:spPr>
          <a:xfrm>
            <a:off x="8181473" y="1221138"/>
            <a:ext cx="1578544" cy="2977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DB16B78-D806-4623-896B-36901DF8A7CA}"/>
              </a:ext>
            </a:extLst>
          </p:cNvPr>
          <p:cNvSpPr/>
          <p:nvPr/>
        </p:nvSpPr>
        <p:spPr>
          <a:xfrm>
            <a:off x="8181473" y="1552574"/>
            <a:ext cx="1578544" cy="2977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3CEA732-C21F-4600-97C9-1B18929EAE6F}"/>
              </a:ext>
            </a:extLst>
          </p:cNvPr>
          <p:cNvSpPr/>
          <p:nvPr/>
        </p:nvSpPr>
        <p:spPr>
          <a:xfrm>
            <a:off x="8181473" y="1800925"/>
            <a:ext cx="1578544" cy="2977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9B83600-192B-4B0C-AD28-B1742EFE580F}"/>
              </a:ext>
            </a:extLst>
          </p:cNvPr>
          <p:cNvSpPr/>
          <p:nvPr/>
        </p:nvSpPr>
        <p:spPr>
          <a:xfrm>
            <a:off x="8181473" y="2132361"/>
            <a:ext cx="1578544" cy="2977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0A6AE09-C807-4271-9406-8BD411C51976}"/>
              </a:ext>
            </a:extLst>
          </p:cNvPr>
          <p:cNvSpPr/>
          <p:nvPr/>
        </p:nvSpPr>
        <p:spPr>
          <a:xfrm>
            <a:off x="8181473" y="2463797"/>
            <a:ext cx="1578544" cy="2977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07EB56A-BF86-4164-8C69-BDBE3F5FA383}"/>
              </a:ext>
            </a:extLst>
          </p:cNvPr>
          <p:cNvSpPr/>
          <p:nvPr/>
        </p:nvSpPr>
        <p:spPr>
          <a:xfrm>
            <a:off x="8181473" y="2787100"/>
            <a:ext cx="1578544" cy="2977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CF39CB5-31F5-47D5-8098-1DF7CE39E2A3}"/>
              </a:ext>
            </a:extLst>
          </p:cNvPr>
          <p:cNvSpPr/>
          <p:nvPr/>
        </p:nvSpPr>
        <p:spPr>
          <a:xfrm>
            <a:off x="8181473" y="3110403"/>
            <a:ext cx="1578544" cy="2977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B6E8BDD-DAA4-4E76-9B78-0494D0E3E1B1}"/>
              </a:ext>
            </a:extLst>
          </p:cNvPr>
          <p:cNvSpPr/>
          <p:nvPr/>
        </p:nvSpPr>
        <p:spPr>
          <a:xfrm>
            <a:off x="8171847" y="3342440"/>
            <a:ext cx="1578544" cy="2977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889C310-83C6-4A27-ABE5-32E299947DAC}"/>
              </a:ext>
            </a:extLst>
          </p:cNvPr>
          <p:cNvSpPr/>
          <p:nvPr/>
        </p:nvSpPr>
        <p:spPr>
          <a:xfrm>
            <a:off x="8181473" y="3640187"/>
            <a:ext cx="1578544" cy="2977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D19FA25-05C8-4F57-8202-5FB7DE70FEDF}"/>
              </a:ext>
            </a:extLst>
          </p:cNvPr>
          <p:cNvSpPr/>
          <p:nvPr/>
        </p:nvSpPr>
        <p:spPr>
          <a:xfrm>
            <a:off x="8171847" y="4005312"/>
            <a:ext cx="1578544" cy="2977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A1ED38A-D26C-4A1C-81DB-061D2CFEB730}"/>
              </a:ext>
            </a:extLst>
          </p:cNvPr>
          <p:cNvSpPr/>
          <p:nvPr/>
        </p:nvSpPr>
        <p:spPr>
          <a:xfrm>
            <a:off x="8171847" y="5131035"/>
            <a:ext cx="1578544" cy="2977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843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DBF4942-07E4-4A7D-B6A3-70FA673EB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BD1A8-7468-4979-AA67-A89F669A670C}" type="datetime1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CDEF2E6-A5D1-4551-A810-6E9BEEF19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1D97-C0F8-4CBC-8EEE-E510B33C8979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6323643-D92E-4A0B-AD65-108FF84C3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414" y="211756"/>
            <a:ext cx="5201202" cy="82787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1118080-1588-44C1-817A-F2C849FB7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161" y="1897731"/>
            <a:ext cx="9772405" cy="339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508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A3A918D-5F26-41E9-9239-1397A35C3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BD1A8-7468-4979-AA67-A89F669A670C}" type="datetime1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D089852-2A0C-4E15-936E-EE7C75BB3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1D97-C0F8-4CBC-8EEE-E510B33C8979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87C6EDD-C87D-4B77-86A0-B57BB2490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601" y="574607"/>
            <a:ext cx="9394928" cy="507542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AFBA04D-3F12-4086-8F4C-033F92E2A998}"/>
              </a:ext>
            </a:extLst>
          </p:cNvPr>
          <p:cNvSpPr/>
          <p:nvPr/>
        </p:nvSpPr>
        <p:spPr>
          <a:xfrm>
            <a:off x="4283242" y="2050181"/>
            <a:ext cx="2454442" cy="3080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D486BA1-5213-4527-80DE-468413354AC2}"/>
              </a:ext>
            </a:extLst>
          </p:cNvPr>
          <p:cNvSpPr/>
          <p:nvPr/>
        </p:nvSpPr>
        <p:spPr>
          <a:xfrm>
            <a:off x="4283242" y="3099335"/>
            <a:ext cx="664143" cy="3080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91D541F-61C0-44E9-A57D-2EE590C1D2EA}"/>
              </a:ext>
            </a:extLst>
          </p:cNvPr>
          <p:cNvSpPr/>
          <p:nvPr/>
        </p:nvSpPr>
        <p:spPr>
          <a:xfrm>
            <a:off x="6096000" y="3429001"/>
            <a:ext cx="805314" cy="3080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958241D-D7EB-4681-9C2B-7B528B4319FD}"/>
              </a:ext>
            </a:extLst>
          </p:cNvPr>
          <p:cNvSpPr/>
          <p:nvPr/>
        </p:nvSpPr>
        <p:spPr>
          <a:xfrm>
            <a:off x="2618072" y="2358190"/>
            <a:ext cx="760395" cy="3753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7815ADA-8934-4819-95A7-D39BB9718C3D}"/>
              </a:ext>
            </a:extLst>
          </p:cNvPr>
          <p:cNvSpPr/>
          <p:nvPr/>
        </p:nvSpPr>
        <p:spPr>
          <a:xfrm>
            <a:off x="7228573" y="3737009"/>
            <a:ext cx="2887579" cy="4018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9B23FDC-46B8-445B-8965-781260450C50}"/>
              </a:ext>
            </a:extLst>
          </p:cNvPr>
          <p:cNvSpPr/>
          <p:nvPr/>
        </p:nvSpPr>
        <p:spPr>
          <a:xfrm>
            <a:off x="7103444" y="5178392"/>
            <a:ext cx="2820202" cy="3272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831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49EDD3A-DFFD-4B7C-83E6-A6C328F81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BD1A8-7468-4979-AA67-A89F669A670C}" type="datetime1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966C81D-8919-4C5C-9E01-FF6F77E9F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1D97-C0F8-4CBC-8EEE-E510B33C8979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DF6893F-F80F-42C1-AF48-61AFD5C37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963" y="136525"/>
            <a:ext cx="8210550" cy="24765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7DDCA9A-57F7-4893-A583-488D8D5EF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963" y="2613025"/>
            <a:ext cx="8769759" cy="216327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EDC9362-A4CB-49F2-8FCD-A8952C91D27F}"/>
              </a:ext>
            </a:extLst>
          </p:cNvPr>
          <p:cNvSpPr txBox="1"/>
          <p:nvPr/>
        </p:nvSpPr>
        <p:spPr>
          <a:xfrm>
            <a:off x="2396690" y="296458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endParaRPr lang="zh-CN" altLang="en-US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D8673D6-2CA8-440C-94D9-F24E37788ACD}"/>
              </a:ext>
            </a:extLst>
          </p:cNvPr>
          <p:cNvSpPr txBox="1"/>
          <p:nvPr/>
        </p:nvSpPr>
        <p:spPr>
          <a:xfrm>
            <a:off x="2396690" y="3316137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endParaRPr lang="zh-CN" altLang="en-US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3AB0E83-C415-4632-9FEC-60B35DCCF14A}"/>
              </a:ext>
            </a:extLst>
          </p:cNvPr>
          <p:cNvSpPr txBox="1"/>
          <p:nvPr/>
        </p:nvSpPr>
        <p:spPr>
          <a:xfrm>
            <a:off x="2415125" y="364249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endParaRPr lang="zh-CN" altLang="en-US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03892D4-D170-4427-9132-4F14A21F33D6}"/>
              </a:ext>
            </a:extLst>
          </p:cNvPr>
          <p:cNvSpPr txBox="1"/>
          <p:nvPr/>
        </p:nvSpPr>
        <p:spPr>
          <a:xfrm>
            <a:off x="2396690" y="394331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endParaRPr lang="zh-CN" altLang="en-US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AC93995-0BAE-4914-9C67-6719AB83A11B}"/>
              </a:ext>
            </a:extLst>
          </p:cNvPr>
          <p:cNvSpPr txBox="1"/>
          <p:nvPr/>
        </p:nvSpPr>
        <p:spPr>
          <a:xfrm>
            <a:off x="2391123" y="429082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endParaRPr lang="zh-CN" altLang="en-US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41822D8-1366-4F94-9741-EFC3EC1F17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7462" y="4779353"/>
            <a:ext cx="9404901" cy="146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63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31C7F03-20BC-49C4-A53E-C1510DAB1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BD1A8-7468-4979-AA67-A89F669A670C}" type="datetime1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03A8E2B-FB1B-4459-A5DD-0EA97D4EA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1D97-C0F8-4CBC-8EEE-E510B33C8979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98B06E4-8FE1-4672-A36F-718BDD31E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211" y="0"/>
            <a:ext cx="8515578" cy="6858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580C037-1FD9-4367-81CD-D0324DC94155}"/>
              </a:ext>
            </a:extLst>
          </p:cNvPr>
          <p:cNvSpPr/>
          <p:nvPr/>
        </p:nvSpPr>
        <p:spPr>
          <a:xfrm>
            <a:off x="2733575" y="4466122"/>
            <a:ext cx="2541069" cy="36512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FE39A87-6F3C-459A-8C1F-6DA2904B1649}"/>
              </a:ext>
            </a:extLst>
          </p:cNvPr>
          <p:cNvSpPr/>
          <p:nvPr/>
        </p:nvSpPr>
        <p:spPr>
          <a:xfrm>
            <a:off x="2733574" y="5585862"/>
            <a:ext cx="4302493" cy="28555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A65351D-38A4-4750-B9A3-449FFF7C8F47}"/>
              </a:ext>
            </a:extLst>
          </p:cNvPr>
          <p:cNvSpPr/>
          <p:nvPr/>
        </p:nvSpPr>
        <p:spPr>
          <a:xfrm>
            <a:off x="2733574" y="6426467"/>
            <a:ext cx="6035041" cy="36512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55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A8C558D-9B38-4F7D-A782-A21ACA778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BD1A8-7468-4979-AA67-A89F669A670C}" type="datetime1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04E01D0-0A47-41ED-8D0F-1DE68663D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1D97-C0F8-4CBC-8EEE-E510B33C8979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47A3C5B-19E8-4837-9262-982DBD9F4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021" y="349567"/>
            <a:ext cx="9007480" cy="316365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321D3C2-D52D-4548-A6E2-42554ABF65D7}"/>
              </a:ext>
            </a:extLst>
          </p:cNvPr>
          <p:cNvSpPr txBox="1"/>
          <p:nvPr/>
        </p:nvSpPr>
        <p:spPr>
          <a:xfrm>
            <a:off x="838200" y="3647975"/>
            <a:ext cx="98169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(1) 2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个。第五个时钟周期结束以后，第三行代码才能开始译码。而原来第三行在第四个时钟周期开始译码，因此需要两周期停顿。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5129BD0-2FDA-46C4-8664-1B67DB007A19}"/>
              </a:ext>
            </a:extLst>
          </p:cNvPr>
          <p:cNvSpPr/>
          <p:nvPr/>
        </p:nvSpPr>
        <p:spPr>
          <a:xfrm>
            <a:off x="838200" y="4355861"/>
            <a:ext cx="101442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(2) 3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个。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两行，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两行，均有数据相关。为了解决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两行的数据相关，需要额外的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个停顿；为了解决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两行的数据相关，需要额外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个停顿，因此需要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个停顿。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7B977CD-60CD-496D-BCFE-66495413EF7A}"/>
              </a:ext>
            </a:extLst>
          </p:cNvPr>
          <p:cNvSpPr/>
          <p:nvPr/>
        </p:nvSpPr>
        <p:spPr>
          <a:xfrm>
            <a:off x="838199" y="5140632"/>
            <a:ext cx="98169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(3) 6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个。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两行的数据相关，需要额外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个停顿才能解决。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两行的数据相关，需要额外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个停顿才能解决。</a:t>
            </a:r>
          </a:p>
        </p:txBody>
      </p:sp>
    </p:spTree>
    <p:extLst>
      <p:ext uri="{BB962C8B-B14F-4D97-AF65-F5344CB8AC3E}">
        <p14:creationId xmlns:p14="http://schemas.microsoft.com/office/powerpoint/2010/main" val="87537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8D2F9D6-1616-4ECE-825E-4B9184F83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BD1A8-7468-4979-AA67-A89F669A670C}" type="datetime1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DE9E267-A1CD-4A84-8FFB-34EDFE0E8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1D97-C0F8-4CBC-8EEE-E510B33C8979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D9FDC0D-E259-4DCB-BDF3-16EDA216F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720" y="0"/>
            <a:ext cx="8239125" cy="199072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6F26EE2-DFFB-4F08-BAEC-9B8951305426}"/>
              </a:ext>
            </a:extLst>
          </p:cNvPr>
          <p:cNvSpPr/>
          <p:nvPr/>
        </p:nvSpPr>
        <p:spPr>
          <a:xfrm>
            <a:off x="997818" y="2004529"/>
            <a:ext cx="947446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由于第一次发现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ret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是在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Decode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阶段，因此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Execute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阶段应当设置为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normal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，否则下一周期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ret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无法执行；下一周期，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ret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后的指令进入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Decode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阶段，这是一条错误指令，因此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Decode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应当设置为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bubble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0DBC5F3-1EBF-4E53-B866-AFCBA918F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795" y="3020192"/>
            <a:ext cx="8401050" cy="19431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637058F-DED0-48B0-A772-2D1ABE3673CC}"/>
              </a:ext>
            </a:extLst>
          </p:cNvPr>
          <p:cNvSpPr/>
          <p:nvPr/>
        </p:nvSpPr>
        <p:spPr>
          <a:xfrm>
            <a:off x="838200" y="5045182"/>
            <a:ext cx="1057174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由于第一次发现</a:t>
            </a:r>
            <a:r>
              <a:rPr lang="en-US" altLang="zh-CN" sz="2000" dirty="0" err="1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jXX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是在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Execute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阶段，因此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Memory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阶段应当设置为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normal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，否则下一周期</a:t>
            </a:r>
            <a:r>
              <a:rPr lang="en-US" altLang="zh-CN" sz="2000" dirty="0" err="1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jXX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无法执行；</a:t>
            </a:r>
            <a:r>
              <a:rPr lang="en-US" altLang="zh-CN" sz="2000" dirty="0" err="1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jXX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后面的两条指令均为错误指令，下一周期它们将进入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Decode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Execute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阶段，因此这两个阶段均为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bubble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；而</a:t>
            </a:r>
            <a:r>
              <a:rPr lang="en-US" altLang="zh-CN" sz="2000" dirty="0" err="1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jXX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正确地址在</a:t>
            </a:r>
            <a:r>
              <a:rPr lang="en-US" altLang="zh-CN" sz="2000" dirty="0" err="1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valP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中，因此可以使下一周期取到正确的指令，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Fetch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应当为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normal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86926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E04FE7A-C859-4141-9F54-E5DA2EFD9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BD1A8-7468-4979-AA67-A89F669A670C}" type="datetime1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230D860-1261-423D-B419-944A0C3B3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1D97-C0F8-4CBC-8EEE-E510B33C8979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CA469A7-6E6E-45F2-9A8A-20668DF53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147" y="329665"/>
            <a:ext cx="825817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941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DE87BD3-EB95-4598-83F1-597A8DCCF4AD}"/>
              </a:ext>
            </a:extLst>
          </p:cNvPr>
          <p:cNvSpPr txBox="1"/>
          <p:nvPr/>
        </p:nvSpPr>
        <p:spPr>
          <a:xfrm>
            <a:off x="847024" y="596766"/>
            <a:ext cx="9615638" cy="5653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默写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SEQ-Y86-64</a:t>
            </a: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指令编码：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irmovl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用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rB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.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rmmovl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mrmovl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一律用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D(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rB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valP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Fetch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阶段获得，所有指令都会计算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valP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call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阶段用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rB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设置条件码的写法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Cnd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&lt;- Cond(CC,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ifun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阶段，如果要加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，写成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0 +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val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，如果要加减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，写成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val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+ 8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或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val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+ (-8)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阶段，写在前面的数是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valB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读写内存都要用下标注明读写多少位（取指，访存）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访存时会用到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valA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写回阶段只会用到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valE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valM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，不会用到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valC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valA,valB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pushq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%rsp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存到栈里的是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%rsp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的原值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popq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%rsp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存到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%rsp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中的是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stack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上的值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只有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popq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指令会同时用到寄存器文件的两个写端口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B234FFB1-3674-4941-B76E-13F541433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EA4C-791C-4442-AA64-7378E0DD2193}" type="datetime1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464F4D-F919-40B7-8292-99C6DD9DA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1D97-C0F8-4CBC-8EEE-E510B33C897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320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461ECBC-8974-4FF9-9B18-D34D8629AAC8}"/>
              </a:ext>
            </a:extLst>
          </p:cNvPr>
          <p:cNvSpPr/>
          <p:nvPr/>
        </p:nvSpPr>
        <p:spPr>
          <a:xfrm>
            <a:off x="824565" y="1470063"/>
            <a:ext cx="10860504" cy="3260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“不断加深流水线级数，总能获得性能上的提升” 为什么这句话是错误的？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中间寄存器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overhead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数据冒险更严重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分支预测错误导致流水线清空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流水线太深导致电路复杂，功耗上升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85BA0C54-D3EF-40A7-A34C-4DA9415A4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76E8D-7A2D-4250-A612-5D20E8458C74}" type="datetime1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3C04EE-A752-4C24-B704-5CA265C1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1D97-C0F8-4CBC-8EEE-E510B33C897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169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EAA5842-4079-4216-82D2-122C3240823C}"/>
              </a:ext>
            </a:extLst>
          </p:cNvPr>
          <p:cNvSpPr txBox="1"/>
          <p:nvPr/>
        </p:nvSpPr>
        <p:spPr>
          <a:xfrm>
            <a:off x="375386" y="490890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转发寄存器值和转发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PC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8041C8-8AB7-4BC7-894B-948CD073D149}"/>
              </a:ext>
            </a:extLst>
          </p:cNvPr>
          <p:cNvSpPr txBox="1"/>
          <p:nvPr/>
        </p:nvSpPr>
        <p:spPr>
          <a:xfrm>
            <a:off x="1530416" y="1944302"/>
            <a:ext cx="87108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转发寄存器的值：可以在产生新值的阶段转发到译码阶段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转发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PC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：在产生新值的后一个阶段转发到“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Select PC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”块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6A81466-388E-4B68-A067-D33FF6FC6F80}"/>
              </a:ext>
            </a:extLst>
          </p:cNvPr>
          <p:cNvSpPr txBox="1"/>
          <p:nvPr/>
        </p:nvSpPr>
        <p:spPr>
          <a:xfrm>
            <a:off x="1848051" y="4427678"/>
            <a:ext cx="77387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理解：</a:t>
            </a:r>
            <a:r>
              <a:rPr lang="en-US" altLang="zh-CN" sz="2200" dirty="0" err="1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m_valM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、</a:t>
            </a:r>
            <a:r>
              <a:rPr lang="en-US" altLang="zh-CN" sz="2200" dirty="0" err="1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e_Cnd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的获得在访存阶段、执行阶段的最后，再传回来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Select PC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计算，延迟可能会增加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A2B3927C-8A02-4F45-9CB4-D3ACBC1A1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EE51-BFCE-4140-90D3-115AE93B987C}" type="datetime1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717477-EDCC-4695-B782-8B7EBE4E5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1D97-C0F8-4CBC-8EEE-E510B33C897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58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6D1A73C-64F9-4EB5-9C22-1D5A4333770D}"/>
              </a:ext>
            </a:extLst>
          </p:cNvPr>
          <p:cNvSpPr txBox="1"/>
          <p:nvPr/>
        </p:nvSpPr>
        <p:spPr>
          <a:xfrm>
            <a:off x="625642" y="471637"/>
            <a:ext cx="1122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转发</a:t>
            </a:r>
            <a:r>
              <a:rPr lang="en-US" altLang="zh-CN" sz="2400" b="1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PC</a:t>
            </a:r>
            <a:endParaRPr lang="zh-CN" altLang="en-US" sz="2400" b="1" dirty="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801B602-0D3B-4354-8332-19028BA209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63" r="64261"/>
          <a:stretch/>
        </p:blipFill>
        <p:spPr>
          <a:xfrm>
            <a:off x="1748065" y="76740"/>
            <a:ext cx="2511493" cy="670452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C7E3216-6FEA-40E0-9463-40DFF63C56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963" r="11057"/>
          <a:stretch/>
        </p:blipFill>
        <p:spPr>
          <a:xfrm>
            <a:off x="5164548" y="308008"/>
            <a:ext cx="6401810" cy="230043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65CBE9C-E341-499B-A9EC-0F233D7CD388}"/>
              </a:ext>
            </a:extLst>
          </p:cNvPr>
          <p:cNvSpPr txBox="1"/>
          <p:nvPr/>
        </p:nvSpPr>
        <p:spPr>
          <a:xfrm>
            <a:off x="4760287" y="3195587"/>
            <a:ext cx="7242416" cy="1982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Predict PC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块从</a:t>
            </a:r>
            <a:r>
              <a:rPr lang="en-US" altLang="zh-CN" sz="2000" dirty="0" err="1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valP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000" dirty="0" err="1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valC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中选择，存放在流水线寄存器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F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Select PC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块从三个值中选择指令内存地址：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predPC</a:t>
            </a:r>
            <a:endParaRPr lang="en-US" altLang="zh-CN" sz="2000" dirty="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不选择分支的指令：</a:t>
            </a:r>
            <a:r>
              <a:rPr lang="en-US" altLang="zh-CN" sz="2000" dirty="0" err="1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M_valA</a:t>
            </a:r>
            <a:endParaRPr lang="en-US" altLang="zh-CN" sz="2000" dirty="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ret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指令到达流水线寄存器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W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时返回地址的值：</a:t>
            </a:r>
            <a:r>
              <a:rPr lang="en-US" altLang="zh-CN" sz="2000" dirty="0" err="1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W_valM</a:t>
            </a:r>
            <a:endParaRPr lang="en-US" altLang="zh-CN" sz="2000" dirty="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9E97EC19-9EF1-4F93-A6E1-74D89E2A5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2703C-F9DC-457D-874D-D5DE84273478}" type="datetime1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26ED99C-0CD1-4B80-B90E-522AF061D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1D97-C0F8-4CBC-8EEE-E510B33C897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52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057D00B-EF19-49BC-B5FC-C1F1E58E5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556E4-0661-4B5C-8129-B5D55DE7E879}" type="datetime1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0E12A01-5D13-4C7D-9F34-5C7EE9E09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1D97-C0F8-4CBC-8EEE-E510B33C8979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1261B1E-7C1A-40CF-9262-4C94FD38DAAF}"/>
              </a:ext>
            </a:extLst>
          </p:cNvPr>
          <p:cNvSpPr txBox="1"/>
          <p:nvPr/>
        </p:nvSpPr>
        <p:spPr>
          <a:xfrm>
            <a:off x="385010" y="423512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转发寄存器的值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9FD9C37-1B68-426D-9F78-7216FC947D26}"/>
              </a:ext>
            </a:extLst>
          </p:cNvPr>
          <p:cNvSpPr txBox="1"/>
          <p:nvPr/>
        </p:nvSpPr>
        <p:spPr>
          <a:xfrm>
            <a:off x="838201" y="1578543"/>
            <a:ext cx="9508958" cy="3260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译码阶段只要在时钟周期结束之前产生信号</a:t>
            </a:r>
            <a:r>
              <a:rPr lang="en-US" altLang="zh-CN" sz="2400" dirty="0" err="1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valA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 dirty="0" err="1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valB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，这样在时钟上升开始下一个周期时，流水线寄存器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就能装载来自译码阶段的值。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转发源：</a:t>
            </a:r>
            <a:r>
              <a:rPr lang="en-US" altLang="zh-CN" sz="2400" dirty="0" err="1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e_valE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, </a:t>
            </a:r>
            <a:r>
              <a:rPr lang="en-US" altLang="zh-CN" sz="2400" dirty="0" err="1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m_valM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, </a:t>
            </a:r>
            <a:r>
              <a:rPr lang="en-US" altLang="zh-CN" sz="2400" dirty="0" err="1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M_valE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, </a:t>
            </a:r>
            <a:r>
              <a:rPr lang="en-US" altLang="zh-CN" sz="2400" dirty="0" err="1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W_valM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, </a:t>
            </a:r>
            <a:r>
              <a:rPr lang="en-US" altLang="zh-CN" sz="2400" dirty="0" err="1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W_valE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>
              <a:lnSpc>
                <a:spcPct val="125000"/>
              </a:lnSpc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执行阶段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访存阶段：加载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使用冒险，需要加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bubble</a:t>
            </a:r>
          </a:p>
        </p:txBody>
      </p:sp>
    </p:spTree>
    <p:extLst>
      <p:ext uri="{BB962C8B-B14F-4D97-AF65-F5344CB8AC3E}">
        <p14:creationId xmlns:p14="http://schemas.microsoft.com/office/powerpoint/2010/main" val="1443076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4E7BF51-6F58-41B3-A311-AFA32720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BE69-283F-44E2-86C8-AC7ED3DDE083}" type="datetime1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07DA51B-B257-47FB-9854-0561F24B6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1D97-C0F8-4CBC-8EEE-E510B33C8979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0E73D19-9E18-4AE0-B79C-22378CC9CE18}"/>
              </a:ext>
            </a:extLst>
          </p:cNvPr>
          <p:cNvSpPr txBox="1"/>
          <p:nvPr/>
        </p:nvSpPr>
        <p:spPr>
          <a:xfrm>
            <a:off x="279132" y="35613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控制冒险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19A9F0-7003-4B58-AA1C-7401D1D93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43" y="1222408"/>
            <a:ext cx="6094622" cy="235590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EE62242-8CB0-42CA-BC4F-5C313669A5B1}"/>
              </a:ext>
            </a:extLst>
          </p:cNvPr>
          <p:cNvSpPr txBox="1"/>
          <p:nvPr/>
        </p:nvSpPr>
        <p:spPr>
          <a:xfrm>
            <a:off x="6756935" y="2200305"/>
            <a:ext cx="4288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没有导致程序员可见的状态发生改变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40DB408-6D29-4593-B739-37CDC16AD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664" y="3578312"/>
            <a:ext cx="6200775" cy="260032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435E607-E880-4F12-AB55-93971A8447D1}"/>
              </a:ext>
            </a:extLst>
          </p:cNvPr>
          <p:cNvSpPr txBox="1"/>
          <p:nvPr/>
        </p:nvSpPr>
        <p:spPr>
          <a:xfrm>
            <a:off x="6661138" y="4524531"/>
            <a:ext cx="50898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没有办法在流水线的取指阶段中插入气泡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错误地取出三条一样的指令</a:t>
            </a:r>
          </a:p>
        </p:txBody>
      </p:sp>
    </p:spTree>
    <p:extLst>
      <p:ext uri="{BB962C8B-B14F-4D97-AF65-F5344CB8AC3E}">
        <p14:creationId xmlns:p14="http://schemas.microsoft.com/office/powerpoint/2010/main" val="744204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4835C67-3F33-4F97-866B-B932C1521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D4626-0E66-4898-9937-455D88B59026}" type="datetime1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820F71F-76B9-49D9-81F6-6883911F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1D97-C0F8-4CBC-8EEE-E510B33C8979}" type="slidenum">
              <a:rPr lang="zh-CN" altLang="en-US" smtClean="0"/>
              <a:t>8</a:t>
            </a:fld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C19B9F34-784B-4D44-AFA8-E2678F3DDEDF}"/>
              </a:ext>
            </a:extLst>
          </p:cNvPr>
          <p:cNvGrpSpPr/>
          <p:nvPr/>
        </p:nvGrpSpPr>
        <p:grpSpPr>
          <a:xfrm>
            <a:off x="179321" y="404261"/>
            <a:ext cx="11929260" cy="5491682"/>
            <a:chOff x="179321" y="442762"/>
            <a:chExt cx="11929260" cy="5491682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2B0EF869-C614-4EAD-97A8-0FAA21BFC8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9321" y="1947772"/>
              <a:ext cx="11929260" cy="2471828"/>
            </a:xfrm>
            <a:prstGeom prst="rect">
              <a:avLst/>
            </a:prstGeom>
          </p:spPr>
        </p:pic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742DA53D-B51D-4BDC-B23D-C4DE60EE0C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1513031"/>
              <a:ext cx="990600" cy="15574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AEAC3B2-5C60-4570-8D6B-D7ECE601E546}"/>
                </a:ext>
              </a:extLst>
            </p:cNvPr>
            <p:cNvSpPr/>
            <p:nvPr/>
          </p:nvSpPr>
          <p:spPr>
            <a:xfrm>
              <a:off x="3811604" y="693019"/>
              <a:ext cx="2011680" cy="82001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连续</a:t>
              </a:r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r>
                <a:rPr lang="zh-CN" altLang="en-US" dirty="0">
                  <a:solidFill>
                    <a:schemeClr val="tx1"/>
                  </a:solidFill>
                </a:rPr>
                <a:t>条相同指令，停在</a:t>
              </a:r>
              <a:r>
                <a:rPr lang="en-US" altLang="zh-CN" dirty="0">
                  <a:solidFill>
                    <a:schemeClr val="tx1"/>
                  </a:solidFill>
                </a:rPr>
                <a:t>F</a:t>
              </a:r>
              <a:r>
                <a:rPr lang="zh-CN" altLang="en-US" dirty="0">
                  <a:solidFill>
                    <a:schemeClr val="tx1"/>
                  </a:solidFill>
                </a:rPr>
                <a:t>阶段</a:t>
              </a: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C51F6ACB-54F0-45FF-A437-5DB21DD594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31731" y="1347538"/>
              <a:ext cx="750770" cy="17153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2A8B484-401B-47BF-B957-1699C33532E2}"/>
                </a:ext>
              </a:extLst>
            </p:cNvPr>
            <p:cNvSpPr/>
            <p:nvPr/>
          </p:nvSpPr>
          <p:spPr>
            <a:xfrm>
              <a:off x="7305575" y="442762"/>
              <a:ext cx="2425566" cy="904775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11624B34-D7A2-40F9-85DA-60A304199C20}"/>
                </a:ext>
              </a:extLst>
            </p:cNvPr>
            <p:cNvSpPr txBox="1"/>
            <p:nvPr/>
          </p:nvSpPr>
          <p:spPr>
            <a:xfrm>
              <a:off x="7307611" y="442762"/>
              <a:ext cx="242353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</a:t>
              </a:r>
              <a:r>
                <a:rPr lang="zh-CN" altLang="en-US" dirty="0"/>
                <a:t>结束后（在</a:t>
              </a:r>
              <a:r>
                <a:rPr lang="en-US" altLang="zh-CN" dirty="0"/>
                <a:t>W</a:t>
              </a:r>
              <a:r>
                <a:rPr lang="zh-CN" altLang="en-US" dirty="0"/>
                <a:t>阶段）才能转发内存中取出的指令地址</a:t>
              </a: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42B90C9E-11D9-448B-9868-742BEC6D2B3D}"/>
                </a:ext>
              </a:extLst>
            </p:cNvPr>
            <p:cNvCxnSpPr/>
            <p:nvPr/>
          </p:nvCxnSpPr>
          <p:spPr>
            <a:xfrm flipH="1">
              <a:off x="7796463" y="4109987"/>
              <a:ext cx="1183908" cy="7315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42681E38-497D-401C-8DFC-364ABCDF22BA}"/>
                </a:ext>
              </a:extLst>
            </p:cNvPr>
            <p:cNvSpPr/>
            <p:nvPr/>
          </p:nvSpPr>
          <p:spPr>
            <a:xfrm>
              <a:off x="6468176" y="4841508"/>
              <a:ext cx="2142423" cy="109293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07B5DC3-DBD6-4F93-98F9-F69D6BBDDCDC}"/>
                </a:ext>
              </a:extLst>
            </p:cNvPr>
            <p:cNvSpPr txBox="1"/>
            <p:nvPr/>
          </p:nvSpPr>
          <p:spPr>
            <a:xfrm>
              <a:off x="6468177" y="4854340"/>
              <a:ext cx="214242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</a:t>
              </a:r>
              <a:r>
                <a:rPr lang="zh-CN" altLang="en-US" dirty="0"/>
                <a:t>阶段末知道预测错误，到</a:t>
              </a:r>
              <a:r>
                <a:rPr lang="en-US" altLang="zh-CN" dirty="0"/>
                <a:t>M</a:t>
              </a:r>
              <a:r>
                <a:rPr lang="zh-CN" altLang="en-US" dirty="0"/>
                <a:t>阶段才能跳到正确的</a:t>
              </a:r>
              <a:r>
                <a:rPr lang="en-US" altLang="zh-CN" dirty="0"/>
                <a:t>PC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38846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76E00BE-0EB2-43DE-A126-62D805713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BD1A8-7468-4979-AA67-A89F669A670C}" type="datetime1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3C839E6-1BAF-452A-9D3A-3747438E6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1D97-C0F8-4CBC-8EEE-E510B33C8979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E4763BA-CFCE-4B1C-B0A1-098E915C9AE0}"/>
              </a:ext>
            </a:extLst>
          </p:cNvPr>
          <p:cNvSpPr txBox="1"/>
          <p:nvPr/>
        </p:nvSpPr>
        <p:spPr>
          <a:xfrm>
            <a:off x="486251" y="250430"/>
            <a:ext cx="149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printf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函数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279BCE6-785D-44E9-BE7F-783CB143ED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17"/>
          <a:stretch/>
        </p:blipFill>
        <p:spPr>
          <a:xfrm>
            <a:off x="587943" y="1414914"/>
            <a:ext cx="5181600" cy="234776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C603848-FFAF-42C7-8F28-77C7D94D1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1893" y="204184"/>
            <a:ext cx="3895725" cy="25050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B981CB6-67B1-40FF-918D-9DC3299D02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t="32165" r="8089" b="45024"/>
          <a:stretch/>
        </p:blipFill>
        <p:spPr>
          <a:xfrm>
            <a:off x="7331893" y="2862596"/>
            <a:ext cx="3895725" cy="152961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325781C-4567-4147-957D-B11DED4CEEDE}"/>
              </a:ext>
            </a:extLst>
          </p:cNvPr>
          <p:cNvSpPr/>
          <p:nvPr/>
        </p:nvSpPr>
        <p:spPr>
          <a:xfrm>
            <a:off x="7584707" y="3859731"/>
            <a:ext cx="2685449" cy="5324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E7541C2-99D9-48AD-BF0E-F75B17B137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1892" y="4498731"/>
            <a:ext cx="3895725" cy="1781231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17FED93-8238-4DCE-84A4-0F1F15A958BA}"/>
              </a:ext>
            </a:extLst>
          </p:cNvPr>
          <p:cNvSpPr/>
          <p:nvPr/>
        </p:nvSpPr>
        <p:spPr>
          <a:xfrm>
            <a:off x="7488455" y="5698156"/>
            <a:ext cx="2935705" cy="5818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310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873</Words>
  <Application>Microsoft Office PowerPoint</Application>
  <PresentationFormat>宽屏</PresentationFormat>
  <Paragraphs>100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等线</vt:lpstr>
      <vt:lpstr>等线 Light</vt:lpstr>
      <vt:lpstr>仿宋</vt:lpstr>
      <vt:lpstr>宋体</vt:lpstr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Gong Chen</dc:creator>
  <cp:lastModifiedBy>Gong Chen</cp:lastModifiedBy>
  <cp:revision>20</cp:revision>
  <dcterms:created xsi:type="dcterms:W3CDTF">2019-10-22T08:23:44Z</dcterms:created>
  <dcterms:modified xsi:type="dcterms:W3CDTF">2019-10-24T11:43:35Z</dcterms:modified>
</cp:coreProperties>
</file>