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99" r:id="rId2"/>
    <p:sldId id="317" r:id="rId3"/>
    <p:sldId id="271" r:id="rId4"/>
    <p:sldId id="272" r:id="rId5"/>
    <p:sldId id="301" r:id="rId6"/>
    <p:sldId id="300" r:id="rId7"/>
    <p:sldId id="302" r:id="rId8"/>
    <p:sldId id="303" r:id="rId9"/>
    <p:sldId id="305" r:id="rId10"/>
    <p:sldId id="316" r:id="rId11"/>
    <p:sldId id="304" r:id="rId12"/>
    <p:sldId id="306" r:id="rId13"/>
    <p:sldId id="313" r:id="rId14"/>
    <p:sldId id="314" r:id="rId15"/>
    <p:sldId id="315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98" r:id="rId32"/>
    <p:sldId id="307" r:id="rId33"/>
    <p:sldId id="308" r:id="rId34"/>
    <p:sldId id="309" r:id="rId35"/>
    <p:sldId id="310" r:id="rId36"/>
    <p:sldId id="31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34C-1D46-4ED9-94C5-C049183B17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C4DB-9BF9-47F8-8DBA-D7EA57D66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11BD-A152-4270-B32E-94C66EE6ACFF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A54E-53BB-4567-81B4-E8F443EEFEDC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463-2D7E-4853-8934-EB3F2BBA585F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B2A6-08A7-4386-AF8A-8545ED0430F4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3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615E-1440-4E33-ACDC-B802306CA408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6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CBCD-52BC-4827-9D36-90C50BF2CFF9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877C-9330-4FC6-B32D-1A7E20A2B5E8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CC45-C1FC-40A1-B0C2-EF5994FB51D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64A4-A57E-4980-8F09-2989AD44AE32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FC30-FB37-4A5D-BECA-C7A563E34EF7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B47C-DAD9-4378-A528-2F39864EB68E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BCB9-D527-4F88-A0BE-DA75AC476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第四次小班课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小班教师：金芝老师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助教：龚晨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EB477E-2E89-4B8B-9739-16FE10AC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AB9-D2ED-4620-A4BE-7C722A01EE63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8B757-36DC-4CDC-B34E-E3FD8329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EEFF75-C807-42E3-9324-8E37B09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AF2B54-DDAD-43E2-95EE-4164D98B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58D05-6C9E-4001-A43B-A2B27D89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9" y="0"/>
            <a:ext cx="10775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7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495F59-8032-4FAE-960C-E2B8F183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3" y="4027570"/>
            <a:ext cx="6886575" cy="18573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ECEBC9-17BC-4709-BF43-E6A6879B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9" y="134753"/>
            <a:ext cx="10372725" cy="3476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43BA6C-1CE8-4A8C-81DC-ABC7D1AC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79" y="3432409"/>
            <a:ext cx="5347221" cy="317297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18365F0-7362-48D5-928F-EDF7FCDBFD94}"/>
              </a:ext>
            </a:extLst>
          </p:cNvPr>
          <p:cNvSpPr/>
          <p:nvPr/>
        </p:nvSpPr>
        <p:spPr>
          <a:xfrm>
            <a:off x="3570973" y="1203158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5B00CF-9B3A-4DB5-A4E5-1A99006E986C}"/>
              </a:ext>
            </a:extLst>
          </p:cNvPr>
          <p:cNvSpPr/>
          <p:nvPr/>
        </p:nvSpPr>
        <p:spPr>
          <a:xfrm>
            <a:off x="5853933" y="1191627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1CBB6E3-CDDC-454D-AF38-180BED86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893" y="1203158"/>
            <a:ext cx="2011854" cy="39627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64D1A5D-3510-4751-8260-15813E03FB93}"/>
              </a:ext>
            </a:extLst>
          </p:cNvPr>
          <p:cNvSpPr/>
          <p:nvPr/>
        </p:nvSpPr>
        <p:spPr>
          <a:xfrm>
            <a:off x="3570973" y="1675747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748E1-75A9-448F-90B8-F11C8E2F60AB}"/>
              </a:ext>
            </a:extLst>
          </p:cNvPr>
          <p:cNvSpPr/>
          <p:nvPr/>
        </p:nvSpPr>
        <p:spPr>
          <a:xfrm>
            <a:off x="5853933" y="1668428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808D3F-7615-4CE3-A802-6D7D287E6A2B}"/>
              </a:ext>
            </a:extLst>
          </p:cNvPr>
          <p:cNvSpPr/>
          <p:nvPr/>
        </p:nvSpPr>
        <p:spPr>
          <a:xfrm>
            <a:off x="8136893" y="1675747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40A9A4-5DBF-4124-A6BF-459F1F333AC2}"/>
              </a:ext>
            </a:extLst>
          </p:cNvPr>
          <p:cNvSpPr/>
          <p:nvPr/>
        </p:nvSpPr>
        <p:spPr>
          <a:xfrm>
            <a:off x="3570973" y="2095197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36DA2D-E8F5-4798-AB9E-AB6F75714C72}"/>
              </a:ext>
            </a:extLst>
          </p:cNvPr>
          <p:cNvSpPr/>
          <p:nvPr/>
        </p:nvSpPr>
        <p:spPr>
          <a:xfrm>
            <a:off x="5838939" y="2121285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A971DA-6F3D-49C6-B915-B28332116051}"/>
              </a:ext>
            </a:extLst>
          </p:cNvPr>
          <p:cNvSpPr/>
          <p:nvPr/>
        </p:nvSpPr>
        <p:spPr>
          <a:xfrm>
            <a:off x="8136893" y="2084419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4A2380-0E8B-44A0-A533-56D8AB7EA613}"/>
              </a:ext>
            </a:extLst>
          </p:cNvPr>
          <p:cNvSpPr/>
          <p:nvPr/>
        </p:nvSpPr>
        <p:spPr>
          <a:xfrm>
            <a:off x="3570973" y="2536330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9FC74-A67F-4AA9-B6A9-3F80FE7A048F}"/>
              </a:ext>
            </a:extLst>
          </p:cNvPr>
          <p:cNvSpPr/>
          <p:nvPr/>
        </p:nvSpPr>
        <p:spPr>
          <a:xfrm>
            <a:off x="5853933" y="2529011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6482E8-1BC1-400E-BA2F-9DC70FC2F679}"/>
              </a:ext>
            </a:extLst>
          </p:cNvPr>
          <p:cNvSpPr/>
          <p:nvPr/>
        </p:nvSpPr>
        <p:spPr>
          <a:xfrm>
            <a:off x="8136893" y="2536330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22EC18-FBEA-4851-BA9B-BB97CDC9A603}"/>
              </a:ext>
            </a:extLst>
          </p:cNvPr>
          <p:cNvSpPr/>
          <p:nvPr/>
        </p:nvSpPr>
        <p:spPr>
          <a:xfrm>
            <a:off x="3570973" y="3003722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58F83B-1E3D-424D-9075-95BAE7AF99DC}"/>
              </a:ext>
            </a:extLst>
          </p:cNvPr>
          <p:cNvSpPr/>
          <p:nvPr/>
        </p:nvSpPr>
        <p:spPr>
          <a:xfrm>
            <a:off x="5853933" y="2996403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4696C2-BA9B-4875-A135-852973553004}"/>
              </a:ext>
            </a:extLst>
          </p:cNvPr>
          <p:cNvSpPr/>
          <p:nvPr/>
        </p:nvSpPr>
        <p:spPr>
          <a:xfrm>
            <a:off x="8136893" y="3003722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4CDDC3-48E4-4755-8B36-417CDCECB425}"/>
              </a:ext>
            </a:extLst>
          </p:cNvPr>
          <p:cNvSpPr/>
          <p:nvPr/>
        </p:nvSpPr>
        <p:spPr>
          <a:xfrm>
            <a:off x="9941294" y="4482465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E2FBC-6D59-498C-AD3A-76D0EF64D216}"/>
              </a:ext>
            </a:extLst>
          </p:cNvPr>
          <p:cNvSpPr/>
          <p:nvPr/>
        </p:nvSpPr>
        <p:spPr>
          <a:xfrm>
            <a:off x="9941294" y="4897088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5E949D-2E8C-4CC4-AE7B-46613335ABAE}"/>
              </a:ext>
            </a:extLst>
          </p:cNvPr>
          <p:cNvSpPr/>
          <p:nvPr/>
        </p:nvSpPr>
        <p:spPr>
          <a:xfrm>
            <a:off x="9944840" y="5295800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4A5051E-AAED-4636-9149-E6B47602B6EB}"/>
              </a:ext>
            </a:extLst>
          </p:cNvPr>
          <p:cNvSpPr/>
          <p:nvPr/>
        </p:nvSpPr>
        <p:spPr>
          <a:xfrm>
            <a:off x="9954465" y="5721580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D3AB3F-D687-4AAA-8146-0A85FCF81F77}"/>
              </a:ext>
            </a:extLst>
          </p:cNvPr>
          <p:cNvSpPr/>
          <p:nvPr/>
        </p:nvSpPr>
        <p:spPr>
          <a:xfrm>
            <a:off x="9941294" y="6121402"/>
            <a:ext cx="2011680" cy="3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日期占位符 37">
            <a:extLst>
              <a:ext uri="{FF2B5EF4-FFF2-40B4-BE49-F238E27FC236}">
                <a16:creationId xmlns:a16="http://schemas.microsoft.com/office/drawing/2014/main" id="{0C48A8BE-8E16-47E0-888B-4251805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DBD-4AE4-462A-81DA-0690C2C06E9F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D6472883-3AE3-43FA-9DF9-60E767F7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153B2F-7E23-430E-93C5-8A4F7C2E09B4}"/>
              </a:ext>
            </a:extLst>
          </p:cNvPr>
          <p:cNvSpPr txBox="1"/>
          <p:nvPr/>
        </p:nvSpPr>
        <p:spPr>
          <a:xfrm>
            <a:off x="1241658" y="1337912"/>
            <a:ext cx="10520414" cy="314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dirty="0"/>
              <a:t>&amp;E[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]-E</a:t>
            </a:r>
            <a:r>
              <a:rPr lang="zh-CN" altLang="en-US" sz="2400" dirty="0"/>
              <a:t>：类型为</a:t>
            </a:r>
            <a:r>
              <a:rPr lang="en-US" altLang="zh-CN" sz="2400" dirty="0"/>
              <a:t>long</a:t>
            </a:r>
            <a:r>
              <a:rPr lang="zh-CN" altLang="en-US" sz="2400" dirty="0"/>
              <a:t>，值为</a:t>
            </a:r>
            <a:r>
              <a:rPr lang="en-US" altLang="zh-CN" sz="2400" dirty="0"/>
              <a:t>i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400" dirty="0"/>
              <a:t>强制类型转换的优先级高于加法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400" dirty="0"/>
              <a:t>为了管理变长栈帧，</a:t>
            </a:r>
            <a:r>
              <a:rPr lang="en-US" altLang="zh-CN" sz="2400" dirty="0"/>
              <a:t>x86-64</a:t>
            </a:r>
            <a:r>
              <a:rPr lang="zh-CN" altLang="en-US" sz="2400" dirty="0"/>
              <a:t>代码使用寄存器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r>
              <a:rPr lang="zh-CN" altLang="en-US" sz="2400" dirty="0"/>
              <a:t>作为帧指针</a:t>
            </a:r>
            <a:r>
              <a:rPr lang="en-US" altLang="zh-CN" sz="2400" dirty="0"/>
              <a:t>(frame pointer)/</a:t>
            </a:r>
            <a:r>
              <a:rPr lang="zh-CN" altLang="en-US" sz="2400" dirty="0"/>
              <a:t>基指针</a:t>
            </a:r>
            <a:r>
              <a:rPr lang="en-US" altLang="zh-CN" sz="2400" dirty="0"/>
              <a:t>(base pointer).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	</a:t>
            </a:r>
            <a:r>
              <a:rPr lang="en-US" altLang="zh-CN" sz="2000" dirty="0"/>
              <a:t>leave</a:t>
            </a:r>
            <a:r>
              <a:rPr lang="zh-CN" altLang="en-US" sz="2000" dirty="0"/>
              <a:t>指令等价于：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movq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rbp</a:t>
            </a:r>
            <a:r>
              <a:rPr lang="en-US" altLang="zh-CN" sz="2000" dirty="0"/>
              <a:t>, %</a:t>
            </a:r>
            <a:r>
              <a:rPr lang="en-US" altLang="zh-CN" sz="2000" dirty="0" err="1"/>
              <a:t>rsp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popq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rbp</a:t>
            </a:r>
            <a:endParaRPr lang="zh-CN" altLang="en-US" sz="20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6151B-C34A-45BE-AD0E-F88276D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74F2-1F1F-4621-B26E-601753144A1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CF5E7-CDCF-4607-B273-DA7EB048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2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A8384-2F61-4367-9B87-F8C2DB1C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B0F63C-9EC9-4309-B4B8-E7DA0905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715EF2-16F9-41CD-BC98-75469A70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04" y="826555"/>
            <a:ext cx="9498391" cy="21825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96D4B7-B181-438C-BD8C-52AF1F46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04" y="3097440"/>
            <a:ext cx="7590400" cy="27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4F433-6194-4158-B9C4-8945FFC0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E98D3D-DA24-4883-AAB6-9B87466A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0542A4-1EAF-43FA-BA7B-2DC353BB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4" y="869830"/>
            <a:ext cx="7382896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FF2A5-0C26-4521-965D-588FF70F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16D07-2406-4221-89DF-EDFBFF5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47F8F-7794-46C0-98BF-089DC03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95" y="789669"/>
            <a:ext cx="8766780" cy="49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5B351CA-7E57-4413-8211-3A6B60EA14FF}"/>
              </a:ext>
            </a:extLst>
          </p:cNvPr>
          <p:cNvSpPr txBox="1"/>
          <p:nvPr/>
        </p:nvSpPr>
        <p:spPr>
          <a:xfrm>
            <a:off x="1925053" y="1192898"/>
            <a:ext cx="6554804" cy="421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判断下列</a:t>
            </a:r>
            <a:r>
              <a:rPr lang="en-US" altLang="zh-CN" sz="2400" dirty="0"/>
              <a:t>x86-64 ATT</a:t>
            </a:r>
            <a:r>
              <a:rPr lang="zh-CN" altLang="en-US" sz="2400" dirty="0"/>
              <a:t>操作数格式是否合法。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(1)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8(%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, ,2)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(2)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$30(%rax,%rax,2)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(3)  (   </a:t>
            </a:r>
            <a:r>
              <a:rPr lang="zh-CN" altLang="en-US" sz="2400" dirty="0"/>
              <a:t>对</a:t>
            </a:r>
            <a:r>
              <a:rPr lang="en-US" altLang="zh-CN" sz="2400" dirty="0"/>
              <a:t>   ) 0x30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(4)  (   </a:t>
            </a:r>
            <a:r>
              <a:rPr lang="zh-CN" altLang="en-US" sz="2400" dirty="0"/>
              <a:t>对</a:t>
            </a:r>
            <a:r>
              <a:rPr lang="en-US" altLang="zh-CN" sz="2400" dirty="0"/>
              <a:t>   ) 13(,%rdi,4)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(5)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(%rsi,%rdi,6)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(6)  (   </a:t>
            </a:r>
            <a:r>
              <a:rPr lang="zh-CN" altLang="en-US" sz="2400" dirty="0"/>
              <a:t>对</a:t>
            </a:r>
            <a:r>
              <a:rPr lang="en-US" altLang="zh-CN" sz="2400" dirty="0"/>
              <a:t>   ) %</a:t>
            </a:r>
            <a:r>
              <a:rPr lang="en-US" altLang="zh-CN" sz="2400" dirty="0" err="1"/>
              <a:t>ecx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(7)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(%</a:t>
            </a:r>
            <a:r>
              <a:rPr lang="en-US" altLang="zh-CN" sz="2400" dirty="0" err="1"/>
              <a:t>ecx</a:t>
            </a:r>
            <a:r>
              <a:rPr lang="en-US" altLang="zh-CN" sz="2400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(8)★( </a:t>
            </a:r>
            <a:r>
              <a:rPr lang="zh-CN" altLang="en-US" sz="2400" dirty="0"/>
              <a:t>错</a:t>
            </a:r>
            <a:r>
              <a:rPr lang="en-US" altLang="zh-CN" sz="2400" dirty="0"/>
              <a:t>   ) (%</a:t>
            </a:r>
            <a:r>
              <a:rPr lang="en-US" altLang="zh-CN" sz="2400" dirty="0" err="1"/>
              <a:t>rbp</a:t>
            </a:r>
            <a:r>
              <a:rPr lang="en-US" altLang="zh-CN" sz="2400" dirty="0"/>
              <a:t>,%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008DC-F73F-4304-A819-C1A868309F4C}"/>
              </a:ext>
            </a:extLst>
          </p:cNvPr>
          <p:cNvSpPr txBox="1"/>
          <p:nvPr/>
        </p:nvSpPr>
        <p:spPr>
          <a:xfrm>
            <a:off x="1312043" y="5497079"/>
            <a:ext cx="10276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不能作为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访问内存的第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，没有给这种寻址模式分配机器码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（参考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Vol.1 3-23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Vol.2A 2-7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CED312-D290-4D04-9702-5C773A3F6ED1}"/>
              </a:ext>
            </a:extLst>
          </p:cNvPr>
          <p:cNvSpPr/>
          <p:nvPr/>
        </p:nvSpPr>
        <p:spPr>
          <a:xfrm>
            <a:off x="2714324" y="1780674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AA6075-7219-42D9-B576-13A2F4DF019F}"/>
              </a:ext>
            </a:extLst>
          </p:cNvPr>
          <p:cNvSpPr/>
          <p:nvPr/>
        </p:nvSpPr>
        <p:spPr>
          <a:xfrm>
            <a:off x="2714324" y="2245962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E56B47-71E7-443B-A906-F4A14438CA9A}"/>
              </a:ext>
            </a:extLst>
          </p:cNvPr>
          <p:cNvSpPr/>
          <p:nvPr/>
        </p:nvSpPr>
        <p:spPr>
          <a:xfrm>
            <a:off x="2714324" y="2711985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C0AE7B-259B-42B7-828E-9A958275A3D8}"/>
              </a:ext>
            </a:extLst>
          </p:cNvPr>
          <p:cNvSpPr/>
          <p:nvPr/>
        </p:nvSpPr>
        <p:spPr>
          <a:xfrm>
            <a:off x="2714324" y="3148765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9A45F-BE9A-4456-90A2-731D1CAEA6B8}"/>
              </a:ext>
            </a:extLst>
          </p:cNvPr>
          <p:cNvSpPr/>
          <p:nvPr/>
        </p:nvSpPr>
        <p:spPr>
          <a:xfrm>
            <a:off x="2714324" y="3585545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9DCCD-FC7C-405E-ABB3-8D7F4F51A519}"/>
              </a:ext>
            </a:extLst>
          </p:cNvPr>
          <p:cNvSpPr/>
          <p:nvPr/>
        </p:nvSpPr>
        <p:spPr>
          <a:xfrm>
            <a:off x="2714324" y="4063032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0A8089-7F8A-4CEA-810B-936C193E78A2}"/>
              </a:ext>
            </a:extLst>
          </p:cNvPr>
          <p:cNvSpPr/>
          <p:nvPr/>
        </p:nvSpPr>
        <p:spPr>
          <a:xfrm>
            <a:off x="2714324" y="4536425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19CFD9-A706-4947-B9F7-8EC1694838FA}"/>
              </a:ext>
            </a:extLst>
          </p:cNvPr>
          <p:cNvSpPr/>
          <p:nvPr/>
        </p:nvSpPr>
        <p:spPr>
          <a:xfrm>
            <a:off x="2789722" y="4961056"/>
            <a:ext cx="442762" cy="34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2B0C4C-13C9-4B41-82C3-02F3F84E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EDC-ECB5-40D8-9F81-77D621FCB864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D3A0D2-6509-4243-8613-881F05D1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21F848-B50D-478C-BA3C-4584D29D54C4}"/>
              </a:ext>
            </a:extLst>
          </p:cNvPr>
          <p:cNvSpPr txBox="1"/>
          <p:nvPr/>
        </p:nvSpPr>
        <p:spPr>
          <a:xfrm>
            <a:off x="1148615" y="4966636"/>
            <a:ext cx="989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cltq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的符号拓展转换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movslq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E362E1-31B7-4AA1-A9F9-C3A52740B64A}"/>
              </a:ext>
            </a:extLst>
          </p:cNvPr>
          <p:cNvSpPr txBox="1"/>
          <p:nvPr/>
        </p:nvSpPr>
        <p:spPr>
          <a:xfrm>
            <a:off x="1347536" y="1771048"/>
            <a:ext cx="7988969" cy="19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(1) 0x000000000000CDEF   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movw</a:t>
            </a:r>
            <a:r>
              <a:rPr lang="en-US" altLang="zh-CN" sz="2400" dirty="0"/>
              <a:t> %ax, %bx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(2) 0xFFFFFFFFFFFFCDEF	   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movswq</a:t>
            </a:r>
            <a:r>
              <a:rPr lang="en-US" altLang="zh-CN" sz="2400" dirty="0"/>
              <a:t> %bx, %</a:t>
            </a:r>
            <a:r>
              <a:rPr lang="en-US" altLang="zh-CN" sz="2400" dirty="0" err="1"/>
              <a:t>rbx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(3) 0x00000000FFFFCDEF    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 %</a:t>
            </a:r>
            <a:r>
              <a:rPr lang="en-US" altLang="zh-CN" sz="2400" dirty="0" err="1"/>
              <a:t>ebx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eax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(4) 0xFFFFFFFF89ABCDEF	   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cltq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0BA17-869A-40AF-82A4-18FF74D6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EEF-AF49-4DA0-BCF9-F68A9D98CF80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60975-7E20-49ED-A2DF-09975E8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1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DD4FB0-95FF-45AA-A118-F056115D3E9A}"/>
              </a:ext>
            </a:extLst>
          </p:cNvPr>
          <p:cNvSpPr txBox="1"/>
          <p:nvPr/>
        </p:nvSpPr>
        <p:spPr>
          <a:xfrm>
            <a:off x="1240054" y="1095198"/>
            <a:ext cx="10088880" cy="467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下列操作不等价的是</a:t>
            </a:r>
            <a:r>
              <a:rPr lang="en-US" altLang="zh-CN" sz="2400" dirty="0"/>
              <a:t>(      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A. </a:t>
            </a:r>
            <a:r>
              <a:rPr lang="en-US" altLang="zh-CN" sz="2400" dirty="0" err="1"/>
              <a:t>movzbq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movzbl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B. </a:t>
            </a:r>
            <a:r>
              <a:rPr lang="en-US" altLang="zh-CN" sz="2400" dirty="0" err="1"/>
              <a:t>movzwq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movzwl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C. </a:t>
            </a:r>
            <a:r>
              <a:rPr lang="en-US" altLang="zh-CN" sz="2400" dirty="0" err="1"/>
              <a:t>movl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movslq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D. </a:t>
            </a:r>
            <a:r>
              <a:rPr lang="en-US" altLang="zh-CN" sz="2400" dirty="0" err="1"/>
              <a:t>movslq</a:t>
            </a:r>
            <a:r>
              <a:rPr lang="en-US" altLang="zh-CN" sz="2400" dirty="0"/>
              <a:t> %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rax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cltq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答</a:t>
            </a:r>
            <a:r>
              <a:rPr lang="en-US" altLang="zh-CN" sz="2400" dirty="0">
                <a:solidFill>
                  <a:srgbClr val="FF0000"/>
                </a:solidFill>
              </a:rPr>
              <a:t>】C;  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A. B. </a:t>
            </a:r>
            <a:r>
              <a:rPr lang="en-US" altLang="zh-CN" sz="2400" dirty="0" err="1">
                <a:solidFill>
                  <a:srgbClr val="FF0000"/>
                </a:solidFill>
              </a:rPr>
              <a:t>movzbl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movzwl</a:t>
            </a:r>
            <a:r>
              <a:rPr lang="zh-CN" altLang="en-US" sz="2400" dirty="0">
                <a:solidFill>
                  <a:srgbClr val="FF0000"/>
                </a:solidFill>
              </a:rPr>
              <a:t>生成了四字节，把高位设为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；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D. </a:t>
            </a:r>
            <a:r>
              <a:rPr lang="en-US" altLang="zh-CN" sz="2400" dirty="0" err="1">
                <a:solidFill>
                  <a:srgbClr val="FF0000"/>
                </a:solidFill>
              </a:rPr>
              <a:t>cltq</a:t>
            </a:r>
            <a:r>
              <a:rPr lang="zh-CN" altLang="en-US" sz="2400" dirty="0">
                <a:solidFill>
                  <a:srgbClr val="FF0000"/>
                </a:solidFill>
              </a:rPr>
              <a:t>是对</a:t>
            </a:r>
            <a:r>
              <a:rPr lang="en-US" altLang="zh-CN" sz="2400" dirty="0">
                <a:solidFill>
                  <a:srgbClr val="FF0000"/>
                </a:solidFill>
              </a:rPr>
              <a:t>%</a:t>
            </a:r>
            <a:r>
              <a:rPr lang="en-US" altLang="zh-CN" sz="2400" dirty="0" err="1">
                <a:solidFill>
                  <a:srgbClr val="FF0000"/>
                </a:solidFill>
              </a:rPr>
              <a:t>eax</a:t>
            </a:r>
            <a:r>
              <a:rPr lang="zh-CN" altLang="en-US" sz="2400" dirty="0">
                <a:solidFill>
                  <a:srgbClr val="FF0000"/>
                </a:solidFill>
              </a:rPr>
              <a:t>的符号拓展； 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C. </a:t>
            </a:r>
            <a:r>
              <a:rPr lang="en-US" altLang="zh-CN" sz="2400" dirty="0" err="1">
                <a:solidFill>
                  <a:srgbClr val="FF0000"/>
                </a:solidFill>
              </a:rPr>
              <a:t>movl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</a:rPr>
              <a:t>movzlq</a:t>
            </a:r>
            <a:r>
              <a:rPr lang="zh-CN" altLang="en-US" sz="2400" dirty="0">
                <a:solidFill>
                  <a:srgbClr val="FF0000"/>
                </a:solidFill>
              </a:rPr>
              <a:t>等价（所以不需要</a:t>
            </a:r>
            <a:r>
              <a:rPr lang="en-US" altLang="zh-CN" sz="2400" dirty="0" err="1">
                <a:solidFill>
                  <a:srgbClr val="FF0000"/>
                </a:solidFill>
              </a:rPr>
              <a:t>movzlq</a:t>
            </a:r>
            <a:r>
              <a:rPr lang="zh-CN" altLang="en-US" sz="2400" dirty="0">
                <a:solidFill>
                  <a:srgbClr val="FF0000"/>
                </a:solidFill>
              </a:rPr>
              <a:t>这条指令）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0BB71-2DFE-4C82-972F-8D24252E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7ECC-3DEB-472A-9068-19A42C3D12B4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27C9D-8329-4E70-BED0-BDE97A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9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5E045A-A4E4-43FD-9519-944969FDC917}"/>
              </a:ext>
            </a:extLst>
          </p:cNvPr>
          <p:cNvSpPr txBox="1"/>
          <p:nvPr/>
        </p:nvSpPr>
        <p:spPr>
          <a:xfrm>
            <a:off x="1249680" y="668803"/>
            <a:ext cx="9692640" cy="467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4. </a:t>
            </a:r>
            <a:r>
              <a:rPr lang="zh-CN" altLang="zh-CN" sz="2400" dirty="0"/>
              <a:t>判断下列</a:t>
            </a:r>
            <a:r>
              <a:rPr lang="en-US" altLang="zh-CN" sz="2400" dirty="0"/>
              <a:t>x86-64 ATT</a:t>
            </a:r>
            <a:r>
              <a:rPr lang="zh-CN" altLang="zh-CN" sz="2400" dirty="0"/>
              <a:t>数据传送指令是否合法。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(1)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 $0x400010, $0x800010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(2)  (   </a:t>
            </a:r>
            <a:r>
              <a:rPr lang="zh-CN" altLang="en-US" sz="2400" dirty="0"/>
              <a:t>对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 $0x400010, 0x800010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(3)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 0x400010, 0x800010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(4)  (   </a:t>
            </a:r>
            <a:r>
              <a:rPr lang="zh-CN" altLang="en-US" sz="2400" dirty="0"/>
              <a:t>对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movq</a:t>
            </a:r>
            <a:r>
              <a:rPr lang="en-US" altLang="zh-CN" sz="2400" dirty="0"/>
              <a:t> $-4, (%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(5)  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movq</a:t>
            </a:r>
            <a:r>
              <a:rPr lang="en-US" altLang="zh-CN" sz="2400" dirty="0"/>
              <a:t> $0x123456789AB, %</a:t>
            </a:r>
            <a:r>
              <a:rPr lang="en-US" altLang="zh-CN" sz="2400" dirty="0" err="1"/>
              <a:t>rax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(6)  (   </a:t>
            </a:r>
            <a:r>
              <a:rPr lang="zh-CN" altLang="en-US" sz="2400" dirty="0"/>
              <a:t>对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movabsq</a:t>
            </a:r>
            <a:r>
              <a:rPr lang="en-US" altLang="zh-CN" sz="2400" dirty="0"/>
              <a:t> $0x123456789AB,%rdi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(7)</a:t>
            </a:r>
            <a:r>
              <a:rPr lang="zh-CN" altLang="zh-CN" sz="2400" dirty="0"/>
              <a:t>★</a:t>
            </a:r>
            <a:r>
              <a:rPr lang="en-US" altLang="zh-CN" sz="2400" dirty="0"/>
              <a:t>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movabsq</a:t>
            </a:r>
            <a:r>
              <a:rPr lang="en-US" altLang="zh-CN" sz="2400" dirty="0"/>
              <a:t> $0x123456789AB,16(%</a:t>
            </a:r>
            <a:r>
              <a:rPr lang="en-US" altLang="zh-CN" sz="2400" dirty="0" err="1"/>
              <a:t>rcx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(8)</a:t>
            </a:r>
            <a:r>
              <a:rPr lang="zh-CN" altLang="zh-CN" sz="2400" dirty="0"/>
              <a:t>★</a:t>
            </a:r>
            <a:r>
              <a:rPr lang="en-US" altLang="zh-CN" sz="2400" dirty="0"/>
              <a:t>(   </a:t>
            </a:r>
            <a:r>
              <a:rPr lang="zh-CN" altLang="en-US" sz="2400" dirty="0"/>
              <a:t>错</a:t>
            </a:r>
            <a:r>
              <a:rPr lang="en-US" altLang="zh-CN" sz="2400" dirty="0"/>
              <a:t>   ) </a:t>
            </a:r>
            <a:r>
              <a:rPr lang="en-US" altLang="zh-CN" sz="2400" dirty="0" err="1"/>
              <a:t>movq</a:t>
            </a:r>
            <a:r>
              <a:rPr lang="en-US" altLang="zh-CN" sz="2400" dirty="0"/>
              <a:t> 8(%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),%rip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B3B487-28B4-4DBB-8DE2-EE241E761E40}"/>
              </a:ext>
            </a:extLst>
          </p:cNvPr>
          <p:cNvSpPr txBox="1"/>
          <p:nvPr/>
        </p:nvSpPr>
        <p:spPr>
          <a:xfrm>
            <a:off x="1857676" y="53582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movabsq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的目标地址必须是整数寄存器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%rip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中传入数据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A61E8-BB7D-41A0-8C60-B9192C31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033-9869-4F9A-B078-0F499173D5AA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57ACC6-C1AA-4408-9D06-40211E7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B2ABB-9FA3-4658-A6C1-CF12AAC0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CC45-C1FC-40A1-B0C2-EF5994FB51D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15F45-0B58-4C50-A491-AEDF84E2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56C704-C07B-40E6-89EF-F857D673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" y="254366"/>
            <a:ext cx="4819984" cy="4558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289D9E-7C99-4199-8C75-BE270A81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87" y="413887"/>
            <a:ext cx="7557513" cy="55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1E6D49-71F7-457E-B211-68A297C74997}"/>
              </a:ext>
            </a:extLst>
          </p:cNvPr>
          <p:cNvSpPr txBox="1"/>
          <p:nvPr/>
        </p:nvSpPr>
        <p:spPr>
          <a:xfrm>
            <a:off x="1886553" y="664143"/>
            <a:ext cx="3590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C</a:t>
            </a:r>
          </a:p>
          <a:p>
            <a:endParaRPr lang="en-US" altLang="zh-CN" sz="2400" dirty="0"/>
          </a:p>
          <a:p>
            <a:r>
              <a:rPr lang="en-US" altLang="zh-CN" sz="2400" dirty="0"/>
              <a:t>6. a * 15 + b * 7</a:t>
            </a:r>
          </a:p>
          <a:p>
            <a:endParaRPr lang="zh-CN" altLang="en-US" sz="24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8C58ACE-C531-4D6F-9DB7-A0AD59C1E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6553" y="1964296"/>
          <a:ext cx="8170025" cy="308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5273690" imgH="1993827" progId="Word.Document.12">
                  <p:embed/>
                </p:oleObj>
              </mc:Choice>
              <mc:Fallback>
                <p:oleObj name="Document" r:id="rId3" imgW="5273690" imgH="1993827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8C58ACE-C531-4D6F-9DB7-A0AD59C1E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6553" y="1964296"/>
                        <a:ext cx="8170025" cy="3088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B471E71-54D8-4C2E-8F88-13EB44D35D39}"/>
              </a:ext>
            </a:extLst>
          </p:cNvPr>
          <p:cNvSpPr txBox="1"/>
          <p:nvPr/>
        </p:nvSpPr>
        <p:spPr>
          <a:xfrm>
            <a:off x="1097282" y="5053264"/>
            <a:ext cx="1037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a</a:t>
            </a:r>
            <a:r>
              <a:rPr lang="zh-CN" altLang="en-US" sz="2400" dirty="0"/>
              <a:t>；第</a:t>
            </a:r>
            <a:r>
              <a:rPr lang="en-US" altLang="zh-CN" sz="2400" dirty="0"/>
              <a:t>2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16a</a:t>
            </a:r>
            <a:r>
              <a:rPr lang="zh-CN" altLang="en-US" sz="2400" dirty="0"/>
              <a:t>； 第</a:t>
            </a:r>
            <a:r>
              <a:rPr lang="en-US" altLang="zh-CN" sz="2400" dirty="0"/>
              <a:t>3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15a</a:t>
            </a:r>
            <a:r>
              <a:rPr lang="zh-CN" altLang="en-US" sz="2400" dirty="0"/>
              <a:t>；第</a:t>
            </a:r>
            <a:r>
              <a:rPr lang="en-US" altLang="zh-CN" sz="2400" dirty="0"/>
              <a:t>4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 = 15a</a:t>
            </a:r>
            <a:r>
              <a:rPr lang="zh-CN" altLang="en-US" sz="2400" dirty="0"/>
              <a:t>；第</a:t>
            </a:r>
            <a:r>
              <a:rPr lang="en-US" altLang="zh-CN" sz="2400" dirty="0"/>
              <a:t>5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8b</a:t>
            </a:r>
            <a:r>
              <a:rPr lang="zh-CN" altLang="en-US" sz="2400" dirty="0"/>
              <a:t>；第</a:t>
            </a:r>
            <a:r>
              <a:rPr lang="en-US" altLang="zh-CN" sz="2400" dirty="0"/>
              <a:t>6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7b</a:t>
            </a:r>
            <a:r>
              <a:rPr lang="zh-CN" altLang="en-US" sz="2400" dirty="0"/>
              <a:t>；第</a:t>
            </a:r>
            <a:r>
              <a:rPr lang="en-US" altLang="zh-CN" sz="2400" dirty="0"/>
              <a:t>7</a:t>
            </a:r>
            <a:r>
              <a:rPr lang="zh-CN" altLang="en-US" sz="2400" dirty="0"/>
              <a:t>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= 15a + 7b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058A-9D0A-4381-B5CD-B7517E43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003-EE0F-4B85-8B5A-3987CC6B81B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7315FC-C110-4FC9-98A1-37FE41CB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0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00D917-8FD1-4ADD-82A6-3F8B19B8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4" y="662940"/>
            <a:ext cx="5695950" cy="1143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9D0A88-4729-4092-A3DD-454D6F42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84" y="2304750"/>
            <a:ext cx="4229100" cy="4019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C59EA7-A48E-469A-A092-9B83F19B3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66" y="2230604"/>
            <a:ext cx="6115050" cy="36480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7623C-7FF0-4BB8-808F-0CCEA9E7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AA4E-F19E-4D26-8F74-C0936B4C8F80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746DA-90FE-43B3-B40B-E19F1E5C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866FBA-8005-486E-ABBD-0CA966C98BDF}"/>
              </a:ext>
            </a:extLst>
          </p:cNvPr>
          <p:cNvSpPr txBox="1"/>
          <p:nvPr/>
        </p:nvSpPr>
        <p:spPr>
          <a:xfrm>
            <a:off x="1559293" y="1058779"/>
            <a:ext cx="7151571" cy="421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7. </a:t>
            </a:r>
            <a:r>
              <a:rPr lang="zh-CN" altLang="en-US" sz="2400" dirty="0"/>
              <a:t>指令</a:t>
            </a:r>
            <a:r>
              <a:rPr lang="en-US" altLang="zh-CN" sz="2400" dirty="0" err="1"/>
              <a:t>setg</a:t>
            </a:r>
            <a:r>
              <a:rPr lang="en-US" altLang="zh-CN" sz="2400" dirty="0"/>
              <a:t> %al</a:t>
            </a:r>
            <a:r>
              <a:rPr lang="zh-CN" altLang="en-US" sz="2400" dirty="0"/>
              <a:t>会让寄存器</a:t>
            </a:r>
            <a:r>
              <a:rPr lang="en-US" altLang="zh-CN" sz="2400" dirty="0"/>
              <a:t>%al</a:t>
            </a:r>
            <a:r>
              <a:rPr lang="zh-CN" altLang="en-US" sz="2400" dirty="0"/>
              <a:t>得到</a:t>
            </a:r>
            <a:r>
              <a:rPr lang="en-US" altLang="zh-CN" sz="2400" dirty="0"/>
              <a:t>(      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A. ~(SF ^ OF) &amp; ~ZF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B. ~(SF | OF) &amp; ~ZF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C. ~(SF | OF)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D. ~(SF ^ OF)</a:t>
            </a:r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答</a:t>
            </a:r>
            <a:r>
              <a:rPr lang="en-US" altLang="zh-CN" sz="2400" dirty="0">
                <a:solidFill>
                  <a:srgbClr val="FF0000"/>
                </a:solidFill>
              </a:rPr>
              <a:t>】A; 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a &gt; b</a:t>
            </a:r>
            <a:r>
              <a:rPr lang="zh-CN" altLang="en-US" sz="2400" dirty="0">
                <a:solidFill>
                  <a:srgbClr val="FF0000"/>
                </a:solidFill>
              </a:rPr>
              <a:t>，那么</a:t>
            </a:r>
            <a:r>
              <a:rPr lang="en-US" altLang="zh-CN" sz="2400" dirty="0">
                <a:solidFill>
                  <a:srgbClr val="FF0000"/>
                </a:solidFill>
              </a:rPr>
              <a:t>a – b</a:t>
            </a:r>
            <a:r>
              <a:rPr lang="zh-CN" altLang="en-US" sz="2400" dirty="0">
                <a:solidFill>
                  <a:srgbClr val="FF0000"/>
                </a:solidFill>
              </a:rPr>
              <a:t>要么为正，要么发生上溢变负；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同时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不等于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2C78F-A186-4B51-A608-8ABA8350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212-3173-49F0-9F40-3A858081C60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3BF75-1E05-4A5A-BFDA-0826260D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6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42106F-7AB0-4A0F-9CDC-F0C5B586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69" y="496453"/>
            <a:ext cx="10197967" cy="4142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EB5CA-94D0-4F74-95F9-D22375B55405}"/>
              </a:ext>
            </a:extLst>
          </p:cNvPr>
          <p:cNvSpPr txBox="1"/>
          <p:nvPr/>
        </p:nvSpPr>
        <p:spPr>
          <a:xfrm>
            <a:off x="1771048" y="4774130"/>
            <a:ext cx="730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答</a:t>
            </a:r>
            <a:r>
              <a:rPr lang="en-US" altLang="zh-CN" sz="2400" dirty="0">
                <a:solidFill>
                  <a:srgbClr val="FF0000"/>
                </a:solidFill>
              </a:rPr>
              <a:t>】a + 2 * b; (c == 0) + d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en-US" altLang="zh-CN" sz="2400" dirty="0" err="1">
                <a:solidFill>
                  <a:srgbClr val="FF0000"/>
                </a:solidFill>
              </a:rPr>
              <a:t>leal</a:t>
            </a:r>
            <a:r>
              <a:rPr lang="zh-CN" altLang="en-US" sz="2400" dirty="0">
                <a:solidFill>
                  <a:srgbClr val="FF0000"/>
                </a:solidFill>
              </a:rPr>
              <a:t>不改变条件码，而</a:t>
            </a:r>
            <a:r>
              <a:rPr lang="en-US" altLang="zh-CN" sz="2400" dirty="0" err="1">
                <a:solidFill>
                  <a:srgbClr val="FF0000"/>
                </a:solidFill>
              </a:rPr>
              <a:t>subl</a:t>
            </a:r>
            <a:r>
              <a:rPr lang="zh-CN" altLang="en-US" sz="2400" dirty="0">
                <a:solidFill>
                  <a:srgbClr val="FF0000"/>
                </a:solidFill>
              </a:rPr>
              <a:t>改变</a:t>
            </a:r>
            <a:r>
              <a:rPr lang="en-US" altLang="zh-CN" sz="2400" dirty="0">
                <a:solidFill>
                  <a:srgbClr val="FF0000"/>
                </a:solidFill>
              </a:rPr>
              <a:t>ZF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5CE3F-D96F-4035-9FE4-AF519255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2D3-79AF-41E5-B4F1-444292BAB7A9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D96A61-851F-4B58-ADE7-BC80F6E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24C3DE-909F-4A90-B2A0-31190495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1" y="374770"/>
            <a:ext cx="8629650" cy="4676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752A0B-44F5-479C-9685-78391BBC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99" y="5236211"/>
            <a:ext cx="7962900" cy="933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351776-6058-486D-80BA-733F1A5F7EF7}"/>
              </a:ext>
            </a:extLst>
          </p:cNvPr>
          <p:cNvSpPr txBox="1"/>
          <p:nvPr/>
        </p:nvSpPr>
        <p:spPr>
          <a:xfrm>
            <a:off x="1434665" y="6298564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没有其他信息默认是</a:t>
            </a:r>
            <a:r>
              <a:rPr lang="en-US" altLang="zh-CN" dirty="0"/>
              <a:t>1</a:t>
            </a:r>
            <a:r>
              <a:rPr lang="zh-CN" altLang="en-US" dirty="0"/>
              <a:t>（自己生成汇编代码）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8EE6-3593-4A72-BBCD-A6C17EBE0B82}"/>
              </a:ext>
            </a:extLst>
          </p:cNvPr>
          <p:cNvSpPr/>
          <p:nvPr/>
        </p:nvSpPr>
        <p:spPr>
          <a:xfrm>
            <a:off x="3339966" y="1848051"/>
            <a:ext cx="577516" cy="404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184A39-ED14-4919-A73E-BD2494E63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5" y="2990050"/>
            <a:ext cx="615749" cy="438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5ECD9B-6A17-44EE-8384-05D7FBF619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206"/>
          <a:stretch/>
        </p:blipFill>
        <p:spPr>
          <a:xfrm>
            <a:off x="5522987" y="688339"/>
            <a:ext cx="4995065" cy="41916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AAFC3-418B-46E7-B884-ED75EA1E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3CC4-A740-48B7-B242-AE1613E55A0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A8E29B-C9DA-4E92-ACEE-AE7504AE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93FAA0-B45C-4E16-BA60-52936969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75" y="198722"/>
            <a:ext cx="8353425" cy="4381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D72F76-EA59-4590-9433-C40D2BC60EA2}"/>
              </a:ext>
            </a:extLst>
          </p:cNvPr>
          <p:cNvSpPr txBox="1"/>
          <p:nvPr/>
        </p:nvSpPr>
        <p:spPr>
          <a:xfrm>
            <a:off x="1226429" y="4687503"/>
            <a:ext cx="9739141" cy="1796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ea typeface="微软雅黑" panose="020B0503020204020204" pitchFamily="34" charset="-122"/>
              </a:rPr>
              <a:t>答</a:t>
            </a:r>
            <a:r>
              <a:rPr lang="en-US" altLang="zh-CN" dirty="0">
                <a:ea typeface="微软雅黑" panose="020B0503020204020204" pitchFamily="34" charset="-122"/>
              </a:rPr>
              <a:t>】f1</a:t>
            </a:r>
            <a:r>
              <a:rPr lang="zh-CN" altLang="en-US" dirty="0">
                <a:ea typeface="微软雅黑" panose="020B0503020204020204" pitchFamily="34" charset="-122"/>
              </a:rPr>
              <a:t>由于比较前计算出的</a:t>
            </a:r>
            <a:r>
              <a:rPr lang="en-US" altLang="zh-CN" dirty="0"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b</a:t>
            </a:r>
            <a:r>
              <a:rPr lang="zh-CN" altLang="en-US" dirty="0">
                <a:ea typeface="微软雅黑" panose="020B0503020204020204" pitchFamily="34" charset="-122"/>
              </a:rPr>
              <a:t>就是条件传送的目标，因此会被编译成条件传送；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f2</a:t>
            </a:r>
            <a:r>
              <a:rPr lang="zh-CN" altLang="en-US" dirty="0">
                <a:ea typeface="微软雅黑" panose="020B0503020204020204" pitchFamily="34" charset="-122"/>
              </a:rPr>
              <a:t>由于比较结果会导致</a:t>
            </a:r>
            <a:r>
              <a:rPr lang="en-US" altLang="zh-CN" dirty="0"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b</a:t>
            </a:r>
            <a:r>
              <a:rPr lang="zh-CN" altLang="en-US" dirty="0">
                <a:ea typeface="微软雅黑" panose="020B0503020204020204" pitchFamily="34" charset="-122"/>
              </a:rPr>
              <a:t>指向的元素发生不同的改变，因此会被编译成条件跳转；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f3</a:t>
            </a:r>
            <a:r>
              <a:rPr lang="zh-CN" altLang="en-US" dirty="0">
                <a:ea typeface="微软雅黑" panose="020B0503020204020204" pitchFamily="34" charset="-122"/>
              </a:rPr>
              <a:t>由于指针</a:t>
            </a:r>
            <a:r>
              <a:rPr lang="en-US" altLang="zh-CN" dirty="0"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a typeface="微软雅黑" panose="020B0503020204020204" pitchFamily="34" charset="-122"/>
              </a:rPr>
              <a:t>可能无效，因此会被编译为条件跳转；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f4</a:t>
            </a:r>
            <a:r>
              <a:rPr lang="zh-CN" altLang="en-US" dirty="0">
                <a:ea typeface="微软雅黑" panose="020B0503020204020204" pitchFamily="34" charset="-122"/>
              </a:rPr>
              <a:t>会被编译成条件传送，注意到</a:t>
            </a:r>
            <a:r>
              <a:rPr lang="en-US" altLang="zh-CN" dirty="0"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b</a:t>
            </a:r>
            <a:r>
              <a:rPr lang="zh-CN" altLang="en-US" dirty="0">
                <a:ea typeface="微软雅黑" panose="020B0503020204020204" pitchFamily="34" charset="-122"/>
              </a:rPr>
              <a:t>都是局部变量，</a:t>
            </a:r>
            <a:r>
              <a:rPr lang="en-US" altLang="zh-CN" dirty="0"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ea typeface="微软雅黑" panose="020B0503020204020204" pitchFamily="34" charset="-122"/>
              </a:rPr>
              <a:t>的时候对</a:t>
            </a:r>
            <a:r>
              <a:rPr lang="en-US" altLang="zh-CN" dirty="0"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b</a:t>
            </a:r>
            <a:r>
              <a:rPr lang="zh-CN" altLang="en-US" dirty="0">
                <a:ea typeface="微软雅黑" panose="020B0503020204020204" pitchFamily="34" charset="-122"/>
              </a:rPr>
              <a:t>的操作都是没有用的。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ea typeface="微软雅黑" panose="020B0503020204020204" pitchFamily="34" charset="-122"/>
              </a:rPr>
              <a:t>-O1</a:t>
            </a:r>
            <a:r>
              <a:rPr lang="zh-CN" altLang="en-US" dirty="0">
                <a:ea typeface="微软雅黑" panose="020B0503020204020204" pitchFamily="34" charset="-122"/>
              </a:rPr>
              <a:t>可以验证</a:t>
            </a:r>
            <a:r>
              <a:rPr lang="en-US" altLang="zh-CN" dirty="0" err="1"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ea typeface="微软雅黑" panose="020B0503020204020204" pitchFamily="34" charset="-122"/>
              </a:rPr>
              <a:t>的行为。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12F0-433D-4D03-A3B2-DC13AC44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F19A-FAB9-4CEC-B656-7B73D48B5662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A12E-845F-429C-956D-C475721E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4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542B05-6906-4E1F-B210-67695CB4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2" y="254668"/>
            <a:ext cx="8382000" cy="5867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8A2FD8-5A07-4C10-90E6-C3DFC285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66" y="104775"/>
            <a:ext cx="4524375" cy="664845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D24C4-D012-40D1-8C32-D7C6A5E5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C647-8F09-4D3E-AB49-CF227D9B7530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4E935-6C75-48F5-BB88-FCBDD5DD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5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4C8AA0-35D2-4DC9-B233-9B23A4B6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20" y="671644"/>
            <a:ext cx="9582956" cy="5401897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D616C-1B62-44D6-8012-EB9FA513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AEED-B63A-45BC-B3D0-7C4021EEEF21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19765D-C71B-429B-BBE4-60901FA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7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14B07C-5D01-4FF1-9A79-54366AF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9" y="536006"/>
            <a:ext cx="10188413" cy="32659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8527D7-FCF1-4AEF-BFDD-A341092EE552}"/>
              </a:ext>
            </a:extLst>
          </p:cNvPr>
          <p:cNvSpPr txBox="1"/>
          <p:nvPr/>
        </p:nvSpPr>
        <p:spPr>
          <a:xfrm>
            <a:off x="1090863" y="4166151"/>
            <a:ext cx="10010274" cy="19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】03; f8.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程序进行到第五行时，跳转位置为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0xf8(-8) + 0x4004dd = 0x4004d5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注意当程序走到第五行进行跳转之前，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指向该指令的下一条指令，即第六行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的开头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5DFC-1C29-4213-AA00-CC19C0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1E2A-0F62-46B5-8003-5D89370086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C4EA1F-7CA1-4FC7-B099-A3F4DCCA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8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240299-D5A9-486D-BB1E-8F50E98D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72" y="378744"/>
            <a:ext cx="9083376" cy="5203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6276BC-9BC7-4321-B047-C13D06930EBF}"/>
              </a:ext>
            </a:extLst>
          </p:cNvPr>
          <p:cNvSpPr txBox="1"/>
          <p:nvPr/>
        </p:nvSpPr>
        <p:spPr>
          <a:xfrm>
            <a:off x="1982804" y="5736656"/>
            <a:ext cx="630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/>
              <a:t>【</a:t>
            </a:r>
            <a:r>
              <a:rPr lang="zh-CN" altLang="pt-BR" sz="2400" dirty="0"/>
              <a:t>答</a:t>
            </a:r>
            <a:r>
              <a:rPr lang="pt-BR" altLang="zh-CN" sz="2400" dirty="0"/>
              <a:t>】n == 0; m; n – 1, m * 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514FC-8D25-4FF6-A638-BF7EDC4B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D4D4-4FD2-4A06-A560-D9D9B496A92D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DEF19-C815-4193-A65C-041014C5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7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13678D-5803-4398-B889-C603F68AA14F}"/>
              </a:ext>
            </a:extLst>
          </p:cNvPr>
          <p:cNvSpPr txBox="1"/>
          <p:nvPr/>
        </p:nvSpPr>
        <p:spPr>
          <a:xfrm>
            <a:off x="433137" y="500514"/>
            <a:ext cx="617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指向数组初始元素的指针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BC8DA1-E4D6-4A01-89DE-B5C27B686D97}"/>
              </a:ext>
            </a:extLst>
          </p:cNvPr>
          <p:cNvSpPr txBox="1"/>
          <p:nvPr/>
        </p:nvSpPr>
        <p:spPr>
          <a:xfrm>
            <a:off x="866273" y="1578543"/>
            <a:ext cx="88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char array[6] = {1, 2, 3, 4, 5, 6}; 	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定义数组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= array; 					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定义指向数组初始元素的指针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(*</a:t>
            </a:r>
            <a:r>
              <a:rPr lang="en-US" altLang="zh-CN" dirty="0" err="1">
                <a:latin typeface="Consolas" panose="020B0609020204030204" pitchFamily="49" charset="0"/>
              </a:rPr>
              <a:t>arrayptr</a:t>
            </a:r>
            <a:r>
              <a:rPr lang="en-US" altLang="zh-CN" dirty="0">
                <a:latin typeface="Consolas" panose="020B0609020204030204" pitchFamily="49" charset="0"/>
              </a:rPr>
              <a:t>)[6] = &amp;array; 		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定义指向数组的指针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7CB89C-6EE9-45CA-B5A0-91047C94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32" r="252" b="16813"/>
          <a:stretch/>
        </p:blipFill>
        <p:spPr>
          <a:xfrm>
            <a:off x="2088080" y="2666894"/>
            <a:ext cx="6574657" cy="33784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DAFC0D-B165-4FB7-970B-58C23D9AEC37}"/>
              </a:ext>
            </a:extLst>
          </p:cNvPr>
          <p:cNvSpPr txBox="1"/>
          <p:nvPr/>
        </p:nvSpPr>
        <p:spPr>
          <a:xfrm>
            <a:off x="7769792" y="4822255"/>
            <a:ext cx="4155909" cy="83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给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加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，指针前进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个字节；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给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arrayptr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加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，指针前进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个字节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E1C40F-5F81-43FF-9865-CE4AAF37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9FF-E09F-4E18-BA48-4F8A741F8FBA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7362C8-2B2A-49CD-B89E-040BEC7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8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661E1A-923C-432C-A7B8-123D8C8F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99"/>
            <a:ext cx="8077200" cy="4514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7C78C7-2066-4D7A-9541-801322A0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04" y="84872"/>
            <a:ext cx="3962400" cy="3781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8073E0-E47F-4A87-9920-717A16FA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04" y="0"/>
            <a:ext cx="3834132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99173E-0420-4ED9-A4C2-5DCC22286B0D}"/>
              </a:ext>
            </a:extLst>
          </p:cNvPr>
          <p:cNvSpPr txBox="1"/>
          <p:nvPr/>
        </p:nvSpPr>
        <p:spPr>
          <a:xfrm>
            <a:off x="5680509" y="1905803"/>
            <a:ext cx="17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rax</a:t>
            </a:r>
            <a:r>
              <a:rPr lang="en-US" altLang="zh-CN" dirty="0">
                <a:solidFill>
                  <a:srgbClr val="FF0000"/>
                </a:solidFill>
              </a:rPr>
              <a:t>, (%</a:t>
            </a:r>
            <a:r>
              <a:rPr lang="en-US" altLang="zh-CN" dirty="0" err="1">
                <a:solidFill>
                  <a:srgbClr val="FF0000"/>
                </a:solidFill>
              </a:rPr>
              <a:t>rdi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8958F-9C9B-41C8-872B-BEBFA29F7464}"/>
              </a:ext>
            </a:extLst>
          </p:cNvPr>
          <p:cNvSpPr txBox="1"/>
          <p:nvPr/>
        </p:nvSpPr>
        <p:spPr>
          <a:xfrm>
            <a:off x="8633861" y="2810578"/>
            <a:ext cx="23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leaq</a:t>
            </a:r>
            <a:r>
              <a:rPr lang="en-US" altLang="zh-CN" dirty="0">
                <a:solidFill>
                  <a:srgbClr val="FF0000"/>
                </a:solidFill>
              </a:rPr>
              <a:t>				  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94E57A-C794-44ED-987C-1FFD742BB578}"/>
              </a:ext>
            </a:extLst>
          </p:cNvPr>
          <p:cNvSpPr txBox="1"/>
          <p:nvPr/>
        </p:nvSpPr>
        <p:spPr>
          <a:xfrm>
            <a:off x="8633861" y="3059668"/>
            <a:ext cx="23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leaq</a:t>
            </a:r>
            <a:r>
              <a:rPr lang="en-US" altLang="zh-CN" dirty="0">
                <a:solidFill>
                  <a:srgbClr val="FF0000"/>
                </a:solidFill>
              </a:rPr>
              <a:t>				  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E9A432-950B-4CB5-B983-FF00E769E7AB}"/>
              </a:ext>
            </a:extLst>
          </p:cNvPr>
          <p:cNvSpPr txBox="1"/>
          <p:nvPr/>
        </p:nvSpPr>
        <p:spPr>
          <a:xfrm>
            <a:off x="9365381" y="5653948"/>
            <a:ext cx="91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rbx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rbp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%r12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B1CB1-894F-4F2D-A830-2863F78B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02A-7D73-4CB2-B1E5-D324CCAB7368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3C10CA8-E02B-44F8-8DBC-D6ABBDC8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56E524-6B80-4957-9A56-BEBB3B9E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17936"/>
              </p:ext>
            </p:extLst>
          </p:nvPr>
        </p:nvGraphicFramePr>
        <p:xfrm>
          <a:off x="546334" y="2273870"/>
          <a:ext cx="11099331" cy="3180512"/>
        </p:xfrm>
        <a:graphic>
          <a:graphicData uri="http://schemas.openxmlformats.org/drawingml/2006/table">
            <a:tbl>
              <a:tblPr firstRow="1" firstCol="1" bandRow="1"/>
              <a:tblGrid>
                <a:gridCol w="1131874">
                  <a:extLst>
                    <a:ext uri="{9D8B030D-6E8A-4147-A177-3AD203B41FA5}">
                      <a16:colId xmlns:a16="http://schemas.microsoft.com/office/drawing/2014/main" val="36262696"/>
                    </a:ext>
                  </a:extLst>
                </a:gridCol>
                <a:gridCol w="2844405">
                  <a:extLst>
                    <a:ext uri="{9D8B030D-6E8A-4147-A177-3AD203B41FA5}">
                      <a16:colId xmlns:a16="http://schemas.microsoft.com/office/drawing/2014/main" val="3052840424"/>
                    </a:ext>
                  </a:extLst>
                </a:gridCol>
                <a:gridCol w="2844405">
                  <a:extLst>
                    <a:ext uri="{9D8B030D-6E8A-4147-A177-3AD203B41FA5}">
                      <a16:colId xmlns:a16="http://schemas.microsoft.com/office/drawing/2014/main" val="1341942405"/>
                    </a:ext>
                  </a:extLst>
                </a:gridCol>
                <a:gridCol w="4278647">
                  <a:extLst>
                    <a:ext uri="{9D8B030D-6E8A-4147-A177-3AD203B41FA5}">
                      <a16:colId xmlns:a16="http://schemas.microsoft.com/office/drawing/2014/main" val="3305108188"/>
                    </a:ext>
                  </a:extLst>
                </a:gridCol>
              </a:tblGrid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寄存器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调用前的值</a:t>
                      </a:r>
                      <a:endParaRPr lang="zh-CN" sz="22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地址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内容（不确定的空格填</a:t>
                      </a: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zh-CN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）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422298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%rsp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0xffffffffff80</a:t>
                      </a:r>
                      <a:endParaRPr lang="zh-CN" sz="22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0xf...f88~8f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579832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%rax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0xf...f80~87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114902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%rbx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0x15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0xf...f78~7f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0x4000b1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221634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%rbp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0x18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0xf...f70~77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0x213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96617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%r12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0x213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0xf...f68~6f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0x18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156163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%rsi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0xf...f60~67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0x15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163928"/>
                  </a:ext>
                </a:extLst>
              </a:tr>
              <a:tr h="320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%rdi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0xf...f58~5f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0x40008d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151743"/>
                  </a:ext>
                </a:extLst>
              </a:tr>
              <a:tr h="498272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2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0xf...f50~57</a:t>
                      </a:r>
                      <a:endParaRPr lang="zh-CN" sz="22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lang="zh-CN" sz="22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494" marR="144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5173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6584D42-C477-445A-870C-E2605106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4" y="696083"/>
            <a:ext cx="10080721" cy="121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x86-64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、操作系统为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的情况下，假设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main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0x4000ac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处调用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caller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caller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0x400088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处调用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callee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；调用函数（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call xx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）的代码长度为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main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即将调用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caller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时，部分寄存器的情况见下表左侧。请在下图右侧画出控制流第一次走到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.L1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时，堆栈的结构。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BEA336D-0A18-4745-B944-EAE57AF0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A1CC-9884-429E-844D-001603923468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B5F60-866A-4A74-83CD-A79E33DC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C6D48-A1FB-4F49-8FFD-B9903B6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CC45-C1FC-40A1-B0C2-EF5994FB51D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E30AA-1FBE-4198-ABD9-B3C0E77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E15BF4-D541-4407-935C-3C83E0A3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9" y="620679"/>
            <a:ext cx="9668968" cy="37395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A68C76-26A5-4117-A3C8-AD12492D9F94}"/>
              </a:ext>
            </a:extLst>
          </p:cNvPr>
          <p:cNvSpPr/>
          <p:nvPr/>
        </p:nvSpPr>
        <p:spPr>
          <a:xfrm>
            <a:off x="975209" y="4369871"/>
            <a:ext cx="10388868" cy="1603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答</a:t>
            </a:r>
            <a:r>
              <a:rPr lang="en-US" altLang="zh-CN" sz="2000" dirty="0"/>
              <a:t>】56</a:t>
            </a:r>
            <a:r>
              <a:rPr lang="zh-CN" altLang="en-US" sz="2000" dirty="0"/>
              <a:t>，</a:t>
            </a:r>
            <a:r>
              <a:rPr lang="en-US" altLang="zh-CN" sz="2000" dirty="0"/>
              <a:t>40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CC1: 0</a:t>
            </a:r>
            <a:r>
              <a:rPr lang="zh-CN" altLang="en-US" sz="2000" dirty="0"/>
              <a:t>；</a:t>
            </a:r>
            <a:r>
              <a:rPr lang="en-US" altLang="zh-CN" sz="2000" dirty="0"/>
              <a:t>II1: 8</a:t>
            </a:r>
            <a:r>
              <a:rPr lang="zh-CN" altLang="en-US" sz="2000" dirty="0"/>
              <a:t>，必须</a:t>
            </a:r>
            <a:r>
              <a:rPr lang="en-US" altLang="zh-CN" sz="2000" dirty="0"/>
              <a:t>4</a:t>
            </a:r>
            <a:r>
              <a:rPr lang="zh-CN" altLang="en-US" sz="2000" dirty="0"/>
              <a:t>字节对齐；</a:t>
            </a:r>
            <a:r>
              <a:rPr lang="en-US" altLang="zh-CN" sz="2000" dirty="0"/>
              <a:t>LL1: 16</a:t>
            </a:r>
            <a:r>
              <a:rPr lang="zh-CN" altLang="en-US" sz="2000" dirty="0"/>
              <a:t>，必须</a:t>
            </a:r>
            <a:r>
              <a:rPr lang="en-US" altLang="zh-CN" sz="2000" dirty="0"/>
              <a:t>8</a:t>
            </a:r>
            <a:r>
              <a:rPr lang="zh-CN" altLang="en-US" sz="2000" dirty="0"/>
              <a:t>字节对齐；</a:t>
            </a:r>
            <a:r>
              <a:rPr lang="en-US" altLang="zh-CN" sz="2000" dirty="0"/>
              <a:t>CC2: 24</a:t>
            </a:r>
            <a:r>
              <a:rPr lang="zh-CN" altLang="en-US" sz="2000" dirty="0"/>
              <a:t>；</a:t>
            </a:r>
            <a:r>
              <a:rPr lang="en-US" altLang="zh-CN" sz="2000" dirty="0"/>
              <a:t>LL2: 40</a:t>
            </a:r>
            <a:r>
              <a:rPr lang="zh-CN" altLang="en-US" sz="2000" dirty="0"/>
              <a:t>，必须</a:t>
            </a:r>
            <a:r>
              <a:rPr lang="en-US" altLang="zh-CN" sz="2000" dirty="0"/>
              <a:t>8</a:t>
            </a:r>
            <a:r>
              <a:rPr lang="zh-CN" altLang="en-US" sz="2000" dirty="0"/>
              <a:t>字节对齐；</a:t>
            </a:r>
            <a:r>
              <a:rPr lang="en-US" altLang="zh-CN" sz="2000" dirty="0"/>
              <a:t>II2: 48</a:t>
            </a:r>
            <a:r>
              <a:rPr lang="zh-CN" altLang="en-US" sz="2000" dirty="0"/>
              <a:t>。基本元素最大的为</a:t>
            </a:r>
            <a:r>
              <a:rPr lang="en-US" altLang="zh-CN" sz="2000" dirty="0"/>
              <a:t>long</a:t>
            </a:r>
            <a:r>
              <a:rPr lang="zh-CN" altLang="en-US" sz="2000" dirty="0"/>
              <a:t>，因此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(A)</a:t>
            </a:r>
            <a:r>
              <a:rPr lang="zh-CN" altLang="en-US" sz="2000" dirty="0"/>
              <a:t>是</a:t>
            </a:r>
            <a:r>
              <a:rPr lang="en-US" altLang="zh-CN" sz="2000" dirty="0"/>
              <a:t>56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重排顺序：</a:t>
            </a:r>
            <a:r>
              <a:rPr lang="en-US" altLang="zh-CN" sz="2000" dirty="0"/>
              <a:t>LL1 LL2 II1 II2 CC1 CC2</a:t>
            </a:r>
            <a:r>
              <a:rPr lang="zh-CN" altLang="en-US" sz="2000" dirty="0"/>
              <a:t>，刚好没有空白空间，得到的大小为</a:t>
            </a:r>
            <a:r>
              <a:rPr lang="en-US" altLang="zh-CN" sz="2000" dirty="0"/>
              <a:t>8+8+4+4+10+6=40</a:t>
            </a:r>
            <a:r>
              <a:rPr lang="zh-CN" altLang="en-US" sz="2000" dirty="0"/>
              <a:t>字节。</a:t>
            </a:r>
          </a:p>
        </p:txBody>
      </p:sp>
    </p:spTree>
    <p:extLst>
      <p:ext uri="{BB962C8B-B14F-4D97-AF65-F5344CB8AC3E}">
        <p14:creationId xmlns:p14="http://schemas.microsoft.com/office/powerpoint/2010/main" val="52872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69AEB9-BC9F-40E2-A096-4B81197D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638E08-CA33-4010-8E59-EEB24C7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3D682-CAF3-4946-93B5-79FD9C0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" y="136525"/>
            <a:ext cx="3537556" cy="4934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F02E2B-FC44-4971-B59D-4F3AB757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996216"/>
            <a:ext cx="9410700" cy="115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08B41-BAD9-4BEA-A3AA-427C71B8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7" y="2466975"/>
            <a:ext cx="7019925" cy="1924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185993-0587-486F-BF6C-DE20AECA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37" y="4490184"/>
            <a:ext cx="4886325" cy="438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1CAB55-2D81-4BDC-8498-0E22121ECD6A}"/>
              </a:ext>
            </a:extLst>
          </p:cNvPr>
          <p:cNvSpPr txBox="1"/>
          <p:nvPr/>
        </p:nvSpPr>
        <p:spPr>
          <a:xfrm>
            <a:off x="9982200" y="2466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5E0A3-B6A9-4141-BD05-5F15F50BA6CA}"/>
              </a:ext>
            </a:extLst>
          </p:cNvPr>
          <p:cNvSpPr txBox="1"/>
          <p:nvPr/>
        </p:nvSpPr>
        <p:spPr>
          <a:xfrm>
            <a:off x="7729445" y="31194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72E1EE-44EE-4C34-B928-AEA3C2D7426F}"/>
              </a:ext>
            </a:extLst>
          </p:cNvPr>
          <p:cNvSpPr txBox="1"/>
          <p:nvPr/>
        </p:nvSpPr>
        <p:spPr>
          <a:xfrm>
            <a:off x="9663765" y="37447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EC7D57-A605-4EBE-8D9C-1088AB0FE6E3}"/>
              </a:ext>
            </a:extLst>
          </p:cNvPr>
          <p:cNvSpPr txBox="1"/>
          <p:nvPr/>
        </p:nvSpPr>
        <p:spPr>
          <a:xfrm>
            <a:off x="7821779" y="449018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AEDDB9-365F-4085-AACC-AA263050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E2D211-F57A-4B8C-A9EC-211D1203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42C5B-913D-49A4-A730-5E133D0A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" y="136525"/>
            <a:ext cx="3542083" cy="4938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C63F-E0D8-4B61-9855-C5115856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580874"/>
            <a:ext cx="8582025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5B3C27-4CED-4CBE-B978-A70AC5DA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1925804"/>
            <a:ext cx="8658225" cy="600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F961E2-FC62-45B9-BE5E-7A8DF850B01B}"/>
              </a:ext>
            </a:extLst>
          </p:cNvPr>
          <p:cNvSpPr txBox="1"/>
          <p:nvPr/>
        </p:nvSpPr>
        <p:spPr>
          <a:xfrm>
            <a:off x="10607039" y="20257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439BC-8A2C-4318-9461-58279DE09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752546"/>
            <a:ext cx="9144000" cy="1047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4403B4-1A64-4B9B-A50D-183A7D54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447" y="4091320"/>
            <a:ext cx="8077200" cy="447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F55335-8AC5-4A8A-84DF-F6380BCD6D04}"/>
              </a:ext>
            </a:extLst>
          </p:cNvPr>
          <p:cNvSpPr txBox="1"/>
          <p:nvPr/>
        </p:nvSpPr>
        <p:spPr>
          <a:xfrm>
            <a:off x="10449784" y="40167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481D9-940D-4374-A691-DE84E1921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733" y="4580270"/>
            <a:ext cx="9124950" cy="1057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5D1C12-E4FC-4D42-9F49-9B622C01E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951" y="5677147"/>
            <a:ext cx="9105900" cy="752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30E245-259D-4CBB-B2A3-9B216ABF4803}"/>
              </a:ext>
            </a:extLst>
          </p:cNvPr>
          <p:cNvSpPr txBox="1"/>
          <p:nvPr/>
        </p:nvSpPr>
        <p:spPr>
          <a:xfrm>
            <a:off x="2890745" y="59364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7D32E3-6C2E-4904-BD8D-AB006D3979AA}"/>
              </a:ext>
            </a:extLst>
          </p:cNvPr>
          <p:cNvSpPr txBox="1"/>
          <p:nvPr/>
        </p:nvSpPr>
        <p:spPr>
          <a:xfrm>
            <a:off x="7279320" y="591993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CDF70-65FE-4F9D-B603-5D38493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AB6869-67B2-4014-A845-C3F242F2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D01D1-FE5B-4E06-9F74-61F4207D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" y="136525"/>
            <a:ext cx="3548180" cy="4938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8CF8A0-6872-4AD1-BC89-8E1E0667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36220"/>
            <a:ext cx="9124950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3EAEC3-29B5-4995-BBFF-8012FDF9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880" y="2202615"/>
            <a:ext cx="9105900" cy="476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FCADBC-49B1-48F1-8DAF-53F252B3B836}"/>
              </a:ext>
            </a:extLst>
          </p:cNvPr>
          <p:cNvSpPr txBox="1"/>
          <p:nvPr/>
        </p:nvSpPr>
        <p:spPr>
          <a:xfrm>
            <a:off x="9723527" y="21828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8A3D4-CFBE-4C62-B425-96B64F727C99}"/>
              </a:ext>
            </a:extLst>
          </p:cNvPr>
          <p:cNvSpPr txBox="1"/>
          <p:nvPr/>
        </p:nvSpPr>
        <p:spPr>
          <a:xfrm>
            <a:off x="10263902" y="21828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3638A6-36DC-4CA1-8355-3619F43D840A}"/>
              </a:ext>
            </a:extLst>
          </p:cNvPr>
          <p:cNvSpPr txBox="1"/>
          <p:nvPr/>
        </p:nvSpPr>
        <p:spPr>
          <a:xfrm>
            <a:off x="10804277" y="21828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1BDBCE-403F-4229-B7D4-F4A7D21ABE75}"/>
              </a:ext>
            </a:extLst>
          </p:cNvPr>
          <p:cNvSpPr txBox="1"/>
          <p:nvPr/>
        </p:nvSpPr>
        <p:spPr>
          <a:xfrm>
            <a:off x="11474494" y="21828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5806C6-4FFE-4F7F-B1FE-149F1AE57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099" y="3429000"/>
            <a:ext cx="7023201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85E63F-D750-4F67-8546-1EECE617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A14A-C7A3-44A1-85E5-4D5FDB9B2F7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AF91E7-6D5A-490B-AA7B-132E9990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E89CC-1A92-47A2-BC39-8E8CAF1B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0537"/>
            <a:ext cx="102298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6BBA7D-4047-4786-B58F-05F78BB0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1" y="442761"/>
            <a:ext cx="3262162" cy="49088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E8DCFF-4987-4A31-8687-4F189279F457}"/>
              </a:ext>
            </a:extLst>
          </p:cNvPr>
          <p:cNvSpPr txBox="1"/>
          <p:nvPr/>
        </p:nvSpPr>
        <p:spPr>
          <a:xfrm>
            <a:off x="1395662" y="1243322"/>
            <a:ext cx="8864869" cy="408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首先着眼于标识符（变量名或者函数名）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从距离标识符最近的地方开始，依照优先顺序解释派生类型（指针，数组和函数）。具体优先顺序：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用于整理说明内容的括号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用于表示数组的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[]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，用于表示函数的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()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用于表示指针的*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解释完成派生类型，使用“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”，“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”，“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returning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”将它们连接起来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追加数据类型修饰符（在左边，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double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等）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5AD4A-8372-4FC6-ABD1-BC300C3B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C371-A7AE-4D7F-AAF1-15C12868675A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7C4E2-0C6E-48C1-A252-E0397C7D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8A015F-931B-4FB6-9613-C71A5CA6586A}"/>
              </a:ext>
            </a:extLst>
          </p:cNvPr>
          <p:cNvSpPr txBox="1"/>
          <p:nvPr/>
        </p:nvSpPr>
        <p:spPr>
          <a:xfrm>
            <a:off x="587141" y="471638"/>
            <a:ext cx="291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 (*func_p) (double)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959043-4F40-46AC-9EAF-0BA8503DEF00}"/>
              </a:ext>
            </a:extLst>
          </p:cNvPr>
          <p:cNvSpPr txBox="1"/>
          <p:nvPr/>
        </p:nvSpPr>
        <p:spPr>
          <a:xfrm>
            <a:off x="1097280" y="1520793"/>
            <a:ext cx="10481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 (*</a:t>
            </a:r>
            <a:r>
              <a:rPr lang="en-US" altLang="zh-CN" sz="2000" u="sng" dirty="0">
                <a:uFill>
                  <a:solidFill>
                    <a:srgbClr val="FF0000"/>
                  </a:solidFill>
                </a:uFill>
              </a:rPr>
              <a:t>func_p</a:t>
            </a:r>
            <a:r>
              <a:rPr lang="en-US" altLang="zh-CN" sz="2000" dirty="0"/>
              <a:t>) (double)</a:t>
            </a:r>
            <a:r>
              <a:rPr lang="zh-CN" altLang="en-US" sz="2000" dirty="0"/>
              <a:t>：标识符 </a:t>
            </a:r>
            <a:r>
              <a:rPr lang="en-US" altLang="zh-CN" sz="2000" dirty="0"/>
              <a:t>			fun_p is 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int </a:t>
            </a:r>
            <a:r>
              <a:rPr lang="en-US" altLang="zh-CN" sz="2000" u="sng" dirty="0">
                <a:uFill>
                  <a:solidFill>
                    <a:srgbClr val="FF0000"/>
                  </a:solidFill>
                </a:uFill>
              </a:rPr>
              <a:t>(*func_p) </a:t>
            </a:r>
            <a:r>
              <a:rPr lang="en-US" altLang="zh-CN" sz="2000" dirty="0"/>
              <a:t>(double)</a:t>
            </a:r>
            <a:r>
              <a:rPr lang="zh-CN" altLang="en-US" sz="2000" dirty="0"/>
              <a:t>：</a:t>
            </a:r>
            <a:r>
              <a:rPr lang="en-US" altLang="zh-CN" sz="2000" dirty="0"/>
              <a:t>* 					func_p is pointer to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int </a:t>
            </a:r>
            <a:r>
              <a:rPr lang="en-US" altLang="zh-CN" sz="2000" u="sng" dirty="0">
                <a:uFill>
                  <a:solidFill>
                    <a:srgbClr val="FF0000"/>
                  </a:solidFill>
                </a:uFill>
              </a:rPr>
              <a:t>(*func_p) (double)</a:t>
            </a:r>
            <a:r>
              <a:rPr lang="zh-CN" altLang="en-US" sz="2000" dirty="0">
                <a:uFill>
                  <a:solidFill>
                    <a:srgbClr val="FF0000"/>
                  </a:solidFill>
                </a:uFill>
              </a:rPr>
              <a:t>：函数</a:t>
            </a:r>
            <a:r>
              <a:rPr lang="en-US" altLang="zh-CN" sz="2000" dirty="0">
                <a:uFill>
                  <a:solidFill>
                    <a:srgbClr val="FF0000"/>
                  </a:solidFill>
                </a:uFill>
              </a:rPr>
              <a:t>()				func_p is pointer to function(double) returning</a:t>
            </a:r>
          </a:p>
          <a:p>
            <a:endParaRPr lang="en-US" altLang="zh-CN" sz="20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zh-CN" sz="2000" u="sng" dirty="0">
                <a:uFill>
                  <a:solidFill>
                    <a:srgbClr val="FF0000"/>
                  </a:solidFill>
                </a:uFill>
              </a:rPr>
              <a:t>int (*func_p) (double)</a:t>
            </a:r>
            <a:r>
              <a:rPr lang="zh-CN" altLang="en-US" sz="2000" dirty="0">
                <a:uFill>
                  <a:solidFill>
                    <a:srgbClr val="FF0000"/>
                  </a:solidFill>
                </a:uFill>
              </a:rPr>
              <a:t>：类型修饰符</a:t>
            </a:r>
            <a:r>
              <a:rPr lang="en-US" altLang="zh-CN" sz="2000" dirty="0">
                <a:uFill>
                  <a:solidFill>
                    <a:srgbClr val="FF0000"/>
                  </a:solidFill>
                </a:uFill>
              </a:rPr>
              <a:t>int		func_p is pointer to function(double) returning int</a:t>
            </a:r>
            <a:endParaRPr lang="zh-CN" altLang="en-US" sz="2000" u="sng" dirty="0">
              <a:uFill>
                <a:solidFill>
                  <a:srgbClr val="FF0000"/>
                </a:solidFill>
              </a:uFill>
            </a:endParaRPr>
          </a:p>
          <a:p>
            <a:endParaRPr lang="zh-CN" altLang="en-US" sz="20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zh-CN" sz="2000" dirty="0"/>
              <a:t>func_p </a:t>
            </a:r>
            <a:r>
              <a:rPr lang="zh-CN" altLang="en-US" sz="2000" dirty="0"/>
              <a:t>是指向 参数为</a:t>
            </a:r>
            <a:r>
              <a:rPr lang="en-US" altLang="zh-CN" sz="2000" dirty="0"/>
              <a:t>double</a:t>
            </a:r>
            <a:r>
              <a:rPr lang="zh-CN" altLang="en-US" sz="2000" dirty="0"/>
              <a:t>返回</a:t>
            </a:r>
            <a:r>
              <a:rPr lang="en-US" altLang="zh-CN" sz="2000" dirty="0"/>
              <a:t>int</a:t>
            </a:r>
            <a:r>
              <a:rPr lang="zh-CN" altLang="en-US" sz="2000" dirty="0"/>
              <a:t>的函数 的指针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000459-2317-436A-8FD5-E86CA3F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7957-8FDD-4798-B7B0-8877EE946B3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173A5-821D-413D-AC0A-71D960D0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B9E405-AD54-492D-8F6F-D93BD5764976}"/>
              </a:ext>
            </a:extLst>
          </p:cNvPr>
          <p:cNvSpPr txBox="1"/>
          <p:nvPr/>
        </p:nvSpPr>
        <p:spPr>
          <a:xfrm>
            <a:off x="1097279" y="1164656"/>
            <a:ext cx="10963176" cy="421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int *a[10]</a:t>
            </a:r>
            <a:r>
              <a:rPr lang="zh-CN" altLang="en-US" sz="2400" dirty="0"/>
              <a:t>：</a:t>
            </a:r>
            <a:r>
              <a:rPr lang="en-US" altLang="zh-CN" sz="2400" dirty="0"/>
              <a:t>a </a:t>
            </a:r>
            <a:r>
              <a:rPr lang="zh-CN" altLang="en-US" sz="2400" dirty="0"/>
              <a:t>是有</a:t>
            </a:r>
            <a:r>
              <a:rPr lang="en-US" altLang="zh-CN" sz="2400" dirty="0"/>
              <a:t>10</a:t>
            </a:r>
            <a:r>
              <a:rPr lang="zh-CN" altLang="en-US" sz="2400" dirty="0"/>
              <a:t>个元素的 指向</a:t>
            </a:r>
            <a:r>
              <a:rPr lang="en-US" altLang="zh-CN" sz="2400" dirty="0"/>
              <a:t>int</a:t>
            </a:r>
            <a:r>
              <a:rPr lang="zh-CN" altLang="en-US" sz="2400" dirty="0"/>
              <a:t>的指针 的数组 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a is array(10 elements) of pointer to int</a:t>
            </a:r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double (*p)[3]</a:t>
            </a:r>
            <a:r>
              <a:rPr lang="zh-CN" altLang="en-US" sz="2400" dirty="0"/>
              <a:t>：</a:t>
            </a:r>
            <a:r>
              <a:rPr lang="en-US" altLang="zh-CN" sz="2400" dirty="0"/>
              <a:t>p</a:t>
            </a:r>
            <a:r>
              <a:rPr lang="zh-CN" altLang="en-US" sz="2400" dirty="0"/>
              <a:t>是指向 有</a:t>
            </a:r>
            <a:r>
              <a:rPr lang="en-US" altLang="zh-CN" sz="2400" dirty="0"/>
              <a:t>3</a:t>
            </a:r>
            <a:r>
              <a:rPr lang="zh-CN" altLang="en-US" sz="2400" dirty="0"/>
              <a:t>个元素的</a:t>
            </a:r>
            <a:r>
              <a:rPr lang="en-US" altLang="zh-CN" sz="2400" dirty="0"/>
              <a:t>double</a:t>
            </a:r>
            <a:r>
              <a:rPr lang="zh-CN" altLang="en-US" sz="2400" dirty="0"/>
              <a:t>数组 的指针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p is pointer to array(3 elements) of double</a:t>
            </a:r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int (*</a:t>
            </a:r>
            <a:r>
              <a:rPr lang="en-US" altLang="zh-CN" sz="2400" dirty="0" err="1"/>
              <a:t>func_table</a:t>
            </a:r>
            <a:r>
              <a:rPr lang="en-US" altLang="zh-CN" sz="2400" dirty="0"/>
              <a:t>[10])(int a)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func_table</a:t>
            </a:r>
            <a:r>
              <a:rPr lang="zh-CN" altLang="en-US" sz="2400" dirty="0"/>
              <a:t>是有</a:t>
            </a:r>
            <a:r>
              <a:rPr lang="en-US" altLang="zh-CN" sz="2400" dirty="0"/>
              <a:t>10</a:t>
            </a:r>
            <a:r>
              <a:rPr lang="zh-CN" altLang="en-US" sz="2400" dirty="0"/>
              <a:t>个元素的 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							</a:t>
            </a:r>
            <a:r>
              <a:rPr lang="zh-CN" altLang="en-US" sz="2400" dirty="0"/>
              <a:t>指向 参数为</a:t>
            </a:r>
            <a:r>
              <a:rPr lang="en-US" altLang="zh-CN" sz="2400" dirty="0"/>
              <a:t>int a</a:t>
            </a:r>
            <a:r>
              <a:rPr lang="zh-CN" altLang="en-US" sz="2400" dirty="0"/>
              <a:t>返回</a:t>
            </a:r>
            <a:r>
              <a:rPr lang="en-US" altLang="zh-CN" sz="2400" dirty="0"/>
              <a:t>int</a:t>
            </a:r>
            <a:r>
              <a:rPr lang="zh-CN" altLang="en-US" sz="2400" dirty="0"/>
              <a:t>的函数 指针 的数组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err="1"/>
              <a:t>func_table</a:t>
            </a:r>
            <a:r>
              <a:rPr lang="en-US" altLang="zh-CN" sz="2400" dirty="0"/>
              <a:t> is array(10 elements) of pointer to function(int) returning int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4CE22-8DF0-4FDA-8AFF-DCF78EEC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E825-876B-448D-95F1-4DA144A2D911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7643D-98D0-4AC4-A942-E2EEA71F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D98905-0376-454C-9E6F-54526A5862A7}"/>
              </a:ext>
            </a:extLst>
          </p:cNvPr>
          <p:cNvSpPr txBox="1"/>
          <p:nvPr/>
        </p:nvSpPr>
        <p:spPr>
          <a:xfrm>
            <a:off x="500514" y="5197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41E187-DFC1-4A20-8C4C-313E5E4C07B8}"/>
              </a:ext>
            </a:extLst>
          </p:cNvPr>
          <p:cNvSpPr txBox="1"/>
          <p:nvPr/>
        </p:nvSpPr>
        <p:spPr>
          <a:xfrm>
            <a:off x="1208400" y="1540042"/>
            <a:ext cx="10207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 add(int </a:t>
            </a:r>
            <a:r>
              <a:rPr lang="en-US" altLang="zh-CN" sz="2200" dirty="0" err="1"/>
              <a:t>nLeft,int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nRight</a:t>
            </a:r>
            <a:r>
              <a:rPr lang="en-US" altLang="zh-CN" sz="2200" dirty="0"/>
              <a:t>);		//</a:t>
            </a:r>
            <a:r>
              <a:rPr lang="zh-CN" altLang="en-US" sz="2200"/>
              <a:t>函数声明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int (*pf)(</a:t>
            </a:r>
            <a:r>
              <a:rPr lang="en-US" altLang="zh-CN" sz="2200" dirty="0" err="1"/>
              <a:t>int,int</a:t>
            </a:r>
            <a:r>
              <a:rPr lang="en-US" altLang="zh-CN" sz="2200" dirty="0"/>
              <a:t>);					//</a:t>
            </a:r>
            <a:r>
              <a:rPr lang="zh-CN" altLang="en-US" sz="2200" dirty="0"/>
              <a:t>未初始化的函数指针</a:t>
            </a:r>
            <a:endParaRPr lang="en-US" altLang="zh-CN" sz="2200" dirty="0"/>
          </a:p>
          <a:p>
            <a:r>
              <a:rPr lang="en-US" altLang="zh-CN" sz="2200" dirty="0"/>
              <a:t>	int *pf(</a:t>
            </a:r>
            <a:r>
              <a:rPr lang="en-US" altLang="zh-CN" sz="2200" dirty="0" err="1"/>
              <a:t>int,int</a:t>
            </a:r>
            <a:r>
              <a:rPr lang="en-US" altLang="zh-CN" sz="2200" dirty="0"/>
              <a:t>);				//</a:t>
            </a:r>
            <a:r>
              <a:rPr lang="zh-CN" altLang="en-US" sz="2200" dirty="0"/>
              <a:t>此时</a:t>
            </a:r>
            <a:r>
              <a:rPr lang="en-US" altLang="zh-CN" sz="2200" dirty="0"/>
              <a:t>pf</a:t>
            </a:r>
            <a:r>
              <a:rPr lang="zh-CN" altLang="en-US" sz="2200" dirty="0"/>
              <a:t>是一个返回值为</a:t>
            </a:r>
            <a:r>
              <a:rPr lang="en-US" altLang="zh-CN" sz="2200" dirty="0"/>
              <a:t>int*</a:t>
            </a:r>
            <a:r>
              <a:rPr lang="zh-CN" altLang="en-US" sz="2200" dirty="0"/>
              <a:t>的函数，而非函数指针 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pf = add;						//</a:t>
            </a:r>
            <a:r>
              <a:rPr lang="zh-CN" altLang="en-US" sz="2200" dirty="0"/>
              <a:t>通过赋值使得函数指针指向某具体函数 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typedef int (*PF)(</a:t>
            </a:r>
            <a:r>
              <a:rPr lang="en-US" altLang="zh-CN" sz="2200" dirty="0" err="1"/>
              <a:t>int,int</a:t>
            </a:r>
            <a:r>
              <a:rPr lang="en-US" altLang="zh-CN" sz="2200" dirty="0"/>
              <a:t>);  		// </a:t>
            </a:r>
            <a:r>
              <a:rPr lang="zh-CN" altLang="en-US" sz="2200" dirty="0"/>
              <a:t>定义指向某种类型函数的函数指针类型</a:t>
            </a:r>
            <a:endParaRPr lang="en-US" altLang="zh-CN" sz="2200" dirty="0"/>
          </a:p>
          <a:p>
            <a:r>
              <a:rPr lang="en-US" altLang="zh-CN" sz="2200" dirty="0"/>
              <a:t>PF </a:t>
            </a:r>
            <a:r>
              <a:rPr lang="en-US" altLang="zh-CN" sz="2200" dirty="0" err="1"/>
              <a:t>pf</a:t>
            </a:r>
            <a:r>
              <a:rPr lang="en-US" altLang="zh-CN" sz="2200" dirty="0"/>
              <a:t>;							//</a:t>
            </a:r>
            <a:r>
              <a:rPr lang="zh-CN" altLang="en-US" sz="2200" dirty="0"/>
              <a:t>用它可定义具体指针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09573-A1D8-4224-9E7B-067B0713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D66A-81BE-4CEC-87D0-C3C5D02C46DC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13801-E486-4C92-BF54-C7FF837A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1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C0BB74-5B56-4284-8967-E9D53E4B8587}"/>
              </a:ext>
            </a:extLst>
          </p:cNvPr>
          <p:cNvSpPr txBox="1"/>
          <p:nvPr/>
        </p:nvSpPr>
        <p:spPr>
          <a:xfrm>
            <a:off x="1535310" y="1337910"/>
            <a:ext cx="75750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函数指针的普通使用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pf = add;  </a:t>
            </a:r>
          </a:p>
          <a:p>
            <a:r>
              <a:rPr lang="en-US" altLang="zh-CN" dirty="0"/>
              <a:t>pf(100,100);						//</a:t>
            </a:r>
            <a:r>
              <a:rPr lang="zh-CN" altLang="en-US" dirty="0"/>
              <a:t>与其指向的函数用法相同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zh-CN" altLang="en-US" dirty="0"/>
              <a:t>   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函数指针作为形参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//</a:t>
            </a:r>
            <a:r>
              <a:rPr lang="zh-CN" altLang="en-US" dirty="0"/>
              <a:t>第二个形参为函数类型，会自动转换为指向此类函数的指针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void </a:t>
            </a:r>
            <a:r>
              <a:rPr lang="en-US" altLang="zh-CN" dirty="0" err="1"/>
              <a:t>fuc</a:t>
            </a:r>
            <a:r>
              <a:rPr lang="en-US" altLang="zh-CN" dirty="0"/>
              <a:t>(int </a:t>
            </a:r>
            <a:r>
              <a:rPr lang="en-US" altLang="zh-CN" dirty="0" err="1"/>
              <a:t>nValue</a:t>
            </a:r>
            <a:r>
              <a:rPr lang="en-US" altLang="zh-CN" dirty="0"/>
              <a:t>, int pf(</a:t>
            </a:r>
            <a:r>
              <a:rPr lang="en-US" altLang="zh-CN" dirty="0" err="1"/>
              <a:t>int,int</a:t>
            </a:r>
            <a:r>
              <a:rPr lang="en-US" altLang="zh-CN" dirty="0"/>
              <a:t>));  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等价的声明，显式地将形参定义为指向函数的指针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void </a:t>
            </a:r>
            <a:r>
              <a:rPr lang="en-US" altLang="zh-CN" dirty="0" err="1"/>
              <a:t>fuc</a:t>
            </a:r>
            <a:r>
              <a:rPr lang="en-US" altLang="zh-CN" dirty="0"/>
              <a:t>(int </a:t>
            </a:r>
            <a:r>
              <a:rPr lang="en-US" altLang="zh-CN" dirty="0" err="1"/>
              <a:t>nValue</a:t>
            </a:r>
            <a:r>
              <a:rPr lang="en-US" altLang="zh-CN" dirty="0"/>
              <a:t>, int (*pf)(</a:t>
            </a:r>
            <a:r>
              <a:rPr lang="en-US" altLang="zh-CN" dirty="0" err="1"/>
              <a:t>int,int</a:t>
            </a:r>
            <a:r>
              <a:rPr lang="en-US" altLang="zh-CN" dirty="0"/>
              <a:t>));  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fuc</a:t>
            </a:r>
            <a:r>
              <a:rPr lang="en-US" altLang="zh-CN" dirty="0"/>
              <a:t>(int </a:t>
            </a:r>
            <a:r>
              <a:rPr lang="en-US" altLang="zh-CN" dirty="0" err="1"/>
              <a:t>nValue</a:t>
            </a:r>
            <a:r>
              <a:rPr lang="en-US" altLang="zh-CN" dirty="0"/>
              <a:t>, PF);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FD5D2-4920-4BB9-8D90-53177DEFC704}"/>
              </a:ext>
            </a:extLst>
          </p:cNvPr>
          <p:cNvSpPr txBox="1"/>
          <p:nvPr/>
        </p:nvSpPr>
        <p:spPr>
          <a:xfrm>
            <a:off x="673768" y="58714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CB766B-FEA7-4FE3-B9B5-F9EB7B680BEA}"/>
              </a:ext>
            </a:extLst>
          </p:cNvPr>
          <p:cNvSpPr txBox="1"/>
          <p:nvPr/>
        </p:nvSpPr>
        <p:spPr>
          <a:xfrm>
            <a:off x="924025" y="5678904"/>
            <a:ext cx="64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https://www.cnblogs.com/lvchaoshun/p/7806248.html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3A1E9-2F2D-4469-90E8-339D3B19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455-2FA2-4251-ABC6-7FB801EB9FA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3B9D2-69AE-4C51-AE7B-CF8EC2A9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0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8D7F6E-7EEB-458B-B75C-0821AFB34451}"/>
              </a:ext>
            </a:extLst>
          </p:cNvPr>
          <p:cNvSpPr txBox="1"/>
          <p:nvPr/>
        </p:nvSpPr>
        <p:spPr>
          <a:xfrm>
            <a:off x="683394" y="5293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FA3746-474A-4FCF-B089-A94484F32A26}"/>
              </a:ext>
            </a:extLst>
          </p:cNvPr>
          <p:cNvSpPr txBox="1"/>
          <p:nvPr/>
        </p:nvSpPr>
        <p:spPr>
          <a:xfrm>
            <a:off x="1992430" y="1713297"/>
            <a:ext cx="7940842" cy="17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int a[3][2]</a:t>
            </a:r>
          </a:p>
          <a:p>
            <a:pPr>
              <a:lnSpc>
                <a:spcPct val="125000"/>
              </a:lnSpc>
            </a:pPr>
            <a:endParaRPr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个元素的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元素个数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的数组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的类型：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数组（元素个数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），指向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的指针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5E1EE-0FEC-499B-A67C-367402F7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56-753C-4AB4-93F3-6F413A47F183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2B3DE-CB36-4B99-B448-59680F15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9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1453</Words>
  <Application>Microsoft Office PowerPoint</Application>
  <PresentationFormat>宽屏</PresentationFormat>
  <Paragraphs>261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仿宋</vt:lpstr>
      <vt:lpstr>微软雅黑</vt:lpstr>
      <vt:lpstr>Arial</vt:lpstr>
      <vt:lpstr>Calibri</vt:lpstr>
      <vt:lpstr>Calibri Light</vt:lpstr>
      <vt:lpstr>Consolas</vt:lpstr>
      <vt:lpstr>Courier New</vt:lpstr>
      <vt:lpstr>Office 主题​​</vt:lpstr>
      <vt:lpstr>Document</vt:lpstr>
      <vt:lpstr>PowerPoint 演示文稿</vt:lpstr>
      <vt:lpstr>PowerPoint 演示文稿</vt:lpstr>
      <vt:lpstr>PowerPoint 演示文稿</vt:lpstr>
      <vt:lpstr>解读C的声明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33</cp:revision>
  <dcterms:created xsi:type="dcterms:W3CDTF">2019-10-08T10:33:06Z</dcterms:created>
  <dcterms:modified xsi:type="dcterms:W3CDTF">2019-10-10T12:46:11Z</dcterms:modified>
</cp:coreProperties>
</file>