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99" r:id="rId2"/>
    <p:sldId id="256" r:id="rId3"/>
    <p:sldId id="267" r:id="rId4"/>
    <p:sldId id="266" r:id="rId5"/>
    <p:sldId id="265" r:id="rId6"/>
    <p:sldId id="262" r:id="rId7"/>
    <p:sldId id="257" r:id="rId8"/>
    <p:sldId id="258" r:id="rId9"/>
    <p:sldId id="261" r:id="rId10"/>
    <p:sldId id="260" r:id="rId11"/>
    <p:sldId id="314" r:id="rId12"/>
    <p:sldId id="315" r:id="rId13"/>
    <p:sldId id="316" r:id="rId14"/>
    <p:sldId id="307" r:id="rId15"/>
    <p:sldId id="308" r:id="rId16"/>
    <p:sldId id="309" r:id="rId17"/>
    <p:sldId id="310" r:id="rId18"/>
    <p:sldId id="311" r:id="rId19"/>
    <p:sldId id="312" r:id="rId20"/>
    <p:sldId id="313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BBF1DC-679D-4197-B039-B445A6E1DC1E}" type="datetimeFigureOut">
              <a:rPr lang="zh-CN" altLang="en-US" smtClean="0"/>
              <a:t>2019/10/17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A2F633-FDBE-4FAD-80B7-0463021802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20761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44F616-D413-42C4-9210-58878BAA80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C4E9510-699F-4ECA-9176-5B4C22F900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23D2F3-9117-414A-B159-45FA0D374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5214A-020D-4308-AB9E-2233068017AF}" type="datetime1">
              <a:rPr lang="zh-CN" altLang="en-US" smtClean="0"/>
              <a:t>2019/10/17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A87DEA-CDFF-4156-8317-E5AB2AE4B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AC3398-A0C3-4CA8-B33E-3B789AFDE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04C93-1288-474F-828A-1FB250B181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8654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BA72CD-D311-43AA-BF58-6DE829D77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94B1E77-5849-4895-B4CF-DF0472143E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B76BDC-C8B2-4B47-BA2A-3FED2AE5C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C3B61-F586-4A07-9B26-2ED1C78FB593}" type="datetime1">
              <a:rPr lang="zh-CN" altLang="en-US" smtClean="0"/>
              <a:t>2019/10/17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2573F7-2753-4E74-A781-E7EC05758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1A4185-712A-4068-B13B-608FB38DB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04C93-1288-474F-828A-1FB250B181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289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910A4E9-9D1B-4E4F-84BC-13441D77E1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BC092B6-01FE-4080-8201-6BB82719D4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14A7EE-2A1A-4965-A632-2E267852A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CFFDD-EC24-483A-B4BE-4E1C0E8043AC}" type="datetime1">
              <a:rPr lang="zh-CN" altLang="en-US" smtClean="0"/>
              <a:t>2019/10/17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8FF6EA-3DEF-4E6B-9409-08EB9CEEB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50C480-EE3E-4C1B-BDBB-58FCD096D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04C93-1288-474F-828A-1FB250B181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7334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F85636-3A4C-4FF3-B914-14E4D8F62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894FCE-C540-4B2E-84BF-A7D81F26E3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6C6156-790F-43E5-9DE9-3A51D129E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814EC-195C-47B6-A8B1-382D27514B12}" type="datetime1">
              <a:rPr lang="zh-CN" altLang="en-US" smtClean="0"/>
              <a:t>2019/10/17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C9A41C-131F-4516-8031-9EF5825B4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B5CCCD-8A39-400A-8AB3-7862CDE39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04C93-1288-474F-828A-1FB250B181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847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22EDF5-C43D-48D1-B66D-77E2A52A6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04A3B93-D80B-438B-B7B4-338E05A777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6ED0CA-92A5-49E0-A4EB-824D67D9B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17049-C80C-4E49-9CCF-DFD0C8171236}" type="datetime1">
              <a:rPr lang="zh-CN" altLang="en-US" smtClean="0"/>
              <a:t>2019/10/17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381F0E-AFD3-4C2B-9F03-A48643F71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8A0777-128D-45F9-AB9C-37EC2DE9E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04C93-1288-474F-828A-1FB250B181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0794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3ABB47-4D7D-44B5-9A61-3648F507E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E56D9B-4A14-4A23-84CD-8020B36A88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E852F7B-A9F3-4AD8-9E49-D8DA35C3D6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068F1DD-2418-4277-9175-1E537C370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90EAC-93C4-4FFE-A9C8-D4622978A12D}" type="datetime1">
              <a:rPr lang="zh-CN" altLang="en-US" smtClean="0"/>
              <a:t>2019/10/17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E9291F1-3601-4AC6-8B2B-662B4AC5C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22B3A5D-0D63-43ED-B021-36E35EFEB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04C93-1288-474F-828A-1FB250B181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0662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DC7A7B-3929-4DD4-89F4-F00D4589F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2FBEF93-995A-40DB-BE3E-E5106A9180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DD6DFBC-6791-4B6B-B5C9-AD6606E1F9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ABE9B77-2E81-4EA0-8FBB-FF36371FDE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D30F1B4-8D3F-44ED-ADC9-8EF838BA20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CE190AB-CFCC-49B5-B130-00A52F50C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DBB1E-374F-4BC4-A4EE-F93B4A40A5A9}" type="datetime1">
              <a:rPr lang="zh-CN" altLang="en-US" smtClean="0"/>
              <a:t>2019/10/17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DD545BD-8181-4DA6-A2F0-A5FD0E53C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B5DD8B5-93B1-4C5F-A218-D52EF3988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04C93-1288-474F-828A-1FB250B181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4835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F09E23-7AB3-4260-87FA-AE8DE7962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45E37B5-2C9B-472C-AE4B-7F9EC490A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B0A0B-5280-4184-8C13-0341CBD8C9F9}" type="datetime1">
              <a:rPr lang="zh-CN" altLang="en-US" smtClean="0"/>
              <a:t>2019/10/17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0AF515D-CA0B-4EF4-8A60-D8FEEDC8D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08D614F-7EEB-43E3-BC81-74D3C1C61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04C93-1288-474F-828A-1FB250B181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8697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6A02C6A-8249-4CE6-BBD6-F97663A1F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46835-F3F3-43E7-9010-FB4D7A9C844F}" type="datetime1">
              <a:rPr lang="zh-CN" altLang="en-US" smtClean="0"/>
              <a:t>2019/10/17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F03E7B9-1927-4DA4-B81B-DCF9BB635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E0AEAC5-D17D-4C53-BC27-D18BCE10C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04C93-1288-474F-828A-1FB250B181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6941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2D49DF-2946-4A8B-85FB-240129AA0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7DD916-A0EC-4AE8-8034-3A500AC19A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E5F4035-9F75-4990-8D90-3CC99094C2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687428F-F3DA-4B61-85B8-FAE3EBEF3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FC723-A1C1-4DD4-B2CC-67FB34D2E9FF}" type="datetime1">
              <a:rPr lang="zh-CN" altLang="en-US" smtClean="0"/>
              <a:t>2019/10/17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FC431C5-68D3-45C8-97F3-18A41F1D0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406A15D-65C0-4950-805D-19504B63D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04C93-1288-474F-828A-1FB250B181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124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C25A2F-6D8B-4904-985A-FA00E83C7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E71B361-EF1C-4BA8-A466-6A045704B8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6108165-BD50-43B3-8551-63BA0B06D1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6F3D142-64F4-47B6-B354-50955E460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053FA-FD5E-49DA-B277-7819AFAD9BB2}" type="datetime1">
              <a:rPr lang="zh-CN" altLang="en-US" smtClean="0"/>
              <a:t>2019/10/17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1F7A7BA-8721-418F-B6A7-6A129916A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C594F3A-4385-4FC9-975B-39F69C0C9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04C93-1288-474F-828A-1FB250B181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4440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8F8093D-C0CD-4DA2-BFA2-FF1C8B6DD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37285BE-6F96-4533-BC0B-0C40B0E169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E12C24-6683-40F9-9058-3C8A374422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11007F-6925-4209-B88A-AFD01CDF2C2A}" type="datetime1">
              <a:rPr lang="zh-CN" altLang="en-US" smtClean="0"/>
              <a:t>2019/10/17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37E10F-B672-4564-A8C3-5AEE71C0A3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9B6ADD-48E8-433E-AF6A-6B9E1FDF55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B04C93-1288-474F-828A-1FB250B181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4645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F68A0FE-03C7-436B-9D54-09E1966C597B}"/>
              </a:ext>
            </a:extLst>
          </p:cNvPr>
          <p:cNvSpPr txBox="1"/>
          <p:nvPr/>
        </p:nvSpPr>
        <p:spPr>
          <a:xfrm>
            <a:off x="3993499" y="1657350"/>
            <a:ext cx="42049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ICS 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第五次小班课</a:t>
            </a:r>
            <a:endParaRPr lang="en-US" altLang="zh-CN" sz="40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DB039AB-7B81-4170-84CA-8ED5D7E5B32C}"/>
              </a:ext>
            </a:extLst>
          </p:cNvPr>
          <p:cNvSpPr txBox="1"/>
          <p:nvPr/>
        </p:nvSpPr>
        <p:spPr>
          <a:xfrm>
            <a:off x="4618669" y="3723323"/>
            <a:ext cx="2954655" cy="9521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5000"/>
              </a:lnSpc>
            </a:pP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小班教师：金芝老师</a:t>
            </a:r>
            <a:endParaRPr lang="en-US" altLang="zh-CN" sz="2400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algn="ctr">
              <a:lnSpc>
                <a:spcPct val="125000"/>
              </a:lnSpc>
            </a:pP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助教：龚晨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6B81F7-F33F-4163-B214-716FED1B3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6AD40-3DFA-4FE6-88F5-465237F2D70D}" type="datetime1">
              <a:rPr lang="zh-CN" altLang="en-US" smtClean="0"/>
              <a:t>2019/10/17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8D73A43-1CBC-4798-ABCF-8148C1B92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04C93-1288-474F-828A-1FB250B181E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31104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E3E06E5-0094-4202-A3D5-8207832D010C}"/>
              </a:ext>
            </a:extLst>
          </p:cNvPr>
          <p:cNvSpPr txBox="1"/>
          <p:nvPr/>
        </p:nvSpPr>
        <p:spPr>
          <a:xfrm>
            <a:off x="1042736" y="1347537"/>
            <a:ext cx="10106527" cy="3260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4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关于寄存器：这部分不是考点，但是对于理解之后的处理器电路非常重要，这里只讲课本里会用到的情况</a:t>
            </a:r>
            <a:endParaRPr lang="en-US" altLang="zh-CN" sz="2400" dirty="0">
              <a:solidFill>
                <a:srgbClr val="333333"/>
              </a:solidFill>
              <a:latin typeface="宋体" panose="02010600030101010101" pitchFamily="2" charset="-122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>
              <a:lnSpc>
                <a:spcPct val="125000"/>
              </a:lnSpc>
            </a:pPr>
            <a:endParaRPr lang="en-US" altLang="zh-CN" sz="2400" dirty="0">
              <a:solidFill>
                <a:srgbClr val="333333"/>
              </a:solidFill>
              <a:latin typeface="宋体" panose="02010600030101010101" pitchFamily="2" charset="-122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>
              <a:lnSpc>
                <a:spcPct val="125000"/>
              </a:lnSpc>
            </a:pPr>
            <a:r>
              <a:rPr lang="zh-CN" altLang="en-US" sz="24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只有在时钟上升沿到来的时候寄存器才会更新自己的值</a:t>
            </a:r>
            <a:endParaRPr lang="en-US" altLang="zh-CN" sz="2400" dirty="0">
              <a:solidFill>
                <a:srgbClr val="333333"/>
              </a:solidFill>
              <a:latin typeface="宋体" panose="02010600030101010101" pitchFamily="2" charset="-122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>
              <a:lnSpc>
                <a:spcPct val="125000"/>
              </a:lnSpc>
            </a:pPr>
            <a:r>
              <a:rPr lang="zh-CN" altLang="en-US" sz="24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清零操作只发生在  </a:t>
            </a:r>
            <a:endParaRPr lang="en-US" altLang="zh-CN" sz="2400" dirty="0">
              <a:solidFill>
                <a:srgbClr val="333333"/>
              </a:solidFill>
              <a:latin typeface="宋体" panose="02010600030101010101" pitchFamily="2" charset="-122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285750" indent="-285750">
              <a:lnSpc>
                <a:spcPct val="125000"/>
              </a:lnSpc>
              <a:buFontTx/>
              <a:buChar char="-"/>
            </a:pPr>
            <a:r>
              <a:rPr lang="zh-CN" altLang="en-US" sz="24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清零端信号有效  </a:t>
            </a:r>
            <a:endParaRPr lang="en-US" altLang="zh-CN" sz="2400" dirty="0">
              <a:solidFill>
                <a:srgbClr val="333333"/>
              </a:solidFill>
              <a:latin typeface="宋体" panose="02010600030101010101" pitchFamily="2" charset="-122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285750" indent="-285750">
              <a:lnSpc>
                <a:spcPct val="125000"/>
              </a:lnSpc>
              <a:buFontTx/>
              <a:buChar char="-"/>
            </a:pPr>
            <a:r>
              <a:rPr lang="zh-CN" altLang="en-US" sz="2400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时钟上升沿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14068D7-B6A6-4BBE-94E2-77622430D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5FDBC-EA2E-4135-9091-E6D8E3619281}" type="datetime1">
              <a:rPr lang="zh-CN" altLang="en-US" smtClean="0"/>
              <a:t>2019/10/17</a:t>
            </a:fld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966CC02-57AA-4EFC-A775-C41BB0E43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04C93-1288-474F-828A-1FB250B181E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66900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752BA2E-7768-4290-A45B-2FAAE9970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46835-F3F3-43E7-9010-FB4D7A9C844F}" type="datetime1">
              <a:rPr lang="zh-CN" altLang="en-US" smtClean="0"/>
              <a:t>2019/10/17</a:t>
            </a:fld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4CE12CFD-5598-4F9B-9E23-BAA8550A5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04C93-1288-474F-828A-1FB250B181E3}" type="slidenum">
              <a:rPr lang="zh-CN" altLang="en-US" smtClean="0"/>
              <a:t>11</a:t>
            </a:fld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57B6A5E-82F5-4D56-ACCE-3B88D9F723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696" y="288606"/>
            <a:ext cx="9896475" cy="2257425"/>
          </a:xfrm>
          <a:prstGeom prst="rect">
            <a:avLst/>
          </a:prstGeom>
        </p:spPr>
      </p:pic>
      <p:sp>
        <p:nvSpPr>
          <p:cNvPr id="5" name="椭圆 4">
            <a:extLst>
              <a:ext uri="{FF2B5EF4-FFF2-40B4-BE49-F238E27FC236}">
                <a16:creationId xmlns:a16="http://schemas.microsoft.com/office/drawing/2014/main" id="{3063BED8-E4D0-46E6-8E02-8DE64BB86495}"/>
              </a:ext>
            </a:extLst>
          </p:cNvPr>
          <p:cNvSpPr/>
          <p:nvPr/>
        </p:nvSpPr>
        <p:spPr>
          <a:xfrm>
            <a:off x="607193" y="1917833"/>
            <a:ext cx="2377440" cy="517359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8334212-F12E-4BB3-90AF-EA73DC6B0E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867" y="2894332"/>
            <a:ext cx="4863531" cy="382714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3E65CD2-FC06-44B7-A602-A312F8AA52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7741" y="2904007"/>
            <a:ext cx="5774321" cy="3665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59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4B5DD9E-5B54-4C6A-8A7F-9EE210672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46835-F3F3-43E7-9010-FB4D7A9C844F}" type="datetime1">
              <a:rPr lang="zh-CN" altLang="en-US" smtClean="0"/>
              <a:t>2019/10/17</a:t>
            </a:fld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18EEC28-6B83-4E54-93DD-CC7A8F8BE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04C93-1288-474F-828A-1FB250B181E3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1542840-02AF-458B-8DA0-1F3BFBF0297F}"/>
              </a:ext>
            </a:extLst>
          </p:cNvPr>
          <p:cNvSpPr txBox="1"/>
          <p:nvPr/>
        </p:nvSpPr>
        <p:spPr>
          <a:xfrm>
            <a:off x="423512" y="327814"/>
            <a:ext cx="9706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思考：指令集体系结构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（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ISA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）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和汇编语言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（</a:t>
            </a:r>
            <a:r>
              <a:rPr lang="en-US" altLang="zh-CN" sz="2400" dirty="0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assembly language</a:t>
            </a:r>
            <a:r>
              <a:rPr lang="zh-CN" altLang="en-US" sz="2400" dirty="0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）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的关系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089D56B-FBFF-4B7A-89A1-423A144DAA80}"/>
              </a:ext>
            </a:extLst>
          </p:cNvPr>
          <p:cNvSpPr txBox="1"/>
          <p:nvPr/>
        </p:nvSpPr>
        <p:spPr>
          <a:xfrm>
            <a:off x="1007922" y="1208159"/>
            <a:ext cx="942313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“定义一个指令集体系结构包括定义各种状态单元、指令集和它们的编码、一组编程规范和异常事件处理”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程序员可见的状态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指令和指令编码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异常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BED37B0-818B-4A37-BCC6-2BF5B35476BA}"/>
              </a:ext>
            </a:extLst>
          </p:cNvPr>
          <p:cNvSpPr txBox="1"/>
          <p:nvPr/>
        </p:nvSpPr>
        <p:spPr>
          <a:xfrm>
            <a:off x="1007922" y="2855070"/>
            <a:ext cx="36719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instruction set &amp; 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assembly language?</a:t>
            </a:r>
          </a:p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machine code &amp; assembly language?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6D1F8C0-5E44-46F4-A673-31702FE1E90C}"/>
              </a:ext>
            </a:extLst>
          </p:cNvPr>
          <p:cNvSpPr txBox="1"/>
          <p:nvPr/>
        </p:nvSpPr>
        <p:spPr>
          <a:xfrm>
            <a:off x="1248553" y="3824601"/>
            <a:ext cx="89418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Machine code consists of binaries, which are zeros and ones. </a:t>
            </a:r>
          </a:p>
          <a:p>
            <a:r>
              <a:rPr lang="en-US" altLang="zh-CN" dirty="0"/>
              <a:t>Assembly language follows a syntax similar to the English Language.</a:t>
            </a:r>
          </a:p>
          <a:p>
            <a:endParaRPr lang="en-US" altLang="zh-CN" dirty="0"/>
          </a:p>
          <a:p>
            <a:r>
              <a:rPr lang="en-US" altLang="zh-CN" dirty="0"/>
              <a:t>Machine code depends on the platform or the operating system. </a:t>
            </a:r>
          </a:p>
          <a:p>
            <a:r>
              <a:rPr lang="en-US" altLang="zh-CN" dirty="0"/>
              <a:t>Assembly language consists of a set of standard instructions.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E64CF8D-300F-4AA4-8A8F-18AA06D28623}"/>
              </a:ext>
            </a:extLst>
          </p:cNvPr>
          <p:cNvSpPr txBox="1"/>
          <p:nvPr/>
        </p:nvSpPr>
        <p:spPr>
          <a:xfrm>
            <a:off x="1007922" y="5644473"/>
            <a:ext cx="9579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https://pediaa.com/what-is-the-difference-between-machine-code-and-assembly-language/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1983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2774A32-B4D8-43B4-B7F8-EB639BECA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46835-F3F3-43E7-9010-FB4D7A9C844F}" type="datetime1">
              <a:rPr lang="zh-CN" altLang="en-US" smtClean="0"/>
              <a:t>2019/10/17</a:t>
            </a:fld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804F454-8926-40D7-85D3-EA99A6ABF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04C93-1288-474F-828A-1FB250B181E3}" type="slidenum">
              <a:rPr lang="zh-CN" altLang="en-US" smtClean="0"/>
              <a:t>13</a:t>
            </a:fld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253160B-75F2-4591-ACD2-EAACBF1DF1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9720" y="0"/>
            <a:ext cx="905256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331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46C6D48-A1FB-4F49-8FFD-B9903B694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58634-1498-409E-B6E7-9DEFC941AE34}" type="datetime1">
              <a:rPr lang="zh-CN" altLang="en-US" smtClean="0"/>
              <a:t>2019/10/17</a:t>
            </a:fld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1CE30AA-1FBE-4198-ABD9-B3C0E77E3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DBCB9-D527-4F88-A0BE-DA75AC4761D9}" type="slidenum">
              <a:rPr lang="zh-CN" altLang="en-US" smtClean="0"/>
              <a:t>14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5E15BF4-D541-4407-935C-3C83E0A3AB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209" y="620679"/>
            <a:ext cx="9668968" cy="3739566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E2A68C76-26A5-4117-A3C8-AD12492D9F94}"/>
              </a:ext>
            </a:extLst>
          </p:cNvPr>
          <p:cNvSpPr/>
          <p:nvPr/>
        </p:nvSpPr>
        <p:spPr>
          <a:xfrm>
            <a:off x="975209" y="4369871"/>
            <a:ext cx="10388868" cy="1603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000" dirty="0"/>
              <a:t>【</a:t>
            </a:r>
            <a:r>
              <a:rPr lang="zh-CN" altLang="en-US" sz="2000" dirty="0"/>
              <a:t>答</a:t>
            </a:r>
            <a:r>
              <a:rPr lang="en-US" altLang="zh-CN" sz="2000" dirty="0"/>
              <a:t>】56</a:t>
            </a:r>
            <a:r>
              <a:rPr lang="zh-CN" altLang="en-US" sz="2000" dirty="0"/>
              <a:t>，</a:t>
            </a:r>
            <a:r>
              <a:rPr lang="en-US" altLang="zh-CN" sz="2000" dirty="0"/>
              <a:t>40</a:t>
            </a:r>
          </a:p>
          <a:p>
            <a:pPr>
              <a:lnSpc>
                <a:spcPct val="125000"/>
              </a:lnSpc>
            </a:pPr>
            <a:r>
              <a:rPr lang="en-US" altLang="zh-CN" sz="2000" dirty="0"/>
              <a:t>CC1: 0</a:t>
            </a:r>
            <a:r>
              <a:rPr lang="zh-CN" altLang="en-US" sz="2000" dirty="0"/>
              <a:t>；</a:t>
            </a:r>
            <a:r>
              <a:rPr lang="en-US" altLang="zh-CN" sz="2000" dirty="0"/>
              <a:t>II1: 8</a:t>
            </a:r>
            <a:r>
              <a:rPr lang="zh-CN" altLang="en-US" sz="2000" dirty="0"/>
              <a:t>，必须</a:t>
            </a:r>
            <a:r>
              <a:rPr lang="en-US" altLang="zh-CN" sz="2000" dirty="0"/>
              <a:t>4</a:t>
            </a:r>
            <a:r>
              <a:rPr lang="zh-CN" altLang="en-US" sz="2000" dirty="0"/>
              <a:t>字节对齐；</a:t>
            </a:r>
            <a:r>
              <a:rPr lang="en-US" altLang="zh-CN" sz="2000" dirty="0"/>
              <a:t>LL1: 16</a:t>
            </a:r>
            <a:r>
              <a:rPr lang="zh-CN" altLang="en-US" sz="2000" dirty="0"/>
              <a:t>，必须</a:t>
            </a:r>
            <a:r>
              <a:rPr lang="en-US" altLang="zh-CN" sz="2000" dirty="0"/>
              <a:t>8</a:t>
            </a:r>
            <a:r>
              <a:rPr lang="zh-CN" altLang="en-US" sz="2000" dirty="0"/>
              <a:t>字节对齐；</a:t>
            </a:r>
            <a:r>
              <a:rPr lang="en-US" altLang="zh-CN" sz="2000" dirty="0"/>
              <a:t>CC2: 24</a:t>
            </a:r>
            <a:r>
              <a:rPr lang="zh-CN" altLang="en-US" sz="2000" dirty="0"/>
              <a:t>；</a:t>
            </a:r>
            <a:r>
              <a:rPr lang="en-US" altLang="zh-CN" sz="2000" dirty="0"/>
              <a:t>LL2: 40</a:t>
            </a:r>
            <a:r>
              <a:rPr lang="zh-CN" altLang="en-US" sz="2000" dirty="0"/>
              <a:t>，必须</a:t>
            </a:r>
            <a:r>
              <a:rPr lang="en-US" altLang="zh-CN" sz="2000" dirty="0"/>
              <a:t>8</a:t>
            </a:r>
            <a:r>
              <a:rPr lang="zh-CN" altLang="en-US" sz="2000" dirty="0"/>
              <a:t>字节对齐；</a:t>
            </a:r>
            <a:r>
              <a:rPr lang="en-US" altLang="zh-CN" sz="2000" dirty="0"/>
              <a:t>II2: 48</a:t>
            </a:r>
            <a:r>
              <a:rPr lang="zh-CN" altLang="en-US" sz="2000" dirty="0"/>
              <a:t>。基本元素最大的为</a:t>
            </a:r>
            <a:r>
              <a:rPr lang="en-US" altLang="zh-CN" sz="2000" dirty="0"/>
              <a:t>long</a:t>
            </a:r>
            <a:r>
              <a:rPr lang="zh-CN" altLang="en-US" sz="2000" dirty="0"/>
              <a:t>，因此</a:t>
            </a:r>
            <a:r>
              <a:rPr lang="en-US" altLang="zh-CN" sz="2000" dirty="0" err="1"/>
              <a:t>sizeof</a:t>
            </a:r>
            <a:r>
              <a:rPr lang="en-US" altLang="zh-CN" sz="2000" dirty="0"/>
              <a:t>(A)</a:t>
            </a:r>
            <a:r>
              <a:rPr lang="zh-CN" altLang="en-US" sz="2000" dirty="0"/>
              <a:t>是</a:t>
            </a:r>
            <a:r>
              <a:rPr lang="en-US" altLang="zh-CN" sz="2000" dirty="0"/>
              <a:t>56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pPr>
              <a:lnSpc>
                <a:spcPct val="125000"/>
              </a:lnSpc>
            </a:pPr>
            <a:r>
              <a:rPr lang="zh-CN" altLang="en-US" sz="2000" dirty="0"/>
              <a:t>重排顺序：</a:t>
            </a:r>
            <a:r>
              <a:rPr lang="en-US" altLang="zh-CN" sz="2000" dirty="0"/>
              <a:t>LL1 LL2 II1 II2 CC1 CC2</a:t>
            </a:r>
            <a:r>
              <a:rPr lang="zh-CN" altLang="en-US" sz="2000" dirty="0"/>
              <a:t>，刚好没有空白空间，得到的大小为</a:t>
            </a:r>
            <a:r>
              <a:rPr lang="en-US" altLang="zh-CN" sz="2000" dirty="0"/>
              <a:t>8+8+4+4+10+6=40</a:t>
            </a:r>
            <a:r>
              <a:rPr lang="zh-CN" altLang="en-US" sz="2000" dirty="0"/>
              <a:t>字节。</a:t>
            </a:r>
          </a:p>
        </p:txBody>
      </p:sp>
    </p:spTree>
    <p:extLst>
      <p:ext uri="{BB962C8B-B14F-4D97-AF65-F5344CB8AC3E}">
        <p14:creationId xmlns:p14="http://schemas.microsoft.com/office/powerpoint/2010/main" val="528723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C69AEB9-BC9F-40E2-A096-4B81197D1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729BD-4C26-4365-A47A-AB9EF19A8519}" type="datetime1">
              <a:rPr lang="zh-CN" altLang="en-US" smtClean="0"/>
              <a:t>2019/10/17</a:t>
            </a:fld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0638E08-CA33-4010-8E59-EEB24C7FF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DBCB9-D527-4F88-A0BE-DA75AC4761D9}" type="slidenum">
              <a:rPr lang="zh-CN" altLang="en-US" smtClean="0"/>
              <a:t>15</a:t>
            </a:fld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953D682-CAF3-4946-93B5-79FD9C05E6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44" y="136525"/>
            <a:ext cx="3537556" cy="493495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8F02E2B-FC44-4971-B59D-4F3AB75799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1300" y="996216"/>
            <a:ext cx="9410700" cy="115252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DE08B41-BAD9-4BEA-A3AA-427C71B89C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6737" y="2466975"/>
            <a:ext cx="7019925" cy="192405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C185993-0587-486F-BF6C-DE20AECAD7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76737" y="4490184"/>
            <a:ext cx="4886325" cy="43815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DD1CAB55-2D81-4BDC-8498-0E22121ECD6A}"/>
              </a:ext>
            </a:extLst>
          </p:cNvPr>
          <p:cNvSpPr txBox="1"/>
          <p:nvPr/>
        </p:nvSpPr>
        <p:spPr>
          <a:xfrm>
            <a:off x="9982200" y="2466975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</a:rPr>
              <a:t>4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0D5E0A3-B6A9-4141-BD05-5F15F50BA6CA}"/>
              </a:ext>
            </a:extLst>
          </p:cNvPr>
          <p:cNvSpPr txBox="1"/>
          <p:nvPr/>
        </p:nvSpPr>
        <p:spPr>
          <a:xfrm>
            <a:off x="7729445" y="3119407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</a:rPr>
              <a:t>8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872E1EE-44EE-4C34-B928-AEA3C2D7426F}"/>
              </a:ext>
            </a:extLst>
          </p:cNvPr>
          <p:cNvSpPr txBox="1"/>
          <p:nvPr/>
        </p:nvSpPr>
        <p:spPr>
          <a:xfrm>
            <a:off x="9663765" y="3744734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</a:rPr>
              <a:t>12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FEC7D57-A605-4EBE-8D9C-1088AB0FE6E3}"/>
              </a:ext>
            </a:extLst>
          </p:cNvPr>
          <p:cNvSpPr txBox="1"/>
          <p:nvPr/>
        </p:nvSpPr>
        <p:spPr>
          <a:xfrm>
            <a:off x="7821779" y="4490184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</a:rPr>
              <a:t>16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0774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FAEDDB9-365F-4085-AACC-AA2630506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03DDF-84C6-4CA8-B98A-A8F76906FEDD}" type="datetime1">
              <a:rPr lang="zh-CN" altLang="en-US" smtClean="0"/>
              <a:t>2019/10/17</a:t>
            </a:fld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3EE2D211-F57A-4B8C-A9EC-211D12034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DBCB9-D527-4F88-A0BE-DA75AC4761D9}" type="slidenum">
              <a:rPr lang="zh-CN" altLang="en-US" smtClean="0"/>
              <a:t>16</a:t>
            </a:fld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C642C5B-913D-49A4-A730-5E133D0A48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17" y="136525"/>
            <a:ext cx="3542083" cy="493818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7BEC63F-E0D8-4B61-9855-C51158564D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9975" y="580874"/>
            <a:ext cx="8582025" cy="109537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B5B3C27-4CED-4CBE-B978-A70AC5DAF6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3775" y="1925804"/>
            <a:ext cx="8658225" cy="60007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EDF961E2-FC62-45B9-BE5E-7A8DF850B01B}"/>
              </a:ext>
            </a:extLst>
          </p:cNvPr>
          <p:cNvSpPr txBox="1"/>
          <p:nvPr/>
        </p:nvSpPr>
        <p:spPr>
          <a:xfrm>
            <a:off x="10607039" y="2025786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</a:rPr>
              <a:t>14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04439BC-8A2C-4318-9461-58279DE09F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8000" y="2752546"/>
            <a:ext cx="9144000" cy="104775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B4403B4-1A64-4B9B-A50D-183A7D5432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51447" y="4091320"/>
            <a:ext cx="8077200" cy="447675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50F55335-8AC5-4A8A-84DF-F6380BCD6D04}"/>
              </a:ext>
            </a:extLst>
          </p:cNvPr>
          <p:cNvSpPr txBox="1"/>
          <p:nvPr/>
        </p:nvSpPr>
        <p:spPr>
          <a:xfrm>
            <a:off x="10449784" y="4016740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</a:rPr>
              <a:t>8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A8F481D9-940D-4374-A691-DE84E192163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27733" y="4580270"/>
            <a:ext cx="9124950" cy="105727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465D1C12-E4FC-4D42-9F49-9B622C01E1E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95951" y="5677147"/>
            <a:ext cx="9105900" cy="752475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1330E245-259D-4CBB-B2A3-9B216ABF4803}"/>
              </a:ext>
            </a:extLst>
          </p:cNvPr>
          <p:cNvSpPr txBox="1"/>
          <p:nvPr/>
        </p:nvSpPr>
        <p:spPr>
          <a:xfrm>
            <a:off x="2890745" y="5936439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</a:rPr>
              <a:t>8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17D32E3-6C2E-4904-BD8D-AB006D3979AA}"/>
              </a:ext>
            </a:extLst>
          </p:cNvPr>
          <p:cNvSpPr txBox="1"/>
          <p:nvPr/>
        </p:nvSpPr>
        <p:spPr>
          <a:xfrm>
            <a:off x="7279320" y="5919939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</a:rPr>
              <a:t>16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7000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3" grpId="0"/>
      <p:bldP spid="1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77CDF70-65FE-4F9D-B603-5D384936C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A8EEB-E2E3-4E47-9AF8-9824F836E0D2}" type="datetime1">
              <a:rPr lang="zh-CN" altLang="en-US" smtClean="0"/>
              <a:t>2019/10/17</a:t>
            </a:fld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FAB6869-67B2-4014-A845-C3F242F20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9DBCB9-D527-4F88-A0BE-DA75AC4761D9}" type="slidenum">
              <a:rPr lang="zh-CN" altLang="en-US" smtClean="0"/>
              <a:t>17</a:t>
            </a:fld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F0D01D1-FE5B-4E06-9F74-61F4207DC3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20" y="136525"/>
            <a:ext cx="3548180" cy="493818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98CF8A0-6872-4AD1-BC89-8E1E0667EC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7050" y="1036220"/>
            <a:ext cx="9124950" cy="74295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73EAEC3-29B5-4995-BBFF-8012FDF92D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2880" y="2202615"/>
            <a:ext cx="9105900" cy="47625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61FCADBC-49B1-48F1-8DAF-53F252B3B836}"/>
              </a:ext>
            </a:extLst>
          </p:cNvPr>
          <p:cNvSpPr txBox="1"/>
          <p:nvPr/>
        </p:nvSpPr>
        <p:spPr>
          <a:xfrm>
            <a:off x="9723527" y="2182805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</a:rPr>
              <a:t>3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508A3D4-CFBE-4C62-B425-96B64F727C99}"/>
              </a:ext>
            </a:extLst>
          </p:cNvPr>
          <p:cNvSpPr txBox="1"/>
          <p:nvPr/>
        </p:nvSpPr>
        <p:spPr>
          <a:xfrm>
            <a:off x="10263902" y="2182805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</a:rPr>
              <a:t>7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F3638A6-36DC-4CA1-8355-3619F43D840A}"/>
              </a:ext>
            </a:extLst>
          </p:cNvPr>
          <p:cNvSpPr txBox="1"/>
          <p:nvPr/>
        </p:nvSpPr>
        <p:spPr>
          <a:xfrm>
            <a:off x="10804277" y="2182805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</a:rPr>
              <a:t>12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01BDBCE-403F-4229-B7D4-F4A7D21ABE75}"/>
              </a:ext>
            </a:extLst>
          </p:cNvPr>
          <p:cNvSpPr txBox="1"/>
          <p:nvPr/>
        </p:nvSpPr>
        <p:spPr>
          <a:xfrm>
            <a:off x="11474494" y="2182805"/>
            <a:ext cx="444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</a:rPr>
              <a:t>16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CD5806C6-4FFE-4F7F-B1FE-149F1AE572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75099" y="3429000"/>
            <a:ext cx="7023201" cy="245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092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653E89CC-1A92-47A2-BC39-8E8CAF1BFB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075" y="490537"/>
            <a:ext cx="10229850" cy="5876925"/>
          </a:xfrm>
          <a:prstGeom prst="rect">
            <a:avLst/>
          </a:prstGeom>
        </p:spPr>
      </p:pic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B2345C1-2FDB-40C5-BB0A-3DF60E37D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542B3-2155-4024-AB75-B634BF94A581}" type="datetime1">
              <a:rPr lang="zh-CN" altLang="en-US" smtClean="0"/>
              <a:t>2019/10/17</a:t>
            </a:fld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312B12-98AA-4AE6-A9EC-AC044191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04C93-1288-474F-828A-1FB250B181E3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41031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EAFF5DA-8ED6-4D81-B988-0C6F314F6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46835-F3F3-43E7-9010-FB4D7A9C844F}" type="datetime1">
              <a:rPr lang="zh-CN" altLang="en-US" smtClean="0"/>
              <a:t>2019/10/17</a:t>
            </a:fld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47C5590E-19B7-4DA3-8F59-C69F230B1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04C93-1288-474F-828A-1FB250B181E3}" type="slidenum">
              <a:rPr lang="zh-CN" altLang="en-US" smtClean="0"/>
              <a:t>19</a:t>
            </a:fld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82385AB-546D-4436-B3F9-BE053B809C59}"/>
              </a:ext>
            </a:extLst>
          </p:cNvPr>
          <p:cNvSpPr txBox="1"/>
          <p:nvPr/>
        </p:nvSpPr>
        <p:spPr>
          <a:xfrm>
            <a:off x="2084672" y="875552"/>
            <a:ext cx="75462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p-&gt;a &lt; p-&gt; b</a:t>
            </a:r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：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交换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p-&gt;b == 0: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  <a:cs typeface="Calibri" panose="020F0502020204030204" pitchFamily="34" charset="0"/>
              </a:rPr>
              <a:t>返回</a:t>
            </a:r>
            <a:r>
              <a:rPr lang="zh-CN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p-&gt;a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np.a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 = p-&gt;a – p-&gt;b; </a:t>
            </a:r>
            <a:r>
              <a:rPr lang="en-US" altLang="zh-C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np.b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 = p-&gt;b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B5660B5-FAF4-45DD-86E1-118E271C2EB2}"/>
              </a:ext>
            </a:extLst>
          </p:cNvPr>
          <p:cNvSpPr txBox="1"/>
          <p:nvPr/>
        </p:nvSpPr>
        <p:spPr>
          <a:xfrm>
            <a:off x="551903" y="413887"/>
            <a:ext cx="572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21.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5769362-4B61-40DA-BD02-3E10C66E9F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419785"/>
            <a:ext cx="3752850" cy="37338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08A381DD-6FE7-49D5-BAF0-2A6073F5530D}"/>
              </a:ext>
            </a:extLst>
          </p:cNvPr>
          <p:cNvSpPr txBox="1"/>
          <p:nvPr/>
        </p:nvSpPr>
        <p:spPr>
          <a:xfrm>
            <a:off x="8017844" y="1244883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辗转相除</a:t>
            </a:r>
          </a:p>
        </p:txBody>
      </p:sp>
    </p:spTree>
    <p:extLst>
      <p:ext uri="{BB962C8B-B14F-4D97-AF65-F5344CB8AC3E}">
        <p14:creationId xmlns:p14="http://schemas.microsoft.com/office/powerpoint/2010/main" val="2835930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FF47E0D-AF10-417E-A0D3-B70DCFB549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645" y="0"/>
            <a:ext cx="3917502" cy="68580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572521BA-9A25-4BC1-9EE2-84F6EB407C2E}"/>
              </a:ext>
            </a:extLst>
          </p:cNvPr>
          <p:cNvSpPr txBox="1"/>
          <p:nvPr/>
        </p:nvSpPr>
        <p:spPr>
          <a:xfrm>
            <a:off x="4639376" y="628733"/>
            <a:ext cx="733445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The topmost stack frame is delimited by two pointers, with register %ebp serving as the </a:t>
            </a:r>
            <a:r>
              <a:rPr lang="en-US" altLang="zh-CN" sz="2400" i="1" dirty="0">
                <a:latin typeface="Calibri" panose="020F0502020204030204" pitchFamily="34" charset="0"/>
                <a:cs typeface="Calibri" panose="020F0502020204030204" pitchFamily="34" charset="0"/>
              </a:rPr>
              <a:t>frame pointer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</a:p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and register %</a:t>
            </a:r>
            <a:r>
              <a:rPr lang="en-US" altLang="zh-CN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esp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 serving as the </a:t>
            </a:r>
            <a:r>
              <a:rPr lang="en-US" altLang="zh-CN" sz="2400" i="1" dirty="0">
                <a:latin typeface="Calibri" panose="020F0502020204030204" pitchFamily="34" charset="0"/>
                <a:cs typeface="Calibri" panose="020F0502020204030204" pitchFamily="34" charset="0"/>
              </a:rPr>
              <a:t>stack pointer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endParaRPr lang="en-US" altLang="zh-C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The stack pointer can move while the procedure is executing, and hence most information is accessed relative to the frame pointer. </a:t>
            </a:r>
            <a:b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83D266D-79A5-4A53-AF16-7BE6F32DA07F}"/>
              </a:ext>
            </a:extLst>
          </p:cNvPr>
          <p:cNvSpPr txBox="1"/>
          <p:nvPr/>
        </p:nvSpPr>
        <p:spPr>
          <a:xfrm>
            <a:off x="4639376" y="5998128"/>
            <a:ext cx="58180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argument </a:t>
            </a:r>
            <a:r>
              <a:rPr lang="en-US" altLang="zh-CN" sz="2400" i="1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zh-CN" sz="2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is at offset 4 + 4</a:t>
            </a:r>
            <a:r>
              <a:rPr lang="en-US" altLang="zh-CN" sz="2400" i="1" dirty="0">
                <a:latin typeface="Calibri" panose="020F0502020204030204" pitchFamily="34" charset="0"/>
                <a:cs typeface="Calibri" panose="020F0502020204030204" pitchFamily="34" charset="0"/>
              </a:rPr>
              <a:t>i 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relative to %ebp </a:t>
            </a:r>
            <a:endParaRPr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4008358-39E1-4B83-AFA6-A8B8ECD208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9414" y="3675721"/>
            <a:ext cx="2180776" cy="2071052"/>
          </a:xfrm>
          <a:prstGeom prst="rect">
            <a:avLst/>
          </a:prstGeom>
        </p:spPr>
      </p:pic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A216158-CBFE-4948-AEED-54F79D231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572E9-E717-4021-80AF-39A42BA4A77C}" type="datetime1">
              <a:rPr lang="zh-CN" altLang="en-US" smtClean="0"/>
              <a:t>2019/10/17</a:t>
            </a:fld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6BA553C-850F-49D8-B324-F07157BC7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04C93-1288-474F-828A-1FB250B181E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50483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A301E17-BC0C-4900-938F-5FF967A33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46835-F3F3-43E7-9010-FB4D7A9C844F}" type="datetime1">
              <a:rPr lang="zh-CN" altLang="en-US" smtClean="0"/>
              <a:t>2019/10/17</a:t>
            </a:fld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466A5D41-3EB8-4491-B872-958FABF96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04C93-1288-474F-828A-1FB250B181E3}" type="slidenum">
              <a:rPr lang="zh-CN" altLang="en-US" smtClean="0"/>
              <a:t>20</a:t>
            </a:fld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4626F18-87EC-4271-958D-59F9F7FF25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273" y="486627"/>
            <a:ext cx="9115425" cy="147637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C853FFB-EED7-4613-870A-378CFC119D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972" y="1963002"/>
            <a:ext cx="9344025" cy="452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683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FF47E0D-AF10-417E-A0D3-B70DCFB549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645" y="0"/>
            <a:ext cx="3917502" cy="685800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7A25C51A-5989-4CE1-A2B7-31BED09CD2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4329" y="198938"/>
            <a:ext cx="6326281" cy="3230062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27877F73-3A99-46CA-86D5-015C20EF44C6}"/>
              </a:ext>
            </a:extLst>
          </p:cNvPr>
          <p:cNvSpPr txBox="1"/>
          <p:nvPr/>
        </p:nvSpPr>
        <p:spPr>
          <a:xfrm>
            <a:off x="4243147" y="3627939"/>
            <a:ext cx="7834965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Callee</a:t>
            </a:r>
            <a:r>
              <a:rPr lang="en-US" altLang="zh-CN" sz="2200" dirty="0">
                <a:latin typeface="Calibri" panose="020F0502020204030204" pitchFamily="34" charset="0"/>
                <a:cs typeface="Calibri" panose="020F0502020204030204" pitchFamily="34" charset="0"/>
              </a:rPr>
              <a:t> also uses the stack for any local variables that cannot be stored in registers. This can occur for the following reasons: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200" dirty="0">
                <a:latin typeface="Calibri" panose="020F0502020204030204" pitchFamily="34" charset="0"/>
                <a:cs typeface="Calibri" panose="020F0502020204030204" pitchFamily="34" charset="0"/>
              </a:rPr>
              <a:t>There are not enough registers to hold all of the local data.</a:t>
            </a:r>
            <a:r>
              <a:rPr lang="zh-CN" alt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altLang="zh-CN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200" dirty="0">
                <a:latin typeface="Calibri" panose="020F0502020204030204" pitchFamily="34" charset="0"/>
                <a:cs typeface="Calibri" panose="020F0502020204030204" pitchFamily="34" charset="0"/>
              </a:rPr>
              <a:t>Some of the local variables are arrays or structures and hence must be accessed by array or structure references.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200" dirty="0">
                <a:latin typeface="Calibri" panose="020F0502020204030204" pitchFamily="34" charset="0"/>
                <a:cs typeface="Calibri" panose="020F0502020204030204" pitchFamily="34" charset="0"/>
              </a:rPr>
              <a:t>The address operator ‘&amp;’ is applied to a local variable, and hence we must be able to generate an address for it. </a:t>
            </a:r>
            <a:br>
              <a:rPr lang="en-US" altLang="zh-CN" sz="2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zh-CN" alt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F40022E-36A9-45FD-B6C2-21765FDC9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7A386-9D26-441F-85C2-CBF6A4601CD7}" type="datetime1">
              <a:rPr lang="zh-CN" altLang="en-US" smtClean="0"/>
              <a:t>2019/10/17</a:t>
            </a:fld>
            <a:endParaRPr lang="zh-CN" altLang="en-US"/>
          </a:p>
        </p:txBody>
      </p:sp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07101A41-09A3-41D7-A38E-B1EB631D5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04C93-1288-474F-828A-1FB250B181E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61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CFC16B6A-93D5-4BA7-B2A2-67C0E151EA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053" y="0"/>
            <a:ext cx="3919728" cy="68580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1B5A2526-6C69-42DE-AC3C-061D5AA978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5495" y="0"/>
            <a:ext cx="3543591" cy="533097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EE36C157-FFF6-46E2-BC04-0814F2EE571A}"/>
              </a:ext>
            </a:extLst>
          </p:cNvPr>
          <p:cNvSpPr txBox="1"/>
          <p:nvPr/>
        </p:nvSpPr>
        <p:spPr>
          <a:xfrm>
            <a:off x="8133347" y="194430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区别？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9FE4159-FF70-41A6-BB4A-42A83CB9CDFF}"/>
              </a:ext>
            </a:extLst>
          </p:cNvPr>
          <p:cNvSpPr txBox="1"/>
          <p:nvPr/>
        </p:nvSpPr>
        <p:spPr>
          <a:xfrm>
            <a:off x="8133347" y="2865139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位为什么不把参数放在寄存器中？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18A113A-07A0-4EC3-A596-F79FFEBE699A}"/>
              </a:ext>
            </a:extLst>
          </p:cNvPr>
          <p:cNvSpPr txBox="1"/>
          <p:nvPr/>
        </p:nvSpPr>
        <p:spPr>
          <a:xfrm>
            <a:off x="8287352" y="3898232"/>
            <a:ext cx="249294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可能的原因：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寄存器造价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访问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的速度和访问内存的速度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dirty="0"/>
          </a:p>
        </p:txBody>
      </p:sp>
      <p:sp>
        <p:nvSpPr>
          <p:cNvPr id="8" name="日期占位符 7">
            <a:extLst>
              <a:ext uri="{FF2B5EF4-FFF2-40B4-BE49-F238E27FC236}">
                <a16:creationId xmlns:a16="http://schemas.microsoft.com/office/drawing/2014/main" id="{4BE53E8A-7F77-4690-8D46-EBE594997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BB430-15EA-42B0-9C43-E121C4F2FFCF}" type="datetime1">
              <a:rPr lang="zh-CN" altLang="en-US" smtClean="0"/>
              <a:t>2019/10/17</a:t>
            </a:fld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602E5D4-F16A-4B79-B55C-F4E0F3871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04C93-1288-474F-828A-1FB250B181E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7969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A39FB0FA-9BAF-47CE-BE26-704DAC83DE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16"/>
          <a:stretch/>
        </p:blipFill>
        <p:spPr>
          <a:xfrm>
            <a:off x="866273" y="809690"/>
            <a:ext cx="10241383" cy="2770907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C7470BB9-85FE-48B8-9314-B4E3BFFB02FC}"/>
              </a:ext>
            </a:extLst>
          </p:cNvPr>
          <p:cNvSpPr txBox="1"/>
          <p:nvPr/>
        </p:nvSpPr>
        <p:spPr>
          <a:xfrm>
            <a:off x="798896" y="4312117"/>
            <a:ext cx="94905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【</a:t>
            </a:r>
            <a:r>
              <a:rPr lang="zh-CN" altLang="en-US" dirty="0">
                <a:solidFill>
                  <a:srgbClr val="FF0000"/>
                </a:solidFill>
              </a:rPr>
              <a:t>解</a:t>
            </a:r>
            <a:r>
              <a:rPr lang="en-US" altLang="zh-CN" dirty="0">
                <a:solidFill>
                  <a:srgbClr val="FF0000"/>
                </a:solidFill>
              </a:rPr>
              <a:t>】D. 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A. </a:t>
            </a:r>
            <a:r>
              <a:rPr lang="zh-CN" altLang="en-US" dirty="0">
                <a:solidFill>
                  <a:srgbClr val="FF0000"/>
                </a:solidFill>
              </a:rPr>
              <a:t>错误，</a:t>
            </a:r>
            <a:r>
              <a:rPr lang="en-US" altLang="zh-CN" dirty="0">
                <a:solidFill>
                  <a:srgbClr val="FF0000"/>
                </a:solidFill>
              </a:rPr>
              <a:t>BODY</a:t>
            </a:r>
            <a:r>
              <a:rPr lang="zh-CN" altLang="en-US" dirty="0">
                <a:solidFill>
                  <a:srgbClr val="FF0000"/>
                </a:solidFill>
              </a:rPr>
              <a:t>里如果有</a:t>
            </a:r>
            <a:r>
              <a:rPr lang="en-US" altLang="zh-CN" dirty="0">
                <a:solidFill>
                  <a:srgbClr val="FF0000"/>
                </a:solidFill>
              </a:rPr>
              <a:t>continue</a:t>
            </a:r>
            <a:r>
              <a:rPr lang="zh-CN" altLang="en-US" dirty="0">
                <a:solidFill>
                  <a:srgbClr val="FF0000"/>
                </a:solidFill>
              </a:rPr>
              <a:t>那么两者不一致；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B. </a:t>
            </a:r>
            <a:r>
              <a:rPr lang="zh-CN" altLang="en-US" dirty="0">
                <a:solidFill>
                  <a:srgbClr val="FF0000"/>
                </a:solidFill>
              </a:rPr>
              <a:t>错误，例如</a:t>
            </a:r>
            <a:r>
              <a:rPr lang="en-US" altLang="zh-CN" dirty="0" err="1">
                <a:solidFill>
                  <a:srgbClr val="FF0000"/>
                </a:solidFill>
              </a:rPr>
              <a:t>func</a:t>
            </a:r>
            <a:r>
              <a:rPr lang="en-US" altLang="zh-CN" dirty="0">
                <a:solidFill>
                  <a:srgbClr val="FF0000"/>
                </a:solidFill>
              </a:rPr>
              <a:t>(double x1, long x2, long x3)</a:t>
            </a:r>
            <a:r>
              <a:rPr lang="zh-CN" altLang="en-US" dirty="0">
                <a:solidFill>
                  <a:srgbClr val="FF0000"/>
                </a:solidFill>
              </a:rPr>
              <a:t>中，</a:t>
            </a:r>
            <a:r>
              <a:rPr lang="en-US" altLang="zh-CN" dirty="0">
                <a:solidFill>
                  <a:srgbClr val="FF0000"/>
                </a:solidFill>
              </a:rPr>
              <a:t>x1</a:t>
            </a:r>
            <a:r>
              <a:rPr lang="zh-CN" altLang="en-US" dirty="0">
                <a:solidFill>
                  <a:srgbClr val="FF0000"/>
                </a:solidFill>
              </a:rPr>
              <a:t>位于</a:t>
            </a:r>
            <a:r>
              <a:rPr lang="en-US" altLang="zh-CN" dirty="0">
                <a:solidFill>
                  <a:srgbClr val="FF0000"/>
                </a:solidFill>
              </a:rPr>
              <a:t>%xmm0</a:t>
            </a:r>
            <a:r>
              <a:rPr lang="zh-CN" altLang="en-US" dirty="0">
                <a:solidFill>
                  <a:srgbClr val="FF0000"/>
                </a:solidFill>
              </a:rPr>
              <a:t>，</a:t>
            </a:r>
            <a:r>
              <a:rPr lang="en-US" altLang="zh-CN" dirty="0">
                <a:solidFill>
                  <a:srgbClr val="FF0000"/>
                </a:solidFill>
              </a:rPr>
              <a:t>x2</a:t>
            </a:r>
            <a:r>
              <a:rPr lang="zh-CN" altLang="en-US" dirty="0">
                <a:solidFill>
                  <a:srgbClr val="FF0000"/>
                </a:solidFill>
              </a:rPr>
              <a:t>位于</a:t>
            </a:r>
            <a:r>
              <a:rPr lang="en-US" altLang="zh-CN" dirty="0">
                <a:solidFill>
                  <a:srgbClr val="FF0000"/>
                </a:solidFill>
              </a:rPr>
              <a:t>%</a:t>
            </a:r>
            <a:r>
              <a:rPr lang="en-US" altLang="zh-CN" dirty="0" err="1">
                <a:solidFill>
                  <a:srgbClr val="FF0000"/>
                </a:solidFill>
              </a:rPr>
              <a:t>rdi</a:t>
            </a:r>
            <a:r>
              <a:rPr lang="zh-CN" altLang="en-US" dirty="0">
                <a:solidFill>
                  <a:srgbClr val="FF0000"/>
                </a:solidFill>
              </a:rPr>
              <a:t>，</a:t>
            </a:r>
            <a:r>
              <a:rPr lang="en-US" altLang="zh-CN" dirty="0">
                <a:solidFill>
                  <a:srgbClr val="FF0000"/>
                </a:solidFill>
              </a:rPr>
              <a:t>x3</a:t>
            </a:r>
            <a:r>
              <a:rPr lang="zh-CN" altLang="en-US" dirty="0">
                <a:solidFill>
                  <a:srgbClr val="FF0000"/>
                </a:solidFill>
              </a:rPr>
              <a:t>位于</a:t>
            </a:r>
            <a:r>
              <a:rPr lang="en-US" altLang="zh-CN" dirty="0">
                <a:solidFill>
                  <a:srgbClr val="FF0000"/>
                </a:solidFill>
              </a:rPr>
              <a:t>%</a:t>
            </a:r>
            <a:r>
              <a:rPr lang="en-US" altLang="zh-CN" dirty="0" err="1">
                <a:solidFill>
                  <a:srgbClr val="FF0000"/>
                </a:solidFill>
              </a:rPr>
              <a:t>rsi</a:t>
            </a:r>
            <a:r>
              <a:rPr lang="zh-CN" altLang="en-US" dirty="0">
                <a:solidFill>
                  <a:srgbClr val="FF0000"/>
                </a:solidFill>
              </a:rPr>
              <a:t>；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C. </a:t>
            </a:r>
            <a:r>
              <a:rPr lang="zh-CN" altLang="en-US" dirty="0">
                <a:solidFill>
                  <a:srgbClr val="FF0000"/>
                </a:solidFill>
              </a:rPr>
              <a:t>错误，局部定长数组也在栈上。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347ED7-4161-4547-AE27-FD4C76380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58A2C-D69C-4498-A70B-63B25557E5A9}" type="datetime1">
              <a:rPr lang="zh-CN" altLang="en-US" smtClean="0"/>
              <a:t>2019/10/17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64782DC-5684-4757-BC69-B9313C639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04C93-1288-474F-828A-1FB250B181E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2864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36A01011-0B0B-4D87-8A8B-D7E3C9181C02}"/>
              </a:ext>
            </a:extLst>
          </p:cNvPr>
          <p:cNvGrpSpPr/>
          <p:nvPr/>
        </p:nvGrpSpPr>
        <p:grpSpPr>
          <a:xfrm>
            <a:off x="1587433" y="509504"/>
            <a:ext cx="7785100" cy="1244600"/>
            <a:chOff x="2203450" y="682759"/>
            <a:chExt cx="7785100" cy="1244600"/>
          </a:xfrm>
        </p:grpSpPr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590D1973-4D0F-4CB3-8DEC-996A887AAB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03450" y="682759"/>
              <a:ext cx="7683500" cy="850900"/>
            </a:xfrm>
            <a:prstGeom prst="rect">
              <a:avLst/>
            </a:prstGeom>
          </p:spPr>
        </p:pic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35DF45E4-5EBD-46DA-A0A5-5DE7B6E7296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03450" y="1533659"/>
              <a:ext cx="7785100" cy="393700"/>
            </a:xfrm>
            <a:prstGeom prst="rect">
              <a:avLst/>
            </a:prstGeom>
          </p:spPr>
        </p:pic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6BB2A729-3042-491A-A996-988C9A334D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795" y="2252210"/>
            <a:ext cx="4979469" cy="395689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6F20FC7-4D1F-4D25-B781-D75A0D79F27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46790"/>
          <a:stretch/>
        </p:blipFill>
        <p:spPr>
          <a:xfrm>
            <a:off x="5725362" y="2915089"/>
            <a:ext cx="6315843" cy="2631139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2EA96219-43DC-4867-A1CF-4CAA7A77295A}"/>
              </a:ext>
            </a:extLst>
          </p:cNvPr>
          <p:cNvSpPr/>
          <p:nvPr/>
        </p:nvSpPr>
        <p:spPr>
          <a:xfrm>
            <a:off x="7170821" y="3763478"/>
            <a:ext cx="2512194" cy="2791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B59727B-F175-4A82-8B77-C989D0EF40B3}"/>
              </a:ext>
            </a:extLst>
          </p:cNvPr>
          <p:cNvSpPr/>
          <p:nvPr/>
        </p:nvSpPr>
        <p:spPr>
          <a:xfrm>
            <a:off x="7170019" y="4091091"/>
            <a:ext cx="2512194" cy="2791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D67D946-0FCB-4BB7-891B-4E8EAF170EEC}"/>
              </a:ext>
            </a:extLst>
          </p:cNvPr>
          <p:cNvSpPr/>
          <p:nvPr/>
        </p:nvSpPr>
        <p:spPr>
          <a:xfrm>
            <a:off x="7170019" y="4457206"/>
            <a:ext cx="2512194" cy="2791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7694E75-BB06-4070-A874-D060D98D7D06}"/>
              </a:ext>
            </a:extLst>
          </p:cNvPr>
          <p:cNvSpPr/>
          <p:nvPr/>
        </p:nvSpPr>
        <p:spPr>
          <a:xfrm>
            <a:off x="7170019" y="4823321"/>
            <a:ext cx="2512194" cy="2791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E026749-3ED4-44B0-8187-AF079DFAEAB0}"/>
              </a:ext>
            </a:extLst>
          </p:cNvPr>
          <p:cNvSpPr/>
          <p:nvPr/>
        </p:nvSpPr>
        <p:spPr>
          <a:xfrm>
            <a:off x="7170019" y="5180999"/>
            <a:ext cx="2512194" cy="2791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日期占位符 11">
            <a:extLst>
              <a:ext uri="{FF2B5EF4-FFF2-40B4-BE49-F238E27FC236}">
                <a16:creationId xmlns:a16="http://schemas.microsoft.com/office/drawing/2014/main" id="{E0F17B55-A69B-478F-A7AD-0E6706A38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09FD5-FFEF-4D1A-981F-6C5744EDE2C2}" type="datetime1">
              <a:rPr lang="zh-CN" altLang="en-US" smtClean="0"/>
              <a:t>2019/10/17</a:t>
            </a:fld>
            <a:endParaRPr lang="zh-CN" altLang="en-US"/>
          </a:p>
        </p:txBody>
      </p:sp>
      <p:sp>
        <p:nvSpPr>
          <p:cNvPr id="13" name="灯片编号占位符 12">
            <a:extLst>
              <a:ext uri="{FF2B5EF4-FFF2-40B4-BE49-F238E27FC236}">
                <a16:creationId xmlns:a16="http://schemas.microsoft.com/office/drawing/2014/main" id="{3A17D4AA-E50D-4E8F-BC06-0E394BA90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04C93-1288-474F-828A-1FB250B181E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4429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FB5DB94-F6EC-4801-B1A3-21C2DCBA3D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2100" y="1613303"/>
            <a:ext cx="8674546" cy="448333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3A02015C-56FF-4106-AFE5-DCC3F072EFA1}"/>
              </a:ext>
            </a:extLst>
          </p:cNvPr>
          <p:cNvSpPr txBox="1"/>
          <p:nvPr/>
        </p:nvSpPr>
        <p:spPr>
          <a:xfrm>
            <a:off x="291867" y="304622"/>
            <a:ext cx="40137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看下面的电路图，写出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对应的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HCL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CE32D93-E5BA-45EC-B39D-A439C9373F4B}"/>
              </a:ext>
            </a:extLst>
          </p:cNvPr>
          <p:cNvSpPr txBox="1"/>
          <p:nvPr/>
        </p:nvSpPr>
        <p:spPr>
          <a:xfrm>
            <a:off x="4221671" y="2235517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 &amp;&amp; B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2E13DA6-EAA7-4781-BE8D-09F22C78AD92}"/>
              </a:ext>
            </a:extLst>
          </p:cNvPr>
          <p:cNvSpPr txBox="1"/>
          <p:nvPr/>
        </p:nvSpPr>
        <p:spPr>
          <a:xfrm>
            <a:off x="4221671" y="3817632"/>
            <a:ext cx="1212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 &amp;&amp; D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D3167E9-01DC-4E97-8716-4346363D8A37}"/>
              </a:ext>
            </a:extLst>
          </p:cNvPr>
          <p:cNvSpPr txBox="1"/>
          <p:nvPr/>
        </p:nvSpPr>
        <p:spPr>
          <a:xfrm>
            <a:off x="1771049" y="991090"/>
            <a:ext cx="791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用 </a:t>
            </a:r>
            <a:r>
              <a:rPr lang="en-US" altLang="zh-CN" dirty="0">
                <a:latin typeface="Calibri" panose="020F0502020204030204" pitchFamily="34" charset="0"/>
                <a:ea typeface="宋体" panose="02010600030101010101" pitchFamily="2" charset="-122"/>
                <a:cs typeface="Calibri" panose="020F0502020204030204" pitchFamily="34" charset="0"/>
              </a:rPr>
              <a:t>&amp;&amp;, ||, !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。（不是位运算符） 逻辑门只对单个位的数操作，不是整个字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E098F9F-87D9-4425-A97D-77EB8468D76D}"/>
              </a:ext>
            </a:extLst>
          </p:cNvPr>
          <p:cNvSpPr txBox="1"/>
          <p:nvPr/>
        </p:nvSpPr>
        <p:spPr>
          <a:xfrm>
            <a:off x="4218975" y="5105088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! E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4DB1475-DD57-440C-9C98-6A811AC37BEE}"/>
              </a:ext>
            </a:extLst>
          </p:cNvPr>
          <p:cNvSpPr txBox="1"/>
          <p:nvPr/>
        </p:nvSpPr>
        <p:spPr>
          <a:xfrm>
            <a:off x="7026443" y="2505024"/>
            <a:ext cx="3407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(A &amp;&amp; B) || (C &amp;&amp; D)</a:t>
            </a:r>
            <a:endParaRPr lang="zh-CN" altLang="en-US" dirty="0"/>
          </a:p>
        </p:txBody>
      </p:sp>
      <p:sp>
        <p:nvSpPr>
          <p:cNvPr id="9" name="日期占位符 8">
            <a:extLst>
              <a:ext uri="{FF2B5EF4-FFF2-40B4-BE49-F238E27FC236}">
                <a16:creationId xmlns:a16="http://schemas.microsoft.com/office/drawing/2014/main" id="{5F7514B7-6B07-440B-95E1-4DAEB2AB9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3453C-06AC-4E99-9720-141DEFB0A28A}" type="datetime1">
              <a:rPr lang="zh-CN" altLang="en-US" smtClean="0"/>
              <a:t>2019/10/17</a:t>
            </a:fld>
            <a:endParaRPr lang="zh-CN" altLang="en-US"/>
          </a:p>
        </p:txBody>
      </p:sp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B271FCD9-DBCD-4A5E-894D-1E0CCC583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04C93-1288-474F-828A-1FB250B181E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7846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  <p:bldP spid="7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CEDC96B-7114-461F-BC8E-B2FEBC101D61}"/>
              </a:ext>
            </a:extLst>
          </p:cNvPr>
          <p:cNvSpPr txBox="1"/>
          <p:nvPr/>
        </p:nvSpPr>
        <p:spPr>
          <a:xfrm>
            <a:off x="924025" y="367099"/>
            <a:ext cx="7353701" cy="6299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dirty="0">
                <a:solidFill>
                  <a:srgbClr val="333333"/>
                </a:solidFill>
                <a:latin typeface="Arial" panose="020B0604020202020204" pitchFamily="34" charset="0"/>
                <a:ea typeface="Open Sans"/>
              </a:rPr>
              <a:t>下面哪些话是对RISC的描述，哪些话是对CISC的描述</a:t>
            </a:r>
            <a:endParaRPr kumimoji="0" lang="zh-CN" altLang="zh-CN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lvl="0" indent="-28575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zh-CN" dirty="0">
                <a:solidFill>
                  <a:srgbClr val="333333"/>
                </a:solidFill>
                <a:latin typeface="Arial" panose="020B0604020202020204" pitchFamily="34" charset="0"/>
                <a:ea typeface="Open Sans"/>
              </a:rPr>
              <a:t>指令数量多</a:t>
            </a:r>
          </a:p>
          <a:p>
            <a:pPr marL="285750" lvl="0" indent="-28575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zh-CN" dirty="0">
                <a:solidFill>
                  <a:srgbClr val="333333"/>
                </a:solidFill>
                <a:latin typeface="Arial" panose="020B0604020202020204" pitchFamily="34" charset="0"/>
                <a:ea typeface="Open Sans"/>
              </a:rPr>
              <a:t>可以对内存和寄存器操作数进行</a:t>
            </a: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  <a:ea typeface="Open Sans"/>
              </a:rPr>
              <a:t>算术</a:t>
            </a:r>
            <a:r>
              <a:rPr lang="zh-CN" altLang="zh-CN" dirty="0">
                <a:solidFill>
                  <a:srgbClr val="333333"/>
                </a:solidFill>
                <a:latin typeface="Arial" panose="020B0604020202020204" pitchFamily="34" charset="0"/>
                <a:ea typeface="Open Sans"/>
              </a:rPr>
              <a:t>和逻辑运算</a:t>
            </a:r>
          </a:p>
          <a:p>
            <a:pPr marL="285750" lvl="0" indent="-28575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zh-CN" dirty="0">
                <a:solidFill>
                  <a:srgbClr val="333333"/>
                </a:solidFill>
                <a:latin typeface="Arial" panose="020B0604020202020204" pitchFamily="34" charset="0"/>
                <a:ea typeface="Open Sans"/>
              </a:rPr>
              <a:t>实现细节可见</a:t>
            </a:r>
          </a:p>
          <a:p>
            <a:pPr marL="285750" lvl="0" indent="-28575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zh-CN" dirty="0">
                <a:solidFill>
                  <a:srgbClr val="333333"/>
                </a:solidFill>
                <a:latin typeface="Arial" panose="020B0604020202020204" pitchFamily="34" charset="0"/>
                <a:ea typeface="Open Sans"/>
              </a:rPr>
              <a:t>没有条件码，测试结果放在寄存器</a:t>
            </a:r>
          </a:p>
          <a:p>
            <a:pPr marL="285750" lvl="0" indent="-28575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zh-CN" dirty="0">
                <a:solidFill>
                  <a:srgbClr val="333333"/>
                </a:solidFill>
                <a:latin typeface="Arial" panose="020B0604020202020204" pitchFamily="34" charset="0"/>
                <a:ea typeface="Open Sans"/>
              </a:rPr>
              <a:t>有条件码</a:t>
            </a:r>
          </a:p>
          <a:p>
            <a:pPr marL="285750" lvl="0" indent="-28575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zh-CN" dirty="0">
                <a:solidFill>
                  <a:srgbClr val="333333"/>
                </a:solidFill>
                <a:latin typeface="Arial" panose="020B0604020202020204" pitchFamily="34" charset="0"/>
                <a:ea typeface="Open Sans"/>
              </a:rPr>
              <a:t>可以用栈存取过程参数，</a:t>
            </a:r>
            <a:r>
              <a:rPr lang="zh-CN" altLang="zh-CN" b="1" dirty="0">
                <a:solidFill>
                  <a:srgbClr val="333333"/>
                </a:solidFill>
                <a:latin typeface="Arial" panose="020B0604020202020204" pitchFamily="34" charset="0"/>
                <a:ea typeface="Open Sans"/>
              </a:rPr>
              <a:t>用栈存返回地址</a:t>
            </a:r>
            <a:endParaRPr lang="zh-CN" altLang="zh-CN" dirty="0">
              <a:solidFill>
                <a:srgbClr val="333333"/>
              </a:solidFill>
              <a:latin typeface="Arial" panose="020B0604020202020204" pitchFamily="34" charset="0"/>
              <a:ea typeface="Open Sans"/>
            </a:endParaRPr>
          </a:p>
          <a:p>
            <a:pPr marL="285750" lvl="0" indent="-28575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zh-CN" dirty="0">
                <a:solidFill>
                  <a:srgbClr val="333333"/>
                </a:solidFill>
                <a:latin typeface="Arial" panose="020B0604020202020204" pitchFamily="34" charset="0"/>
                <a:ea typeface="Open Sans"/>
              </a:rPr>
              <a:t>取址方式多样</a:t>
            </a:r>
          </a:p>
          <a:p>
            <a:pPr marL="285750" lvl="0" indent="-28575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zh-CN" dirty="0">
                <a:solidFill>
                  <a:srgbClr val="333333"/>
                </a:solidFill>
                <a:latin typeface="Arial" panose="020B0604020202020204" pitchFamily="34" charset="0"/>
                <a:ea typeface="Open Sans"/>
              </a:rPr>
              <a:t>用</a:t>
            </a:r>
            <a:r>
              <a:rPr lang="zh-CN" altLang="zh-CN" b="1" dirty="0">
                <a:solidFill>
                  <a:srgbClr val="333333"/>
                </a:solidFill>
                <a:latin typeface="Arial" panose="020B0604020202020204" pitchFamily="34" charset="0"/>
                <a:ea typeface="Open Sans"/>
              </a:rPr>
              <a:t>寄存器</a:t>
            </a:r>
            <a:r>
              <a:rPr lang="zh-CN" altLang="zh-CN" dirty="0">
                <a:solidFill>
                  <a:srgbClr val="333333"/>
                </a:solidFill>
                <a:latin typeface="Arial" panose="020B0604020202020204" pitchFamily="34" charset="0"/>
                <a:ea typeface="Open Sans"/>
              </a:rPr>
              <a:t>存取过程</a:t>
            </a:r>
            <a:r>
              <a:rPr lang="zh-CN" altLang="zh-CN" b="1" dirty="0">
                <a:solidFill>
                  <a:srgbClr val="333333"/>
                </a:solidFill>
                <a:latin typeface="Arial" panose="020B0604020202020204" pitchFamily="34" charset="0"/>
                <a:ea typeface="Open Sans"/>
              </a:rPr>
              <a:t>参数</a:t>
            </a:r>
            <a:r>
              <a:rPr lang="zh-CN" altLang="zh-CN" dirty="0">
                <a:solidFill>
                  <a:srgbClr val="333333"/>
                </a:solidFill>
                <a:latin typeface="Arial" panose="020B0604020202020204" pitchFamily="34" charset="0"/>
                <a:ea typeface="Open Sans"/>
              </a:rPr>
              <a:t>和</a:t>
            </a:r>
            <a:r>
              <a:rPr lang="zh-CN" altLang="zh-CN" b="1" dirty="0">
                <a:solidFill>
                  <a:srgbClr val="333333"/>
                </a:solidFill>
                <a:latin typeface="Arial" panose="020B0604020202020204" pitchFamily="34" charset="0"/>
                <a:ea typeface="Open Sans"/>
              </a:rPr>
              <a:t>返回地址</a:t>
            </a:r>
            <a:r>
              <a:rPr lang="zh-CN" altLang="zh-CN" dirty="0">
                <a:solidFill>
                  <a:srgbClr val="333333"/>
                </a:solidFill>
                <a:latin typeface="Arial" panose="020B0604020202020204" pitchFamily="34" charset="0"/>
                <a:ea typeface="Open Sans"/>
              </a:rPr>
              <a:t>，有些过程能完全避免内存引用；通常会有很多寄存器（最多有32个）</a:t>
            </a:r>
          </a:p>
          <a:p>
            <a:pPr marL="285750" lvl="0" indent="-28575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zh-CN" dirty="0">
                <a:solidFill>
                  <a:srgbClr val="333333"/>
                </a:solidFill>
                <a:latin typeface="Arial" panose="020B0604020202020204" pitchFamily="34" charset="0"/>
                <a:ea typeface="Open Sans"/>
              </a:rPr>
              <a:t>实现细节不可见</a:t>
            </a:r>
          </a:p>
          <a:p>
            <a:pPr marL="285750" lvl="0" indent="-28575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zh-CN" dirty="0">
                <a:solidFill>
                  <a:srgbClr val="333333"/>
                </a:solidFill>
                <a:latin typeface="Arial" panose="020B0604020202020204" pitchFamily="34" charset="0"/>
                <a:ea typeface="Open Sans"/>
              </a:rPr>
              <a:t>单条指令延迟很短</a:t>
            </a:r>
          </a:p>
          <a:p>
            <a:pPr marL="285750" lvl="0" indent="-28575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zh-CN" dirty="0">
                <a:solidFill>
                  <a:srgbClr val="333333"/>
                </a:solidFill>
                <a:latin typeface="Arial" panose="020B0604020202020204" pitchFamily="34" charset="0"/>
                <a:ea typeface="Open Sans"/>
              </a:rPr>
              <a:t>指令定长</a:t>
            </a:r>
          </a:p>
          <a:p>
            <a:pPr marL="285750" lvl="0" indent="-28575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zh-CN" dirty="0">
                <a:solidFill>
                  <a:srgbClr val="333333"/>
                </a:solidFill>
                <a:latin typeface="Arial" panose="020B0604020202020204" pitchFamily="34" charset="0"/>
                <a:ea typeface="Open Sans"/>
              </a:rPr>
              <a:t>简单寻址方式，单独的load/store指令</a:t>
            </a:r>
          </a:p>
          <a:p>
            <a:pPr marL="285750" lvl="0" indent="-28575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zh-CN" dirty="0">
                <a:solidFill>
                  <a:srgbClr val="333333"/>
                </a:solidFill>
                <a:latin typeface="Arial" panose="020B0604020202020204" pitchFamily="34" charset="0"/>
                <a:ea typeface="Open Sans"/>
              </a:rPr>
              <a:t>指令数量少</a:t>
            </a:r>
          </a:p>
          <a:p>
            <a:pPr marL="285750" lvl="0" indent="-28575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zh-CN" dirty="0">
                <a:solidFill>
                  <a:srgbClr val="333333"/>
                </a:solidFill>
                <a:latin typeface="Arial" panose="020B0604020202020204" pitchFamily="34" charset="0"/>
                <a:ea typeface="Open Sans"/>
              </a:rPr>
              <a:t>单条指令延迟可能很长</a:t>
            </a:r>
          </a:p>
          <a:p>
            <a:pPr marL="285750" lvl="0" indent="-28575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zh-CN" dirty="0">
                <a:solidFill>
                  <a:srgbClr val="333333"/>
                </a:solidFill>
                <a:latin typeface="Arial" panose="020B0604020202020204" pitchFamily="34" charset="0"/>
                <a:ea typeface="Open Sans"/>
              </a:rPr>
              <a:t>只能对寄存器操作数进行</a:t>
            </a:r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  <a:ea typeface="Open Sans"/>
              </a:rPr>
              <a:t>算术</a:t>
            </a:r>
            <a:r>
              <a:rPr lang="zh-CN" altLang="zh-CN" dirty="0">
                <a:solidFill>
                  <a:srgbClr val="333333"/>
                </a:solidFill>
                <a:latin typeface="Arial" panose="020B0604020202020204" pitchFamily="34" charset="0"/>
                <a:ea typeface="Open Sans"/>
              </a:rPr>
              <a:t>和逻辑运算</a:t>
            </a:r>
          </a:p>
          <a:p>
            <a:pPr>
              <a:lnSpc>
                <a:spcPct val="125000"/>
              </a:lnSpc>
            </a:pPr>
            <a:endParaRPr lang="zh-CN" alt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15039632-D49E-47D5-890A-DA465BE7E1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79602ED-DFFB-4D75-A2C0-E2E9C685F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81795-CA59-4017-A6F5-20A78DB6BF00}" type="datetime1">
              <a:rPr lang="zh-CN" altLang="en-US" smtClean="0"/>
              <a:t>2019/10/17</a:t>
            </a:fld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4A62965-24AB-4C1E-8549-4D3FF1797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04C93-1288-474F-828A-1FB250B181E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32360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B69B8C0-F6C1-43C6-B7BA-8C7F4E91B7DA}"/>
              </a:ext>
            </a:extLst>
          </p:cNvPr>
          <p:cNvSpPr txBox="1"/>
          <p:nvPr/>
        </p:nvSpPr>
        <p:spPr>
          <a:xfrm>
            <a:off x="1212784" y="346510"/>
            <a:ext cx="8489482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CISC vs RISC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CISC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x86-64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） 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指令数量多  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单条指令延迟可能很长 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取址方式多样 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可以对内存和寄存器操作数进行算术和逻辑运算  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实现细节不可见  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有条件码  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可以用栈存取过程参数，用栈存返回地址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Tx/>
              <a:buChar char="-"/>
            </a:pP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Tx/>
              <a:buChar char="-"/>
            </a:pP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RISC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指令数量少 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单条指令延迟很短  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指令定长  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简单寻址方式，单独的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load/store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指令  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只能对寄存器操作数进行算数和逻辑运算  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实现细节可见  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没有条件码，测试结果放在寄存器  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用寄存器存取过程参数和返回地址，有些过程能完全避免内存引用；通常会有很多寄存器（最多有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32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个）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D76E335-EB63-47AF-BDE5-D9BB9398A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33048-0331-45FD-B04A-1FC6EE4EE815}" type="datetime1">
              <a:rPr lang="zh-CN" altLang="en-US" smtClean="0"/>
              <a:t>2019/10/17</a:t>
            </a:fld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7C16939-BFB9-42CB-A855-7DDB70750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04C93-1288-474F-828A-1FB250B181E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64705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890</Words>
  <Application>Microsoft Office PowerPoint</Application>
  <PresentationFormat>宽屏</PresentationFormat>
  <Paragraphs>143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8" baseType="lpstr">
      <vt:lpstr>等线</vt:lpstr>
      <vt:lpstr>等线 Light</vt:lpstr>
      <vt:lpstr>仿宋</vt:lpstr>
      <vt:lpstr>宋体</vt:lpstr>
      <vt:lpstr>微软雅黑</vt:lpstr>
      <vt:lpstr>Arial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Gong Chen</dc:creator>
  <cp:lastModifiedBy>Gong Chen</cp:lastModifiedBy>
  <cp:revision>21</cp:revision>
  <dcterms:created xsi:type="dcterms:W3CDTF">2019-10-14T05:33:56Z</dcterms:created>
  <dcterms:modified xsi:type="dcterms:W3CDTF">2019-10-17T06:56:53Z</dcterms:modified>
</cp:coreProperties>
</file>