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8" r:id="rId25"/>
    <p:sldId id="289" r:id="rId26"/>
    <p:sldId id="290" r:id="rId27"/>
    <p:sldId id="291" r:id="rId28"/>
    <p:sldId id="285" r:id="rId29"/>
    <p:sldId id="295" r:id="rId30"/>
    <p:sldId id="296" r:id="rId31"/>
    <p:sldId id="297" r:id="rId32"/>
    <p:sldId id="298" r:id="rId33"/>
    <p:sldId id="299" r:id="rId34"/>
    <p:sldId id="300" r:id="rId35"/>
    <p:sldId id="286" r:id="rId36"/>
    <p:sldId id="279" r:id="rId37"/>
    <p:sldId id="280" r:id="rId38"/>
    <p:sldId id="281" r:id="rId39"/>
    <p:sldId id="282" r:id="rId40"/>
    <p:sldId id="283" r:id="rId41"/>
    <p:sldId id="284" r:id="rId42"/>
    <p:sldId id="292" r:id="rId43"/>
    <p:sldId id="293" r:id="rId44"/>
    <p:sldId id="294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87567" autoAdjust="0"/>
  </p:normalViewPr>
  <p:slideViewPr>
    <p:cSldViewPr snapToGrid="0">
      <p:cViewPr varScale="1">
        <p:scale>
          <a:sx n="59" d="100"/>
          <a:sy n="59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0C5C6-2E45-4643-8CA2-85CDFE53B738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4753E-EE69-4746-9E42-6DBF57457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92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正确的是</a:t>
            </a:r>
            <a:r>
              <a:rPr lang="en-US" altLang="zh-CN" dirty="0"/>
              <a:t>BEK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4753E-EE69-4746-9E42-6DBF5745702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15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4753E-EE69-4746-9E42-6DBF5745702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43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Whereas in C, any function is global unless it is declared to be static, the assembler</a:t>
            </a:r>
          </a:p>
          <a:p>
            <a:r>
              <a:rPr lang="en-US" altLang="zh-CN" dirty="0"/>
              <a:t>assumes that a file is only locally available to functions within the same file, unless it is declared global.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4753E-EE69-4746-9E42-6DBF5745702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72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4753E-EE69-4746-9E42-6DBF5745702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15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8F577-798F-4E8D-A980-8FC57084B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E621CE-0245-449F-8975-794FA6454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CC034-4755-4BA8-A336-6CD626DA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83B3-1335-4385-855D-AEC3A15EC337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522AE-A1DB-4817-BC16-24B00B8D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AC24E-F211-493D-AC7E-B00A0FE6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47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E6346-B4A7-4245-94F7-94B90667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0D1AE5-5A9A-483C-98BF-22CA07B30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CDC041-F7AF-4C1D-9469-F65EA120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3A26-D74C-487E-B5A9-B879CE126E32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7DD53-90CA-4548-A59E-E9E1798C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08BD1-6A4C-468C-894D-38FC0CD3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97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136111-34A3-4212-B412-E930F3D8D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76D98A-6B14-409A-9382-11EEBFDFB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0CF788-54C2-4EC3-A5E8-DAF5AF33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A3A8-B845-40A7-90D3-F56EEF5783C1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9FB62-B869-41B7-B08D-7AAED8D6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F41202-36DE-43F3-A070-4A82E38C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64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3AC75-8C68-4146-B4CD-5D29F548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0FF25-EEBE-4A13-9AF8-169A02AD6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833DC-7670-47A0-92EB-386BD316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05DD-C902-467F-8299-A711B80423F5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A266A-2256-4FF3-8A99-D09BBEEC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A16D4-B287-4763-801A-0092043F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01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11152-C7BD-46AF-AEC5-6829A83F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691882-6846-4EAD-932D-5F3F54238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3DDCA-79C2-4678-A592-5EF7AF1B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05EB-8E0B-450B-AA6B-0B66C48FC419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69B96-7248-4B21-AF6A-C68E27EA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DCE64D-65D9-4678-85ED-4010D70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94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90D87-3F16-4EB3-860E-31D2E0FF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E98CE-0B37-4272-8294-49AA14053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A66049-8C3E-41A2-B1F0-5F0FB0F53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76A0DC-2AF9-4077-8B92-355456D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3CD5-B765-4BE9-BD2D-D03746B98FB9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D24665-6F1C-4D10-B085-D3227D4D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DA6430-F27D-46E6-B149-52078D08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25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69F4E-D296-4D8F-8186-3746312C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34F3C1-A83D-41ED-9B3D-38FDB3C5D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CF7723-65F1-49A4-AD60-4AA38A68D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579A66-ECCB-4E18-9410-D3BD4598F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8704DB-5CA4-4B62-B12B-63E34F999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124B4A-4F24-4DC9-A587-7A2B8FF8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58C0-A65F-4367-9921-7CBA061945A5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C09D5F-33F4-4852-8B5B-7455CD65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F8D853-0473-4E56-B1F6-807E4A9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04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46C1A-E415-4D3F-8AA1-69A80B55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02365C-4AA3-4D9B-9780-8F7D6015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C0DD-07DE-4A13-8C70-F2853D28654C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43D452-2FF0-46DD-8A36-33B43F3B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4E94DC-E3EC-4241-B7FD-BAD04363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91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CD094C-9D86-4CE9-8701-8BBB43D7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8EE8-975B-4D08-A001-091B5350389E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E852E0-BCB2-4088-AFF0-3282D5A9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9DCD65-FC41-490D-8262-7EE4A17A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10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8A37B-CBB3-46F3-BEB0-C569B44A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AFDDD-573B-488A-93DB-D68F35AC4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490D2-8F9E-41D9-8567-E1CDE303E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5994E5-CA6A-484D-B437-8A7872B1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C93D-F4EF-4F08-A1BF-51BD17238B03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5B8F28-8934-43C3-B56D-624A11F3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EEC83C-4320-4C7C-9B69-EA962B0F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26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41F97-0B04-4CAA-8871-98AD06CE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9D5B13-2430-43F3-80F5-FEB410C4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84B973-F62F-4DD9-9E52-5CB586B48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05E2E2-E041-43BA-8680-0B93E3EE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546F-977E-4273-9569-7B630B7B949B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E6DD25-978A-4552-A65B-15909F0C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4CBAB2-0CE0-4D3E-96FE-B56A1A8B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96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4C118B-0D4B-4297-A913-9D271D9E0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8D79F5-2756-4735-9A36-1F3C089D4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3516D3-6E42-40D3-A838-5FC606A8B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0B12D-A07E-4BEC-A869-2E10492CEE9B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2491CE-662A-4488-A33E-CAAB6CC62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191AD-7AC4-4C50-BB4D-6809DFF9B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DA69C-E466-4836-A230-83A4670A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2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sapp.cs.cmu.edu/3e/waside/waside-tmin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68A0FE-03C7-436B-9D54-09E1966C597B}"/>
              </a:ext>
            </a:extLst>
          </p:cNvPr>
          <p:cNvSpPr txBox="1"/>
          <p:nvPr/>
        </p:nvSpPr>
        <p:spPr>
          <a:xfrm>
            <a:off x="3993499" y="1657350"/>
            <a:ext cx="4204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ICS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第三次小班课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B039AB-7B81-4170-84CA-8ED5D7E5B32C}"/>
              </a:ext>
            </a:extLst>
          </p:cNvPr>
          <p:cNvSpPr txBox="1"/>
          <p:nvPr/>
        </p:nvSpPr>
        <p:spPr>
          <a:xfrm>
            <a:off x="4618669" y="3723323"/>
            <a:ext cx="2954655" cy="952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小班教师：金芝老师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助教：龚晨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FC6E5-5EFA-49C3-BC28-34F42199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06DB-DCE6-4EA7-B606-806F6B8C6A1E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2011E4-F183-4034-A298-FE7BECFE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11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0801-3C5C-4830-86B6-77C25332BCC8}"/>
              </a:ext>
            </a:extLst>
          </p:cNvPr>
          <p:cNvSpPr txBox="1">
            <a:spLocks/>
          </p:cNvSpPr>
          <p:nvPr/>
        </p:nvSpPr>
        <p:spPr>
          <a:xfrm>
            <a:off x="125730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第 </a:t>
            </a:r>
            <a:r>
              <a:rPr kumimoji="0" lang="en-US" altLang="zh-CN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8 </a:t>
            </a:r>
            <a:r>
              <a:rPr kumimoji="0" lang="zh-CN" altLang="en-US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题</a:t>
            </a:r>
            <a:endParaRPr kumimoji="0" lang="zh-CN" altLang="en-US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732D-64D1-41D0-9087-18FCFEDCB765}"/>
              </a:ext>
            </a:extLst>
          </p:cNvPr>
          <p:cNvSpPr txBox="1">
            <a:spLocks/>
          </p:cNvSpPr>
          <p:nvPr/>
        </p:nvSpPr>
        <p:spPr>
          <a:xfrm>
            <a:off x="125730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3 </a:t>
            </a:r>
            <a:r>
              <a: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对于任意的单精度浮点数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</a:t>
            </a:r>
            <a:r>
              <a: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和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，如果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 &gt; b</a:t>
            </a:r>
            <a:r>
              <a: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，那么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 + 1 &gt; b + 1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 = inf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 = FLT_MAX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a+1 -&gt; inf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b+1 -&gt; ?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 = 16777220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 = 16777218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a+1=b+1=16777220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向偶数舍入！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DB842-1499-4F48-B3F1-C4400833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5C84-C740-4031-9994-CED847D29B74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B8094C-D05C-45B3-A92D-499B7BAF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5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B9927B-36BD-4F1E-A8B9-DB7C60367C77}"/>
              </a:ext>
            </a:extLst>
          </p:cNvPr>
          <p:cNvSpPr txBox="1">
            <a:spLocks/>
          </p:cNvSpPr>
          <p:nvPr/>
        </p:nvSpPr>
        <p:spPr>
          <a:xfrm>
            <a:off x="1514475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第 </a:t>
            </a:r>
            <a:r>
              <a:rPr kumimoji="0" lang="en-US" altLang="zh-CN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8 </a:t>
            </a:r>
            <a:r>
              <a:rPr kumimoji="0" lang="zh-CN" altLang="en-US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题</a:t>
            </a:r>
            <a:endParaRPr kumimoji="0" lang="zh-CN" altLang="en-US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89E2BC-5A82-4015-86A4-58BB2F42BF06}"/>
              </a:ext>
            </a:extLst>
          </p:cNvPr>
          <p:cNvSpPr txBox="1">
            <a:spLocks/>
          </p:cNvSpPr>
          <p:nvPr/>
        </p:nvSpPr>
        <p:spPr>
          <a:xfrm>
            <a:off x="1514475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4 </a:t>
            </a:r>
            <a:r>
              <a: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对于任意的双精度浮点数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d</a:t>
            </a:r>
            <a:r>
              <a: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，如果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d &lt; 0</a:t>
            </a:r>
            <a:r>
              <a: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，那么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d * d &gt; 0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d</a:t>
            </a: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是最大的非规格化负数？</a:t>
            </a:r>
            <a:endParaRPr kumimoji="0" lang="en-US" altLang="zh-CN" sz="2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d*d -&gt; 0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A316F2-FB2C-4FF3-8D12-42A7F641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759-74BE-43E4-9588-593A5FA00F9B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3958CA0-E77E-4794-983E-FB77C6B0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39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AEAA-1C2C-4220-9969-3B3B4DA8C224}"/>
              </a:ext>
            </a:extLst>
          </p:cNvPr>
          <p:cNvSpPr txBox="1">
            <a:spLocks/>
          </p:cNvSpPr>
          <p:nvPr/>
        </p:nvSpPr>
        <p:spPr>
          <a:xfrm>
            <a:off x="2371725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第 </a:t>
            </a:r>
            <a:r>
              <a:rPr kumimoji="0" lang="en-US" altLang="zh-CN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8 </a:t>
            </a:r>
            <a:r>
              <a:rPr kumimoji="0" lang="zh-CN" altLang="en-US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题</a:t>
            </a:r>
            <a:endParaRPr kumimoji="0" lang="zh-CN" altLang="en-US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E0FA0-0B74-4AC3-8299-AA354DA11F65}"/>
              </a:ext>
            </a:extLst>
          </p:cNvPr>
          <p:cNvSpPr txBox="1">
            <a:spLocks/>
          </p:cNvSpPr>
          <p:nvPr/>
        </p:nvSpPr>
        <p:spPr>
          <a:xfrm>
            <a:off x="2371725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5 </a:t>
            </a: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对于任意的双精度浮点数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d</a:t>
            </a: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，如果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d &lt; 0</a:t>
            </a: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，那么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d * 2 </a:t>
            </a:r>
            <a:r>
              <a:rPr lang="en-US" altLang="zh-CN" dirty="0">
                <a:solidFill>
                  <a:sysClr val="windowText" lastClr="000000"/>
                </a:solidFill>
                <a:latin typeface="Arial" panose="020B0604020202020204"/>
                <a:ea typeface="黑体" panose="02010609060101010101" pitchFamily="49" charset="-122"/>
              </a:rPr>
              <a:t>&lt;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0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正确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82657-28F2-4E92-AC1D-864C90D3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50EE-16DC-4461-9083-4A33CD6AC4F6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55F845-34B2-47FC-AD7F-6957B509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82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9121-765B-4734-A389-64FF1239FAB7}"/>
              </a:ext>
            </a:extLst>
          </p:cNvPr>
          <p:cNvSpPr txBox="1">
            <a:spLocks/>
          </p:cNvSpPr>
          <p:nvPr/>
        </p:nvSpPr>
        <p:spPr>
          <a:xfrm>
            <a:off x="22669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第 </a:t>
            </a:r>
            <a:r>
              <a:rPr kumimoji="0" lang="en-US" altLang="zh-CN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8 </a:t>
            </a:r>
            <a:r>
              <a:rPr kumimoji="0" lang="zh-CN" altLang="en-US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题</a:t>
            </a:r>
            <a:endParaRPr kumimoji="0" lang="zh-CN" altLang="en-US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B89C5-D9C0-4975-A68D-240F6F1D733F}"/>
              </a:ext>
            </a:extLst>
          </p:cNvPr>
          <p:cNvSpPr txBox="1">
            <a:spLocks/>
          </p:cNvSpPr>
          <p:nvPr/>
        </p:nvSpPr>
        <p:spPr>
          <a:xfrm>
            <a:off x="22669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6 </a:t>
            </a: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对于任意的双精度浮点数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d</a:t>
            </a: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d == d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NaN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!= </a:t>
            </a:r>
            <a:r>
              <a:rPr kumimoji="0" lang="en-US" altLang="zh-CN" sz="21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NaN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>
              <a:solidFill>
                <a:sysClr val="windowText" lastClr="000000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>
              <a:solidFill>
                <a:sysClr val="windowText" lastClr="000000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>
              <a:solidFill>
                <a:sysClr val="windowText" lastClr="000000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0174F-5758-454B-AFFF-63BF70F31776}"/>
              </a:ext>
            </a:extLst>
          </p:cNvPr>
          <p:cNvSpPr txBox="1">
            <a:spLocks/>
          </p:cNvSpPr>
          <p:nvPr/>
        </p:nvSpPr>
        <p:spPr>
          <a:xfrm>
            <a:off x="1619249" y="2"/>
            <a:ext cx="647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03D48E-8AEE-4D6C-9154-88A27571F823}" type="slidenum">
              <a:rPr lang="zh-CN" altLang="en-US" smtClean="0">
                <a:solidFill>
                  <a:prstClr val="white"/>
                </a:solidFill>
                <a:latin typeface="Arial" panose="020B0604020202020204"/>
                <a:ea typeface="黑体" panose="02010609060101010101" pitchFamily="49" charset="-122"/>
              </a:rPr>
              <a:pPr/>
              <a:t>13</a:t>
            </a:fld>
            <a:endParaRPr lang="zh-CN" altLang="en-US" dirty="0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A9881C-41F5-4589-9EDA-9F2E012D913A}"/>
              </a:ext>
            </a:extLst>
          </p:cNvPr>
          <p:cNvSpPr/>
          <p:nvPr/>
        </p:nvSpPr>
        <p:spPr>
          <a:xfrm>
            <a:off x="2266948" y="3535727"/>
            <a:ext cx="7600951" cy="2350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en-US" altLang="zh-CN" sz="2100" dirty="0">
              <a:solidFill>
                <a:prstClr val="black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en-US" altLang="zh-CN" sz="2100" dirty="0">
              <a:solidFill>
                <a:prstClr val="black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zh-CN" sz="210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7 </a:t>
            </a:r>
            <a:r>
              <a:rPr lang="zh-CN" altLang="zh-CN" sz="210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将</a:t>
            </a:r>
            <a:r>
              <a:rPr lang="en-US" altLang="zh-CN" sz="210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float</a:t>
            </a:r>
            <a:r>
              <a:rPr lang="zh-CN" altLang="zh-CN" sz="210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转换成</a:t>
            </a:r>
            <a:r>
              <a:rPr lang="en-US" altLang="zh-CN" sz="210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int</a:t>
            </a:r>
            <a:r>
              <a:rPr lang="zh-CN" altLang="zh-CN" sz="210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时，既有可能造成舍入，又有可能造成溢出</a:t>
            </a:r>
            <a:endParaRPr lang="en-US" altLang="zh-CN" sz="2100" dirty="0">
              <a:solidFill>
                <a:prstClr val="black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en-US" altLang="zh-CN" sz="2100" dirty="0">
              <a:solidFill>
                <a:prstClr val="black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正确</a:t>
            </a:r>
            <a:endParaRPr lang="en-US" altLang="zh-CN" sz="2100" dirty="0">
              <a:solidFill>
                <a:prstClr val="black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lvl="0" defTabSz="685800">
              <a:lnSpc>
                <a:spcPct val="90000"/>
              </a:lnSpc>
              <a:spcBef>
                <a:spcPts val="750"/>
              </a:spcBef>
            </a:pPr>
            <a:endParaRPr lang="en-US" altLang="zh-CN" sz="2100" dirty="0">
              <a:solidFill>
                <a:prstClr val="black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019BDF9-ED65-4234-83A5-4560AF9F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54C9-90A0-47BB-963A-79390F09DFDA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ADF650-5464-4CD1-97BD-D11E0A1B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45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B8BA-E7B2-41D2-A7C5-78AFBEBAC0F3}"/>
              </a:ext>
            </a:extLst>
          </p:cNvPr>
          <p:cNvSpPr txBox="1">
            <a:spLocks/>
          </p:cNvSpPr>
          <p:nvPr/>
        </p:nvSpPr>
        <p:spPr>
          <a:xfrm>
            <a:off x="19621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第 </a:t>
            </a:r>
            <a:r>
              <a:rPr kumimoji="0" lang="en-US" altLang="zh-CN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9 </a:t>
            </a:r>
            <a:r>
              <a:rPr kumimoji="0" lang="zh-CN" altLang="en-US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题</a:t>
            </a:r>
            <a:endParaRPr kumimoji="0" lang="zh-CN" altLang="en-US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9501E-71FD-4D62-8728-47D6F1BD1F02}"/>
              </a:ext>
            </a:extLst>
          </p:cNvPr>
          <p:cNvSpPr txBox="1">
            <a:spLocks/>
          </p:cNvSpPr>
          <p:nvPr/>
        </p:nvSpPr>
        <p:spPr>
          <a:xfrm>
            <a:off x="1962150" y="182562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16777217=2^24+1</a:t>
            </a: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的二进制表示有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____</a:t>
            </a: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位？</a:t>
            </a:r>
            <a:endParaRPr kumimoji="0" lang="en-US" altLang="zh-CN" sz="2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25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float</a:t>
            </a: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能容纳最多几位？</a:t>
            </a:r>
            <a:endParaRPr kumimoji="0" lang="en-US" altLang="zh-CN" sz="2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23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小数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+1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位的前导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0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因此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16777217</a:t>
            </a: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的最后一位容纳不下。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3C66C-D590-4DE7-8E15-1F3782FADAED}"/>
              </a:ext>
            </a:extLst>
          </p:cNvPr>
          <p:cNvSpPr txBox="1">
            <a:spLocks/>
          </p:cNvSpPr>
          <p:nvPr/>
        </p:nvSpPr>
        <p:spPr>
          <a:xfrm>
            <a:off x="1314449" y="0"/>
            <a:ext cx="647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03D48E-8AEE-4D6C-9154-88A27571F823}" type="slidenum">
              <a:rPr lang="zh-CN" altLang="en-US" smtClean="0">
                <a:solidFill>
                  <a:prstClr val="white"/>
                </a:solidFill>
                <a:latin typeface="Arial" panose="020B0604020202020204"/>
                <a:ea typeface="黑体" panose="02010609060101010101" pitchFamily="49" charset="-122"/>
              </a:rPr>
              <a:pPr/>
              <a:t>14</a:t>
            </a:fld>
            <a:endParaRPr lang="zh-CN" altLang="en-US" dirty="0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A1F9D5-440B-4FB8-A6EE-8C048994A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A875-3874-40E3-9981-A50DBE64BD16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ADC416-EF82-4670-9430-46A9746D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73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F3F3-5AF1-4967-BDBD-5A521B3692C3}"/>
              </a:ext>
            </a:extLst>
          </p:cNvPr>
          <p:cNvSpPr txBox="1">
            <a:spLocks/>
          </p:cNvSpPr>
          <p:nvPr/>
        </p:nvSpPr>
        <p:spPr>
          <a:xfrm>
            <a:off x="160020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第 </a:t>
            </a:r>
            <a:r>
              <a:rPr kumimoji="0" lang="en-US" altLang="zh-CN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10 </a:t>
            </a:r>
            <a:r>
              <a:rPr kumimoji="0" lang="zh-CN" altLang="en-US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题</a:t>
            </a:r>
            <a:endParaRPr kumimoji="0" lang="zh-CN" altLang="en-US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j-cs"/>
            </a:endParaRPr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4961EBF5-0229-4C2D-9F74-F4BC28B52F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233268"/>
              </p:ext>
            </p:extLst>
          </p:nvPr>
        </p:nvGraphicFramePr>
        <p:xfrm>
          <a:off x="1600198" y="1564368"/>
          <a:ext cx="7886700" cy="4407228"/>
        </p:xfrm>
        <a:graphic>
          <a:graphicData uri="http://schemas.openxmlformats.org/drawingml/2006/table">
            <a:tbl>
              <a:tblPr firstRow="1" bandRow="1"/>
              <a:tblGrid>
                <a:gridCol w="1971675">
                  <a:extLst>
                    <a:ext uri="{9D8B030D-6E8A-4147-A177-3AD203B41FA5}">
                      <a16:colId xmlns:a16="http://schemas.microsoft.com/office/drawing/2014/main" val="371047939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335864189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771026784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693602595"/>
                    </a:ext>
                  </a:extLst>
                </a:gridCol>
              </a:tblGrid>
              <a:tr h="4896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altLang="zh-CN" sz="2000" dirty="0"/>
                        <a:t>x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zh-CN" altLang="en-US" sz="2000" dirty="0"/>
                        <a:t>舍入前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zh-CN" altLang="en-US" sz="2000" dirty="0"/>
                        <a:t>舍入后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zh-CN" altLang="en-US" sz="2000" dirty="0"/>
                        <a:t>结果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63136"/>
                  </a:ext>
                </a:extLst>
              </a:tr>
              <a:tr h="4896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altLang="zh-CN" sz="2000" dirty="0"/>
                        <a:t>2^25+34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altLang="zh-CN" sz="2000" dirty="0"/>
                        <a:t>...00001000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altLang="zh-CN" sz="2000" dirty="0"/>
                        <a:t>...0000100</a:t>
                      </a:r>
                      <a:r>
                        <a:rPr lang="en-US" altLang="zh-CN" sz="2000" u="sng" dirty="0"/>
                        <a:t>0</a:t>
                      </a:r>
                      <a:r>
                        <a:rPr lang="en-US" altLang="zh-CN" sz="2000" u="none" dirty="0">
                          <a:solidFill>
                            <a:srgbClr val="00B0F0"/>
                          </a:solidFill>
                        </a:rPr>
                        <a:t>00</a:t>
                      </a:r>
                      <a:endParaRPr lang="zh-CN" altLang="en-US" sz="2000" u="none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745714"/>
                  </a:ext>
                </a:extLst>
              </a:tr>
              <a:tr h="4896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altLang="zh-CN" sz="2000" dirty="0"/>
                        <a:t>2^25+35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...00001000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altLang="zh-CN" sz="2000" dirty="0"/>
                        <a:t>...00001001</a:t>
                      </a:r>
                      <a:r>
                        <a:rPr lang="en-US" altLang="zh-CN" sz="2000" u="none" dirty="0">
                          <a:solidFill>
                            <a:srgbClr val="00B0F0"/>
                          </a:solidFill>
                        </a:rPr>
                        <a:t>00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altLang="zh-CN" sz="2000" dirty="0"/>
                        <a:t>-1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774705"/>
                  </a:ext>
                </a:extLst>
              </a:tr>
              <a:tr h="4896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altLang="zh-CN" sz="2000" dirty="0"/>
                        <a:t>2^25+36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altLang="zh-CN" sz="2000" dirty="0"/>
                        <a:t>...00001001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altLang="zh-CN" sz="2000" dirty="0"/>
                        <a:t>...00001001</a:t>
                      </a:r>
                      <a:r>
                        <a:rPr lang="en-US" altLang="zh-CN" sz="2000" u="none" dirty="0">
                          <a:solidFill>
                            <a:srgbClr val="00B0F0"/>
                          </a:solidFill>
                        </a:rPr>
                        <a:t>00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769565"/>
                  </a:ext>
                </a:extLst>
              </a:tr>
              <a:tr h="4896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altLang="zh-CN" sz="2000" dirty="0"/>
                        <a:t>2^25+37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altLang="zh-CN" sz="2000" dirty="0"/>
                        <a:t>...00001001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01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altLang="zh-CN" sz="2000" dirty="0"/>
                        <a:t>...00001001</a:t>
                      </a:r>
                      <a:r>
                        <a:rPr lang="en-US" altLang="zh-CN" sz="2000" u="none" dirty="0">
                          <a:solidFill>
                            <a:srgbClr val="00B0F0"/>
                          </a:solidFill>
                        </a:rPr>
                        <a:t>00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581847"/>
                  </a:ext>
                </a:extLst>
              </a:tr>
              <a:tr h="4896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altLang="zh-CN" sz="2000" dirty="0"/>
                        <a:t>2^25+38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altLang="zh-CN" sz="2000" dirty="0"/>
                        <a:t>...00001001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altLang="zh-CN" sz="2000" dirty="0"/>
                        <a:t>...000010</a:t>
                      </a:r>
                      <a:r>
                        <a:rPr lang="en-US" altLang="zh-CN" sz="2000" u="sng" dirty="0"/>
                        <a:t>10</a:t>
                      </a:r>
                      <a:r>
                        <a:rPr lang="en-US" altLang="zh-CN" sz="2000" u="none" dirty="0">
                          <a:solidFill>
                            <a:srgbClr val="00B0F0"/>
                          </a:solidFill>
                        </a:rPr>
                        <a:t>00</a:t>
                      </a:r>
                      <a:endParaRPr lang="zh-CN" altLang="en-US" sz="2000" u="sng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altLang="zh-CN" sz="2000" dirty="0"/>
                        <a:t>-2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149177"/>
                  </a:ext>
                </a:extLst>
              </a:tr>
              <a:tr h="4896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altLang="zh-CN" sz="2000" dirty="0"/>
                        <a:t>2^25+39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altLang="zh-CN" sz="2000" dirty="0"/>
                        <a:t>...00001001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altLang="zh-CN" sz="2000" dirty="0"/>
                        <a:t>...00001010</a:t>
                      </a:r>
                      <a:r>
                        <a:rPr lang="en-US" altLang="zh-CN" sz="2000" u="none" dirty="0">
                          <a:solidFill>
                            <a:srgbClr val="00B0F0"/>
                          </a:solidFill>
                        </a:rPr>
                        <a:t>00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altLang="zh-CN" sz="2000" dirty="0"/>
                        <a:t>-1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689293"/>
                  </a:ext>
                </a:extLst>
              </a:tr>
              <a:tr h="4896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altLang="zh-CN" sz="2000" dirty="0"/>
                        <a:t>2^25+40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altLang="zh-CN" sz="2000" dirty="0"/>
                        <a:t>...00001010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altLang="zh-CN" sz="2000" dirty="0"/>
                        <a:t>...00001010</a:t>
                      </a:r>
                      <a:r>
                        <a:rPr lang="en-US" altLang="zh-CN" sz="2000" u="none" dirty="0">
                          <a:solidFill>
                            <a:srgbClr val="00B0F0"/>
                          </a:solidFill>
                        </a:rPr>
                        <a:t>00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997988"/>
                  </a:ext>
                </a:extLst>
              </a:tr>
              <a:tr h="4896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altLang="zh-CN" sz="2000" dirty="0"/>
                        <a:t>2^25+41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altLang="zh-CN" sz="2000" dirty="0"/>
                        <a:t>...00001010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01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altLang="zh-CN" sz="2000" dirty="0"/>
                        <a:t>...00001010</a:t>
                      </a:r>
                      <a:r>
                        <a:rPr lang="en-US" altLang="zh-CN" sz="2000" u="none" dirty="0">
                          <a:solidFill>
                            <a:srgbClr val="00B0F0"/>
                          </a:solidFill>
                        </a:rPr>
                        <a:t>00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6154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76EB1-A26B-459B-B454-B353281A842C}"/>
              </a:ext>
            </a:extLst>
          </p:cNvPr>
          <p:cNvSpPr txBox="1">
            <a:spLocks/>
          </p:cNvSpPr>
          <p:nvPr/>
        </p:nvSpPr>
        <p:spPr>
          <a:xfrm>
            <a:off x="952499" y="2"/>
            <a:ext cx="647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03D48E-8AEE-4D6C-9154-88A27571F823}" type="slidenum">
              <a:rPr lang="zh-CN" altLang="en-US" smtClean="0">
                <a:solidFill>
                  <a:prstClr val="white"/>
                </a:solidFill>
                <a:latin typeface="Arial" panose="020B0604020202020204"/>
                <a:ea typeface="黑体" panose="02010609060101010101" pitchFamily="49" charset="-122"/>
              </a:rPr>
              <a:pPr/>
              <a:t>15</a:t>
            </a:fld>
            <a:endParaRPr lang="zh-CN" altLang="en-US" dirty="0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id="{910A6098-AF6A-4E84-91F7-36EB1A867FEA}"/>
              </a:ext>
            </a:extLst>
          </p:cNvPr>
          <p:cNvSpPr/>
          <p:nvPr/>
        </p:nvSpPr>
        <p:spPr>
          <a:xfrm>
            <a:off x="6728538" y="805299"/>
            <a:ext cx="2640563" cy="1113924"/>
          </a:xfrm>
          <a:prstGeom prst="round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向偶数舍入！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6296831-EF7D-4766-AD34-47018EAB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186B-AA4D-4244-9C97-9EC50D7F1E71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CAFED4-89D7-4060-A9CA-48D8F099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60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6808516-849C-49CC-8FD5-A7FC6DE689A7}"/>
              </a:ext>
            </a:extLst>
          </p:cNvPr>
          <p:cNvSpPr txBox="1">
            <a:spLocks/>
          </p:cNvSpPr>
          <p:nvPr/>
        </p:nvSpPr>
        <p:spPr>
          <a:xfrm>
            <a:off x="1400175" y="31035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下列程序的输出结果为 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0 1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阅读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C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标准关于“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Integer Promotion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”相关的内容，解释程序的行为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C5E15AC6-EEDE-4C19-A6F4-7E950B1D7E1A}"/>
              </a:ext>
            </a:extLst>
          </p:cNvPr>
          <p:cNvSpPr txBox="1"/>
          <p:nvPr/>
        </p:nvSpPr>
        <p:spPr>
          <a:xfrm>
            <a:off x="2292415" y="1568047"/>
            <a:ext cx="6102220" cy="20313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int</a:t>
            </a:r>
            <a:r>
              <a:rPr kumimoji="0" lang="fr-FR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main()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int32_t x = -200;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uint32_t </a:t>
            </a:r>
            <a:r>
              <a:rPr kumimoji="0" lang="fr-FR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ux</a:t>
            </a:r>
            <a:r>
              <a:rPr kumimoji="0" lang="fr-FR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= x;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int16_t y = -200;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uint16_t </a:t>
            </a:r>
            <a:r>
              <a:rPr kumimoji="0" lang="fr-FR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uy</a:t>
            </a:r>
            <a:r>
              <a:rPr kumimoji="0" lang="fr-FR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= y;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printf("%d %d\n", (x &lt; </a:t>
            </a:r>
            <a:r>
              <a:rPr kumimoji="0" lang="fr-FR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ux</a:t>
            </a:r>
            <a:r>
              <a:rPr kumimoji="0" lang="fr-FR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), (y &lt; </a:t>
            </a:r>
            <a:r>
              <a:rPr kumimoji="0" lang="fr-FR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uy</a:t>
            </a:r>
            <a:r>
              <a:rPr kumimoji="0" lang="fr-FR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F611F1-35D0-4FAE-BEBA-6136E1A00F6B}"/>
              </a:ext>
            </a:extLst>
          </p:cNvPr>
          <p:cNvSpPr txBox="1"/>
          <p:nvPr/>
        </p:nvSpPr>
        <p:spPr>
          <a:xfrm>
            <a:off x="990598" y="4061529"/>
            <a:ext cx="1054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C99, integer promotion is clearly defined in following rule (6.3.1.1):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If an int can represent all values of the original type, the value is converted to an int; otherwise, it is converted to an unsigned int. These are called the integer promotions. All other types are unchanged by the integer promotions.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E3FC33-3B98-4543-A914-AB37AA3FA0FD}"/>
              </a:ext>
            </a:extLst>
          </p:cNvPr>
          <p:cNvSpPr txBox="1"/>
          <p:nvPr/>
        </p:nvSpPr>
        <p:spPr>
          <a:xfrm>
            <a:off x="866774" y="5504158"/>
            <a:ext cx="10791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On x86, 32-bit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arithmetics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are can be twice as fast compare to 16-bit operands. C is a language focused on performance, so it will do the integer promotion to make the program as fast as possible.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https://blog.csdn.net/guilanl/article/details/68061129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928685-0C1A-43CF-8AF9-F62B6A7A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08A0-61C2-487A-B7AF-94F8CE690348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4328F-6EE0-4E62-B4C6-21DF6275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3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E187266B-7A65-4C35-948E-CB5A148026C8}"/>
              </a:ext>
            </a:extLst>
          </p:cNvPr>
          <p:cNvGrpSpPr/>
          <p:nvPr/>
        </p:nvGrpSpPr>
        <p:grpSpPr>
          <a:xfrm>
            <a:off x="1160860" y="984292"/>
            <a:ext cx="9870279" cy="4889416"/>
            <a:chOff x="1160860" y="984292"/>
            <a:chExt cx="9870279" cy="4889416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3A1E6087-6C5D-423A-9421-55B0A1089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0860" y="984292"/>
              <a:ext cx="9870279" cy="488941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AAB1C035-9276-43FC-B7D2-8AD52D9E6D69}"/>
                    </a:ext>
                  </a:extLst>
                </p:cNvPr>
                <p:cNvSpPr/>
                <p:nvPr/>
              </p:nvSpPr>
              <p:spPr>
                <a:xfrm>
                  <a:off x="7677148" y="4514849"/>
                  <a:ext cx="1485901" cy="2571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+1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AAB1C035-9276-43FC-B7D2-8AD52D9E6D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148" y="4514849"/>
                  <a:ext cx="1485901" cy="257175"/>
                </a:xfrm>
                <a:prstGeom prst="rect">
                  <a:avLst/>
                </a:prstGeom>
                <a:blipFill>
                  <a:blip r:embed="rId3"/>
                  <a:stretch>
                    <a:fillRect t="-35714" b="-5952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1BB27D-0CBE-4AAE-B01F-606E5EBA1A1B}"/>
                  </a:ext>
                </a:extLst>
              </p:cNvPr>
              <p:cNvSpPr txBox="1"/>
              <p:nvPr/>
            </p:nvSpPr>
            <p:spPr>
              <a:xfrm>
                <a:off x="7514588" y="5090042"/>
                <a:ext cx="191389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1BB27D-0CBE-4AAE-B01F-606E5EBA1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588" y="5090042"/>
                <a:ext cx="1913892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8D1D548E-A942-4D1E-8098-4C1D28DBD7F5}"/>
              </a:ext>
            </a:extLst>
          </p:cNvPr>
          <p:cNvSpPr txBox="1"/>
          <p:nvPr/>
        </p:nvSpPr>
        <p:spPr>
          <a:xfrm>
            <a:off x="2695575" y="5962649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有符号数和无符号数的求反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9FE92F-0C02-4CBB-8D27-85F7CA45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59C7-48CA-451E-B677-A357538ED90A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FFE541F-AC35-462B-9C7D-246C982C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652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7E8CFD2-CE61-47E5-870E-032BC306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01" y="1642743"/>
            <a:ext cx="7206097" cy="2962913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3F020A-D3D8-4D01-8C8B-ADB13B0F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BFAE-E34B-49A2-B4ED-6C7D2422724C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D72360-92FE-40AF-B75C-469A8088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22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BF09DB1-389E-4578-BCB5-C7504EA7D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138237"/>
            <a:ext cx="10051989" cy="4348163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02A38D-A306-4B36-9ED6-A00A3AB3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BCE8-F853-4047-9080-3EB164342C3A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152860-0038-43E4-91E9-7A08F881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1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5">
            <a:extLst>
              <a:ext uri="{FF2B5EF4-FFF2-40B4-BE49-F238E27FC236}">
                <a16:creationId xmlns:a16="http://schemas.microsoft.com/office/drawing/2014/main" id="{F898747C-7064-4703-B35E-B456E498D60C}"/>
              </a:ext>
            </a:extLst>
          </p:cNvPr>
          <p:cNvSpPr txBox="1"/>
          <p:nvPr/>
        </p:nvSpPr>
        <p:spPr>
          <a:xfrm>
            <a:off x="2940115" y="566678"/>
            <a:ext cx="6102220" cy="2862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A = 0x11112222;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B = 0x33336666;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void *x = (void *)&amp;A;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void *y =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)&amp;B;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short P = *(unsigned short *)x;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short Q = *(unsigned short *)y;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("0x%04x", P + Q);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29BB12F0-BE61-4B9E-8BF7-A089B117C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23482"/>
              </p:ext>
            </p:extLst>
          </p:nvPr>
        </p:nvGraphicFramePr>
        <p:xfrm>
          <a:off x="2218365" y="3996857"/>
          <a:ext cx="7545720" cy="60960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43215">
                  <a:extLst>
                    <a:ext uri="{9D8B030D-6E8A-4147-A177-3AD203B41FA5}">
                      <a16:colId xmlns:a16="http://schemas.microsoft.com/office/drawing/2014/main" val="1646600792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val="3773031368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val="4274641196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val="1392954927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val="721230605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val="3181926357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val="1262460788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val="452273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低地址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72301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580185"/>
                  </a:ext>
                </a:extLst>
              </a:tr>
            </a:tbl>
          </a:graphicData>
        </a:graphic>
      </p:graphicFrame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D4B55846-6D6D-4A27-8B74-E6D8D39A0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432946"/>
              </p:ext>
            </p:extLst>
          </p:nvPr>
        </p:nvGraphicFramePr>
        <p:xfrm>
          <a:off x="2218365" y="5174314"/>
          <a:ext cx="7545720" cy="60960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43215">
                  <a:extLst>
                    <a:ext uri="{9D8B030D-6E8A-4147-A177-3AD203B41FA5}">
                      <a16:colId xmlns:a16="http://schemas.microsoft.com/office/drawing/2014/main" val="1646600792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val="3773031368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val="4274641196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val="1392954927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val="721230605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val="3181926357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val="1262460788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val="452273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低地址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72301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66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66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33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33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580185"/>
                  </a:ext>
                </a:extLst>
              </a:tr>
            </a:tbl>
          </a:graphicData>
        </a:graphic>
      </p:graphicFrame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8F5A1F8F-207F-4BAA-BAA3-8D024C710E53}"/>
              </a:ext>
            </a:extLst>
          </p:cNvPr>
          <p:cNvSpPr/>
          <p:nvPr/>
        </p:nvSpPr>
        <p:spPr>
          <a:xfrm>
            <a:off x="3172186" y="1604865"/>
            <a:ext cx="859610" cy="2453951"/>
          </a:xfrm>
          <a:custGeom>
            <a:avLst/>
            <a:gdLst>
              <a:gd name="connsiteX0" fmla="*/ 346427 w 859610"/>
              <a:gd name="connsiteY0" fmla="*/ 0 h 2453951"/>
              <a:gd name="connsiteX1" fmla="*/ 19855 w 859610"/>
              <a:gd name="connsiteY1" fmla="*/ 1082351 h 2453951"/>
              <a:gd name="connsiteX2" fmla="*/ 859610 w 859610"/>
              <a:gd name="connsiteY2" fmla="*/ 2453951 h 24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610" h="2453951">
                <a:moveTo>
                  <a:pt x="346427" y="0"/>
                </a:moveTo>
                <a:cubicBezTo>
                  <a:pt x="140376" y="336679"/>
                  <a:pt x="-65675" y="673359"/>
                  <a:pt x="19855" y="1082351"/>
                </a:cubicBezTo>
                <a:cubicBezTo>
                  <a:pt x="105385" y="1491343"/>
                  <a:pt x="482497" y="1972647"/>
                  <a:pt x="859610" y="2453951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F0B1B3DB-708D-463D-B67F-D786949434B7}"/>
              </a:ext>
            </a:extLst>
          </p:cNvPr>
          <p:cNvSpPr/>
          <p:nvPr/>
        </p:nvSpPr>
        <p:spPr>
          <a:xfrm>
            <a:off x="4591634" y="1903445"/>
            <a:ext cx="1645518" cy="3498979"/>
          </a:xfrm>
          <a:custGeom>
            <a:avLst/>
            <a:gdLst>
              <a:gd name="connsiteX0" fmla="*/ 0 w 1399592"/>
              <a:gd name="connsiteY0" fmla="*/ 0 h 3498979"/>
              <a:gd name="connsiteX1" fmla="*/ 513184 w 1399592"/>
              <a:gd name="connsiteY1" fmla="*/ 1894114 h 3498979"/>
              <a:gd name="connsiteX2" fmla="*/ 1399592 w 1399592"/>
              <a:gd name="connsiteY2" fmla="*/ 3498979 h 3498979"/>
              <a:gd name="connsiteX3" fmla="*/ 1399592 w 1399592"/>
              <a:gd name="connsiteY3" fmla="*/ 3498979 h 3498979"/>
              <a:gd name="connsiteX0" fmla="*/ 0 w 1587258"/>
              <a:gd name="connsiteY0" fmla="*/ 0 h 3498979"/>
              <a:gd name="connsiteX1" fmla="*/ 1502229 w 1587258"/>
              <a:gd name="connsiteY1" fmla="*/ 1324947 h 3498979"/>
              <a:gd name="connsiteX2" fmla="*/ 1399592 w 1587258"/>
              <a:gd name="connsiteY2" fmla="*/ 3498979 h 3498979"/>
              <a:gd name="connsiteX3" fmla="*/ 1399592 w 1587258"/>
              <a:gd name="connsiteY3" fmla="*/ 3498979 h 3498979"/>
              <a:gd name="connsiteX0" fmla="*/ 0 w 1615513"/>
              <a:gd name="connsiteY0" fmla="*/ 0 h 3498979"/>
              <a:gd name="connsiteX1" fmla="*/ 1502229 w 1615513"/>
              <a:gd name="connsiteY1" fmla="*/ 1324947 h 3498979"/>
              <a:gd name="connsiteX2" fmla="*/ 1399592 w 1615513"/>
              <a:gd name="connsiteY2" fmla="*/ 3498979 h 3498979"/>
              <a:gd name="connsiteX3" fmla="*/ 1399592 w 1615513"/>
              <a:gd name="connsiteY3" fmla="*/ 3498979 h 3498979"/>
              <a:gd name="connsiteX0" fmla="*/ 0 w 1615513"/>
              <a:gd name="connsiteY0" fmla="*/ 0 h 3498979"/>
              <a:gd name="connsiteX1" fmla="*/ 1502229 w 1615513"/>
              <a:gd name="connsiteY1" fmla="*/ 1324947 h 3498979"/>
              <a:gd name="connsiteX2" fmla="*/ 1399592 w 1615513"/>
              <a:gd name="connsiteY2" fmla="*/ 3498979 h 3498979"/>
              <a:gd name="connsiteX3" fmla="*/ 1399592 w 1615513"/>
              <a:gd name="connsiteY3" fmla="*/ 3498979 h 3498979"/>
              <a:gd name="connsiteX0" fmla="*/ 0 w 1645518"/>
              <a:gd name="connsiteY0" fmla="*/ 0 h 3498979"/>
              <a:gd name="connsiteX1" fmla="*/ 1502229 w 1645518"/>
              <a:gd name="connsiteY1" fmla="*/ 1324947 h 3498979"/>
              <a:gd name="connsiteX2" fmla="*/ 1399592 w 1645518"/>
              <a:gd name="connsiteY2" fmla="*/ 3498979 h 3498979"/>
              <a:gd name="connsiteX3" fmla="*/ 1399592 w 1645518"/>
              <a:gd name="connsiteY3" fmla="*/ 3498979 h 3498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5518" h="3498979">
                <a:moveTo>
                  <a:pt x="0" y="0"/>
                </a:moveTo>
                <a:cubicBezTo>
                  <a:pt x="681134" y="356896"/>
                  <a:pt x="1203650" y="667139"/>
                  <a:pt x="1502229" y="1324947"/>
                </a:cubicBezTo>
                <a:cubicBezTo>
                  <a:pt x="1800808" y="1982755"/>
                  <a:pt x="1565988" y="2903375"/>
                  <a:pt x="1399592" y="3498979"/>
                </a:cubicBezTo>
                <a:lnTo>
                  <a:pt x="1399592" y="3498979"/>
                </a:ln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BEAE3E67-AF0C-4A42-A62C-7232202859E6}"/>
              </a:ext>
            </a:extLst>
          </p:cNvPr>
          <p:cNvSpPr txBox="1"/>
          <p:nvPr/>
        </p:nvSpPr>
        <p:spPr>
          <a:xfrm>
            <a:off x="7952569" y="3244334"/>
            <a:ext cx="1293845" cy="3693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0x5555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1EB168-710D-4938-905D-E02EE689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5C48-B056-4B0B-8AB9-BF3424209234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5B3A8FE-55CB-4DA7-A817-035A8CE2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5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4A9F7E9-F4D8-4510-BB1E-B96570F0E42B}"/>
              </a:ext>
            </a:extLst>
          </p:cNvPr>
          <p:cNvGrpSpPr/>
          <p:nvPr/>
        </p:nvGrpSpPr>
        <p:grpSpPr>
          <a:xfrm>
            <a:off x="1085510" y="937533"/>
            <a:ext cx="10020979" cy="4121004"/>
            <a:chOff x="1458685" y="839561"/>
            <a:chExt cx="9493023" cy="390388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F46E0A8-B9E2-4EF3-A8A3-544E546DE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8685" y="839561"/>
              <a:ext cx="7315200" cy="161925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85B3EFF-8234-4691-A8E7-8F92F167B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4833" y="2114550"/>
              <a:ext cx="9286875" cy="2628900"/>
            </a:xfrm>
            <a:prstGeom prst="rect">
              <a:avLst/>
            </a:prstGeom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1BA922E-9AF3-432F-BC45-3F77A81996BF}"/>
              </a:ext>
            </a:extLst>
          </p:cNvPr>
          <p:cNvSpPr txBox="1"/>
          <p:nvPr/>
        </p:nvSpPr>
        <p:spPr>
          <a:xfrm>
            <a:off x="1564640" y="5669281"/>
            <a:ext cx="597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4"/>
              </a:rPr>
              <a:t>http://csapp.cs.cmu.edu/3e/waside/waside-tmin.pdf</a:t>
            </a:r>
            <a:endParaRPr lang="en-US" altLang="zh-CN" dirty="0"/>
          </a:p>
          <a:p>
            <a:r>
              <a:rPr lang="en-US" altLang="zh-CN" dirty="0"/>
              <a:t>https://blog.csdn.net/zerodshei/article/details/51920425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41BF670C-9B3B-4703-A79D-6EB44FFD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169-D094-409E-8067-56CC11A2E132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CF0CE1-DEB6-4223-B6B0-6B690F49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44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C22D81-227F-4F1F-92CA-D426C71109BA}"/>
              </a:ext>
            </a:extLst>
          </p:cNvPr>
          <p:cNvSpPr txBox="1"/>
          <p:nvPr/>
        </p:nvSpPr>
        <p:spPr>
          <a:xfrm>
            <a:off x="429260" y="619760"/>
            <a:ext cx="11333480" cy="512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 integer constant begins with a digit, but has no period or exponent part. It may have a prefix that specifies its base and a suffix that specifies its type.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如果不发生溢出，整型常量的值总是非负数。如果前面出现符号，则是对整型常量使用的一元运算符，而不是整型常量的一部分。整型常量的实际类型取决于长度、基数、后缀字母和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语言实现确定的类型表示精度。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2147483648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超过了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所能够表示的范围，编译器就会再次选择一种可以正确的表示此值的类型。编译器采用的标准是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ISO C90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int-&gt;long-&gt;unsigned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，然后就发现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是第一个合适的数据类型。正如我们知道的，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2147483648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-2147483648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位数值上拥有同样的位表示，使得此常量的最终数据类型是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2147483648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。这对于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进制的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0x80000000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也是相同的结果。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53DF4D-C081-4A10-BE64-7AFD0195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CF0E-9664-4896-87E4-D37E9A411D6C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25E296-0800-49E2-BD19-12390A73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05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4C30F26-C3B0-4704-802A-80359AD25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19" y="923925"/>
            <a:ext cx="9439275" cy="501015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43A288-1789-4E99-817E-979CDF1A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AFD4-646B-47D8-9E91-C94C679CCA3B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32D0BE-5C1D-45B5-A5AA-B5EC92B6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070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8D0901C-8884-44A7-8429-6C7C7973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32" y="0"/>
            <a:ext cx="9921642" cy="675056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239F9B4-5A19-4DD1-8203-173392D05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388" y="-1418"/>
            <a:ext cx="4143375" cy="249555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2DF97-D4BF-4C12-A7DD-0FBDC0E5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9E17-0BCE-4E85-B16D-0A7B33AD88D0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530C5D-2B6D-47E1-8452-89A68FAF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5DCECC-8161-4453-8671-19741C4F9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543" y="2312521"/>
            <a:ext cx="7340220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31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3344-0DBE-4172-B9B2-EF0546ED24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下面哪些指令在调用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x86-64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编译器时会产生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198D8-EAA7-43D2-ACB3-E6AF8B6D1D2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A.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movb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$0x90, (%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eax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B.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movq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%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rax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3(%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rbx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%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rcx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C.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movq</a:t>
            </a:r>
            <a:r>
              <a:rPr lang="zh-CN" alt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latin typeface="Courier" charset="0"/>
                <a:ea typeface="Courier" charset="0"/>
                <a:cs typeface="Courier" charset="0"/>
              </a:rPr>
              <a:t>(%</a:t>
            </a:r>
            <a:r>
              <a:rPr lang="en-US" altLang="zh-CN" dirty="0" err="1">
                <a:latin typeface="Courier" charset="0"/>
                <a:ea typeface="Courier" charset="0"/>
                <a:cs typeface="Courier" charset="0"/>
              </a:rPr>
              <a:t>rax</a:t>
            </a:r>
            <a:r>
              <a:rPr lang="en-US" altLang="zh-CN" dirty="0">
                <a:latin typeface="Courier" charset="0"/>
                <a:ea typeface="Courier" charset="0"/>
                <a:cs typeface="Courier" charset="0"/>
              </a:rPr>
              <a:t>), (%</a:t>
            </a:r>
            <a:r>
              <a:rPr lang="en-US" altLang="zh-CN" dirty="0" err="1">
                <a:latin typeface="Courier" charset="0"/>
                <a:ea typeface="Courier" charset="0"/>
                <a:cs typeface="Courier" charset="0"/>
              </a:rPr>
              <a:t>rcx</a:t>
            </a:r>
            <a:r>
              <a:rPr lang="en-US" altLang="zh-CN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D.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movq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(%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rax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), $123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E.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incq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123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F.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decq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$70(, %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rax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4)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G.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movq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100, 0x90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H.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movq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$0xFFF, (%r11, %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rbp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16)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I.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movl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%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rax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(%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rax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J.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movq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$100, (%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rsp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, 8)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K.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movb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%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sil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12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0DD66-038A-4ABB-A2D3-7D6FC491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A0E2-D509-4AFB-AD2F-413AF8C11585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F801E5-D086-4714-8684-C9534AEA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83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7E812F9-A2DF-48E5-90A6-B3DBDD26A1DC}"/>
              </a:ext>
            </a:extLst>
          </p:cNvPr>
          <p:cNvGrpSpPr/>
          <p:nvPr/>
        </p:nvGrpSpPr>
        <p:grpSpPr>
          <a:xfrm>
            <a:off x="776967" y="1111022"/>
            <a:ext cx="10938735" cy="4233863"/>
            <a:chOff x="776967" y="1111022"/>
            <a:chExt cx="10938735" cy="4233863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32B983A-E752-4E11-AD10-23EE488BA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967" y="1111022"/>
              <a:ext cx="10938735" cy="4233863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37FFF13-04FA-4183-84D4-7AF76DAA6919}"/>
                </a:ext>
              </a:extLst>
            </p:cNvPr>
            <p:cNvSpPr/>
            <p:nvPr/>
          </p:nvSpPr>
          <p:spPr>
            <a:xfrm>
              <a:off x="1643742" y="3429000"/>
              <a:ext cx="7271657" cy="424543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E450C0-7D9F-4911-82B5-F529B372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2320-1348-476E-9320-CFF50559D36A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1311DB-CE3F-4A50-A4E5-7E92BB08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53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F12D27B-DB5D-46CA-97FB-76352BE24CAF}"/>
              </a:ext>
            </a:extLst>
          </p:cNvPr>
          <p:cNvSpPr txBox="1"/>
          <p:nvPr/>
        </p:nvSpPr>
        <p:spPr>
          <a:xfrm>
            <a:off x="761999" y="315685"/>
            <a:ext cx="11223172" cy="6096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指令的行为是一样的，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指令一样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（除了只设置条件码而不更新目的寄存器）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直接跳转和间接跳转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jmp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.L1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jmp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*%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jmp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*(%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条件跳转只能是直接跳转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相对寻址时，程序计数器的值是跳转指令后面的那条指令的地址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条件传送的值取决于条件码的值。源和目的值可以是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位长，不支持单字节的条件传送；对所有的操作数长度，都可以使用同一个指令名字。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条件传送的非法行为！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使用跳转表的优点是执行开关（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）语句的时间与开关情况的数量无关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对跳转表的支持：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创建指向代码位置的指针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jmp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.L4(, %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8)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585F0F-9A43-4ABE-8EE2-32FFA1C6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061E-E65F-46F3-A96D-A1FCF290FC78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613105-BEB4-46C0-9FE1-B9954128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069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1470778-79A8-4B7E-9E40-2594A8412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16" y="758258"/>
            <a:ext cx="3521262" cy="534148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785FCA8-B8C3-4794-B48A-3B9DFDBECAA4}"/>
              </a:ext>
            </a:extLst>
          </p:cNvPr>
          <p:cNvSpPr txBox="1"/>
          <p:nvPr/>
        </p:nvSpPr>
        <p:spPr>
          <a:xfrm>
            <a:off x="4775695" y="758258"/>
            <a:ext cx="6991762" cy="328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传递参数的寄存器顺序；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参数的位置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许多函数不需要栈帧：参数、局部变量都可以保存在寄存器中，不调用其他函数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压入的返回地址是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指令后的那条指令的地址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通过栈传递参数时，所有的数据大小都向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的倍数对齐；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局部变量没有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的倍数这个要求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188576-590B-4742-971E-617DC3484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459" y="4260397"/>
            <a:ext cx="3476625" cy="21907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965A6C-9F16-4C89-867D-2E0F9F13A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234" y="4260397"/>
            <a:ext cx="4086225" cy="1666875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509CCA-BB6F-4554-90A0-17B6EDA3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8A60-00F2-4A13-8CDD-7CEA6BCD5C55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DD3A57-8E62-494F-B143-4BC2F4EF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30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ADF9C4-3812-42CB-B97B-009D8175EC8F}"/>
              </a:ext>
            </a:extLst>
          </p:cNvPr>
          <p:cNvSpPr txBox="1"/>
          <p:nvPr/>
        </p:nvSpPr>
        <p:spPr>
          <a:xfrm>
            <a:off x="295274" y="195276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gdb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指令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E71708-4097-4DE8-AD7A-06D59875F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686" y="358914"/>
            <a:ext cx="7892143" cy="63446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324588-09E6-44E9-BDCF-AC2E1FFD8230}"/>
              </a:ext>
            </a:extLst>
          </p:cNvPr>
          <p:cNvSpPr txBox="1"/>
          <p:nvPr/>
        </p:nvSpPr>
        <p:spPr>
          <a:xfrm>
            <a:off x="388150" y="3872501"/>
            <a:ext cx="3254830" cy="2373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err="1"/>
              <a:t>argc</a:t>
            </a:r>
            <a:r>
              <a:rPr lang="zh-CN" altLang="en-US" sz="2000" dirty="0"/>
              <a:t>是指传入参数的个数，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[]</a:t>
            </a:r>
            <a:r>
              <a:rPr lang="zh-CN" altLang="en-US" sz="2000" dirty="0"/>
              <a:t>是一个指针数组，指向传递给程序的每个参数。</a:t>
            </a:r>
          </a:p>
          <a:p>
            <a:pPr>
              <a:lnSpc>
                <a:spcPct val="125000"/>
              </a:lnSpc>
            </a:pPr>
            <a:r>
              <a:rPr lang="en-US" altLang="zh-CN" sz="2000" dirty="0" err="1"/>
              <a:t>argv</a:t>
            </a:r>
            <a:r>
              <a:rPr lang="en-US" altLang="zh-CN" sz="2000" dirty="0"/>
              <a:t>[0]</a:t>
            </a:r>
            <a:r>
              <a:rPr lang="zh-CN" altLang="en-US" sz="2000" dirty="0"/>
              <a:t>存储程序的名称，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[1]</a:t>
            </a:r>
            <a:r>
              <a:rPr lang="zh-CN" altLang="en-US" sz="2000" dirty="0"/>
              <a:t>是一个指向第一个命令行参数的指针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55D9BA-1171-4C08-87D0-49E4F24F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B34C-402E-47B4-B61F-043D47091CBE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2605A-D627-466E-BB1F-9B2504E1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563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CA53029-F213-4F2B-991E-C4020AABD47C}"/>
              </a:ext>
            </a:extLst>
          </p:cNvPr>
          <p:cNvSpPr/>
          <p:nvPr/>
        </p:nvSpPr>
        <p:spPr>
          <a:xfrm>
            <a:off x="751113" y="769034"/>
            <a:ext cx="9176658" cy="3743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–g –o prog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prog.c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 lvl="0">
              <a:lnSpc>
                <a:spcPct val="125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-g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生成调试信息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运行程序（给出命令行参数）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：开始执行程序，在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函数的第一条语句前面停下来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：运行程序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kill/k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：终止正在调试的程序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quit/q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：退出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C9D3C3-7441-44C8-8240-CD0B6DF39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437" y="4786312"/>
            <a:ext cx="6562725" cy="140017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CADE23-8329-4B60-B9CE-F3AC26B4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22B9-31DD-47A8-A321-DD55F2D2D174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586253-85BA-4550-9009-19D622BE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04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596DCE8A-327C-4F0C-9679-20B0CD9837B2}"/>
              </a:ext>
            </a:extLst>
          </p:cNvPr>
          <p:cNvSpPr txBox="1"/>
          <p:nvPr/>
        </p:nvSpPr>
        <p:spPr>
          <a:xfrm>
            <a:off x="2959165" y="566678"/>
            <a:ext cx="6102220" cy="2862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char A[12] = "11224455";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B[12] = "11445577";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void *x = (void *)&amp;A;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void *y =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)&amp;B;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short P = *(unsigned short *)x;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short Q = *(unsigned short *)y;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("0x%04x", Q - P);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BDF3664F-221F-4904-802B-1E9D482FF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202237"/>
              </p:ext>
            </p:extLst>
          </p:nvPr>
        </p:nvGraphicFramePr>
        <p:xfrm>
          <a:off x="2237415" y="3996857"/>
          <a:ext cx="7545720" cy="60960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43215">
                  <a:extLst>
                    <a:ext uri="{9D8B030D-6E8A-4147-A177-3AD203B41FA5}">
                      <a16:colId xmlns:a16="http://schemas.microsoft.com/office/drawing/2014/main" val="1646600792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val="3773031368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val="4274641196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val="1392954927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val="721230605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val="3181926357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val="1262460788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val="452273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低地址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72301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580185"/>
                  </a:ext>
                </a:extLst>
              </a:tr>
            </a:tbl>
          </a:graphicData>
        </a:graphic>
      </p:graphicFrame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1E769E-D8B4-41D8-9212-78DF03F0E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141997"/>
              </p:ext>
            </p:extLst>
          </p:nvPr>
        </p:nvGraphicFramePr>
        <p:xfrm>
          <a:off x="2237415" y="5174314"/>
          <a:ext cx="7545720" cy="60960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43215">
                  <a:extLst>
                    <a:ext uri="{9D8B030D-6E8A-4147-A177-3AD203B41FA5}">
                      <a16:colId xmlns:a16="http://schemas.microsoft.com/office/drawing/2014/main" val="1646600792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val="3773031368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val="4274641196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val="1392954927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val="721230605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val="3181926357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val="1262460788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val="452273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低地址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72301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34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34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580185"/>
                  </a:ext>
                </a:extLst>
              </a:tr>
            </a:tbl>
          </a:graphicData>
        </a:graphic>
      </p:graphicFrame>
      <p:sp>
        <p:nvSpPr>
          <p:cNvPr id="6" name="Freeform: Shape 18">
            <a:extLst>
              <a:ext uri="{FF2B5EF4-FFF2-40B4-BE49-F238E27FC236}">
                <a16:creationId xmlns:a16="http://schemas.microsoft.com/office/drawing/2014/main" id="{C8C4E58D-0383-490C-B683-83C1336F87E9}"/>
              </a:ext>
            </a:extLst>
          </p:cNvPr>
          <p:cNvSpPr/>
          <p:nvPr/>
        </p:nvSpPr>
        <p:spPr>
          <a:xfrm>
            <a:off x="3191236" y="1604865"/>
            <a:ext cx="859610" cy="2453951"/>
          </a:xfrm>
          <a:custGeom>
            <a:avLst/>
            <a:gdLst>
              <a:gd name="connsiteX0" fmla="*/ 346427 w 859610"/>
              <a:gd name="connsiteY0" fmla="*/ 0 h 2453951"/>
              <a:gd name="connsiteX1" fmla="*/ 19855 w 859610"/>
              <a:gd name="connsiteY1" fmla="*/ 1082351 h 2453951"/>
              <a:gd name="connsiteX2" fmla="*/ 859610 w 859610"/>
              <a:gd name="connsiteY2" fmla="*/ 2453951 h 24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610" h="2453951">
                <a:moveTo>
                  <a:pt x="346427" y="0"/>
                </a:moveTo>
                <a:cubicBezTo>
                  <a:pt x="140376" y="336679"/>
                  <a:pt x="-65675" y="673359"/>
                  <a:pt x="19855" y="1082351"/>
                </a:cubicBezTo>
                <a:cubicBezTo>
                  <a:pt x="105385" y="1491343"/>
                  <a:pt x="482497" y="1972647"/>
                  <a:pt x="859610" y="2453951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D9C4B816-FF44-49A4-B7DB-7F7D8D059B83}"/>
              </a:ext>
            </a:extLst>
          </p:cNvPr>
          <p:cNvSpPr/>
          <p:nvPr/>
        </p:nvSpPr>
        <p:spPr>
          <a:xfrm>
            <a:off x="4610684" y="1903445"/>
            <a:ext cx="1645518" cy="3498979"/>
          </a:xfrm>
          <a:custGeom>
            <a:avLst/>
            <a:gdLst>
              <a:gd name="connsiteX0" fmla="*/ 0 w 1399592"/>
              <a:gd name="connsiteY0" fmla="*/ 0 h 3498979"/>
              <a:gd name="connsiteX1" fmla="*/ 513184 w 1399592"/>
              <a:gd name="connsiteY1" fmla="*/ 1894114 h 3498979"/>
              <a:gd name="connsiteX2" fmla="*/ 1399592 w 1399592"/>
              <a:gd name="connsiteY2" fmla="*/ 3498979 h 3498979"/>
              <a:gd name="connsiteX3" fmla="*/ 1399592 w 1399592"/>
              <a:gd name="connsiteY3" fmla="*/ 3498979 h 3498979"/>
              <a:gd name="connsiteX0" fmla="*/ 0 w 1587258"/>
              <a:gd name="connsiteY0" fmla="*/ 0 h 3498979"/>
              <a:gd name="connsiteX1" fmla="*/ 1502229 w 1587258"/>
              <a:gd name="connsiteY1" fmla="*/ 1324947 h 3498979"/>
              <a:gd name="connsiteX2" fmla="*/ 1399592 w 1587258"/>
              <a:gd name="connsiteY2" fmla="*/ 3498979 h 3498979"/>
              <a:gd name="connsiteX3" fmla="*/ 1399592 w 1587258"/>
              <a:gd name="connsiteY3" fmla="*/ 3498979 h 3498979"/>
              <a:gd name="connsiteX0" fmla="*/ 0 w 1615513"/>
              <a:gd name="connsiteY0" fmla="*/ 0 h 3498979"/>
              <a:gd name="connsiteX1" fmla="*/ 1502229 w 1615513"/>
              <a:gd name="connsiteY1" fmla="*/ 1324947 h 3498979"/>
              <a:gd name="connsiteX2" fmla="*/ 1399592 w 1615513"/>
              <a:gd name="connsiteY2" fmla="*/ 3498979 h 3498979"/>
              <a:gd name="connsiteX3" fmla="*/ 1399592 w 1615513"/>
              <a:gd name="connsiteY3" fmla="*/ 3498979 h 3498979"/>
              <a:gd name="connsiteX0" fmla="*/ 0 w 1615513"/>
              <a:gd name="connsiteY0" fmla="*/ 0 h 3498979"/>
              <a:gd name="connsiteX1" fmla="*/ 1502229 w 1615513"/>
              <a:gd name="connsiteY1" fmla="*/ 1324947 h 3498979"/>
              <a:gd name="connsiteX2" fmla="*/ 1399592 w 1615513"/>
              <a:gd name="connsiteY2" fmla="*/ 3498979 h 3498979"/>
              <a:gd name="connsiteX3" fmla="*/ 1399592 w 1615513"/>
              <a:gd name="connsiteY3" fmla="*/ 3498979 h 3498979"/>
              <a:gd name="connsiteX0" fmla="*/ 0 w 1645518"/>
              <a:gd name="connsiteY0" fmla="*/ 0 h 3498979"/>
              <a:gd name="connsiteX1" fmla="*/ 1502229 w 1645518"/>
              <a:gd name="connsiteY1" fmla="*/ 1324947 h 3498979"/>
              <a:gd name="connsiteX2" fmla="*/ 1399592 w 1645518"/>
              <a:gd name="connsiteY2" fmla="*/ 3498979 h 3498979"/>
              <a:gd name="connsiteX3" fmla="*/ 1399592 w 1645518"/>
              <a:gd name="connsiteY3" fmla="*/ 3498979 h 3498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5518" h="3498979">
                <a:moveTo>
                  <a:pt x="0" y="0"/>
                </a:moveTo>
                <a:cubicBezTo>
                  <a:pt x="681134" y="356896"/>
                  <a:pt x="1203650" y="667139"/>
                  <a:pt x="1502229" y="1324947"/>
                </a:cubicBezTo>
                <a:cubicBezTo>
                  <a:pt x="1800808" y="1982755"/>
                  <a:pt x="1565988" y="2903375"/>
                  <a:pt x="1399592" y="3498979"/>
                </a:cubicBezTo>
                <a:lnTo>
                  <a:pt x="1399592" y="3498979"/>
                </a:ln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BFDDC350-54DB-45FE-B3E5-18DDB586E850}"/>
              </a:ext>
            </a:extLst>
          </p:cNvPr>
          <p:cNvSpPr txBox="1"/>
          <p:nvPr/>
        </p:nvSpPr>
        <p:spPr>
          <a:xfrm>
            <a:off x="7971619" y="3244334"/>
            <a:ext cx="1293845" cy="3693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0x0303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9">
            <a:extLst>
              <a:ext uri="{FF2B5EF4-FFF2-40B4-BE49-F238E27FC236}">
                <a16:creationId xmlns:a16="http://schemas.microsoft.com/office/drawing/2014/main" id="{72396124-CA3E-4376-AEB3-48CDE9415D4E}"/>
              </a:ext>
            </a:extLst>
          </p:cNvPr>
          <p:cNvSpPr/>
          <p:nvPr/>
        </p:nvSpPr>
        <p:spPr>
          <a:xfrm>
            <a:off x="7195263" y="805299"/>
            <a:ext cx="2640563" cy="111392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x86: </a:t>
            </a:r>
            <a:r>
              <a:rPr lang="zh-CN" altLang="en-US" dirty="0"/>
              <a:t>小端法！</a:t>
            </a:r>
            <a:endParaRPr lang="en-US" altLang="zh-CN" dirty="0"/>
          </a:p>
          <a:p>
            <a:pPr algn="ctr"/>
            <a:r>
              <a:rPr lang="zh-CN" altLang="en-US" dirty="0"/>
              <a:t>字符串？</a:t>
            </a:r>
            <a:endParaRPr lang="en-US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AD0C81-2F9B-4698-AC2C-C43062F2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4C1C-C0BF-4359-9AA7-AB8E3BD53E8A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3482763-1703-4FFE-AB4D-F8C5CBC9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5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1D285D-C208-4635-BABB-312523372147}"/>
              </a:ext>
            </a:extLst>
          </p:cNvPr>
          <p:cNvSpPr txBox="1"/>
          <p:nvPr/>
        </p:nvSpPr>
        <p:spPr>
          <a:xfrm>
            <a:off x="827313" y="403107"/>
            <a:ext cx="10733315" cy="605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断点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 caller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函数入口处设置断点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 *0x400540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：在地址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0x400540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处设置断点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info 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：查看所有断点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 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：删除断点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stepi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/step/s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：执行下一条语句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如果该语句为函数调用，则进入函数执行其中的第一条语句（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步数）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/next/n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：执行下一条语句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如果该语句为函数调用，不会进入函数内部执行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不会一步步地调试函数内部语句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步数）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continue/c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：继续程序的运行，直到遇到下一个断点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finish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：运行到当前函数返回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C0D2CA-7270-4F1B-B760-FB612A22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DEE1-CA94-44EE-908E-BCEDE44B5DE5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A6BB8A-25B3-49BD-ABB2-54FE4B22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48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89F36C-130B-4F9C-9262-EF87EC1167AB}"/>
              </a:ext>
            </a:extLst>
          </p:cNvPr>
          <p:cNvSpPr txBox="1"/>
          <p:nvPr/>
        </p:nvSpPr>
        <p:spPr>
          <a:xfrm>
            <a:off x="1202871" y="1045028"/>
            <a:ext cx="9786257" cy="420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检查数据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*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array@len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就是数组首地址，也可以是数组名，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是想要显示的数组的长度。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会在调试的时候一直显示，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undisplay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取消显示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查看内存的格式：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nfu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examine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的缩写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表示要显示的内存单元的个数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表示显示方式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表示一个地址单元的长度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5B8755-4111-492A-89EC-95A5BF44CA16}"/>
              </a:ext>
            </a:extLst>
          </p:cNvPr>
          <p:cNvSpPr txBox="1"/>
          <p:nvPr/>
        </p:nvSpPr>
        <p:spPr>
          <a:xfrm>
            <a:off x="1360713" y="5628306"/>
            <a:ext cx="629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https://www.cnblogs.com/furzoom/p/7710301.html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666F5-DB61-4D49-BF79-01EE7678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B01-4245-4DF6-84D0-408222E5E86E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578638-AACC-4A0F-BD50-2BA0E409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91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2D45B2-30B6-4456-B5E9-A905A381A26C}"/>
              </a:ext>
            </a:extLst>
          </p:cNvPr>
          <p:cNvSpPr txBox="1"/>
          <p:nvPr/>
        </p:nvSpPr>
        <p:spPr>
          <a:xfrm>
            <a:off x="1262742" y="1368913"/>
            <a:ext cx="8608447" cy="1896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检查代码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disas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：反汇编当前函数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disas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caller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：反汇编函数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caller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disas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0x400544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：反汇编位于地址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0x400544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附近的函数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89528D-E4EA-4F7F-B967-B63226A9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8F37-5636-4CBA-8BFE-CAB2075BF682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641513-2E45-4965-AE20-896B51B7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164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1337E0-A4CC-4B10-8497-F4007CFC1547}"/>
              </a:ext>
            </a:extLst>
          </p:cNvPr>
          <p:cNvSpPr txBox="1"/>
          <p:nvPr/>
        </p:nvSpPr>
        <p:spPr>
          <a:xfrm>
            <a:off x="1077686" y="598714"/>
            <a:ext cx="7391400" cy="1937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有用的信息：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backtrace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：查看函数调用信息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info frame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：有关当前栈帧的信息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info registers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：所有寄存器的值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27FD84-AB86-4571-B0DF-1B7B84633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6" y="2678566"/>
            <a:ext cx="9144000" cy="298132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56AEF424-BDEE-46B9-80DD-F4260E088D91}"/>
              </a:ext>
            </a:extLst>
          </p:cNvPr>
          <p:cNvSpPr/>
          <p:nvPr/>
        </p:nvSpPr>
        <p:spPr>
          <a:xfrm>
            <a:off x="6096000" y="3875314"/>
            <a:ext cx="2645229" cy="5551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3CFEED-0C5B-48EE-9EDF-AD4540620ABF}"/>
              </a:ext>
            </a:extLst>
          </p:cNvPr>
          <p:cNvSpPr txBox="1"/>
          <p:nvPr/>
        </p:nvSpPr>
        <p:spPr>
          <a:xfrm>
            <a:off x="2100943" y="5802086"/>
            <a:ext cx="9535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Previous frame's </a:t>
            </a:r>
            <a:r>
              <a:rPr lang="en-US" altLang="zh-CN" dirty="0" err="1"/>
              <a:t>sp</a:t>
            </a:r>
            <a:r>
              <a:rPr lang="en-US" altLang="zh-CN" dirty="0"/>
              <a:t>: this is where the previous frame’ s stack pointer point to (the caller frame) at the moment of calling;</a:t>
            </a:r>
          </a:p>
          <a:p>
            <a:r>
              <a:rPr lang="en-US" altLang="zh-CN" dirty="0"/>
              <a:t> it is also the starting memory address of called stack frame. 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FB83467-51DC-4609-AC80-97D7FDE0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C8FF-EAE9-4017-AF7C-D7FAC1FEA4DE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CA9B9D-E01A-461A-925C-9EF1D240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1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BB8344-ED9C-4254-9405-9C900911DBB5}"/>
              </a:ext>
            </a:extLst>
          </p:cNvPr>
          <p:cNvSpPr txBox="1"/>
          <p:nvPr/>
        </p:nvSpPr>
        <p:spPr>
          <a:xfrm>
            <a:off x="555173" y="1045028"/>
            <a:ext cx="11898086" cy="4663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 command prints a verbose description of the selected stack frame, including:</a:t>
            </a:r>
          </a:p>
          <a:p>
            <a:pPr>
              <a:lnSpc>
                <a:spcPct val="125000"/>
              </a:lnSpc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the address of the frame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the address of the next frame down (called by this frame)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the address of the next frame up (caller of this frame)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the language in which the source code corresponding to this frame is written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the address of the frame’s arguments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the address of the frame’s local variables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the program counter saved in it (the address of execution in the caller frame)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which registers were saved in the frame 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DD9CC6-23A1-4DE0-935F-F62CD19A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28274-AFD4-46E4-B735-A8D51D9F806C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39EF10-63C9-462F-8940-8C4F70E5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248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A42C1-75B6-4D26-B23F-5574D0D49BFA}"/>
              </a:ext>
            </a:extLst>
          </p:cNvPr>
          <p:cNvSpPr txBox="1"/>
          <p:nvPr/>
        </p:nvSpPr>
        <p:spPr>
          <a:xfrm>
            <a:off x="953861" y="602797"/>
            <a:ext cx="4083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程序和汇编代码结合起来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BBDFB6-FAE9-4638-BB81-9AA96517B4CD}"/>
              </a:ext>
            </a:extLst>
          </p:cNvPr>
          <p:cNvSpPr txBox="1"/>
          <p:nvPr/>
        </p:nvSpPr>
        <p:spPr>
          <a:xfrm>
            <a:off x="487681" y="6255203"/>
            <a:ext cx="690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http://csapp.cs.cmu.edu/3e/waside/waside-embedded-asm.pdf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5CA7C0-92BC-48B3-A1F2-0616A9A9F158}"/>
              </a:ext>
            </a:extLst>
          </p:cNvPr>
          <p:cNvSpPr txBox="1"/>
          <p:nvPr/>
        </p:nvSpPr>
        <p:spPr>
          <a:xfrm>
            <a:off x="694509" y="2253343"/>
            <a:ext cx="5671458" cy="189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写成汇编函数，单独放一个文件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–o p p1.c p2.s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globl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fun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F74CF6-F87F-4A51-98AC-C06FC5052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415" y="422026"/>
            <a:ext cx="6074585" cy="30911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03B234-5374-4F03-9E8D-9B9247E1D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415" y="3930570"/>
            <a:ext cx="5105400" cy="1933575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0F6B7F-E087-4252-9DEE-C5FB6FE4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0450-3F5E-488D-BE77-14C5DDC6BC9D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658A1E7-AA76-4191-A179-E060B2EC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55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244A753-DDCB-48B7-8F98-B3F489781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528637"/>
            <a:ext cx="7029450" cy="24669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6707DAB-E82E-48ED-AA1C-DF06868AC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3629025"/>
            <a:ext cx="8667750" cy="205740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6446A-406A-4B38-A580-44F012DC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C307-AFF6-4B6F-9DB4-88FD16A9155B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4E6393-2F5A-4E0E-95A3-2E16A9AD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41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163C2B1-A64D-4C4C-B8C6-637A105A7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928687"/>
            <a:ext cx="9496425" cy="2181225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92D261-E804-43C1-9B8F-F5E66B9F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9536-0491-43EA-9648-9F528D3B1ADB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CCD257-1C07-4C22-9A01-49CE6A43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00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B275F6-D00E-4BEB-96A3-356C3440D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49" y="1504949"/>
            <a:ext cx="8303697" cy="3012622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F3F400-67B2-4AB6-B36B-16F1ADD9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31FC-CE93-44F8-A78D-9FFC74CD11E5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60378C-0DFB-4538-8548-D6EF1F3C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219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4700668-5918-43B2-BD38-1AE7BD91E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714375"/>
            <a:ext cx="4629150" cy="2209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9B654BB-8E7A-4028-A4A3-90632319E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262312"/>
            <a:ext cx="7381875" cy="309562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81D08D-C8B9-458E-8CEB-E6388699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278E-541D-48C3-B83A-16ED986A786D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4958CA-95D9-43BA-ACC2-C2ED2DBE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1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0950-97D2-4373-96B2-ACEC71526714}"/>
              </a:ext>
            </a:extLst>
          </p:cNvPr>
          <p:cNvSpPr txBox="1">
            <a:spLocks/>
          </p:cNvSpPr>
          <p:nvPr/>
        </p:nvSpPr>
        <p:spPr>
          <a:xfrm>
            <a:off x="1628775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第 </a:t>
            </a:r>
            <a:r>
              <a:rPr kumimoji="0" lang="en-US" altLang="zh-CN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5 </a:t>
            </a:r>
            <a:r>
              <a:rPr kumimoji="0" lang="zh-CN" altLang="en-US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题</a:t>
            </a:r>
            <a:endParaRPr kumimoji="0" lang="zh-CN" altLang="en-US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36591-AD13-49EE-A715-1F4D93A5E4A9}"/>
              </a:ext>
            </a:extLst>
          </p:cNvPr>
          <p:cNvSpPr txBox="1">
            <a:spLocks/>
          </p:cNvSpPr>
          <p:nvPr/>
        </p:nvSpPr>
        <p:spPr>
          <a:xfrm>
            <a:off x="1628775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下列代码的目的是将字符串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</a:t>
            </a: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的内容复制到字符串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，覆盖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原有的内容，并输出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”Hello World”</a:t>
            </a: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；但实际运行输出是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”Buggy Codes”</a:t>
            </a: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。尝试找到代码中的错误。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答：</a:t>
            </a:r>
            <a:r>
              <a:rPr kumimoji="0" lang="en-US" altLang="zh-CN" sz="21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sizeof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的结果是无符号数，因此循环成立条件恒为假。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958D4-0CFF-4998-A80B-EBBFE57AFEF6}"/>
              </a:ext>
            </a:extLst>
          </p:cNvPr>
          <p:cNvSpPr txBox="1"/>
          <p:nvPr/>
        </p:nvSpPr>
        <p:spPr>
          <a:xfrm>
            <a:off x="2348398" y="2847132"/>
            <a:ext cx="6447453" cy="230832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int main()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char A[12] = "Hello World";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char B[12] = "Buggy Codes";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int pos;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for (pos = 0; pos -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sizeof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(B) &lt; 0; pos++)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B[pos] = A[pos];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printf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("%s\n", B);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B501F-D5FD-4825-B346-1F969A96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EE6-4F8B-42ED-AFAB-10450921E6B4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FC784-2233-4871-A723-48396925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63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9B997F-2127-4856-BA6E-8D2BD3003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895350"/>
            <a:ext cx="8382000" cy="219075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5DC597-4E44-44A4-AE29-9099A8B3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9381-114B-4DE8-B99E-BF777916488E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D6C7DF-9FCA-4F82-B710-42B3213B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958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4F63A0A-1B30-4B5A-9EC4-BD0ABB20B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452437"/>
            <a:ext cx="8486775" cy="5953125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D5D6EA-F5AE-40AC-ABA6-37F13A3A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D186-E5A7-450B-B54F-A5A968735270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31EC50-C8FD-466B-B9FD-334B6653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833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524E199-F43A-40D7-B8E3-B92A99C93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96" y="804862"/>
            <a:ext cx="9477956" cy="5345567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02676E-1E42-4E02-8249-58132959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A95-4BF1-4335-B046-828BA2574C67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8D696F-8282-4B62-ABF3-0052588C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6816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98A783E-3C6B-4192-A3B4-6B3485D6F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1" y="446994"/>
            <a:ext cx="6617946" cy="16104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E442465-7E5D-4FBA-BF3D-64DC06344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1" y="2146525"/>
            <a:ext cx="9675672" cy="4080103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F127B-614F-439E-901C-417210D8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E8F4-7007-4083-892D-320A397F6F98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C681F1-55AB-450D-9FA4-C3C7032D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348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4BD9AE8-2CA9-4333-8E34-52B355200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27" y="1609724"/>
            <a:ext cx="9513546" cy="2047875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EDDA3B-2CA8-43B7-9E35-9BD534E7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89E8-E462-49A9-92A4-1B5F7FEA8DD6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72C957-EFB5-477A-BBE4-20278565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17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61C1-09AD-4379-831B-7A373F568966}"/>
              </a:ext>
            </a:extLst>
          </p:cNvPr>
          <p:cNvSpPr txBox="1">
            <a:spLocks/>
          </p:cNvSpPr>
          <p:nvPr/>
        </p:nvSpPr>
        <p:spPr>
          <a:xfrm>
            <a:off x="16954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第 </a:t>
            </a:r>
            <a:r>
              <a:rPr kumimoji="0" lang="en-US" altLang="zh-CN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6 </a:t>
            </a:r>
            <a:r>
              <a:rPr kumimoji="0" lang="zh-CN" altLang="en-US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题</a:t>
            </a:r>
            <a:endParaRPr kumimoji="0" lang="zh-CN" altLang="en-US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3A26EA7-C9E1-47A8-9472-9F07E8EC2D39}"/>
              </a:ext>
            </a:extLst>
          </p:cNvPr>
          <p:cNvSpPr txBox="1">
            <a:spLocks/>
          </p:cNvSpPr>
          <p:nvPr/>
        </p:nvSpPr>
        <p:spPr>
          <a:xfrm>
            <a:off x="1047749" y="2"/>
            <a:ext cx="647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03D48E-8AEE-4D6C-9154-88A27571F823}" type="slidenum">
              <a:rPr lang="zh-CN" altLang="en-US" smtClean="0">
                <a:solidFill>
                  <a:prstClr val="white"/>
                </a:solidFill>
                <a:latin typeface="Arial" panose="020B0604020202020204"/>
                <a:ea typeface="黑体" panose="02010609060101010101" pitchFamily="49" charset="-122"/>
              </a:rPr>
              <a:pPr/>
              <a:t>5</a:t>
            </a:fld>
            <a:endParaRPr lang="zh-CN" altLang="en-US" dirty="0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D7F7F79E-53DA-4295-B3B9-BC8CA58767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7167909"/>
                  </p:ext>
                </p:extLst>
              </p:nvPr>
            </p:nvGraphicFramePr>
            <p:xfrm>
              <a:off x="1695449" y="1914735"/>
              <a:ext cx="7886700" cy="420491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286345">
                      <a:extLst>
                        <a:ext uri="{9D8B030D-6E8A-4147-A177-3AD203B41FA5}">
                          <a16:colId xmlns:a16="http://schemas.microsoft.com/office/drawing/2014/main" val="222119055"/>
                        </a:ext>
                      </a:extLst>
                    </a:gridCol>
                    <a:gridCol w="1482084">
                      <a:extLst>
                        <a:ext uri="{9D8B030D-6E8A-4147-A177-3AD203B41FA5}">
                          <a16:colId xmlns:a16="http://schemas.microsoft.com/office/drawing/2014/main" val="3496840827"/>
                        </a:ext>
                      </a:extLst>
                    </a:gridCol>
                    <a:gridCol w="1752071">
                      <a:extLst>
                        <a:ext uri="{9D8B030D-6E8A-4147-A177-3AD203B41FA5}">
                          <a16:colId xmlns:a16="http://schemas.microsoft.com/office/drawing/2014/main" val="2646074560"/>
                        </a:ext>
                      </a:extLst>
                    </a:gridCol>
                    <a:gridCol w="1348040">
                      <a:extLst>
                        <a:ext uri="{9D8B030D-6E8A-4147-A177-3AD203B41FA5}">
                          <a16:colId xmlns:a16="http://schemas.microsoft.com/office/drawing/2014/main" val="4192114491"/>
                        </a:ext>
                      </a:extLst>
                    </a:gridCol>
                    <a:gridCol w="1018160">
                      <a:extLst>
                        <a:ext uri="{9D8B030D-6E8A-4147-A177-3AD203B41FA5}">
                          <a16:colId xmlns:a16="http://schemas.microsoft.com/office/drawing/2014/main" val="2905113381"/>
                        </a:ext>
                      </a:extLst>
                    </a:gridCol>
                  </a:tblGrid>
                  <a:tr h="28032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描述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二进制表示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oMath>
                          </a14:m>
                          <a:r>
                            <a:rPr lang="zh-CN" sz="1800" kern="10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（写成分数）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en-US" sz="1800" kern="10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800" kern="10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0743769"/>
                      </a:ext>
                    </a:extLst>
                  </a:tr>
                  <a:tr h="5606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负零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10000000</a:t>
                          </a:r>
                          <a:endParaRPr lang="zh-CN" sz="1800" kern="100" dirty="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-----------</a:t>
                          </a:r>
                          <a:endParaRPr lang="zh-CN" sz="1800" kern="100" dirty="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800" kern="100" dirty="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7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--------</a:t>
                          </a:r>
                          <a:endParaRPr lang="zh-CN" sz="1800" kern="100" dirty="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7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-0.0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4592997"/>
                      </a:ext>
                    </a:extLst>
                  </a:tr>
                  <a:tr h="5606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---------------</a:t>
                          </a:r>
                          <a:endParaRPr lang="zh-CN" sz="1800" kern="100" dirty="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7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01000101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21/16</a:t>
                          </a:r>
                          <a:endParaRPr lang="zh-CN" sz="1800" kern="100" dirty="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800" kern="100" dirty="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21/8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4140081"/>
                      </a:ext>
                    </a:extLst>
                  </a:tr>
                  <a:tr h="5606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最小的非规格化负数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10001111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15/16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r>
                            <a:rPr lang="zh-CN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（注意不是</a:t>
                          </a: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r>
                            <a:rPr lang="zh-CN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-15/64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3259910"/>
                      </a:ext>
                    </a:extLst>
                  </a:tr>
                  <a:tr h="5606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最大的规格化正数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01101111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31/16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31/2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6668528"/>
                      </a:ext>
                    </a:extLst>
                  </a:tr>
                  <a:tr h="5606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一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00110000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1.0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7126581"/>
                      </a:ext>
                    </a:extLst>
                  </a:tr>
                  <a:tr h="5606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---------------</a:t>
                          </a:r>
                          <a:endParaRPr lang="zh-CN" sz="1800" kern="100" dirty="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7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01010110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11/8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5.5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6657142"/>
                      </a:ext>
                    </a:extLst>
                  </a:tr>
                  <a:tr h="5606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800" kern="100" dirty="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正无穷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01110000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----------</a:t>
                          </a:r>
                          <a:endParaRPr lang="zh-CN" sz="1800" kern="100" dirty="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800" kern="100" dirty="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7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--------</a:t>
                          </a:r>
                          <a:endParaRPr lang="zh-CN" sz="1800" kern="100" dirty="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7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-----</a:t>
                          </a:r>
                          <a:endParaRPr lang="zh-CN" sz="1800" kern="100" dirty="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75000"/>
                          </a:sys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2862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D7F7F79E-53DA-4295-B3B9-BC8CA58767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7167909"/>
                  </p:ext>
                </p:extLst>
              </p:nvPr>
            </p:nvGraphicFramePr>
            <p:xfrm>
              <a:off x="1695449" y="1914735"/>
              <a:ext cx="7886700" cy="420491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286345">
                      <a:extLst>
                        <a:ext uri="{9D8B030D-6E8A-4147-A177-3AD203B41FA5}">
                          <a16:colId xmlns:a16="http://schemas.microsoft.com/office/drawing/2014/main" val="222119055"/>
                        </a:ext>
                      </a:extLst>
                    </a:gridCol>
                    <a:gridCol w="1482084">
                      <a:extLst>
                        <a:ext uri="{9D8B030D-6E8A-4147-A177-3AD203B41FA5}">
                          <a16:colId xmlns:a16="http://schemas.microsoft.com/office/drawing/2014/main" val="3496840827"/>
                        </a:ext>
                      </a:extLst>
                    </a:gridCol>
                    <a:gridCol w="1752071">
                      <a:extLst>
                        <a:ext uri="{9D8B030D-6E8A-4147-A177-3AD203B41FA5}">
                          <a16:colId xmlns:a16="http://schemas.microsoft.com/office/drawing/2014/main" val="2646074560"/>
                        </a:ext>
                      </a:extLst>
                    </a:gridCol>
                    <a:gridCol w="1348040">
                      <a:extLst>
                        <a:ext uri="{9D8B030D-6E8A-4147-A177-3AD203B41FA5}">
                          <a16:colId xmlns:a16="http://schemas.microsoft.com/office/drawing/2014/main" val="4192114491"/>
                        </a:ext>
                      </a:extLst>
                    </a:gridCol>
                    <a:gridCol w="1018160">
                      <a:extLst>
                        <a:ext uri="{9D8B030D-6E8A-4147-A177-3AD203B41FA5}">
                          <a16:colId xmlns:a16="http://schemas.microsoft.com/office/drawing/2014/main" val="2905113381"/>
                        </a:ext>
                      </a:extLst>
                    </a:gridCol>
                  </a:tblGrid>
                  <a:tr h="28032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描述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二进制表示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4931" t="-39130" r="-135417" b="-14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0407" t="-39130" r="-76471" b="-14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75449" t="-39130" r="-1198" b="-14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0743769"/>
                      </a:ext>
                    </a:extLst>
                  </a:tr>
                  <a:tr h="5606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负零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10000000</a:t>
                          </a:r>
                          <a:endParaRPr lang="zh-CN" sz="1800" kern="100" dirty="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-----------</a:t>
                          </a:r>
                          <a:endParaRPr lang="zh-CN" sz="1800" kern="100" dirty="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800" kern="100" dirty="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7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--------</a:t>
                          </a:r>
                          <a:endParaRPr lang="zh-CN" sz="1800" kern="100" dirty="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7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-0.0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4592997"/>
                      </a:ext>
                    </a:extLst>
                  </a:tr>
                  <a:tr h="5606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---------------</a:t>
                          </a:r>
                          <a:endParaRPr lang="zh-CN" sz="1800" kern="100" dirty="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7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01000101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21/16</a:t>
                          </a:r>
                          <a:endParaRPr lang="zh-CN" sz="1800" kern="100" dirty="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800" kern="100" dirty="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21/8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4140081"/>
                      </a:ext>
                    </a:extLst>
                  </a:tr>
                  <a:tr h="5606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最小的非规格化负数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10001111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15/16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r>
                            <a:rPr lang="zh-CN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（注意不是</a:t>
                          </a: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r>
                            <a:rPr lang="zh-CN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-15/64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3259910"/>
                      </a:ext>
                    </a:extLst>
                  </a:tr>
                  <a:tr h="5606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最大的规格化正数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01101111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31/16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31/2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6668528"/>
                      </a:ext>
                    </a:extLst>
                  </a:tr>
                  <a:tr h="5606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一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00110000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1.0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7126581"/>
                      </a:ext>
                    </a:extLst>
                  </a:tr>
                  <a:tr h="5606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---------------</a:t>
                          </a:r>
                          <a:endParaRPr lang="zh-CN" sz="1800" kern="100" dirty="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7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01010110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11/8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5.5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6657142"/>
                      </a:ext>
                    </a:extLst>
                  </a:tr>
                  <a:tr h="5606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800" kern="100" dirty="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正无穷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solidFill>
                                <a:srgbClr val="FF0000"/>
                              </a:solidFill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01110000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800" kern="10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----------</a:t>
                          </a:r>
                          <a:endParaRPr lang="zh-CN" sz="1800" kern="100" dirty="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800" kern="100" dirty="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7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--------</a:t>
                          </a:r>
                          <a:endParaRPr lang="zh-CN" sz="1800" kern="100" dirty="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7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-----</a:t>
                          </a:r>
                          <a:endParaRPr lang="zh-CN" sz="1800" kern="100" dirty="0">
                            <a:effectLst/>
                            <a:latin typeface="Courier New" panose="02070309020205020404" pitchFamily="49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75000"/>
                          </a:sys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2862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6">
            <a:extLst>
              <a:ext uri="{FF2B5EF4-FFF2-40B4-BE49-F238E27FC236}">
                <a16:creationId xmlns:a16="http://schemas.microsoft.com/office/drawing/2014/main" id="{F4D22DD9-97DE-45C1-8292-83B23FF85877}"/>
              </a:ext>
            </a:extLst>
          </p:cNvPr>
          <p:cNvSpPr/>
          <p:nvPr/>
        </p:nvSpPr>
        <p:spPr>
          <a:xfrm>
            <a:off x="4043264" y="2230017"/>
            <a:ext cx="1278294" cy="485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57A33E2-3522-4E70-B59D-75625E6E914A}"/>
              </a:ext>
            </a:extLst>
          </p:cNvPr>
          <p:cNvSpPr/>
          <p:nvPr/>
        </p:nvSpPr>
        <p:spPr>
          <a:xfrm>
            <a:off x="5529941" y="2783100"/>
            <a:ext cx="1278294" cy="485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29228D4-565B-47CD-BD2F-DD37CC81C556}"/>
              </a:ext>
            </a:extLst>
          </p:cNvPr>
          <p:cNvSpPr/>
          <p:nvPr/>
        </p:nvSpPr>
        <p:spPr>
          <a:xfrm>
            <a:off x="7249884" y="2783100"/>
            <a:ext cx="1278294" cy="485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08BB3C84-DE60-40B6-A679-C7A23FBE110A}"/>
              </a:ext>
            </a:extLst>
          </p:cNvPr>
          <p:cNvSpPr/>
          <p:nvPr/>
        </p:nvSpPr>
        <p:spPr>
          <a:xfrm>
            <a:off x="8624594" y="2783100"/>
            <a:ext cx="858418" cy="485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ACF7CF02-6FDE-4124-BD04-1AFE8D87BC62}"/>
              </a:ext>
            </a:extLst>
          </p:cNvPr>
          <p:cNvSpPr/>
          <p:nvPr/>
        </p:nvSpPr>
        <p:spPr>
          <a:xfrm>
            <a:off x="4027717" y="3352271"/>
            <a:ext cx="1278294" cy="485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B52270B1-0571-4253-B6A8-BB8E29AF48B9}"/>
              </a:ext>
            </a:extLst>
          </p:cNvPr>
          <p:cNvSpPr/>
          <p:nvPr/>
        </p:nvSpPr>
        <p:spPr>
          <a:xfrm>
            <a:off x="5526639" y="3345700"/>
            <a:ext cx="1278294" cy="485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F07216CC-FFF3-45A9-B513-0CE5EAD8BCD5}"/>
              </a:ext>
            </a:extLst>
          </p:cNvPr>
          <p:cNvSpPr/>
          <p:nvPr/>
        </p:nvSpPr>
        <p:spPr>
          <a:xfrm>
            <a:off x="7249884" y="3326862"/>
            <a:ext cx="1278294" cy="485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6B949389-628B-42C9-AA61-17655EFBDE07}"/>
              </a:ext>
            </a:extLst>
          </p:cNvPr>
          <p:cNvSpPr/>
          <p:nvPr/>
        </p:nvSpPr>
        <p:spPr>
          <a:xfrm>
            <a:off x="8624594" y="3326862"/>
            <a:ext cx="858418" cy="485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4312F334-B827-4CF6-8503-107646412046}"/>
              </a:ext>
            </a:extLst>
          </p:cNvPr>
          <p:cNvSpPr/>
          <p:nvPr/>
        </p:nvSpPr>
        <p:spPr>
          <a:xfrm>
            <a:off x="4043264" y="3900196"/>
            <a:ext cx="1278294" cy="485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77364894-DF9A-4F8E-8595-38C45910E1F6}"/>
              </a:ext>
            </a:extLst>
          </p:cNvPr>
          <p:cNvSpPr/>
          <p:nvPr/>
        </p:nvSpPr>
        <p:spPr>
          <a:xfrm>
            <a:off x="5526639" y="3927477"/>
            <a:ext cx="1278294" cy="485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9E3A565C-DC43-48CF-AFB7-46389CFA4872}"/>
              </a:ext>
            </a:extLst>
          </p:cNvPr>
          <p:cNvSpPr/>
          <p:nvPr/>
        </p:nvSpPr>
        <p:spPr>
          <a:xfrm>
            <a:off x="7249884" y="3927477"/>
            <a:ext cx="1278294" cy="485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CD81DDE9-D4CF-4160-A929-B37C1B569527}"/>
              </a:ext>
            </a:extLst>
          </p:cNvPr>
          <p:cNvSpPr/>
          <p:nvPr/>
        </p:nvSpPr>
        <p:spPr>
          <a:xfrm>
            <a:off x="8605932" y="3936896"/>
            <a:ext cx="858418" cy="485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C6414A93-1EDD-4643-A299-140AD40C4560}"/>
              </a:ext>
            </a:extLst>
          </p:cNvPr>
          <p:cNvSpPr/>
          <p:nvPr/>
        </p:nvSpPr>
        <p:spPr>
          <a:xfrm>
            <a:off x="4043264" y="4462723"/>
            <a:ext cx="1278294" cy="485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3428B51A-93AB-4822-AC0E-3E53A61FBC94}"/>
              </a:ext>
            </a:extLst>
          </p:cNvPr>
          <p:cNvSpPr/>
          <p:nvPr/>
        </p:nvSpPr>
        <p:spPr>
          <a:xfrm>
            <a:off x="5534412" y="4462723"/>
            <a:ext cx="1278294" cy="485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6B0C866-3388-4F71-8058-220C1A9753C2}"/>
              </a:ext>
            </a:extLst>
          </p:cNvPr>
          <p:cNvSpPr/>
          <p:nvPr/>
        </p:nvSpPr>
        <p:spPr>
          <a:xfrm>
            <a:off x="7249884" y="4484743"/>
            <a:ext cx="1278294" cy="485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71B495E9-54CD-444E-87BE-E2A0D4537CC5}"/>
              </a:ext>
            </a:extLst>
          </p:cNvPr>
          <p:cNvSpPr/>
          <p:nvPr/>
        </p:nvSpPr>
        <p:spPr>
          <a:xfrm>
            <a:off x="4043264" y="5022450"/>
            <a:ext cx="1278294" cy="485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C3A66AD3-5C37-48F9-BB70-AF43B0AFAE38}"/>
              </a:ext>
            </a:extLst>
          </p:cNvPr>
          <p:cNvSpPr/>
          <p:nvPr/>
        </p:nvSpPr>
        <p:spPr>
          <a:xfrm>
            <a:off x="5561530" y="5044500"/>
            <a:ext cx="1278294" cy="485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D552C496-E37B-4608-A04A-5D2BDF5C69AD}"/>
              </a:ext>
            </a:extLst>
          </p:cNvPr>
          <p:cNvSpPr/>
          <p:nvPr/>
        </p:nvSpPr>
        <p:spPr>
          <a:xfrm>
            <a:off x="7249884" y="5007093"/>
            <a:ext cx="1278294" cy="485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1D33B8B2-5E34-4047-8FB8-9355568B5AD2}"/>
              </a:ext>
            </a:extLst>
          </p:cNvPr>
          <p:cNvSpPr/>
          <p:nvPr/>
        </p:nvSpPr>
        <p:spPr>
          <a:xfrm>
            <a:off x="4027717" y="5601671"/>
            <a:ext cx="1278294" cy="485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4" name="日期占位符 23">
            <a:extLst>
              <a:ext uri="{FF2B5EF4-FFF2-40B4-BE49-F238E27FC236}">
                <a16:creationId xmlns:a16="http://schemas.microsoft.com/office/drawing/2014/main" id="{5453B5A4-11F9-4FAF-9D35-A89585CE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F7F-7600-4873-A153-8C9490FBA01A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25" name="灯片编号占位符 24">
            <a:extLst>
              <a:ext uri="{FF2B5EF4-FFF2-40B4-BE49-F238E27FC236}">
                <a16:creationId xmlns:a16="http://schemas.microsoft.com/office/drawing/2014/main" id="{6353E32B-94EF-4E86-900D-1404B86D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77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5DE7-02EE-4E91-983B-1AABFD9AF11F}"/>
              </a:ext>
            </a:extLst>
          </p:cNvPr>
          <p:cNvSpPr txBox="1">
            <a:spLocks/>
          </p:cNvSpPr>
          <p:nvPr/>
        </p:nvSpPr>
        <p:spPr>
          <a:xfrm>
            <a:off x="1704975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第 </a:t>
            </a:r>
            <a:r>
              <a:rPr kumimoji="0" lang="en-US" altLang="zh-CN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7 </a:t>
            </a:r>
            <a:r>
              <a:rPr kumimoji="0" lang="zh-CN" altLang="en-US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题</a:t>
            </a:r>
            <a:endParaRPr kumimoji="0" lang="zh-CN" altLang="en-US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EE939-83B1-4140-AE1F-9E1C05223EAE}"/>
              </a:ext>
            </a:extLst>
          </p:cNvPr>
          <p:cNvSpPr txBox="1">
            <a:spLocks/>
          </p:cNvSpPr>
          <p:nvPr/>
        </p:nvSpPr>
        <p:spPr>
          <a:xfrm>
            <a:off x="1704975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假设浮点数格式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</a:t>
            </a: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为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符号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+3</a:t>
            </a: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阶码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+4</a:t>
            </a: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小数，浮点数格式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为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符号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+4</a:t>
            </a: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阶码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+3</a:t>
            </a: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小数。回答下列问题。</a:t>
            </a:r>
            <a:endParaRPr kumimoji="0" lang="en-US" altLang="zh-CN" sz="2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457200" marR="0" lvl="0" indent="-4572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格式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</a:t>
            </a:r>
            <a:r>
              <a: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中有多少个二进制表示对应于正无穷大？</a:t>
            </a:r>
            <a:endParaRPr kumimoji="0" lang="en-US" altLang="zh-CN" sz="2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个：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01110000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457200" marR="0" lvl="0" indent="-4572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AutoNum type="circleNumDbPlain" startAt="2"/>
              <a:tabLst/>
              <a:defRPr/>
            </a:pP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考虑能精确表示的实数的最大绝对值。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</a:t>
            </a: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比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大还是比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小，还是两者一样？</a:t>
            </a:r>
            <a:endParaRPr kumimoji="0" lang="en-US" altLang="zh-CN" sz="2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A: 01101111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表示了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31/16*2^3=31/2=15.5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B: 01110111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表示了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15/8*2^7=240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63E73-0921-4D0B-8A71-2E95287B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048D-C62D-4BC9-A726-4838FCBABA85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8CF52E-C6B3-453A-8C04-9AD06220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79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861C-2DC1-406E-8087-B29788266CFD}"/>
              </a:ext>
            </a:extLst>
          </p:cNvPr>
          <p:cNvSpPr txBox="1">
            <a:spLocks/>
          </p:cNvSpPr>
          <p:nvPr/>
        </p:nvSpPr>
        <p:spPr>
          <a:xfrm>
            <a:off x="1724025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第 </a:t>
            </a:r>
            <a:r>
              <a:rPr kumimoji="0" lang="en-US" altLang="zh-CN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7 </a:t>
            </a:r>
            <a:r>
              <a:rPr kumimoji="0" lang="zh-CN" altLang="en-US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题</a:t>
            </a:r>
            <a:endParaRPr kumimoji="0" lang="zh-CN" altLang="en-US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5FE9-2A0E-4747-99C2-0DD4C7513B61}"/>
              </a:ext>
            </a:extLst>
          </p:cNvPr>
          <p:cNvSpPr txBox="1">
            <a:spLocks/>
          </p:cNvSpPr>
          <p:nvPr/>
        </p:nvSpPr>
        <p:spPr>
          <a:xfrm>
            <a:off x="1724025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假设浮点数格式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</a:t>
            </a: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为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符号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+3</a:t>
            </a: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阶码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+4</a:t>
            </a: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小数，浮点数格式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为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符号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+4</a:t>
            </a: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阶码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+3</a:t>
            </a: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小数。回答下列问题。</a:t>
            </a:r>
            <a:endParaRPr kumimoji="0" lang="en-US" altLang="zh-CN" sz="2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457200" marR="0" lvl="0" indent="-4572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AutoNum type="circleNumDbPlain" startAt="3"/>
              <a:tabLst/>
              <a:defRPr/>
            </a:pPr>
            <a:r>
              <a: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考虑能精确表示的实数的最小非零绝对值。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</a:t>
            </a:r>
            <a:r>
              <a: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比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大还是比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小，还是两者一样？</a:t>
            </a:r>
            <a:endParaRPr kumimoji="0" lang="en-US" altLang="zh-CN" sz="2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A: 00000001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表示了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1/16*2^(-2)=1/64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B: 00000001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表示了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1/8*2^(-6)=1/512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457200" marR="0" lvl="0" indent="-4572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AutoNum type="circleNumDbPlain" startAt="4"/>
              <a:tabLst/>
              <a:defRPr/>
            </a:pPr>
            <a:r>
              <a: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考虑能精确表示的实数的个数。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</a:t>
            </a:r>
            <a:r>
              <a: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比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多还是比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少，还是两者一样？</a:t>
            </a:r>
            <a:endParaRPr kumimoji="0" lang="en-US" altLang="zh-CN" sz="2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A: 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非负数个数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7*16=112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B: 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非负数个数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15*8=120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实际上，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的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NaN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更多！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E2EF1-07AB-4BA0-AE6F-BC24BC1E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1BC4-D6EE-4FA0-A6FE-22FB947941BE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4D1F9A-4920-446E-A757-3E25C366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96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70FB-F609-42DB-9FE7-29E03530A1D0}"/>
              </a:ext>
            </a:extLst>
          </p:cNvPr>
          <p:cNvSpPr txBox="1">
            <a:spLocks/>
          </p:cNvSpPr>
          <p:nvPr/>
        </p:nvSpPr>
        <p:spPr>
          <a:xfrm>
            <a:off x="1571625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第 </a:t>
            </a:r>
            <a:r>
              <a:rPr kumimoji="0" lang="en-US" altLang="zh-CN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8 </a:t>
            </a:r>
            <a:r>
              <a:rPr kumimoji="0" lang="zh-CN" altLang="en-US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题</a:t>
            </a:r>
            <a:endParaRPr kumimoji="0" lang="zh-CN" altLang="en-US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C139-BB21-4E55-8339-68D2319035BD}"/>
              </a:ext>
            </a:extLst>
          </p:cNvPr>
          <p:cNvSpPr txBox="1">
            <a:spLocks/>
          </p:cNvSpPr>
          <p:nvPr/>
        </p:nvSpPr>
        <p:spPr>
          <a:xfrm>
            <a:off x="1571625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1 </a:t>
            </a:r>
            <a:r>
              <a: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对于任意的单精度浮点数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</a:t>
            </a:r>
            <a:r>
              <a: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和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，如果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 &gt; b</a:t>
            </a:r>
            <a:r>
              <a: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，那么</a:t>
            </a: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 + 1 &gt; b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当然正确！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A4E16-D2B5-4CA5-8FA5-7B80334DC752}"/>
              </a:ext>
            </a:extLst>
          </p:cNvPr>
          <p:cNvSpPr txBox="1">
            <a:spLocks/>
          </p:cNvSpPr>
          <p:nvPr/>
        </p:nvSpPr>
        <p:spPr>
          <a:xfrm>
            <a:off x="923924" y="2"/>
            <a:ext cx="647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03D48E-8AEE-4D6C-9154-88A27571F823}" type="slidenum">
              <a:rPr lang="zh-CN" altLang="en-US" smtClean="0">
                <a:solidFill>
                  <a:prstClr val="white"/>
                </a:solidFill>
                <a:latin typeface="Arial" panose="020B0604020202020204"/>
                <a:ea typeface="黑体" panose="02010609060101010101" pitchFamily="49" charset="-122"/>
              </a:rPr>
              <a:pPr/>
              <a:t>8</a:t>
            </a:fld>
            <a:endParaRPr lang="zh-CN" altLang="en-US" dirty="0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CCF0C3-0FBD-4DEE-B023-D37BD180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6AE3-6391-4DC3-9936-66C0E8BABD92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B5842-B5F7-4CD0-8E8B-9FCA1FB7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95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051B-7006-4669-BA44-40DF97CC7D88}"/>
              </a:ext>
            </a:extLst>
          </p:cNvPr>
          <p:cNvSpPr txBox="1">
            <a:spLocks/>
          </p:cNvSpPr>
          <p:nvPr/>
        </p:nvSpPr>
        <p:spPr>
          <a:xfrm>
            <a:off x="1628775" y="18415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第 </a:t>
            </a:r>
            <a:r>
              <a:rPr kumimoji="0" lang="en-US" altLang="zh-CN" sz="3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8 </a:t>
            </a: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146A-1FE9-4BD5-B902-3B76AA51B312}"/>
              </a:ext>
            </a:extLst>
          </p:cNvPr>
          <p:cNvSpPr txBox="1">
            <a:spLocks/>
          </p:cNvSpPr>
          <p:nvPr/>
        </p:nvSpPr>
        <p:spPr>
          <a:xfrm>
            <a:off x="1628775" y="164464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2 </a:t>
            </a: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对于任意的单精度浮点数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</a:t>
            </a: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和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，如果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 &gt; b</a:t>
            </a: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，那么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 + b &gt; b + b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 = inf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 = FLT_MAX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a+b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-&gt; inf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b+b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-&gt; inf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>
              <a:solidFill>
                <a:sysClr val="windowText" lastClr="000000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浮点数表示为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1+4+3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noProof="0" dirty="0">
                <a:solidFill>
                  <a:sysClr val="windowText" lastClr="000000"/>
                </a:solidFill>
                <a:latin typeface="Arial" panose="020B0604020202020204"/>
                <a:ea typeface="黑体" panose="02010609060101010101" pitchFamily="49" charset="-122"/>
              </a:rPr>
              <a:t>a = 9: 0 1010 001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noProof="0" dirty="0">
                <a:solidFill>
                  <a:sysClr val="windowText" lastClr="000000"/>
                </a:solidFill>
                <a:latin typeface="Arial" panose="020B0604020202020204"/>
                <a:ea typeface="黑体" panose="02010609060101010101" pitchFamily="49" charset="-122"/>
              </a:rPr>
              <a:t>b = 8: 0 1010 000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noProof="0" dirty="0" err="1">
                <a:solidFill>
                  <a:sysClr val="windowText" lastClr="000000"/>
                </a:solidFill>
                <a:latin typeface="Arial" panose="020B0604020202020204"/>
                <a:ea typeface="黑体" panose="02010609060101010101" pitchFamily="49" charset="-122"/>
              </a:rPr>
              <a:t>a+b</a:t>
            </a:r>
            <a:r>
              <a:rPr lang="en-US" altLang="zh-CN" noProof="0" dirty="0">
                <a:solidFill>
                  <a:sysClr val="windowText" lastClr="000000"/>
                </a:solidFill>
                <a:latin typeface="Arial" panose="020B0604020202020204"/>
                <a:ea typeface="黑体" panose="02010609060101010101" pitchFamily="49" charset="-122"/>
              </a:rPr>
              <a:t> = 17: 0 1011 000 = 16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noProof="0" dirty="0" err="1">
                <a:solidFill>
                  <a:sysClr val="windowText" lastClr="000000"/>
                </a:solidFill>
                <a:latin typeface="Arial" panose="020B0604020202020204"/>
                <a:ea typeface="黑体" panose="02010609060101010101" pitchFamily="49" charset="-122"/>
              </a:rPr>
              <a:t>b+b</a:t>
            </a:r>
            <a:r>
              <a:rPr lang="en-US" altLang="zh-CN" noProof="0" dirty="0">
                <a:solidFill>
                  <a:sysClr val="windowText" lastClr="000000"/>
                </a:solidFill>
                <a:latin typeface="Arial" panose="020B0604020202020204"/>
                <a:ea typeface="黑体" panose="02010609060101010101" pitchFamily="49" charset="-122"/>
              </a:rPr>
              <a:t> = 16: 0 1011 000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E7D43-8491-4DE8-AFBA-1AD26942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1B0C-232C-48A6-9990-0F7038DC9AF3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00DA37-740A-4288-B58E-5977F6C4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A69C-E466-4836-A230-83A4670A13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61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2524</Words>
  <Application>Microsoft Office PowerPoint</Application>
  <PresentationFormat>宽屏</PresentationFormat>
  <Paragraphs>462</Paragraphs>
  <Slides>44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Courier</vt:lpstr>
      <vt:lpstr>等线</vt:lpstr>
      <vt:lpstr>等线 Light</vt:lpstr>
      <vt:lpstr>仿宋</vt:lpstr>
      <vt:lpstr>微软雅黑</vt:lpstr>
      <vt:lpstr>Arial</vt:lpstr>
      <vt:lpstr>Cambria Math</vt:lpstr>
      <vt:lpstr>Courier New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 Chen</dc:creator>
  <cp:lastModifiedBy>Gong Chen</cp:lastModifiedBy>
  <cp:revision>40</cp:revision>
  <dcterms:created xsi:type="dcterms:W3CDTF">2019-09-18T14:32:26Z</dcterms:created>
  <dcterms:modified xsi:type="dcterms:W3CDTF">2019-09-26T11:22:59Z</dcterms:modified>
</cp:coreProperties>
</file>