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5" r:id="rId4"/>
  </p:sldMasterIdLst>
  <p:notesMasterIdLst>
    <p:notesMasterId r:id="rId20"/>
  </p:notesMasterIdLst>
  <p:handoutMasterIdLst>
    <p:handoutMasterId r:id="rId21"/>
  </p:handoutMasterIdLst>
  <p:sldIdLst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5" r:id="rId13"/>
    <p:sldId id="334" r:id="rId14"/>
    <p:sldId id="336" r:id="rId15"/>
    <p:sldId id="337" r:id="rId16"/>
    <p:sldId id="338" r:id="rId17"/>
    <p:sldId id="339" r:id="rId18"/>
    <p:sldId id="340" r:id="rId19"/>
  </p:sldIdLst>
  <p:sldSz cx="12192000" cy="6858000"/>
  <p:notesSz cx="6858000" cy="9144000"/>
  <p:embeddedFontLst>
    <p:embeddedFont>
      <p:font typeface="Graphik" panose="020B0503030202060203" pitchFamily="34" charset="0"/>
      <p:regular r:id="rId22"/>
      <p:bold r:id="rId23"/>
      <p:italic r:id="rId24"/>
      <p:boldItalic r:id="rId25"/>
    </p:embeddedFont>
    <p:embeddedFont>
      <p:font typeface="Graphik Black" panose="020B0A03030202060203" pitchFamily="34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460098"/>
    <a:srgbClr val="BC00FF"/>
    <a:srgbClr val="E4E4E4"/>
    <a:srgbClr val="F4F4F4"/>
    <a:srgbClr val="940008"/>
    <a:srgbClr val="FF0000"/>
    <a:srgbClr val="70E6E1"/>
    <a:srgbClr val="FFCCCC"/>
    <a:srgbClr val="D8D8D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3" autoAdjust="0"/>
    <p:restoredTop sz="85108" autoAdjust="0"/>
  </p:normalViewPr>
  <p:slideViewPr>
    <p:cSldViewPr>
      <p:cViewPr varScale="1">
        <p:scale>
          <a:sx n="91" d="100"/>
          <a:sy n="91" d="100"/>
        </p:scale>
        <p:origin x="612" y="114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261104"/>
            <a:ext cx="7946136" cy="198424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7200" dirty="0"/>
              <a:t>Build and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6171565"/>
            <a:ext cx="7359632" cy="549275"/>
          </a:xfrm>
        </p:spPr>
        <p:txBody>
          <a:bodyPr/>
          <a:lstStyle/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30157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728" y="1937211"/>
            <a:ext cx="8302752" cy="373948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 application deployment: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Administrative privileges are not required in order to deploy Web applications.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Ability to add powerful parameters to change text in files when they are deployed (such as prompting to replace a connection string when deploying from QA to staging environments).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Integration with the IIS Web Management Service (WMSVC) for remote deployment by non-administrators.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Server administrators have granular control over the operations that can be performed and can delegate tasks to non-administrators.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191282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0304" y="1631454"/>
            <a:ext cx="8302752" cy="472437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Web server migration and synchronization: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Ability to synchronize or migrate the entire Web server, a Web site or application.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Synchronizes only the data that has changed.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Ability to detect missing dependencies during synchronization.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Automatically gathers content, IIS configuration, SSL certificates and ASP.NET configuration when you sync a Web site.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Automatic backup of Web Sites before making any changes.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Administrator can configure Web Deploy such that it creates and store backup of websites on the server.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End users can directly restore their websites without admins involvement.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 addition to the IIS Manager and Visual Studio, tasks can be performed using the command-line, PowerShell Cmdlets or public APIs.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2866" y="2792407"/>
            <a:ext cx="6693408" cy="220060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powerful automation platform that transforms infrastructure into code. Whether you’re operating in the cloud, on-premises, or in a hybrid environment, Chef automates how infrastructure is configured, deployed, and managed across your network, no matter its size.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che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4074"/>
            <a:ext cx="3634941" cy="35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9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60204"/>
            <a:ext cx="5568696" cy="475514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Analytics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Backup and recover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Dynamic policies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Real-time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Scalable automation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Software and infrastructure changes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Test deployment reliability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Reports on compliance issues and security risks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Reports on out of date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Classify by severity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Build security and compliance checks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Scan entire infrastructures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3392" y="1614319"/>
            <a:ext cx="6121974" cy="436273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Pre-built profiles for CIS, Linux and Windows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Query, visualize, and report on operational events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Notifications across multiple platforms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Generate reports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High availability solution </a:t>
            </a:r>
            <a:r>
              <a:rPr lang="en-US" sz="1700" dirty="0" err="1">
                <a:solidFill>
                  <a:schemeClr val="bg1"/>
                </a:solidFill>
              </a:rPr>
              <a:t>on-premise</a:t>
            </a:r>
            <a:r>
              <a:rPr lang="en-US" sz="1700" dirty="0">
                <a:solidFill>
                  <a:schemeClr val="bg1"/>
                </a:solidFill>
              </a:rPr>
              <a:t> or in the cloud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Deliver latest tested/approved policies to infrastructure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Automation for flexible 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Search-based configuration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Continuous delivery for applications and infrastructure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Code review and automated testing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Server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5244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9757" y="1618167"/>
            <a:ext cx="6693408" cy="404726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radically simple IT automation engine that automates cloud provisioning, configuration management, application deployment, intra-service orchestration, and many other IT needs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 open source automation platform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help you with configuration management, application deployment, task 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do IT orchestration, where you have to run tasks in sequence and create a chain of events which must happen on several different servers or devices</a:t>
            </a:r>
          </a:p>
        </p:txBody>
      </p:sp>
      <p:pic>
        <p:nvPicPr>
          <p:cNvPr id="11266" name="Picture 2" descr="Image result for ansib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83080"/>
            <a:ext cx="41624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728" y="1937211"/>
            <a:ext cx="8302752" cy="327782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automating remote system provisioning and applications deployment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no agents to install on remote systems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existing </a:t>
            </a:r>
            <a:r>
              <a:rPr lang="en-US" sz="2000" dirty="0" err="1">
                <a:solidFill>
                  <a:schemeClr val="bg1"/>
                </a:solidFill>
              </a:rPr>
              <a:t>SSHd</a:t>
            </a:r>
            <a:r>
              <a:rPr lang="en-US" sz="2000" dirty="0">
                <a:solidFill>
                  <a:schemeClr val="bg1"/>
                </a:solidFill>
              </a:rPr>
              <a:t> on remote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native </a:t>
            </a:r>
            <a:r>
              <a:rPr lang="en-US" sz="2000" dirty="0" err="1">
                <a:solidFill>
                  <a:schemeClr val="bg1"/>
                </a:solidFill>
              </a:rPr>
              <a:t>OpenSSH</a:t>
            </a:r>
            <a:r>
              <a:rPr lang="en-US" sz="2000" dirty="0">
                <a:solidFill>
                  <a:schemeClr val="bg1"/>
                </a:solidFill>
              </a:rPr>
              <a:t> for remote communication on control machine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parallel by default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automation language that approaches plain </a:t>
            </a:r>
            <a:r>
              <a:rPr lang="en-US" sz="2000" dirty="0" err="1">
                <a:solidFill>
                  <a:schemeClr val="bg1"/>
                </a:solidFill>
              </a:rPr>
              <a:t>english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6377" t="16295" r="54058" b="36273"/>
          <a:stretch/>
        </p:blipFill>
        <p:spPr>
          <a:xfrm>
            <a:off x="170688" y="1575271"/>
            <a:ext cx="4714129" cy="42519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0720" y="1882805"/>
            <a:ext cx="6693408" cy="34317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self-contained, open source automation server which can be used to automate all sorts of tasks related to building, testing, and deploying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simple, extensible, and user-friendly open source tool that provides CI services for application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be installed through native system packages, Docker, or even run standalone by any machine with a Java Runtime Environment (JRE) installed</a:t>
            </a:r>
          </a:p>
        </p:txBody>
      </p:sp>
    </p:spTree>
    <p:extLst>
      <p:ext uri="{BB962C8B-B14F-4D97-AF65-F5344CB8AC3E}">
        <p14:creationId xmlns:p14="http://schemas.microsoft.com/office/powerpoint/2010/main" val="294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728" y="2004070"/>
            <a:ext cx="5849114" cy="36426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Trigger a build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source code from repository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Automatically build and test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 report and notify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Deploy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Distributed build</a:t>
            </a:r>
          </a:p>
        </p:txBody>
      </p:sp>
    </p:spTree>
    <p:extLst>
      <p:ext uri="{BB962C8B-B14F-4D97-AF65-F5344CB8AC3E}">
        <p14:creationId xmlns:p14="http://schemas.microsoft.com/office/powerpoint/2010/main" val="30087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0720" y="1882805"/>
            <a:ext cx="6693408" cy="281615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project management and comprehension tool that provides developers a complete build lifecycle framework. Development team can automate the project's build infrastructure in almost no time as Maven uses a standard directory layout and a default build lifecycle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Maven can manage a project's build, reporting and documentation from a central piece of information</a:t>
            </a:r>
          </a:p>
        </p:txBody>
      </p:sp>
      <p:pic>
        <p:nvPicPr>
          <p:cNvPr id="1026" name="Picture 2" descr="Image result for ma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2880360"/>
            <a:ext cx="3904275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728" y="2004070"/>
            <a:ext cx="8302752" cy="31239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our software project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Centralize project information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Manage our build process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Gather data about our software project and the build itself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 the software, and our project</a:t>
            </a:r>
          </a:p>
        </p:txBody>
      </p:sp>
    </p:spTree>
    <p:extLst>
      <p:ext uri="{BB962C8B-B14F-4D97-AF65-F5344CB8AC3E}">
        <p14:creationId xmlns:p14="http://schemas.microsoft.com/office/powerpoint/2010/main" val="33834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build engine (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9757" y="1618167"/>
            <a:ext cx="6693408" cy="435503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the build platform for Microsoft and Visual Studio. The best part of </a:t>
            </a:r>
            <a:r>
              <a:rPr lang="en-US" sz="2000" dirty="0" err="1">
                <a:solidFill>
                  <a:schemeClr val="bg1"/>
                </a:solidFill>
              </a:rPr>
              <a:t>MSBuild</a:t>
            </a:r>
            <a:r>
              <a:rPr lang="en-US" sz="2000" dirty="0">
                <a:solidFill>
                  <a:schemeClr val="bg1"/>
                </a:solidFill>
              </a:rPr>
              <a:t> is its transparency as to how it processes the builds software which enables the developers to orchestrate the scripts as per the requirements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build tool that helps automate the process of creating a software product, including compiling the source code, packaging, testing, deployment and creating documentations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functional replacement for the </a:t>
            </a:r>
            <a:r>
              <a:rPr lang="en-US" sz="2000" dirty="0" err="1">
                <a:solidFill>
                  <a:schemeClr val="bg1"/>
                </a:solidFill>
              </a:rPr>
              <a:t>nmake</a:t>
            </a:r>
            <a:r>
              <a:rPr lang="en-US" sz="2000" dirty="0">
                <a:solidFill>
                  <a:schemeClr val="bg1"/>
                </a:solidFill>
              </a:rPr>
              <a:t> utility, the latter of which remains in use in projects that originated in older Visual Studio releases</a:t>
            </a:r>
          </a:p>
        </p:txBody>
      </p:sp>
      <p:pic>
        <p:nvPicPr>
          <p:cNvPr id="2050" name="Picture 2" descr="Image result for msbuil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1412350"/>
            <a:ext cx="3676683" cy="32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build engine (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0304" y="1664813"/>
            <a:ext cx="8302752" cy="512448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develop an application that targets an earlier version of the .NET Framework, for example, versions 2.0, 3.5, or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a framework other than the .NET Framework, for example, the Silverlight Framework.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a framework profile, which is a predefined subset of a target framework.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a service pack for the current version of the .NET Framework is released, you could target 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MSBuild</a:t>
            </a:r>
            <a:r>
              <a:rPr lang="en-US" sz="2000" dirty="0">
                <a:solidFill>
                  <a:schemeClr val="bg1"/>
                </a:solidFill>
              </a:rPr>
              <a:t> targeting guarantees that an application uses only the functionality that is available in the targeted framework and platform.</a:t>
            </a:r>
          </a:p>
        </p:txBody>
      </p:sp>
    </p:spTree>
    <p:extLst>
      <p:ext uri="{BB962C8B-B14F-4D97-AF65-F5344CB8AC3E}">
        <p14:creationId xmlns:p14="http://schemas.microsoft.com/office/powerpoint/2010/main" val="23584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webdeploy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9757" y="1618167"/>
            <a:ext cx="6693408" cy="373948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an extensible client-server tool for syncing content and configuration to IIS. Web Deploy is used primarily in two scenarios: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1. Developers use it to sync (aka ‘publish') a compiled web applications (ASP </a:t>
            </a:r>
            <a:r>
              <a:rPr lang="en-US" sz="2000" dirty="0" err="1">
                <a:solidFill>
                  <a:schemeClr val="bg1"/>
                </a:solidFill>
              </a:rPr>
              <a:t>.Net</a:t>
            </a:r>
            <a:r>
              <a:rPr lang="en-US" sz="2000" dirty="0">
                <a:solidFill>
                  <a:schemeClr val="bg1"/>
                </a:solidFill>
              </a:rPr>
              <a:t>, PHP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) from developer tools (Visual Studio, WebMatrix,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) to IIS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2. IT professionals use it to migrate websites &amp; applications from an operating system running an older version of IIS such as IIS6 to an operating system running a newer version of IIS such as IIS 7.5.</a:t>
            </a:r>
          </a:p>
        </p:txBody>
      </p:sp>
      <p:pic>
        <p:nvPicPr>
          <p:cNvPr id="8" name="Picture 2" descr="Image result for webdeplo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2014074"/>
            <a:ext cx="3191257" cy="31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728" y="1937211"/>
            <a:ext cx="8302752" cy="373948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Seamless integration with IIS Manager, Visual Studio for creating packages and deploying them onto a machine, both locally and remotely.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Seamless integration with the Web Platform Installer to install community web applications simply and easily.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 application packaging: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Ability to package a Web application or an entire site, including the associated databases.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Ability to package ACLs, COM, GAC and registry settings.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Supports both live servers and zipped packages as a source or destination.</a:t>
            </a:r>
          </a:p>
        </p:txBody>
      </p:sp>
    </p:spTree>
    <p:extLst>
      <p:ext uri="{BB962C8B-B14F-4D97-AF65-F5344CB8AC3E}">
        <p14:creationId xmlns:p14="http://schemas.microsoft.com/office/powerpoint/2010/main" val="156416097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A515A-8BDF-443C-A2E8-C997FE96C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01641-0d09-466e-84cb-a5070d83a351"/>
    <ds:schemaRef ds:uri="654ae466-f20b-489a-860c-ab06bbeb5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4CF7C-EE97-42D9-87F4-C7845262A6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F55823-8E3A-470D-92B0-FF42623B5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859</TotalTime>
  <Words>1097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Graphik Black</vt:lpstr>
      <vt:lpstr>Graphik</vt:lpstr>
      <vt:lpstr>MAIN MASTER - BLACK</vt:lpstr>
      <vt:lpstr>Build and deployment</vt:lpstr>
      <vt:lpstr>Jenkins </vt:lpstr>
      <vt:lpstr>Jenkins</vt:lpstr>
      <vt:lpstr>maven</vt:lpstr>
      <vt:lpstr>MAVEN</vt:lpstr>
      <vt:lpstr>Microsoft build engine (msbuild)</vt:lpstr>
      <vt:lpstr>Microsoft build engine (msbuild)</vt:lpstr>
      <vt:lpstr>webdeploy</vt:lpstr>
      <vt:lpstr>webdeploy</vt:lpstr>
      <vt:lpstr>webdeploy</vt:lpstr>
      <vt:lpstr>webdeploy</vt:lpstr>
      <vt:lpstr>chef</vt:lpstr>
      <vt:lpstr>chef</vt:lpstr>
      <vt:lpstr>ansible</vt:lpstr>
      <vt:lpstr>ansible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Tiamzon, Alvin P.</dc:creator>
  <cp:lastModifiedBy>Parejas, Franklin R.</cp:lastModifiedBy>
  <cp:revision>103</cp:revision>
  <dcterms:created xsi:type="dcterms:W3CDTF">2017-01-25T12:18:18Z</dcterms:created>
  <dcterms:modified xsi:type="dcterms:W3CDTF">2019-06-04T03:57:37Z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</Properties>
</file>