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1"/>
  </p:sldMasterIdLst>
  <p:notesMasterIdLst>
    <p:notesMasterId r:id="rId11"/>
  </p:notesMasterIdLst>
  <p:handoutMasterIdLst>
    <p:handoutMasterId r:id="rId12"/>
  </p:handoutMasterIdLst>
  <p:sldIdLst>
    <p:sldId id="327" r:id="rId2"/>
    <p:sldId id="326" r:id="rId3"/>
    <p:sldId id="328" r:id="rId4"/>
    <p:sldId id="329" r:id="rId5"/>
    <p:sldId id="330" r:id="rId6"/>
    <p:sldId id="331" r:id="rId7"/>
    <p:sldId id="332" r:id="rId8"/>
    <p:sldId id="333" r:id="rId9"/>
    <p:sldId id="334" r:id="rId10"/>
  </p:sldIdLst>
  <p:sldSz cx="12192000" cy="6858000"/>
  <p:notesSz cx="6858000" cy="9144000"/>
  <p:embeddedFontLst>
    <p:embeddedFont>
      <p:font typeface="Graphik Black" panose="020B0A03030202060203" pitchFamily="34" charset="0"/>
      <p:bold r:id="rId13"/>
      <p:boldItalic r:id="rId14"/>
    </p:embeddedFont>
    <p:embeddedFont>
      <p:font typeface="Graphik" panose="020B0503030202060203"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040" userDrawn="1">
          <p15:clr>
            <a:srgbClr val="A4A3A4"/>
          </p15:clr>
        </p15:guide>
        <p15:guide id="3" pos="2640"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00"/>
    <a:srgbClr val="460098"/>
    <a:srgbClr val="BC00FF"/>
    <a:srgbClr val="E4E4E4"/>
    <a:srgbClr val="F4F4F4"/>
    <a:srgbClr val="940008"/>
    <a:srgbClr val="FF0000"/>
    <a:srgbClr val="70E6E1"/>
    <a:srgbClr val="FFCCCC"/>
    <a:srgbClr val="D8D8D8"/>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3" autoAdjust="0"/>
    <p:restoredTop sz="85108" autoAdjust="0"/>
  </p:normalViewPr>
  <p:slideViewPr>
    <p:cSldViewPr>
      <p:cViewPr>
        <p:scale>
          <a:sx n="51" d="100"/>
          <a:sy n="51" d="100"/>
        </p:scale>
        <p:origin x="1704" y="546"/>
      </p:cViewPr>
      <p:guideLst>
        <p:guide pos="5040"/>
        <p:guide pos="2640"/>
        <p:guide orient="horz" pos="2160"/>
      </p:guideLst>
    </p:cSldViewPr>
  </p:slideViewPr>
  <p:notesTextViewPr>
    <p:cViewPr>
      <p:scale>
        <a:sx n="1" d="1"/>
        <a:sy n="1" d="1"/>
      </p:scale>
      <p:origin x="0" y="0"/>
    </p:cViewPr>
  </p:notesTextViewPr>
  <p:sorterViewPr>
    <p:cViewPr varScale="1">
      <p:scale>
        <a:sx n="1" d="1"/>
        <a:sy n="1" d="1"/>
      </p:scale>
      <p:origin x="0" y="0"/>
    </p:cViewPr>
  </p:sorterViewPr>
  <p:notesViewPr>
    <p:cSldViewPr>
      <p:cViewPr varScale="1">
        <p:scale>
          <a:sx n="50" d="100"/>
          <a:sy n="50" d="100"/>
        </p:scale>
        <p:origin x="2574" y="18"/>
      </p:cViewPr>
      <p:guideLst/>
    </p:cSldViewPr>
  </p:notesViewPr>
  <p:gridSpacing cx="36576" cy="3657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font" Target="fonts/font5.fntdata"/><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font" Target="fonts/font3.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t>10/18/2017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t>‹#›</a:t>
            </a:fld>
            <a:endParaRPr lang="en-US" dirty="0"/>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D084F-DC83-4EB0-8CED-52E9AA3ECA1C}" type="datetimeFigureOut">
              <a:rPr lang="en-US" smtClean="0"/>
              <a:t>10/18/2017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57E0A-F321-48DC-AF94-681D4DCF344D}" type="slidenum">
              <a:rPr lang="en-US" smtClean="0"/>
              <a:t>‹#›</a:t>
            </a:fld>
            <a:endParaRPr lang="en-US" dirty="0"/>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2050"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27" name="Parallelogram 2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9"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30"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28" name="Parallelogram 2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977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1028" name="Picture 4" descr="Image result for circuit photograph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80" y="0"/>
            <a:ext cx="12224079" cy="686876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17" name="Parallelogram 1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4"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18" name="Parallelogram 1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721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381000" y="1014986"/>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8" name="Content Placeholder 7"/>
          <p:cNvSpPr>
            <a:spLocks noGrp="1"/>
          </p:cNvSpPr>
          <p:nvPr>
            <p:ph sz="quarter" idx="11"/>
          </p:nvPr>
        </p:nvSpPr>
        <p:spPr>
          <a:xfrm>
            <a:off x="381000" y="1410894"/>
            <a:ext cx="11430000" cy="5053914"/>
          </a:xfrm>
        </p:spPr>
        <p:txBody>
          <a:bodyPr/>
          <a:lstStyle>
            <a:lvl1pPr marL="0" indent="0">
              <a:defRPr b="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a:xfrm>
            <a:off x="381000" y="2"/>
            <a:ext cx="11430000" cy="1014984"/>
          </a:xfrm>
        </p:spPr>
        <p:txBody>
          <a:bodyPr/>
          <a:lstStyle/>
          <a:p>
            <a:r>
              <a:rPr lang="en-US" dirty="0"/>
              <a:t>Click to edit Master title style</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9"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84402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6" name="Title 5"/>
          <p:cNvSpPr>
            <a:spLocks noGrp="1"/>
          </p:cNvSpPr>
          <p:nvPr>
            <p:ph type="title"/>
          </p:nvPr>
        </p:nvSpPr>
        <p:spPr>
          <a:xfrm>
            <a:off x="381000" y="0"/>
            <a:ext cx="11430000" cy="1014984"/>
          </a:xfrm>
        </p:spPr>
        <p:txBody>
          <a:bodyPr/>
          <a:lstStyle/>
          <a:p>
            <a:r>
              <a:rPr lang="en-US" dirty="0"/>
              <a:t>Click to edit Master title style</a:t>
            </a:r>
            <a:endParaRPr lang="en-AU" dirty="0"/>
          </a:p>
        </p:txBody>
      </p:sp>
      <p:sp>
        <p:nvSpPr>
          <p:cNvPr id="10" name="Content Placeholder 9"/>
          <p:cNvSpPr>
            <a:spLocks noGrp="1"/>
          </p:cNvSpPr>
          <p:nvPr>
            <p:ph sz="quarter" idx="14"/>
          </p:nvPr>
        </p:nvSpPr>
        <p:spPr>
          <a:xfrm>
            <a:off x="381000" y="1014984"/>
            <a:ext cx="11430000" cy="5376672"/>
          </a:xfrm>
        </p:spPr>
        <p:txBody>
          <a:bodyPr/>
          <a:lstStyle>
            <a:lvl1pPr marL="0" indent="0">
              <a:defRPr>
                <a:solidFill>
                  <a:schemeClr val="bg1">
                    <a:lumMod val="65000"/>
                    <a:lumOff val="35000"/>
                  </a:schemeClr>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34806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1"/>
            <a:ext cx="11430000" cy="1014983"/>
          </a:xfrm>
        </p:spPr>
        <p:txBody>
          <a:bodyPr/>
          <a:lstStyle/>
          <a:p>
            <a:r>
              <a:rPr lang="en-US" dirty="0"/>
              <a:t>Click to edit Master title style</a:t>
            </a:r>
            <a:endParaRPr lang="en-AU" dirty="0"/>
          </a:p>
        </p:txBody>
      </p:sp>
      <p:sp>
        <p:nvSpPr>
          <p:cNvPr id="6" name="Text Placeholder 16"/>
          <p:cNvSpPr>
            <a:spLocks noGrp="1"/>
          </p:cNvSpPr>
          <p:nvPr>
            <p:ph type="body" sz="quarter" idx="10"/>
          </p:nvPr>
        </p:nvSpPr>
        <p:spPr>
          <a:xfrm>
            <a:off x="381000" y="1014984"/>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87479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0"/>
            <a:ext cx="11430000" cy="1014984"/>
          </a:xfrm>
        </p:spPr>
        <p:txBody>
          <a:bodyPr/>
          <a:lstStyle>
            <a:lvl1pPr>
              <a:lnSpc>
                <a:spcPct val="70000"/>
              </a:lnSpc>
              <a:defRPr/>
            </a:lvl1pPr>
          </a:lstStyle>
          <a:p>
            <a:r>
              <a:rPr lang="en-US"/>
              <a:t>Click to edit Master title style</a:t>
            </a:r>
            <a:endParaRPr lang="en-AU"/>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74978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7"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54575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pic>
        <p:nvPicPr>
          <p:cNvPr id="5"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5668" y="-1"/>
            <a:ext cx="12227668" cy="6858001"/>
          </a:xfrm>
          <a:prstGeom prst="rect">
            <a:avLst/>
          </a:prstGeom>
          <a:gradFill>
            <a:gsLst>
              <a:gs pos="22000">
                <a:schemeClr val="bg1">
                  <a:alpha val="62000"/>
                </a:schemeClr>
              </a:gs>
              <a:gs pos="100000">
                <a:schemeClr val="bg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ctrTitle" hasCustomPrompt="1"/>
          </p:nvPr>
        </p:nvSpPr>
        <p:spPr>
          <a:xfrm>
            <a:off x="463296" y="539496"/>
            <a:ext cx="5120640" cy="6035040"/>
          </a:xfrm>
          <a:prstGeom prst="rect">
            <a:avLst/>
          </a:prstGeom>
          <a:ln>
            <a:noFill/>
          </a:ln>
        </p:spPr>
        <p:txBody>
          <a:bodyPr lIns="91440" tIns="91440" rIns="91440" bIns="91440" anchor="t" anchorCtr="0">
            <a:noAutofit/>
          </a:bodyPr>
          <a:lstStyle>
            <a:lvl1pPr algn="l">
              <a:lnSpc>
                <a:spcPct val="80000"/>
              </a:lnSpc>
              <a:defRPr sz="4800" b="0" spc="0" baseline="0">
                <a:solidFill>
                  <a:schemeClr val="tx1"/>
                </a:solidFill>
                <a:latin typeface="Graphik Black" panose="020B0A03030202060203" pitchFamily="34" charset="0"/>
                <a:cs typeface="Arial" pitchFamily="34" charset="0"/>
              </a:defRPr>
            </a:lvl1pPr>
          </a:lstStyle>
          <a:p>
            <a:r>
              <a:rPr lang="en-US" dirty="0"/>
              <a:t>Click to edit Master title style </a:t>
            </a:r>
            <a:endParaRPr lang="en-GB" dirty="0"/>
          </a:p>
        </p:txBody>
      </p:sp>
      <p:cxnSp>
        <p:nvCxnSpPr>
          <p:cNvPr id="11" name="Straight Connector 10"/>
          <p:cNvCxnSpPr/>
          <p:nvPr userDrawn="1"/>
        </p:nvCxnSpPr>
        <p:spPr>
          <a:xfrm>
            <a:off x="463296" y="0"/>
            <a:ext cx="0" cy="23682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26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000">
              <a:schemeClr val="tx1"/>
            </a:gs>
            <a:gs pos="100000">
              <a:schemeClr val="tx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9144"/>
            <a:ext cx="11430000" cy="990601"/>
          </a:xfrm>
          <a:prstGeom prst="rect">
            <a:avLst/>
          </a:prstGeom>
        </p:spPr>
        <p:txBody>
          <a:bodyPr vert="horz" lIns="0" tIns="45720" rIns="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381000" y="981457"/>
            <a:ext cx="11430000" cy="5357721"/>
          </a:xfrm>
          <a:prstGeom prst="rect">
            <a:avLst/>
          </a:prstGeom>
        </p:spPr>
        <p:txBody>
          <a:bodyPr vert="horz" lIns="0" tIns="91440" rIns="0" bIns="45720" rtlCol="0">
            <a:normAutofit/>
          </a:bodyPr>
          <a:lstStyle/>
          <a:p>
            <a:pPr marL="0" lvl="0" indent="0" algn="l" defTabSz="914377" rtl="0" eaLnBrk="1" latinLnBrk="0" hangingPunct="1">
              <a:lnSpc>
                <a:spcPct val="85000"/>
              </a:lnSpc>
              <a:spcBef>
                <a:spcPts val="0"/>
              </a:spcBef>
              <a:spcAft>
                <a:spcPts val="1200"/>
              </a:spcAft>
              <a:buFont typeface="Arial" panose="020B0604020202020204" pitchFamily="34" charset="0"/>
              <a:buNone/>
            </a:pPr>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tx1">
                    <a:lumMod val="50000"/>
                  </a:schemeClr>
                </a:solidFill>
                <a:latin typeface="+mn-lt"/>
              </a:defRPr>
            </a:lvl1pPr>
          </a:lstStyle>
          <a:p>
            <a:r>
              <a:rPr lang="en-US" dirty="0"/>
              <a:t>Copyright © 2017 Accenture  All rights reserved.</a:t>
            </a:r>
          </a:p>
        </p:txBody>
      </p:sp>
      <p:sp>
        <p:nvSpPr>
          <p:cNvPr id="6"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tx1">
                    <a:lumMod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366956491"/>
      </p:ext>
    </p:extLst>
  </p:cSld>
  <p:clrMap bg1="dk1" tx1="lt1" bg2="dk2" tx2="lt2" accent1="accent1" accent2="accent2" accent3="accent3" accent4="accent4" accent5="accent5" accent6="accent6" hlink="hlink" folHlink="folHlink"/>
  <p:sldLayoutIdLst>
    <p:sldLayoutId id="2147483716" r:id="rId1"/>
    <p:sldLayoutId id="2147483726" r:id="rId2"/>
    <p:sldLayoutId id="2147483718" r:id="rId3"/>
    <p:sldLayoutId id="2147483719" r:id="rId4"/>
    <p:sldLayoutId id="2147483720" r:id="rId5"/>
    <p:sldLayoutId id="2147483721" r:id="rId6"/>
    <p:sldLayoutId id="2147483722" r:id="rId7"/>
    <p:sldLayoutId id="2147483723" r:id="rId8"/>
  </p:sldLayoutIdLst>
  <p:hf hdr="0" dt="0"/>
  <p:txStyles>
    <p:titleStyle>
      <a:lvl1pPr marL="0" indent="0" algn="l" defTabSz="914377" rtl="0" eaLnBrk="1" latinLnBrk="0" hangingPunct="1">
        <a:lnSpc>
          <a:spcPct val="70000"/>
        </a:lnSpc>
        <a:spcBef>
          <a:spcPct val="0"/>
        </a:spcBef>
        <a:buNone/>
        <a:defRPr sz="2800" b="1" kern="1200" cap="all" baseline="0">
          <a:solidFill>
            <a:schemeClr val="bg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172968"/>
            <a:ext cx="8677656" cy="1984248"/>
          </a:xfrm>
        </p:spPr>
        <p:txBody>
          <a:bodyPr/>
          <a:lstStyle/>
          <a:p>
            <a:pPr>
              <a:lnSpc>
                <a:spcPct val="70000"/>
              </a:lnSpc>
            </a:pPr>
            <a:r>
              <a:rPr lang="en-US" sz="7200" dirty="0"/>
              <a:t>infrastructure</a:t>
            </a:r>
          </a:p>
        </p:txBody>
      </p:sp>
      <p:sp>
        <p:nvSpPr>
          <p:cNvPr id="5" name="Text Placeholder 4"/>
          <p:cNvSpPr>
            <a:spLocks noGrp="1"/>
          </p:cNvSpPr>
          <p:nvPr>
            <p:ph type="body" sz="quarter" idx="10"/>
          </p:nvPr>
        </p:nvSpPr>
        <p:spPr>
          <a:xfrm>
            <a:off x="207264" y="5440680"/>
            <a:ext cx="7359632" cy="549275"/>
          </a:xfrm>
        </p:spPr>
        <p:txBody>
          <a:bodyPr/>
          <a:lstStyle/>
          <a:p>
            <a:r>
              <a:rPr lang="en-US" dirty="0"/>
              <a:t>October 2017</a:t>
            </a:r>
          </a:p>
          <a:p>
            <a:endParaRPr lang="en-US" dirty="0"/>
          </a:p>
        </p:txBody>
      </p:sp>
    </p:spTree>
    <p:extLst>
      <p:ext uri="{BB962C8B-B14F-4D97-AF65-F5344CB8AC3E}">
        <p14:creationId xmlns:p14="http://schemas.microsoft.com/office/powerpoint/2010/main" val="301570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Amazon web services</a:t>
            </a:r>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2</a:t>
            </a:fld>
            <a:endParaRPr lang="en-US" dirty="0"/>
          </a:p>
        </p:txBody>
      </p:sp>
      <p:sp>
        <p:nvSpPr>
          <p:cNvPr id="8" name="Rectangle 7">
            <a:extLst>
              <a:ext uri="{FF2B5EF4-FFF2-40B4-BE49-F238E27FC236}">
                <a16:creationId xmlns:a16="http://schemas.microsoft.com/office/drawing/2014/main" id="{FF7B3D65-EDE3-46AF-A963-73F25A7BA42A}"/>
              </a:ext>
            </a:extLst>
          </p:cNvPr>
          <p:cNvSpPr/>
          <p:nvPr/>
        </p:nvSpPr>
        <p:spPr>
          <a:xfrm>
            <a:off x="4632960" y="2689389"/>
            <a:ext cx="6681216" cy="1815882"/>
          </a:xfrm>
          <a:prstGeom prst="rect">
            <a:avLst/>
          </a:prstGeom>
        </p:spPr>
        <p:txBody>
          <a:bodyPr wrap="square">
            <a:spAutoFit/>
          </a:bodyPr>
          <a:lstStyle/>
          <a:p>
            <a:pPr lvl="0" algn="just" eaLnBrk="0" fontAlgn="base" hangingPunct="0">
              <a:lnSpc>
                <a:spcPct val="80000"/>
              </a:lnSpc>
              <a:spcBef>
                <a:spcPct val="0"/>
              </a:spcBef>
              <a:spcAft>
                <a:spcPct val="0"/>
              </a:spcAft>
            </a:pPr>
            <a:r>
              <a:rPr lang="en-US" sz="2000" dirty="0">
                <a:solidFill>
                  <a:srgbClr val="010203"/>
                </a:solidFill>
                <a:latin typeface="Arial" charset="0"/>
              </a:rPr>
              <a:t>	Amazon Web Services (AWS) is a secure cloud services platform, offering compute power, database storage, content delivery and other functionality to help businesses scale and grow. Explore how millions of customers are currently leveraging AWS cloud products and solutions to build sophisticated applications with increased flexibility, scalability and reliability.</a:t>
            </a:r>
          </a:p>
        </p:txBody>
      </p:sp>
      <p:pic>
        <p:nvPicPr>
          <p:cNvPr id="9" name="Picture 8">
            <a:extLst>
              <a:ext uri="{FF2B5EF4-FFF2-40B4-BE49-F238E27FC236}">
                <a16:creationId xmlns:a16="http://schemas.microsoft.com/office/drawing/2014/main" id="{12D6B59F-B5DD-4032-AFC2-7E15EA63D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425875"/>
            <a:ext cx="3782303" cy="2133607"/>
          </a:xfrm>
          <a:prstGeom prst="rect">
            <a:avLst/>
          </a:prstGeom>
        </p:spPr>
      </p:pic>
    </p:spTree>
    <p:extLst>
      <p:ext uri="{BB962C8B-B14F-4D97-AF65-F5344CB8AC3E}">
        <p14:creationId xmlns:p14="http://schemas.microsoft.com/office/powerpoint/2010/main" val="29456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Amazon web services</a:t>
            </a:r>
          </a:p>
        </p:txBody>
      </p:sp>
      <p:sp>
        <p:nvSpPr>
          <p:cNvPr id="4" name="Text Placeholder 3"/>
          <p:cNvSpPr>
            <a:spLocks noGrp="1"/>
          </p:cNvSpPr>
          <p:nvPr>
            <p:ph type="body" sz="quarter" idx="10"/>
          </p:nvPr>
        </p:nvSpPr>
        <p:spPr/>
        <p:txBody>
          <a:bodyPr/>
          <a:lstStyle/>
          <a:p>
            <a:r>
              <a:rPr lang="en-US" kern="0" dirty="0">
                <a:solidFill>
                  <a:srgbClr val="FFFFFF">
                    <a:lumMod val="50000"/>
                  </a:srgbClr>
                </a:solidFill>
                <a:latin typeface="+mj-lt"/>
              </a:rPr>
              <a:t>Basic Functionality</a:t>
            </a:r>
            <a:endParaRPr lang="en-US" dirty="0">
              <a:latin typeface="+mj-lt"/>
            </a:endParaRPr>
          </a:p>
        </p:txBody>
      </p:sp>
      <p:sp>
        <p:nvSpPr>
          <p:cNvPr id="6" name="Footer Placeholder 5"/>
          <p:cNvSpPr>
            <a:spLocks noGrp="1"/>
          </p:cNvSpPr>
          <p:nvPr>
            <p:ph type="ftr" sz="quarter" idx="3"/>
          </p:nvPr>
        </p:nvSpPr>
        <p:spPr/>
        <p:txBody>
          <a:bodyPr/>
          <a:lstStyle/>
          <a:p>
            <a:r>
              <a:rPr lang="en-US" dirty="0"/>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3</a:t>
            </a:fld>
            <a:endParaRPr lang="en-US" dirty="0"/>
          </a:p>
        </p:txBody>
      </p:sp>
      <p:sp>
        <p:nvSpPr>
          <p:cNvPr id="10" name="TextBox 9">
            <a:extLst>
              <a:ext uri="{FF2B5EF4-FFF2-40B4-BE49-F238E27FC236}">
                <a16:creationId xmlns:a16="http://schemas.microsoft.com/office/drawing/2014/main" id="{01597D49-502B-4938-AD97-E06D477C85A8}"/>
              </a:ext>
            </a:extLst>
          </p:cNvPr>
          <p:cNvSpPr txBox="1"/>
          <p:nvPr/>
        </p:nvSpPr>
        <p:spPr>
          <a:xfrm>
            <a:off x="1560576" y="2047083"/>
            <a:ext cx="8175428" cy="2062103"/>
          </a:xfrm>
          <a:prstGeom prst="rect">
            <a:avLst/>
          </a:prstGeom>
          <a:noFill/>
        </p:spPr>
        <p:txBody>
          <a:bodyPr wrap="square" rtlCol="0">
            <a:spAutoFit/>
          </a:bodyPr>
          <a:lstStyle/>
          <a:p>
            <a:pPr marL="457200" indent="-4572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Hosting a web shop</a:t>
            </a: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a:p>
            <a:pPr marL="457200" indent="-4572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Running a </a:t>
            </a:r>
            <a:r>
              <a:rPr lang="en-US" sz="2000" dirty="0" err="1">
                <a:solidFill>
                  <a:srgbClr val="010203"/>
                </a:solidFill>
                <a:latin typeface="+mj-lt"/>
              </a:rPr>
              <a:t>JavaEE</a:t>
            </a:r>
            <a:r>
              <a:rPr lang="en-US" sz="2000" dirty="0">
                <a:solidFill>
                  <a:srgbClr val="010203"/>
                </a:solidFill>
                <a:latin typeface="+mj-lt"/>
              </a:rPr>
              <a:t> application in your private network</a:t>
            </a: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a:p>
            <a:pPr marL="457200" indent="-4572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Meeting legal and business data archival requirements</a:t>
            </a: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a:p>
            <a:pPr marL="457200" indent="-4572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Implementing a fault-tolerant system architecture</a:t>
            </a: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p:txBody>
      </p:sp>
    </p:spTree>
    <p:extLst>
      <p:ext uri="{BB962C8B-B14F-4D97-AF65-F5344CB8AC3E}">
        <p14:creationId xmlns:p14="http://schemas.microsoft.com/office/powerpoint/2010/main" val="15990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nagios</a:t>
            </a:r>
            <a:endParaRPr lang="en-US" dirty="0"/>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4</a:t>
            </a:fld>
            <a:endParaRPr lang="en-US" dirty="0"/>
          </a:p>
        </p:txBody>
      </p:sp>
      <p:pic>
        <p:nvPicPr>
          <p:cNvPr id="10" name="Picture 9">
            <a:extLst>
              <a:ext uri="{FF2B5EF4-FFF2-40B4-BE49-F238E27FC236}">
                <a16:creationId xmlns:a16="http://schemas.microsoft.com/office/drawing/2014/main" id="{69501007-7117-403C-868B-2CD939DF88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 y="3014199"/>
            <a:ext cx="3524052" cy="1174684"/>
          </a:xfrm>
          <a:prstGeom prst="rect">
            <a:avLst/>
          </a:prstGeom>
        </p:spPr>
      </p:pic>
      <p:sp>
        <p:nvSpPr>
          <p:cNvPr id="11" name="TextBox 10">
            <a:extLst>
              <a:ext uri="{FF2B5EF4-FFF2-40B4-BE49-F238E27FC236}">
                <a16:creationId xmlns:a16="http://schemas.microsoft.com/office/drawing/2014/main" id="{B626E4E9-4353-407A-AF23-6BFF60B19139}"/>
              </a:ext>
            </a:extLst>
          </p:cNvPr>
          <p:cNvSpPr txBox="1"/>
          <p:nvPr/>
        </p:nvSpPr>
        <p:spPr>
          <a:xfrm>
            <a:off x="4499412" y="1746504"/>
            <a:ext cx="6826956" cy="3785652"/>
          </a:xfrm>
          <a:prstGeom prst="rect">
            <a:avLst/>
          </a:prstGeom>
          <a:noFill/>
        </p:spPr>
        <p:txBody>
          <a:bodyPr wrap="square" rtlCol="0">
            <a:spAutoFit/>
          </a:bodyPr>
          <a:lstStyle/>
          <a:p>
            <a:pPr algn="just" eaLnBrk="0" fontAlgn="base" hangingPunct="0">
              <a:lnSpc>
                <a:spcPct val="80000"/>
              </a:lnSpc>
              <a:spcBef>
                <a:spcPct val="0"/>
              </a:spcBef>
              <a:spcAft>
                <a:spcPct val="0"/>
              </a:spcAft>
            </a:pPr>
            <a:r>
              <a:rPr lang="en-US" sz="2000" dirty="0">
                <a:solidFill>
                  <a:srgbClr val="010203"/>
                </a:solidFill>
                <a:latin typeface="+mj-lt"/>
              </a:rPr>
              <a:t>	Nagios is an open-source computer-software application, monitors systems, networks and infrastructure. It offers monitoring and alerting services for servers, switches, applications and services. It alerts users when things go wrong and alerts them a second time when a the problem has been resolved. It has been around since 1999 and has a large community that provides plugins and extensions for various needs. </a:t>
            </a:r>
          </a:p>
          <a:p>
            <a:pPr algn="just" eaLnBrk="0" fontAlgn="base" hangingPunct="0">
              <a:lnSpc>
                <a:spcPct val="80000"/>
              </a:lnSpc>
              <a:spcBef>
                <a:spcPct val="0"/>
              </a:spcBef>
              <a:spcAft>
                <a:spcPct val="0"/>
              </a:spcAft>
            </a:pPr>
            <a:endParaRPr lang="en-US" sz="2000" dirty="0">
              <a:solidFill>
                <a:srgbClr val="010203"/>
              </a:solidFill>
              <a:latin typeface="+mj-lt"/>
            </a:endParaRPr>
          </a:p>
          <a:p>
            <a:pPr algn="just" eaLnBrk="0" fontAlgn="base" hangingPunct="0">
              <a:lnSpc>
                <a:spcPct val="80000"/>
              </a:lnSpc>
              <a:spcBef>
                <a:spcPct val="0"/>
              </a:spcBef>
              <a:spcAft>
                <a:spcPct val="0"/>
              </a:spcAft>
            </a:pPr>
            <a:r>
              <a:rPr lang="en-US" sz="2000" dirty="0">
                <a:solidFill>
                  <a:srgbClr val="010203"/>
                </a:solidFill>
                <a:latin typeface="+mj-lt"/>
              </a:rPr>
              <a:t>	Since it has been around so long and many organizations use it, Nagios is the standard in network monitoring against which other solutions compare themselves. As such, it is the natural starting point for the journey through the monitoring landscape.</a:t>
            </a:r>
          </a:p>
        </p:txBody>
      </p:sp>
    </p:spTree>
    <p:extLst>
      <p:ext uri="{BB962C8B-B14F-4D97-AF65-F5344CB8AC3E}">
        <p14:creationId xmlns:p14="http://schemas.microsoft.com/office/powerpoint/2010/main" val="99972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nagios</a:t>
            </a:r>
            <a:endParaRPr lang="en-US" dirty="0"/>
          </a:p>
        </p:txBody>
      </p:sp>
      <p:sp>
        <p:nvSpPr>
          <p:cNvPr id="4" name="Text Placeholder 3"/>
          <p:cNvSpPr>
            <a:spLocks noGrp="1"/>
          </p:cNvSpPr>
          <p:nvPr>
            <p:ph type="body" sz="quarter" idx="10"/>
          </p:nvPr>
        </p:nvSpPr>
        <p:spPr/>
        <p:txBody>
          <a:bodyPr/>
          <a:lstStyle/>
          <a:p>
            <a:r>
              <a:rPr lang="en-US" kern="0" dirty="0">
                <a:solidFill>
                  <a:srgbClr val="FFFFFF">
                    <a:lumMod val="50000"/>
                  </a:srgbClr>
                </a:solidFill>
                <a:latin typeface="+mj-lt"/>
              </a:rPr>
              <a:t>Basic Functionality</a:t>
            </a:r>
            <a:endParaRPr lang="en-US" dirty="0">
              <a:latin typeface="+mj-lt"/>
            </a:endParaRPr>
          </a:p>
        </p:txBody>
      </p:sp>
      <p:sp>
        <p:nvSpPr>
          <p:cNvPr id="6" name="Footer Placeholder 5"/>
          <p:cNvSpPr>
            <a:spLocks noGrp="1"/>
          </p:cNvSpPr>
          <p:nvPr>
            <p:ph type="ftr" sz="quarter" idx="3"/>
          </p:nvPr>
        </p:nvSpPr>
        <p:spPr/>
        <p:txBody>
          <a:bodyPr/>
          <a:lstStyle/>
          <a:p>
            <a:r>
              <a:rPr lang="en-US" dirty="0"/>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5</a:t>
            </a:fld>
            <a:endParaRPr lang="en-US" dirty="0"/>
          </a:p>
        </p:txBody>
      </p:sp>
      <p:sp>
        <p:nvSpPr>
          <p:cNvPr id="8" name="TextBox 7">
            <a:extLst>
              <a:ext uri="{FF2B5EF4-FFF2-40B4-BE49-F238E27FC236}">
                <a16:creationId xmlns:a16="http://schemas.microsoft.com/office/drawing/2014/main" id="{9037DF1F-C0E1-41A9-B2F4-40845B0A892B}"/>
              </a:ext>
            </a:extLst>
          </p:cNvPr>
          <p:cNvSpPr txBox="1"/>
          <p:nvPr/>
        </p:nvSpPr>
        <p:spPr>
          <a:xfrm>
            <a:off x="1524000" y="1668678"/>
            <a:ext cx="6400801" cy="5016758"/>
          </a:xfrm>
          <a:prstGeom prst="rect">
            <a:avLst/>
          </a:prstGeom>
          <a:noFill/>
        </p:spPr>
        <p:txBody>
          <a:bodyPr wrap="square" rtlCol="0">
            <a:spAutoFit/>
          </a:bodyPr>
          <a:lstStyle/>
          <a:p>
            <a:pPr marL="342900" indent="-3429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Comprehensive Monitoring</a:t>
            </a:r>
            <a:endParaRPr lang="en-US" sz="16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Visibility &amp; Awareness </a:t>
            </a:r>
            <a:endParaRPr lang="en-US" sz="16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Problem Remediation</a:t>
            </a:r>
            <a:endParaRPr lang="en-US" sz="16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Proactive Planning</a:t>
            </a:r>
            <a:endParaRPr lang="en-US" sz="16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Reporting</a:t>
            </a:r>
            <a:endParaRPr lang="en-US" sz="16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Multi-Tenant Capabilities</a:t>
            </a:r>
            <a:endParaRPr lang="en-US" sz="16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Extendable Architecture</a:t>
            </a:r>
            <a:endParaRPr lang="en-US" sz="16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Stable, Reliable, and Respected Platform</a:t>
            </a:r>
            <a:endParaRPr lang="en-US" sz="16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Vibrant Community</a:t>
            </a:r>
            <a:endParaRPr lang="en-US" sz="16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Customizable Code</a:t>
            </a: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p:txBody>
      </p:sp>
    </p:spTree>
    <p:extLst>
      <p:ext uri="{BB962C8B-B14F-4D97-AF65-F5344CB8AC3E}">
        <p14:creationId xmlns:p14="http://schemas.microsoft.com/office/powerpoint/2010/main" val="2272882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sensu</a:t>
            </a:r>
            <a:endParaRPr lang="en-US" dirty="0"/>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6</a:t>
            </a:fld>
            <a:endParaRPr lang="en-US" dirty="0"/>
          </a:p>
        </p:txBody>
      </p:sp>
      <p:pic>
        <p:nvPicPr>
          <p:cNvPr id="10" name="Picture 9">
            <a:extLst>
              <a:ext uri="{FF2B5EF4-FFF2-40B4-BE49-F238E27FC236}">
                <a16:creationId xmlns:a16="http://schemas.microsoft.com/office/drawing/2014/main" id="{2A3ECA7D-8C85-409A-BEFE-56D8534748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7424" y="2224854"/>
            <a:ext cx="3060131" cy="2657214"/>
          </a:xfrm>
          <a:prstGeom prst="rect">
            <a:avLst/>
          </a:prstGeom>
        </p:spPr>
      </p:pic>
      <p:sp>
        <p:nvSpPr>
          <p:cNvPr id="11" name="TextBox 10">
            <a:extLst>
              <a:ext uri="{FF2B5EF4-FFF2-40B4-BE49-F238E27FC236}">
                <a16:creationId xmlns:a16="http://schemas.microsoft.com/office/drawing/2014/main" id="{CD8AA35B-22F7-4476-81EC-305C043ADE6C}"/>
              </a:ext>
            </a:extLst>
          </p:cNvPr>
          <p:cNvSpPr txBox="1"/>
          <p:nvPr/>
        </p:nvSpPr>
        <p:spPr>
          <a:xfrm>
            <a:off x="4888992" y="2029967"/>
            <a:ext cx="5998464" cy="3046988"/>
          </a:xfrm>
          <a:prstGeom prst="rect">
            <a:avLst/>
          </a:prstGeom>
          <a:noFill/>
        </p:spPr>
        <p:txBody>
          <a:bodyPr wrap="square" rtlCol="0">
            <a:spAutoFit/>
          </a:bodyPr>
          <a:lstStyle/>
          <a:p>
            <a:pPr marL="342900" indent="-342900" algn="just"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Arial" charset="0"/>
              </a:rPr>
              <a:t>	</a:t>
            </a:r>
            <a:r>
              <a:rPr lang="en-US" sz="2000" dirty="0" err="1">
                <a:solidFill>
                  <a:srgbClr val="010203"/>
                </a:solidFill>
                <a:latin typeface="Arial" charset="0"/>
              </a:rPr>
              <a:t>Sensu</a:t>
            </a:r>
            <a:r>
              <a:rPr lang="en-US" sz="2000" dirty="0">
                <a:solidFill>
                  <a:srgbClr val="010203"/>
                </a:solidFill>
                <a:latin typeface="Arial" charset="0"/>
              </a:rPr>
              <a:t> is a free and open source monitoring that handles cloud environments. </a:t>
            </a:r>
            <a:r>
              <a:rPr lang="en-US" sz="2000" dirty="0" err="1">
                <a:solidFill>
                  <a:srgbClr val="010203"/>
                </a:solidFill>
                <a:latin typeface="Arial" charset="0"/>
              </a:rPr>
              <a:t>Sensu</a:t>
            </a:r>
            <a:r>
              <a:rPr lang="en-US" sz="2000" dirty="0">
                <a:solidFill>
                  <a:srgbClr val="010203"/>
                </a:solidFill>
                <a:latin typeface="Arial" charset="0"/>
              </a:rPr>
              <a:t> allows you to monitor servers, services, application health, and business KPIs. Collect and analyze custom metrics and get notified about failures before your users do.</a:t>
            </a:r>
          </a:p>
          <a:p>
            <a:pPr algn="just" eaLnBrk="0" fontAlgn="base" hangingPunct="0">
              <a:lnSpc>
                <a:spcPct val="80000"/>
              </a:lnSpc>
              <a:spcBef>
                <a:spcPct val="0"/>
              </a:spcBef>
              <a:spcAft>
                <a:spcPct val="0"/>
              </a:spcAft>
            </a:pPr>
            <a:endParaRPr lang="en-US" sz="2000" dirty="0">
              <a:solidFill>
                <a:srgbClr val="010203"/>
              </a:solidFill>
              <a:latin typeface="Arial" charset="0"/>
            </a:endParaRPr>
          </a:p>
          <a:p>
            <a:pPr marL="342900" indent="-342900" algn="just"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Arial" charset="0"/>
              </a:rPr>
              <a:t>	It is a powerful Next-Generation monitoring framework that is quickly replacing traditional monitoring systems like Zabbix, </a:t>
            </a:r>
            <a:r>
              <a:rPr lang="en-US" sz="2000" dirty="0" err="1">
                <a:solidFill>
                  <a:srgbClr val="010203"/>
                </a:solidFill>
                <a:latin typeface="Arial" charset="0"/>
              </a:rPr>
              <a:t>Icinga</a:t>
            </a:r>
            <a:r>
              <a:rPr lang="en-US" sz="2000" dirty="0">
                <a:solidFill>
                  <a:srgbClr val="010203"/>
                </a:solidFill>
                <a:latin typeface="Arial" charset="0"/>
              </a:rPr>
              <a:t>, and Nagios.</a:t>
            </a:r>
          </a:p>
          <a:p>
            <a:pPr algn="just" eaLnBrk="0" fontAlgn="base" hangingPunct="0">
              <a:lnSpc>
                <a:spcPct val="80000"/>
              </a:lnSpc>
              <a:spcBef>
                <a:spcPct val="0"/>
              </a:spcBef>
              <a:spcAft>
                <a:spcPct val="0"/>
              </a:spcAft>
            </a:pPr>
            <a:endParaRPr lang="en-US" sz="2000" dirty="0">
              <a:solidFill>
                <a:srgbClr val="010203"/>
              </a:solidFill>
              <a:latin typeface="Arial" charset="0"/>
            </a:endParaRPr>
          </a:p>
        </p:txBody>
      </p:sp>
    </p:spTree>
    <p:extLst>
      <p:ext uri="{BB962C8B-B14F-4D97-AF65-F5344CB8AC3E}">
        <p14:creationId xmlns:p14="http://schemas.microsoft.com/office/powerpoint/2010/main" val="3461109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sensu</a:t>
            </a:r>
            <a:endParaRPr lang="en-US" dirty="0"/>
          </a:p>
        </p:txBody>
      </p:sp>
      <p:sp>
        <p:nvSpPr>
          <p:cNvPr id="4" name="Text Placeholder 3"/>
          <p:cNvSpPr>
            <a:spLocks noGrp="1"/>
          </p:cNvSpPr>
          <p:nvPr>
            <p:ph type="body" sz="quarter" idx="10"/>
          </p:nvPr>
        </p:nvSpPr>
        <p:spPr/>
        <p:txBody>
          <a:bodyPr/>
          <a:lstStyle/>
          <a:p>
            <a:r>
              <a:rPr lang="en-US" kern="0" dirty="0">
                <a:solidFill>
                  <a:srgbClr val="FFFFFF">
                    <a:lumMod val="50000"/>
                  </a:srgbClr>
                </a:solidFill>
                <a:latin typeface="+mj-lt"/>
              </a:rPr>
              <a:t>Basic Functionality</a:t>
            </a:r>
            <a:endParaRPr lang="en-US" dirty="0">
              <a:latin typeface="+mj-lt"/>
            </a:endParaRPr>
          </a:p>
        </p:txBody>
      </p:sp>
      <p:sp>
        <p:nvSpPr>
          <p:cNvPr id="6" name="Footer Placeholder 5"/>
          <p:cNvSpPr>
            <a:spLocks noGrp="1"/>
          </p:cNvSpPr>
          <p:nvPr>
            <p:ph type="ftr" sz="quarter" idx="3"/>
          </p:nvPr>
        </p:nvSpPr>
        <p:spPr/>
        <p:txBody>
          <a:bodyPr/>
          <a:lstStyle/>
          <a:p>
            <a:r>
              <a:rPr lang="en-US" dirty="0"/>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7</a:t>
            </a:fld>
            <a:endParaRPr lang="en-US" dirty="0"/>
          </a:p>
        </p:txBody>
      </p:sp>
      <p:sp>
        <p:nvSpPr>
          <p:cNvPr id="8" name="TextBox 7">
            <a:extLst>
              <a:ext uri="{FF2B5EF4-FFF2-40B4-BE49-F238E27FC236}">
                <a16:creationId xmlns:a16="http://schemas.microsoft.com/office/drawing/2014/main" id="{8FCBF698-1E84-4EAC-880B-194809F05575}"/>
              </a:ext>
            </a:extLst>
          </p:cNvPr>
          <p:cNvSpPr txBox="1"/>
          <p:nvPr/>
        </p:nvSpPr>
        <p:spPr>
          <a:xfrm>
            <a:off x="1560576" y="2026450"/>
            <a:ext cx="6400801" cy="3785652"/>
          </a:xfrm>
          <a:prstGeom prst="rect">
            <a:avLst/>
          </a:prstGeom>
          <a:noFill/>
        </p:spPr>
        <p:txBody>
          <a:bodyPr wrap="square" rtlCol="0">
            <a:spAutoFit/>
          </a:bodyPr>
          <a:lstStyle/>
          <a:p>
            <a:pPr marL="457200" indent="-457200" eaLnBrk="0" fontAlgn="base" hangingPunct="0">
              <a:lnSpc>
                <a:spcPct val="150000"/>
              </a:lnSpc>
              <a:spcBef>
                <a:spcPct val="0"/>
              </a:spcBef>
              <a:spcAft>
                <a:spcPct val="0"/>
              </a:spcAft>
              <a:buFont typeface="Arial" panose="020B0604020202020204" pitchFamily="34" charset="0"/>
              <a:buChar char="•"/>
            </a:pPr>
            <a:r>
              <a:rPr lang="en-US" sz="2000" dirty="0">
                <a:solidFill>
                  <a:srgbClr val="010203"/>
                </a:solidFill>
                <a:latin typeface="+mj-lt"/>
              </a:rPr>
              <a:t>Execute Service Checks</a:t>
            </a:r>
          </a:p>
          <a:p>
            <a:pPr marL="457200" indent="-457200" eaLnBrk="0" fontAlgn="base" hangingPunct="0">
              <a:lnSpc>
                <a:spcPct val="150000"/>
              </a:lnSpc>
              <a:spcBef>
                <a:spcPct val="0"/>
              </a:spcBef>
              <a:spcAft>
                <a:spcPct val="0"/>
              </a:spcAft>
              <a:buFont typeface="Arial" panose="020B0604020202020204" pitchFamily="34" charset="0"/>
              <a:buChar char="•"/>
            </a:pPr>
            <a:r>
              <a:rPr lang="en-US" sz="2000" dirty="0">
                <a:solidFill>
                  <a:srgbClr val="010203"/>
                </a:solidFill>
                <a:latin typeface="+mj-lt"/>
              </a:rPr>
              <a:t>Send Notifications </a:t>
            </a:r>
          </a:p>
          <a:p>
            <a:pPr marL="457200" indent="-457200" eaLnBrk="0" fontAlgn="base" hangingPunct="0">
              <a:lnSpc>
                <a:spcPct val="150000"/>
              </a:lnSpc>
              <a:spcBef>
                <a:spcPct val="0"/>
              </a:spcBef>
              <a:spcAft>
                <a:spcPct val="0"/>
              </a:spcAft>
              <a:buFont typeface="Arial" panose="020B0604020202020204" pitchFamily="34" charset="0"/>
              <a:buChar char="•"/>
            </a:pPr>
            <a:r>
              <a:rPr lang="en-US" sz="2000" dirty="0">
                <a:solidFill>
                  <a:srgbClr val="010203"/>
                </a:solidFill>
                <a:latin typeface="+mj-lt"/>
              </a:rPr>
              <a:t>Collect Metrics</a:t>
            </a:r>
          </a:p>
          <a:p>
            <a:pPr marL="457200" indent="-457200" eaLnBrk="0" fontAlgn="base" hangingPunct="0">
              <a:lnSpc>
                <a:spcPct val="150000"/>
              </a:lnSpc>
              <a:spcBef>
                <a:spcPct val="0"/>
              </a:spcBef>
              <a:spcAft>
                <a:spcPct val="0"/>
              </a:spcAft>
              <a:buFont typeface="Arial" panose="020B0604020202020204" pitchFamily="34" charset="0"/>
              <a:buChar char="•"/>
            </a:pPr>
            <a:r>
              <a:rPr lang="en-US" sz="2000" dirty="0">
                <a:solidFill>
                  <a:srgbClr val="010203"/>
                </a:solidFill>
                <a:latin typeface="+mj-lt"/>
              </a:rPr>
              <a:t>Documented API </a:t>
            </a:r>
          </a:p>
          <a:p>
            <a:pPr marL="457200" indent="-457200" eaLnBrk="0" fontAlgn="base" hangingPunct="0">
              <a:lnSpc>
                <a:spcPct val="150000"/>
              </a:lnSpc>
              <a:spcBef>
                <a:spcPct val="0"/>
              </a:spcBef>
              <a:spcAft>
                <a:spcPct val="0"/>
              </a:spcAft>
              <a:buFont typeface="Arial" panose="020B0604020202020204" pitchFamily="34" charset="0"/>
              <a:buChar char="•"/>
            </a:pPr>
            <a:r>
              <a:rPr lang="en-US" sz="2000" dirty="0">
                <a:solidFill>
                  <a:srgbClr val="010203"/>
                </a:solidFill>
                <a:latin typeface="+mj-lt"/>
              </a:rPr>
              <a:t>Dynamic Client Registry</a:t>
            </a:r>
          </a:p>
          <a:p>
            <a:pPr marL="457200" indent="-457200" eaLnBrk="0" fontAlgn="base" hangingPunct="0">
              <a:lnSpc>
                <a:spcPct val="150000"/>
              </a:lnSpc>
              <a:spcBef>
                <a:spcPct val="0"/>
              </a:spcBef>
              <a:spcAft>
                <a:spcPct val="0"/>
              </a:spcAft>
              <a:buFont typeface="Arial" panose="020B0604020202020204" pitchFamily="34" charset="0"/>
              <a:buChar char="•"/>
            </a:pPr>
            <a:r>
              <a:rPr lang="en-US" sz="2000" dirty="0">
                <a:solidFill>
                  <a:srgbClr val="010203"/>
                </a:solidFill>
                <a:latin typeface="+mj-lt"/>
              </a:rPr>
              <a:t>Self-Service Monitoring </a:t>
            </a:r>
          </a:p>
          <a:p>
            <a:pPr marL="457200" indent="-457200" eaLnBrk="0" fontAlgn="base" hangingPunct="0">
              <a:lnSpc>
                <a:spcPct val="150000"/>
              </a:lnSpc>
              <a:spcBef>
                <a:spcPct val="0"/>
              </a:spcBef>
              <a:spcAft>
                <a:spcPct val="0"/>
              </a:spcAft>
              <a:buFont typeface="Arial" panose="020B0604020202020204" pitchFamily="34" charset="0"/>
              <a:buChar char="•"/>
            </a:pPr>
            <a:r>
              <a:rPr lang="en-US" sz="2000" dirty="0">
                <a:solidFill>
                  <a:srgbClr val="010203"/>
                </a:solidFill>
                <a:latin typeface="+mj-lt"/>
              </a:rPr>
              <a:t>External Input</a:t>
            </a:r>
          </a:p>
          <a:p>
            <a:pPr marL="457200" indent="-457200" eaLnBrk="0" fontAlgn="base" hangingPunct="0">
              <a:lnSpc>
                <a:spcPct val="150000"/>
              </a:lnSpc>
              <a:spcBef>
                <a:spcPct val="0"/>
              </a:spcBef>
              <a:spcAft>
                <a:spcPct val="0"/>
              </a:spcAft>
              <a:buFont typeface="Arial" panose="020B0604020202020204" pitchFamily="34" charset="0"/>
              <a:buChar char="•"/>
            </a:pPr>
            <a:r>
              <a:rPr lang="en-US" sz="2000" dirty="0">
                <a:solidFill>
                  <a:srgbClr val="010203"/>
                </a:solidFill>
                <a:latin typeface="+mj-lt"/>
              </a:rPr>
              <a:t>Secure Connectivity</a:t>
            </a:r>
          </a:p>
        </p:txBody>
      </p:sp>
    </p:spTree>
    <p:extLst>
      <p:ext uri="{BB962C8B-B14F-4D97-AF65-F5344CB8AC3E}">
        <p14:creationId xmlns:p14="http://schemas.microsoft.com/office/powerpoint/2010/main" val="25120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a:t>
            </a:r>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8</a:t>
            </a:fld>
            <a:endParaRPr lang="en-US" dirty="0"/>
          </a:p>
        </p:txBody>
      </p:sp>
      <p:pic>
        <p:nvPicPr>
          <p:cNvPr id="8" name="Picture 7">
            <a:extLst>
              <a:ext uri="{FF2B5EF4-FFF2-40B4-BE49-F238E27FC236}">
                <a16:creationId xmlns:a16="http://schemas.microsoft.com/office/drawing/2014/main" id="{DD8EDC5C-E0C7-4505-8D27-48BCC6D96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120" y="2169290"/>
            <a:ext cx="3026854" cy="3026854"/>
          </a:xfrm>
          <a:prstGeom prst="rect">
            <a:avLst/>
          </a:prstGeom>
        </p:spPr>
      </p:pic>
      <p:sp>
        <p:nvSpPr>
          <p:cNvPr id="2" name="Rectangle 1">
            <a:extLst>
              <a:ext uri="{FF2B5EF4-FFF2-40B4-BE49-F238E27FC236}">
                <a16:creationId xmlns:a16="http://schemas.microsoft.com/office/drawing/2014/main" id="{95AB4B1D-5FD7-46C8-94B4-130B9FC18FE4}"/>
              </a:ext>
            </a:extLst>
          </p:cNvPr>
          <p:cNvSpPr/>
          <p:nvPr/>
        </p:nvSpPr>
        <p:spPr>
          <a:xfrm>
            <a:off x="4669536" y="1789891"/>
            <a:ext cx="6364224" cy="3785652"/>
          </a:xfrm>
          <a:prstGeom prst="rect">
            <a:avLst/>
          </a:prstGeom>
        </p:spPr>
        <p:txBody>
          <a:bodyPr wrap="square">
            <a:spAutoFit/>
          </a:bodyPr>
          <a:lstStyle/>
          <a:p>
            <a:pPr marL="342900" lvl="0" indent="-342900" algn="just"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Arial" charset="0"/>
              </a:rPr>
              <a:t>	A Docker is an open source platform for containers that provides a lightweight application isolated virtualization that reduces system overhead. With Docker, you can manage your infrastructure in the same ways you manage your applications. By taking advantage of Docker’s methodologies for shipping, testing, and deploying code quickly, you can significantly reduce the delay between writing code and running it in production.</a:t>
            </a:r>
          </a:p>
          <a:p>
            <a:pPr lvl="0" algn="just" eaLnBrk="0" fontAlgn="base" hangingPunct="0">
              <a:lnSpc>
                <a:spcPct val="80000"/>
              </a:lnSpc>
              <a:spcBef>
                <a:spcPct val="0"/>
              </a:spcBef>
              <a:spcAft>
                <a:spcPct val="0"/>
              </a:spcAft>
            </a:pPr>
            <a:endParaRPr lang="en-US" sz="2000" dirty="0">
              <a:solidFill>
                <a:srgbClr val="010203"/>
              </a:solidFill>
              <a:latin typeface="Arial" charset="0"/>
            </a:endParaRPr>
          </a:p>
          <a:p>
            <a:pPr marL="342900" lvl="0" indent="-342900" algn="just"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Arial" charset="0"/>
              </a:rPr>
              <a:t>	 It also enables to create and run applications as a single package to any kind of environment, without the consideration of differences between build and production environments.</a:t>
            </a:r>
          </a:p>
          <a:p>
            <a:pPr lvl="0" algn="just" eaLnBrk="0" fontAlgn="base" hangingPunct="0">
              <a:lnSpc>
                <a:spcPct val="80000"/>
              </a:lnSpc>
              <a:spcBef>
                <a:spcPct val="0"/>
              </a:spcBef>
              <a:spcAft>
                <a:spcPct val="0"/>
              </a:spcAft>
            </a:pPr>
            <a:endParaRPr lang="en-US" sz="2000" dirty="0">
              <a:solidFill>
                <a:srgbClr val="010203"/>
              </a:solidFill>
              <a:latin typeface="Arial" charset="0"/>
            </a:endParaRPr>
          </a:p>
        </p:txBody>
      </p:sp>
    </p:spTree>
    <p:extLst>
      <p:ext uri="{BB962C8B-B14F-4D97-AF65-F5344CB8AC3E}">
        <p14:creationId xmlns:p14="http://schemas.microsoft.com/office/powerpoint/2010/main" val="431438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a:t>
            </a:r>
          </a:p>
        </p:txBody>
      </p:sp>
      <p:sp>
        <p:nvSpPr>
          <p:cNvPr id="4" name="Text Placeholder 3"/>
          <p:cNvSpPr>
            <a:spLocks noGrp="1"/>
          </p:cNvSpPr>
          <p:nvPr>
            <p:ph type="body" sz="quarter" idx="10"/>
          </p:nvPr>
        </p:nvSpPr>
        <p:spPr/>
        <p:txBody>
          <a:bodyPr/>
          <a:lstStyle/>
          <a:p>
            <a:r>
              <a:rPr lang="en-US" kern="0" dirty="0">
                <a:solidFill>
                  <a:srgbClr val="FFFFFF">
                    <a:lumMod val="50000"/>
                  </a:srgbClr>
                </a:solidFill>
                <a:latin typeface="+mj-lt"/>
              </a:rPr>
              <a:t>Basic Functionality</a:t>
            </a:r>
            <a:endParaRPr lang="en-US" dirty="0">
              <a:latin typeface="+mj-lt"/>
            </a:endParaRPr>
          </a:p>
        </p:txBody>
      </p:sp>
      <p:sp>
        <p:nvSpPr>
          <p:cNvPr id="6" name="Footer Placeholder 5"/>
          <p:cNvSpPr>
            <a:spLocks noGrp="1"/>
          </p:cNvSpPr>
          <p:nvPr>
            <p:ph type="ftr" sz="quarter" idx="3"/>
          </p:nvPr>
        </p:nvSpPr>
        <p:spPr/>
        <p:txBody>
          <a:bodyPr/>
          <a:lstStyle/>
          <a:p>
            <a:r>
              <a:rPr lang="en-US" dirty="0"/>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9</a:t>
            </a:fld>
            <a:endParaRPr lang="en-US" dirty="0"/>
          </a:p>
        </p:txBody>
      </p:sp>
      <p:sp>
        <p:nvSpPr>
          <p:cNvPr id="9" name="TextBox 8">
            <a:extLst>
              <a:ext uri="{FF2B5EF4-FFF2-40B4-BE49-F238E27FC236}">
                <a16:creationId xmlns:a16="http://schemas.microsoft.com/office/drawing/2014/main" id="{E5FB609D-12E4-49F4-90D9-28AB39C13002}"/>
              </a:ext>
            </a:extLst>
          </p:cNvPr>
          <p:cNvSpPr txBox="1"/>
          <p:nvPr/>
        </p:nvSpPr>
        <p:spPr>
          <a:xfrm>
            <a:off x="1560576" y="1559629"/>
            <a:ext cx="8343900" cy="5016758"/>
          </a:xfrm>
          <a:prstGeom prst="rect">
            <a:avLst/>
          </a:prstGeom>
          <a:noFill/>
        </p:spPr>
        <p:txBody>
          <a:bodyPr wrap="square" rtlCol="0">
            <a:spAutoFit/>
          </a:bodyPr>
          <a:lstStyle/>
          <a:p>
            <a:pPr marL="342900" indent="-342900" algn="just" eaLnBrk="0" fontAlgn="base" hangingPunct="0">
              <a:lnSpc>
                <a:spcPct val="80000"/>
              </a:lnSpc>
              <a:spcBef>
                <a:spcPct val="0"/>
              </a:spcBef>
              <a:spcAft>
                <a:spcPct val="0"/>
              </a:spcAft>
              <a:buFont typeface="Arial" panose="020B0604020202020204" pitchFamily="34" charset="0"/>
              <a:buChar char="•"/>
            </a:pPr>
            <a:r>
              <a:rPr lang="en-US" sz="2000" b="1" dirty="0">
                <a:solidFill>
                  <a:srgbClr val="010203"/>
                </a:solidFill>
                <a:latin typeface="+mj-lt"/>
              </a:rPr>
              <a:t>Responsive deployment and scaling</a:t>
            </a:r>
            <a:endParaRPr lang="en-US" sz="2000" dirty="0">
              <a:solidFill>
                <a:srgbClr val="010203"/>
              </a:solidFill>
              <a:latin typeface="+mj-lt"/>
            </a:endParaRPr>
          </a:p>
          <a:p>
            <a:pPr algn="just" eaLnBrk="0" fontAlgn="base" hangingPunct="0">
              <a:lnSpc>
                <a:spcPct val="80000"/>
              </a:lnSpc>
              <a:spcBef>
                <a:spcPct val="0"/>
              </a:spcBef>
              <a:spcAft>
                <a:spcPct val="0"/>
              </a:spcAft>
            </a:pPr>
            <a:endParaRPr lang="en-US" sz="2000" dirty="0">
              <a:solidFill>
                <a:srgbClr val="010203"/>
              </a:solidFill>
              <a:latin typeface="+mj-lt"/>
            </a:endParaRPr>
          </a:p>
          <a:p>
            <a:pPr algn="just" eaLnBrk="0" fontAlgn="base" hangingPunct="0">
              <a:lnSpc>
                <a:spcPct val="80000"/>
              </a:lnSpc>
              <a:spcBef>
                <a:spcPct val="0"/>
              </a:spcBef>
              <a:spcAft>
                <a:spcPct val="0"/>
              </a:spcAft>
            </a:pPr>
            <a:r>
              <a:rPr lang="en-US" sz="2000" dirty="0">
                <a:solidFill>
                  <a:srgbClr val="010203"/>
                </a:solidFill>
                <a:latin typeface="+mj-lt"/>
              </a:rPr>
              <a:t>	Docker’s container-based platform allows for highly portable workloads. Docker containers can run on a developer’s local laptop, on physical or virtual machines in a data center, on cloud providers, or in a mixture of environments.</a:t>
            </a:r>
          </a:p>
          <a:p>
            <a:pPr algn="just" eaLnBrk="0" fontAlgn="base" hangingPunct="0">
              <a:lnSpc>
                <a:spcPct val="80000"/>
              </a:lnSpc>
              <a:spcBef>
                <a:spcPct val="0"/>
              </a:spcBef>
              <a:spcAft>
                <a:spcPct val="0"/>
              </a:spcAft>
            </a:pPr>
            <a:r>
              <a:rPr lang="en-US" sz="2000" dirty="0">
                <a:solidFill>
                  <a:srgbClr val="010203"/>
                </a:solidFill>
                <a:latin typeface="+mj-lt"/>
              </a:rPr>
              <a:t>Docker’s portability and lightweight nature also make it easy to dynamically manage workloads, scaling up or tearing down applications and services as business needs dictate, in near real time.</a:t>
            </a:r>
          </a:p>
          <a:p>
            <a:pPr algn="just" eaLnBrk="0" fontAlgn="base" hangingPunct="0">
              <a:lnSpc>
                <a:spcPct val="80000"/>
              </a:lnSpc>
              <a:spcBef>
                <a:spcPct val="0"/>
              </a:spcBef>
              <a:spcAft>
                <a:spcPct val="0"/>
              </a:spcAft>
            </a:pPr>
            <a:endParaRPr lang="en-US" sz="2000" dirty="0">
              <a:solidFill>
                <a:srgbClr val="010203"/>
              </a:solidFill>
              <a:latin typeface="+mj-lt"/>
            </a:endParaRPr>
          </a:p>
          <a:p>
            <a:pPr algn="just" eaLnBrk="0" fontAlgn="base" hangingPunct="0">
              <a:lnSpc>
                <a:spcPct val="80000"/>
              </a:lnSpc>
              <a:spcBef>
                <a:spcPct val="0"/>
              </a:spcBef>
              <a:spcAft>
                <a:spcPct val="0"/>
              </a:spcAft>
            </a:pPr>
            <a:endParaRPr lang="en-US" sz="2000" b="1" dirty="0">
              <a:solidFill>
                <a:srgbClr val="010203"/>
              </a:solidFill>
              <a:latin typeface="+mj-lt"/>
            </a:endParaRPr>
          </a:p>
          <a:p>
            <a:pPr marL="342900" indent="-342900" algn="just" eaLnBrk="0" fontAlgn="base" hangingPunct="0">
              <a:lnSpc>
                <a:spcPct val="80000"/>
              </a:lnSpc>
              <a:spcBef>
                <a:spcPct val="0"/>
              </a:spcBef>
              <a:spcAft>
                <a:spcPct val="0"/>
              </a:spcAft>
              <a:buFont typeface="Arial" panose="020B0604020202020204" pitchFamily="34" charset="0"/>
              <a:buChar char="•"/>
            </a:pPr>
            <a:r>
              <a:rPr lang="en-US" sz="2000" b="1" dirty="0">
                <a:solidFill>
                  <a:srgbClr val="010203"/>
                </a:solidFill>
                <a:latin typeface="+mj-lt"/>
              </a:rPr>
              <a:t>Running more workloads on the same hardware</a:t>
            </a:r>
            <a:endParaRPr lang="en-US" sz="2000" dirty="0">
              <a:solidFill>
                <a:srgbClr val="010203"/>
              </a:solidFill>
              <a:latin typeface="+mj-lt"/>
            </a:endParaRPr>
          </a:p>
          <a:p>
            <a:pPr algn="just" eaLnBrk="0" fontAlgn="base" hangingPunct="0">
              <a:lnSpc>
                <a:spcPct val="80000"/>
              </a:lnSpc>
              <a:spcBef>
                <a:spcPct val="0"/>
              </a:spcBef>
              <a:spcAft>
                <a:spcPct val="0"/>
              </a:spcAft>
            </a:pPr>
            <a:endParaRPr lang="en-US" sz="2000" dirty="0">
              <a:solidFill>
                <a:srgbClr val="010203"/>
              </a:solidFill>
              <a:latin typeface="+mj-lt"/>
            </a:endParaRPr>
          </a:p>
          <a:p>
            <a:pPr algn="just" eaLnBrk="0" fontAlgn="base" hangingPunct="0">
              <a:lnSpc>
                <a:spcPct val="80000"/>
              </a:lnSpc>
              <a:spcBef>
                <a:spcPct val="0"/>
              </a:spcBef>
              <a:spcAft>
                <a:spcPct val="0"/>
              </a:spcAft>
            </a:pPr>
            <a:r>
              <a:rPr lang="en-US" sz="2000" dirty="0">
                <a:solidFill>
                  <a:srgbClr val="010203"/>
                </a:solidFill>
                <a:latin typeface="+mj-lt"/>
              </a:rPr>
              <a:t>	Docker is lightweight and fast. It provides a viable, cost-effective alternative to hypervisor-based virtual machines, so you can use more of your compute capacity to achieve your business goals. Docker is perfect for high density environments and for small and medium deployments where you need to do more with fewer resources.</a:t>
            </a:r>
          </a:p>
        </p:txBody>
      </p:sp>
    </p:spTree>
    <p:extLst>
      <p:ext uri="{BB962C8B-B14F-4D97-AF65-F5344CB8AC3E}">
        <p14:creationId xmlns:p14="http://schemas.microsoft.com/office/powerpoint/2010/main" val="3535234290"/>
      </p:ext>
    </p:extLst>
  </p:cSld>
  <p:clrMapOvr>
    <a:masterClrMapping/>
  </p:clrMapOvr>
</p:sld>
</file>

<file path=ppt/theme/theme1.xml><?xml version="1.0" encoding="utf-8"?>
<a:theme xmlns:a="http://schemas.openxmlformats.org/drawingml/2006/main" name="MAIN MASTER - BLACK">
  <a:themeElements>
    <a:clrScheme name="Operations">
      <a:dk1>
        <a:sysClr val="windowText" lastClr="000000"/>
      </a:dk1>
      <a:lt1>
        <a:sysClr val="window" lastClr="FFFFFF"/>
      </a:lt1>
      <a:dk2>
        <a:srgbClr val="595959"/>
      </a:dk2>
      <a:lt2>
        <a:srgbClr val="D8D8D8"/>
      </a:lt2>
      <a:accent1>
        <a:srgbClr val="00F3FF"/>
      </a:accent1>
      <a:accent2>
        <a:srgbClr val="00BAFF"/>
      </a:accent2>
      <a:accent3>
        <a:srgbClr val="008EFF"/>
      </a:accent3>
      <a:accent4>
        <a:srgbClr val="004DFF"/>
      </a:accent4>
      <a:accent5>
        <a:srgbClr val="2800FF"/>
      </a:accent5>
      <a:accent6>
        <a:srgbClr val="000088"/>
      </a:accent6>
      <a:hlink>
        <a:srgbClr val="2800FF"/>
      </a:hlink>
      <a:folHlink>
        <a:srgbClr val="7E00FF"/>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 id="{3AF425F2-D110-4AD7-9186-046FD1A1BA59}" vid="{0A93B61A-D5CB-4DDA-AA86-286514324F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18B4BFBE44CB4787AA86045C9A6063" ma:contentTypeVersion="10" ma:contentTypeDescription="Create a new document." ma:contentTypeScope="" ma:versionID="907aab2d9ea0650ff8ff7406fdc26b47">
  <xsd:schema xmlns:xsd="http://www.w3.org/2001/XMLSchema" xmlns:xs="http://www.w3.org/2001/XMLSchema" xmlns:p="http://schemas.microsoft.com/office/2006/metadata/properties" xmlns:ns2="9b901641-0d09-466e-84cb-a5070d83a351" xmlns:ns3="654ae466-f20b-489a-860c-ab06bbeb57a1" targetNamespace="http://schemas.microsoft.com/office/2006/metadata/properties" ma:root="true" ma:fieldsID="b5ccca5cb7444fd9b29b3d642876a9f6" ns2:_="" ns3:_="">
    <xsd:import namespace="9b901641-0d09-466e-84cb-a5070d83a351"/>
    <xsd:import namespace="654ae466-f20b-489a-860c-ab06bbeb57a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901641-0d09-466e-84cb-a5070d83a35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54ae466-f20b-489a-860c-ab06bbeb57a1"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F8CBF9-B106-4AD5-B004-87C268145082}"/>
</file>

<file path=customXml/itemProps2.xml><?xml version="1.0" encoding="utf-8"?>
<ds:datastoreItem xmlns:ds="http://schemas.openxmlformats.org/officeDocument/2006/customXml" ds:itemID="{B9CC649A-29F2-436E-84EB-03AB7DDB722A}"/>
</file>

<file path=customXml/itemProps3.xml><?xml version="1.0" encoding="utf-8"?>
<ds:datastoreItem xmlns:ds="http://schemas.openxmlformats.org/officeDocument/2006/customXml" ds:itemID="{6D4EB987-19E4-46EE-B358-8642A3F569AB}"/>
</file>

<file path=docProps/app.xml><?xml version="1.0" encoding="utf-8"?>
<Properties xmlns="http://schemas.openxmlformats.org/officeDocument/2006/extended-properties" xmlns:vt="http://schemas.openxmlformats.org/officeDocument/2006/docPropsVTypes">
  <Template>Accenture_Master_Graphik_012017</Template>
  <TotalTime>751</TotalTime>
  <Words>170</Words>
  <Application>Microsoft Office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Graphik Black</vt:lpstr>
      <vt:lpstr>Graphik</vt:lpstr>
      <vt:lpstr>Arial</vt:lpstr>
      <vt:lpstr>MAIN MASTER - BLACK</vt:lpstr>
      <vt:lpstr>infrastructure</vt:lpstr>
      <vt:lpstr>Amazon web services</vt:lpstr>
      <vt:lpstr>Amazon web services</vt:lpstr>
      <vt:lpstr>nagios</vt:lpstr>
      <vt:lpstr>nagios</vt:lpstr>
      <vt:lpstr>sensu</vt:lpstr>
      <vt:lpstr>sensu</vt:lpstr>
      <vt:lpstr>docker</vt:lpstr>
      <vt:lpstr>docker</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new template</dc:title>
  <dc:creator>Tiamzon, Alvin P.</dc:creator>
  <cp:lastModifiedBy>Dallong, Sarah S. T.</cp:lastModifiedBy>
  <cp:revision>85</cp:revision>
  <dcterms:created xsi:type="dcterms:W3CDTF">2017-01-25T12:18:18Z</dcterms:created>
  <dcterms:modified xsi:type="dcterms:W3CDTF">2017-10-18T06:47:45Z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0x0101003D18B4BFBE44CB4787AA86045C9A6063</vt:lpwstr>
  </property>
</Properties>
</file>