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4"/>
  </p:sldMasterIdLst>
  <p:notesMasterIdLst>
    <p:notesMasterId r:id="rId10"/>
  </p:notesMasterIdLst>
  <p:handoutMasterIdLst>
    <p:handoutMasterId r:id="rId11"/>
  </p:handoutMasterIdLst>
  <p:sldIdLst>
    <p:sldId id="327" r:id="rId5"/>
    <p:sldId id="326" r:id="rId6"/>
    <p:sldId id="329" r:id="rId7"/>
    <p:sldId id="330" r:id="rId8"/>
    <p:sldId id="331" r:id="rId9"/>
  </p:sldIdLst>
  <p:sldSz cx="12192000" cy="6858000"/>
  <p:notesSz cx="6858000" cy="9144000"/>
  <p:embeddedFontLst>
    <p:embeddedFont>
      <p:font typeface="Graphik" panose="020B0503030202060203" pitchFamily="34" charset="0"/>
      <p:regular r:id="rId12"/>
      <p:bold r:id="rId13"/>
      <p:italic r:id="rId14"/>
      <p:boldItalic r:id="rId15"/>
    </p:embeddedFont>
    <p:embeddedFont>
      <p:font typeface="Graphik Black" panose="020B0A03030202060203" pitchFamily="34" charset="0"/>
      <p:bold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040" userDrawn="1">
          <p15:clr>
            <a:srgbClr val="A4A3A4"/>
          </p15:clr>
        </p15:guide>
        <p15:guide id="3" pos="26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00"/>
    <a:srgbClr val="460098"/>
    <a:srgbClr val="BC00FF"/>
    <a:srgbClr val="E4E4E4"/>
    <a:srgbClr val="F4F4F4"/>
    <a:srgbClr val="940008"/>
    <a:srgbClr val="FF0000"/>
    <a:srgbClr val="70E6E1"/>
    <a:srgbClr val="FFCCCC"/>
    <a:srgbClr val="D8D8D8"/>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3" autoAdjust="0"/>
    <p:restoredTop sz="85108" autoAdjust="0"/>
  </p:normalViewPr>
  <p:slideViewPr>
    <p:cSldViewPr>
      <p:cViewPr varScale="1">
        <p:scale>
          <a:sx n="64" d="100"/>
          <a:sy n="64" d="100"/>
        </p:scale>
        <p:origin x="90" y="186"/>
      </p:cViewPr>
      <p:guideLst>
        <p:guide pos="5040"/>
        <p:guide pos="2640"/>
        <p:guide orient="horz" pos="216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50" d="100"/>
          <a:sy n="50" d="100"/>
        </p:scale>
        <p:origin x="2574" y="18"/>
      </p:cViewPr>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font" Target="fonts/font4.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7/2/2019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7/2/2019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7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17" name="Parallelogram 1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21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4402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34806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7479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7497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54575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26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366956491"/>
      </p:ext>
    </p:extLst>
  </p:cSld>
  <p:clrMap bg1="dk1" tx1="lt1" bg2="dk2" tx2="lt2" accent1="accent1" accent2="accent2" accent3="accent3" accent4="accent4" accent5="accent5" accent6="accent6" hlink="hlink" folHlink="folHlink"/>
  <p:sldLayoutIdLst>
    <p:sldLayoutId id="2147483716" r:id="rId1"/>
    <p:sldLayoutId id="2147483726" r:id="rId2"/>
    <p:sldLayoutId id="2147483718" r:id="rId3"/>
    <p:sldLayoutId id="2147483719" r:id="rId4"/>
    <p:sldLayoutId id="2147483720" r:id="rId5"/>
    <p:sldLayoutId id="2147483721" r:id="rId6"/>
    <p:sldLayoutId id="2147483722" r:id="rId7"/>
    <p:sldLayoutId id="2147483723"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794760"/>
            <a:ext cx="9153144" cy="1645920"/>
          </a:xfrm>
        </p:spPr>
        <p:txBody>
          <a:bodyPr/>
          <a:lstStyle/>
          <a:p>
            <a:pPr>
              <a:lnSpc>
                <a:spcPct val="70000"/>
              </a:lnSpc>
            </a:pPr>
            <a:r>
              <a:rPr lang="en-US" sz="5400" dirty="0"/>
              <a:t>Project Management and collaboration</a:t>
            </a:r>
          </a:p>
        </p:txBody>
      </p:sp>
      <p:sp>
        <p:nvSpPr>
          <p:cNvPr id="5" name="Text Placeholder 4"/>
          <p:cNvSpPr>
            <a:spLocks noGrp="1"/>
          </p:cNvSpPr>
          <p:nvPr>
            <p:ph type="body" sz="quarter" idx="10"/>
          </p:nvPr>
        </p:nvSpPr>
        <p:spPr>
          <a:xfrm>
            <a:off x="381000" y="5989320"/>
            <a:ext cx="7359632" cy="549275"/>
          </a:xfrm>
        </p:spPr>
        <p:txBody>
          <a:bodyPr/>
          <a:lstStyle/>
          <a:p>
            <a:r>
              <a:rPr lang="en-US" dirty="0"/>
              <a:t>October 2017</a:t>
            </a:r>
          </a:p>
        </p:txBody>
      </p:sp>
    </p:spTree>
    <p:extLst>
      <p:ext uri="{BB962C8B-B14F-4D97-AF65-F5344CB8AC3E}">
        <p14:creationId xmlns:p14="http://schemas.microsoft.com/office/powerpoint/2010/main" val="301570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JIRA	</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2</a:t>
            </a:fld>
            <a:endParaRPr lang="en-US" dirty="0"/>
          </a:p>
        </p:txBody>
      </p:sp>
      <p:sp>
        <p:nvSpPr>
          <p:cNvPr id="19" name="TextBox 18">
            <a:extLst>
              <a:ext uri="{FF2B5EF4-FFF2-40B4-BE49-F238E27FC236}">
                <a16:creationId xmlns:a16="http://schemas.microsoft.com/office/drawing/2014/main" id="{DBA1103F-5392-4ECF-BC1E-BDE85F69CF2C}"/>
              </a:ext>
            </a:extLst>
          </p:cNvPr>
          <p:cNvSpPr txBox="1"/>
          <p:nvPr/>
        </p:nvSpPr>
        <p:spPr>
          <a:xfrm>
            <a:off x="3747537" y="2242677"/>
            <a:ext cx="7359375" cy="3077766"/>
          </a:xfrm>
          <a:prstGeom prst="rect">
            <a:avLst/>
          </a:prstGeom>
          <a:noFill/>
        </p:spPr>
        <p:txBody>
          <a:bodyPr wrap="square" rtlCol="0">
            <a:spAutoFit/>
          </a:bodyPr>
          <a:lstStyle/>
          <a:p>
            <a:pPr marL="285750" indent="-285750" algn="just">
              <a:buFont typeface="Arial" panose="020B0604020202020204" pitchFamily="34" charset="0"/>
              <a:buChar char="•"/>
            </a:pPr>
            <a:r>
              <a:rPr lang="en-US" sz="1600" b="0" dirty="0">
                <a:solidFill>
                  <a:schemeClr val="bg1"/>
                </a:solidFill>
              </a:rPr>
              <a:t>JIRA is a tool developed by Australian Company Atlassian. It is used for bug tracking, issue tracking, and project management. The name "JIRA" is actually inherited from the Japanese word "Gojira" which means "Godzilla".</a:t>
            </a:r>
          </a:p>
          <a:p>
            <a:pPr algn="just"/>
            <a:endParaRPr lang="en-US" sz="1600" b="0" dirty="0">
              <a:solidFill>
                <a:schemeClr val="bg1"/>
              </a:solidFill>
            </a:endParaRPr>
          </a:p>
          <a:p>
            <a:pPr marL="285750" indent="-285750" algn="just">
              <a:buFont typeface="Arial" panose="020B0604020202020204" pitchFamily="34" charset="0"/>
              <a:buChar char="•"/>
            </a:pPr>
            <a:r>
              <a:rPr lang="en-US" sz="1600" b="0" dirty="0">
                <a:solidFill>
                  <a:schemeClr val="bg1"/>
                </a:solidFill>
              </a:rPr>
              <a:t>The basic use of this tool is to track issue and bugs related to your software and Mobile apps. It is also used for project management. The JIRA dashboard consists of many useful functions and features which make handling of issues easy. Some of the key features are listed below. Let's learn JIRA Defect and Project tracking software with this Training Course</a:t>
            </a:r>
          </a:p>
          <a:p>
            <a:endParaRPr lang="en-US" sz="1800" b="0" dirty="0">
              <a:solidFill>
                <a:schemeClr val="bg1"/>
              </a:solidFill>
            </a:endParaRPr>
          </a:p>
        </p:txBody>
      </p:sp>
      <p:pic>
        <p:nvPicPr>
          <p:cNvPr id="20" name="Picture 19">
            <a:extLst>
              <a:ext uri="{FF2B5EF4-FFF2-40B4-BE49-F238E27FC236}">
                <a16:creationId xmlns:a16="http://schemas.microsoft.com/office/drawing/2014/main" id="{49500F7C-BEAE-498A-BFDA-F373DA467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9" y="2242677"/>
            <a:ext cx="3145958" cy="2935705"/>
          </a:xfrm>
          <a:prstGeom prst="rect">
            <a:avLst/>
          </a:prstGeom>
        </p:spPr>
      </p:pic>
    </p:spTree>
    <p:extLst>
      <p:ext uri="{BB962C8B-B14F-4D97-AF65-F5344CB8AC3E}">
        <p14:creationId xmlns:p14="http://schemas.microsoft.com/office/powerpoint/2010/main" val="29456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JIRA</a:t>
            </a:r>
          </a:p>
        </p:txBody>
      </p:sp>
      <p:sp>
        <p:nvSpPr>
          <p:cNvPr id="4" name="Text Placeholder 3"/>
          <p:cNvSpPr>
            <a:spLocks noGrp="1"/>
          </p:cNvSpPr>
          <p:nvPr>
            <p:ph type="body" sz="quarter" idx="10"/>
          </p:nvPr>
        </p:nvSpPr>
        <p:spPr/>
        <p:txBody>
          <a:bodyPr/>
          <a:lstStyle/>
          <a:p>
            <a:r>
              <a:rPr lang="en-US" dirty="0"/>
              <a:t>Basic Functionality</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3</a:t>
            </a:fld>
            <a:endParaRPr lang="en-US" dirty="0"/>
          </a:p>
        </p:txBody>
      </p:sp>
      <p:sp>
        <p:nvSpPr>
          <p:cNvPr id="10" name="TextBox 9">
            <a:extLst>
              <a:ext uri="{FF2B5EF4-FFF2-40B4-BE49-F238E27FC236}">
                <a16:creationId xmlns:a16="http://schemas.microsoft.com/office/drawing/2014/main" id="{AF986ED8-B1FF-4BFD-82BF-76E4EDA6AC90}"/>
              </a:ext>
            </a:extLst>
          </p:cNvPr>
          <p:cNvSpPr txBox="1"/>
          <p:nvPr/>
        </p:nvSpPr>
        <p:spPr>
          <a:xfrm>
            <a:off x="2008286" y="1875536"/>
            <a:ext cx="8175428" cy="3477875"/>
          </a:xfrm>
          <a:prstGeom prst="rect">
            <a:avLst/>
          </a:prstGeom>
          <a:noFill/>
        </p:spPr>
        <p:txBody>
          <a:bodyPr wrap="square" rtlCol="0">
            <a:spAutoFit/>
          </a:bodyPr>
          <a:lstStyle/>
          <a:p>
            <a:pPr marL="342900" indent="-342900">
              <a:buFont typeface="Arial" panose="020B0604020202020204" pitchFamily="34" charset="0"/>
              <a:buChar char="•"/>
            </a:pPr>
            <a:r>
              <a:rPr lang="en-US" sz="2000" b="0" dirty="0">
                <a:solidFill>
                  <a:schemeClr val="bg1"/>
                </a:solidFill>
              </a:rPr>
              <a:t>Bugs / Change Requests Tracking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Help-desk / Support / </a:t>
            </a:r>
            <a:r>
              <a:rPr lang="en-US" sz="2000" b="0">
                <a:solidFill>
                  <a:schemeClr val="bg1"/>
                </a:solidFill>
              </a:rPr>
              <a:t>Customer Service</a:t>
            </a:r>
            <a:endParaRPr lang="en-US" sz="2000" b="0" dirty="0">
              <a:solidFill>
                <a:schemeClr val="bg1"/>
              </a:solidFill>
            </a:endParaRP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Project Management</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Task Tracking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Requirements Management</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Workflow / Process Management</a:t>
            </a:r>
          </a:p>
        </p:txBody>
      </p:sp>
    </p:spTree>
    <p:extLst>
      <p:ext uri="{BB962C8B-B14F-4D97-AF65-F5344CB8AC3E}">
        <p14:creationId xmlns:p14="http://schemas.microsoft.com/office/powerpoint/2010/main" val="357030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CONfluence</a:t>
            </a:r>
            <a:r>
              <a:rPr lang="en-US" dirty="0"/>
              <a:t>	</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4</a:t>
            </a:fld>
            <a:endParaRPr lang="en-US" dirty="0"/>
          </a:p>
        </p:txBody>
      </p:sp>
      <p:pic>
        <p:nvPicPr>
          <p:cNvPr id="20" name="Picture 19">
            <a:extLst>
              <a:ext uri="{FF2B5EF4-FFF2-40B4-BE49-F238E27FC236}">
                <a16:creationId xmlns:a16="http://schemas.microsoft.com/office/drawing/2014/main" id="{49500F7C-BEAE-498A-BFDA-F373DA467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9" y="2242677"/>
            <a:ext cx="3145958" cy="2935705"/>
          </a:xfrm>
          <a:prstGeom prst="rect">
            <a:avLst/>
          </a:prstGeom>
        </p:spPr>
      </p:pic>
      <p:pic>
        <p:nvPicPr>
          <p:cNvPr id="9" name="Picture 8">
            <a:extLst>
              <a:ext uri="{FF2B5EF4-FFF2-40B4-BE49-F238E27FC236}">
                <a16:creationId xmlns:a16="http://schemas.microsoft.com/office/drawing/2014/main" id="{F2B9C319-0F5C-47DC-9291-31D2262FB7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705" y="2008816"/>
            <a:ext cx="2821705" cy="3169566"/>
          </a:xfrm>
          <a:prstGeom prst="rect">
            <a:avLst/>
          </a:prstGeom>
        </p:spPr>
      </p:pic>
      <p:sp>
        <p:nvSpPr>
          <p:cNvPr id="10" name="TextBox 9">
            <a:extLst>
              <a:ext uri="{FF2B5EF4-FFF2-40B4-BE49-F238E27FC236}">
                <a16:creationId xmlns:a16="http://schemas.microsoft.com/office/drawing/2014/main" id="{5C0B5639-82CF-4984-817D-1ED4A7555E14}"/>
              </a:ext>
            </a:extLst>
          </p:cNvPr>
          <p:cNvSpPr txBox="1"/>
          <p:nvPr/>
        </p:nvSpPr>
        <p:spPr>
          <a:xfrm>
            <a:off x="3809937" y="2223924"/>
            <a:ext cx="7296975" cy="3539430"/>
          </a:xfrm>
          <a:prstGeom prst="rect">
            <a:avLst/>
          </a:prstGeom>
          <a:noFill/>
        </p:spPr>
        <p:txBody>
          <a:bodyPr wrap="square" rtlCol="0">
            <a:spAutoFit/>
          </a:bodyPr>
          <a:lstStyle/>
          <a:p>
            <a:pPr marL="285750" indent="-285750" algn="just">
              <a:buFont typeface="Arial" panose="020B0604020202020204" pitchFamily="34" charset="0"/>
              <a:buChar char="•"/>
            </a:pPr>
            <a:r>
              <a:rPr lang="en-US" sz="1600" b="0" dirty="0">
                <a:solidFill>
                  <a:schemeClr val="bg1"/>
                </a:solidFill>
              </a:rPr>
              <a:t>Confluence is the world’s most popular commercial enterprise wiki that lets you edit and share wiki pages, documents and rich content in a secure manner </a:t>
            </a:r>
          </a:p>
          <a:p>
            <a:pPr marL="285750" indent="-285750" algn="just">
              <a:buFont typeface="Arial" panose="020B0604020202020204" pitchFamily="34" charset="0"/>
              <a:buChar char="•"/>
            </a:pPr>
            <a:endParaRPr lang="en-US" sz="1600" b="0" dirty="0">
              <a:solidFill>
                <a:schemeClr val="bg1"/>
              </a:solidFill>
            </a:endParaRPr>
          </a:p>
          <a:p>
            <a:pPr marL="285750" indent="-285750" algn="just">
              <a:buFont typeface="Arial" panose="020B0604020202020204" pitchFamily="34" charset="0"/>
              <a:buChar char="•"/>
            </a:pPr>
            <a:r>
              <a:rPr lang="en-US" sz="1600" b="0" dirty="0">
                <a:solidFill>
                  <a:schemeClr val="bg1"/>
                </a:solidFill>
              </a:rPr>
              <a:t>It is a platform for an organization to collaborate across teams and share business knowledge. </a:t>
            </a:r>
          </a:p>
          <a:p>
            <a:pPr marL="285750" indent="-285750" algn="just">
              <a:buFont typeface="Arial" panose="020B0604020202020204" pitchFamily="34" charset="0"/>
              <a:buChar char="•"/>
            </a:pPr>
            <a:endParaRPr lang="en-US" sz="1600" b="0" dirty="0">
              <a:solidFill>
                <a:schemeClr val="bg1"/>
              </a:solidFill>
            </a:endParaRPr>
          </a:p>
          <a:p>
            <a:pPr marL="285750" indent="-285750" algn="just">
              <a:buFont typeface="Arial" panose="020B0604020202020204" pitchFamily="34" charset="0"/>
              <a:buChar char="•"/>
            </a:pPr>
            <a:r>
              <a:rPr lang="en-US" sz="1600" b="0" dirty="0">
                <a:solidFill>
                  <a:schemeClr val="bg1"/>
                </a:solidFill>
              </a:rPr>
              <a:t>Comes with lots of features for social networking and interaction </a:t>
            </a:r>
          </a:p>
          <a:p>
            <a:pPr marL="285750" indent="-285750" algn="just">
              <a:buFont typeface="Arial" panose="020B0604020202020204" pitchFamily="34" charset="0"/>
              <a:buChar char="•"/>
            </a:pPr>
            <a:endParaRPr lang="en-US" sz="1600" b="0" dirty="0">
              <a:solidFill>
                <a:schemeClr val="bg1"/>
              </a:solidFill>
            </a:endParaRPr>
          </a:p>
          <a:p>
            <a:pPr marL="285750" indent="-285750" algn="just">
              <a:buFont typeface="Arial" panose="020B0604020202020204" pitchFamily="34" charset="0"/>
              <a:buChar char="•"/>
            </a:pPr>
            <a:r>
              <a:rPr lang="en-US" sz="1600" b="0" dirty="0">
                <a:solidFill>
                  <a:schemeClr val="bg1"/>
                </a:solidFill>
              </a:rPr>
              <a:t>Confluence harvest knowledge by capturing knowledge and conversations as “a side effect of work” </a:t>
            </a:r>
          </a:p>
          <a:p>
            <a:pPr marL="285750" indent="-285750" algn="just">
              <a:buFont typeface="Arial" panose="020B0604020202020204" pitchFamily="34" charset="0"/>
              <a:buChar char="•"/>
            </a:pPr>
            <a:endParaRPr lang="en-US" sz="1600" b="0" dirty="0">
              <a:solidFill>
                <a:schemeClr val="bg1"/>
              </a:solidFill>
            </a:endParaRPr>
          </a:p>
          <a:p>
            <a:pPr marL="285750" indent="-285750" algn="just">
              <a:buFont typeface="Arial" panose="020B0604020202020204" pitchFamily="34" charset="0"/>
              <a:buChar char="•"/>
            </a:pPr>
            <a:r>
              <a:rPr lang="en-US" sz="1600" b="0" dirty="0">
                <a:solidFill>
                  <a:schemeClr val="bg1"/>
                </a:solidFill>
              </a:rPr>
              <a:t>Confluence allows doing more with less by facilitating collaboration and information flow  </a:t>
            </a:r>
          </a:p>
        </p:txBody>
      </p:sp>
    </p:spTree>
    <p:extLst>
      <p:ext uri="{BB962C8B-B14F-4D97-AF65-F5344CB8AC3E}">
        <p14:creationId xmlns:p14="http://schemas.microsoft.com/office/powerpoint/2010/main" val="354033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confluence</a:t>
            </a:r>
          </a:p>
        </p:txBody>
      </p:sp>
      <p:sp>
        <p:nvSpPr>
          <p:cNvPr id="4" name="Text Placeholder 3"/>
          <p:cNvSpPr>
            <a:spLocks noGrp="1"/>
          </p:cNvSpPr>
          <p:nvPr>
            <p:ph type="body" sz="quarter" idx="10"/>
          </p:nvPr>
        </p:nvSpPr>
        <p:spPr/>
        <p:txBody>
          <a:bodyPr/>
          <a:lstStyle/>
          <a:p>
            <a:r>
              <a:rPr lang="en-US" dirty="0"/>
              <a:t>Basic Functionality</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5</a:t>
            </a:fld>
            <a:endParaRPr lang="en-US" dirty="0"/>
          </a:p>
        </p:txBody>
      </p:sp>
      <p:sp>
        <p:nvSpPr>
          <p:cNvPr id="8" name="TextBox 7">
            <a:extLst>
              <a:ext uri="{FF2B5EF4-FFF2-40B4-BE49-F238E27FC236}">
                <a16:creationId xmlns:a16="http://schemas.microsoft.com/office/drawing/2014/main" id="{09A1CB6A-3B98-4770-B216-8D4F023487E3}"/>
              </a:ext>
            </a:extLst>
          </p:cNvPr>
          <p:cNvSpPr txBox="1"/>
          <p:nvPr/>
        </p:nvSpPr>
        <p:spPr>
          <a:xfrm>
            <a:off x="2109216" y="1636776"/>
            <a:ext cx="6400801"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000" b="0" dirty="0">
                <a:solidFill>
                  <a:schemeClr val="bg1"/>
                </a:solidFill>
              </a:rPr>
              <a:t>Documentation </a:t>
            </a:r>
          </a:p>
          <a:p>
            <a:pPr marL="457200" indent="-457200">
              <a:lnSpc>
                <a:spcPct val="150000"/>
              </a:lnSpc>
              <a:buFont typeface="Arial" panose="020B0604020202020204" pitchFamily="34" charset="0"/>
              <a:buChar char="•"/>
            </a:pPr>
            <a:r>
              <a:rPr lang="en-US" sz="2000" b="0" dirty="0">
                <a:solidFill>
                  <a:schemeClr val="bg1"/>
                </a:solidFill>
              </a:rPr>
              <a:t>Website </a:t>
            </a:r>
          </a:p>
          <a:p>
            <a:pPr marL="457200" indent="-457200">
              <a:lnSpc>
                <a:spcPct val="150000"/>
              </a:lnSpc>
              <a:buFont typeface="Arial" panose="020B0604020202020204" pitchFamily="34" charset="0"/>
              <a:buChar char="•"/>
            </a:pPr>
            <a:r>
              <a:rPr lang="en-US" sz="2000" b="0" dirty="0">
                <a:solidFill>
                  <a:schemeClr val="bg1"/>
                </a:solidFill>
              </a:rPr>
              <a:t>Replace Email </a:t>
            </a:r>
          </a:p>
          <a:p>
            <a:pPr marL="457200" indent="-457200">
              <a:lnSpc>
                <a:spcPct val="150000"/>
              </a:lnSpc>
              <a:buFont typeface="Arial" panose="020B0604020202020204" pitchFamily="34" charset="0"/>
              <a:buChar char="•"/>
            </a:pPr>
            <a:r>
              <a:rPr lang="en-US" sz="2000" b="0" dirty="0">
                <a:solidFill>
                  <a:schemeClr val="bg1"/>
                </a:solidFill>
              </a:rPr>
              <a:t>Collaboration </a:t>
            </a:r>
          </a:p>
          <a:p>
            <a:pPr marL="457200" indent="-457200">
              <a:lnSpc>
                <a:spcPct val="150000"/>
              </a:lnSpc>
              <a:buFont typeface="Arial" panose="020B0604020202020204" pitchFamily="34" charset="0"/>
              <a:buChar char="•"/>
            </a:pPr>
            <a:r>
              <a:rPr lang="en-US" sz="2000" b="0" dirty="0">
                <a:solidFill>
                  <a:schemeClr val="bg1"/>
                </a:solidFill>
              </a:rPr>
              <a:t>Shared Drive </a:t>
            </a:r>
          </a:p>
          <a:p>
            <a:pPr marL="457200" indent="-457200">
              <a:lnSpc>
                <a:spcPct val="150000"/>
              </a:lnSpc>
              <a:buFont typeface="Arial" panose="020B0604020202020204" pitchFamily="34" charset="0"/>
              <a:buChar char="•"/>
            </a:pPr>
            <a:r>
              <a:rPr lang="en-US" sz="2000" b="0" dirty="0">
                <a:solidFill>
                  <a:schemeClr val="bg1"/>
                </a:solidFill>
              </a:rPr>
              <a:t>Reporting </a:t>
            </a:r>
          </a:p>
          <a:p>
            <a:pPr marL="457200" indent="-457200">
              <a:lnSpc>
                <a:spcPct val="150000"/>
              </a:lnSpc>
              <a:buFont typeface="Arial" panose="020B0604020202020204" pitchFamily="34" charset="0"/>
              <a:buChar char="•"/>
            </a:pPr>
            <a:r>
              <a:rPr lang="en-US" sz="2000" b="0" dirty="0">
                <a:solidFill>
                  <a:schemeClr val="bg1"/>
                </a:solidFill>
              </a:rPr>
              <a:t>Intranet</a:t>
            </a:r>
          </a:p>
          <a:p>
            <a:pPr marL="457200" indent="-457200">
              <a:lnSpc>
                <a:spcPct val="150000"/>
              </a:lnSpc>
              <a:buFont typeface="Arial" panose="020B0604020202020204" pitchFamily="34" charset="0"/>
              <a:buChar char="•"/>
            </a:pPr>
            <a:r>
              <a:rPr lang="en-US" sz="2000" b="0" dirty="0">
                <a:solidFill>
                  <a:schemeClr val="bg1"/>
                </a:solidFill>
              </a:rPr>
              <a:t>Knowledge Management</a:t>
            </a:r>
          </a:p>
          <a:p>
            <a:pPr marL="457200" indent="-457200">
              <a:lnSpc>
                <a:spcPct val="150000"/>
              </a:lnSpc>
              <a:buFont typeface="Arial" panose="020B0604020202020204" pitchFamily="34" charset="0"/>
              <a:buChar char="•"/>
            </a:pPr>
            <a:r>
              <a:rPr lang="en-US" sz="2000" b="0" dirty="0">
                <a:solidFill>
                  <a:schemeClr val="bg1"/>
                </a:solidFill>
              </a:rPr>
              <a:t>Extranet</a:t>
            </a:r>
          </a:p>
        </p:txBody>
      </p:sp>
    </p:spTree>
    <p:extLst>
      <p:ext uri="{BB962C8B-B14F-4D97-AF65-F5344CB8AC3E}">
        <p14:creationId xmlns:p14="http://schemas.microsoft.com/office/powerpoint/2010/main" val="883360855"/>
      </p:ext>
    </p:extLst>
  </p:cSld>
  <p:clrMapOvr>
    <a:masterClrMapping/>
  </p:clrMapOvr>
</p:sld>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18B4BFBE44CB4787AA86045C9A6063" ma:contentTypeVersion="10" ma:contentTypeDescription="Create a new document." ma:contentTypeScope="" ma:versionID="907aab2d9ea0650ff8ff7406fdc26b47">
  <xsd:schema xmlns:xsd="http://www.w3.org/2001/XMLSchema" xmlns:xs="http://www.w3.org/2001/XMLSchema" xmlns:p="http://schemas.microsoft.com/office/2006/metadata/properties" xmlns:ns2="9b901641-0d09-466e-84cb-a5070d83a351" xmlns:ns3="654ae466-f20b-489a-860c-ab06bbeb57a1" targetNamespace="http://schemas.microsoft.com/office/2006/metadata/properties" ma:root="true" ma:fieldsID="b5ccca5cb7444fd9b29b3d642876a9f6" ns2:_="" ns3:_="">
    <xsd:import namespace="9b901641-0d09-466e-84cb-a5070d83a351"/>
    <xsd:import namespace="654ae466-f20b-489a-860c-ab06bbeb57a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01641-0d09-466e-84cb-a5070d83a3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54ae466-f20b-489a-860c-ab06bbeb57a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4A9C67-7220-4372-B969-D36396E7A85D}">
  <ds:schemaRefs>
    <ds:schemaRef ds:uri="http://schemas.microsoft.com/sharepoint/v3/contenttype/forms"/>
  </ds:schemaRefs>
</ds:datastoreItem>
</file>

<file path=customXml/itemProps2.xml><?xml version="1.0" encoding="utf-8"?>
<ds:datastoreItem xmlns:ds="http://schemas.openxmlformats.org/officeDocument/2006/customXml" ds:itemID="{E7090A9D-6280-425B-B7D5-4EDC5997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901641-0d09-466e-84cb-a5070d83a351"/>
    <ds:schemaRef ds:uri="654ae466-f20b-489a-860c-ab06bbeb57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6AA2DA-D57B-4EBF-8F0C-8E69F38ED56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Accenture_Master_Graphik_012017</Template>
  <TotalTime>979</TotalTime>
  <Words>275</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Graphik Black</vt:lpstr>
      <vt:lpstr>Graphik</vt:lpstr>
      <vt:lpstr>MAIN MASTER - BLACK</vt:lpstr>
      <vt:lpstr>Project Management and collaboration</vt:lpstr>
      <vt:lpstr>JIRA </vt:lpstr>
      <vt:lpstr>JIRA</vt:lpstr>
      <vt:lpstr>CONfluence </vt:lpstr>
      <vt:lpstr>confluence</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new template</dc:title>
  <dc:creator>Tiamzon, Alvin P.</dc:creator>
  <cp:lastModifiedBy>Parejas, Franklin R.</cp:lastModifiedBy>
  <cp:revision>122</cp:revision>
  <dcterms:created xsi:type="dcterms:W3CDTF">2017-01-25T12:18:18Z</dcterms:created>
  <dcterms:modified xsi:type="dcterms:W3CDTF">2019-07-02T01:53:05Z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0x0101003D18B4BFBE44CB4787AA86045C9A6063</vt:lpwstr>
  </property>
</Properties>
</file>