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Lst>
  <p:notesMasterIdLst>
    <p:notesMasterId r:id="rId17"/>
  </p:notesMasterIdLst>
  <p:handoutMasterIdLst>
    <p:handoutMasterId r:id="rId18"/>
  </p:handoutMasterIdLst>
  <p:sldIdLst>
    <p:sldId id="327" r:id="rId2"/>
    <p:sldId id="32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Lst>
  <p:sldSz cx="12192000" cy="6858000"/>
  <p:notesSz cx="6858000" cy="9144000"/>
  <p:embeddedFontLst>
    <p:embeddedFont>
      <p:font typeface="Graphik Black" panose="020B0A03030202060203" pitchFamily="34" charset="0"/>
      <p:bold r:id="rId19"/>
      <p:boldItalic r:id="rId20"/>
    </p:embeddedFont>
    <p:embeddedFont>
      <p:font typeface="Graphik" panose="020B0503030202060203"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40" userDrawn="1">
          <p15:clr>
            <a:srgbClr val="A4A3A4"/>
          </p15:clr>
        </p15:guide>
        <p15:guide id="3" pos="26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00"/>
    <a:srgbClr val="460098"/>
    <a:srgbClr val="BC00FF"/>
    <a:srgbClr val="E4E4E4"/>
    <a:srgbClr val="F4F4F4"/>
    <a:srgbClr val="940008"/>
    <a:srgbClr val="FF0000"/>
    <a:srgbClr val="70E6E1"/>
    <a:srgbClr val="FFCCCC"/>
    <a:srgbClr val="D8D8D8"/>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3" autoAdjust="0"/>
    <p:restoredTop sz="85108" autoAdjust="0"/>
  </p:normalViewPr>
  <p:slideViewPr>
    <p:cSldViewPr>
      <p:cViewPr varScale="1">
        <p:scale>
          <a:sx n="90" d="100"/>
          <a:sy n="90" d="100"/>
        </p:scale>
        <p:origin x="816" y="90"/>
      </p:cViewPr>
      <p:guideLst>
        <p:guide pos="5040"/>
        <p:guide pos="264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50" d="100"/>
          <a:sy n="50" d="100"/>
        </p:scale>
        <p:origin x="2574" y="18"/>
      </p:cViewPr>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11/3/2017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7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21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4402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34806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7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7497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5457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6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366956491"/>
      </p:ext>
    </p:extLst>
  </p:cSld>
  <p:clrMap bg1="dk1" tx1="lt1" bg2="dk2" tx2="lt2" accent1="accent1" accent2="accent2" accent3="accent3" accent4="accent4" accent5="accent5" accent6="accent6" hlink="hlink" folHlink="folHlink"/>
  <p:sldLayoutIdLst>
    <p:sldLayoutId id="2147483716" r:id="rId1"/>
    <p:sldLayoutId id="2147483726" r:id="rId2"/>
    <p:sldLayoutId id="2147483718" r:id="rId3"/>
    <p:sldLayoutId id="2147483719" r:id="rId4"/>
    <p:sldLayoutId id="2147483720" r:id="rId5"/>
    <p:sldLayoutId id="2147483721" r:id="rId6"/>
    <p:sldLayoutId id="2147483722" r:id="rId7"/>
    <p:sldLayoutId id="2147483723"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050792"/>
            <a:ext cx="7946136" cy="1645920"/>
          </a:xfrm>
        </p:spPr>
        <p:txBody>
          <a:bodyPr/>
          <a:lstStyle/>
          <a:p>
            <a:pPr>
              <a:lnSpc>
                <a:spcPct val="70000"/>
              </a:lnSpc>
            </a:pPr>
            <a:r>
              <a:rPr lang="en-US" sz="7200" dirty="0"/>
              <a:t>testing</a:t>
            </a:r>
          </a:p>
        </p:txBody>
      </p:sp>
      <p:sp>
        <p:nvSpPr>
          <p:cNvPr id="5" name="Text Placeholder 4"/>
          <p:cNvSpPr>
            <a:spLocks noGrp="1"/>
          </p:cNvSpPr>
          <p:nvPr>
            <p:ph type="body" sz="quarter" idx="10"/>
          </p:nvPr>
        </p:nvSpPr>
        <p:spPr>
          <a:xfrm>
            <a:off x="381000" y="5989320"/>
            <a:ext cx="7359632" cy="549275"/>
          </a:xfrm>
        </p:spPr>
        <p:txBody>
          <a:bodyPr/>
          <a:lstStyle/>
          <a:p>
            <a:r>
              <a:rPr lang="en-US" dirty="0"/>
              <a:t>October 2017</a:t>
            </a:r>
          </a:p>
        </p:txBody>
      </p:sp>
    </p:spTree>
    <p:extLst>
      <p:ext uri="{BB962C8B-B14F-4D97-AF65-F5344CB8AC3E}">
        <p14:creationId xmlns:p14="http://schemas.microsoft.com/office/powerpoint/2010/main" val="301570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Tricentis</a:t>
            </a:r>
            <a:r>
              <a:rPr lang="en-US" dirty="0"/>
              <a:t> Tosca</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9" name="TextBox 8">
            <a:extLst>
              <a:ext uri="{FF2B5EF4-FFF2-40B4-BE49-F238E27FC236}">
                <a16:creationId xmlns:a16="http://schemas.microsoft.com/office/drawing/2014/main" id="{1E7E203B-3267-4A26-B97C-A1D73C52460F}"/>
              </a:ext>
            </a:extLst>
          </p:cNvPr>
          <p:cNvSpPr txBox="1"/>
          <p:nvPr/>
        </p:nvSpPr>
        <p:spPr>
          <a:xfrm>
            <a:off x="4706112" y="2425875"/>
            <a:ext cx="6144768" cy="2308324"/>
          </a:xfrm>
          <a:prstGeom prst="rect">
            <a:avLst/>
          </a:prstGeom>
          <a:noFill/>
        </p:spPr>
        <p:txBody>
          <a:bodyPr wrap="square" rtlCol="0">
            <a:spAutoFit/>
          </a:bodyPr>
          <a:lstStyle/>
          <a:p>
            <a:pPr marL="0" marR="0" lvl="0" indent="0" algn="just" defTabSz="914400" rtl="0" eaLnBrk="0" fontAlgn="base" latinLnBrk="0" hangingPunct="0">
              <a:lnSpc>
                <a:spcPct val="8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10203"/>
                </a:solidFill>
                <a:effectLst/>
                <a:uLnTx/>
                <a:uFillTx/>
                <a:latin typeface="Graphik"/>
                <a:ea typeface="+mn-ea"/>
                <a:cs typeface="+mn-cs"/>
              </a:rPr>
              <a:t>Tosca </a:t>
            </a:r>
            <a:r>
              <a:rPr kumimoji="0" lang="en-US" sz="1800" b="0" i="0" u="none" strike="noStrike" kern="1200" cap="none" spc="0" normalizeH="0" baseline="0" noProof="0" dirty="0">
                <a:ln>
                  <a:noFill/>
                </a:ln>
                <a:solidFill>
                  <a:srgbClr val="010203"/>
                </a:solidFill>
                <a:effectLst/>
                <a:uLnTx/>
                <a:uFillTx/>
                <a:latin typeface="Graphik"/>
                <a:ea typeface="+mn-ea"/>
                <a:cs typeface="+mn-cs"/>
              </a:rPr>
              <a:t>is a Continuous Testing platform that accelerates testing to keep pace with Agile and DevOps. It is a software testing tool that is used to automate end-to-end testing for software applications. It is developed by </a:t>
            </a:r>
            <a:r>
              <a:rPr kumimoji="0" lang="en-US" sz="1800" b="0" i="0" u="none" strike="noStrike" kern="1200" cap="none" spc="0" normalizeH="0" baseline="0" noProof="0" dirty="0" err="1">
                <a:ln>
                  <a:noFill/>
                </a:ln>
                <a:solidFill>
                  <a:srgbClr val="010203"/>
                </a:solidFill>
                <a:effectLst/>
                <a:uLnTx/>
                <a:uFillTx/>
                <a:latin typeface="Graphik"/>
                <a:ea typeface="+mn-ea"/>
                <a:cs typeface="+mn-cs"/>
              </a:rPr>
              <a:t>Tricentis</a:t>
            </a:r>
            <a:r>
              <a:rPr kumimoji="0" lang="en-US" sz="1800" b="0" i="0" u="none" strike="noStrike" kern="1200" cap="none" spc="0" normalizeH="0" baseline="0" noProof="0" dirty="0">
                <a:ln>
                  <a:noFill/>
                </a:ln>
                <a:solidFill>
                  <a:srgbClr val="010203"/>
                </a:solidFill>
                <a:effectLst/>
                <a:uLnTx/>
                <a:uFillTx/>
                <a:latin typeface="Graphik"/>
                <a:ea typeface="+mn-ea"/>
                <a:cs typeface="+mn-cs"/>
              </a:rPr>
              <a:t>.</a:t>
            </a:r>
          </a:p>
          <a:p>
            <a:pPr marL="0" marR="0" lvl="0" indent="0" algn="just"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10203"/>
              </a:solidFill>
              <a:effectLst/>
              <a:uLnTx/>
              <a:uFillTx/>
              <a:latin typeface="Graphik"/>
              <a:ea typeface="+mn-ea"/>
              <a:cs typeface="+mn-cs"/>
            </a:endParaRPr>
          </a:p>
          <a:p>
            <a:pPr marL="0" marR="0" lvl="0" indent="0" algn="just"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010203"/>
                </a:solidFill>
                <a:effectLst/>
                <a:uLnTx/>
                <a:uFillTx/>
                <a:latin typeface="Graphik"/>
                <a:ea typeface="+mn-ea"/>
                <a:cs typeface="+mn-cs"/>
              </a:rPr>
              <a:t>Tricentis</a:t>
            </a:r>
            <a:r>
              <a:rPr kumimoji="0" lang="en-US" sz="1800" b="0" i="0" u="none" strike="noStrike" kern="1200" cap="none" spc="0" normalizeH="0" baseline="0" noProof="0" dirty="0">
                <a:ln>
                  <a:noFill/>
                </a:ln>
                <a:solidFill>
                  <a:srgbClr val="010203"/>
                </a:solidFill>
                <a:effectLst/>
                <a:uLnTx/>
                <a:uFillTx/>
                <a:latin typeface="Graphik"/>
                <a:ea typeface="+mn-ea"/>
                <a:cs typeface="+mn-cs"/>
              </a:rPr>
              <a:t> Tosca combines multiple aspects of software testing (test case design, test automation, test data design and generation, and analytics) to test GUIs and APIs from a business perspective.</a:t>
            </a:r>
          </a:p>
        </p:txBody>
      </p:sp>
      <p:pic>
        <p:nvPicPr>
          <p:cNvPr id="15" name="Picture 14">
            <a:extLst>
              <a:ext uri="{FF2B5EF4-FFF2-40B4-BE49-F238E27FC236}">
                <a16:creationId xmlns:a16="http://schemas.microsoft.com/office/drawing/2014/main" id="{7DFC7B16-8708-4148-BFC8-836DCF713DFD}"/>
              </a:ext>
            </a:extLst>
          </p:cNvPr>
          <p:cNvPicPr>
            <a:picLocks noChangeAspect="1"/>
          </p:cNvPicPr>
          <p:nvPr/>
        </p:nvPicPr>
        <p:blipFill>
          <a:blip r:embed="rId2"/>
          <a:stretch>
            <a:fillRect/>
          </a:stretch>
        </p:blipFill>
        <p:spPr>
          <a:xfrm>
            <a:off x="1373258" y="2551175"/>
            <a:ext cx="2089269" cy="2089269"/>
          </a:xfrm>
          <a:prstGeom prst="rect">
            <a:avLst/>
          </a:prstGeom>
        </p:spPr>
      </p:pic>
    </p:spTree>
    <p:extLst>
      <p:ext uri="{BB962C8B-B14F-4D97-AF65-F5344CB8AC3E}">
        <p14:creationId xmlns:p14="http://schemas.microsoft.com/office/powerpoint/2010/main" val="41656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Tricentis</a:t>
            </a:r>
            <a:r>
              <a:rPr lang="en-US" dirty="0"/>
              <a:t> Tosca</a:t>
            </a:r>
          </a:p>
        </p:txBody>
      </p:sp>
      <p:sp>
        <p:nvSpPr>
          <p:cNvPr id="3" name="Text Placeholder 2"/>
          <p:cNvSpPr>
            <a:spLocks noGrp="1"/>
          </p:cNvSpPr>
          <p:nvPr>
            <p:ph type="body" sz="quarter" idx="10"/>
          </p:nvPr>
        </p:nvSpPr>
        <p:spPr/>
        <p:txBody>
          <a:bodyPr/>
          <a:lstStyle/>
          <a:p>
            <a:r>
              <a:rPr lang="en-US" dirty="0"/>
              <a:t>Basic Functionality</a:t>
            </a:r>
          </a:p>
        </p:txBody>
      </p:sp>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8" name="TextBox 7">
            <a:extLst>
              <a:ext uri="{FF2B5EF4-FFF2-40B4-BE49-F238E27FC236}">
                <a16:creationId xmlns:a16="http://schemas.microsoft.com/office/drawing/2014/main" id="{0AE6BAB8-1938-4129-8BA7-0237E960DD80}"/>
              </a:ext>
            </a:extLst>
          </p:cNvPr>
          <p:cNvSpPr txBox="1"/>
          <p:nvPr/>
        </p:nvSpPr>
        <p:spPr>
          <a:xfrm>
            <a:off x="1524000" y="2274292"/>
            <a:ext cx="8175428" cy="2308324"/>
          </a:xfrm>
          <a:prstGeom prst="rect">
            <a:avLst/>
          </a:prstGeom>
          <a:noFill/>
        </p:spPr>
        <p:txBody>
          <a:bodyPr wrap="square" rtlCol="0">
            <a:spAutoFit/>
          </a:bodyPr>
          <a:lstStyle/>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Optimize – Test Cases</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Manage – Test Data</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Automate – Test Cases</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Maximize reuse and maintainability with model-based test automation</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p:txBody>
      </p:sp>
    </p:spTree>
    <p:extLst>
      <p:ext uri="{BB962C8B-B14F-4D97-AF65-F5344CB8AC3E}">
        <p14:creationId xmlns:p14="http://schemas.microsoft.com/office/powerpoint/2010/main" val="3008736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Appium</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9" name="TextBox 8">
            <a:extLst>
              <a:ext uri="{FF2B5EF4-FFF2-40B4-BE49-F238E27FC236}">
                <a16:creationId xmlns:a16="http://schemas.microsoft.com/office/drawing/2014/main" id="{1E7E203B-3267-4A26-B97C-A1D73C52460F}"/>
              </a:ext>
            </a:extLst>
          </p:cNvPr>
          <p:cNvSpPr txBox="1"/>
          <p:nvPr/>
        </p:nvSpPr>
        <p:spPr>
          <a:xfrm>
            <a:off x="4715108" y="1589890"/>
            <a:ext cx="6144768" cy="3637919"/>
          </a:xfrm>
          <a:prstGeom prst="rect">
            <a:avLst/>
          </a:prstGeom>
          <a:noFill/>
        </p:spPr>
        <p:txBody>
          <a:bodyPr wrap="square" rtlCol="0">
            <a:spAutoFit/>
          </a:body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10203"/>
                </a:solidFill>
                <a:effectLst/>
                <a:uLnTx/>
                <a:uFillTx/>
                <a:latin typeface="Graphik"/>
                <a:ea typeface="+mn-ea"/>
                <a:cs typeface="+mn-cs"/>
              </a:rPr>
              <a:t>An open source, cross-platform test automation tool for native, hybrid and mobile web and desktop apps. </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10203"/>
              </a:solidFill>
              <a:effectLst/>
              <a:uLnTx/>
              <a:uFillTx/>
              <a:latin typeface="Graphik"/>
              <a:ea typeface="+mn-ea"/>
              <a:cs typeface="+mn-cs"/>
            </a:endParaRPr>
          </a:p>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10203"/>
                </a:solidFill>
                <a:effectLst/>
                <a:uLnTx/>
                <a:uFillTx/>
                <a:latin typeface="Graphik"/>
                <a:ea typeface="+mn-ea"/>
                <a:cs typeface="+mn-cs"/>
              </a:rPr>
              <a:t>It also allows to run the automated tests on actual devices, emulators and simulators.</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10203"/>
              </a:solidFill>
              <a:effectLst/>
              <a:uLnTx/>
              <a:uFillTx/>
              <a:latin typeface="Graphik"/>
              <a:ea typeface="+mn-ea"/>
              <a:cs typeface="+mn-cs"/>
            </a:endParaRPr>
          </a:p>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10203"/>
                </a:solidFill>
                <a:effectLst/>
                <a:uLnTx/>
                <a:uFillTx/>
                <a:latin typeface="Graphik"/>
                <a:ea typeface="+mn-ea"/>
                <a:cs typeface="+mn-cs"/>
              </a:rPr>
              <a:t>The basic philosophy of Appium is that you should be able to reuse code between iOS and Android, and that’s why when you see the API they are same across iOS and android. Another important thing to highlight here is that unlike Calabash, Appium doesn’t modify your app or need you to even recompile the app.</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10203"/>
              </a:solidFill>
              <a:effectLst/>
              <a:uLnTx/>
              <a:uFillTx/>
              <a:latin typeface="Graphik"/>
              <a:ea typeface="+mn-ea"/>
              <a:cs typeface="+mn-cs"/>
            </a:endParaRPr>
          </a:p>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10203"/>
                </a:solidFill>
                <a:effectLst/>
                <a:uLnTx/>
                <a:uFillTx/>
                <a:latin typeface="Graphik"/>
                <a:ea typeface="+mn-ea"/>
                <a:cs typeface="+mn-cs"/>
              </a:rPr>
              <a:t>Appium let’s you choose the language you want to write your test in. It doesn’t dictate the language or framework to be used.</a:t>
            </a:r>
          </a:p>
        </p:txBody>
      </p:sp>
      <p:pic>
        <p:nvPicPr>
          <p:cNvPr id="5" name="Picture 4">
            <a:extLst>
              <a:ext uri="{FF2B5EF4-FFF2-40B4-BE49-F238E27FC236}">
                <a16:creationId xmlns:a16="http://schemas.microsoft.com/office/drawing/2014/main" id="{D34F21D5-8FD8-475E-ADF9-089E9D80518C}"/>
              </a:ext>
            </a:extLst>
          </p:cNvPr>
          <p:cNvPicPr>
            <a:picLocks noChangeAspect="1"/>
          </p:cNvPicPr>
          <p:nvPr/>
        </p:nvPicPr>
        <p:blipFill>
          <a:blip r:embed="rId2"/>
          <a:stretch>
            <a:fillRect/>
          </a:stretch>
        </p:blipFill>
        <p:spPr>
          <a:xfrm>
            <a:off x="792480" y="2331720"/>
            <a:ext cx="3920508" cy="2246709"/>
          </a:xfrm>
          <a:prstGeom prst="rect">
            <a:avLst/>
          </a:prstGeom>
        </p:spPr>
      </p:pic>
    </p:spTree>
    <p:extLst>
      <p:ext uri="{BB962C8B-B14F-4D97-AF65-F5344CB8AC3E}">
        <p14:creationId xmlns:p14="http://schemas.microsoft.com/office/powerpoint/2010/main" val="85479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Appium</a:t>
            </a:r>
          </a:p>
        </p:txBody>
      </p:sp>
      <p:sp>
        <p:nvSpPr>
          <p:cNvPr id="3" name="Text Placeholder 2"/>
          <p:cNvSpPr>
            <a:spLocks noGrp="1"/>
          </p:cNvSpPr>
          <p:nvPr>
            <p:ph type="body" sz="quarter" idx="10"/>
          </p:nvPr>
        </p:nvSpPr>
        <p:spPr/>
        <p:txBody>
          <a:bodyPr/>
          <a:lstStyle/>
          <a:p>
            <a:r>
              <a:rPr lang="en-US" dirty="0"/>
              <a:t>Basic Functionality</a:t>
            </a:r>
          </a:p>
        </p:txBody>
      </p:sp>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8" name="TextBox 7">
            <a:extLst>
              <a:ext uri="{FF2B5EF4-FFF2-40B4-BE49-F238E27FC236}">
                <a16:creationId xmlns:a16="http://schemas.microsoft.com/office/drawing/2014/main" id="{0AE6BAB8-1938-4129-8BA7-0237E960DD80}"/>
              </a:ext>
            </a:extLst>
          </p:cNvPr>
          <p:cNvSpPr txBox="1"/>
          <p:nvPr/>
        </p:nvSpPr>
        <p:spPr>
          <a:xfrm>
            <a:off x="1524000" y="2020823"/>
            <a:ext cx="8175428" cy="3293209"/>
          </a:xfrm>
          <a:prstGeom prst="rect">
            <a:avLst/>
          </a:prstGeom>
          <a:noFill/>
        </p:spPr>
        <p:txBody>
          <a:bodyPr wrap="square" rtlCol="0">
            <a:spAutoFit/>
          </a:bodyPr>
          <a:lstStyle/>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You don't have to recompile your app or modify it in any way, due to use of standard automation APIs on all platforms.</a:t>
            </a: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You can write tests with your favorite dev tools using any WebDriver-compatible language such as Java, Objective-C, JavaScript (Node), PHP, Python, Ruby, C#, Clojure, or Perl with the Selenium WebDriver API and language-specific client libraries.</a:t>
            </a: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You can use any testing framework.</a:t>
            </a: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Appium has built-in mobile web and hybrid app support. Within the same script you can switch seamlessly between native app automation and </a:t>
            </a:r>
            <a:r>
              <a:rPr kumimoji="0" lang="en-US" sz="2000" b="0" i="0" u="none" strike="noStrike" kern="1200" cap="none" spc="0" normalizeH="0" baseline="0" noProof="0" dirty="0" err="1">
                <a:ln>
                  <a:noFill/>
                </a:ln>
                <a:solidFill>
                  <a:srgbClr val="010203"/>
                </a:solidFill>
                <a:effectLst/>
                <a:uLnTx/>
                <a:uFillTx/>
                <a:latin typeface="Graphik"/>
                <a:ea typeface="+mn-ea"/>
                <a:cs typeface="+mn-cs"/>
              </a:rPr>
              <a:t>webview</a:t>
            </a:r>
            <a:r>
              <a:rPr kumimoji="0" lang="en-US" sz="2000" b="0" i="0" u="none" strike="noStrike" kern="1200" cap="none" spc="0" normalizeH="0" baseline="0" noProof="0" dirty="0">
                <a:ln>
                  <a:noFill/>
                </a:ln>
                <a:solidFill>
                  <a:srgbClr val="010203"/>
                </a:solidFill>
                <a:effectLst/>
                <a:uLnTx/>
                <a:uFillTx/>
                <a:latin typeface="Graphik"/>
                <a:ea typeface="+mn-ea"/>
                <a:cs typeface="+mn-cs"/>
              </a:rPr>
              <a:t> automation, all using the WebDriver model that's already the standard for web automation.</a:t>
            </a:r>
          </a:p>
        </p:txBody>
      </p:sp>
    </p:spTree>
    <p:extLst>
      <p:ext uri="{BB962C8B-B14F-4D97-AF65-F5344CB8AC3E}">
        <p14:creationId xmlns:p14="http://schemas.microsoft.com/office/powerpoint/2010/main" val="195867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Calabash</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9" name="TextBox 8">
            <a:extLst>
              <a:ext uri="{FF2B5EF4-FFF2-40B4-BE49-F238E27FC236}">
                <a16:creationId xmlns:a16="http://schemas.microsoft.com/office/drawing/2014/main" id="{1E7E203B-3267-4A26-B97C-A1D73C52460F}"/>
              </a:ext>
            </a:extLst>
          </p:cNvPr>
          <p:cNvSpPr txBox="1"/>
          <p:nvPr/>
        </p:nvSpPr>
        <p:spPr>
          <a:xfrm>
            <a:off x="4925568" y="2551176"/>
            <a:ext cx="6144768" cy="1643527"/>
          </a:xfrm>
          <a:prstGeom prst="rect">
            <a:avLst/>
          </a:prstGeom>
          <a:noFill/>
        </p:spPr>
        <p:txBody>
          <a:bodyPr wrap="square" rtlCol="0">
            <a:spAutoFit/>
          </a:body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10203"/>
                </a:solidFill>
                <a:effectLst/>
                <a:uLnTx/>
                <a:uFillTx/>
                <a:latin typeface="Graphik"/>
                <a:ea typeface="+mn-ea"/>
                <a:cs typeface="+mn-cs"/>
              </a:rPr>
              <a:t>Calabash</a:t>
            </a:r>
            <a:r>
              <a:rPr kumimoji="0" lang="en-US" sz="1800" b="0" i="0" u="none" strike="noStrike" kern="1200" cap="none" spc="0" normalizeH="0" baseline="0" noProof="0" dirty="0">
                <a:ln>
                  <a:noFill/>
                </a:ln>
                <a:solidFill>
                  <a:srgbClr val="010203"/>
                </a:solidFill>
                <a:effectLst/>
                <a:uLnTx/>
                <a:uFillTx/>
                <a:latin typeface="Graphik"/>
                <a:ea typeface="+mn-ea"/>
                <a:cs typeface="+mn-cs"/>
              </a:rPr>
              <a:t> is one framework that enables automated UI Acceptance Tests written in Cucumber to be run on iOS and Android applications. While Calabash integrates tightly with </a:t>
            </a:r>
            <a:r>
              <a:rPr kumimoji="0" lang="en-US" sz="1800" b="0" i="0" u="none" strike="noStrike" kern="1200" cap="none" spc="0" normalizeH="0" baseline="0" noProof="0" dirty="0" err="1">
                <a:ln>
                  <a:noFill/>
                </a:ln>
                <a:solidFill>
                  <a:srgbClr val="010203"/>
                </a:solidFill>
                <a:effectLst/>
                <a:uLnTx/>
                <a:uFillTx/>
                <a:latin typeface="Graphik"/>
                <a:ea typeface="+mn-ea"/>
                <a:cs typeface="+mn-cs"/>
              </a:rPr>
              <a:t>Xamarin.iOS</a:t>
            </a:r>
            <a:r>
              <a:rPr kumimoji="0" lang="en-US" sz="1800" b="0" i="0" u="none" strike="noStrike" kern="1200" cap="none" spc="0" normalizeH="0" baseline="0" noProof="0" dirty="0">
                <a:ln>
                  <a:noFill/>
                </a:ln>
                <a:solidFill>
                  <a:srgbClr val="010203"/>
                </a:solidFill>
                <a:effectLst/>
                <a:uLnTx/>
                <a:uFillTx/>
                <a:latin typeface="Graphik"/>
                <a:ea typeface="+mn-ea"/>
                <a:cs typeface="+mn-cs"/>
              </a:rPr>
              <a:t> and </a:t>
            </a:r>
            <a:r>
              <a:rPr kumimoji="0" lang="en-US" sz="1800" b="0" i="0" u="none" strike="noStrike" kern="1200" cap="none" spc="0" normalizeH="0" baseline="0" noProof="0" dirty="0" err="1">
                <a:ln>
                  <a:noFill/>
                </a:ln>
                <a:solidFill>
                  <a:srgbClr val="010203"/>
                </a:solidFill>
                <a:effectLst/>
                <a:uLnTx/>
                <a:uFillTx/>
                <a:latin typeface="Graphik"/>
                <a:ea typeface="+mn-ea"/>
                <a:cs typeface="+mn-cs"/>
              </a:rPr>
              <a:t>Xamarin.Android</a:t>
            </a:r>
            <a:r>
              <a:rPr kumimoji="0" lang="en-US" sz="1800" b="0" i="0" u="none" strike="noStrike" kern="1200" cap="none" spc="0" normalizeH="0" baseline="0" noProof="0" dirty="0">
                <a:ln>
                  <a:noFill/>
                </a:ln>
                <a:solidFill>
                  <a:srgbClr val="010203"/>
                </a:solidFill>
                <a:effectLst/>
                <a:uLnTx/>
                <a:uFillTx/>
                <a:latin typeface="Graphik"/>
                <a:ea typeface="+mn-ea"/>
                <a:cs typeface="+mn-cs"/>
              </a:rPr>
              <a:t> project, it can also be used with iOS and Android projects written in the indigenous languages of Objective-C and Java.</a:t>
            </a:r>
          </a:p>
        </p:txBody>
      </p:sp>
      <p:pic>
        <p:nvPicPr>
          <p:cNvPr id="11" name="Picture 10">
            <a:extLst>
              <a:ext uri="{FF2B5EF4-FFF2-40B4-BE49-F238E27FC236}">
                <a16:creationId xmlns:a16="http://schemas.microsoft.com/office/drawing/2014/main" id="{6389BBB3-B01D-49EA-BC64-B1081D9FA920}"/>
              </a:ext>
            </a:extLst>
          </p:cNvPr>
          <p:cNvPicPr>
            <a:picLocks noChangeAspect="1"/>
          </p:cNvPicPr>
          <p:nvPr/>
        </p:nvPicPr>
        <p:blipFill>
          <a:blip r:embed="rId2"/>
          <a:stretch>
            <a:fillRect/>
          </a:stretch>
        </p:blipFill>
        <p:spPr>
          <a:xfrm>
            <a:off x="829056" y="2778979"/>
            <a:ext cx="3467100" cy="1638300"/>
          </a:xfrm>
          <a:prstGeom prst="rect">
            <a:avLst/>
          </a:prstGeom>
        </p:spPr>
      </p:pic>
    </p:spTree>
    <p:extLst>
      <p:ext uri="{BB962C8B-B14F-4D97-AF65-F5344CB8AC3E}">
        <p14:creationId xmlns:p14="http://schemas.microsoft.com/office/powerpoint/2010/main" val="336894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Calabash</a:t>
            </a:r>
          </a:p>
        </p:txBody>
      </p:sp>
      <p:sp>
        <p:nvSpPr>
          <p:cNvPr id="3" name="Text Placeholder 2"/>
          <p:cNvSpPr>
            <a:spLocks noGrp="1"/>
          </p:cNvSpPr>
          <p:nvPr>
            <p:ph type="body" sz="quarter" idx="10"/>
          </p:nvPr>
        </p:nvSpPr>
        <p:spPr/>
        <p:txBody>
          <a:bodyPr/>
          <a:lstStyle/>
          <a:p>
            <a:r>
              <a:rPr lang="en-US" dirty="0"/>
              <a:t>Basic Functionality</a:t>
            </a:r>
          </a:p>
        </p:txBody>
      </p:sp>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8" name="TextBox 7">
            <a:extLst>
              <a:ext uri="{FF2B5EF4-FFF2-40B4-BE49-F238E27FC236}">
                <a16:creationId xmlns:a16="http://schemas.microsoft.com/office/drawing/2014/main" id="{0AE6BAB8-1938-4129-8BA7-0237E960DD80}"/>
              </a:ext>
            </a:extLst>
          </p:cNvPr>
          <p:cNvSpPr txBox="1"/>
          <p:nvPr/>
        </p:nvSpPr>
        <p:spPr>
          <a:xfrm>
            <a:off x="1524000" y="2274292"/>
            <a:ext cx="8175428" cy="2062103"/>
          </a:xfrm>
          <a:prstGeom prst="rect">
            <a:avLst/>
          </a:prstGeom>
          <a:noFill/>
        </p:spPr>
        <p:txBody>
          <a:bodyPr wrap="square" rtlCol="0">
            <a:spAutoFit/>
          </a:bodyPr>
          <a:lstStyle/>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BDD-Style acceptance testing</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Ruby-based</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Cross platform, supporting iOS and Android</a:t>
            </a:r>
          </a:p>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a:p>
            <a:pPr marL="342900" marR="0" lvl="0" indent="-342900" algn="l" defTabSz="914400" rtl="0" eaLnBrk="0" fontAlgn="base" latinLnBrk="0" hangingPunct="0">
              <a:lnSpc>
                <a:spcPct val="8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10203"/>
                </a:solidFill>
                <a:effectLst/>
                <a:uLnTx/>
                <a:uFillTx/>
                <a:latin typeface="Graphik"/>
                <a:ea typeface="+mn-ea"/>
                <a:cs typeface="+mn-cs"/>
              </a:rPr>
              <a:t>Supported by Xamarin Test Cloud, </a:t>
            </a:r>
            <a:r>
              <a:rPr kumimoji="0" lang="en-US" sz="2000" b="0" i="0" u="none" strike="noStrike" kern="1200" cap="none" spc="0" normalizeH="0" baseline="0" noProof="0" dirty="0" err="1">
                <a:ln>
                  <a:noFill/>
                </a:ln>
                <a:solidFill>
                  <a:srgbClr val="010203"/>
                </a:solidFill>
                <a:effectLst/>
                <a:uLnTx/>
                <a:uFillTx/>
                <a:latin typeface="Graphik"/>
                <a:ea typeface="+mn-ea"/>
                <a:cs typeface="+mn-cs"/>
              </a:rPr>
              <a:t>TestObject</a:t>
            </a:r>
            <a:r>
              <a:rPr kumimoji="0" lang="en-US" sz="2000" b="0" i="0" u="none" strike="noStrike" kern="1200" cap="none" spc="0" normalizeH="0" baseline="0" noProof="0" dirty="0">
                <a:ln>
                  <a:noFill/>
                </a:ln>
                <a:solidFill>
                  <a:srgbClr val="010203"/>
                </a:solidFill>
                <a:effectLst/>
                <a:uLnTx/>
                <a:uFillTx/>
                <a:latin typeface="Graphik"/>
                <a:ea typeface="+mn-ea"/>
                <a:cs typeface="+mn-cs"/>
              </a:rPr>
              <a:t>, AWS Device Farm, </a:t>
            </a:r>
            <a:r>
              <a:rPr kumimoji="0" lang="en-US" sz="2000" b="0" i="0" u="none" strike="noStrike" kern="1200" cap="none" spc="0" normalizeH="0" baseline="0" noProof="0" dirty="0" err="1">
                <a:ln>
                  <a:noFill/>
                </a:ln>
                <a:solidFill>
                  <a:srgbClr val="010203"/>
                </a:solidFill>
                <a:effectLst/>
                <a:uLnTx/>
                <a:uFillTx/>
                <a:latin typeface="Graphik"/>
                <a:ea typeface="+mn-ea"/>
                <a:cs typeface="+mn-cs"/>
              </a:rPr>
              <a:t>etc</a:t>
            </a:r>
            <a:endParaRPr kumimoji="0" lang="en-US" sz="2000" b="0" i="0" u="none" strike="noStrike" kern="1200" cap="none" spc="0" normalizeH="0" baseline="0" noProof="0" dirty="0">
              <a:ln>
                <a:noFill/>
              </a:ln>
              <a:solidFill>
                <a:srgbClr val="010203"/>
              </a:solidFill>
              <a:effectLst/>
              <a:uLnTx/>
              <a:uFillTx/>
              <a:latin typeface="Graphik"/>
              <a:ea typeface="+mn-ea"/>
              <a:cs typeface="+mn-cs"/>
            </a:endParaRPr>
          </a:p>
        </p:txBody>
      </p:sp>
    </p:spTree>
    <p:extLst>
      <p:ext uri="{BB962C8B-B14F-4D97-AF65-F5344CB8AC3E}">
        <p14:creationId xmlns:p14="http://schemas.microsoft.com/office/powerpoint/2010/main" val="378504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SELENIUM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2</a:t>
            </a:fld>
            <a:endParaRPr lang="en-US" dirty="0"/>
          </a:p>
        </p:txBody>
      </p:sp>
      <p:sp>
        <p:nvSpPr>
          <p:cNvPr id="8" name="Text Placeholder 3">
            <a:extLst>
              <a:ext uri="{FF2B5EF4-FFF2-40B4-BE49-F238E27FC236}">
                <a16:creationId xmlns:a16="http://schemas.microsoft.com/office/drawing/2014/main" id="{BB8FFA55-E748-400C-9452-2B89432762FB}"/>
              </a:ext>
            </a:extLst>
          </p:cNvPr>
          <p:cNvSpPr txBox="1">
            <a:spLocks/>
          </p:cNvSpPr>
          <p:nvPr/>
        </p:nvSpPr>
        <p:spPr bwMode="gray">
          <a:xfrm>
            <a:off x="3791712" y="1744215"/>
            <a:ext cx="7168896" cy="4498848"/>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342900" indent="-342900" algn="just">
              <a:buClrTx/>
              <a:buFont typeface="Arial" panose="020B0604020202020204" pitchFamily="34" charset="0"/>
              <a:buChar char="•"/>
            </a:pPr>
            <a:endParaRPr lang="en-US" sz="2400" kern="0" dirty="0">
              <a:solidFill>
                <a:schemeClr val="bg1"/>
              </a:solidFill>
            </a:endParaRPr>
          </a:p>
          <a:p>
            <a:pPr marL="342900" indent="-342900" algn="just">
              <a:buClrTx/>
              <a:buFont typeface="Arial" panose="020B0604020202020204" pitchFamily="34" charset="0"/>
              <a:buChar char="•"/>
            </a:pPr>
            <a:r>
              <a:rPr lang="en-US" b="0" kern="0" dirty="0">
                <a:solidFill>
                  <a:schemeClr val="bg1"/>
                </a:solidFill>
              </a:rPr>
              <a:t>Selenium is a portable software-testing framework for web applications.</a:t>
            </a:r>
          </a:p>
          <a:p>
            <a:pPr marL="342900" indent="-342900" algn="just">
              <a:buClrTx/>
              <a:buFont typeface="Arial" panose="020B0604020202020204" pitchFamily="34" charset="0"/>
              <a:buChar char="•"/>
            </a:pPr>
            <a:endParaRPr lang="en-US" b="0" kern="0" dirty="0">
              <a:solidFill>
                <a:schemeClr val="bg1"/>
              </a:solidFill>
            </a:endParaRPr>
          </a:p>
          <a:p>
            <a:pPr marL="342900" indent="-342900" algn="just">
              <a:buClrTx/>
              <a:buFont typeface="Arial" panose="020B0604020202020204" pitchFamily="34" charset="0"/>
              <a:buChar char="•"/>
            </a:pPr>
            <a:r>
              <a:rPr lang="en-US" b="0" kern="0" dirty="0">
                <a:solidFill>
                  <a:schemeClr val="bg1"/>
                </a:solidFill>
              </a:rPr>
              <a:t>Selenium is a set of different software tools each with a different approach to supporting test automation.</a:t>
            </a:r>
          </a:p>
          <a:p>
            <a:pPr marL="342900" indent="-342900" algn="just">
              <a:buClrTx/>
              <a:buFont typeface="Arial" panose="020B0604020202020204" pitchFamily="34" charset="0"/>
              <a:buChar char="•"/>
            </a:pPr>
            <a:endParaRPr lang="en-US" b="0" kern="0" dirty="0">
              <a:solidFill>
                <a:schemeClr val="bg1"/>
              </a:solidFill>
            </a:endParaRPr>
          </a:p>
          <a:p>
            <a:pPr marL="342900" indent="-342900" algn="just">
              <a:buClrTx/>
              <a:buFont typeface="Arial" panose="020B0604020202020204" pitchFamily="34" charset="0"/>
              <a:buChar char="•"/>
            </a:pPr>
            <a:r>
              <a:rPr lang="en-US" b="0" kern="0" dirty="0">
                <a:solidFill>
                  <a:schemeClr val="bg1"/>
                </a:solidFill>
              </a:rPr>
              <a:t>One of Selenium’s key features is the support for executing one’s tests on multiple browser platforms.</a:t>
            </a:r>
          </a:p>
          <a:p>
            <a:pPr marL="342900" indent="-342900" algn="just">
              <a:buClrTx/>
              <a:buFont typeface="Arial" panose="020B0604020202020204" pitchFamily="34" charset="0"/>
              <a:buChar char="•"/>
            </a:pPr>
            <a:endParaRPr lang="en-US" b="0" kern="0" dirty="0">
              <a:solidFill>
                <a:schemeClr val="bg1"/>
              </a:solidFill>
            </a:endParaRPr>
          </a:p>
          <a:p>
            <a:pPr marL="342900" indent="-342900" algn="just">
              <a:buClrTx/>
              <a:buFont typeface="Arial" panose="020B0604020202020204" pitchFamily="34" charset="0"/>
              <a:buChar char="•"/>
            </a:pPr>
            <a:r>
              <a:rPr lang="en-US" b="0" kern="0" dirty="0">
                <a:solidFill>
                  <a:schemeClr val="bg1"/>
                </a:solidFill>
              </a:rPr>
              <a:t>Selenium is composed of multiple software tools.</a:t>
            </a:r>
          </a:p>
          <a:p>
            <a:pPr marL="342900" indent="-342900" algn="just">
              <a:buClrTx/>
              <a:buFont typeface="Arial" panose="020B0604020202020204" pitchFamily="34" charset="0"/>
              <a:buChar char="•"/>
            </a:pPr>
            <a:endParaRPr lang="en-US" b="0" kern="0" dirty="0">
              <a:solidFill>
                <a:schemeClr val="bg1"/>
              </a:solidFill>
            </a:endParaRPr>
          </a:p>
          <a:p>
            <a:pPr marL="1028683" lvl="3" indent="-342900" algn="just">
              <a:buClrTx/>
              <a:buFont typeface="Wingdings" panose="05000000000000000000" pitchFamily="2" charset="2"/>
              <a:buChar char="ü"/>
            </a:pPr>
            <a:r>
              <a:rPr lang="en-US" sz="1600" b="0" kern="0" dirty="0">
                <a:solidFill>
                  <a:schemeClr val="bg1"/>
                </a:solidFill>
              </a:rPr>
              <a:t>Selenium 2 (Selenium WebDriver)</a:t>
            </a:r>
          </a:p>
          <a:p>
            <a:pPr marL="1028683" lvl="3" indent="-342900" algn="just">
              <a:buClrTx/>
              <a:buFont typeface="Wingdings" panose="05000000000000000000" pitchFamily="2" charset="2"/>
              <a:buChar char="ü"/>
            </a:pPr>
            <a:r>
              <a:rPr lang="en-US" sz="1600" b="0" kern="0" dirty="0">
                <a:solidFill>
                  <a:schemeClr val="bg1"/>
                </a:solidFill>
              </a:rPr>
              <a:t>Selenium 1 (Selenium RC or Remote Control)</a:t>
            </a:r>
          </a:p>
          <a:p>
            <a:pPr marL="1028683" lvl="3" indent="-342900" algn="just">
              <a:buClrTx/>
              <a:buFont typeface="Wingdings" panose="05000000000000000000" pitchFamily="2" charset="2"/>
              <a:buChar char="ü"/>
            </a:pPr>
            <a:r>
              <a:rPr lang="en-US" sz="1600" b="0" kern="0" dirty="0">
                <a:solidFill>
                  <a:schemeClr val="bg1"/>
                </a:solidFill>
              </a:rPr>
              <a:t>Selenium IDE</a:t>
            </a:r>
          </a:p>
          <a:p>
            <a:pPr marL="1028683" lvl="3" indent="-342900" algn="just">
              <a:buClrTx/>
              <a:buFont typeface="Wingdings" panose="05000000000000000000" pitchFamily="2" charset="2"/>
              <a:buChar char="ü"/>
            </a:pPr>
            <a:r>
              <a:rPr lang="en-US" sz="1600" b="0" kern="0" dirty="0">
                <a:solidFill>
                  <a:schemeClr val="bg1"/>
                </a:solidFill>
              </a:rPr>
              <a:t>Selenium Grid</a:t>
            </a:r>
          </a:p>
          <a:p>
            <a:pPr marL="342900" indent="-342900">
              <a:buClrTx/>
              <a:buFont typeface="Arial" panose="020B0604020202020204" pitchFamily="34" charset="0"/>
              <a:buChar char="•"/>
            </a:pPr>
            <a:endParaRPr lang="en-US" kern="0" dirty="0">
              <a:solidFill>
                <a:schemeClr val="bg1"/>
              </a:solidFill>
            </a:endParaRPr>
          </a:p>
          <a:p>
            <a:pPr marL="1028683" lvl="3" indent="-342900">
              <a:buClrTx/>
              <a:buFont typeface="Arial" panose="020B0604020202020204" pitchFamily="34" charset="0"/>
              <a:buChar char="•"/>
            </a:pPr>
            <a:endParaRPr lang="en-US" sz="2000" b="0" kern="0" dirty="0">
              <a:solidFill>
                <a:schemeClr val="bg1"/>
              </a:solidFill>
            </a:endParaRPr>
          </a:p>
        </p:txBody>
      </p:sp>
      <p:pic>
        <p:nvPicPr>
          <p:cNvPr id="9" name="Picture 8">
            <a:extLst>
              <a:ext uri="{FF2B5EF4-FFF2-40B4-BE49-F238E27FC236}">
                <a16:creationId xmlns:a16="http://schemas.microsoft.com/office/drawing/2014/main" id="{B749711A-3B81-4289-A931-9C05302EAEDD}"/>
              </a:ext>
            </a:extLst>
          </p:cNvPr>
          <p:cNvPicPr>
            <a:picLocks noChangeAspect="1"/>
          </p:cNvPicPr>
          <p:nvPr/>
        </p:nvPicPr>
        <p:blipFill>
          <a:blip r:embed="rId2"/>
          <a:stretch>
            <a:fillRect/>
          </a:stretch>
        </p:blipFill>
        <p:spPr>
          <a:xfrm>
            <a:off x="1087954" y="2258568"/>
            <a:ext cx="2133054" cy="1930414"/>
          </a:xfrm>
          <a:prstGeom prst="rect">
            <a:avLst/>
          </a:prstGeom>
        </p:spPr>
      </p:pic>
    </p:spTree>
    <p:extLst>
      <p:ext uri="{BB962C8B-B14F-4D97-AF65-F5344CB8AC3E}">
        <p14:creationId xmlns:p14="http://schemas.microsoft.com/office/powerpoint/2010/main" val="29456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SELENIUM</a:t>
            </a:r>
          </a:p>
        </p:txBody>
      </p:sp>
      <p:sp>
        <p:nvSpPr>
          <p:cNvPr id="4" name="Text Placeholder 3"/>
          <p:cNvSpPr>
            <a:spLocks noGrp="1"/>
          </p:cNvSpPr>
          <p:nvPr>
            <p:ph type="body" sz="quarter" idx="10"/>
          </p:nvPr>
        </p:nvSpPr>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3</a:t>
            </a:fld>
            <a:endParaRPr lang="en-US" dirty="0"/>
          </a:p>
        </p:txBody>
      </p:sp>
      <p:sp>
        <p:nvSpPr>
          <p:cNvPr id="8" name="Text Placeholder 3">
            <a:extLst>
              <a:ext uri="{FF2B5EF4-FFF2-40B4-BE49-F238E27FC236}">
                <a16:creationId xmlns:a16="http://schemas.microsoft.com/office/drawing/2014/main" id="{BB0923A7-5863-448F-BA13-F725EFFD4CD0}"/>
              </a:ext>
            </a:extLst>
          </p:cNvPr>
          <p:cNvSpPr txBox="1">
            <a:spLocks/>
          </p:cNvSpPr>
          <p:nvPr/>
        </p:nvSpPr>
        <p:spPr bwMode="gray">
          <a:xfrm>
            <a:off x="1304544" y="1522358"/>
            <a:ext cx="9025501" cy="5157216"/>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628644" lvl="1" indent="-342900">
              <a:buClr>
                <a:schemeClr val="bg1"/>
              </a:buClr>
              <a:buFont typeface="Arial" panose="020B0604020202020204" pitchFamily="34" charset="0"/>
              <a:buChar char="•"/>
            </a:pPr>
            <a:endParaRPr lang="en-US" sz="1600" b="0" kern="0" dirty="0">
              <a:solidFill>
                <a:schemeClr val="bg1"/>
              </a:solidFill>
            </a:endParaRPr>
          </a:p>
          <a:p>
            <a:pPr marL="628644" lvl="1" indent="-342900">
              <a:buClr>
                <a:schemeClr val="bg1"/>
              </a:buClr>
              <a:buFont typeface="Arial" panose="020B0604020202020204" pitchFamily="34" charset="0"/>
              <a:buChar char="•"/>
            </a:pPr>
            <a:r>
              <a:rPr lang="en-US" sz="1600" b="0" kern="0" dirty="0">
                <a:solidFill>
                  <a:schemeClr val="bg1"/>
                </a:solidFill>
              </a:rPr>
              <a:t>Combination of tool and DSL – Selenium is an absolute combination of tools and DSL (Domain Specific Language) in order to carry out various types of tests. It allows you to record the tests carried out through the browser. It supports multiple web browsers like Internet Explorer, Safari, Firefox, Chrome, etc.</a:t>
            </a:r>
          </a:p>
          <a:p>
            <a:pPr marL="628644" lvl="1" indent="-342900">
              <a:buClr>
                <a:schemeClr val="bg1"/>
              </a:buClr>
              <a:buFont typeface="Arial" panose="020B0604020202020204" pitchFamily="34" charset="0"/>
              <a:buChar char="•"/>
            </a:pPr>
            <a:endParaRPr lang="en-US" sz="1600" b="0" kern="0" dirty="0">
              <a:solidFill>
                <a:schemeClr val="bg1"/>
              </a:solidFill>
            </a:endParaRPr>
          </a:p>
          <a:p>
            <a:pPr marL="628644" lvl="1" indent="-342900">
              <a:buClr>
                <a:schemeClr val="bg1"/>
              </a:buClr>
              <a:buFont typeface="Arial" panose="020B0604020202020204" pitchFamily="34" charset="0"/>
              <a:buChar char="•"/>
            </a:pPr>
            <a:r>
              <a:rPr lang="en-US" sz="1600" b="0" kern="0" dirty="0">
                <a:solidFill>
                  <a:schemeClr val="bg1"/>
                </a:solidFill>
              </a:rPr>
              <a:t>Uses a rich language for tests – Selenium uses DSL in order to test the web applications. This language includes 200 commands and is an easy programming language to learn.</a:t>
            </a:r>
          </a:p>
          <a:p>
            <a:pPr marL="628644" lvl="1" indent="-342900">
              <a:buClr>
                <a:schemeClr val="bg1"/>
              </a:buClr>
              <a:buFont typeface="Arial" panose="020B0604020202020204" pitchFamily="34" charset="0"/>
              <a:buChar char="•"/>
            </a:pPr>
            <a:endParaRPr lang="en-US" sz="1600" b="0" kern="0" dirty="0">
              <a:solidFill>
                <a:schemeClr val="bg1"/>
              </a:solidFill>
            </a:endParaRPr>
          </a:p>
          <a:p>
            <a:pPr marL="628644" lvl="1" indent="-342900">
              <a:buClr>
                <a:schemeClr val="bg1"/>
              </a:buClr>
              <a:buFont typeface="Arial" panose="020B0604020202020204" pitchFamily="34" charset="0"/>
              <a:buChar char="•"/>
            </a:pPr>
            <a:r>
              <a:rPr lang="en-US" sz="1600" b="0" kern="0" dirty="0">
                <a:solidFill>
                  <a:schemeClr val="bg1"/>
                </a:solidFill>
              </a:rPr>
              <a:t>A flexible language – Once the test cases are prepared, they can be executed on any operating system like Linux, Macintosh, etc.</a:t>
            </a:r>
          </a:p>
          <a:p>
            <a:pPr marL="628644" lvl="1" indent="-342900">
              <a:buClr>
                <a:schemeClr val="bg1"/>
              </a:buClr>
              <a:buFont typeface="Arial" panose="020B0604020202020204" pitchFamily="34" charset="0"/>
              <a:buChar char="•"/>
            </a:pPr>
            <a:endParaRPr lang="en-US" sz="1600" b="0" kern="0" dirty="0">
              <a:solidFill>
                <a:schemeClr val="bg1"/>
              </a:solidFill>
            </a:endParaRPr>
          </a:p>
          <a:p>
            <a:pPr marL="628644" lvl="1" indent="-342900">
              <a:buClr>
                <a:schemeClr val="bg1"/>
              </a:buClr>
              <a:buFont typeface="Arial" panose="020B0604020202020204" pitchFamily="34" charset="0"/>
              <a:buChar char="•"/>
            </a:pPr>
            <a:r>
              <a:rPr lang="en-US" sz="1600" b="0" kern="0" dirty="0">
                <a:solidFill>
                  <a:schemeClr val="bg1"/>
                </a:solidFill>
              </a:rPr>
              <a:t>Reduce test execution time – Selenium supports parallel test execution that reduce the time taken in executing parallel tests.</a:t>
            </a:r>
          </a:p>
          <a:p>
            <a:pPr marL="628644" lvl="1" indent="-342900">
              <a:buClr>
                <a:schemeClr val="bg1"/>
              </a:buClr>
              <a:buFont typeface="Arial" panose="020B0604020202020204" pitchFamily="34" charset="0"/>
              <a:buChar char="•"/>
            </a:pPr>
            <a:endParaRPr lang="en-US" sz="1600" b="0" kern="0" dirty="0">
              <a:solidFill>
                <a:schemeClr val="bg1"/>
              </a:solidFill>
            </a:endParaRPr>
          </a:p>
          <a:p>
            <a:pPr marL="628644" lvl="1" indent="-342900">
              <a:buClr>
                <a:schemeClr val="bg1"/>
              </a:buClr>
              <a:buFont typeface="Arial" panose="020B0604020202020204" pitchFamily="34" charset="0"/>
              <a:buChar char="•"/>
            </a:pPr>
            <a:r>
              <a:rPr lang="en-US" sz="1600" b="0" kern="0" dirty="0">
                <a:solidFill>
                  <a:schemeClr val="bg1"/>
                </a:solidFill>
              </a:rPr>
              <a:t>Lesser resources required – Selenium requires lesser resources when compared to its competitors like UFT, RFT, etc.</a:t>
            </a:r>
            <a:br>
              <a:rPr lang="en-US" sz="1600" b="0" kern="0" dirty="0">
                <a:solidFill>
                  <a:schemeClr val="bg1"/>
                </a:solidFill>
              </a:rPr>
            </a:br>
            <a:endParaRPr lang="en-US" sz="1600" b="0" kern="0" dirty="0">
              <a:solidFill>
                <a:schemeClr val="bg1"/>
              </a:solidFill>
            </a:endParaRPr>
          </a:p>
          <a:p>
            <a:pPr marL="342900" indent="-342900">
              <a:buClr>
                <a:schemeClr val="bg1"/>
              </a:buClr>
              <a:buFont typeface="Arial" panose="020B0604020202020204" pitchFamily="34" charset="0"/>
              <a:buChar char="•"/>
            </a:pPr>
            <a:endParaRPr lang="en-US" sz="1600" kern="0" dirty="0">
              <a:solidFill>
                <a:schemeClr val="bg1"/>
              </a:solidFill>
            </a:endParaRPr>
          </a:p>
          <a:p>
            <a:pPr marL="1028683" lvl="3" indent="-342900">
              <a:buClr>
                <a:schemeClr val="bg1"/>
              </a:buClr>
              <a:buFont typeface="Arial" panose="020B0604020202020204" pitchFamily="34" charset="0"/>
              <a:buChar char="•"/>
            </a:pPr>
            <a:endParaRPr lang="en-US" sz="1600" b="0" kern="0" dirty="0">
              <a:solidFill>
                <a:schemeClr val="bg1"/>
              </a:solidFill>
            </a:endParaRPr>
          </a:p>
        </p:txBody>
      </p:sp>
    </p:spTree>
    <p:extLst>
      <p:ext uri="{BB962C8B-B14F-4D97-AF65-F5344CB8AC3E}">
        <p14:creationId xmlns:p14="http://schemas.microsoft.com/office/powerpoint/2010/main" val="357030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testng</a:t>
            </a:r>
            <a:r>
              <a:rPr lang="en-US" dirty="0"/>
              <a:t>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4</a:t>
            </a:fld>
            <a:endParaRPr lang="en-US" dirty="0"/>
          </a:p>
        </p:txBody>
      </p:sp>
      <p:sp>
        <p:nvSpPr>
          <p:cNvPr id="10" name="Text Placeholder 3">
            <a:extLst>
              <a:ext uri="{FF2B5EF4-FFF2-40B4-BE49-F238E27FC236}">
                <a16:creationId xmlns:a16="http://schemas.microsoft.com/office/drawing/2014/main" id="{34B04A87-F5C7-421F-99AD-17E7B6A90B60}"/>
              </a:ext>
            </a:extLst>
          </p:cNvPr>
          <p:cNvSpPr txBox="1">
            <a:spLocks/>
          </p:cNvSpPr>
          <p:nvPr/>
        </p:nvSpPr>
        <p:spPr bwMode="gray">
          <a:xfrm>
            <a:off x="3681984" y="1856232"/>
            <a:ext cx="7186379" cy="4032193"/>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285750" indent="-285750" algn="just">
              <a:buClrTx/>
              <a:buFont typeface="Arial" panose="020B0604020202020204" pitchFamily="34" charset="0"/>
              <a:buChar char="•"/>
            </a:pPr>
            <a:br>
              <a:rPr lang="en-US" sz="1800" kern="0" dirty="0">
                <a:solidFill>
                  <a:schemeClr val="bg1"/>
                </a:solidFill>
              </a:rPr>
            </a:br>
            <a:endParaRPr lang="en-US" sz="180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TestNG is a testing framework inspired from JUnit and </a:t>
            </a:r>
            <a:r>
              <a:rPr lang="en-US" sz="1800" b="0" kern="0" dirty="0" err="1">
                <a:solidFill>
                  <a:schemeClr val="bg1"/>
                </a:solidFill>
              </a:rPr>
              <a:t>NUnit</a:t>
            </a:r>
            <a:r>
              <a:rPr lang="en-US" sz="1800" b="0" kern="0" dirty="0">
                <a:solidFill>
                  <a:schemeClr val="bg1"/>
                </a:solidFill>
              </a:rPr>
              <a:t> but introducing some new functionalities that make it more powerful and easier to use.</a:t>
            </a:r>
          </a:p>
          <a:p>
            <a:pPr marL="342900" indent="-342900" algn="just">
              <a:buClrTx/>
              <a:buFont typeface="Arial" panose="020B0604020202020204" pitchFamily="34" charset="0"/>
              <a:buChar char="•"/>
            </a:pPr>
            <a:endParaRPr lang="en-US" sz="1800" b="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It is an open source automated testing framework hence no cost required for implementation</a:t>
            </a:r>
          </a:p>
          <a:p>
            <a:pPr marL="342900" indent="-342900" algn="just">
              <a:buClrTx/>
              <a:buFont typeface="Arial" panose="020B0604020202020204" pitchFamily="34" charset="0"/>
              <a:buChar char="•"/>
            </a:pPr>
            <a:r>
              <a:rPr lang="en-US" sz="1800" b="0" kern="0" dirty="0">
                <a:solidFill>
                  <a:schemeClr val="bg1"/>
                </a:solidFill>
              </a:rPr>
              <a:t>TestNG is an open source automated testing framework; where </a:t>
            </a:r>
            <a:r>
              <a:rPr lang="en-US" sz="1800" kern="0" dirty="0">
                <a:solidFill>
                  <a:schemeClr val="bg1"/>
                </a:solidFill>
              </a:rPr>
              <a:t>NG</a:t>
            </a:r>
            <a:r>
              <a:rPr lang="en-US" sz="1800" b="0" kern="0" dirty="0">
                <a:solidFill>
                  <a:schemeClr val="bg1"/>
                </a:solidFill>
              </a:rPr>
              <a:t> means </a:t>
            </a:r>
            <a:r>
              <a:rPr lang="en-US" sz="1800" kern="0" dirty="0">
                <a:solidFill>
                  <a:schemeClr val="bg1"/>
                </a:solidFill>
              </a:rPr>
              <a:t>N</a:t>
            </a:r>
            <a:r>
              <a:rPr lang="en-US" sz="1800" b="0" kern="0" dirty="0">
                <a:solidFill>
                  <a:schemeClr val="bg1"/>
                </a:solidFill>
              </a:rPr>
              <a:t>ext </a:t>
            </a:r>
            <a:r>
              <a:rPr lang="en-US" sz="1800" kern="0" dirty="0">
                <a:solidFill>
                  <a:schemeClr val="bg1"/>
                </a:solidFill>
              </a:rPr>
              <a:t>G</a:t>
            </a:r>
            <a:r>
              <a:rPr lang="en-US" sz="1800" b="0" kern="0" dirty="0">
                <a:solidFill>
                  <a:schemeClr val="bg1"/>
                </a:solidFill>
              </a:rPr>
              <a:t>eneration.</a:t>
            </a:r>
          </a:p>
          <a:p>
            <a:pPr marL="342900" indent="-342900" algn="just">
              <a:buClrTx/>
              <a:buFont typeface="Arial" panose="020B0604020202020204" pitchFamily="34" charset="0"/>
              <a:buChar char="•"/>
            </a:pPr>
            <a:endParaRPr lang="en-US" sz="1800" b="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It is designed to cover all tests : unit, functional, end-to-end, integration, etc.</a:t>
            </a:r>
            <a:endParaRPr lang="en-US" sz="1800" kern="0" dirty="0">
              <a:solidFill>
                <a:schemeClr val="bg1"/>
              </a:solidFill>
            </a:endParaRPr>
          </a:p>
        </p:txBody>
      </p:sp>
      <p:pic>
        <p:nvPicPr>
          <p:cNvPr id="11" name="Picture 10">
            <a:extLst>
              <a:ext uri="{FF2B5EF4-FFF2-40B4-BE49-F238E27FC236}">
                <a16:creationId xmlns:a16="http://schemas.microsoft.com/office/drawing/2014/main" id="{38268E3C-B06E-4EA1-9D60-F4B5C962CE53}"/>
              </a:ext>
            </a:extLst>
          </p:cNvPr>
          <p:cNvPicPr>
            <a:picLocks noChangeAspect="1"/>
          </p:cNvPicPr>
          <p:nvPr/>
        </p:nvPicPr>
        <p:blipFill>
          <a:blip r:embed="rId2"/>
          <a:stretch>
            <a:fillRect/>
          </a:stretch>
        </p:blipFill>
        <p:spPr>
          <a:xfrm>
            <a:off x="902208" y="2825609"/>
            <a:ext cx="2675814" cy="1544244"/>
          </a:xfrm>
          <a:prstGeom prst="rect">
            <a:avLst/>
          </a:prstGeom>
        </p:spPr>
      </p:pic>
    </p:spTree>
    <p:extLst>
      <p:ext uri="{BB962C8B-B14F-4D97-AF65-F5344CB8AC3E}">
        <p14:creationId xmlns:p14="http://schemas.microsoft.com/office/powerpoint/2010/main" val="245959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testng</a:t>
            </a:r>
            <a:endParaRPr lang="en-US" dirty="0"/>
          </a:p>
        </p:txBody>
      </p:sp>
      <p:sp>
        <p:nvSpPr>
          <p:cNvPr id="4" name="Text Placeholder 3"/>
          <p:cNvSpPr>
            <a:spLocks noGrp="1"/>
          </p:cNvSpPr>
          <p:nvPr>
            <p:ph type="body" sz="quarter" idx="10"/>
          </p:nvPr>
        </p:nvSpPr>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5</a:t>
            </a:fld>
            <a:endParaRPr lang="en-US" dirty="0"/>
          </a:p>
        </p:txBody>
      </p:sp>
      <p:sp>
        <p:nvSpPr>
          <p:cNvPr id="9" name="Text Placeholder 3">
            <a:extLst>
              <a:ext uri="{FF2B5EF4-FFF2-40B4-BE49-F238E27FC236}">
                <a16:creationId xmlns:a16="http://schemas.microsoft.com/office/drawing/2014/main" id="{CB91C521-1623-44CF-B956-59D6E0120A9E}"/>
              </a:ext>
            </a:extLst>
          </p:cNvPr>
          <p:cNvSpPr txBox="1">
            <a:spLocks/>
          </p:cNvSpPr>
          <p:nvPr/>
        </p:nvSpPr>
        <p:spPr bwMode="gray">
          <a:xfrm>
            <a:off x="1121664" y="1425930"/>
            <a:ext cx="8343900" cy="5157216"/>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628644" lvl="1" indent="-342900">
              <a:buClrTx/>
              <a:buFont typeface="Arial" panose="020B0604020202020204" pitchFamily="34" charset="0"/>
              <a:buChar char="•"/>
            </a:pPr>
            <a:endParaRPr lang="en-US" sz="16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Supports annotations.</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TestNG uses more Java and OO features.</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Supports testing integrated classes (e.g., by default, no need to create a new test class instance for every test method).</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Separates compile-time test code from run-time configuration/data info.</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Flexible runtime configuration.</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Introduces ‘test groups’. Once you have compiled your tests, you can just ask TestNG to run all the "front-end" tests, or "fast", "slow", "database" tests, etc.</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Supports Dependent test methods, parallel testing, load testing, and partial failure.</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Flexible plug-in API.</a:t>
            </a:r>
          </a:p>
          <a:p>
            <a:pPr marL="628644" lvl="1" indent="-342900">
              <a:buClrTx/>
              <a:buFont typeface="Arial" panose="020B0604020202020204" pitchFamily="34" charset="0"/>
              <a:buChar char="•"/>
            </a:pPr>
            <a:endParaRPr lang="en-US" sz="1400" b="0" kern="0" dirty="0">
              <a:solidFill>
                <a:schemeClr val="bg1"/>
              </a:solidFill>
            </a:endParaRPr>
          </a:p>
          <a:p>
            <a:pPr marL="628644" lvl="1" indent="-342900">
              <a:buClrTx/>
              <a:buFont typeface="Arial" panose="020B0604020202020204" pitchFamily="34" charset="0"/>
              <a:buChar char="•"/>
            </a:pPr>
            <a:r>
              <a:rPr lang="en-US" sz="1400" b="0" kern="0" dirty="0">
                <a:solidFill>
                  <a:schemeClr val="bg1"/>
                </a:solidFill>
              </a:rPr>
              <a:t>Support for multi threaded testing</a:t>
            </a:r>
            <a:r>
              <a:rPr lang="en-US" sz="1600" b="0" kern="0" dirty="0">
                <a:solidFill>
                  <a:schemeClr val="bg1"/>
                </a:solidFill>
              </a:rPr>
              <a:t>.</a:t>
            </a:r>
          </a:p>
          <a:p>
            <a:pPr>
              <a:buClrTx/>
            </a:pPr>
            <a:br>
              <a:rPr lang="en-US" sz="1600" kern="0" dirty="0">
                <a:solidFill>
                  <a:schemeClr val="bg1"/>
                </a:solidFill>
              </a:rPr>
            </a:br>
            <a:endParaRPr lang="en-US" sz="1600" kern="0" dirty="0">
              <a:solidFill>
                <a:schemeClr val="bg1"/>
              </a:solidFill>
            </a:endParaRPr>
          </a:p>
          <a:p>
            <a:pPr marL="342900" indent="-342900">
              <a:buClrTx/>
              <a:buFont typeface="Arial" panose="020B0604020202020204" pitchFamily="34" charset="0"/>
              <a:buChar char="•"/>
            </a:pPr>
            <a:endParaRPr lang="en-US" sz="1600" kern="0" dirty="0">
              <a:solidFill>
                <a:schemeClr val="bg1"/>
              </a:solidFill>
            </a:endParaRPr>
          </a:p>
          <a:p>
            <a:pPr marL="1028683" lvl="3" indent="-342900">
              <a:buClrTx/>
              <a:buFont typeface="Arial" panose="020B0604020202020204" pitchFamily="34" charset="0"/>
              <a:buChar char="•"/>
            </a:pPr>
            <a:endParaRPr lang="en-US" sz="1600" b="0" kern="0" dirty="0">
              <a:solidFill>
                <a:schemeClr val="bg1"/>
              </a:solidFill>
            </a:endParaRPr>
          </a:p>
        </p:txBody>
      </p:sp>
    </p:spTree>
    <p:extLst>
      <p:ext uri="{BB962C8B-B14F-4D97-AF65-F5344CB8AC3E}">
        <p14:creationId xmlns:p14="http://schemas.microsoft.com/office/powerpoint/2010/main" val="51280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6</a:t>
            </a:fld>
            <a:endParaRPr lang="en-US" dirty="0"/>
          </a:p>
        </p:txBody>
      </p:sp>
      <p:sp>
        <p:nvSpPr>
          <p:cNvPr id="10" name="Text Placeholder 3">
            <a:extLst>
              <a:ext uri="{FF2B5EF4-FFF2-40B4-BE49-F238E27FC236}">
                <a16:creationId xmlns:a16="http://schemas.microsoft.com/office/drawing/2014/main" id="{25EF4F07-A7E5-4AC8-B59C-B16F31011FA7}"/>
              </a:ext>
            </a:extLst>
          </p:cNvPr>
          <p:cNvSpPr txBox="1">
            <a:spLocks/>
          </p:cNvSpPr>
          <p:nvPr/>
        </p:nvSpPr>
        <p:spPr bwMode="gray">
          <a:xfrm>
            <a:off x="3718560" y="1512154"/>
            <a:ext cx="7242048" cy="5157216"/>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algn="just">
              <a:buClrTx/>
            </a:pPr>
            <a:br>
              <a:rPr lang="en-US" sz="2400" kern="0" dirty="0">
                <a:solidFill>
                  <a:schemeClr val="bg1"/>
                </a:solidFill>
              </a:rPr>
            </a:br>
            <a:endParaRPr lang="en-US" sz="240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JUnit is a unit testing framework for Java programming language.</a:t>
            </a:r>
          </a:p>
          <a:p>
            <a:pPr marL="342900" indent="-342900" algn="just">
              <a:buClrTx/>
              <a:buFont typeface="Arial" panose="020B0604020202020204" pitchFamily="34" charset="0"/>
              <a:buChar char="•"/>
            </a:pPr>
            <a:endParaRPr lang="en-US" sz="1800" b="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JUnit is a simple framework to write repeatable tests.</a:t>
            </a:r>
          </a:p>
          <a:p>
            <a:pPr marL="342900" indent="-342900" algn="just">
              <a:buClrTx/>
              <a:buFont typeface="Arial" panose="020B0604020202020204" pitchFamily="34" charset="0"/>
              <a:buChar char="•"/>
            </a:pPr>
            <a:endParaRPr lang="en-US" sz="1800" b="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It is an instance of the </a:t>
            </a:r>
            <a:r>
              <a:rPr lang="en-US" sz="1800" b="0" kern="0" dirty="0" err="1">
                <a:solidFill>
                  <a:schemeClr val="bg1"/>
                </a:solidFill>
              </a:rPr>
              <a:t>xUnit</a:t>
            </a:r>
            <a:r>
              <a:rPr lang="en-US" sz="1800" b="0" kern="0" dirty="0">
                <a:solidFill>
                  <a:schemeClr val="bg1"/>
                </a:solidFill>
              </a:rPr>
              <a:t> architecture for unit testing frameworks.</a:t>
            </a:r>
          </a:p>
          <a:p>
            <a:pPr marL="342900" indent="-342900" algn="just">
              <a:buClrTx/>
              <a:buFont typeface="Arial" panose="020B0604020202020204" pitchFamily="34" charset="0"/>
              <a:buChar char="•"/>
            </a:pPr>
            <a:endParaRPr lang="en-US" sz="1800" b="0" kern="0" dirty="0">
              <a:solidFill>
                <a:schemeClr val="bg1"/>
              </a:solidFill>
            </a:endParaRPr>
          </a:p>
          <a:p>
            <a:pPr marL="342900" indent="-342900" algn="just">
              <a:buClrTx/>
              <a:buFont typeface="Arial" panose="020B0604020202020204" pitchFamily="34" charset="0"/>
              <a:buChar char="•"/>
            </a:pPr>
            <a:r>
              <a:rPr lang="en-US" sz="1800" b="0" kern="0" dirty="0">
                <a:solidFill>
                  <a:schemeClr val="bg1"/>
                </a:solidFill>
              </a:rPr>
              <a:t>JUnit promotes the idea of "first testing then coding", which emphasizes on setting up the test data for a piece of code that can be tested first and then implemented</a:t>
            </a:r>
          </a:p>
          <a:p>
            <a:pPr marL="741351" lvl="3" indent="-285750" algn="just">
              <a:buClrTx/>
              <a:buFont typeface="Arial" panose="020B0604020202020204" pitchFamily="34" charset="0"/>
              <a:buChar char="•"/>
            </a:pPr>
            <a:endParaRPr lang="en-US" sz="1800" b="0" kern="0" dirty="0">
              <a:solidFill>
                <a:schemeClr val="bg1"/>
              </a:solidFill>
            </a:endParaRPr>
          </a:p>
          <a:p>
            <a:pPr marL="455601" lvl="3" indent="0" algn="just">
              <a:buClrTx/>
              <a:buNone/>
            </a:pPr>
            <a:r>
              <a:rPr lang="en-US" sz="1800" b="0" kern="0" dirty="0">
                <a:solidFill>
                  <a:schemeClr val="bg1"/>
                </a:solidFill>
              </a:rPr>
              <a:t>"test a little, code a little, test a little, code a little."</a:t>
            </a:r>
          </a:p>
        </p:txBody>
      </p:sp>
      <p:pic>
        <p:nvPicPr>
          <p:cNvPr id="11" name="Picture 10">
            <a:extLst>
              <a:ext uri="{FF2B5EF4-FFF2-40B4-BE49-F238E27FC236}">
                <a16:creationId xmlns:a16="http://schemas.microsoft.com/office/drawing/2014/main" id="{8CB42DCF-E5DA-4A51-97CC-3A6F8420D465}"/>
              </a:ext>
            </a:extLst>
          </p:cNvPr>
          <p:cNvPicPr>
            <a:picLocks noChangeAspect="1"/>
          </p:cNvPicPr>
          <p:nvPr/>
        </p:nvPicPr>
        <p:blipFill>
          <a:blip r:embed="rId2"/>
          <a:stretch>
            <a:fillRect/>
          </a:stretch>
        </p:blipFill>
        <p:spPr>
          <a:xfrm>
            <a:off x="938784" y="2425875"/>
            <a:ext cx="2579947" cy="2383073"/>
          </a:xfrm>
          <a:prstGeom prst="rect">
            <a:avLst/>
          </a:prstGeom>
        </p:spPr>
      </p:pic>
    </p:spTree>
    <p:extLst>
      <p:ext uri="{BB962C8B-B14F-4D97-AF65-F5344CB8AC3E}">
        <p14:creationId xmlns:p14="http://schemas.microsoft.com/office/powerpoint/2010/main" val="707931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JUNIT</a:t>
            </a:r>
          </a:p>
        </p:txBody>
      </p:sp>
      <p:sp>
        <p:nvSpPr>
          <p:cNvPr id="4" name="Text Placeholder 3"/>
          <p:cNvSpPr>
            <a:spLocks noGrp="1"/>
          </p:cNvSpPr>
          <p:nvPr>
            <p:ph type="body" sz="quarter" idx="10"/>
          </p:nvPr>
        </p:nvSpPr>
        <p:spPr>
          <a:xfrm>
            <a:off x="381000" y="1014984"/>
            <a:ext cx="11430000" cy="395908"/>
          </a:xfrm>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7</a:t>
            </a:fld>
            <a:endParaRPr lang="en-US" dirty="0"/>
          </a:p>
        </p:txBody>
      </p:sp>
      <p:sp>
        <p:nvSpPr>
          <p:cNvPr id="9" name="Text Placeholder 3">
            <a:extLst>
              <a:ext uri="{FF2B5EF4-FFF2-40B4-BE49-F238E27FC236}">
                <a16:creationId xmlns:a16="http://schemas.microsoft.com/office/drawing/2014/main" id="{479140E3-3080-41B6-82AD-5628F4A02A5E}"/>
              </a:ext>
            </a:extLst>
          </p:cNvPr>
          <p:cNvSpPr txBox="1">
            <a:spLocks/>
          </p:cNvSpPr>
          <p:nvPr/>
        </p:nvSpPr>
        <p:spPr bwMode="gray">
          <a:xfrm>
            <a:off x="1779231" y="1403801"/>
            <a:ext cx="8633538" cy="5157216"/>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342900" indent="-342900">
              <a:buClrTx/>
              <a:buFont typeface="Arial" panose="020B0604020202020204" pitchFamily="34" charset="0"/>
              <a:buChar char="•"/>
            </a:pPr>
            <a:endParaRPr lang="en-US" sz="240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is an open source framework, which is used for writing and running tests.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Provides annotations to identify test methods.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Provides assertions for testing expected results.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Provides test runners for running tests.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tests allow you to write codes faster, which increases quality.</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is elegantly simple. It is less complex and takes less time.</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tests can be run automatically and they check their own results and provide immediate feedback. There's no need to manually comb through a report of test results.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tests can be organized into test suites containing test cases and even other test suites.</a:t>
            </a:r>
          </a:p>
          <a:p>
            <a:pPr marL="342900" indent="-342900">
              <a:buClrTx/>
              <a:buFont typeface="Arial" panose="020B0604020202020204" pitchFamily="34" charset="0"/>
              <a:buChar char="•"/>
            </a:pPr>
            <a:endParaRPr lang="en-US" b="0" kern="0" dirty="0">
              <a:solidFill>
                <a:schemeClr val="bg1"/>
              </a:solidFill>
            </a:endParaRPr>
          </a:p>
          <a:p>
            <a:pPr marL="342900" indent="-342900">
              <a:buClrTx/>
              <a:buFont typeface="Arial" panose="020B0604020202020204" pitchFamily="34" charset="0"/>
              <a:buChar char="•"/>
            </a:pPr>
            <a:r>
              <a:rPr lang="en-US" b="0" kern="0" dirty="0">
                <a:solidFill>
                  <a:schemeClr val="bg1"/>
                </a:solidFill>
              </a:rPr>
              <a:t>JUnit shows test progress in a bar that is green if the test is running smoothly, and it turns red when a test fails.</a:t>
            </a:r>
          </a:p>
          <a:p>
            <a:pPr>
              <a:buClrTx/>
            </a:pPr>
            <a:br>
              <a:rPr lang="en-US" sz="2400" kern="0" dirty="0">
                <a:solidFill>
                  <a:schemeClr val="bg1"/>
                </a:solidFill>
              </a:rPr>
            </a:br>
            <a:endParaRPr lang="en-US" sz="2400" kern="0" dirty="0">
              <a:solidFill>
                <a:schemeClr val="bg1"/>
              </a:solidFill>
            </a:endParaRPr>
          </a:p>
          <a:p>
            <a:pPr marL="342900" indent="-342900">
              <a:buClrTx/>
              <a:buFont typeface="Arial" panose="020B0604020202020204" pitchFamily="34" charset="0"/>
              <a:buChar char="•"/>
            </a:pPr>
            <a:endParaRPr lang="en-US" kern="0" dirty="0">
              <a:solidFill>
                <a:schemeClr val="bg1"/>
              </a:solidFill>
            </a:endParaRPr>
          </a:p>
          <a:p>
            <a:pPr marL="1028683" lvl="3" indent="-342900">
              <a:buClrTx/>
              <a:buFont typeface="Arial" panose="020B0604020202020204" pitchFamily="34" charset="0"/>
              <a:buChar char="•"/>
            </a:pPr>
            <a:endParaRPr lang="en-US" sz="2000" b="0" kern="0" dirty="0">
              <a:solidFill>
                <a:schemeClr val="bg1"/>
              </a:solidFill>
            </a:endParaRPr>
          </a:p>
        </p:txBody>
      </p:sp>
    </p:spTree>
    <p:extLst>
      <p:ext uri="{BB962C8B-B14F-4D97-AF65-F5344CB8AC3E}">
        <p14:creationId xmlns:p14="http://schemas.microsoft.com/office/powerpoint/2010/main" val="148639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NUNIT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8</a:t>
            </a:fld>
            <a:endParaRPr lang="en-US" dirty="0"/>
          </a:p>
        </p:txBody>
      </p:sp>
      <p:sp>
        <p:nvSpPr>
          <p:cNvPr id="8" name="Text Placeholder 3">
            <a:extLst>
              <a:ext uri="{FF2B5EF4-FFF2-40B4-BE49-F238E27FC236}">
                <a16:creationId xmlns:a16="http://schemas.microsoft.com/office/drawing/2014/main" id="{30BDE348-40EE-4DBE-926F-AC53D20BE69E}"/>
              </a:ext>
            </a:extLst>
          </p:cNvPr>
          <p:cNvSpPr txBox="1">
            <a:spLocks/>
          </p:cNvSpPr>
          <p:nvPr/>
        </p:nvSpPr>
        <p:spPr bwMode="gray">
          <a:xfrm>
            <a:off x="3823517" y="2206893"/>
            <a:ext cx="7022592" cy="4357700"/>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a:buClrTx/>
            </a:pPr>
            <a:endParaRPr lang="en-US" kern="0" dirty="0">
              <a:solidFill>
                <a:schemeClr val="bg1"/>
              </a:solidFill>
            </a:endParaRPr>
          </a:p>
          <a:p>
            <a:pPr marL="342900" indent="-342900" algn="just">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is a unit-testing framework for all </a:t>
            </a:r>
            <a:r>
              <a:rPr lang="en-US" sz="1800" b="0" kern="0" dirty="0" err="1">
                <a:solidFill>
                  <a:schemeClr val="bg1"/>
                </a:solidFill>
              </a:rPr>
              <a:t>.Net</a:t>
            </a:r>
            <a:r>
              <a:rPr lang="en-US" sz="1800" b="0" kern="0" dirty="0">
                <a:solidFill>
                  <a:schemeClr val="bg1"/>
                </a:solidFill>
              </a:rPr>
              <a:t> languages</a:t>
            </a:r>
          </a:p>
          <a:p>
            <a:pPr marL="342900" indent="-342900" algn="just">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is a derivative of the popular testing framework used by </a:t>
            </a:r>
            <a:r>
              <a:rPr lang="en-US" sz="1800" b="0" kern="0" dirty="0" err="1">
                <a:solidFill>
                  <a:schemeClr val="bg1"/>
                </a:solidFill>
              </a:rPr>
              <a:t>eXtreme</a:t>
            </a:r>
            <a:r>
              <a:rPr lang="en-US" sz="1800" b="0" kern="0" dirty="0">
                <a:solidFill>
                  <a:schemeClr val="bg1"/>
                </a:solidFill>
              </a:rPr>
              <a:t> Programming (XP). </a:t>
            </a:r>
          </a:p>
          <a:p>
            <a:pPr marL="342900" indent="-342900" algn="just">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works by providing a class framework and a test runner application. </a:t>
            </a:r>
          </a:p>
          <a:p>
            <a:pPr marL="628644" lvl="1" indent="-342900" algn="just">
              <a:buClrTx/>
              <a:buFont typeface="Wingdings" panose="05000000000000000000" pitchFamily="2" charset="2"/>
              <a:buChar char="ü"/>
            </a:pPr>
            <a:r>
              <a:rPr lang="en-US" sz="1800" b="0" kern="0" dirty="0">
                <a:solidFill>
                  <a:schemeClr val="bg1"/>
                </a:solidFill>
              </a:rPr>
              <a:t>The class framework allows to write test cases based on the application. </a:t>
            </a:r>
          </a:p>
          <a:p>
            <a:pPr marL="628644" lvl="1" indent="-342900" algn="just">
              <a:buClrTx/>
              <a:buFont typeface="Wingdings" panose="05000000000000000000" pitchFamily="2" charset="2"/>
              <a:buChar char="ü"/>
            </a:pPr>
            <a:r>
              <a:rPr lang="en-US" sz="1800" b="0" kern="0" dirty="0">
                <a:solidFill>
                  <a:schemeClr val="bg1"/>
                </a:solidFill>
              </a:rPr>
              <a:t>The test is run using the test runner application downloaded from the above link.</a:t>
            </a:r>
          </a:p>
        </p:txBody>
      </p:sp>
      <p:pic>
        <p:nvPicPr>
          <p:cNvPr id="9" name="Picture 8">
            <a:extLst>
              <a:ext uri="{FF2B5EF4-FFF2-40B4-BE49-F238E27FC236}">
                <a16:creationId xmlns:a16="http://schemas.microsoft.com/office/drawing/2014/main" id="{89B9B518-1D47-48B2-88E1-9E71BC33357F}"/>
              </a:ext>
            </a:extLst>
          </p:cNvPr>
          <p:cNvPicPr>
            <a:picLocks noChangeAspect="1"/>
          </p:cNvPicPr>
          <p:nvPr/>
        </p:nvPicPr>
        <p:blipFill>
          <a:blip r:embed="rId2"/>
          <a:stretch>
            <a:fillRect/>
          </a:stretch>
        </p:blipFill>
        <p:spPr>
          <a:xfrm>
            <a:off x="784617" y="2696228"/>
            <a:ext cx="3038900" cy="1803006"/>
          </a:xfrm>
          <a:prstGeom prst="rect">
            <a:avLst/>
          </a:prstGeom>
        </p:spPr>
      </p:pic>
    </p:spTree>
    <p:extLst>
      <p:ext uri="{BB962C8B-B14F-4D97-AF65-F5344CB8AC3E}">
        <p14:creationId xmlns:p14="http://schemas.microsoft.com/office/powerpoint/2010/main" val="11648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NUNIT</a:t>
            </a:r>
          </a:p>
        </p:txBody>
      </p:sp>
      <p:sp>
        <p:nvSpPr>
          <p:cNvPr id="4" name="Text Placeholder 3"/>
          <p:cNvSpPr>
            <a:spLocks noGrp="1"/>
          </p:cNvSpPr>
          <p:nvPr>
            <p:ph type="body" sz="quarter" idx="10"/>
          </p:nvPr>
        </p:nvSpPr>
        <p:spPr>
          <a:xfrm>
            <a:off x="381000" y="1014984"/>
            <a:ext cx="11430000" cy="395908"/>
          </a:xfrm>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9</a:t>
            </a:fld>
            <a:endParaRPr lang="en-US" dirty="0"/>
          </a:p>
        </p:txBody>
      </p:sp>
      <p:sp>
        <p:nvSpPr>
          <p:cNvPr id="10" name="Text Placeholder 3">
            <a:extLst>
              <a:ext uri="{FF2B5EF4-FFF2-40B4-BE49-F238E27FC236}">
                <a16:creationId xmlns:a16="http://schemas.microsoft.com/office/drawing/2014/main" id="{EEAC2445-FA50-4CAE-84AC-9D597442069D}"/>
              </a:ext>
            </a:extLst>
          </p:cNvPr>
          <p:cNvSpPr txBox="1">
            <a:spLocks/>
          </p:cNvSpPr>
          <p:nvPr/>
        </p:nvSpPr>
        <p:spPr bwMode="gray">
          <a:xfrm>
            <a:off x="1712903" y="1640685"/>
            <a:ext cx="8766194" cy="5157216"/>
          </a:xfrm>
          <a:prstGeom prst="rect">
            <a:avLst/>
          </a:prstGeom>
          <a:noFill/>
          <a:ln w="12700">
            <a:noFill/>
            <a:miter lim="800000"/>
            <a:headEnd/>
            <a:tailEnd/>
          </a:ln>
          <a:effectLst/>
        </p:spPr>
        <p:txBody>
          <a:bodyPr vert="horz" wrap="square" lIns="0" tIns="44450" rIns="90488" bIns="4445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None/>
              <a:defRPr sz="1500" b="1">
                <a:solidFill>
                  <a:schemeClr val="bg1">
                    <a:lumMod val="65000"/>
                    <a:lumOff val="35000"/>
                  </a:schemeClr>
                </a:solidFill>
                <a:latin typeface="+mn-lt"/>
                <a:ea typeface="+mn-ea"/>
                <a:cs typeface="+mn-cs"/>
              </a:defRPr>
            </a:lvl1pPr>
            <a:lvl2pPr marL="466714" indent="-285744" algn="l" rtl="0" eaLnBrk="1" fontAlgn="base" hangingPunct="1">
              <a:lnSpc>
                <a:spcPct val="90000"/>
              </a:lnSpc>
              <a:spcBef>
                <a:spcPct val="20000"/>
              </a:spcBef>
              <a:spcAft>
                <a:spcPct val="0"/>
              </a:spcAft>
              <a:buClr>
                <a:schemeClr val="tx1"/>
              </a:buClr>
              <a:buChar char="–"/>
              <a:defRPr sz="2624">
                <a:solidFill>
                  <a:schemeClr val="tx1"/>
                </a:solidFill>
                <a:latin typeface="+mn-lt"/>
              </a:defRPr>
            </a:lvl2pPr>
            <a:lvl3pPr marL="630223" indent="-168270" algn="l" rtl="0" eaLnBrk="1" fontAlgn="base" hangingPunct="1">
              <a:lnSpc>
                <a:spcPct val="90000"/>
              </a:lnSpc>
              <a:spcBef>
                <a:spcPct val="20000"/>
              </a:spcBef>
              <a:spcAft>
                <a:spcPct val="0"/>
              </a:spcAft>
              <a:buClr>
                <a:schemeClr val="tx1"/>
              </a:buClr>
              <a:buChar char="•"/>
              <a:defRPr sz="2399">
                <a:solidFill>
                  <a:schemeClr val="tx1"/>
                </a:solidFill>
                <a:latin typeface="+mn-lt"/>
              </a:defRPr>
            </a:lvl3pPr>
            <a:lvl4pPr marL="869929" indent="-227008" algn="l" rtl="0" eaLnBrk="1" fontAlgn="base" hangingPunct="1">
              <a:lnSpc>
                <a:spcPct val="90000"/>
              </a:lnSpc>
              <a:spcBef>
                <a:spcPct val="20000"/>
              </a:spcBef>
              <a:spcAft>
                <a:spcPct val="0"/>
              </a:spcAft>
              <a:buClr>
                <a:schemeClr val="tx1"/>
              </a:buClr>
              <a:buChar char="–"/>
              <a:defRPr sz="2174">
                <a:solidFill>
                  <a:schemeClr val="tx1"/>
                </a:solidFill>
                <a:latin typeface="+mn-lt"/>
              </a:defRPr>
            </a:lvl4pPr>
            <a:lvl5pPr marL="1042962" indent="-166684" algn="l" rtl="0" eaLnBrk="1" fontAlgn="base" hangingPunct="1">
              <a:lnSpc>
                <a:spcPct val="90000"/>
              </a:lnSpc>
              <a:spcBef>
                <a:spcPct val="20000"/>
              </a:spcBef>
              <a:spcAft>
                <a:spcPct val="0"/>
              </a:spcAft>
              <a:buClr>
                <a:schemeClr val="tx1"/>
              </a:buClr>
              <a:buChar char="•"/>
              <a:defRPr sz="2024">
                <a:solidFill>
                  <a:schemeClr val="tx1"/>
                </a:solidFill>
                <a:latin typeface="+mn-lt"/>
              </a:defRPr>
            </a:lvl5pPr>
            <a:lvl6pPr marL="1938290" indent="-166684" algn="l" rtl="0" eaLnBrk="1" fontAlgn="base" hangingPunct="1">
              <a:spcBef>
                <a:spcPct val="20000"/>
              </a:spcBef>
              <a:spcAft>
                <a:spcPct val="0"/>
              </a:spcAft>
              <a:buClr>
                <a:schemeClr val="tx1"/>
              </a:buClr>
              <a:buChar char="•"/>
              <a:defRPr sz="2000">
                <a:solidFill>
                  <a:schemeClr val="tx1"/>
                </a:solidFill>
                <a:latin typeface="+mn-lt"/>
              </a:defRPr>
            </a:lvl6pPr>
            <a:lvl7pPr marL="2395479" indent="-166684" algn="l" rtl="0" eaLnBrk="1" fontAlgn="base" hangingPunct="1">
              <a:spcBef>
                <a:spcPct val="20000"/>
              </a:spcBef>
              <a:spcAft>
                <a:spcPct val="0"/>
              </a:spcAft>
              <a:buClr>
                <a:schemeClr val="tx1"/>
              </a:buClr>
              <a:buChar char="•"/>
              <a:defRPr sz="2000">
                <a:solidFill>
                  <a:schemeClr val="tx1"/>
                </a:solidFill>
                <a:latin typeface="+mn-lt"/>
              </a:defRPr>
            </a:lvl7pPr>
            <a:lvl8pPr marL="2852667" indent="-166684" algn="l" rtl="0" eaLnBrk="1" fontAlgn="base" hangingPunct="1">
              <a:spcBef>
                <a:spcPct val="20000"/>
              </a:spcBef>
              <a:spcAft>
                <a:spcPct val="0"/>
              </a:spcAft>
              <a:buClr>
                <a:schemeClr val="tx1"/>
              </a:buClr>
              <a:buChar char="•"/>
              <a:defRPr sz="2000">
                <a:solidFill>
                  <a:schemeClr val="tx1"/>
                </a:solidFill>
                <a:latin typeface="+mn-lt"/>
              </a:defRPr>
            </a:lvl8pPr>
            <a:lvl9pPr marL="3309856" indent="-166684" algn="l" rtl="0" eaLnBrk="1" fontAlgn="base" hangingPunct="1">
              <a:spcBef>
                <a:spcPct val="20000"/>
              </a:spcBef>
              <a:spcAft>
                <a:spcPct val="0"/>
              </a:spcAft>
              <a:buClr>
                <a:schemeClr val="tx1"/>
              </a:buClr>
              <a:buChar char="•"/>
              <a:defRPr sz="2000">
                <a:solidFill>
                  <a:schemeClr val="tx1"/>
                </a:solidFill>
                <a:latin typeface="+mn-lt"/>
              </a:defRPr>
            </a:lvl9pPr>
          </a:lstStyle>
          <a:p>
            <a:pPr marL="285750" indent="-285750">
              <a:buClrTx/>
              <a:buFont typeface="Arial" panose="020B0604020202020204" pitchFamily="34" charset="0"/>
              <a:buChar char="•"/>
            </a:pPr>
            <a:endParaRPr lang="en-US" sz="1800" kern="0" dirty="0">
              <a:solidFill>
                <a:schemeClr val="bg1"/>
              </a:solidFill>
            </a:endParaRPr>
          </a:p>
          <a:p>
            <a:pPr marL="342900" indent="-342900">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is simple to understand and easy to learn.</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a:solidFill>
                  <a:schemeClr val="bg1"/>
                </a:solidFill>
              </a:rPr>
              <a:t>Object Oriented </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is flexible  - test code can be in any </a:t>
            </a:r>
            <a:r>
              <a:rPr lang="en-US" sz="1800" b="0" kern="0" dirty="0" err="1">
                <a:solidFill>
                  <a:schemeClr val="bg1"/>
                </a:solidFill>
              </a:rPr>
              <a:t>.Net</a:t>
            </a:r>
            <a:r>
              <a:rPr lang="en-US" sz="1800" b="0" kern="0" dirty="0">
                <a:solidFill>
                  <a:schemeClr val="bg1"/>
                </a:solidFill>
              </a:rPr>
              <a:t> language.</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err="1">
                <a:solidFill>
                  <a:schemeClr val="bg1"/>
                </a:solidFill>
              </a:rPr>
              <a:t>NUnit</a:t>
            </a:r>
            <a:r>
              <a:rPr lang="en-US" sz="1800" b="0" kern="0" dirty="0">
                <a:solidFill>
                  <a:schemeClr val="bg1"/>
                </a:solidFill>
              </a:rPr>
              <a:t> uses the “attribute” feature of </a:t>
            </a:r>
            <a:r>
              <a:rPr lang="en-US" sz="1800" b="0" kern="0" dirty="0" err="1">
                <a:solidFill>
                  <a:schemeClr val="bg1"/>
                </a:solidFill>
              </a:rPr>
              <a:t>.Net</a:t>
            </a:r>
            <a:r>
              <a:rPr lang="en-US" sz="1800" b="0" kern="0" dirty="0">
                <a:solidFill>
                  <a:schemeClr val="bg1"/>
                </a:solidFill>
              </a:rPr>
              <a:t> to identify tests.</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a:solidFill>
                  <a:schemeClr val="bg1"/>
                </a:solidFill>
              </a:rPr>
              <a:t>Is open source and highly extensible.</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a:solidFill>
                  <a:schemeClr val="bg1"/>
                </a:solidFill>
              </a:rPr>
              <a:t>Platform Independent.</a:t>
            </a:r>
          </a:p>
          <a:p>
            <a:pPr marL="342900" indent="-342900">
              <a:buClrTx/>
              <a:buFont typeface="Arial" panose="020B0604020202020204" pitchFamily="34" charset="0"/>
              <a:buChar char="•"/>
            </a:pPr>
            <a:endParaRPr lang="en-US" sz="1800" b="0" kern="0" dirty="0">
              <a:solidFill>
                <a:schemeClr val="bg1"/>
              </a:solidFill>
            </a:endParaRPr>
          </a:p>
          <a:p>
            <a:pPr marL="342900" indent="-342900">
              <a:buClrTx/>
              <a:buFont typeface="Arial" panose="020B0604020202020204" pitchFamily="34" charset="0"/>
              <a:buChar char="•"/>
            </a:pPr>
            <a:r>
              <a:rPr lang="en-US" sz="1800" b="0" kern="0" dirty="0">
                <a:solidFill>
                  <a:schemeClr val="bg1"/>
                </a:solidFill>
              </a:rPr>
              <a:t>When integrated in </a:t>
            </a:r>
            <a:r>
              <a:rPr lang="en-US" sz="1800" b="0" kern="0" dirty="0" err="1">
                <a:solidFill>
                  <a:schemeClr val="bg1"/>
                </a:solidFill>
              </a:rPr>
              <a:t>NAnt</a:t>
            </a:r>
            <a:r>
              <a:rPr lang="en-US" sz="1800" b="0" kern="0" dirty="0">
                <a:solidFill>
                  <a:schemeClr val="bg1"/>
                </a:solidFill>
              </a:rPr>
              <a:t>, it can be used for incremental projects.</a:t>
            </a:r>
          </a:p>
          <a:p>
            <a:pPr>
              <a:buClrTx/>
            </a:pPr>
            <a:br>
              <a:rPr lang="en-US" sz="1800" kern="0" dirty="0">
                <a:solidFill>
                  <a:schemeClr val="bg1"/>
                </a:solidFill>
              </a:rPr>
            </a:br>
            <a:endParaRPr lang="en-US" sz="1800" kern="0" dirty="0">
              <a:solidFill>
                <a:schemeClr val="bg1"/>
              </a:solidFill>
            </a:endParaRPr>
          </a:p>
          <a:p>
            <a:pPr marL="342900" indent="-342900">
              <a:buClrTx/>
              <a:buFont typeface="Arial" panose="020B0604020202020204" pitchFamily="34" charset="0"/>
              <a:buChar char="•"/>
            </a:pPr>
            <a:endParaRPr lang="en-US" sz="1800" kern="0" dirty="0">
              <a:solidFill>
                <a:schemeClr val="bg1"/>
              </a:solidFill>
            </a:endParaRPr>
          </a:p>
          <a:p>
            <a:pPr marL="1028683" lvl="3" indent="-342900">
              <a:buClrTx/>
              <a:buFont typeface="Arial" panose="020B0604020202020204" pitchFamily="34" charset="0"/>
              <a:buChar char="•"/>
            </a:pPr>
            <a:endParaRPr lang="en-US" sz="1800" b="0" kern="0" dirty="0">
              <a:solidFill>
                <a:schemeClr val="bg1"/>
              </a:solidFill>
            </a:endParaRPr>
          </a:p>
        </p:txBody>
      </p:sp>
    </p:spTree>
    <p:extLst>
      <p:ext uri="{BB962C8B-B14F-4D97-AF65-F5344CB8AC3E}">
        <p14:creationId xmlns:p14="http://schemas.microsoft.com/office/powerpoint/2010/main" val="3423906760"/>
      </p:ext>
    </p:extLst>
  </p:cSld>
  <p:clrMapOvr>
    <a:masterClrMapping/>
  </p:clrMapOvr>
</p:sld>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10" ma:contentTypeDescription="Create a new document." ma:contentTypeScope="" ma:versionID="907aab2d9ea0650ff8ff7406fdc26b47">
  <xsd:schema xmlns:xsd="http://www.w3.org/2001/XMLSchema" xmlns:xs="http://www.w3.org/2001/XMLSchema" xmlns:p="http://schemas.microsoft.com/office/2006/metadata/properties" xmlns:ns2="9b901641-0d09-466e-84cb-a5070d83a351" xmlns:ns3="654ae466-f20b-489a-860c-ab06bbeb57a1" targetNamespace="http://schemas.microsoft.com/office/2006/metadata/properties" ma:root="true" ma:fieldsID="b5ccca5cb7444fd9b29b3d642876a9f6" ns2:_="" ns3:_="">
    <xsd:import namespace="9b901641-0d09-466e-84cb-a5070d83a351"/>
    <xsd:import namespace="654ae466-f20b-489a-860c-ab06bbeb57a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54ae466-f20b-489a-860c-ab06bbeb57a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4FA8CE-C36B-4D22-ACD7-F6750F0E89CD}"/>
</file>

<file path=customXml/itemProps2.xml><?xml version="1.0" encoding="utf-8"?>
<ds:datastoreItem xmlns:ds="http://schemas.openxmlformats.org/officeDocument/2006/customXml" ds:itemID="{6E8B94B1-82B7-4D68-9FE0-61F382D05717}"/>
</file>

<file path=customXml/itemProps3.xml><?xml version="1.0" encoding="utf-8"?>
<ds:datastoreItem xmlns:ds="http://schemas.openxmlformats.org/officeDocument/2006/customXml" ds:itemID="{723269FB-0659-4C42-9627-0E31B8FCE734}"/>
</file>

<file path=docProps/app.xml><?xml version="1.0" encoding="utf-8"?>
<Properties xmlns="http://schemas.openxmlformats.org/officeDocument/2006/extended-properties" xmlns:vt="http://schemas.openxmlformats.org/officeDocument/2006/docPropsVTypes">
  <Template>Accenture_Master_Graphik_012017</Template>
  <TotalTime>995</TotalTime>
  <Words>1150</Words>
  <Application>Microsoft Office PowerPoint</Application>
  <PresentationFormat>Widescreen</PresentationFormat>
  <Paragraphs>186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Wingdings</vt:lpstr>
      <vt:lpstr>Graphik Black</vt:lpstr>
      <vt:lpstr>Graphik</vt:lpstr>
      <vt:lpstr>MAIN MASTER - BLACK</vt:lpstr>
      <vt:lpstr>testing</vt:lpstr>
      <vt:lpstr>SELENIUM </vt:lpstr>
      <vt:lpstr>SELENIUM</vt:lpstr>
      <vt:lpstr>testng </vt:lpstr>
      <vt:lpstr>testng</vt:lpstr>
      <vt:lpstr>JUNIT </vt:lpstr>
      <vt:lpstr>JUNIT</vt:lpstr>
      <vt:lpstr>NUNIT </vt:lpstr>
      <vt:lpstr>NUNIT</vt:lpstr>
      <vt:lpstr>Tricentis Tosca</vt:lpstr>
      <vt:lpstr>Tricentis Tosca</vt:lpstr>
      <vt:lpstr>Appium</vt:lpstr>
      <vt:lpstr>Appium</vt:lpstr>
      <vt:lpstr>Calabash</vt:lpstr>
      <vt:lpstr>Calabash</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template</dc:title>
  <dc:creator>Tiamzon, Alvin P.</dc:creator>
  <cp:lastModifiedBy>Manlapaz, Mirasol S.</cp:lastModifiedBy>
  <cp:revision>127</cp:revision>
  <dcterms:created xsi:type="dcterms:W3CDTF">2017-01-25T12:18:18Z</dcterms:created>
  <dcterms:modified xsi:type="dcterms:W3CDTF">2017-11-03T08:26:42Z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ies>
</file>