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5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6" r:id="rId3"/>
    <p:sldId id="328" r:id="rId4"/>
    <p:sldId id="329" r:id="rId5"/>
    <p:sldId id="342" r:id="rId6"/>
    <p:sldId id="343" r:id="rId7"/>
    <p:sldId id="345" r:id="rId8"/>
    <p:sldId id="346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2" r:id="rId18"/>
    <p:sldId id="356" r:id="rId19"/>
    <p:sldId id="357" r:id="rId20"/>
    <p:sldId id="358" r:id="rId21"/>
    <p:sldId id="359" r:id="rId22"/>
    <p:sldId id="360" r:id="rId23"/>
    <p:sldId id="361" r:id="rId24"/>
  </p:sldIdLst>
  <p:sldSz cx="12192000" cy="6858000"/>
  <p:notesSz cx="6858000" cy="9144000"/>
  <p:embeddedFontLst>
    <p:embeddedFont>
      <p:font typeface="Graphik Black" panose="020B0A03030202060203" pitchFamily="34" charset="0"/>
      <p:bold r:id="rId27"/>
      <p:boldItalic r:id="rId28"/>
    </p:embeddedFont>
    <p:embeddedFont>
      <p:font typeface="Graphik" panose="020B05030302020602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00"/>
    <a:srgbClr val="460098"/>
    <a:srgbClr val="BC00FF"/>
    <a:srgbClr val="E4E4E4"/>
    <a:srgbClr val="F4F4F4"/>
    <a:srgbClr val="940008"/>
    <a:srgbClr val="FF0000"/>
    <a:srgbClr val="70E6E1"/>
    <a:srgbClr val="FFCCCC"/>
    <a:srgbClr val="D8D8D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280" autoAdjust="0"/>
  </p:normalViewPr>
  <p:slideViewPr>
    <p:cSldViewPr>
      <p:cViewPr varScale="1">
        <p:scale>
          <a:sx n="72" d="100"/>
          <a:sy n="72" d="100"/>
        </p:scale>
        <p:origin x="858" y="72"/>
      </p:cViewPr>
      <p:guideLst>
        <p:guide pos="5040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the created application to </a:t>
            </a:r>
            <a:r>
              <a:rPr lang="en-US" dirty="0" err="1"/>
              <a:t>GitLab</a:t>
            </a:r>
            <a:r>
              <a:rPr lang="en-US" dirty="0"/>
              <a:t>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5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7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8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already have Tomcat up and running, you also have Jenkins up and running, have administrator privileges, and you have set up a job in Jenkins that produces a war file.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tomcat-users.xml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for Tomcat to accept remote deployments, you have to add a user with the role manager-script. To do so, edit the file ../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/tomcat-users.xml and add the following line:</a:t>
            </a:r>
          </a:p>
          <a:p>
            <a:pPr rtl="0" fontAlgn="t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&lt;user username="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password="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roles="manager-script" /&gt;</a:t>
            </a:r>
          </a:p>
          <a:p>
            <a:pPr rtl="0" fontAlgn="t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Create a “free-style project“ Jenkins job.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Configure newly created job.</a:t>
            </a:r>
          </a:p>
          <a:p>
            <a:pPr rtl="0" fontAlgn="t"/>
            <a:endParaRPr lang="en-US" b="0" i="0" dirty="0">
              <a:solidFill>
                <a:srgbClr val="333333"/>
              </a:solidFill>
              <a:effectLst/>
              <a:latin typeface="Libre Franklin"/>
            </a:endParaRPr>
          </a:p>
          <a:p>
            <a:pPr rtl="0" fontAlgn="t"/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3. Scroll down to the bottom of the page to the “Post-build Actions”. Select the option “Deploy war/ear to a container” from the “Add post-build action” dropdown button. Fill in the new fields.</a:t>
            </a:r>
          </a:p>
          <a:p>
            <a:pPr algn="l"/>
            <a:endParaRPr lang="en-US" sz="1200" b="0" i="0" kern="1200" dirty="0">
              <a:solidFill>
                <a:srgbClr val="333333"/>
              </a:solidFill>
              <a:effectLst/>
              <a:latin typeface="Libre Franklin"/>
              <a:ea typeface="+mn-ea"/>
              <a:cs typeface="+mn-c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manager’s user name and password just copy over what you’ve entered in the tomcat-users.xml file.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Save the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1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already have Tomcat up and running, you also have Jenkins up and running, have administrator privileges, and you have set up a job in Jenkins that produces a war file.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tomcat-users.xml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for Tomcat to accept remote deployments, you have to add a user with the role manager-script. To do so, edit the file ../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/tomcat-users.xml and add the following line:</a:t>
            </a:r>
          </a:p>
          <a:p>
            <a:pPr rtl="0" fontAlgn="t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&lt;user username="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password="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roles="manager-script" /&gt;</a:t>
            </a:r>
          </a:p>
          <a:p>
            <a:pPr rtl="0" fontAlgn="t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Create a “free-style project“ Jenkins job.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Configure newly created job.</a:t>
            </a:r>
          </a:p>
          <a:p>
            <a:pPr rtl="0" fontAlgn="t"/>
            <a:endParaRPr lang="en-US" b="0" i="0" dirty="0">
              <a:solidFill>
                <a:srgbClr val="333333"/>
              </a:solidFill>
              <a:effectLst/>
              <a:latin typeface="Libre Franklin"/>
            </a:endParaRPr>
          </a:p>
          <a:p>
            <a:pPr rtl="0" fontAlgn="t"/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3. Scroll down to the bottom of the page to the “Post-build Actions”. Select the option “Deploy war/ear to a container” from the “Add post-build action” dropdown button. Fill in the new fields.</a:t>
            </a:r>
          </a:p>
          <a:p>
            <a:pPr algn="l"/>
            <a:endParaRPr lang="en-US" sz="1200" b="0" i="0" kern="1200" dirty="0">
              <a:solidFill>
                <a:srgbClr val="333333"/>
              </a:solidFill>
              <a:effectLst/>
              <a:latin typeface="Libre Franklin"/>
              <a:ea typeface="+mn-ea"/>
              <a:cs typeface="+mn-c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manager’s user name and password just copy over what you’ve entered in the tomcat-users.xml file.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Save the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7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2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already have Tomcat up and running, you also have Jenkins up and running, have administrator privileges, and you have set up a job in Jenkins that produces a war file.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tomcat-users.xml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for Tomcat to accept remote deployments, you have to add a user with the role manager-script. To do so, edit the file ../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/tomcat-users.xml and add the following line:</a:t>
            </a:r>
          </a:p>
          <a:p>
            <a:pPr rtl="0" fontAlgn="t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&lt;user username="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password="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roles="manager-script" /&gt;</a:t>
            </a:r>
          </a:p>
          <a:p>
            <a:pPr rtl="0" fontAlgn="t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Create a “free-style project“ Jenkins job.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Configure newly created job.</a:t>
            </a:r>
          </a:p>
          <a:p>
            <a:pPr rtl="0" fontAlgn="t"/>
            <a:endParaRPr lang="en-US" b="0" i="0" dirty="0">
              <a:solidFill>
                <a:srgbClr val="333333"/>
              </a:solidFill>
              <a:effectLst/>
              <a:latin typeface="Libre Franklin"/>
            </a:endParaRPr>
          </a:p>
          <a:p>
            <a:pPr rtl="0" fontAlgn="t"/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3. Scroll down to the bottom of the page to the “Post-build Actions”. Select the option “Deploy war/ear to a container” from the “Add post-build action” dropdown button. Fill in the new fields.</a:t>
            </a:r>
          </a:p>
          <a:p>
            <a:pPr algn="l"/>
            <a:endParaRPr lang="en-US" sz="1200" b="0" i="0" kern="1200" dirty="0">
              <a:solidFill>
                <a:srgbClr val="333333"/>
              </a:solidFill>
              <a:effectLst/>
              <a:latin typeface="Libre Franklin"/>
              <a:ea typeface="+mn-ea"/>
              <a:cs typeface="+mn-c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manager’s user name and password just copy over what you’ve entered in the tomcat-users.xml file.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Save the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6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Create a “free-style project“ Jenkins job.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Configure newly created job.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Reference your source code using any available version management system (Git, SVN, CVS or other).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Select ‘Invoke Top-Level Maven-targets’ from the Build dropdown box.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Enter ‘test’ as Goals.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Save the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Parallelogram 2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8" name="Parallelogram 2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ircuit photogra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0" y="0"/>
            <a:ext cx="12224079" cy="6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Parallelogram 1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Parallelogram 1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6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81000" y="1410894"/>
            <a:ext cx="11430000" cy="5053914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2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1014984"/>
            <a:ext cx="11430000" cy="5376672"/>
          </a:xfrm>
        </p:spPr>
        <p:txBody>
          <a:bodyPr/>
          <a:lstStyle>
            <a:lvl1pPr marL="0" indent="0"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10149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4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5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35668" y="-1"/>
            <a:ext cx="12227668" cy="6858001"/>
          </a:xfrm>
          <a:prstGeom prst="rect">
            <a:avLst/>
          </a:prstGeom>
          <a:gradFill>
            <a:gsLst>
              <a:gs pos="22000">
                <a:schemeClr val="bg1">
                  <a:alpha val="62000"/>
                </a:schemeClr>
              </a:gs>
              <a:gs pos="100000">
                <a:schemeClr val="bg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48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-9144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81457"/>
            <a:ext cx="11430000" cy="5357721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marL="0" lv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56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26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28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lang="en-US" sz="2000" b="1" kern="1200" cap="none" baseline="0" dirty="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64" y="3209544"/>
            <a:ext cx="7533368" cy="267004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7200" dirty="0"/>
              <a:t>Continuous Integration/Continuous Deployment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6171565"/>
            <a:ext cx="7359632" cy="549275"/>
          </a:xfrm>
        </p:spPr>
        <p:txBody>
          <a:bodyPr/>
          <a:lstStyle/>
          <a:p>
            <a:r>
              <a:rPr lang="en-US" dirty="0"/>
              <a:t>October 2017</a:t>
            </a:r>
          </a:p>
        </p:txBody>
      </p:sp>
    </p:spTree>
    <p:extLst>
      <p:ext uri="{BB962C8B-B14F-4D97-AF65-F5344CB8AC3E}">
        <p14:creationId xmlns:p14="http://schemas.microsoft.com/office/powerpoint/2010/main" val="301570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4. Configure </a:t>
            </a:r>
            <a:r>
              <a:rPr lang="en-US" dirty="0" err="1"/>
              <a:t>SonarQube</a:t>
            </a:r>
            <a:r>
              <a:rPr lang="en-US" dirty="0"/>
              <a:t> project – (Configure Project Options)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B538F-2A02-4C97-B875-5DB6779F6A53}"/>
              </a:ext>
            </a:extLst>
          </p:cNvPr>
          <p:cNvSpPr/>
          <p:nvPr/>
        </p:nvSpPr>
        <p:spPr>
          <a:xfrm>
            <a:off x="8946682" y="1636333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1. Enter project name.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3D7AF0-7D11-45FD-91AC-03B8C4E00C85}"/>
              </a:ext>
            </a:extLst>
          </p:cNvPr>
          <p:cNvSpPr/>
          <p:nvPr/>
        </p:nvSpPr>
        <p:spPr>
          <a:xfrm>
            <a:off x="8954222" y="2238935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2. Choose </a:t>
            </a:r>
            <a:r>
              <a:rPr lang="en-US" sz="1600" dirty="0" err="1">
                <a:solidFill>
                  <a:schemeClr val="bg1"/>
                </a:solidFill>
              </a:rPr>
              <a:t>GitLab</a:t>
            </a:r>
            <a:r>
              <a:rPr lang="en-US" sz="1600" dirty="0">
                <a:solidFill>
                  <a:schemeClr val="bg1"/>
                </a:solidFill>
              </a:rPr>
              <a:t> connection.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076583-1675-4952-B5B1-EB63FC7F3931}"/>
              </a:ext>
            </a:extLst>
          </p:cNvPr>
          <p:cNvSpPr/>
          <p:nvPr/>
        </p:nvSpPr>
        <p:spPr>
          <a:xfrm>
            <a:off x="8960478" y="2847312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Proceed to SCM configuration.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E9CE51-03F8-4E4D-A485-5872C89F65C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000" y="1636332"/>
            <a:ext cx="8348472" cy="471874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630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7512-141D-4D33-9848-8EA0588F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C274-13D8-4644-8AD6-45BAB7E18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4. Configure </a:t>
            </a:r>
            <a:r>
              <a:rPr lang="en-US" dirty="0" err="1"/>
              <a:t>SonarQube</a:t>
            </a:r>
            <a:r>
              <a:rPr lang="en-US" dirty="0"/>
              <a:t> project – (Configure Source Code Management)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13367-FF9A-40D1-BBF1-80A656617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1752B-8553-4BB3-A7E7-8D0AAABC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3C39AE-EA28-42C5-A9BA-62A6E925BE48}"/>
              </a:ext>
            </a:extLst>
          </p:cNvPr>
          <p:cNvSpPr/>
          <p:nvPr/>
        </p:nvSpPr>
        <p:spPr>
          <a:xfrm>
            <a:off x="8546592" y="1496900"/>
            <a:ext cx="2560320" cy="134688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4. Choose Git. Input </a:t>
            </a:r>
            <a:r>
              <a:rPr lang="en-US" sz="1600" dirty="0" err="1">
                <a:solidFill>
                  <a:schemeClr val="bg1"/>
                </a:solidFill>
              </a:rPr>
              <a:t>GitLab</a:t>
            </a:r>
            <a:r>
              <a:rPr lang="en-US" sz="1600" dirty="0">
                <a:solidFill>
                  <a:schemeClr val="bg1"/>
                </a:solidFill>
              </a:rPr>
              <a:t> repository URL, credentials and branch to build.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98676E-84F7-4335-82D0-DAFAAFBF0FF9}"/>
              </a:ext>
            </a:extLst>
          </p:cNvPr>
          <p:cNvPicPr/>
          <p:nvPr/>
        </p:nvPicPr>
        <p:blipFill rotWithShape="1">
          <a:blip r:embed="rId2"/>
          <a:srcRect t="19374"/>
          <a:stretch/>
        </p:blipFill>
        <p:spPr bwMode="auto">
          <a:xfrm>
            <a:off x="387096" y="1496900"/>
            <a:ext cx="8049768" cy="496790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74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B74-0132-4840-9DCD-3A0864B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6056-6538-4926-9941-2C1E09F4B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4. Configure </a:t>
            </a:r>
            <a:r>
              <a:rPr lang="en-US" dirty="0" err="1"/>
              <a:t>SonarQube</a:t>
            </a:r>
            <a:r>
              <a:rPr lang="en-US" dirty="0"/>
              <a:t> project –  (Configure Build Step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EDA57-911A-408B-A084-73036CC3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5CD73-24E4-4519-8387-6B2E1F884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59309-E409-456F-AE5D-F906A22E22B7}"/>
              </a:ext>
            </a:extLst>
          </p:cNvPr>
          <p:cNvSpPr/>
          <p:nvPr/>
        </p:nvSpPr>
        <p:spPr>
          <a:xfrm>
            <a:off x="8363712" y="1856232"/>
            <a:ext cx="2743200" cy="117043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5. Execute </a:t>
            </a:r>
            <a:r>
              <a:rPr lang="en-US" sz="1600" dirty="0" err="1">
                <a:solidFill>
                  <a:schemeClr val="bg1"/>
                </a:solidFill>
              </a:rPr>
              <a:t>SonarQube</a:t>
            </a:r>
            <a:r>
              <a:rPr lang="en-US" sz="1600" dirty="0">
                <a:solidFill>
                  <a:schemeClr val="bg1"/>
                </a:solidFill>
              </a:rPr>
              <a:t> Scanner. Use (Inherit From Job) JDK for the sonar analysis.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E40D67-E2D6-4C19-99C1-A52FA73CAA9E}"/>
              </a:ext>
            </a:extLst>
          </p:cNvPr>
          <p:cNvPicPr/>
          <p:nvPr/>
        </p:nvPicPr>
        <p:blipFill rotWithShape="1">
          <a:blip r:embed="rId2"/>
          <a:srcRect t="6980" b="34615"/>
          <a:stretch/>
        </p:blipFill>
        <p:spPr bwMode="auto">
          <a:xfrm>
            <a:off x="381000" y="1636776"/>
            <a:ext cx="7763256" cy="471830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E1AFAA-8924-42D9-9016-031636431777}"/>
              </a:ext>
            </a:extLst>
          </p:cNvPr>
          <p:cNvSpPr/>
          <p:nvPr/>
        </p:nvSpPr>
        <p:spPr>
          <a:xfrm>
            <a:off x="8366439" y="3136392"/>
            <a:ext cx="2740473" cy="69494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6. Input Analysis Properties</a:t>
            </a:r>
          </a:p>
        </p:txBody>
      </p:sp>
    </p:spTree>
    <p:extLst>
      <p:ext uri="{BB962C8B-B14F-4D97-AF65-F5344CB8AC3E}">
        <p14:creationId xmlns:p14="http://schemas.microsoft.com/office/powerpoint/2010/main" val="380115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B74-0132-4840-9DCD-3A0864B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6056-6538-4926-9941-2C1E09F4B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4. Configure </a:t>
            </a:r>
            <a:r>
              <a:rPr lang="en-US" dirty="0" err="1"/>
              <a:t>SonarQube</a:t>
            </a:r>
            <a:r>
              <a:rPr lang="en-US" dirty="0"/>
              <a:t> project –  (Configure Post-build Action)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EDA57-911A-408B-A084-73036CC3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5CD73-24E4-4519-8387-6B2E1F884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84FF6-9A83-4C12-ADEE-47F18804DB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000" y="1642478"/>
            <a:ext cx="8129016" cy="43468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952694-E3EB-4761-AA48-C15BB86025B2}"/>
              </a:ext>
            </a:extLst>
          </p:cNvPr>
          <p:cNvSpPr/>
          <p:nvPr/>
        </p:nvSpPr>
        <p:spPr>
          <a:xfrm>
            <a:off x="8677658" y="2565025"/>
            <a:ext cx="2816352" cy="12508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7. Add build other projects to trigger next job after the </a:t>
            </a:r>
            <a:r>
              <a:rPr lang="en-US" sz="1600" dirty="0" err="1">
                <a:solidFill>
                  <a:schemeClr val="bg1"/>
                </a:solidFill>
              </a:rPr>
              <a:t>SonarQube</a:t>
            </a:r>
            <a:r>
              <a:rPr lang="en-US" sz="1600" dirty="0">
                <a:solidFill>
                  <a:schemeClr val="bg1"/>
                </a:solidFill>
              </a:rPr>
              <a:t> build is complete.</a:t>
            </a:r>
          </a:p>
        </p:txBody>
      </p:sp>
    </p:spTree>
    <p:extLst>
      <p:ext uri="{BB962C8B-B14F-4D97-AF65-F5344CB8AC3E}">
        <p14:creationId xmlns:p14="http://schemas.microsoft.com/office/powerpoint/2010/main" val="381404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ANSIBLE : Step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C76699-4DB6-4381-BBFE-999E7C69C6C1}"/>
              </a:ext>
            </a:extLst>
          </p:cNvPr>
          <p:cNvSpPr/>
          <p:nvPr/>
        </p:nvSpPr>
        <p:spPr>
          <a:xfrm>
            <a:off x="7445071" y="2491644"/>
            <a:ext cx="3849624" cy="10013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Ansible Playbook Creation Guide:</a:t>
            </a:r>
          </a:p>
          <a:p>
            <a:pPr algn="ctr"/>
            <a:r>
              <a:rPr lang="en-US" sz="1600" u="sng" dirty="0"/>
              <a:t>http://docs.ansible.com/ansible/latest/playbooks.html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8411F-2FDE-44AC-8142-FD77090010E4}"/>
              </a:ext>
            </a:extLst>
          </p:cNvPr>
          <p:cNvPicPr/>
          <p:nvPr/>
        </p:nvPicPr>
        <p:blipFill rotWithShape="1">
          <a:blip r:embed="rId3"/>
          <a:srcRect t="3005" b="3646"/>
          <a:stretch/>
        </p:blipFill>
        <p:spPr bwMode="auto">
          <a:xfrm>
            <a:off x="865632" y="1673352"/>
            <a:ext cx="6035040" cy="4352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D7C507-8B7D-463D-994C-26F752107212}"/>
              </a:ext>
            </a:extLst>
          </p:cNvPr>
          <p:cNvSpPr/>
          <p:nvPr/>
        </p:nvSpPr>
        <p:spPr>
          <a:xfrm>
            <a:off x="7445071" y="4014216"/>
            <a:ext cx="3849624" cy="6217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a Freestyle Jenkins Job</a:t>
            </a:r>
          </a:p>
        </p:txBody>
      </p:sp>
    </p:spTree>
    <p:extLst>
      <p:ext uri="{BB962C8B-B14F-4D97-AF65-F5344CB8AC3E}">
        <p14:creationId xmlns:p14="http://schemas.microsoft.com/office/powerpoint/2010/main" val="203213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ANSIBLE : Step 2 ( Configuration 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6FBF1F-308E-475F-B658-C5E1A6DA4E4E}"/>
              </a:ext>
            </a:extLst>
          </p:cNvPr>
          <p:cNvSpPr/>
          <p:nvPr/>
        </p:nvSpPr>
        <p:spPr>
          <a:xfrm>
            <a:off x="7507622" y="2200490"/>
            <a:ext cx="3371088" cy="6217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Configure newly Created Job.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45C0CA-21CB-4AE2-A2FA-83C6CB3EBF09}"/>
              </a:ext>
            </a:extLst>
          </p:cNvPr>
          <p:cNvPicPr/>
          <p:nvPr/>
        </p:nvPicPr>
        <p:blipFill rotWithShape="1">
          <a:blip r:embed="rId3"/>
          <a:srcRect t="5953" r="5125" b="16921"/>
          <a:stretch/>
        </p:blipFill>
        <p:spPr bwMode="auto">
          <a:xfrm>
            <a:off x="1048512" y="1816559"/>
            <a:ext cx="5888736" cy="436392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0B6EF7-8FC7-4686-A329-B419BA5C25AE}"/>
              </a:ext>
            </a:extLst>
          </p:cNvPr>
          <p:cNvSpPr/>
          <p:nvPr/>
        </p:nvSpPr>
        <p:spPr>
          <a:xfrm>
            <a:off x="7517164" y="3611880"/>
            <a:ext cx="3371088" cy="134688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 Source Code Management,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Choose Git. Input </a:t>
            </a:r>
            <a:r>
              <a:rPr lang="en-US" sz="1600" dirty="0" err="1">
                <a:solidFill>
                  <a:schemeClr val="bg1"/>
                </a:solidFill>
              </a:rPr>
              <a:t>GitLab</a:t>
            </a:r>
            <a:r>
              <a:rPr lang="en-US" sz="1600" dirty="0">
                <a:solidFill>
                  <a:schemeClr val="bg1"/>
                </a:solidFill>
              </a:rPr>
              <a:t> repository URL, credentials and branch to build.</a:t>
            </a:r>
          </a:p>
        </p:txBody>
      </p:sp>
    </p:spTree>
    <p:extLst>
      <p:ext uri="{BB962C8B-B14F-4D97-AF65-F5344CB8AC3E}">
        <p14:creationId xmlns:p14="http://schemas.microsoft.com/office/powerpoint/2010/main" val="371820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ANSIBLE : Step 2 ( Configuration 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0B6EF7-8FC7-4686-A329-B419BA5C25AE}"/>
              </a:ext>
            </a:extLst>
          </p:cNvPr>
          <p:cNvSpPr/>
          <p:nvPr/>
        </p:nvSpPr>
        <p:spPr>
          <a:xfrm>
            <a:off x="7527235" y="2770632"/>
            <a:ext cx="3371088" cy="134688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Shell Command to Run Ansible Playbook via Jenkins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CFB758-82C5-4206-B037-64C878343C20}"/>
              </a:ext>
            </a:extLst>
          </p:cNvPr>
          <p:cNvPicPr/>
          <p:nvPr/>
        </p:nvPicPr>
        <p:blipFill rotWithShape="1">
          <a:blip r:embed="rId3"/>
          <a:srcRect t="6135" r="4388" b="56771"/>
          <a:stretch/>
        </p:blipFill>
        <p:spPr bwMode="auto">
          <a:xfrm>
            <a:off x="1149704" y="1609559"/>
            <a:ext cx="5910580" cy="1834515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17B73-8F39-4CF5-8882-E1C7071EA3E0}"/>
              </a:ext>
            </a:extLst>
          </p:cNvPr>
          <p:cNvPicPr/>
          <p:nvPr/>
        </p:nvPicPr>
        <p:blipFill rotWithShape="1">
          <a:blip r:embed="rId4"/>
          <a:srcRect t="6511" r="4747" b="49759"/>
          <a:stretch/>
        </p:blipFill>
        <p:spPr bwMode="auto">
          <a:xfrm>
            <a:off x="1149704" y="4058823"/>
            <a:ext cx="5904749" cy="2122054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6F6155-BD75-4134-AF70-2245240506DD}"/>
              </a:ext>
            </a:extLst>
          </p:cNvPr>
          <p:cNvSpPr/>
          <p:nvPr/>
        </p:nvSpPr>
        <p:spPr>
          <a:xfrm>
            <a:off x="7522464" y="4579774"/>
            <a:ext cx="3371088" cy="86090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build other projects to trigger next job after the Ansible job is complete.</a:t>
            </a:r>
          </a:p>
        </p:txBody>
      </p:sp>
    </p:spTree>
    <p:extLst>
      <p:ext uri="{BB962C8B-B14F-4D97-AF65-F5344CB8AC3E}">
        <p14:creationId xmlns:p14="http://schemas.microsoft.com/office/powerpoint/2010/main" val="224158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CHEF  (You Can Use Either Ansible or Chef)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69BAD-FEAC-433C-8B79-4B41E762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29967"/>
            <a:ext cx="6108192" cy="371494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83AC41-E34E-42ED-B61F-DB3455230511}"/>
              </a:ext>
            </a:extLst>
          </p:cNvPr>
          <p:cNvSpPr/>
          <p:nvPr/>
        </p:nvSpPr>
        <p:spPr>
          <a:xfrm>
            <a:off x="7010400" y="2957651"/>
            <a:ext cx="4059936" cy="12801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Chef can be use to </a:t>
            </a:r>
            <a:r>
              <a:rPr lang="en-US" sz="1600" dirty="0" err="1"/>
              <a:t>undeploy</a:t>
            </a:r>
            <a:r>
              <a:rPr lang="en-US" sz="1600" dirty="0"/>
              <a:t> old war file and Deploy new war file.</a:t>
            </a:r>
          </a:p>
        </p:txBody>
      </p:sp>
    </p:spTree>
    <p:extLst>
      <p:ext uri="{BB962C8B-B14F-4D97-AF65-F5344CB8AC3E}">
        <p14:creationId xmlns:p14="http://schemas.microsoft.com/office/powerpoint/2010/main" val="149151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TOMCAT : Step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C76699-4DB6-4381-BBFE-999E7C69C6C1}"/>
              </a:ext>
            </a:extLst>
          </p:cNvPr>
          <p:cNvSpPr/>
          <p:nvPr/>
        </p:nvSpPr>
        <p:spPr>
          <a:xfrm>
            <a:off x="7961376" y="3646661"/>
            <a:ext cx="3182112" cy="6217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a Freestyle Jenkins Job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CFB2D-098C-4F60-8F30-D6DC8D507922}"/>
              </a:ext>
            </a:extLst>
          </p:cNvPr>
          <p:cNvPicPr/>
          <p:nvPr/>
        </p:nvPicPr>
        <p:blipFill rotWithShape="1">
          <a:blip r:embed="rId3"/>
          <a:srcRect t="3005" b="3646"/>
          <a:stretch/>
        </p:blipFill>
        <p:spPr bwMode="auto">
          <a:xfrm>
            <a:off x="1522078" y="1963671"/>
            <a:ext cx="6146690" cy="40599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881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TOMCAT : Step 2 ( Configuration 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739E3C-62F6-4B77-BF10-D69B5327F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44" y="2216979"/>
            <a:ext cx="5315692" cy="355332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6FBF1F-308E-475F-B658-C5E1A6DA4E4E}"/>
              </a:ext>
            </a:extLst>
          </p:cNvPr>
          <p:cNvSpPr/>
          <p:nvPr/>
        </p:nvSpPr>
        <p:spPr>
          <a:xfrm>
            <a:off x="7527235" y="1993897"/>
            <a:ext cx="3371088" cy="6217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Configure newly Created Job.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993108-2BCD-46F3-A54D-58B5DC66F289}"/>
              </a:ext>
            </a:extLst>
          </p:cNvPr>
          <p:cNvSpPr/>
          <p:nvPr/>
        </p:nvSpPr>
        <p:spPr>
          <a:xfrm>
            <a:off x="7522464" y="2748078"/>
            <a:ext cx="3371088" cy="16993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sz="1600" dirty="0">
                <a:solidFill>
                  <a:srgbClr val="333333"/>
                </a:solidFill>
                <a:latin typeface="Libre Franklin"/>
              </a:rPr>
              <a:t>Scroll down to the bottom of the page to the “Post-build Actions”. Select the option “Deploy war/ear to a container” from the “Add post-build action” dropdown button. Fill in the new fields.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F5068A-01A7-4650-83F6-B9E74F7BBFB1}"/>
              </a:ext>
            </a:extLst>
          </p:cNvPr>
          <p:cNvSpPr/>
          <p:nvPr/>
        </p:nvSpPr>
        <p:spPr>
          <a:xfrm>
            <a:off x="7522464" y="5583008"/>
            <a:ext cx="3328416" cy="535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Save the configuration.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ACBEA8-1EB2-4438-8605-789C022181BD}"/>
              </a:ext>
            </a:extLst>
          </p:cNvPr>
          <p:cNvSpPr/>
          <p:nvPr/>
        </p:nvSpPr>
        <p:spPr>
          <a:xfrm>
            <a:off x="7522464" y="4579774"/>
            <a:ext cx="3371088" cy="86090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build other projects to trigger next job after the tomcat job is complete.</a:t>
            </a:r>
          </a:p>
        </p:txBody>
      </p:sp>
    </p:spTree>
    <p:extLst>
      <p:ext uri="{BB962C8B-B14F-4D97-AF65-F5344CB8AC3E}">
        <p14:creationId xmlns:p14="http://schemas.microsoft.com/office/powerpoint/2010/main" val="1058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1. Create repository in </a:t>
            </a:r>
            <a:r>
              <a:rPr lang="en-US" dirty="0" err="1"/>
              <a:t>GitLab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36ADD1-81A1-4D7D-8DC8-4CBB47B7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33577"/>
            <a:ext cx="8900470" cy="23994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36F042-C245-455E-B211-0C57A46DF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59040"/>
            <a:ext cx="8900470" cy="239757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0872CA-23BD-4F57-8BCF-422DB74B0033}"/>
              </a:ext>
            </a:extLst>
          </p:cNvPr>
          <p:cNvSpPr/>
          <p:nvPr/>
        </p:nvSpPr>
        <p:spPr>
          <a:xfrm>
            <a:off x="9511231" y="2456114"/>
            <a:ext cx="2295144" cy="27438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1. Click new project.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45F8B0-AE60-4FF7-A6F7-7C99694EB2E8}"/>
              </a:ext>
            </a:extLst>
          </p:cNvPr>
          <p:cNvSpPr/>
          <p:nvPr/>
        </p:nvSpPr>
        <p:spPr>
          <a:xfrm>
            <a:off x="9511231" y="4345677"/>
            <a:ext cx="2295144" cy="183480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2. Copy the URL and clone the repository to your local. Push your web application code in the same repository.</a:t>
            </a:r>
          </a:p>
        </p:txBody>
      </p:sp>
    </p:spTree>
    <p:extLst>
      <p:ext uri="{BB962C8B-B14F-4D97-AF65-F5344CB8AC3E}">
        <p14:creationId xmlns:p14="http://schemas.microsoft.com/office/powerpoint/2010/main" val="294568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: Step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CE758A-7CCE-4684-B891-D5EDF5979C5E}"/>
              </a:ext>
            </a:extLst>
          </p:cNvPr>
          <p:cNvPicPr/>
          <p:nvPr/>
        </p:nvPicPr>
        <p:blipFill rotWithShape="1">
          <a:blip r:embed="rId3"/>
          <a:srcRect t="2805" b="4247"/>
          <a:stretch/>
        </p:blipFill>
        <p:spPr bwMode="auto">
          <a:xfrm>
            <a:off x="1507236" y="1963671"/>
            <a:ext cx="6217920" cy="40599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C76699-4DB6-4381-BBFE-999E7C69C6C1}"/>
              </a:ext>
            </a:extLst>
          </p:cNvPr>
          <p:cNvSpPr/>
          <p:nvPr/>
        </p:nvSpPr>
        <p:spPr>
          <a:xfrm>
            <a:off x="8144256" y="3701031"/>
            <a:ext cx="3182112" cy="6217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a Freestyle Jenkins Job</a:t>
            </a:r>
          </a:p>
        </p:txBody>
      </p:sp>
    </p:spTree>
    <p:extLst>
      <p:ext uri="{BB962C8B-B14F-4D97-AF65-F5344CB8AC3E}">
        <p14:creationId xmlns:p14="http://schemas.microsoft.com/office/powerpoint/2010/main" val="308853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: Step 2 (Configuration)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C76699-4DB6-4381-BBFE-999E7C69C6C1}"/>
              </a:ext>
            </a:extLst>
          </p:cNvPr>
          <p:cNvSpPr/>
          <p:nvPr/>
        </p:nvSpPr>
        <p:spPr>
          <a:xfrm>
            <a:off x="7649610" y="1499688"/>
            <a:ext cx="3371088" cy="4474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Configure newly Created Job.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AEC5BC-7F29-439E-B2BE-52894299485F}"/>
              </a:ext>
            </a:extLst>
          </p:cNvPr>
          <p:cNvPicPr/>
          <p:nvPr/>
        </p:nvPicPr>
        <p:blipFill rotWithShape="1">
          <a:blip r:embed="rId3"/>
          <a:srcRect t="8814" b="15064"/>
          <a:stretch/>
        </p:blipFill>
        <p:spPr bwMode="auto">
          <a:xfrm>
            <a:off x="938784" y="1679005"/>
            <a:ext cx="6291072" cy="3355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DF228-57B2-4F4B-A826-2547B5048938}"/>
              </a:ext>
            </a:extLst>
          </p:cNvPr>
          <p:cNvPicPr/>
          <p:nvPr/>
        </p:nvPicPr>
        <p:blipFill rotWithShape="1">
          <a:blip r:embed="rId4"/>
          <a:srcRect t="22999" b="48763"/>
          <a:stretch/>
        </p:blipFill>
        <p:spPr bwMode="auto">
          <a:xfrm>
            <a:off x="940054" y="5115353"/>
            <a:ext cx="6289802" cy="1342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D8DDCF-9DBD-4294-AF81-0392C04E6A98}"/>
              </a:ext>
            </a:extLst>
          </p:cNvPr>
          <p:cNvSpPr/>
          <p:nvPr/>
        </p:nvSpPr>
        <p:spPr>
          <a:xfrm>
            <a:off x="7679900" y="2002787"/>
            <a:ext cx="3328416" cy="118795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Reference your source code using any available version management system (Git, SVN, CVS or other).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7EC52B-6E7A-472C-A62C-0E016A206FE5}"/>
              </a:ext>
            </a:extLst>
          </p:cNvPr>
          <p:cNvSpPr/>
          <p:nvPr/>
        </p:nvSpPr>
        <p:spPr>
          <a:xfrm>
            <a:off x="7653851" y="3254497"/>
            <a:ext cx="3328416" cy="9314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Select ‘Invoke Top-Level Maven-targets’ from the Build dropdown box.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455996-5F1E-4FE4-915D-2FA0B08D2C3D}"/>
              </a:ext>
            </a:extLst>
          </p:cNvPr>
          <p:cNvSpPr/>
          <p:nvPr/>
        </p:nvSpPr>
        <p:spPr>
          <a:xfrm>
            <a:off x="7653851" y="4249688"/>
            <a:ext cx="3328416" cy="535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Enter ‘test’ as Goals.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1AA6A5-F484-45C9-9426-8BB1D2ECAD3D}"/>
              </a:ext>
            </a:extLst>
          </p:cNvPr>
          <p:cNvSpPr/>
          <p:nvPr/>
        </p:nvSpPr>
        <p:spPr>
          <a:xfrm>
            <a:off x="7692282" y="5796487"/>
            <a:ext cx="3328416" cy="535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Save the configuration.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542037-A660-4576-979C-5774CD26A2CA}"/>
              </a:ext>
            </a:extLst>
          </p:cNvPr>
          <p:cNvSpPr/>
          <p:nvPr/>
        </p:nvSpPr>
        <p:spPr>
          <a:xfrm>
            <a:off x="7679900" y="4848471"/>
            <a:ext cx="3302367" cy="86090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build other projects to trigger next job after the tomcat job is complete.</a:t>
            </a:r>
          </a:p>
        </p:txBody>
      </p:sp>
    </p:spTree>
    <p:extLst>
      <p:ext uri="{BB962C8B-B14F-4D97-AF65-F5344CB8AC3E}">
        <p14:creationId xmlns:p14="http://schemas.microsoft.com/office/powerpoint/2010/main" val="309963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NEXUS : Step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C76699-4DB6-4381-BBFE-999E7C69C6C1}"/>
              </a:ext>
            </a:extLst>
          </p:cNvPr>
          <p:cNvSpPr/>
          <p:nvPr/>
        </p:nvSpPr>
        <p:spPr>
          <a:xfrm>
            <a:off x="8107680" y="3682743"/>
            <a:ext cx="3182112" cy="6217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a Freestyle Jenkins Job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3C296-03A5-4C07-A4D3-7FBA8C02B141}"/>
              </a:ext>
            </a:extLst>
          </p:cNvPr>
          <p:cNvPicPr/>
          <p:nvPr/>
        </p:nvPicPr>
        <p:blipFill rotWithShape="1">
          <a:blip r:embed="rId3"/>
          <a:srcRect t="6009" b="3446"/>
          <a:stretch/>
        </p:blipFill>
        <p:spPr bwMode="auto">
          <a:xfrm>
            <a:off x="1341120" y="1819656"/>
            <a:ext cx="6364224" cy="420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08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NEXUS : Step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C76699-4DB6-4381-BBFE-999E7C69C6C1}"/>
              </a:ext>
            </a:extLst>
          </p:cNvPr>
          <p:cNvSpPr/>
          <p:nvPr/>
        </p:nvSpPr>
        <p:spPr>
          <a:xfrm>
            <a:off x="7633781" y="2495130"/>
            <a:ext cx="3182112" cy="6217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Configure newly created job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5E1982-20E1-45A8-87F6-ADB2F3571E19}"/>
              </a:ext>
            </a:extLst>
          </p:cNvPr>
          <p:cNvPicPr/>
          <p:nvPr/>
        </p:nvPicPr>
        <p:blipFill rotWithShape="1">
          <a:blip r:embed="rId3"/>
          <a:srcRect t="6410" b="9655"/>
          <a:stretch/>
        </p:blipFill>
        <p:spPr bwMode="auto">
          <a:xfrm>
            <a:off x="1011936" y="1730469"/>
            <a:ext cx="5943600" cy="4433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280D92-B225-404E-A23B-819F3E34C028}"/>
              </a:ext>
            </a:extLst>
          </p:cNvPr>
          <p:cNvSpPr/>
          <p:nvPr/>
        </p:nvSpPr>
        <p:spPr>
          <a:xfrm>
            <a:off x="7647564" y="3626682"/>
            <a:ext cx="3182112" cy="6217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Nexus Artifact Uploader</a:t>
            </a:r>
          </a:p>
          <a:p>
            <a:pPr algn="ctr"/>
            <a:r>
              <a:rPr lang="en-US" sz="1600" dirty="0"/>
              <a:t>fill Up the needed details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5790B6-5007-4A66-8BCC-EAF19770B9F5}"/>
              </a:ext>
            </a:extLst>
          </p:cNvPr>
          <p:cNvSpPr/>
          <p:nvPr/>
        </p:nvSpPr>
        <p:spPr>
          <a:xfrm>
            <a:off x="7658166" y="4888824"/>
            <a:ext cx="3171510" cy="535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Save the configuration.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3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2. Create a freestyle project in Jenkins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E93C5-EE7E-4479-8313-174D1C4C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32" y="1410892"/>
            <a:ext cx="8254879" cy="51101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E2C433-8C20-47C4-BEF3-8D53E4B41066}"/>
              </a:ext>
            </a:extLst>
          </p:cNvPr>
          <p:cNvSpPr/>
          <p:nvPr/>
        </p:nvSpPr>
        <p:spPr>
          <a:xfrm>
            <a:off x="8948928" y="1892808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1. Enter an item name.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CE0C5-26F4-429B-97D9-54F3E17D14A6}"/>
              </a:ext>
            </a:extLst>
          </p:cNvPr>
          <p:cNvSpPr/>
          <p:nvPr/>
        </p:nvSpPr>
        <p:spPr>
          <a:xfrm>
            <a:off x="8948928" y="2641257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2. Choose freestyle project.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21DB65-0A7E-4F6D-A25F-8E50AA5F5B71}"/>
              </a:ext>
            </a:extLst>
          </p:cNvPr>
          <p:cNvSpPr/>
          <p:nvPr/>
        </p:nvSpPr>
        <p:spPr>
          <a:xfrm>
            <a:off x="8948928" y="3396958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Click ok.</a:t>
            </a:r>
          </a:p>
        </p:txBody>
      </p:sp>
    </p:spTree>
    <p:extLst>
      <p:ext uri="{BB962C8B-B14F-4D97-AF65-F5344CB8AC3E}">
        <p14:creationId xmlns:p14="http://schemas.microsoft.com/office/powerpoint/2010/main" val="300873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3. Configure Maven project – (Configure Project Options)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A1B34-64F9-403B-9555-FBEBA02A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2" y="1640125"/>
            <a:ext cx="8161210" cy="47070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B538F-2A02-4C97-B875-5DB6779F6A53}"/>
              </a:ext>
            </a:extLst>
          </p:cNvPr>
          <p:cNvSpPr/>
          <p:nvPr/>
        </p:nvSpPr>
        <p:spPr>
          <a:xfrm>
            <a:off x="8946682" y="1636333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1. Enter project name.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3D7AF0-7D11-45FD-91AC-03B8C4E00C85}"/>
              </a:ext>
            </a:extLst>
          </p:cNvPr>
          <p:cNvSpPr/>
          <p:nvPr/>
        </p:nvSpPr>
        <p:spPr>
          <a:xfrm>
            <a:off x="8954222" y="2238935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2. Choose </a:t>
            </a:r>
            <a:r>
              <a:rPr lang="en-US" sz="1600" dirty="0" err="1">
                <a:solidFill>
                  <a:schemeClr val="bg1"/>
                </a:solidFill>
              </a:rPr>
              <a:t>GitLab</a:t>
            </a:r>
            <a:r>
              <a:rPr lang="en-US" sz="1600" dirty="0">
                <a:solidFill>
                  <a:schemeClr val="bg1"/>
                </a:solidFill>
              </a:rPr>
              <a:t> connection.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076583-1675-4952-B5B1-EB63FC7F3931}"/>
              </a:ext>
            </a:extLst>
          </p:cNvPr>
          <p:cNvSpPr/>
          <p:nvPr/>
        </p:nvSpPr>
        <p:spPr>
          <a:xfrm>
            <a:off x="8960478" y="2847312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Proceed to SCM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57030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7512-141D-4D33-9848-8EA0588F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C274-13D8-4644-8AD6-45BAB7E18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3. Configure Maven project – (Configure Source Code Management)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13367-FF9A-40D1-BBF1-80A656617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1752B-8553-4BB3-A7E7-8D0AAABC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19F4B-0005-4DBE-854D-CDC8F1BE8D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77" y="1410892"/>
            <a:ext cx="7471771" cy="4358972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3C39AE-EA28-42C5-A9BA-62A6E925BE48}"/>
              </a:ext>
            </a:extLst>
          </p:cNvPr>
          <p:cNvSpPr/>
          <p:nvPr/>
        </p:nvSpPr>
        <p:spPr>
          <a:xfrm>
            <a:off x="8546592" y="1496900"/>
            <a:ext cx="2560320" cy="134688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4. Choose Git. Input </a:t>
            </a:r>
            <a:r>
              <a:rPr lang="en-US" sz="1600" dirty="0" err="1">
                <a:solidFill>
                  <a:schemeClr val="bg1"/>
                </a:solidFill>
              </a:rPr>
              <a:t>GitLab</a:t>
            </a:r>
            <a:r>
              <a:rPr lang="en-US" sz="1600" dirty="0">
                <a:solidFill>
                  <a:schemeClr val="bg1"/>
                </a:solidFill>
              </a:rPr>
              <a:t> repository URL, credentials and branch to build.</a:t>
            </a:r>
          </a:p>
        </p:txBody>
      </p:sp>
    </p:spTree>
    <p:extLst>
      <p:ext uri="{BB962C8B-B14F-4D97-AF65-F5344CB8AC3E}">
        <p14:creationId xmlns:p14="http://schemas.microsoft.com/office/powerpoint/2010/main" val="278600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B74-0132-4840-9DCD-3A0864B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6056-6538-4926-9941-2C1E09F4B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3. Configure Maven project –  (Configure Build Triggers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EDA57-911A-408B-A084-73036CC3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5CD73-24E4-4519-8387-6B2E1F884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6DBAC-57D4-4080-8ED9-9C6BD9C407B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240" y="1454821"/>
            <a:ext cx="7214617" cy="428582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59309-E409-456F-AE5D-F906A22E22B7}"/>
              </a:ext>
            </a:extLst>
          </p:cNvPr>
          <p:cNvSpPr/>
          <p:nvPr/>
        </p:nvSpPr>
        <p:spPr>
          <a:xfrm>
            <a:off x="8363712" y="1856232"/>
            <a:ext cx="2743200" cy="204182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5. Tick build when a change is pushed to </a:t>
            </a:r>
            <a:r>
              <a:rPr lang="en-US" sz="1600" dirty="0" err="1">
                <a:solidFill>
                  <a:schemeClr val="bg1"/>
                </a:solidFill>
              </a:rPr>
              <a:t>GitLab</a:t>
            </a:r>
            <a:r>
              <a:rPr lang="en-US" sz="1600" dirty="0">
                <a:solidFill>
                  <a:schemeClr val="bg1"/>
                </a:solidFill>
              </a:rPr>
              <a:t>. To automatically trigger Jenkins maven job whenever changes is pushed to </a:t>
            </a:r>
            <a:r>
              <a:rPr lang="en-US" sz="1600" dirty="0" err="1">
                <a:solidFill>
                  <a:schemeClr val="bg1"/>
                </a:solidFill>
              </a:rPr>
              <a:t>GitLab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51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B74-0132-4840-9DCD-3A0864B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6056-6538-4926-9941-2C1E09F4B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3. Configure Maven project –  (Configure Build Step)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EDA57-911A-408B-A084-73036CC3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5CD73-24E4-4519-8387-6B2E1F884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59309-E409-456F-AE5D-F906A22E22B7}"/>
              </a:ext>
            </a:extLst>
          </p:cNvPr>
          <p:cNvSpPr/>
          <p:nvPr/>
        </p:nvSpPr>
        <p:spPr>
          <a:xfrm>
            <a:off x="8619744" y="2029967"/>
            <a:ext cx="2743200" cy="204182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6. Invoke top-level Maven. Choose package.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81AB3-18C6-4135-B10A-FADB8E47AD10}"/>
              </a:ext>
            </a:extLst>
          </p:cNvPr>
          <p:cNvPicPr/>
          <p:nvPr/>
        </p:nvPicPr>
        <p:blipFill rotWithShape="1">
          <a:blip r:embed="rId2"/>
          <a:srcRect t="16426" b="33894"/>
          <a:stretch/>
        </p:blipFill>
        <p:spPr bwMode="auto">
          <a:xfrm>
            <a:off x="381000" y="1569192"/>
            <a:ext cx="8129016" cy="482246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576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B74-0132-4840-9DCD-3A0864B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6056-6538-4926-9941-2C1E09F4B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3. Configure Maven project –  (Configure Post-build Action)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EDA57-911A-408B-A084-73036CC3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5CD73-24E4-4519-8387-6B2E1F884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59309-E409-456F-AE5D-F906A22E22B7}"/>
              </a:ext>
            </a:extLst>
          </p:cNvPr>
          <p:cNvSpPr/>
          <p:nvPr/>
        </p:nvSpPr>
        <p:spPr>
          <a:xfrm>
            <a:off x="8619744" y="2029967"/>
            <a:ext cx="2560320" cy="8138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7. Archive the artifacts.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84387E-98FC-4049-8819-008AA61329E8}"/>
              </a:ext>
            </a:extLst>
          </p:cNvPr>
          <p:cNvPicPr/>
          <p:nvPr/>
        </p:nvPicPr>
        <p:blipFill rotWithShape="1">
          <a:blip r:embed="rId2"/>
          <a:srcRect t="33655" b="18469"/>
          <a:stretch/>
        </p:blipFill>
        <p:spPr bwMode="auto">
          <a:xfrm>
            <a:off x="364958" y="1534556"/>
            <a:ext cx="7300441" cy="413308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9ACF8B-15FC-4B57-B1E7-59B490CBB128}"/>
              </a:ext>
            </a:extLst>
          </p:cNvPr>
          <p:cNvSpPr/>
          <p:nvPr/>
        </p:nvSpPr>
        <p:spPr>
          <a:xfrm>
            <a:off x="8619744" y="3055950"/>
            <a:ext cx="2560320" cy="10679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8. Add build other projects to trigger next job after the maven build is complete.</a:t>
            </a:r>
          </a:p>
        </p:txBody>
      </p:sp>
    </p:spTree>
    <p:extLst>
      <p:ext uri="{BB962C8B-B14F-4D97-AF65-F5344CB8AC3E}">
        <p14:creationId xmlns:p14="http://schemas.microsoft.com/office/powerpoint/2010/main" val="26075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4. Create another freestyle project in Jenkins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E2C433-8C20-47C4-BEF3-8D53E4B41066}"/>
              </a:ext>
            </a:extLst>
          </p:cNvPr>
          <p:cNvSpPr/>
          <p:nvPr/>
        </p:nvSpPr>
        <p:spPr>
          <a:xfrm>
            <a:off x="8948928" y="1892808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1. Enter an item name.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CE0C5-26F4-429B-97D9-54F3E17D14A6}"/>
              </a:ext>
            </a:extLst>
          </p:cNvPr>
          <p:cNvSpPr/>
          <p:nvPr/>
        </p:nvSpPr>
        <p:spPr>
          <a:xfrm>
            <a:off x="8948928" y="2641257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2. Choose freestyle project.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21DB65-0A7E-4F6D-A25F-8E50AA5F5B71}"/>
              </a:ext>
            </a:extLst>
          </p:cNvPr>
          <p:cNvSpPr/>
          <p:nvPr/>
        </p:nvSpPr>
        <p:spPr>
          <a:xfrm>
            <a:off x="8948928" y="3396958"/>
            <a:ext cx="2231136" cy="5330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Click ok.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FD8732-650C-42E8-9C28-BDD22EAED91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4496" y="1405023"/>
            <a:ext cx="8263515" cy="517136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6493004"/>
      </p:ext>
    </p:extLst>
  </p:cSld>
  <p:clrMapOvr>
    <a:masterClrMapping/>
  </p:clrMapOvr>
</p:sld>
</file>

<file path=ppt/theme/theme1.xml><?xml version="1.0" encoding="utf-8"?>
<a:theme xmlns:a="http://schemas.openxmlformats.org/drawingml/2006/main" name="MAIN MASTER - BLACK">
  <a:themeElements>
    <a:clrScheme name="Operations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7E00FF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8B4BFBE44CB4787AA86045C9A6063" ma:contentTypeVersion="10" ma:contentTypeDescription="Create a new document." ma:contentTypeScope="" ma:versionID="907aab2d9ea0650ff8ff7406fdc26b47">
  <xsd:schema xmlns:xsd="http://www.w3.org/2001/XMLSchema" xmlns:xs="http://www.w3.org/2001/XMLSchema" xmlns:p="http://schemas.microsoft.com/office/2006/metadata/properties" xmlns:ns2="9b901641-0d09-466e-84cb-a5070d83a351" xmlns:ns3="654ae466-f20b-489a-860c-ab06bbeb57a1" targetNamespace="http://schemas.microsoft.com/office/2006/metadata/properties" ma:root="true" ma:fieldsID="b5ccca5cb7444fd9b29b3d642876a9f6" ns2:_="" ns3:_="">
    <xsd:import namespace="9b901641-0d09-466e-84cb-a5070d83a351"/>
    <xsd:import namespace="654ae466-f20b-489a-860c-ab06bbeb5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01641-0d09-466e-84cb-a5070d83a3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ae466-f20b-489a-860c-ab06bbeb5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6B34CA-4F0C-4597-ACE9-2C977482120C}"/>
</file>

<file path=customXml/itemProps2.xml><?xml version="1.0" encoding="utf-8"?>
<ds:datastoreItem xmlns:ds="http://schemas.openxmlformats.org/officeDocument/2006/customXml" ds:itemID="{7AF7330C-A43C-4EBF-88AC-570417E9B6D5}"/>
</file>

<file path=customXml/itemProps3.xml><?xml version="1.0" encoding="utf-8"?>
<ds:datastoreItem xmlns:ds="http://schemas.openxmlformats.org/officeDocument/2006/customXml" ds:itemID="{AC5DE068-03AB-4DB4-B14C-7D4332C0EDAC}"/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Accenture_Master_Graphik_012017</Template>
  <TotalTime>1243</TotalTime>
  <Words>1183</Words>
  <Application>Microsoft Office PowerPoint</Application>
  <PresentationFormat>Widescreen</PresentationFormat>
  <Paragraphs>228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Libre Franklin</vt:lpstr>
      <vt:lpstr>Graphik Black</vt:lpstr>
      <vt:lpstr>Graphik</vt:lpstr>
      <vt:lpstr>Arial</vt:lpstr>
      <vt:lpstr>MAIN MASTER - BLACK</vt:lpstr>
      <vt:lpstr>Continuous Integration/Continuous Deployment</vt:lpstr>
      <vt:lpstr>Continuous integration 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DEPLOYMENT  </vt:lpstr>
      <vt:lpstr>Continuous DEPLOYMENT  </vt:lpstr>
      <vt:lpstr>Continuous DEPLOYMENT  </vt:lpstr>
      <vt:lpstr>Continuous DEPLOYMENT  </vt:lpstr>
      <vt:lpstr>Continuous DEPLOYMENT  </vt:lpstr>
      <vt:lpstr>Continuous DEPLOYMENT  </vt:lpstr>
      <vt:lpstr>Continuous DEPLOYMENT  </vt:lpstr>
      <vt:lpstr>Continuous DEPLOYMENT  </vt:lpstr>
      <vt:lpstr>Continuous DEPLOYMENT  </vt:lpstr>
      <vt:lpstr>Continuous DEPLOYMENT  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template</dc:title>
  <dc:creator>Tiamzon, Alvin P.</dc:creator>
  <cp:lastModifiedBy>Galang, Pia Celeen G.</cp:lastModifiedBy>
  <cp:revision>141</cp:revision>
  <dcterms:created xsi:type="dcterms:W3CDTF">2017-01-25T12:18:18Z</dcterms:created>
  <dcterms:modified xsi:type="dcterms:W3CDTF">2017-10-19T11:09:18Z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0x0101003D18B4BFBE44CB4787AA86045C9A6063</vt:lpwstr>
  </property>
  <property fmtid="{D5CDD505-2E9C-101B-9397-08002B2CF9AE}" pid="3" name="Order">
    <vt:r8>190700</vt:r8>
  </property>
  <property fmtid="{D5CDD505-2E9C-101B-9397-08002B2CF9AE}" pid="4" name="xd_ProgID">
    <vt:lpwstr/>
  </property>
  <property fmtid="{D5CDD505-2E9C-101B-9397-08002B2CF9AE}" pid="5" name="_CopySource">
    <vt:lpwstr>https://ts.accenture.com/sites/pdcdevelopmentcontrolservices/DevOps/DevOps/Training and Enablement Tower/Training Materials/DTS Bootcamp - Revised/Archived(8-2-2018)/DAY 1 -2/DevOps Tools Integration with Jenkins.pptx</vt:lpwstr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</Properties>
</file>