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7"/>
  </p:notesMasterIdLst>
  <p:sldIdLst>
    <p:sldId id="257" r:id="rId2"/>
    <p:sldId id="258" r:id="rId3"/>
    <p:sldId id="276" r:id="rId4"/>
    <p:sldId id="277" r:id="rId5"/>
    <p:sldId id="279" r:id="rId6"/>
    <p:sldId id="280" r:id="rId7"/>
    <p:sldId id="315" r:id="rId8"/>
    <p:sldId id="283" r:id="rId9"/>
    <p:sldId id="281" r:id="rId10"/>
    <p:sldId id="282" r:id="rId11"/>
    <p:sldId id="278" r:id="rId12"/>
    <p:sldId id="327" r:id="rId13"/>
    <p:sldId id="284" r:id="rId14"/>
    <p:sldId id="286" r:id="rId15"/>
    <p:sldId id="287" r:id="rId16"/>
    <p:sldId id="288" r:id="rId17"/>
    <p:sldId id="289" r:id="rId18"/>
    <p:sldId id="290" r:id="rId19"/>
    <p:sldId id="291" r:id="rId20"/>
    <p:sldId id="292" r:id="rId21"/>
    <p:sldId id="326" r:id="rId22"/>
    <p:sldId id="293" r:id="rId23"/>
    <p:sldId id="294" r:id="rId24"/>
    <p:sldId id="295" r:id="rId25"/>
    <p:sldId id="296" r:id="rId26"/>
    <p:sldId id="299" r:id="rId27"/>
    <p:sldId id="297" r:id="rId28"/>
    <p:sldId id="328" r:id="rId29"/>
    <p:sldId id="329" r:id="rId30"/>
    <p:sldId id="330" r:id="rId31"/>
    <p:sldId id="331" r:id="rId32"/>
    <p:sldId id="332" r:id="rId33"/>
    <p:sldId id="333" r:id="rId34"/>
    <p:sldId id="334" r:id="rId35"/>
    <p:sldId id="298" r:id="rId36"/>
    <p:sldId id="300" r:id="rId37"/>
    <p:sldId id="335" r:id="rId38"/>
    <p:sldId id="336" r:id="rId39"/>
    <p:sldId id="337" r:id="rId40"/>
    <p:sldId id="339" r:id="rId41"/>
    <p:sldId id="340" r:id="rId42"/>
    <p:sldId id="341" r:id="rId43"/>
    <p:sldId id="342" r:id="rId44"/>
    <p:sldId id="343" r:id="rId45"/>
    <p:sldId id="344" r:id="rId46"/>
    <p:sldId id="345" r:id="rId47"/>
    <p:sldId id="301" r:id="rId48"/>
    <p:sldId id="302" r:id="rId49"/>
    <p:sldId id="346" r:id="rId50"/>
    <p:sldId id="347" r:id="rId51"/>
    <p:sldId id="348" r:id="rId52"/>
    <p:sldId id="349" r:id="rId53"/>
    <p:sldId id="350" r:id="rId54"/>
    <p:sldId id="303" r:id="rId55"/>
    <p:sldId id="304" r:id="rId56"/>
    <p:sldId id="351" r:id="rId57"/>
    <p:sldId id="352" r:id="rId58"/>
    <p:sldId id="353" r:id="rId59"/>
    <p:sldId id="354" r:id="rId60"/>
    <p:sldId id="355" r:id="rId61"/>
    <p:sldId id="356" r:id="rId62"/>
    <p:sldId id="305" r:id="rId63"/>
    <p:sldId id="306" r:id="rId64"/>
    <p:sldId id="357" r:id="rId65"/>
    <p:sldId id="358" r:id="rId66"/>
    <p:sldId id="359" r:id="rId67"/>
    <p:sldId id="360" r:id="rId68"/>
    <p:sldId id="361" r:id="rId69"/>
    <p:sldId id="307" r:id="rId70"/>
    <p:sldId id="308" r:id="rId71"/>
    <p:sldId id="309" r:id="rId72"/>
    <p:sldId id="310" r:id="rId73"/>
    <p:sldId id="312" r:id="rId74"/>
    <p:sldId id="311" r:id="rId75"/>
    <p:sldId id="313" r:id="rId76"/>
    <p:sldId id="314" r:id="rId77"/>
    <p:sldId id="316" r:id="rId78"/>
    <p:sldId id="318" r:id="rId79"/>
    <p:sldId id="319" r:id="rId80"/>
    <p:sldId id="320" r:id="rId81"/>
    <p:sldId id="321" r:id="rId82"/>
    <p:sldId id="322" r:id="rId83"/>
    <p:sldId id="323" r:id="rId84"/>
    <p:sldId id="324" r:id="rId85"/>
    <p:sldId id="325"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85363" autoAdjust="0"/>
  </p:normalViewPr>
  <p:slideViewPr>
    <p:cSldViewPr snapToGrid="0">
      <p:cViewPr varScale="1">
        <p:scale>
          <a:sx n="62" d="100"/>
          <a:sy n="62" d="100"/>
        </p:scale>
        <p:origin x="65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7AFD3F-DB8E-4390-B0FB-A536488CCD3A}" type="datetimeFigureOut">
              <a:rPr lang="en-US" smtClean="0"/>
              <a:t>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34175-444F-4F60-A29F-7E0DC6A2F6FC}" type="slidenum">
              <a:rPr lang="en-US" smtClean="0"/>
              <a:t>‹#›</a:t>
            </a:fld>
            <a:endParaRPr lang="en-US"/>
          </a:p>
        </p:txBody>
      </p:sp>
    </p:spTree>
    <p:extLst>
      <p:ext uri="{BB962C8B-B14F-4D97-AF65-F5344CB8AC3E}">
        <p14:creationId xmlns:p14="http://schemas.microsoft.com/office/powerpoint/2010/main" val="3251116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mathworld.wolfram.com/NumberSystem.html" TargetMode="External"/><Relationship Id="rId2" Type="http://schemas.openxmlformats.org/officeDocument/2006/relationships/slide" Target="../slides/slide69.xml"/><Relationship Id="rId1" Type="http://schemas.openxmlformats.org/officeDocument/2006/relationships/notesMaster" Target="../notesMasters/notesMaster1.xml"/><Relationship Id="rId4" Type="http://schemas.openxmlformats.org/officeDocument/2006/relationships/hyperlink" Target="http://mathworld.wolfram.com/Logarithm.html" TargetMode="Externa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a high-level, interpreted, interactive and object-oriented scripting language. Python is designed to be highly readable. It uses English keywords frequently where as other languages use punctuation, and it has fewer syntactical constructions than other languages.</a:t>
            </a:r>
          </a:p>
          <a:p>
            <a:endParaRPr lang="en-US" dirty="0"/>
          </a:p>
          <a:p>
            <a:r>
              <a:rPr lang="en-US" b="1" dirty="0"/>
              <a:t>Python is Interpreted</a:t>
            </a:r>
            <a:r>
              <a:rPr lang="en-US" dirty="0"/>
              <a:t> − Python is processed at runtime by the interpreter. You do not need to compile your program before executing it. This is similar to PERL and PHP.</a:t>
            </a:r>
          </a:p>
          <a:p>
            <a:r>
              <a:rPr lang="en-US" b="1" dirty="0"/>
              <a:t>Python is Interactive</a:t>
            </a:r>
            <a:r>
              <a:rPr lang="en-US" dirty="0"/>
              <a:t> − You can actually sit at a Python prompt and interact with the interpreter directly to write your programs.</a:t>
            </a:r>
          </a:p>
          <a:p>
            <a:r>
              <a:rPr lang="en-US" b="1" dirty="0"/>
              <a:t>Python is Object-Oriented</a:t>
            </a:r>
            <a:r>
              <a:rPr lang="en-US" dirty="0"/>
              <a:t> − Python supports Object-Oriented style or technique of programming that encapsulates code within objects.</a:t>
            </a:r>
          </a:p>
          <a:p>
            <a:r>
              <a:rPr lang="en-US" b="1" dirty="0"/>
              <a:t>Python is a Beginner's Language</a:t>
            </a:r>
            <a:r>
              <a:rPr lang="en-US" dirty="0"/>
              <a:t> − Python is a great language for the beginner-level programmers and supports the development of a wide range of applications from simple text processing to WWW browsers to games.</a:t>
            </a:r>
          </a:p>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3</a:t>
            </a:fld>
            <a:endParaRPr lang="en-US"/>
          </a:p>
        </p:txBody>
      </p:sp>
    </p:spTree>
    <p:extLst>
      <p:ext uri="{BB962C8B-B14F-4D97-AF65-F5344CB8AC3E}">
        <p14:creationId xmlns:p14="http://schemas.microsoft.com/office/powerpoint/2010/main" val="2974008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20</a:t>
            </a:fld>
            <a:endParaRPr lang="en-US"/>
          </a:p>
        </p:txBody>
      </p:sp>
    </p:spTree>
    <p:extLst>
      <p:ext uri="{BB962C8B-B14F-4D97-AF65-F5344CB8AC3E}">
        <p14:creationId xmlns:p14="http://schemas.microsoft.com/office/powerpoint/2010/main" val="1627394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22</a:t>
            </a:fld>
            <a:endParaRPr lang="en-US"/>
          </a:p>
        </p:txBody>
      </p:sp>
    </p:spTree>
    <p:extLst>
      <p:ext uri="{BB962C8B-B14F-4D97-AF65-F5344CB8AC3E}">
        <p14:creationId xmlns:p14="http://schemas.microsoft.com/office/powerpoint/2010/main" val="2580376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23</a:t>
            </a:fld>
            <a:endParaRPr lang="en-US"/>
          </a:p>
        </p:txBody>
      </p:sp>
    </p:spTree>
    <p:extLst>
      <p:ext uri="{BB962C8B-B14F-4D97-AF65-F5344CB8AC3E}">
        <p14:creationId xmlns:p14="http://schemas.microsoft.com/office/powerpoint/2010/main" val="1592265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24</a:t>
            </a:fld>
            <a:endParaRPr lang="en-US"/>
          </a:p>
        </p:txBody>
      </p:sp>
    </p:spTree>
    <p:extLst>
      <p:ext uri="{BB962C8B-B14F-4D97-AF65-F5344CB8AC3E}">
        <p14:creationId xmlns:p14="http://schemas.microsoft.com/office/powerpoint/2010/main" val="3228197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25</a:t>
            </a:fld>
            <a:endParaRPr lang="en-US"/>
          </a:p>
        </p:txBody>
      </p:sp>
    </p:spTree>
    <p:extLst>
      <p:ext uri="{BB962C8B-B14F-4D97-AF65-F5344CB8AC3E}">
        <p14:creationId xmlns:p14="http://schemas.microsoft.com/office/powerpoint/2010/main" val="3268079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26</a:t>
            </a:fld>
            <a:endParaRPr lang="en-US"/>
          </a:p>
        </p:txBody>
      </p:sp>
    </p:spTree>
    <p:extLst>
      <p:ext uri="{BB962C8B-B14F-4D97-AF65-F5344CB8AC3E}">
        <p14:creationId xmlns:p14="http://schemas.microsoft.com/office/powerpoint/2010/main" val="3327366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supports four different numerical types −</a:t>
            </a:r>
          </a:p>
          <a:p>
            <a:r>
              <a:rPr lang="en-US" b="1" dirty="0" err="1"/>
              <a:t>int</a:t>
            </a:r>
            <a:r>
              <a:rPr lang="en-US" b="1" dirty="0"/>
              <a:t> (signed integers)</a:t>
            </a:r>
            <a:r>
              <a:rPr lang="en-US" dirty="0"/>
              <a:t> − They are often called just integers or </a:t>
            </a:r>
            <a:r>
              <a:rPr lang="en-US" dirty="0" err="1"/>
              <a:t>ints</a:t>
            </a:r>
            <a:r>
              <a:rPr lang="en-US" dirty="0"/>
              <a:t>, are positive or negative whole numbers with no decimal point.</a:t>
            </a:r>
          </a:p>
          <a:p>
            <a:r>
              <a:rPr lang="en-US" b="1" dirty="0"/>
              <a:t>long (long integers )</a:t>
            </a:r>
            <a:r>
              <a:rPr lang="en-US" dirty="0"/>
              <a:t> − Also called longs, they are integers of unlimited size, written like integers and followed by an uppercase or lowercase L.</a:t>
            </a:r>
          </a:p>
          <a:p>
            <a:r>
              <a:rPr lang="en-US" b="1" dirty="0"/>
              <a:t>float (floating point real values)</a:t>
            </a:r>
            <a:r>
              <a:rPr lang="en-US" dirty="0"/>
              <a:t> − Also called floats, they represent real numbers and are written with a decimal point dividing the integer and fractional parts. Floats may also be in scientific notation, with E or e indicating the power of 10 (2.5e2 = 2.5 x 10</a:t>
            </a:r>
            <a:r>
              <a:rPr lang="en-US" baseline="30000" dirty="0"/>
              <a:t>2</a:t>
            </a:r>
            <a:r>
              <a:rPr lang="en-US" dirty="0"/>
              <a:t> = 250).</a:t>
            </a:r>
          </a:p>
          <a:p>
            <a:r>
              <a:rPr lang="en-US" b="1" dirty="0"/>
              <a:t>complex (complex numbers)</a:t>
            </a:r>
            <a:r>
              <a:rPr lang="en-US" dirty="0"/>
              <a:t> − are of the form a + </a:t>
            </a:r>
            <a:r>
              <a:rPr lang="en-US" dirty="0" err="1"/>
              <a:t>bJ</a:t>
            </a:r>
            <a:r>
              <a:rPr lang="en-US" dirty="0"/>
              <a:t>, where a and b are floats and J (or j) represents the square root of -1 (which is an imaginary number). The real part of the number is a, and the imaginary part is b. Complex numbers are not used much in Python programming.</a:t>
            </a:r>
          </a:p>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27</a:t>
            </a:fld>
            <a:endParaRPr lang="en-US"/>
          </a:p>
        </p:txBody>
      </p:sp>
    </p:spTree>
    <p:extLst>
      <p:ext uri="{BB962C8B-B14F-4D97-AF65-F5344CB8AC3E}">
        <p14:creationId xmlns:p14="http://schemas.microsoft.com/office/powerpoint/2010/main" val="1734086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28</a:t>
            </a:fld>
            <a:endParaRPr lang="en-US"/>
          </a:p>
        </p:txBody>
      </p:sp>
    </p:spTree>
    <p:extLst>
      <p:ext uri="{BB962C8B-B14F-4D97-AF65-F5344CB8AC3E}">
        <p14:creationId xmlns:p14="http://schemas.microsoft.com/office/powerpoint/2010/main" val="3796472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29</a:t>
            </a:fld>
            <a:endParaRPr lang="en-US"/>
          </a:p>
        </p:txBody>
      </p:sp>
    </p:spTree>
    <p:extLst>
      <p:ext uri="{BB962C8B-B14F-4D97-AF65-F5344CB8AC3E}">
        <p14:creationId xmlns:p14="http://schemas.microsoft.com/office/powerpoint/2010/main" val="1169918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30</a:t>
            </a:fld>
            <a:endParaRPr lang="en-US"/>
          </a:p>
        </p:txBody>
      </p:sp>
    </p:spTree>
    <p:extLst>
      <p:ext uri="{BB962C8B-B14F-4D97-AF65-F5344CB8AC3E}">
        <p14:creationId xmlns:p14="http://schemas.microsoft.com/office/powerpoint/2010/main" val="4019257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4</a:t>
            </a:fld>
            <a:endParaRPr lang="en-US"/>
          </a:p>
        </p:txBody>
      </p:sp>
    </p:spTree>
    <p:extLst>
      <p:ext uri="{BB962C8B-B14F-4D97-AF65-F5344CB8AC3E}">
        <p14:creationId xmlns:p14="http://schemas.microsoft.com/office/powerpoint/2010/main" val="1052101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31</a:t>
            </a:fld>
            <a:endParaRPr lang="en-US"/>
          </a:p>
        </p:txBody>
      </p:sp>
    </p:spTree>
    <p:extLst>
      <p:ext uri="{BB962C8B-B14F-4D97-AF65-F5344CB8AC3E}">
        <p14:creationId xmlns:p14="http://schemas.microsoft.com/office/powerpoint/2010/main" val="4019842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32</a:t>
            </a:fld>
            <a:endParaRPr lang="en-US"/>
          </a:p>
        </p:txBody>
      </p:sp>
    </p:spTree>
    <p:extLst>
      <p:ext uri="{BB962C8B-B14F-4D97-AF65-F5344CB8AC3E}">
        <p14:creationId xmlns:p14="http://schemas.microsoft.com/office/powerpoint/2010/main" val="2221437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33</a:t>
            </a:fld>
            <a:endParaRPr lang="en-US"/>
          </a:p>
        </p:txBody>
      </p:sp>
    </p:spTree>
    <p:extLst>
      <p:ext uri="{BB962C8B-B14F-4D97-AF65-F5344CB8AC3E}">
        <p14:creationId xmlns:p14="http://schemas.microsoft.com/office/powerpoint/2010/main" val="4066637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34</a:t>
            </a:fld>
            <a:endParaRPr lang="en-US"/>
          </a:p>
        </p:txBody>
      </p:sp>
    </p:spTree>
    <p:extLst>
      <p:ext uri="{BB962C8B-B14F-4D97-AF65-F5344CB8AC3E}">
        <p14:creationId xmlns:p14="http://schemas.microsoft.com/office/powerpoint/2010/main" val="518452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35</a:t>
            </a:fld>
            <a:endParaRPr lang="en-US"/>
          </a:p>
        </p:txBody>
      </p:sp>
    </p:spTree>
    <p:extLst>
      <p:ext uri="{BB962C8B-B14F-4D97-AF65-F5344CB8AC3E}">
        <p14:creationId xmlns:p14="http://schemas.microsoft.com/office/powerpoint/2010/main" val="863989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36</a:t>
            </a:fld>
            <a:endParaRPr lang="en-US"/>
          </a:p>
        </p:txBody>
      </p:sp>
    </p:spTree>
    <p:extLst>
      <p:ext uri="{BB962C8B-B14F-4D97-AF65-F5344CB8AC3E}">
        <p14:creationId xmlns:p14="http://schemas.microsoft.com/office/powerpoint/2010/main" val="8920264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37</a:t>
            </a:fld>
            <a:endParaRPr lang="en-US"/>
          </a:p>
        </p:txBody>
      </p:sp>
    </p:spTree>
    <p:extLst>
      <p:ext uri="{BB962C8B-B14F-4D97-AF65-F5344CB8AC3E}">
        <p14:creationId xmlns:p14="http://schemas.microsoft.com/office/powerpoint/2010/main" val="867056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38</a:t>
            </a:fld>
            <a:endParaRPr lang="en-US"/>
          </a:p>
        </p:txBody>
      </p:sp>
    </p:spTree>
    <p:extLst>
      <p:ext uri="{BB962C8B-B14F-4D97-AF65-F5344CB8AC3E}">
        <p14:creationId xmlns:p14="http://schemas.microsoft.com/office/powerpoint/2010/main" val="456324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39</a:t>
            </a:fld>
            <a:endParaRPr lang="en-US"/>
          </a:p>
        </p:txBody>
      </p:sp>
    </p:spTree>
    <p:extLst>
      <p:ext uri="{BB962C8B-B14F-4D97-AF65-F5344CB8AC3E}">
        <p14:creationId xmlns:p14="http://schemas.microsoft.com/office/powerpoint/2010/main" val="2586533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40</a:t>
            </a:fld>
            <a:endParaRPr lang="en-US"/>
          </a:p>
        </p:txBody>
      </p:sp>
    </p:spTree>
    <p:extLst>
      <p:ext uri="{BB962C8B-B14F-4D97-AF65-F5344CB8AC3E}">
        <p14:creationId xmlns:p14="http://schemas.microsoft.com/office/powerpoint/2010/main" val="4007233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Programs and other executable files can be in many directories, so operating systems provide a search path that lists the directories that the OS searches for executables.</a:t>
            </a:r>
          </a:p>
          <a:p>
            <a:endParaRPr lang="en-US" dirty="0">
              <a:solidFill>
                <a:schemeClr val="bg1"/>
              </a:solidFill>
            </a:endParaRPr>
          </a:p>
          <a:p>
            <a:r>
              <a:rPr lang="en-US" dirty="0">
                <a:solidFill>
                  <a:schemeClr val="bg1"/>
                </a:solidFill>
              </a:rPr>
              <a:t>The path is stored in an environment variable, which is a named string maintained by the operating system. This variable contains information available to the command shell and other programs.</a:t>
            </a:r>
          </a:p>
          <a:p>
            <a:r>
              <a:rPr lang="en-US" dirty="0">
                <a:solidFill>
                  <a:schemeClr val="bg1"/>
                </a:solidFill>
              </a:rPr>
              <a:t>The </a:t>
            </a:r>
            <a:r>
              <a:rPr lang="en-US" b="1" dirty="0">
                <a:solidFill>
                  <a:schemeClr val="bg1"/>
                </a:solidFill>
              </a:rPr>
              <a:t>path</a:t>
            </a:r>
            <a:r>
              <a:rPr lang="en-US" dirty="0">
                <a:solidFill>
                  <a:schemeClr val="bg1"/>
                </a:solidFill>
              </a:rPr>
              <a:t> variable is named as PATH in Unix or Path in Windows (Unix is case sensitive; Windows is not).</a:t>
            </a:r>
          </a:p>
          <a:p>
            <a:r>
              <a:rPr lang="en-US" dirty="0">
                <a:solidFill>
                  <a:schemeClr val="bg1"/>
                </a:solidFill>
              </a:rPr>
              <a:t>In Mac OS, the installer handles the path details. To invoke the Python interpreter from any particular directory, you must add the Python directory to your path.</a:t>
            </a:r>
          </a:p>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6</a:t>
            </a:fld>
            <a:endParaRPr lang="en-US"/>
          </a:p>
        </p:txBody>
      </p:sp>
    </p:spTree>
    <p:extLst>
      <p:ext uri="{BB962C8B-B14F-4D97-AF65-F5344CB8AC3E}">
        <p14:creationId xmlns:p14="http://schemas.microsoft.com/office/powerpoint/2010/main" val="9655327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how every single special character has been converted to its printed form, right down to the last NEWLINE at the end of the string between the "up." and closing triple quotes. Also note that NEWLINEs occur either with an explicit carriage return at the end of a line or its escape code (\n) −</a:t>
            </a:r>
          </a:p>
        </p:txBody>
      </p:sp>
      <p:sp>
        <p:nvSpPr>
          <p:cNvPr id="4" name="Slide Number Placeholder 3"/>
          <p:cNvSpPr>
            <a:spLocks noGrp="1"/>
          </p:cNvSpPr>
          <p:nvPr>
            <p:ph type="sldNum" sz="quarter" idx="10"/>
          </p:nvPr>
        </p:nvSpPr>
        <p:spPr/>
        <p:txBody>
          <a:bodyPr/>
          <a:lstStyle/>
          <a:p>
            <a:fld id="{38634175-444F-4F60-A29F-7E0DC6A2F6FC}" type="slidenum">
              <a:rPr lang="en-US" smtClean="0"/>
              <a:t>41</a:t>
            </a:fld>
            <a:endParaRPr lang="en-US"/>
          </a:p>
        </p:txBody>
      </p:sp>
    </p:spTree>
    <p:extLst>
      <p:ext uri="{BB962C8B-B14F-4D97-AF65-F5344CB8AC3E}">
        <p14:creationId xmlns:p14="http://schemas.microsoft.com/office/powerpoint/2010/main" val="10508891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42</a:t>
            </a:fld>
            <a:endParaRPr lang="en-US"/>
          </a:p>
        </p:txBody>
      </p:sp>
    </p:spTree>
    <p:extLst>
      <p:ext uri="{BB962C8B-B14F-4D97-AF65-F5344CB8AC3E}">
        <p14:creationId xmlns:p14="http://schemas.microsoft.com/office/powerpoint/2010/main" val="39555049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43</a:t>
            </a:fld>
            <a:endParaRPr lang="en-US"/>
          </a:p>
        </p:txBody>
      </p:sp>
    </p:spTree>
    <p:extLst>
      <p:ext uri="{BB962C8B-B14F-4D97-AF65-F5344CB8AC3E}">
        <p14:creationId xmlns:p14="http://schemas.microsoft.com/office/powerpoint/2010/main" val="23036597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44</a:t>
            </a:fld>
            <a:endParaRPr lang="en-US"/>
          </a:p>
        </p:txBody>
      </p:sp>
    </p:spTree>
    <p:extLst>
      <p:ext uri="{BB962C8B-B14F-4D97-AF65-F5344CB8AC3E}">
        <p14:creationId xmlns:p14="http://schemas.microsoft.com/office/powerpoint/2010/main" val="2070348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45</a:t>
            </a:fld>
            <a:endParaRPr lang="en-US"/>
          </a:p>
        </p:txBody>
      </p:sp>
    </p:spTree>
    <p:extLst>
      <p:ext uri="{BB962C8B-B14F-4D97-AF65-F5344CB8AC3E}">
        <p14:creationId xmlns:p14="http://schemas.microsoft.com/office/powerpoint/2010/main" val="7201390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46</a:t>
            </a:fld>
            <a:endParaRPr lang="en-US"/>
          </a:p>
        </p:txBody>
      </p:sp>
    </p:spTree>
    <p:extLst>
      <p:ext uri="{BB962C8B-B14F-4D97-AF65-F5344CB8AC3E}">
        <p14:creationId xmlns:p14="http://schemas.microsoft.com/office/powerpoint/2010/main" val="31015518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47</a:t>
            </a:fld>
            <a:endParaRPr lang="en-US"/>
          </a:p>
        </p:txBody>
      </p:sp>
    </p:spTree>
    <p:extLst>
      <p:ext uri="{BB962C8B-B14F-4D97-AF65-F5344CB8AC3E}">
        <p14:creationId xmlns:p14="http://schemas.microsoft.com/office/powerpoint/2010/main" val="23034507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48</a:t>
            </a:fld>
            <a:endParaRPr lang="en-US"/>
          </a:p>
        </p:txBody>
      </p:sp>
    </p:spTree>
    <p:extLst>
      <p:ext uri="{BB962C8B-B14F-4D97-AF65-F5344CB8AC3E}">
        <p14:creationId xmlns:p14="http://schemas.microsoft.com/office/powerpoint/2010/main" val="4007293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49</a:t>
            </a:fld>
            <a:endParaRPr lang="en-US"/>
          </a:p>
        </p:txBody>
      </p:sp>
    </p:spTree>
    <p:extLst>
      <p:ext uri="{BB962C8B-B14F-4D97-AF65-F5344CB8AC3E}">
        <p14:creationId xmlns:p14="http://schemas.microsoft.com/office/powerpoint/2010/main" val="3797646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50</a:t>
            </a:fld>
            <a:endParaRPr lang="en-US"/>
          </a:p>
        </p:txBody>
      </p:sp>
    </p:spTree>
    <p:extLst>
      <p:ext uri="{BB962C8B-B14F-4D97-AF65-F5344CB8AC3E}">
        <p14:creationId xmlns:p14="http://schemas.microsoft.com/office/powerpoint/2010/main" val="1251870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Programs and other executable files can be in many directories, so operating systems provide a search path that lists the directories that the OS searches for executables.</a:t>
            </a:r>
          </a:p>
          <a:p>
            <a:endParaRPr lang="en-US" dirty="0">
              <a:solidFill>
                <a:schemeClr val="bg1"/>
              </a:solidFill>
            </a:endParaRPr>
          </a:p>
          <a:p>
            <a:r>
              <a:rPr lang="en-US" dirty="0">
                <a:solidFill>
                  <a:schemeClr val="bg1"/>
                </a:solidFill>
              </a:rPr>
              <a:t>The path is stored in an environment variable, which is a named string maintained by the operating system. This variable contains information available to the command shell and other programs.</a:t>
            </a:r>
          </a:p>
          <a:p>
            <a:r>
              <a:rPr lang="en-US" dirty="0">
                <a:solidFill>
                  <a:schemeClr val="bg1"/>
                </a:solidFill>
              </a:rPr>
              <a:t>The </a:t>
            </a:r>
            <a:r>
              <a:rPr lang="en-US" b="1" dirty="0">
                <a:solidFill>
                  <a:schemeClr val="bg1"/>
                </a:solidFill>
              </a:rPr>
              <a:t>path</a:t>
            </a:r>
            <a:r>
              <a:rPr lang="en-US" dirty="0">
                <a:solidFill>
                  <a:schemeClr val="bg1"/>
                </a:solidFill>
              </a:rPr>
              <a:t> variable is named as PATH in Unix or Path in Windows (Unix is case sensitive; Windows is not).</a:t>
            </a:r>
          </a:p>
          <a:p>
            <a:r>
              <a:rPr lang="en-US" dirty="0">
                <a:solidFill>
                  <a:schemeClr val="bg1"/>
                </a:solidFill>
              </a:rPr>
              <a:t>In Mac OS, the installer handles the path details. To invoke the Python interpreter from any particular directory, you must add the Python directory to your path.</a:t>
            </a:r>
          </a:p>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7</a:t>
            </a:fld>
            <a:endParaRPr lang="en-US"/>
          </a:p>
        </p:txBody>
      </p:sp>
    </p:spTree>
    <p:extLst>
      <p:ext uri="{BB962C8B-B14F-4D97-AF65-F5344CB8AC3E}">
        <p14:creationId xmlns:p14="http://schemas.microsoft.com/office/powerpoint/2010/main" val="32185954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51</a:t>
            </a:fld>
            <a:endParaRPr lang="en-US"/>
          </a:p>
        </p:txBody>
      </p:sp>
    </p:spTree>
    <p:extLst>
      <p:ext uri="{BB962C8B-B14F-4D97-AF65-F5344CB8AC3E}">
        <p14:creationId xmlns:p14="http://schemas.microsoft.com/office/powerpoint/2010/main" val="9525315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52</a:t>
            </a:fld>
            <a:endParaRPr lang="en-US"/>
          </a:p>
        </p:txBody>
      </p:sp>
    </p:spTree>
    <p:extLst>
      <p:ext uri="{BB962C8B-B14F-4D97-AF65-F5344CB8AC3E}">
        <p14:creationId xmlns:p14="http://schemas.microsoft.com/office/powerpoint/2010/main" val="8556774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53</a:t>
            </a:fld>
            <a:endParaRPr lang="en-US"/>
          </a:p>
        </p:txBody>
      </p:sp>
    </p:spTree>
    <p:extLst>
      <p:ext uri="{BB962C8B-B14F-4D97-AF65-F5344CB8AC3E}">
        <p14:creationId xmlns:p14="http://schemas.microsoft.com/office/powerpoint/2010/main" val="41401238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54</a:t>
            </a:fld>
            <a:endParaRPr lang="en-US"/>
          </a:p>
        </p:txBody>
      </p:sp>
    </p:spTree>
    <p:extLst>
      <p:ext uri="{BB962C8B-B14F-4D97-AF65-F5344CB8AC3E}">
        <p14:creationId xmlns:p14="http://schemas.microsoft.com/office/powerpoint/2010/main" val="38807514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55</a:t>
            </a:fld>
            <a:endParaRPr lang="en-US"/>
          </a:p>
        </p:txBody>
      </p:sp>
    </p:spTree>
    <p:extLst>
      <p:ext uri="{BB962C8B-B14F-4D97-AF65-F5344CB8AC3E}">
        <p14:creationId xmlns:p14="http://schemas.microsoft.com/office/powerpoint/2010/main" val="35512151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56</a:t>
            </a:fld>
            <a:endParaRPr lang="en-US"/>
          </a:p>
        </p:txBody>
      </p:sp>
    </p:spTree>
    <p:extLst>
      <p:ext uri="{BB962C8B-B14F-4D97-AF65-F5344CB8AC3E}">
        <p14:creationId xmlns:p14="http://schemas.microsoft.com/office/powerpoint/2010/main" val="20665797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57</a:t>
            </a:fld>
            <a:endParaRPr lang="en-US"/>
          </a:p>
        </p:txBody>
      </p:sp>
    </p:spTree>
    <p:extLst>
      <p:ext uri="{BB962C8B-B14F-4D97-AF65-F5344CB8AC3E}">
        <p14:creationId xmlns:p14="http://schemas.microsoft.com/office/powerpoint/2010/main" val="3670375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58</a:t>
            </a:fld>
            <a:endParaRPr lang="en-US"/>
          </a:p>
        </p:txBody>
      </p:sp>
    </p:spTree>
    <p:extLst>
      <p:ext uri="{BB962C8B-B14F-4D97-AF65-F5344CB8AC3E}">
        <p14:creationId xmlns:p14="http://schemas.microsoft.com/office/powerpoint/2010/main" val="14756577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59</a:t>
            </a:fld>
            <a:endParaRPr lang="en-US"/>
          </a:p>
        </p:txBody>
      </p:sp>
    </p:spTree>
    <p:extLst>
      <p:ext uri="{BB962C8B-B14F-4D97-AF65-F5344CB8AC3E}">
        <p14:creationId xmlns:p14="http://schemas.microsoft.com/office/powerpoint/2010/main" val="26694982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60</a:t>
            </a:fld>
            <a:endParaRPr lang="en-US"/>
          </a:p>
        </p:txBody>
      </p:sp>
    </p:spTree>
    <p:extLst>
      <p:ext uri="{BB962C8B-B14F-4D97-AF65-F5344CB8AC3E}">
        <p14:creationId xmlns:p14="http://schemas.microsoft.com/office/powerpoint/2010/main" val="67164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8</a:t>
            </a:fld>
            <a:endParaRPr lang="en-US"/>
          </a:p>
        </p:txBody>
      </p:sp>
    </p:spTree>
    <p:extLst>
      <p:ext uri="{BB962C8B-B14F-4D97-AF65-F5344CB8AC3E}">
        <p14:creationId xmlns:p14="http://schemas.microsoft.com/office/powerpoint/2010/main" val="28341824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61</a:t>
            </a:fld>
            <a:endParaRPr lang="en-US"/>
          </a:p>
        </p:txBody>
      </p:sp>
    </p:spTree>
    <p:extLst>
      <p:ext uri="{BB962C8B-B14F-4D97-AF65-F5344CB8AC3E}">
        <p14:creationId xmlns:p14="http://schemas.microsoft.com/office/powerpoint/2010/main" val="36544074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key is separated from its value by a colon (:), the items are separated by commas, and the whole thing is enclosed in curly braces. An empty dictionary without any items is written with just two curly braces {}</a:t>
            </a:r>
          </a:p>
          <a:p>
            <a:endParaRPr lang="en-US" dirty="0"/>
          </a:p>
          <a:p>
            <a:r>
              <a:rPr lang="en-US" dirty="0"/>
              <a:t>Keys are unique within a dictionary while values may not be. The values of a dictionary can be of any type, but the keys must be of an immutable data type such as strings, numbers, or tuples.</a:t>
            </a:r>
          </a:p>
        </p:txBody>
      </p:sp>
      <p:sp>
        <p:nvSpPr>
          <p:cNvPr id="4" name="Slide Number Placeholder 3"/>
          <p:cNvSpPr>
            <a:spLocks noGrp="1"/>
          </p:cNvSpPr>
          <p:nvPr>
            <p:ph type="sldNum" sz="quarter" idx="10"/>
          </p:nvPr>
        </p:nvSpPr>
        <p:spPr/>
        <p:txBody>
          <a:bodyPr/>
          <a:lstStyle/>
          <a:p>
            <a:fld id="{38634175-444F-4F60-A29F-7E0DC6A2F6FC}" type="slidenum">
              <a:rPr lang="en-US" smtClean="0"/>
              <a:t>62</a:t>
            </a:fld>
            <a:endParaRPr lang="en-US"/>
          </a:p>
        </p:txBody>
      </p:sp>
    </p:spTree>
    <p:extLst>
      <p:ext uri="{BB962C8B-B14F-4D97-AF65-F5344CB8AC3E}">
        <p14:creationId xmlns:p14="http://schemas.microsoft.com/office/powerpoint/2010/main" val="40843148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63</a:t>
            </a:fld>
            <a:endParaRPr lang="en-US"/>
          </a:p>
        </p:txBody>
      </p:sp>
    </p:spTree>
    <p:extLst>
      <p:ext uri="{BB962C8B-B14F-4D97-AF65-F5344CB8AC3E}">
        <p14:creationId xmlns:p14="http://schemas.microsoft.com/office/powerpoint/2010/main" val="31812979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64</a:t>
            </a:fld>
            <a:endParaRPr lang="en-US"/>
          </a:p>
        </p:txBody>
      </p:sp>
    </p:spTree>
    <p:extLst>
      <p:ext uri="{BB962C8B-B14F-4D97-AF65-F5344CB8AC3E}">
        <p14:creationId xmlns:p14="http://schemas.microsoft.com/office/powerpoint/2010/main" val="30719665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65</a:t>
            </a:fld>
            <a:endParaRPr lang="en-US"/>
          </a:p>
        </p:txBody>
      </p:sp>
    </p:spTree>
    <p:extLst>
      <p:ext uri="{BB962C8B-B14F-4D97-AF65-F5344CB8AC3E}">
        <p14:creationId xmlns:p14="http://schemas.microsoft.com/office/powerpoint/2010/main" val="13343035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66</a:t>
            </a:fld>
            <a:endParaRPr lang="en-US"/>
          </a:p>
        </p:txBody>
      </p:sp>
    </p:spTree>
    <p:extLst>
      <p:ext uri="{BB962C8B-B14F-4D97-AF65-F5344CB8AC3E}">
        <p14:creationId xmlns:p14="http://schemas.microsoft.com/office/powerpoint/2010/main" val="3534661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67</a:t>
            </a:fld>
            <a:endParaRPr lang="en-US"/>
          </a:p>
        </p:txBody>
      </p:sp>
    </p:spTree>
    <p:extLst>
      <p:ext uri="{BB962C8B-B14F-4D97-AF65-F5344CB8AC3E}">
        <p14:creationId xmlns:p14="http://schemas.microsoft.com/office/powerpoint/2010/main" val="39528734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68</a:t>
            </a:fld>
            <a:endParaRPr lang="en-US"/>
          </a:p>
        </p:txBody>
      </p:sp>
    </p:spTree>
    <p:extLst>
      <p:ext uri="{BB962C8B-B14F-4D97-AF65-F5344CB8AC3E}">
        <p14:creationId xmlns:p14="http://schemas.microsoft.com/office/powerpoint/2010/main" val="34091290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 is used to refer to a particular mathematical object that is used as a building block. The most common uses are the related concepts of the </a:t>
            </a:r>
            <a:r>
              <a:rPr lang="en-US" dirty="0">
                <a:hlinkClick r:id="rId3"/>
              </a:rPr>
              <a:t>number system</a:t>
            </a:r>
            <a:r>
              <a:rPr lang="en-US" dirty="0"/>
              <a:t> whose digits are used to represent numbers and the number system in which </a:t>
            </a:r>
            <a:r>
              <a:rPr lang="en-US" dirty="0">
                <a:hlinkClick r:id="rId4"/>
              </a:rPr>
              <a:t>logarithms</a:t>
            </a:r>
            <a:r>
              <a:rPr lang="en-US" dirty="0"/>
              <a:t> are defined. It can also be used to refer to the bottom edge or surface of a geometric figure. </a:t>
            </a:r>
          </a:p>
        </p:txBody>
      </p:sp>
      <p:sp>
        <p:nvSpPr>
          <p:cNvPr id="4" name="Slide Number Placeholder 3"/>
          <p:cNvSpPr>
            <a:spLocks noGrp="1"/>
          </p:cNvSpPr>
          <p:nvPr>
            <p:ph type="sldNum" sz="quarter" idx="10"/>
          </p:nvPr>
        </p:nvSpPr>
        <p:spPr/>
        <p:txBody>
          <a:bodyPr/>
          <a:lstStyle/>
          <a:p>
            <a:fld id="{38634175-444F-4F60-A29F-7E0DC6A2F6FC}" type="slidenum">
              <a:rPr lang="en-US" smtClean="0"/>
              <a:t>69</a:t>
            </a:fld>
            <a:endParaRPr lang="en-US"/>
          </a:p>
        </p:txBody>
      </p:sp>
    </p:spTree>
    <p:extLst>
      <p:ext uri="{BB962C8B-B14F-4D97-AF65-F5344CB8AC3E}">
        <p14:creationId xmlns:p14="http://schemas.microsoft.com/office/powerpoint/2010/main" val="20475851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70</a:t>
            </a:fld>
            <a:endParaRPr lang="en-US"/>
          </a:p>
        </p:txBody>
      </p:sp>
    </p:spTree>
    <p:extLst>
      <p:ext uri="{BB962C8B-B14F-4D97-AF65-F5344CB8AC3E}">
        <p14:creationId xmlns:p14="http://schemas.microsoft.com/office/powerpoint/2010/main" val="581377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9</a:t>
            </a:fld>
            <a:endParaRPr lang="en-US"/>
          </a:p>
        </p:txBody>
      </p:sp>
    </p:spTree>
    <p:extLst>
      <p:ext uri="{BB962C8B-B14F-4D97-AF65-F5344CB8AC3E}">
        <p14:creationId xmlns:p14="http://schemas.microsoft.com/office/powerpoint/2010/main" val="26596738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71</a:t>
            </a:fld>
            <a:endParaRPr lang="en-US"/>
          </a:p>
        </p:txBody>
      </p:sp>
    </p:spTree>
    <p:extLst>
      <p:ext uri="{BB962C8B-B14F-4D97-AF65-F5344CB8AC3E}">
        <p14:creationId xmlns:p14="http://schemas.microsoft.com/office/powerpoint/2010/main" val="10576403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72</a:t>
            </a:fld>
            <a:endParaRPr lang="en-US"/>
          </a:p>
        </p:txBody>
      </p:sp>
    </p:spTree>
    <p:extLst>
      <p:ext uri="{BB962C8B-B14F-4D97-AF65-F5344CB8AC3E}">
        <p14:creationId xmlns:p14="http://schemas.microsoft.com/office/powerpoint/2010/main" val="20657222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73</a:t>
            </a:fld>
            <a:endParaRPr lang="en-US"/>
          </a:p>
        </p:txBody>
      </p:sp>
    </p:spTree>
    <p:extLst>
      <p:ext uri="{BB962C8B-B14F-4D97-AF65-F5344CB8AC3E}">
        <p14:creationId xmlns:p14="http://schemas.microsoft.com/office/powerpoint/2010/main" val="163794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74</a:t>
            </a:fld>
            <a:endParaRPr lang="en-US"/>
          </a:p>
        </p:txBody>
      </p:sp>
    </p:spTree>
    <p:extLst>
      <p:ext uri="{BB962C8B-B14F-4D97-AF65-F5344CB8AC3E}">
        <p14:creationId xmlns:p14="http://schemas.microsoft.com/office/powerpoint/2010/main" val="21441704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75</a:t>
            </a:fld>
            <a:endParaRPr lang="en-US"/>
          </a:p>
        </p:txBody>
      </p:sp>
    </p:spTree>
    <p:extLst>
      <p:ext uri="{BB962C8B-B14F-4D97-AF65-F5344CB8AC3E}">
        <p14:creationId xmlns:p14="http://schemas.microsoft.com/office/powerpoint/2010/main" val="23982333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76</a:t>
            </a:fld>
            <a:endParaRPr lang="en-US"/>
          </a:p>
        </p:txBody>
      </p:sp>
    </p:spTree>
    <p:extLst>
      <p:ext uri="{BB962C8B-B14F-4D97-AF65-F5344CB8AC3E}">
        <p14:creationId xmlns:p14="http://schemas.microsoft.com/office/powerpoint/2010/main" val="33237820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77</a:t>
            </a:fld>
            <a:endParaRPr lang="en-US"/>
          </a:p>
        </p:txBody>
      </p:sp>
    </p:spTree>
    <p:extLst>
      <p:ext uri="{BB962C8B-B14F-4D97-AF65-F5344CB8AC3E}">
        <p14:creationId xmlns:p14="http://schemas.microsoft.com/office/powerpoint/2010/main" val="332625169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78</a:t>
            </a:fld>
            <a:endParaRPr lang="en-US"/>
          </a:p>
        </p:txBody>
      </p:sp>
    </p:spTree>
    <p:extLst>
      <p:ext uri="{BB962C8B-B14F-4D97-AF65-F5344CB8AC3E}">
        <p14:creationId xmlns:p14="http://schemas.microsoft.com/office/powerpoint/2010/main" val="30356563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79</a:t>
            </a:fld>
            <a:endParaRPr lang="en-US"/>
          </a:p>
        </p:txBody>
      </p:sp>
    </p:spTree>
    <p:extLst>
      <p:ext uri="{BB962C8B-B14F-4D97-AF65-F5344CB8AC3E}">
        <p14:creationId xmlns:p14="http://schemas.microsoft.com/office/powerpoint/2010/main" val="7302436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80</a:t>
            </a:fld>
            <a:endParaRPr lang="en-US"/>
          </a:p>
        </p:txBody>
      </p:sp>
    </p:spTree>
    <p:extLst>
      <p:ext uri="{BB962C8B-B14F-4D97-AF65-F5344CB8AC3E}">
        <p14:creationId xmlns:p14="http://schemas.microsoft.com/office/powerpoint/2010/main" val="3313170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10</a:t>
            </a:fld>
            <a:endParaRPr lang="en-US"/>
          </a:p>
        </p:txBody>
      </p:sp>
    </p:spTree>
    <p:extLst>
      <p:ext uri="{BB962C8B-B14F-4D97-AF65-F5344CB8AC3E}">
        <p14:creationId xmlns:p14="http://schemas.microsoft.com/office/powerpoint/2010/main" val="151350839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81</a:t>
            </a:fld>
            <a:endParaRPr lang="en-US"/>
          </a:p>
        </p:txBody>
      </p:sp>
    </p:spTree>
    <p:extLst>
      <p:ext uri="{BB962C8B-B14F-4D97-AF65-F5344CB8AC3E}">
        <p14:creationId xmlns:p14="http://schemas.microsoft.com/office/powerpoint/2010/main" val="118997888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82</a:t>
            </a:fld>
            <a:endParaRPr lang="en-US"/>
          </a:p>
        </p:txBody>
      </p:sp>
    </p:spTree>
    <p:extLst>
      <p:ext uri="{BB962C8B-B14F-4D97-AF65-F5344CB8AC3E}">
        <p14:creationId xmlns:p14="http://schemas.microsoft.com/office/powerpoint/2010/main" val="30687006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83</a:t>
            </a:fld>
            <a:endParaRPr lang="en-US"/>
          </a:p>
        </p:txBody>
      </p:sp>
    </p:spTree>
    <p:extLst>
      <p:ext uri="{BB962C8B-B14F-4D97-AF65-F5344CB8AC3E}">
        <p14:creationId xmlns:p14="http://schemas.microsoft.com/office/powerpoint/2010/main" val="7648132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84</a:t>
            </a:fld>
            <a:endParaRPr lang="en-US"/>
          </a:p>
        </p:txBody>
      </p:sp>
    </p:spTree>
    <p:extLst>
      <p:ext uri="{BB962C8B-B14F-4D97-AF65-F5344CB8AC3E}">
        <p14:creationId xmlns:p14="http://schemas.microsoft.com/office/powerpoint/2010/main" val="246791191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 precedence affects how an expression is evaluated.</a:t>
            </a:r>
          </a:p>
          <a:p>
            <a:r>
              <a:rPr lang="en-US" dirty="0"/>
              <a:t>For example, x = 7 + 3 * 2; here, x is assigned 13, not 20 because operator * has higher precedence than +, so it first multiplies 3*2 and then adds into 7.</a:t>
            </a:r>
          </a:p>
          <a:p>
            <a:r>
              <a:rPr lang="en-US" dirty="0"/>
              <a:t>Here, operators with the highest precedence appear at the top of the table, those with the lowest appear at the bottom.</a:t>
            </a:r>
          </a:p>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85</a:t>
            </a:fld>
            <a:endParaRPr lang="en-US"/>
          </a:p>
        </p:txBody>
      </p:sp>
    </p:spTree>
    <p:extLst>
      <p:ext uri="{BB962C8B-B14F-4D97-AF65-F5344CB8AC3E}">
        <p14:creationId xmlns:p14="http://schemas.microsoft.com/office/powerpoint/2010/main" val="946427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18</a:t>
            </a:fld>
            <a:endParaRPr lang="en-US"/>
          </a:p>
        </p:txBody>
      </p:sp>
    </p:spTree>
    <p:extLst>
      <p:ext uri="{BB962C8B-B14F-4D97-AF65-F5344CB8AC3E}">
        <p14:creationId xmlns:p14="http://schemas.microsoft.com/office/powerpoint/2010/main" val="1227811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34175-444F-4F60-A29F-7E0DC6A2F6FC}" type="slidenum">
              <a:rPr lang="en-US" smtClean="0"/>
              <a:t>19</a:t>
            </a:fld>
            <a:endParaRPr lang="en-US"/>
          </a:p>
        </p:txBody>
      </p:sp>
    </p:spTree>
    <p:extLst>
      <p:ext uri="{BB962C8B-B14F-4D97-AF65-F5344CB8AC3E}">
        <p14:creationId xmlns:p14="http://schemas.microsoft.com/office/powerpoint/2010/main" val="1794198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2050"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8"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35668"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0" name="Group 4"/>
          <p:cNvGrpSpPr>
            <a:grpSpLocks noChangeAspect="1"/>
          </p:cNvGrpSpPr>
          <p:nvPr userDrawn="1"/>
        </p:nvGrpSpPr>
        <p:grpSpPr bwMode="auto">
          <a:xfrm>
            <a:off x="10090370" y="442495"/>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a:solidFill>
                  <a:sysClr val="windowText" lastClr="000000"/>
                </a:solidFill>
              </a:endParaRPr>
            </a:p>
          </p:txBody>
        </p:sp>
      </p:grpSp>
      <p:sp>
        <p:nvSpPr>
          <p:cNvPr id="27" name="Parallelogram 26"/>
          <p:cNvSpPr/>
          <p:nvPr userDrawn="1"/>
        </p:nvSpPr>
        <p:spPr>
          <a:xfrm rot="5400000" flipH="1">
            <a:off x="1163926" y="1489918"/>
            <a:ext cx="4173602" cy="6562562"/>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9" name="Title 1"/>
          <p:cNvSpPr>
            <a:spLocks noGrp="1"/>
          </p:cNvSpPr>
          <p:nvPr userDrawn="1">
            <p:ph type="ctrTitle" hasCustomPrompt="1"/>
          </p:nvPr>
        </p:nvSpPr>
        <p:spPr>
          <a:xfrm>
            <a:off x="381000" y="3967988"/>
            <a:ext cx="7359811" cy="1984248"/>
          </a:xfrm>
        </p:spPr>
        <p:txBody>
          <a:bodyPr lIns="0" tIns="0" rIns="0" bIns="0" anchor="b" anchorCtr="0">
            <a:noAutofit/>
          </a:bodyPr>
          <a:lstStyle>
            <a:lvl1pPr algn="l">
              <a:lnSpc>
                <a:spcPct val="80000"/>
              </a:lnSpc>
              <a:defRPr sz="8000">
                <a:solidFill>
                  <a:schemeClr val="tx1"/>
                </a:solidFill>
              </a:defRPr>
            </a:lvl1pPr>
          </a:lstStyle>
          <a:p>
            <a:r>
              <a:rPr lang="en-US" dirty="0"/>
              <a:t>Click to edit title</a:t>
            </a:r>
          </a:p>
        </p:txBody>
      </p:sp>
      <p:sp>
        <p:nvSpPr>
          <p:cNvPr id="30" name="Text Placeholder 3"/>
          <p:cNvSpPr>
            <a:spLocks noGrp="1"/>
          </p:cNvSpPr>
          <p:nvPr userDrawn="1">
            <p:ph type="body" sz="quarter" idx="10" hasCustomPrompt="1"/>
          </p:nvPr>
        </p:nvSpPr>
        <p:spPr>
          <a:xfrm>
            <a:off x="381000" y="6098413"/>
            <a:ext cx="7359632" cy="549275"/>
          </a:xfrm>
        </p:spPr>
        <p:txBody>
          <a:bodyPr lIns="0" tIns="0" rIns="0" bIns="0">
            <a:normAutofit/>
          </a:bodyPr>
          <a:lstStyle>
            <a:lvl1pPr algn="l">
              <a:defRPr sz="2800" b="1" cap="all" baseline="0">
                <a:solidFill>
                  <a:schemeClr val="tx1"/>
                </a:solidFill>
                <a:latin typeface="+mj-lt"/>
              </a:defRPr>
            </a:lvl1pPr>
          </a:lstStyle>
          <a:p>
            <a:pPr lvl="0"/>
            <a:r>
              <a:rPr lang="en-US" dirty="0"/>
              <a:t>Click to edit subtitle</a:t>
            </a:r>
          </a:p>
        </p:txBody>
      </p:sp>
      <p:sp>
        <p:nvSpPr>
          <p:cNvPr id="28" name="Parallelogram 27"/>
          <p:cNvSpPr/>
          <p:nvPr userDrawn="1"/>
        </p:nvSpPr>
        <p:spPr>
          <a:xfrm rot="16200000">
            <a:off x="1163926" y="-1194480"/>
            <a:ext cx="4173602" cy="6562562"/>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1827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1028" name="Picture 4" descr="Image result for circuit photograph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080" y="0"/>
            <a:ext cx="12224079" cy="686876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35668"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Title 1"/>
          <p:cNvSpPr>
            <a:spLocks noGrp="1"/>
          </p:cNvSpPr>
          <p:nvPr>
            <p:ph type="ctrTitle" hasCustomPrompt="1"/>
          </p:nvPr>
        </p:nvSpPr>
        <p:spPr>
          <a:xfrm>
            <a:off x="463296" y="539496"/>
            <a:ext cx="5120640" cy="6035040"/>
          </a:xfrm>
          <a:prstGeom prst="rect">
            <a:avLst/>
          </a:prstGeom>
          <a:ln>
            <a:noFill/>
          </a:ln>
        </p:spPr>
        <p:txBody>
          <a:bodyPr lIns="91440" tIns="91440" rIns="91440" bIns="91440" anchor="t" anchorCtr="0">
            <a:noAutofit/>
          </a:bodyPr>
          <a:lstStyle>
            <a:lvl1pPr algn="l">
              <a:lnSpc>
                <a:spcPct val="80000"/>
              </a:lnSpc>
              <a:defRPr sz="4800" b="0" spc="0" baseline="0">
                <a:solidFill>
                  <a:schemeClr val="tx1"/>
                </a:solidFill>
                <a:latin typeface="Graphik Black" panose="020B0A03030202060203" pitchFamily="34" charset="0"/>
                <a:cs typeface="Arial" pitchFamily="34" charset="0"/>
              </a:defRPr>
            </a:lvl1pPr>
          </a:lstStyle>
          <a:p>
            <a:r>
              <a:rPr lang="en-US" dirty="0"/>
              <a:t>Click to edit Master title style </a:t>
            </a:r>
            <a:endParaRPr lang="en-GB" dirty="0"/>
          </a:p>
        </p:txBody>
      </p:sp>
    </p:spTree>
    <p:extLst>
      <p:ext uri="{BB962C8B-B14F-4D97-AF65-F5344CB8AC3E}">
        <p14:creationId xmlns:p14="http://schemas.microsoft.com/office/powerpoint/2010/main" val="3017034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381000" y="1014986"/>
            <a:ext cx="11430000" cy="395908"/>
          </a:xfrm>
          <a:prstGeom prst="rect">
            <a:avLst/>
          </a:prstGeom>
        </p:spPr>
        <p:txBody>
          <a:bodyPr lIns="0">
            <a:noAutofit/>
          </a:bodyPr>
          <a:lstStyle>
            <a:lvl1pPr marL="0" indent="0">
              <a:spcBef>
                <a:spcPts val="0"/>
              </a:spcBef>
              <a:buNone/>
              <a:defRPr sz="2000" b="1">
                <a:solidFill>
                  <a:schemeClr val="bg1">
                    <a:lumMod val="65000"/>
                    <a:lumOff val="35000"/>
                  </a:schemeClr>
                </a:solidFill>
                <a:latin typeface="+mn-lt"/>
              </a:defRPr>
            </a:lvl1pPr>
            <a:lvl2pPr>
              <a:defRPr sz="3499"/>
            </a:lvl2pPr>
            <a:lvl3pPr>
              <a:defRPr sz="3199"/>
            </a:lvl3pPr>
            <a:lvl4pPr>
              <a:defRPr sz="2899"/>
            </a:lvl4pPr>
            <a:lvl5pPr>
              <a:defRPr sz="2699"/>
            </a:lvl5pPr>
          </a:lstStyle>
          <a:p>
            <a:pPr lvl="0"/>
            <a:r>
              <a:rPr lang="en-US" dirty="0"/>
              <a:t>Click to edit Master text styles</a:t>
            </a:r>
          </a:p>
        </p:txBody>
      </p:sp>
      <p:sp>
        <p:nvSpPr>
          <p:cNvPr id="8" name="Content Placeholder 7"/>
          <p:cNvSpPr>
            <a:spLocks noGrp="1"/>
          </p:cNvSpPr>
          <p:nvPr>
            <p:ph sz="quarter" idx="11"/>
          </p:nvPr>
        </p:nvSpPr>
        <p:spPr>
          <a:xfrm>
            <a:off x="381000" y="1410894"/>
            <a:ext cx="11430000" cy="5053914"/>
          </a:xfrm>
        </p:spPr>
        <p:txBody>
          <a:bodyPr/>
          <a:lstStyle>
            <a:lvl1pPr marL="0" indent="0">
              <a:defRPr b="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a:xfrm>
            <a:off x="381000" y="2"/>
            <a:ext cx="11430000" cy="1014984"/>
          </a:xfrm>
        </p:spPr>
        <p:txBody>
          <a:bodyPr/>
          <a:lstStyle/>
          <a:p>
            <a:r>
              <a:rPr lang="en-US" dirty="0"/>
              <a:t>Click to edit Master title style</a:t>
            </a:r>
            <a:endParaRPr lang="en-AU" dirty="0"/>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9"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920259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6" name="Title 5"/>
          <p:cNvSpPr>
            <a:spLocks noGrp="1"/>
          </p:cNvSpPr>
          <p:nvPr>
            <p:ph type="title"/>
          </p:nvPr>
        </p:nvSpPr>
        <p:spPr>
          <a:xfrm>
            <a:off x="381000" y="0"/>
            <a:ext cx="11430000" cy="1014984"/>
          </a:xfrm>
        </p:spPr>
        <p:txBody>
          <a:bodyPr/>
          <a:lstStyle/>
          <a:p>
            <a:r>
              <a:rPr lang="en-US" dirty="0"/>
              <a:t>Click to edit Master title style</a:t>
            </a:r>
            <a:endParaRPr lang="en-AU" dirty="0"/>
          </a:p>
        </p:txBody>
      </p:sp>
      <p:sp>
        <p:nvSpPr>
          <p:cNvPr id="10" name="Content Placeholder 9"/>
          <p:cNvSpPr>
            <a:spLocks noGrp="1"/>
          </p:cNvSpPr>
          <p:nvPr>
            <p:ph sz="quarter" idx="14"/>
          </p:nvPr>
        </p:nvSpPr>
        <p:spPr>
          <a:xfrm>
            <a:off x="381000" y="1014984"/>
            <a:ext cx="11430000" cy="5376672"/>
          </a:xfrm>
        </p:spPr>
        <p:txBody>
          <a:bodyPr/>
          <a:lstStyle>
            <a:lvl1pPr marL="0" indent="0">
              <a:defRPr>
                <a:solidFill>
                  <a:schemeClr val="bg1">
                    <a:lumMod val="65000"/>
                    <a:lumOff val="35000"/>
                  </a:schemeClr>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257489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1"/>
            <a:ext cx="11430000" cy="1014983"/>
          </a:xfrm>
        </p:spPr>
        <p:txBody>
          <a:bodyPr/>
          <a:lstStyle/>
          <a:p>
            <a:r>
              <a:rPr lang="en-US" dirty="0"/>
              <a:t>Click to edit Master title style</a:t>
            </a:r>
            <a:endParaRPr lang="en-AU" dirty="0"/>
          </a:p>
        </p:txBody>
      </p:sp>
      <p:sp>
        <p:nvSpPr>
          <p:cNvPr id="6" name="Text Placeholder 16"/>
          <p:cNvSpPr>
            <a:spLocks noGrp="1"/>
          </p:cNvSpPr>
          <p:nvPr>
            <p:ph type="body" sz="quarter" idx="10"/>
          </p:nvPr>
        </p:nvSpPr>
        <p:spPr>
          <a:xfrm>
            <a:off x="381000" y="1014984"/>
            <a:ext cx="11430000" cy="395908"/>
          </a:xfrm>
          <a:prstGeom prst="rect">
            <a:avLst/>
          </a:prstGeom>
        </p:spPr>
        <p:txBody>
          <a:bodyPr lIns="0">
            <a:noAutofit/>
          </a:bodyPr>
          <a:lstStyle>
            <a:lvl1pPr marL="0" indent="0">
              <a:spcBef>
                <a:spcPts val="0"/>
              </a:spcBef>
              <a:buNone/>
              <a:defRPr sz="2000" b="1">
                <a:solidFill>
                  <a:schemeClr val="bg1">
                    <a:lumMod val="65000"/>
                    <a:lumOff val="35000"/>
                  </a:schemeClr>
                </a:solidFill>
                <a:latin typeface="+mn-lt"/>
              </a:defRPr>
            </a:lvl1pPr>
            <a:lvl2pPr>
              <a:defRPr sz="3499"/>
            </a:lvl2pPr>
            <a:lvl3pPr>
              <a:defRPr sz="3199"/>
            </a:lvl3pPr>
            <a:lvl4pPr>
              <a:defRPr sz="2899"/>
            </a:lvl4pPr>
            <a:lvl5pPr>
              <a:defRPr sz="2699"/>
            </a:lvl5pPr>
          </a:lstStyle>
          <a:p>
            <a:pPr lvl="0"/>
            <a:r>
              <a:rPr lang="en-US" dirty="0"/>
              <a:t>Click to edit Master text styles</a:t>
            </a:r>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37755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0"/>
            <a:ext cx="11430000" cy="1014984"/>
          </a:xfrm>
        </p:spPr>
        <p:txBody>
          <a:bodyPr/>
          <a:lstStyle>
            <a:lvl1pPr>
              <a:lnSpc>
                <a:spcPct val="70000"/>
              </a:lnSpc>
              <a:defRPr/>
            </a:lvl1pPr>
          </a:lstStyle>
          <a:p>
            <a:r>
              <a:rPr lang="en-US"/>
              <a:t>Click to edit Master title style</a:t>
            </a:r>
            <a:endParaRPr lang="en-AU"/>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90555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7"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173631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1">
    <p:spTree>
      <p:nvGrpSpPr>
        <p:cNvPr id="1" name=""/>
        <p:cNvGrpSpPr/>
        <p:nvPr/>
      </p:nvGrpSpPr>
      <p:grpSpPr>
        <a:xfrm>
          <a:off x="0" y="0"/>
          <a:ext cx="0" cy="0"/>
          <a:chOff x="0" y="0"/>
          <a:chExt cx="0" cy="0"/>
        </a:xfrm>
      </p:grpSpPr>
      <p:pic>
        <p:nvPicPr>
          <p:cNvPr id="5"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8"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5668" y="-1"/>
            <a:ext cx="12227668" cy="6858001"/>
          </a:xfrm>
          <a:prstGeom prst="rect">
            <a:avLst/>
          </a:prstGeom>
          <a:gradFill>
            <a:gsLst>
              <a:gs pos="22000">
                <a:schemeClr val="bg1">
                  <a:alpha val="62000"/>
                </a:schemeClr>
              </a:gs>
              <a:gs pos="100000">
                <a:schemeClr val="bg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ctrTitle" hasCustomPrompt="1"/>
          </p:nvPr>
        </p:nvSpPr>
        <p:spPr>
          <a:xfrm>
            <a:off x="463296" y="539496"/>
            <a:ext cx="5120640" cy="6035040"/>
          </a:xfrm>
          <a:prstGeom prst="rect">
            <a:avLst/>
          </a:prstGeom>
          <a:ln>
            <a:noFill/>
          </a:ln>
        </p:spPr>
        <p:txBody>
          <a:bodyPr lIns="91440" tIns="91440" rIns="91440" bIns="91440" anchor="t" anchorCtr="0">
            <a:noAutofit/>
          </a:bodyPr>
          <a:lstStyle>
            <a:lvl1pPr algn="l">
              <a:lnSpc>
                <a:spcPct val="80000"/>
              </a:lnSpc>
              <a:defRPr sz="4800" b="0" spc="0" baseline="0">
                <a:solidFill>
                  <a:schemeClr val="tx1"/>
                </a:solidFill>
                <a:latin typeface="Graphik Black" panose="020B0A03030202060203" pitchFamily="34" charset="0"/>
                <a:cs typeface="Arial" pitchFamily="34" charset="0"/>
              </a:defRPr>
            </a:lvl1pPr>
          </a:lstStyle>
          <a:p>
            <a:r>
              <a:rPr lang="en-US" dirty="0"/>
              <a:t>Click to edit Master title style </a:t>
            </a:r>
            <a:endParaRPr lang="en-GB" dirty="0"/>
          </a:p>
        </p:txBody>
      </p:sp>
      <p:cxnSp>
        <p:nvCxnSpPr>
          <p:cNvPr id="11" name="Straight Connector 10"/>
          <p:cNvCxnSpPr/>
          <p:nvPr userDrawn="1"/>
        </p:nvCxnSpPr>
        <p:spPr>
          <a:xfrm>
            <a:off x="463296" y="0"/>
            <a:ext cx="0" cy="23682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445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2000">
              <a:schemeClr val="tx1"/>
            </a:gs>
            <a:gs pos="100000">
              <a:schemeClr val="tx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9144"/>
            <a:ext cx="11430000" cy="990601"/>
          </a:xfrm>
          <a:prstGeom prst="rect">
            <a:avLst/>
          </a:prstGeom>
        </p:spPr>
        <p:txBody>
          <a:bodyPr vert="horz" lIns="0" tIns="45720" rIns="0" bIns="0" rtlCol="0" anchor="b" anchorCtr="0">
            <a:normAutofit/>
          </a:bodyPr>
          <a:lstStyle/>
          <a:p>
            <a:r>
              <a:rPr lang="en-US" dirty="0"/>
              <a:t>Click to edit Master title style</a:t>
            </a:r>
          </a:p>
        </p:txBody>
      </p:sp>
      <p:sp>
        <p:nvSpPr>
          <p:cNvPr id="3" name="Text Placeholder 2"/>
          <p:cNvSpPr>
            <a:spLocks noGrp="1"/>
          </p:cNvSpPr>
          <p:nvPr>
            <p:ph type="body" idx="1"/>
          </p:nvPr>
        </p:nvSpPr>
        <p:spPr>
          <a:xfrm>
            <a:off x="381000" y="981457"/>
            <a:ext cx="11430000" cy="5357721"/>
          </a:xfrm>
          <a:prstGeom prst="rect">
            <a:avLst/>
          </a:prstGeom>
        </p:spPr>
        <p:txBody>
          <a:bodyPr vert="horz" lIns="0" tIns="91440" rIns="0" bIns="45720" rtlCol="0">
            <a:normAutofit/>
          </a:bodyPr>
          <a:lstStyle/>
          <a:p>
            <a:pPr marL="0" lvl="0" indent="0" algn="l" defTabSz="914377" rtl="0" eaLnBrk="1" latinLnBrk="0" hangingPunct="1">
              <a:lnSpc>
                <a:spcPct val="85000"/>
              </a:lnSpc>
              <a:spcBef>
                <a:spcPts val="0"/>
              </a:spcBef>
              <a:spcAft>
                <a:spcPts val="1200"/>
              </a:spcAft>
              <a:buFont typeface="Arial" panose="020B0604020202020204" pitchFamily="34" charset="0"/>
              <a:buNone/>
            </a:pPr>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tx1">
                    <a:lumMod val="50000"/>
                  </a:schemeClr>
                </a:solidFill>
                <a:latin typeface="+mn-lt"/>
              </a:defRPr>
            </a:lvl1pPr>
          </a:lstStyle>
          <a:p>
            <a:r>
              <a:rPr lang="en-US" dirty="0"/>
              <a:t>Copyright © 2017 Accenture  All rights reserved.</a:t>
            </a:r>
          </a:p>
        </p:txBody>
      </p:sp>
      <p:sp>
        <p:nvSpPr>
          <p:cNvPr id="6"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tx1">
                    <a:lumMod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6377367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dt="0"/>
  <p:txStyles>
    <p:titleStyle>
      <a:lvl1pPr marL="0" indent="0" algn="l" defTabSz="914377" rtl="0" eaLnBrk="1" latinLnBrk="0" hangingPunct="1">
        <a:lnSpc>
          <a:spcPct val="70000"/>
        </a:lnSpc>
        <a:spcBef>
          <a:spcPct val="0"/>
        </a:spcBef>
        <a:buNone/>
        <a:defRPr sz="2800" b="1" kern="1200" cap="all" baseline="0">
          <a:solidFill>
            <a:schemeClr val="bg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52">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6" orient="horz" pos="240">
          <p15:clr>
            <a:srgbClr val="F26B43"/>
          </p15:clr>
        </p15:guide>
        <p15:guide id="17" orient="horz" pos="41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tutorialspoint.com/python/python_command_line_arguments.htm"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hyperlink" Target="http://www.google.com.ph/url?sa=i&amp;rct=j&amp;q=&amp;esrc=s&amp;source=images&amp;cd=&amp;cad=rja&amp;uact=8&amp;ved=0ahUKEwj1odaT_IPYAhWGrI8KHdlgBCgQjRwIBw&amp;url=http://www.businessinsider.com/learn-to-code-python-best-beginner-programming-language-2015-12&amp;psig=AOvVaw3Sfrza0kVBiBbcSMDPdrO0&amp;ust=1513150723238799"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rallelogram 2"/>
          <p:cNvSpPr/>
          <p:nvPr/>
        </p:nvSpPr>
        <p:spPr>
          <a:xfrm rot="5400000" flipH="1">
            <a:off x="1163926" y="1489918"/>
            <a:ext cx="4173602" cy="6562562"/>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00F3FF">
                      <a:lumMod val="5000"/>
                      <a:lumOff val="95000"/>
                    </a:srgbClr>
                  </a:gs>
                  <a:gs pos="74000">
                    <a:srgbClr val="00F3FF">
                      <a:lumMod val="45000"/>
                      <a:lumOff val="55000"/>
                    </a:srgbClr>
                  </a:gs>
                  <a:gs pos="83000">
                    <a:srgbClr val="00F3FF">
                      <a:lumMod val="45000"/>
                      <a:lumOff val="55000"/>
                    </a:srgbClr>
                  </a:gs>
                  <a:gs pos="100000">
                    <a:srgbClr val="00F3FF">
                      <a:lumMod val="30000"/>
                      <a:lumOff val="70000"/>
                    </a:srgbClr>
                  </a:gs>
                </a:gsLst>
                <a:lin ang="5400000" scaled="1"/>
              </a:gradFill>
              <a:effectLst/>
              <a:uLnTx/>
              <a:uFillTx/>
              <a:latin typeface="Graphik"/>
              <a:ea typeface="+mn-ea"/>
              <a:cs typeface="+mn-cs"/>
            </a:endParaRPr>
          </a:p>
        </p:txBody>
      </p:sp>
      <p:sp>
        <p:nvSpPr>
          <p:cNvPr id="4" name="Parallelogram 3"/>
          <p:cNvSpPr/>
          <p:nvPr/>
        </p:nvSpPr>
        <p:spPr>
          <a:xfrm rot="16200000">
            <a:off x="1163926" y="-1194480"/>
            <a:ext cx="4173602" cy="6562562"/>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phik"/>
              <a:ea typeface="+mn-ea"/>
              <a:cs typeface="+mn-cs"/>
            </a:endParaRPr>
          </a:p>
        </p:txBody>
      </p:sp>
      <p:sp>
        <p:nvSpPr>
          <p:cNvPr id="6" name="Title 1"/>
          <p:cNvSpPr txBox="1">
            <a:spLocks/>
          </p:cNvSpPr>
          <p:nvPr/>
        </p:nvSpPr>
        <p:spPr>
          <a:xfrm>
            <a:off x="362145" y="3950019"/>
            <a:ext cx="11327092" cy="1984248"/>
          </a:xfrm>
          <a:prstGeom prst="rect">
            <a:avLst/>
          </a:prstGeom>
          <a:ln>
            <a:noFill/>
          </a:ln>
        </p:spPr>
        <p:txBody>
          <a:bodyPr vert="horz" lIns="91440" tIns="91440" rIns="91440" bIns="91440" rtlCol="0" anchor="t" anchorCtr="0">
            <a:noAutofit/>
          </a:bodyPr>
          <a:lstStyle>
            <a:lvl1pPr marL="0" indent="0" algn="l" defTabSz="914377" rtl="0" eaLnBrk="1" latinLnBrk="0" hangingPunct="1">
              <a:lnSpc>
                <a:spcPct val="80000"/>
              </a:lnSpc>
              <a:spcBef>
                <a:spcPct val="0"/>
              </a:spcBef>
              <a:buNone/>
              <a:defRPr sz="4800" b="0" kern="1200" cap="all" spc="0" baseline="0">
                <a:solidFill>
                  <a:schemeClr val="tx1"/>
                </a:solidFill>
                <a:latin typeface="Graphik Black" panose="020B0A03030202060203" pitchFamily="34" charset="0"/>
                <a:ea typeface="+mj-ea"/>
                <a:cs typeface="Arial" pitchFamily="34" charset="0"/>
              </a:defRPr>
            </a:lvl1pPr>
          </a:lstStyle>
          <a:p>
            <a:pPr marL="0" marR="0" lvl="0" indent="0" algn="l" defTabSz="914377" rtl="0" eaLnBrk="1" fontAlgn="auto" latinLnBrk="0" hangingPunct="1">
              <a:lnSpc>
                <a:spcPct val="70000"/>
              </a:lnSpc>
              <a:spcBef>
                <a:spcPct val="0"/>
              </a:spcBef>
              <a:spcAft>
                <a:spcPts val="0"/>
              </a:spcAft>
              <a:buClrTx/>
              <a:buSzTx/>
              <a:buFontTx/>
              <a:buNone/>
              <a:tabLst/>
              <a:defRPr/>
            </a:pPr>
            <a:r>
              <a:rPr lang="en-US" sz="7200" dirty="0">
                <a:solidFill>
                  <a:prstClr val="white"/>
                </a:solidFill>
              </a:rPr>
              <a:t>Python </a:t>
            </a:r>
          </a:p>
          <a:p>
            <a:pPr marL="0" marR="0" lvl="0" indent="0" algn="l" defTabSz="914377" rtl="0" eaLnBrk="1" fontAlgn="auto" latinLnBrk="0" hangingPunct="1">
              <a:lnSpc>
                <a:spcPct val="70000"/>
              </a:lnSpc>
              <a:spcBef>
                <a:spcPct val="0"/>
              </a:spcBef>
              <a:spcAft>
                <a:spcPts val="0"/>
              </a:spcAft>
              <a:buClrTx/>
              <a:buSzTx/>
              <a:buFontTx/>
              <a:buNone/>
              <a:tabLst/>
              <a:defRPr/>
            </a:pPr>
            <a:r>
              <a:rPr lang="en-US" sz="7200" dirty="0">
                <a:solidFill>
                  <a:prstClr val="white"/>
                </a:solidFill>
              </a:rPr>
              <a:t>DAY 1</a:t>
            </a:r>
          </a:p>
        </p:txBody>
      </p:sp>
    </p:spTree>
    <p:extLst>
      <p:ext uri="{BB962C8B-B14F-4D97-AF65-F5344CB8AC3E}">
        <p14:creationId xmlns:p14="http://schemas.microsoft.com/office/powerpoint/2010/main" val="2978289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INTRODUCTION</a:t>
            </a:r>
          </a:p>
        </p:txBody>
      </p:sp>
      <p:sp>
        <p:nvSpPr>
          <p:cNvPr id="8" name="TextBox 7">
            <a:extLst>
              <a:ext uri="{FF2B5EF4-FFF2-40B4-BE49-F238E27FC236}">
                <a16:creationId xmlns:a16="http://schemas.microsoft.com/office/drawing/2014/main" id="{4FEFE21A-A896-44F4-8EE0-17B37896C5ED}"/>
              </a:ext>
            </a:extLst>
          </p:cNvPr>
          <p:cNvSpPr txBox="1"/>
          <p:nvPr/>
        </p:nvSpPr>
        <p:spPr>
          <a:xfrm>
            <a:off x="490194" y="2096586"/>
            <a:ext cx="10963372" cy="323165"/>
          </a:xfrm>
          <a:prstGeom prst="rect">
            <a:avLst/>
          </a:prstGeom>
          <a:noFill/>
        </p:spPr>
        <p:txBody>
          <a:bodyPr wrap="square" lIns="0" tIns="0" rIns="0" bIns="45720" rtlCol="0">
            <a:spAutoFit/>
          </a:bodyPr>
          <a:lstStyle/>
          <a:p>
            <a:r>
              <a:rPr lang="en-US" b="1" dirty="0">
                <a:solidFill>
                  <a:schemeClr val="bg1"/>
                </a:solidFill>
              </a:rPr>
              <a:t>RUNNING PYTHON</a:t>
            </a:r>
            <a:endParaRPr lang="en-US" sz="1500" b="1" dirty="0">
              <a:solidFill>
                <a:schemeClr val="bg1"/>
              </a:solidFill>
            </a:endParaRP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Rectangle 5">
            <a:extLst>
              <a:ext uri="{FF2B5EF4-FFF2-40B4-BE49-F238E27FC236}">
                <a16:creationId xmlns:a16="http://schemas.microsoft.com/office/drawing/2014/main" id="{76ACDFEF-98DA-475E-83A2-079FA9973C03}"/>
              </a:ext>
            </a:extLst>
          </p:cNvPr>
          <p:cNvSpPr/>
          <p:nvPr/>
        </p:nvSpPr>
        <p:spPr>
          <a:xfrm>
            <a:off x="465955" y="2549360"/>
            <a:ext cx="10987612" cy="394788"/>
          </a:xfrm>
          <a:prstGeom prst="rect">
            <a:avLst/>
          </a:prstGeom>
        </p:spPr>
        <p:txBody>
          <a:bodyPr wrap="square">
            <a:spAutoFit/>
          </a:bodyPr>
          <a:lstStyle/>
          <a:p>
            <a:pPr>
              <a:lnSpc>
                <a:spcPct val="150000"/>
              </a:lnSpc>
            </a:pPr>
            <a:r>
              <a:rPr lang="en-US" sz="1500" dirty="0">
                <a:solidFill>
                  <a:schemeClr val="bg1"/>
                </a:solidFill>
              </a:rPr>
              <a:t>There are three different ways to start Python −</a:t>
            </a:r>
          </a:p>
        </p:txBody>
      </p:sp>
      <p:sp>
        <p:nvSpPr>
          <p:cNvPr id="9" name="Rectangle 8">
            <a:extLst>
              <a:ext uri="{FF2B5EF4-FFF2-40B4-BE49-F238E27FC236}">
                <a16:creationId xmlns:a16="http://schemas.microsoft.com/office/drawing/2014/main" id="{5B924D92-8F00-4D8B-9B0E-76FCCB0B7658}"/>
              </a:ext>
            </a:extLst>
          </p:cNvPr>
          <p:cNvSpPr/>
          <p:nvPr/>
        </p:nvSpPr>
        <p:spPr>
          <a:xfrm>
            <a:off x="465955" y="3073757"/>
            <a:ext cx="10987611" cy="2631490"/>
          </a:xfrm>
          <a:prstGeom prst="rect">
            <a:avLst/>
          </a:prstGeom>
        </p:spPr>
        <p:txBody>
          <a:bodyPr wrap="square">
            <a:spAutoFit/>
          </a:bodyPr>
          <a:lstStyle/>
          <a:p>
            <a:r>
              <a:rPr lang="en-US" sz="1500" b="1" dirty="0">
                <a:solidFill>
                  <a:schemeClr val="bg1"/>
                </a:solidFill>
              </a:rPr>
              <a:t>III.  INTEGRATED DEVELOPMENT ENVIRONMENT (IDE)</a:t>
            </a:r>
          </a:p>
          <a:p>
            <a:endParaRPr lang="en-US" sz="1500" b="1" dirty="0">
              <a:solidFill>
                <a:schemeClr val="bg1"/>
              </a:solidFill>
            </a:endParaRPr>
          </a:p>
          <a:p>
            <a:r>
              <a:rPr lang="en-US" sz="1500" dirty="0">
                <a:solidFill>
                  <a:schemeClr val="bg1"/>
                </a:solidFill>
              </a:rPr>
              <a:t>You can run Python from a Graphical User Interface (GUI) environment as well, if you have a GUI application on your system that supports Python.</a:t>
            </a:r>
          </a:p>
          <a:p>
            <a:endParaRPr lang="en-US" sz="1500" dirty="0">
              <a:solidFill>
                <a:schemeClr val="bg1"/>
              </a:solidFill>
            </a:endParaRPr>
          </a:p>
          <a:p>
            <a:pPr lvl="1">
              <a:lnSpc>
                <a:spcPct val="150000"/>
              </a:lnSpc>
            </a:pPr>
            <a:r>
              <a:rPr lang="en-US" sz="1500" b="1" dirty="0">
                <a:solidFill>
                  <a:schemeClr val="bg1"/>
                </a:solidFill>
              </a:rPr>
              <a:t>Unix</a:t>
            </a:r>
            <a:r>
              <a:rPr lang="en-US" sz="1500" dirty="0">
                <a:solidFill>
                  <a:schemeClr val="bg1"/>
                </a:solidFill>
              </a:rPr>
              <a:t> − IDLE is the very first Unix IDE for Python.</a:t>
            </a:r>
          </a:p>
          <a:p>
            <a:pPr lvl="1">
              <a:lnSpc>
                <a:spcPct val="150000"/>
              </a:lnSpc>
            </a:pPr>
            <a:r>
              <a:rPr lang="en-US" sz="1500" b="1" dirty="0">
                <a:solidFill>
                  <a:schemeClr val="bg1"/>
                </a:solidFill>
              </a:rPr>
              <a:t>Windows</a:t>
            </a:r>
            <a:r>
              <a:rPr lang="en-US" sz="1500" dirty="0">
                <a:solidFill>
                  <a:schemeClr val="bg1"/>
                </a:solidFill>
              </a:rPr>
              <a:t> − </a:t>
            </a:r>
            <a:r>
              <a:rPr lang="en-US" sz="1500" dirty="0" err="1">
                <a:solidFill>
                  <a:schemeClr val="bg1"/>
                </a:solidFill>
              </a:rPr>
              <a:t>PythonWin</a:t>
            </a:r>
            <a:r>
              <a:rPr lang="en-US" sz="1500" dirty="0">
                <a:solidFill>
                  <a:schemeClr val="bg1"/>
                </a:solidFill>
              </a:rPr>
              <a:t> is the first Windows interface for Python and is an IDE with a GUI.</a:t>
            </a:r>
          </a:p>
          <a:p>
            <a:pPr lvl="1">
              <a:lnSpc>
                <a:spcPct val="150000"/>
              </a:lnSpc>
            </a:pPr>
            <a:r>
              <a:rPr lang="en-US" sz="1500" b="1" dirty="0">
                <a:solidFill>
                  <a:schemeClr val="bg1"/>
                </a:solidFill>
              </a:rPr>
              <a:t>Macintosh</a:t>
            </a:r>
            <a:r>
              <a:rPr lang="en-US" sz="1500" dirty="0">
                <a:solidFill>
                  <a:schemeClr val="bg1"/>
                </a:solidFill>
              </a:rPr>
              <a:t> − The Macintosh version of Python along with the IDLE IDE is available from the main website, downloadable as either </a:t>
            </a:r>
            <a:r>
              <a:rPr lang="en-US" sz="1500" dirty="0" err="1">
                <a:solidFill>
                  <a:schemeClr val="bg1"/>
                </a:solidFill>
              </a:rPr>
              <a:t>MacBinary</a:t>
            </a:r>
            <a:r>
              <a:rPr lang="en-US" sz="1500" dirty="0">
                <a:solidFill>
                  <a:schemeClr val="bg1"/>
                </a:solidFill>
              </a:rPr>
              <a:t> or </a:t>
            </a:r>
            <a:r>
              <a:rPr lang="en-US" sz="1500" dirty="0" err="1">
                <a:solidFill>
                  <a:schemeClr val="bg1"/>
                </a:solidFill>
              </a:rPr>
              <a:t>BinHex'd</a:t>
            </a:r>
            <a:r>
              <a:rPr lang="en-US" sz="1500" dirty="0">
                <a:solidFill>
                  <a:schemeClr val="bg1"/>
                </a:solidFill>
              </a:rPr>
              <a:t> files.</a:t>
            </a:r>
          </a:p>
        </p:txBody>
      </p:sp>
    </p:spTree>
    <p:extLst>
      <p:ext uri="{BB962C8B-B14F-4D97-AF65-F5344CB8AC3E}">
        <p14:creationId xmlns:p14="http://schemas.microsoft.com/office/powerpoint/2010/main" val="1732742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INTRODUCTION</a:t>
            </a:r>
          </a:p>
        </p:txBody>
      </p:sp>
      <p:sp>
        <p:nvSpPr>
          <p:cNvPr id="8" name="TextBox 7">
            <a:extLst>
              <a:ext uri="{FF2B5EF4-FFF2-40B4-BE49-F238E27FC236}">
                <a16:creationId xmlns:a16="http://schemas.microsoft.com/office/drawing/2014/main" id="{4FEFE21A-A896-44F4-8EE0-17B37896C5ED}"/>
              </a:ext>
            </a:extLst>
          </p:cNvPr>
          <p:cNvSpPr txBox="1"/>
          <p:nvPr/>
        </p:nvSpPr>
        <p:spPr>
          <a:xfrm>
            <a:off x="490195" y="1979628"/>
            <a:ext cx="10963372" cy="1061829"/>
          </a:xfrm>
          <a:prstGeom prst="rect">
            <a:avLst/>
          </a:prstGeom>
          <a:noFill/>
        </p:spPr>
        <p:txBody>
          <a:bodyPr wrap="square" lIns="0" tIns="0" rIns="0" bIns="45720" rtlCol="0">
            <a:spAutoFit/>
          </a:bodyPr>
          <a:lstStyle/>
          <a:p>
            <a:r>
              <a:rPr lang="en-US" b="1" dirty="0">
                <a:solidFill>
                  <a:schemeClr val="bg1"/>
                </a:solidFill>
              </a:rPr>
              <a:t>AVAILABLE PYTHON IDE</a:t>
            </a:r>
          </a:p>
          <a:p>
            <a:endParaRPr lang="en-US" b="1" dirty="0">
              <a:solidFill>
                <a:schemeClr val="bg1"/>
              </a:solidFill>
            </a:endParaRPr>
          </a:p>
          <a:p>
            <a:r>
              <a:rPr lang="en-US" sz="1500" dirty="0">
                <a:solidFill>
                  <a:schemeClr val="bg1"/>
                </a:solidFill>
              </a:rPr>
              <a:t>Some of the available Python IDEs that you may use are the following:</a:t>
            </a:r>
          </a:p>
          <a:p>
            <a:endParaRPr lang="en-US" sz="1500" b="1" dirty="0">
              <a:solidFill>
                <a:schemeClr val="bg1"/>
              </a:solidFill>
            </a:endParaRP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aphicFrame>
        <p:nvGraphicFramePr>
          <p:cNvPr id="3" name="Table 2">
            <a:extLst>
              <a:ext uri="{FF2B5EF4-FFF2-40B4-BE49-F238E27FC236}">
                <a16:creationId xmlns:a16="http://schemas.microsoft.com/office/drawing/2014/main" id="{DE63A366-A8B5-48C0-9C6C-BC9772023DAD}"/>
              </a:ext>
            </a:extLst>
          </p:cNvPr>
          <p:cNvGraphicFramePr>
            <a:graphicFrameLocks noGrp="1"/>
          </p:cNvGraphicFramePr>
          <p:nvPr>
            <p:extLst>
              <p:ext uri="{D42A27DB-BD31-4B8C-83A1-F6EECF244321}">
                <p14:modId xmlns:p14="http://schemas.microsoft.com/office/powerpoint/2010/main" val="835255819"/>
              </p:ext>
            </p:extLst>
          </p:nvPr>
        </p:nvGraphicFramePr>
        <p:xfrm>
          <a:off x="490195" y="2918908"/>
          <a:ext cx="11246176" cy="3685092"/>
        </p:xfrm>
        <a:graphic>
          <a:graphicData uri="http://schemas.openxmlformats.org/drawingml/2006/table">
            <a:tbl>
              <a:tblPr>
                <a:tableStyleId>{91EBBBCC-DAD2-459C-BE2E-F6DE35CF9A28}</a:tableStyleId>
              </a:tblPr>
              <a:tblGrid>
                <a:gridCol w="1098765">
                  <a:extLst>
                    <a:ext uri="{9D8B030D-6E8A-4147-A177-3AD203B41FA5}">
                      <a16:colId xmlns:a16="http://schemas.microsoft.com/office/drawing/2014/main" val="3959220767"/>
                    </a:ext>
                  </a:extLst>
                </a:gridCol>
                <a:gridCol w="2318377">
                  <a:extLst>
                    <a:ext uri="{9D8B030D-6E8A-4147-A177-3AD203B41FA5}">
                      <a16:colId xmlns:a16="http://schemas.microsoft.com/office/drawing/2014/main" val="3688937454"/>
                    </a:ext>
                  </a:extLst>
                </a:gridCol>
                <a:gridCol w="6707245">
                  <a:extLst>
                    <a:ext uri="{9D8B030D-6E8A-4147-A177-3AD203B41FA5}">
                      <a16:colId xmlns:a16="http://schemas.microsoft.com/office/drawing/2014/main" val="2421890360"/>
                    </a:ext>
                  </a:extLst>
                </a:gridCol>
                <a:gridCol w="1121789">
                  <a:extLst>
                    <a:ext uri="{9D8B030D-6E8A-4147-A177-3AD203B41FA5}">
                      <a16:colId xmlns:a16="http://schemas.microsoft.com/office/drawing/2014/main" val="4179331166"/>
                    </a:ext>
                  </a:extLst>
                </a:gridCol>
              </a:tblGrid>
              <a:tr h="185696">
                <a:tc>
                  <a:txBody>
                    <a:bodyPr/>
                    <a:lstStyle/>
                    <a:p>
                      <a:pPr algn="l" fontAlgn="t"/>
                      <a:r>
                        <a:rPr lang="en-US" sz="1100" b="1" u="none" strike="noStrike">
                          <a:solidFill>
                            <a:schemeClr val="tx1"/>
                          </a:solidFill>
                          <a:effectLst/>
                        </a:rPr>
                        <a:t>IDE</a:t>
                      </a:r>
                      <a:endParaRPr lang="en-US" sz="1100" b="1" i="0" u="none" strike="noStrike">
                        <a:solidFill>
                          <a:schemeClr val="tx1"/>
                        </a:solidFill>
                        <a:effectLst/>
                        <a:latin typeface="Graphik" panose="020B0503030202060203" pitchFamily="34" charset="0"/>
                      </a:endParaRPr>
                    </a:p>
                  </a:txBody>
                  <a:tcPr marL="6350" marR="6350" marT="6350" marB="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bg1"/>
                    </a:solidFill>
                  </a:tcPr>
                </a:tc>
                <a:tc>
                  <a:txBody>
                    <a:bodyPr/>
                    <a:lstStyle/>
                    <a:p>
                      <a:pPr algn="l" fontAlgn="t"/>
                      <a:r>
                        <a:rPr lang="en-US" sz="1100" b="1" u="none" strike="noStrike">
                          <a:solidFill>
                            <a:schemeClr val="tx1"/>
                          </a:solidFill>
                          <a:effectLst/>
                        </a:rPr>
                        <a:t>Supported OS</a:t>
                      </a:r>
                      <a:endParaRPr lang="en-US" sz="1100" b="1" i="0" u="none" strike="noStrike">
                        <a:solidFill>
                          <a:schemeClr val="tx1"/>
                        </a:solidFill>
                        <a:effectLst/>
                        <a:latin typeface="Graphik" panose="020B0503030202060203" pitchFamily="34" charset="0"/>
                      </a:endParaRPr>
                    </a:p>
                  </a:txBody>
                  <a:tcPr marL="6350" marR="6350" marT="6350" marB="0">
                    <a:lnT w="38100" cap="flat" cmpd="sng" algn="ctr">
                      <a:solidFill>
                        <a:schemeClr val="bg1"/>
                      </a:solidFill>
                      <a:prstDash val="solid"/>
                      <a:round/>
                      <a:headEnd type="none" w="med" len="med"/>
                      <a:tailEnd type="none" w="med" len="med"/>
                    </a:lnT>
                    <a:solidFill>
                      <a:schemeClr val="bg1"/>
                    </a:solidFill>
                  </a:tcPr>
                </a:tc>
                <a:tc>
                  <a:txBody>
                    <a:bodyPr/>
                    <a:lstStyle/>
                    <a:p>
                      <a:pPr algn="l" fontAlgn="t"/>
                      <a:r>
                        <a:rPr lang="en-US" sz="1100" b="1" u="none" strike="noStrike">
                          <a:solidFill>
                            <a:schemeClr val="tx1"/>
                          </a:solidFill>
                          <a:effectLst/>
                        </a:rPr>
                        <a:t>Features</a:t>
                      </a:r>
                      <a:endParaRPr lang="en-US" sz="1100" b="1" i="0" u="none" strike="noStrike">
                        <a:solidFill>
                          <a:schemeClr val="tx1"/>
                        </a:solidFill>
                        <a:effectLst/>
                        <a:latin typeface="Graphik" panose="020B0503030202060203" pitchFamily="34" charset="0"/>
                      </a:endParaRPr>
                    </a:p>
                  </a:txBody>
                  <a:tcPr marL="6350" marR="6350" marT="6350" marB="0">
                    <a:lnT w="38100" cap="flat" cmpd="sng" algn="ctr">
                      <a:solidFill>
                        <a:schemeClr val="bg1"/>
                      </a:solidFill>
                      <a:prstDash val="solid"/>
                      <a:round/>
                      <a:headEnd type="none" w="med" len="med"/>
                      <a:tailEnd type="none" w="med" len="med"/>
                    </a:lnT>
                    <a:solidFill>
                      <a:schemeClr val="bg1"/>
                    </a:solidFill>
                  </a:tcPr>
                </a:tc>
                <a:tc>
                  <a:txBody>
                    <a:bodyPr/>
                    <a:lstStyle/>
                    <a:p>
                      <a:pPr algn="l" fontAlgn="t"/>
                      <a:r>
                        <a:rPr lang="en-US" sz="1100" b="1" u="none" strike="noStrike" dirty="0">
                          <a:solidFill>
                            <a:schemeClr val="tx1"/>
                          </a:solidFill>
                          <a:effectLst/>
                        </a:rPr>
                        <a:t>Terms  </a:t>
                      </a:r>
                      <a:endParaRPr lang="en-US" sz="1100" b="1" i="0" u="none" strike="noStrike" dirty="0">
                        <a:solidFill>
                          <a:schemeClr val="tx1"/>
                        </a:solidFill>
                        <a:effectLst/>
                        <a:latin typeface="Graphik" panose="020B0503030202060203" pitchFamily="34" charset="0"/>
                      </a:endParaRPr>
                    </a:p>
                  </a:txBody>
                  <a:tcPr marL="6350" marR="6350" marT="6350" marB="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val="2472055217"/>
                  </a:ext>
                </a:extLst>
              </a:tr>
              <a:tr h="364614">
                <a:tc>
                  <a:txBody>
                    <a:bodyPr/>
                    <a:lstStyle/>
                    <a:p>
                      <a:pPr algn="l" fontAlgn="t"/>
                      <a:r>
                        <a:rPr lang="en-US" sz="1100" b="1" u="none" strike="noStrike" dirty="0" err="1">
                          <a:effectLst/>
                        </a:rPr>
                        <a:t>PyCharm</a:t>
                      </a:r>
                      <a:endParaRPr lang="en-US" sz="1100" b="1" i="0" u="none" strike="noStrike" dirty="0">
                        <a:solidFill>
                          <a:srgbClr val="000000"/>
                        </a:solidFill>
                        <a:effectLst/>
                        <a:latin typeface="Graphik" panose="020B0503030202060203" pitchFamily="34" charset="0"/>
                      </a:endParaRPr>
                    </a:p>
                  </a:txBody>
                  <a:tcPr marL="6350" marR="6350" marT="6350" marB="0">
                    <a:lnL w="38100" cap="flat" cmpd="sng" algn="ctr">
                      <a:solidFill>
                        <a:schemeClr val="bg1"/>
                      </a:solidFill>
                      <a:prstDash val="solid"/>
                      <a:round/>
                      <a:headEnd type="none" w="med" len="med"/>
                      <a:tailEnd type="none" w="med" len="med"/>
                    </a:lnL>
                    <a:solidFill>
                      <a:srgbClr val="FFD42E"/>
                    </a:solidFill>
                  </a:tcPr>
                </a:tc>
                <a:tc>
                  <a:txBody>
                    <a:bodyPr/>
                    <a:lstStyle/>
                    <a:p>
                      <a:pPr algn="l" fontAlgn="t"/>
                      <a:r>
                        <a:rPr lang="en-US" sz="1100" u="none" strike="noStrike">
                          <a:effectLst/>
                        </a:rPr>
                        <a:t>Windows, MacOS and Linux support</a:t>
                      </a:r>
                      <a:endParaRPr lang="en-US" sz="1100" b="0" i="0" u="none" strike="noStrike">
                        <a:solidFill>
                          <a:srgbClr val="000000"/>
                        </a:solidFill>
                        <a:effectLst/>
                        <a:latin typeface="Graphik" panose="020B0503030202060203" pitchFamily="34" charset="0"/>
                      </a:endParaRPr>
                    </a:p>
                  </a:txBody>
                  <a:tcPr marL="6350" marR="6350" marT="6350" marB="0">
                    <a:solidFill>
                      <a:srgbClr val="FBFBEB"/>
                    </a:solidFill>
                  </a:tcPr>
                </a:tc>
                <a:tc>
                  <a:txBody>
                    <a:bodyPr/>
                    <a:lstStyle/>
                    <a:p>
                      <a:pPr algn="l" fontAlgn="t"/>
                      <a:r>
                        <a:rPr lang="en-US" sz="1100" u="none" strike="noStrike" dirty="0">
                          <a:effectLst/>
                        </a:rPr>
                        <a:t>Designed for Python, </a:t>
                      </a:r>
                      <a:r>
                        <a:rPr lang="en-US" sz="1100" u="none" strike="noStrike" dirty="0" err="1">
                          <a:effectLst/>
                        </a:rPr>
                        <a:t>Javascript</a:t>
                      </a:r>
                      <a:r>
                        <a:rPr lang="en-US" sz="1100" u="none" strike="noStrike" dirty="0">
                          <a:effectLst/>
                        </a:rPr>
                        <a:t>, </a:t>
                      </a:r>
                      <a:r>
                        <a:rPr lang="en-US" sz="1100" u="none" strike="noStrike" dirty="0" err="1">
                          <a:effectLst/>
                        </a:rPr>
                        <a:t>Coffeescript</a:t>
                      </a:r>
                      <a:r>
                        <a:rPr lang="en-US" sz="1100" u="none" strike="noStrike" dirty="0">
                          <a:effectLst/>
                        </a:rPr>
                        <a:t>, Typescript, HTML/CSS, AngularJS, Node.js and more</a:t>
                      </a:r>
                      <a:endParaRPr lang="en-US" sz="1100" b="0" i="0" u="none" strike="noStrike" dirty="0">
                        <a:solidFill>
                          <a:srgbClr val="000000"/>
                        </a:solidFill>
                        <a:effectLst/>
                        <a:latin typeface="Graphik" panose="020B0503030202060203" pitchFamily="34" charset="0"/>
                      </a:endParaRPr>
                    </a:p>
                  </a:txBody>
                  <a:tcPr marL="6350" marR="6350" marT="6350" marB="0">
                    <a:solidFill>
                      <a:srgbClr val="FBFBEB"/>
                    </a:solidFill>
                  </a:tcPr>
                </a:tc>
                <a:tc>
                  <a:txBody>
                    <a:bodyPr/>
                    <a:lstStyle/>
                    <a:p>
                      <a:pPr algn="l" fontAlgn="t"/>
                      <a:r>
                        <a:rPr lang="en-US" sz="1100" u="none" strike="noStrike">
                          <a:effectLst/>
                        </a:rPr>
                        <a:t>Close Source</a:t>
                      </a:r>
                      <a:endParaRPr lang="en-US" sz="1100" b="0" i="0" u="none" strike="noStrike">
                        <a:solidFill>
                          <a:srgbClr val="000000"/>
                        </a:solidFill>
                        <a:effectLst/>
                        <a:latin typeface="Graphik" panose="020B0503030202060203" pitchFamily="34" charset="0"/>
                      </a:endParaRPr>
                    </a:p>
                  </a:txBody>
                  <a:tcPr marL="6350" marR="6350" marT="6350" marB="0">
                    <a:lnR w="38100" cap="flat" cmpd="sng" algn="ctr">
                      <a:solidFill>
                        <a:schemeClr val="bg1"/>
                      </a:solidFill>
                      <a:prstDash val="solid"/>
                      <a:round/>
                      <a:headEnd type="none" w="med" len="med"/>
                      <a:tailEnd type="none" w="med" len="med"/>
                    </a:lnR>
                    <a:solidFill>
                      <a:srgbClr val="FBFBEB"/>
                    </a:solidFill>
                  </a:tcPr>
                </a:tc>
                <a:extLst>
                  <a:ext uri="{0D108BD9-81ED-4DB2-BD59-A6C34878D82A}">
                    <a16:rowId xmlns:a16="http://schemas.microsoft.com/office/drawing/2014/main" val="1530374419"/>
                  </a:ext>
                </a:extLst>
              </a:tr>
              <a:tr h="364614">
                <a:tc>
                  <a:txBody>
                    <a:bodyPr/>
                    <a:lstStyle/>
                    <a:p>
                      <a:pPr algn="l" fontAlgn="t"/>
                      <a:r>
                        <a:rPr lang="en-US" sz="1100" b="1" u="none" strike="noStrike" dirty="0" err="1">
                          <a:effectLst/>
                        </a:rPr>
                        <a:t>PyDev</a:t>
                      </a:r>
                      <a:endParaRPr lang="en-US" sz="1100" b="1" i="0" u="none" strike="noStrike" dirty="0">
                        <a:solidFill>
                          <a:srgbClr val="000000"/>
                        </a:solidFill>
                        <a:effectLst/>
                        <a:latin typeface="Graphik" panose="020B0503030202060203" pitchFamily="34" charset="0"/>
                      </a:endParaRPr>
                    </a:p>
                  </a:txBody>
                  <a:tcPr marL="6350" marR="6350" marT="6350" marB="0">
                    <a:lnL w="38100" cap="flat" cmpd="sng" algn="ctr">
                      <a:solidFill>
                        <a:schemeClr val="bg1"/>
                      </a:solidFill>
                      <a:prstDash val="solid"/>
                      <a:round/>
                      <a:headEnd type="none" w="med" len="med"/>
                      <a:tailEnd type="none" w="med" len="med"/>
                    </a:lnL>
                    <a:solidFill>
                      <a:srgbClr val="FFD42E"/>
                    </a:solidFill>
                  </a:tcPr>
                </a:tc>
                <a:tc>
                  <a:txBody>
                    <a:bodyPr/>
                    <a:lstStyle/>
                    <a:p>
                      <a:pPr algn="l" fontAlgn="t"/>
                      <a:r>
                        <a:rPr lang="en-US" sz="1100" u="none" strike="noStrike">
                          <a:effectLst/>
                        </a:rPr>
                        <a:t>Supported by all known Operating systems</a:t>
                      </a:r>
                      <a:endParaRPr lang="en-US" sz="1100" b="0" i="0" u="none" strike="noStrike">
                        <a:solidFill>
                          <a:srgbClr val="000000"/>
                        </a:solidFill>
                        <a:effectLst/>
                        <a:latin typeface="Graphik" panose="020B0503030202060203" pitchFamily="34" charset="0"/>
                      </a:endParaRPr>
                    </a:p>
                  </a:txBody>
                  <a:tcPr marL="6350" marR="6350" marT="6350" marB="0">
                    <a:solidFill>
                      <a:srgbClr val="FBFBEB"/>
                    </a:solidFill>
                  </a:tcPr>
                </a:tc>
                <a:tc>
                  <a:txBody>
                    <a:bodyPr/>
                    <a:lstStyle/>
                    <a:p>
                      <a:pPr algn="l" fontAlgn="t"/>
                      <a:r>
                        <a:rPr lang="en-US" sz="1100" u="none" strike="noStrike">
                          <a:effectLst/>
                        </a:rPr>
                        <a:t>Handles code completion, integrates Python debugging, adds a token browser, refactoring tools, and much more.</a:t>
                      </a:r>
                      <a:endParaRPr lang="en-US" sz="1100" b="0" i="0" u="none" strike="noStrike">
                        <a:solidFill>
                          <a:srgbClr val="000000"/>
                        </a:solidFill>
                        <a:effectLst/>
                        <a:latin typeface="Graphik" panose="020B0503030202060203" pitchFamily="34" charset="0"/>
                      </a:endParaRPr>
                    </a:p>
                  </a:txBody>
                  <a:tcPr marL="6350" marR="6350" marT="6350" marB="0">
                    <a:solidFill>
                      <a:srgbClr val="FBFBEB"/>
                    </a:solidFill>
                  </a:tcPr>
                </a:tc>
                <a:tc>
                  <a:txBody>
                    <a:bodyPr/>
                    <a:lstStyle/>
                    <a:p>
                      <a:pPr algn="l" fontAlgn="t"/>
                      <a:r>
                        <a:rPr lang="en-US" sz="1100" u="none" strike="noStrike">
                          <a:effectLst/>
                        </a:rPr>
                        <a:t>Open Source</a:t>
                      </a:r>
                      <a:endParaRPr lang="en-US" sz="1100" b="0" i="0" u="none" strike="noStrike">
                        <a:solidFill>
                          <a:srgbClr val="000000"/>
                        </a:solidFill>
                        <a:effectLst/>
                        <a:latin typeface="Graphik" panose="020B0503030202060203" pitchFamily="34" charset="0"/>
                      </a:endParaRPr>
                    </a:p>
                  </a:txBody>
                  <a:tcPr marL="6350" marR="6350" marT="6350" marB="0">
                    <a:lnR w="38100" cap="flat" cmpd="sng" algn="ctr">
                      <a:solidFill>
                        <a:schemeClr val="bg1"/>
                      </a:solidFill>
                      <a:prstDash val="solid"/>
                      <a:round/>
                      <a:headEnd type="none" w="med" len="med"/>
                      <a:tailEnd type="none" w="med" len="med"/>
                    </a:lnR>
                    <a:solidFill>
                      <a:srgbClr val="FBFBEB"/>
                    </a:solidFill>
                  </a:tcPr>
                </a:tc>
                <a:extLst>
                  <a:ext uri="{0D108BD9-81ED-4DB2-BD59-A6C34878D82A}">
                    <a16:rowId xmlns:a16="http://schemas.microsoft.com/office/drawing/2014/main" val="1268705273"/>
                  </a:ext>
                </a:extLst>
              </a:tr>
              <a:tr h="375338">
                <a:tc>
                  <a:txBody>
                    <a:bodyPr/>
                    <a:lstStyle/>
                    <a:p>
                      <a:pPr algn="l" fontAlgn="t"/>
                      <a:r>
                        <a:rPr lang="en-US" sz="1100" b="1" u="none" strike="noStrike">
                          <a:effectLst/>
                        </a:rPr>
                        <a:t>Wing IDE</a:t>
                      </a:r>
                      <a:endParaRPr lang="en-US" sz="1100" b="1" i="0" u="none" strike="noStrike">
                        <a:solidFill>
                          <a:srgbClr val="000000"/>
                        </a:solidFill>
                        <a:effectLst/>
                        <a:latin typeface="Graphik" panose="020B0503030202060203" pitchFamily="34" charset="0"/>
                      </a:endParaRPr>
                    </a:p>
                  </a:txBody>
                  <a:tcPr marL="6350" marR="6350" marT="6350" marB="0">
                    <a:lnL w="38100" cap="flat" cmpd="sng" algn="ctr">
                      <a:solidFill>
                        <a:schemeClr val="bg1"/>
                      </a:solidFill>
                      <a:prstDash val="solid"/>
                      <a:round/>
                      <a:headEnd type="none" w="med" len="med"/>
                      <a:tailEnd type="none" w="med" len="med"/>
                    </a:lnL>
                    <a:solidFill>
                      <a:srgbClr val="FFD42E"/>
                    </a:solidFill>
                  </a:tcPr>
                </a:tc>
                <a:tc>
                  <a:txBody>
                    <a:bodyPr/>
                    <a:lstStyle/>
                    <a:p>
                      <a:pPr algn="l" fontAlgn="t"/>
                      <a:r>
                        <a:rPr lang="en-US" sz="1100" u="none" strike="noStrike">
                          <a:effectLst/>
                        </a:rPr>
                        <a:t>Windows, Linux and MacOS support</a:t>
                      </a:r>
                      <a:endParaRPr lang="en-US" sz="1100" b="0" i="0" u="none" strike="noStrike">
                        <a:solidFill>
                          <a:srgbClr val="000000"/>
                        </a:solidFill>
                        <a:effectLst/>
                        <a:latin typeface="Graphik" panose="020B0503030202060203" pitchFamily="34" charset="0"/>
                      </a:endParaRPr>
                    </a:p>
                  </a:txBody>
                  <a:tcPr marL="6350" marR="6350" marT="6350" marB="0">
                    <a:solidFill>
                      <a:srgbClr val="FBFBEB"/>
                    </a:solidFill>
                  </a:tcPr>
                </a:tc>
                <a:tc>
                  <a:txBody>
                    <a:bodyPr/>
                    <a:lstStyle/>
                    <a:p>
                      <a:pPr algn="l" fontAlgn="t"/>
                      <a:r>
                        <a:rPr lang="en-US" sz="1100" u="none" strike="noStrike" dirty="0">
                          <a:effectLst/>
                        </a:rPr>
                        <a:t>has a powerful debugger that allows setting breakpoints, stepping through code, inspecting data, debugging remotely, and debugging Django templates.</a:t>
                      </a:r>
                      <a:endParaRPr lang="en-US" sz="1100" b="0" i="0" u="none" strike="noStrike" dirty="0">
                        <a:solidFill>
                          <a:srgbClr val="000000"/>
                        </a:solidFill>
                        <a:effectLst/>
                        <a:latin typeface="Graphik" panose="020B0503030202060203" pitchFamily="34" charset="0"/>
                      </a:endParaRPr>
                    </a:p>
                  </a:txBody>
                  <a:tcPr marL="6350" marR="6350" marT="6350" marB="0">
                    <a:solidFill>
                      <a:srgbClr val="FBFBEB"/>
                    </a:solidFill>
                  </a:tcPr>
                </a:tc>
                <a:tc>
                  <a:txBody>
                    <a:bodyPr/>
                    <a:lstStyle/>
                    <a:p>
                      <a:pPr algn="l" fontAlgn="t"/>
                      <a:r>
                        <a:rPr lang="en-US" sz="1100" u="none" strike="noStrike">
                          <a:effectLst/>
                        </a:rPr>
                        <a:t>Close Sourced</a:t>
                      </a:r>
                      <a:endParaRPr lang="en-US" sz="1100" b="0" i="0" u="none" strike="noStrike">
                        <a:solidFill>
                          <a:srgbClr val="000000"/>
                        </a:solidFill>
                        <a:effectLst/>
                        <a:latin typeface="Graphik" panose="020B0503030202060203" pitchFamily="34" charset="0"/>
                      </a:endParaRPr>
                    </a:p>
                  </a:txBody>
                  <a:tcPr marL="6350" marR="6350" marT="6350" marB="0">
                    <a:lnR w="38100" cap="flat" cmpd="sng" algn="ctr">
                      <a:solidFill>
                        <a:schemeClr val="bg1"/>
                      </a:solidFill>
                      <a:prstDash val="solid"/>
                      <a:round/>
                      <a:headEnd type="none" w="med" len="med"/>
                      <a:tailEnd type="none" w="med" len="med"/>
                    </a:lnR>
                    <a:solidFill>
                      <a:srgbClr val="FBFBEB"/>
                    </a:solidFill>
                  </a:tcPr>
                </a:tc>
                <a:extLst>
                  <a:ext uri="{0D108BD9-81ED-4DB2-BD59-A6C34878D82A}">
                    <a16:rowId xmlns:a16="http://schemas.microsoft.com/office/drawing/2014/main" val="1962641150"/>
                  </a:ext>
                </a:extLst>
              </a:tr>
              <a:tr h="722452">
                <a:tc>
                  <a:txBody>
                    <a:bodyPr/>
                    <a:lstStyle/>
                    <a:p>
                      <a:pPr algn="l" fontAlgn="t"/>
                      <a:r>
                        <a:rPr lang="en-US" sz="1100" b="1" u="none" strike="noStrike">
                          <a:effectLst/>
                        </a:rPr>
                        <a:t>Komodo IDE</a:t>
                      </a:r>
                      <a:endParaRPr lang="en-US" sz="1100" b="1" i="0" u="none" strike="noStrike">
                        <a:solidFill>
                          <a:srgbClr val="000000"/>
                        </a:solidFill>
                        <a:effectLst/>
                        <a:latin typeface="Graphik" panose="020B0503030202060203" pitchFamily="34" charset="0"/>
                      </a:endParaRPr>
                    </a:p>
                  </a:txBody>
                  <a:tcPr marL="6350" marR="6350" marT="6350" marB="0">
                    <a:lnL w="38100" cap="flat" cmpd="sng" algn="ctr">
                      <a:solidFill>
                        <a:schemeClr val="bg1"/>
                      </a:solidFill>
                      <a:prstDash val="solid"/>
                      <a:round/>
                      <a:headEnd type="none" w="med" len="med"/>
                      <a:tailEnd type="none" w="med" len="med"/>
                    </a:lnL>
                    <a:solidFill>
                      <a:srgbClr val="FFD42E"/>
                    </a:solidFill>
                  </a:tcPr>
                </a:tc>
                <a:tc>
                  <a:txBody>
                    <a:bodyPr/>
                    <a:lstStyle/>
                    <a:p>
                      <a:pPr algn="l" fontAlgn="t"/>
                      <a:r>
                        <a:rPr lang="en-US" sz="1100" u="none" strike="noStrike">
                          <a:effectLst/>
                        </a:rPr>
                        <a:t>Windows, MacOS and Linux support</a:t>
                      </a:r>
                      <a:endParaRPr lang="en-US" sz="1100" b="0" i="0" u="none" strike="noStrike">
                        <a:solidFill>
                          <a:srgbClr val="000000"/>
                        </a:solidFill>
                        <a:effectLst/>
                        <a:latin typeface="Graphik" panose="020B0503030202060203" pitchFamily="34" charset="0"/>
                      </a:endParaRPr>
                    </a:p>
                  </a:txBody>
                  <a:tcPr marL="6350" marR="6350" marT="6350" marB="0">
                    <a:solidFill>
                      <a:srgbClr val="FBFBEB"/>
                    </a:solidFill>
                  </a:tcPr>
                </a:tc>
                <a:tc>
                  <a:txBody>
                    <a:bodyPr/>
                    <a:lstStyle/>
                    <a:p>
                      <a:pPr algn="l" fontAlgn="t"/>
                      <a:r>
                        <a:rPr lang="en-US" sz="1100" u="none" strike="noStrike" dirty="0">
                          <a:effectLst/>
                        </a:rPr>
                        <a:t>Includes basic features like code refactoring, auto complete, calltips, brackets matching, code browser, go to definition, graphical debugging, multi process debugging, multithreaded debugging, breakpoint configuration, code profiling, integrated unit testing and integration with third party libraries like pyWin32.</a:t>
                      </a:r>
                      <a:endParaRPr lang="en-US" sz="1100" b="0" i="0" u="none" strike="noStrike" dirty="0">
                        <a:solidFill>
                          <a:srgbClr val="000000"/>
                        </a:solidFill>
                        <a:effectLst/>
                        <a:latin typeface="Graphik" panose="020B0503030202060203" pitchFamily="34" charset="0"/>
                      </a:endParaRPr>
                    </a:p>
                  </a:txBody>
                  <a:tcPr marL="6350" marR="6350" marT="6350" marB="0">
                    <a:solidFill>
                      <a:srgbClr val="FBFBEB"/>
                    </a:solidFill>
                  </a:tcPr>
                </a:tc>
                <a:tc>
                  <a:txBody>
                    <a:bodyPr/>
                    <a:lstStyle/>
                    <a:p>
                      <a:pPr algn="l" fontAlgn="t"/>
                      <a:r>
                        <a:rPr lang="en-US" sz="1100" u="none" strike="noStrike">
                          <a:effectLst/>
                        </a:rPr>
                        <a:t>Close Source</a:t>
                      </a:r>
                      <a:endParaRPr lang="en-US" sz="1100" b="0" i="0" u="none" strike="noStrike">
                        <a:solidFill>
                          <a:srgbClr val="000000"/>
                        </a:solidFill>
                        <a:effectLst/>
                        <a:latin typeface="Graphik" panose="020B0503030202060203" pitchFamily="34" charset="0"/>
                      </a:endParaRPr>
                    </a:p>
                  </a:txBody>
                  <a:tcPr marL="6350" marR="6350" marT="6350" marB="0">
                    <a:lnR w="38100" cap="flat" cmpd="sng" algn="ctr">
                      <a:solidFill>
                        <a:schemeClr val="bg1"/>
                      </a:solidFill>
                      <a:prstDash val="solid"/>
                      <a:round/>
                      <a:headEnd type="none" w="med" len="med"/>
                      <a:tailEnd type="none" w="med" len="med"/>
                    </a:lnR>
                    <a:solidFill>
                      <a:srgbClr val="FBFBEB"/>
                    </a:solidFill>
                  </a:tcPr>
                </a:tc>
                <a:extLst>
                  <a:ext uri="{0D108BD9-81ED-4DB2-BD59-A6C34878D82A}">
                    <a16:rowId xmlns:a16="http://schemas.microsoft.com/office/drawing/2014/main" val="404784382"/>
                  </a:ext>
                </a:extLst>
              </a:tr>
              <a:tr h="375338">
                <a:tc>
                  <a:txBody>
                    <a:bodyPr/>
                    <a:lstStyle/>
                    <a:p>
                      <a:pPr algn="l" fontAlgn="t"/>
                      <a:r>
                        <a:rPr lang="en-US" sz="1100" b="1" u="none" strike="noStrike">
                          <a:effectLst/>
                        </a:rPr>
                        <a:t>Eric</a:t>
                      </a:r>
                      <a:endParaRPr lang="en-US" sz="1100" b="1" i="0" u="none" strike="noStrike">
                        <a:solidFill>
                          <a:srgbClr val="000000"/>
                        </a:solidFill>
                        <a:effectLst/>
                        <a:latin typeface="Graphik" panose="020B0503030202060203" pitchFamily="34" charset="0"/>
                      </a:endParaRPr>
                    </a:p>
                  </a:txBody>
                  <a:tcPr marL="6350" marR="6350" marT="6350" marB="0">
                    <a:lnL w="38100" cap="flat" cmpd="sng" algn="ctr">
                      <a:solidFill>
                        <a:schemeClr val="bg1"/>
                      </a:solidFill>
                      <a:prstDash val="solid"/>
                      <a:round/>
                      <a:headEnd type="none" w="med" len="med"/>
                      <a:tailEnd type="none" w="med" len="med"/>
                    </a:lnL>
                    <a:solidFill>
                      <a:srgbClr val="FFD42E"/>
                    </a:solidFill>
                  </a:tcPr>
                </a:tc>
                <a:tc>
                  <a:txBody>
                    <a:bodyPr/>
                    <a:lstStyle/>
                    <a:p>
                      <a:pPr algn="l" fontAlgn="t"/>
                      <a:r>
                        <a:rPr lang="en-US" sz="1100" u="none" strike="noStrike">
                          <a:effectLst/>
                        </a:rPr>
                        <a:t>Windows</a:t>
                      </a:r>
                      <a:endParaRPr lang="en-US" sz="1100" b="0" i="0" u="none" strike="noStrike">
                        <a:solidFill>
                          <a:srgbClr val="000000"/>
                        </a:solidFill>
                        <a:effectLst/>
                        <a:latin typeface="Graphik" panose="020B0503030202060203" pitchFamily="34" charset="0"/>
                      </a:endParaRPr>
                    </a:p>
                  </a:txBody>
                  <a:tcPr marL="6350" marR="6350" marT="6350" marB="0">
                    <a:solidFill>
                      <a:srgbClr val="FBFBEB"/>
                    </a:solidFill>
                  </a:tcPr>
                </a:tc>
                <a:tc>
                  <a:txBody>
                    <a:bodyPr/>
                    <a:lstStyle/>
                    <a:p>
                      <a:pPr algn="l" fontAlgn="t"/>
                      <a:r>
                        <a:rPr lang="en-US" sz="1100" u="none" strike="noStrike" dirty="0">
                          <a:effectLst/>
                        </a:rPr>
                        <a:t>Has features such as Python and Ruby debugger, code coverage, automatic code checking, Python and Ruby shell, class browser, and others. And it has features for collaborative editing.</a:t>
                      </a:r>
                      <a:endParaRPr lang="en-US" sz="1100" b="0" i="0" u="none" strike="noStrike" dirty="0">
                        <a:solidFill>
                          <a:srgbClr val="000000"/>
                        </a:solidFill>
                        <a:effectLst/>
                        <a:latin typeface="Graphik" panose="020B0503030202060203" pitchFamily="34" charset="0"/>
                      </a:endParaRPr>
                    </a:p>
                  </a:txBody>
                  <a:tcPr marL="6350" marR="6350" marT="6350" marB="0">
                    <a:solidFill>
                      <a:srgbClr val="FBFBEB"/>
                    </a:solidFill>
                  </a:tcPr>
                </a:tc>
                <a:tc>
                  <a:txBody>
                    <a:bodyPr/>
                    <a:lstStyle/>
                    <a:p>
                      <a:pPr algn="l" fontAlgn="t"/>
                      <a:r>
                        <a:rPr lang="en-US" sz="1100" u="none" strike="noStrike">
                          <a:effectLst/>
                        </a:rPr>
                        <a:t>Open Sourced</a:t>
                      </a:r>
                      <a:endParaRPr lang="en-US" sz="1100" b="0" i="0" u="none" strike="noStrike">
                        <a:solidFill>
                          <a:srgbClr val="000000"/>
                        </a:solidFill>
                        <a:effectLst/>
                        <a:latin typeface="Graphik" panose="020B0503030202060203" pitchFamily="34" charset="0"/>
                      </a:endParaRPr>
                    </a:p>
                  </a:txBody>
                  <a:tcPr marL="6350" marR="6350" marT="6350" marB="0">
                    <a:lnR w="38100" cap="flat" cmpd="sng" algn="ctr">
                      <a:solidFill>
                        <a:schemeClr val="bg1"/>
                      </a:solidFill>
                      <a:prstDash val="solid"/>
                      <a:round/>
                      <a:headEnd type="none" w="med" len="med"/>
                      <a:tailEnd type="none" w="med" len="med"/>
                    </a:lnR>
                    <a:solidFill>
                      <a:srgbClr val="FBFBEB"/>
                    </a:solidFill>
                  </a:tcPr>
                </a:tc>
                <a:extLst>
                  <a:ext uri="{0D108BD9-81ED-4DB2-BD59-A6C34878D82A}">
                    <a16:rowId xmlns:a16="http://schemas.microsoft.com/office/drawing/2014/main" val="1710019081"/>
                  </a:ext>
                </a:extLst>
              </a:tr>
              <a:tr h="185696">
                <a:tc>
                  <a:txBody>
                    <a:bodyPr/>
                    <a:lstStyle/>
                    <a:p>
                      <a:pPr algn="l" fontAlgn="t"/>
                      <a:r>
                        <a:rPr lang="en-US" sz="1100" b="1" u="none" strike="noStrike">
                          <a:effectLst/>
                        </a:rPr>
                        <a:t>Eclipse</a:t>
                      </a:r>
                      <a:endParaRPr lang="en-US" sz="1100" b="1" i="0" u="none" strike="noStrike">
                        <a:solidFill>
                          <a:srgbClr val="000000"/>
                        </a:solidFill>
                        <a:effectLst/>
                        <a:latin typeface="Graphik" panose="020B0503030202060203" pitchFamily="34" charset="0"/>
                      </a:endParaRPr>
                    </a:p>
                  </a:txBody>
                  <a:tcPr marL="6350" marR="6350" marT="6350" marB="0">
                    <a:lnL w="38100" cap="flat" cmpd="sng" algn="ctr">
                      <a:solidFill>
                        <a:schemeClr val="bg1"/>
                      </a:solidFill>
                      <a:prstDash val="solid"/>
                      <a:round/>
                      <a:headEnd type="none" w="med" len="med"/>
                      <a:tailEnd type="none" w="med" len="med"/>
                    </a:lnL>
                    <a:solidFill>
                      <a:srgbClr val="FFD42E"/>
                    </a:solidFill>
                  </a:tcPr>
                </a:tc>
                <a:tc>
                  <a:txBody>
                    <a:bodyPr/>
                    <a:lstStyle/>
                    <a:p>
                      <a:pPr algn="l" fontAlgn="t"/>
                      <a:r>
                        <a:rPr lang="en-US" sz="1100" u="none" strike="noStrike">
                          <a:effectLst/>
                        </a:rPr>
                        <a:t>All OS</a:t>
                      </a:r>
                      <a:endParaRPr lang="en-US" sz="1100" b="0" i="0" u="none" strike="noStrike">
                        <a:solidFill>
                          <a:srgbClr val="000000"/>
                        </a:solidFill>
                        <a:effectLst/>
                        <a:latin typeface="Graphik" panose="020B0503030202060203" pitchFamily="34" charset="0"/>
                      </a:endParaRPr>
                    </a:p>
                  </a:txBody>
                  <a:tcPr marL="6350" marR="6350" marT="6350" marB="0">
                    <a:solidFill>
                      <a:srgbClr val="FBFBEB"/>
                    </a:solidFill>
                  </a:tcPr>
                </a:tc>
                <a:tc>
                  <a:txBody>
                    <a:bodyPr/>
                    <a:lstStyle/>
                    <a:p>
                      <a:pPr algn="l" fontAlgn="t"/>
                      <a:r>
                        <a:rPr lang="en-US" sz="1100" u="none" strike="noStrike">
                          <a:effectLst/>
                        </a:rPr>
                        <a:t>Open-source IDEs and supports a whole ecosystem of languages</a:t>
                      </a:r>
                      <a:endParaRPr lang="en-US" sz="1100" b="0" i="0" u="none" strike="noStrike">
                        <a:solidFill>
                          <a:srgbClr val="000000"/>
                        </a:solidFill>
                        <a:effectLst/>
                        <a:latin typeface="Graphik" panose="020B0503030202060203" pitchFamily="34" charset="0"/>
                      </a:endParaRPr>
                    </a:p>
                  </a:txBody>
                  <a:tcPr marL="6350" marR="6350" marT="6350" marB="0">
                    <a:solidFill>
                      <a:srgbClr val="FBFBEB"/>
                    </a:solidFill>
                  </a:tcPr>
                </a:tc>
                <a:tc>
                  <a:txBody>
                    <a:bodyPr/>
                    <a:lstStyle/>
                    <a:p>
                      <a:pPr algn="l" fontAlgn="t"/>
                      <a:r>
                        <a:rPr lang="en-US" sz="1100" u="none" strike="noStrike">
                          <a:effectLst/>
                        </a:rPr>
                        <a:t>Open Source</a:t>
                      </a:r>
                      <a:endParaRPr lang="en-US" sz="1100" b="0" i="0" u="none" strike="noStrike">
                        <a:solidFill>
                          <a:srgbClr val="000000"/>
                        </a:solidFill>
                        <a:effectLst/>
                        <a:latin typeface="Graphik" panose="020B0503030202060203" pitchFamily="34" charset="0"/>
                      </a:endParaRPr>
                    </a:p>
                  </a:txBody>
                  <a:tcPr marL="6350" marR="6350" marT="6350" marB="0">
                    <a:lnR w="38100" cap="flat" cmpd="sng" algn="ctr">
                      <a:solidFill>
                        <a:schemeClr val="bg1"/>
                      </a:solidFill>
                      <a:prstDash val="solid"/>
                      <a:round/>
                      <a:headEnd type="none" w="med" len="med"/>
                      <a:tailEnd type="none" w="med" len="med"/>
                    </a:lnR>
                    <a:solidFill>
                      <a:srgbClr val="FBFBEB"/>
                    </a:solidFill>
                  </a:tcPr>
                </a:tc>
                <a:extLst>
                  <a:ext uri="{0D108BD9-81ED-4DB2-BD59-A6C34878D82A}">
                    <a16:rowId xmlns:a16="http://schemas.microsoft.com/office/drawing/2014/main" val="976205729"/>
                  </a:ext>
                </a:extLst>
              </a:tr>
              <a:tr h="375338">
                <a:tc>
                  <a:txBody>
                    <a:bodyPr/>
                    <a:lstStyle/>
                    <a:p>
                      <a:pPr algn="l" fontAlgn="t"/>
                      <a:r>
                        <a:rPr lang="en-US" sz="1100" b="1" u="none" strike="noStrike">
                          <a:effectLst/>
                        </a:rPr>
                        <a:t>Spyder</a:t>
                      </a:r>
                      <a:endParaRPr lang="en-US" sz="1100" b="1" i="0" u="none" strike="noStrike">
                        <a:solidFill>
                          <a:srgbClr val="000000"/>
                        </a:solidFill>
                        <a:effectLst/>
                        <a:latin typeface="Graphik" panose="020B0503030202060203" pitchFamily="34" charset="0"/>
                      </a:endParaRPr>
                    </a:p>
                  </a:txBody>
                  <a:tcPr marL="6350" marR="6350" marT="6350" marB="0">
                    <a:lnL w="38100" cap="flat" cmpd="sng" algn="ctr">
                      <a:solidFill>
                        <a:schemeClr val="bg1"/>
                      </a:solidFill>
                      <a:prstDash val="solid"/>
                      <a:round/>
                      <a:headEnd type="none" w="med" len="med"/>
                      <a:tailEnd type="none" w="med" len="med"/>
                    </a:lnL>
                    <a:solidFill>
                      <a:srgbClr val="FFD42E"/>
                    </a:solidFill>
                  </a:tcPr>
                </a:tc>
                <a:tc>
                  <a:txBody>
                    <a:bodyPr/>
                    <a:lstStyle/>
                    <a:p>
                      <a:pPr algn="l" fontAlgn="t"/>
                      <a:r>
                        <a:rPr lang="en-US" sz="1100" u="none" strike="noStrike">
                          <a:effectLst/>
                        </a:rPr>
                        <a:t>Windows</a:t>
                      </a:r>
                      <a:endParaRPr lang="en-US" sz="1100" b="0" i="0" u="none" strike="noStrike">
                        <a:solidFill>
                          <a:srgbClr val="000000"/>
                        </a:solidFill>
                        <a:effectLst/>
                        <a:latin typeface="Graphik" panose="020B0503030202060203" pitchFamily="34" charset="0"/>
                      </a:endParaRPr>
                    </a:p>
                  </a:txBody>
                  <a:tcPr marL="6350" marR="6350" marT="6350" marB="0">
                    <a:solidFill>
                      <a:srgbClr val="FBFBEB"/>
                    </a:solidFill>
                  </a:tcPr>
                </a:tc>
                <a:tc>
                  <a:txBody>
                    <a:bodyPr/>
                    <a:lstStyle/>
                    <a:p>
                      <a:pPr algn="l" fontAlgn="t"/>
                      <a:r>
                        <a:rPr lang="en-US" sz="1100" u="none" strike="noStrike">
                          <a:effectLst/>
                        </a:rPr>
                        <a:t>Some of the basic features of Spyder python are multi language editor, interactive console, documentation viewer, variable explorer, Find in files, files explorer etc.</a:t>
                      </a:r>
                      <a:endParaRPr lang="en-US" sz="1100" b="0" i="0" u="none" strike="noStrike">
                        <a:solidFill>
                          <a:srgbClr val="000000"/>
                        </a:solidFill>
                        <a:effectLst/>
                        <a:latin typeface="Graphik" panose="020B0503030202060203" pitchFamily="34" charset="0"/>
                      </a:endParaRPr>
                    </a:p>
                  </a:txBody>
                  <a:tcPr marL="6350" marR="6350" marT="6350" marB="0">
                    <a:solidFill>
                      <a:srgbClr val="FBFBEB"/>
                    </a:solidFill>
                  </a:tcPr>
                </a:tc>
                <a:tc>
                  <a:txBody>
                    <a:bodyPr/>
                    <a:lstStyle/>
                    <a:p>
                      <a:pPr algn="l" fontAlgn="t"/>
                      <a:r>
                        <a:rPr lang="en-US" sz="1100" u="none" strike="noStrike">
                          <a:effectLst/>
                        </a:rPr>
                        <a:t>Open Source</a:t>
                      </a:r>
                      <a:endParaRPr lang="en-US" sz="1100" b="0" i="0" u="none" strike="noStrike">
                        <a:solidFill>
                          <a:srgbClr val="000000"/>
                        </a:solidFill>
                        <a:effectLst/>
                        <a:latin typeface="Graphik" panose="020B0503030202060203" pitchFamily="34" charset="0"/>
                      </a:endParaRPr>
                    </a:p>
                  </a:txBody>
                  <a:tcPr marL="6350" marR="6350" marT="6350" marB="0">
                    <a:lnR w="38100" cap="flat" cmpd="sng" algn="ctr">
                      <a:solidFill>
                        <a:schemeClr val="bg1"/>
                      </a:solidFill>
                      <a:prstDash val="solid"/>
                      <a:round/>
                      <a:headEnd type="none" w="med" len="med"/>
                      <a:tailEnd type="none" w="med" len="med"/>
                    </a:lnR>
                    <a:solidFill>
                      <a:srgbClr val="FBFBEB"/>
                    </a:solidFill>
                  </a:tcPr>
                </a:tc>
                <a:extLst>
                  <a:ext uri="{0D108BD9-81ED-4DB2-BD59-A6C34878D82A}">
                    <a16:rowId xmlns:a16="http://schemas.microsoft.com/office/drawing/2014/main" val="3892732001"/>
                  </a:ext>
                </a:extLst>
              </a:tr>
              <a:tr h="185696">
                <a:tc>
                  <a:txBody>
                    <a:bodyPr/>
                    <a:lstStyle/>
                    <a:p>
                      <a:pPr algn="l" fontAlgn="t"/>
                      <a:r>
                        <a:rPr lang="en-US" sz="1100" b="1" u="none" strike="noStrike">
                          <a:effectLst/>
                        </a:rPr>
                        <a:t>PyScripter</a:t>
                      </a:r>
                      <a:endParaRPr lang="en-US" sz="1100" b="1" i="0" u="none" strike="noStrike">
                        <a:solidFill>
                          <a:srgbClr val="000000"/>
                        </a:solidFill>
                        <a:effectLst/>
                        <a:latin typeface="Graphik" panose="020B0503030202060203" pitchFamily="34" charset="0"/>
                      </a:endParaRPr>
                    </a:p>
                  </a:txBody>
                  <a:tcPr marL="6350" marR="6350" marT="6350" marB="0">
                    <a:lnL w="38100" cap="flat" cmpd="sng" algn="ctr">
                      <a:solidFill>
                        <a:schemeClr val="bg1"/>
                      </a:solidFill>
                      <a:prstDash val="solid"/>
                      <a:round/>
                      <a:headEnd type="none" w="med" len="med"/>
                      <a:tailEnd type="none" w="med" len="med"/>
                    </a:lnL>
                    <a:solidFill>
                      <a:srgbClr val="FFD42E"/>
                    </a:solidFill>
                  </a:tcPr>
                </a:tc>
                <a:tc>
                  <a:txBody>
                    <a:bodyPr/>
                    <a:lstStyle/>
                    <a:p>
                      <a:pPr algn="l" fontAlgn="t"/>
                      <a:r>
                        <a:rPr lang="en-US" sz="1100" u="none" strike="noStrike">
                          <a:effectLst/>
                        </a:rPr>
                        <a:t>Windows</a:t>
                      </a:r>
                      <a:endParaRPr lang="en-US" sz="1100" b="0" i="0" u="none" strike="noStrike">
                        <a:solidFill>
                          <a:srgbClr val="000000"/>
                        </a:solidFill>
                        <a:effectLst/>
                        <a:latin typeface="Graphik" panose="020B0503030202060203" pitchFamily="34" charset="0"/>
                      </a:endParaRPr>
                    </a:p>
                  </a:txBody>
                  <a:tcPr marL="6350" marR="6350" marT="6350" marB="0">
                    <a:solidFill>
                      <a:srgbClr val="FBFBEB"/>
                    </a:solidFill>
                  </a:tcPr>
                </a:tc>
                <a:tc>
                  <a:txBody>
                    <a:bodyPr/>
                    <a:lstStyle/>
                    <a:p>
                      <a:pPr algn="l" fontAlgn="t"/>
                      <a:r>
                        <a:rPr lang="en-US" sz="1100" u="none" strike="noStrike">
                          <a:effectLst/>
                        </a:rPr>
                        <a:t>Supports projects, editing files and debugging</a:t>
                      </a:r>
                      <a:endParaRPr lang="en-US" sz="1100" b="0" i="0" u="none" strike="noStrike">
                        <a:solidFill>
                          <a:srgbClr val="000000"/>
                        </a:solidFill>
                        <a:effectLst/>
                        <a:latin typeface="Graphik" panose="020B0503030202060203" pitchFamily="34" charset="0"/>
                      </a:endParaRPr>
                    </a:p>
                  </a:txBody>
                  <a:tcPr marL="6350" marR="6350" marT="6350" marB="0">
                    <a:solidFill>
                      <a:srgbClr val="FBFBEB"/>
                    </a:solidFill>
                  </a:tcPr>
                </a:tc>
                <a:tc>
                  <a:txBody>
                    <a:bodyPr/>
                    <a:lstStyle/>
                    <a:p>
                      <a:pPr algn="l" fontAlgn="t"/>
                      <a:r>
                        <a:rPr lang="en-US" sz="1100" u="none" strike="noStrike">
                          <a:effectLst/>
                        </a:rPr>
                        <a:t>Open Source</a:t>
                      </a:r>
                      <a:endParaRPr lang="en-US" sz="1100" b="0" i="0" u="none" strike="noStrike">
                        <a:solidFill>
                          <a:srgbClr val="000000"/>
                        </a:solidFill>
                        <a:effectLst/>
                        <a:latin typeface="Graphik" panose="020B0503030202060203" pitchFamily="34" charset="0"/>
                      </a:endParaRPr>
                    </a:p>
                  </a:txBody>
                  <a:tcPr marL="6350" marR="6350" marT="6350" marB="0">
                    <a:lnR w="38100" cap="flat" cmpd="sng" algn="ctr">
                      <a:solidFill>
                        <a:schemeClr val="bg1"/>
                      </a:solidFill>
                      <a:prstDash val="solid"/>
                      <a:round/>
                      <a:headEnd type="none" w="med" len="med"/>
                      <a:tailEnd type="none" w="med" len="med"/>
                    </a:lnR>
                    <a:solidFill>
                      <a:srgbClr val="FBFBEB"/>
                    </a:solidFill>
                  </a:tcPr>
                </a:tc>
                <a:extLst>
                  <a:ext uri="{0D108BD9-81ED-4DB2-BD59-A6C34878D82A}">
                    <a16:rowId xmlns:a16="http://schemas.microsoft.com/office/drawing/2014/main" val="3494656792"/>
                  </a:ext>
                </a:extLst>
              </a:tr>
              <a:tr h="185696">
                <a:tc>
                  <a:txBody>
                    <a:bodyPr/>
                    <a:lstStyle/>
                    <a:p>
                      <a:pPr algn="l" fontAlgn="t"/>
                      <a:r>
                        <a:rPr lang="en-US" sz="1100" b="1" u="none" strike="noStrike">
                          <a:effectLst/>
                        </a:rPr>
                        <a:t>IDLE</a:t>
                      </a:r>
                      <a:endParaRPr lang="en-US" sz="1100" b="1" i="0" u="none" strike="noStrike">
                        <a:solidFill>
                          <a:srgbClr val="000000"/>
                        </a:solidFill>
                        <a:effectLst/>
                        <a:latin typeface="Graphik" panose="020B0503030202060203" pitchFamily="34" charset="0"/>
                      </a:endParaRPr>
                    </a:p>
                  </a:txBody>
                  <a:tcPr marL="6350" marR="6350" marT="6350" marB="0">
                    <a:lnL w="38100" cap="flat" cmpd="sng" algn="ctr">
                      <a:solidFill>
                        <a:schemeClr val="bg1"/>
                      </a:solidFill>
                      <a:prstDash val="solid"/>
                      <a:round/>
                      <a:headEnd type="none" w="med" len="med"/>
                      <a:tailEnd type="none" w="med" len="med"/>
                    </a:lnL>
                    <a:solidFill>
                      <a:srgbClr val="FFD42E"/>
                    </a:solidFill>
                  </a:tcPr>
                </a:tc>
                <a:tc>
                  <a:txBody>
                    <a:bodyPr/>
                    <a:lstStyle/>
                    <a:p>
                      <a:pPr algn="l" fontAlgn="t"/>
                      <a:r>
                        <a:rPr lang="en-US" sz="1100" u="none" strike="noStrike">
                          <a:effectLst/>
                        </a:rPr>
                        <a:t>Windows, Linux, MacOS, Raspbian</a:t>
                      </a:r>
                      <a:endParaRPr lang="en-US" sz="1100" b="0" i="0" u="none" strike="noStrike">
                        <a:solidFill>
                          <a:srgbClr val="000000"/>
                        </a:solidFill>
                        <a:effectLst/>
                        <a:latin typeface="Graphik" panose="020B0503030202060203" pitchFamily="34" charset="0"/>
                      </a:endParaRPr>
                    </a:p>
                  </a:txBody>
                  <a:tcPr marL="6350" marR="6350" marT="6350" marB="0">
                    <a:solidFill>
                      <a:srgbClr val="FBFBEB"/>
                    </a:solidFill>
                  </a:tcPr>
                </a:tc>
                <a:tc>
                  <a:txBody>
                    <a:bodyPr/>
                    <a:lstStyle/>
                    <a:p>
                      <a:pPr algn="l" fontAlgn="t"/>
                      <a:r>
                        <a:rPr lang="en-US" sz="1100" u="none" strike="noStrike">
                          <a:effectLst/>
                        </a:rPr>
                        <a:t>It is quite helpful to try out small Python snippets and experiment with different features in Python.</a:t>
                      </a:r>
                      <a:endParaRPr lang="en-US" sz="1100" b="0" i="0" u="none" strike="noStrike">
                        <a:solidFill>
                          <a:srgbClr val="000000"/>
                        </a:solidFill>
                        <a:effectLst/>
                        <a:latin typeface="Graphik" panose="020B0503030202060203" pitchFamily="34" charset="0"/>
                      </a:endParaRPr>
                    </a:p>
                  </a:txBody>
                  <a:tcPr marL="6350" marR="6350" marT="6350" marB="0">
                    <a:solidFill>
                      <a:srgbClr val="FBFBEB"/>
                    </a:solidFill>
                  </a:tcPr>
                </a:tc>
                <a:tc>
                  <a:txBody>
                    <a:bodyPr/>
                    <a:lstStyle/>
                    <a:p>
                      <a:pPr algn="l" fontAlgn="t"/>
                      <a:r>
                        <a:rPr lang="en-US" sz="1100" u="none" strike="noStrike">
                          <a:effectLst/>
                        </a:rPr>
                        <a:t>Open Source</a:t>
                      </a:r>
                      <a:endParaRPr lang="en-US" sz="1100" b="0" i="0" u="none" strike="noStrike">
                        <a:solidFill>
                          <a:srgbClr val="000000"/>
                        </a:solidFill>
                        <a:effectLst/>
                        <a:latin typeface="Graphik" panose="020B0503030202060203" pitchFamily="34" charset="0"/>
                      </a:endParaRPr>
                    </a:p>
                  </a:txBody>
                  <a:tcPr marL="6350" marR="6350" marT="6350" marB="0">
                    <a:lnR w="38100" cap="flat" cmpd="sng" algn="ctr">
                      <a:solidFill>
                        <a:schemeClr val="bg1"/>
                      </a:solidFill>
                      <a:prstDash val="solid"/>
                      <a:round/>
                      <a:headEnd type="none" w="med" len="med"/>
                      <a:tailEnd type="none" w="med" len="med"/>
                    </a:lnR>
                    <a:solidFill>
                      <a:srgbClr val="FBFBEB"/>
                    </a:solidFill>
                  </a:tcPr>
                </a:tc>
                <a:extLst>
                  <a:ext uri="{0D108BD9-81ED-4DB2-BD59-A6C34878D82A}">
                    <a16:rowId xmlns:a16="http://schemas.microsoft.com/office/drawing/2014/main" val="2950747730"/>
                  </a:ext>
                </a:extLst>
              </a:tr>
              <a:tr h="364614">
                <a:tc>
                  <a:txBody>
                    <a:bodyPr/>
                    <a:lstStyle/>
                    <a:p>
                      <a:pPr algn="l" fontAlgn="t"/>
                      <a:r>
                        <a:rPr lang="en-US" sz="1100" b="1" u="none" strike="noStrike" dirty="0">
                          <a:effectLst/>
                        </a:rPr>
                        <a:t>Geaney</a:t>
                      </a:r>
                      <a:endParaRPr lang="en-US" sz="1100" b="1" i="0" u="none" strike="noStrike" dirty="0">
                        <a:solidFill>
                          <a:srgbClr val="000000"/>
                        </a:solidFill>
                        <a:effectLst/>
                        <a:latin typeface="Graphik" panose="020B0503030202060203" pitchFamily="34" charset="0"/>
                      </a:endParaRPr>
                    </a:p>
                  </a:txBody>
                  <a:tcPr marL="6350" marR="6350" marT="6350" marB="0">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rgbClr val="FFD42E"/>
                    </a:solidFill>
                  </a:tcPr>
                </a:tc>
                <a:tc>
                  <a:txBody>
                    <a:bodyPr/>
                    <a:lstStyle/>
                    <a:p>
                      <a:pPr algn="l" fontAlgn="t"/>
                      <a:r>
                        <a:rPr lang="en-US" sz="1100" u="none" strike="noStrike">
                          <a:effectLst/>
                        </a:rPr>
                        <a:t>Cross-Platform (Linux, Windows and OSX)</a:t>
                      </a:r>
                      <a:endParaRPr lang="en-US" sz="1100" b="0" i="0" u="none" strike="noStrike">
                        <a:solidFill>
                          <a:srgbClr val="000000"/>
                        </a:solidFill>
                        <a:effectLst/>
                        <a:latin typeface="Graphik" panose="020B0503030202060203" pitchFamily="34" charset="0"/>
                      </a:endParaRPr>
                    </a:p>
                  </a:txBody>
                  <a:tcPr marL="6350" marR="6350" marT="6350" marB="0">
                    <a:lnB w="38100" cap="flat" cmpd="sng" algn="ctr">
                      <a:solidFill>
                        <a:schemeClr val="bg1"/>
                      </a:solidFill>
                      <a:prstDash val="solid"/>
                      <a:round/>
                      <a:headEnd type="none" w="med" len="med"/>
                      <a:tailEnd type="none" w="med" len="med"/>
                    </a:lnB>
                    <a:solidFill>
                      <a:srgbClr val="FBFBEB"/>
                    </a:solidFill>
                  </a:tcPr>
                </a:tc>
                <a:tc>
                  <a:txBody>
                    <a:bodyPr/>
                    <a:lstStyle/>
                    <a:p>
                      <a:pPr algn="l" fontAlgn="t"/>
                      <a:r>
                        <a:rPr lang="en-US" sz="1100" u="none" strike="noStrike">
                          <a:effectLst/>
                        </a:rPr>
                        <a:t>Small and fast</a:t>
                      </a:r>
                      <a:endParaRPr lang="en-US" sz="1100" b="0" i="0" u="none" strike="noStrike">
                        <a:solidFill>
                          <a:srgbClr val="000000"/>
                        </a:solidFill>
                        <a:effectLst/>
                        <a:latin typeface="Graphik" panose="020B0503030202060203" pitchFamily="34" charset="0"/>
                      </a:endParaRPr>
                    </a:p>
                  </a:txBody>
                  <a:tcPr marL="6350" marR="6350" marT="6350" marB="0">
                    <a:lnB w="38100" cap="flat" cmpd="sng" algn="ctr">
                      <a:solidFill>
                        <a:schemeClr val="bg1"/>
                      </a:solidFill>
                      <a:prstDash val="solid"/>
                      <a:round/>
                      <a:headEnd type="none" w="med" len="med"/>
                      <a:tailEnd type="none" w="med" len="med"/>
                    </a:lnB>
                    <a:solidFill>
                      <a:srgbClr val="FBFBEB"/>
                    </a:solidFill>
                  </a:tcPr>
                </a:tc>
                <a:tc>
                  <a:txBody>
                    <a:bodyPr/>
                    <a:lstStyle/>
                    <a:p>
                      <a:pPr algn="l" fontAlgn="t"/>
                      <a:r>
                        <a:rPr lang="en-US" sz="1100" u="none" strike="noStrike" dirty="0">
                          <a:effectLst/>
                        </a:rPr>
                        <a:t>Open Source</a:t>
                      </a:r>
                      <a:endParaRPr lang="en-US" sz="1100" b="0" i="0" u="none" strike="noStrike" dirty="0">
                        <a:solidFill>
                          <a:srgbClr val="000000"/>
                        </a:solidFill>
                        <a:effectLst/>
                        <a:latin typeface="Graphik" panose="020B0503030202060203" pitchFamily="34" charset="0"/>
                      </a:endParaRPr>
                    </a:p>
                  </a:txBody>
                  <a:tcPr marL="6350" marR="6350" marT="6350" marB="0">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FBFBEB"/>
                    </a:solidFill>
                  </a:tcPr>
                </a:tc>
                <a:extLst>
                  <a:ext uri="{0D108BD9-81ED-4DB2-BD59-A6C34878D82A}">
                    <a16:rowId xmlns:a16="http://schemas.microsoft.com/office/drawing/2014/main" val="4008316841"/>
                  </a:ext>
                </a:extLst>
              </a:tr>
            </a:tbl>
          </a:graphicData>
        </a:graphic>
      </p:graphicFrame>
    </p:spTree>
    <p:extLst>
      <p:ext uri="{BB962C8B-B14F-4D97-AF65-F5344CB8AC3E}">
        <p14:creationId xmlns:p14="http://schemas.microsoft.com/office/powerpoint/2010/main" val="1865429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B0A67-2E8E-4805-BE63-5104CEB94F5C}"/>
              </a:ext>
            </a:extLst>
          </p:cNvPr>
          <p:cNvSpPr>
            <a:spLocks noGrp="1"/>
          </p:cNvSpPr>
          <p:nvPr>
            <p:ph type="ctrTitle"/>
          </p:nvPr>
        </p:nvSpPr>
        <p:spPr>
          <a:xfrm>
            <a:off x="463296" y="539496"/>
            <a:ext cx="6574502" cy="6035040"/>
          </a:xfrm>
        </p:spPr>
        <p:txBody>
          <a:bodyPr/>
          <a:lstStyle/>
          <a:p>
            <a:r>
              <a:rPr lang="en-US" dirty="0"/>
              <a:t>BASIC SYNTAX</a:t>
            </a:r>
          </a:p>
        </p:txBody>
      </p:sp>
      <p:sp>
        <p:nvSpPr>
          <p:cNvPr id="2" name="Footer Placeholder 1">
            <a:extLst>
              <a:ext uri="{FF2B5EF4-FFF2-40B4-BE49-F238E27FC236}">
                <a16:creationId xmlns:a16="http://schemas.microsoft.com/office/drawing/2014/main" id="{5BDFF853-6A92-494D-9CCC-A3E6588FC749}"/>
              </a:ext>
            </a:extLst>
          </p:cNvPr>
          <p:cNvSpPr>
            <a:spLocks noGrp="1"/>
          </p:cNvSpPr>
          <p:nvPr>
            <p:ph type="ftr" sz="quarter" idx="4294967295"/>
          </p:nvPr>
        </p:nvSpPr>
        <p:spPr>
          <a:xfrm>
            <a:off x="0" y="6577013"/>
            <a:ext cx="5715000" cy="206375"/>
          </a:xfrm>
        </p:spPr>
        <p:txBody>
          <a:bodyPr/>
          <a:lstStyle/>
          <a:p>
            <a:r>
              <a:rPr lang="en-US"/>
              <a:t>Copyright © 2017 Accenture  All rights reserved.</a:t>
            </a:r>
            <a:endParaRPr lang="en-US" dirty="0"/>
          </a:p>
        </p:txBody>
      </p:sp>
      <p:sp>
        <p:nvSpPr>
          <p:cNvPr id="3" name="Slide Number Placeholder 2">
            <a:extLst>
              <a:ext uri="{FF2B5EF4-FFF2-40B4-BE49-F238E27FC236}">
                <a16:creationId xmlns:a16="http://schemas.microsoft.com/office/drawing/2014/main" id="{9C49DC94-55D0-49A3-81AA-023B78DB6B98}"/>
              </a:ext>
            </a:extLst>
          </p:cNvPr>
          <p:cNvSpPr>
            <a:spLocks noGrp="1"/>
          </p:cNvSpPr>
          <p:nvPr>
            <p:ph type="sldNum" sz="quarter" idx="4294967295"/>
          </p:nvPr>
        </p:nvSpPr>
        <p:spPr>
          <a:xfrm>
            <a:off x="11887200" y="6577013"/>
            <a:ext cx="304800" cy="206375"/>
          </a:xfrm>
        </p:spPr>
        <p:txBody>
          <a:bodyPr/>
          <a:lstStyle/>
          <a:p>
            <a:fld id="{4F9AC08D-23A9-440E-BCB9-AA1E9877CC38}" type="slidenum">
              <a:rPr lang="en-US" smtClean="0"/>
              <a:pPr/>
              <a:t>12</a:t>
            </a:fld>
            <a:endParaRPr lang="en-US" dirty="0"/>
          </a:p>
        </p:txBody>
      </p:sp>
    </p:spTree>
    <p:extLst>
      <p:ext uri="{BB962C8B-B14F-4D97-AF65-F5344CB8AC3E}">
        <p14:creationId xmlns:p14="http://schemas.microsoft.com/office/powerpoint/2010/main" val="3944151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BASIC SYNTAX</a:t>
            </a:r>
          </a:p>
        </p:txBody>
      </p:sp>
      <p:sp>
        <p:nvSpPr>
          <p:cNvPr id="8" name="TextBox 7">
            <a:extLst>
              <a:ext uri="{FF2B5EF4-FFF2-40B4-BE49-F238E27FC236}">
                <a16:creationId xmlns:a16="http://schemas.microsoft.com/office/drawing/2014/main" id="{4FEFE21A-A896-44F4-8EE0-17B37896C5ED}"/>
              </a:ext>
            </a:extLst>
          </p:cNvPr>
          <p:cNvSpPr txBox="1"/>
          <p:nvPr/>
        </p:nvSpPr>
        <p:spPr>
          <a:xfrm>
            <a:off x="616688" y="2022159"/>
            <a:ext cx="10568763" cy="3985706"/>
          </a:xfrm>
          <a:prstGeom prst="rect">
            <a:avLst/>
          </a:prstGeom>
          <a:noFill/>
        </p:spPr>
        <p:txBody>
          <a:bodyPr wrap="square" lIns="0" tIns="0" rIns="0" bIns="45720" rtlCol="0">
            <a:spAutoFit/>
          </a:bodyPr>
          <a:lstStyle/>
          <a:p>
            <a:r>
              <a:rPr lang="en-US" b="1" dirty="0">
                <a:solidFill>
                  <a:schemeClr val="bg1"/>
                </a:solidFill>
              </a:rPr>
              <a:t>PYTHON IDENTIFIERS</a:t>
            </a:r>
          </a:p>
          <a:p>
            <a:endParaRPr lang="en-US" sz="1500" b="1" dirty="0">
              <a:solidFill>
                <a:schemeClr val="bg1"/>
              </a:solidFill>
            </a:endParaRPr>
          </a:p>
          <a:p>
            <a:r>
              <a:rPr lang="en-US" sz="1600" dirty="0">
                <a:solidFill>
                  <a:schemeClr val="bg1"/>
                </a:solidFill>
              </a:rPr>
              <a:t>A Python identifier is a name used to identify a variable, function, class, module or other object. An identifier starts with a letter A to Z or a to z or an underscore (_) followed by zero or more letters, underscores and digits (0 to 9).</a:t>
            </a:r>
          </a:p>
          <a:p>
            <a:endParaRPr lang="en-US" sz="1600" b="1" dirty="0">
              <a:solidFill>
                <a:schemeClr val="bg1"/>
              </a:solidFill>
            </a:endParaRPr>
          </a:p>
          <a:p>
            <a:r>
              <a:rPr lang="en-US" sz="1600" dirty="0">
                <a:solidFill>
                  <a:schemeClr val="bg1"/>
                </a:solidFill>
              </a:rPr>
              <a:t>Python does not allow punctuation characters such as @, $, and % within identifiers. Python is a case sensitive programming language. Thus, </a:t>
            </a:r>
            <a:r>
              <a:rPr lang="en-US" sz="1600" b="1" dirty="0">
                <a:solidFill>
                  <a:schemeClr val="bg1"/>
                </a:solidFill>
              </a:rPr>
              <a:t>Manpower</a:t>
            </a:r>
            <a:r>
              <a:rPr lang="en-US" sz="1600" dirty="0">
                <a:solidFill>
                  <a:schemeClr val="bg1"/>
                </a:solidFill>
              </a:rPr>
              <a:t> and </a:t>
            </a:r>
            <a:r>
              <a:rPr lang="en-US" sz="1600" b="1" dirty="0">
                <a:solidFill>
                  <a:schemeClr val="bg1"/>
                </a:solidFill>
              </a:rPr>
              <a:t>manpower</a:t>
            </a:r>
            <a:r>
              <a:rPr lang="en-US" sz="1600" dirty="0">
                <a:solidFill>
                  <a:schemeClr val="bg1"/>
                </a:solidFill>
              </a:rPr>
              <a:t> are two different identifiers in Python.</a:t>
            </a:r>
          </a:p>
          <a:p>
            <a:r>
              <a:rPr lang="en-US" sz="1600" dirty="0">
                <a:solidFill>
                  <a:schemeClr val="bg1"/>
                </a:solidFill>
              </a:rPr>
              <a:t>Here are naming conventions for Python identifiers −</a:t>
            </a:r>
          </a:p>
          <a:p>
            <a:endParaRPr lang="en-US" sz="1600" dirty="0">
              <a:solidFill>
                <a:schemeClr val="bg1"/>
              </a:solidFill>
            </a:endParaRPr>
          </a:p>
          <a:p>
            <a:pPr marL="742950" lvl="1" indent="-285750">
              <a:buFont typeface="Arial" panose="020B0604020202020204" pitchFamily="34" charset="0"/>
              <a:buChar char="•"/>
            </a:pPr>
            <a:r>
              <a:rPr lang="en-US" sz="1600" dirty="0">
                <a:solidFill>
                  <a:schemeClr val="bg1"/>
                </a:solidFill>
              </a:rPr>
              <a:t>Class names start with an uppercase letter. All other identifiers start with a lowercase letter.</a:t>
            </a:r>
          </a:p>
          <a:p>
            <a:pPr marL="742950" lvl="1" indent="-285750">
              <a:buFont typeface="Arial" panose="020B0604020202020204" pitchFamily="34" charset="0"/>
              <a:buChar char="•"/>
            </a:pPr>
            <a:r>
              <a:rPr lang="en-US" sz="1600" dirty="0">
                <a:solidFill>
                  <a:schemeClr val="bg1"/>
                </a:solidFill>
              </a:rPr>
              <a:t>Starting an identifier with a single leading underscore indicates that the identifier is private.</a:t>
            </a:r>
          </a:p>
          <a:p>
            <a:pPr marL="742950" lvl="1" indent="-285750">
              <a:buFont typeface="Arial" panose="020B0604020202020204" pitchFamily="34" charset="0"/>
              <a:buChar char="•"/>
            </a:pPr>
            <a:r>
              <a:rPr lang="en-US" sz="1600" dirty="0">
                <a:solidFill>
                  <a:schemeClr val="bg1"/>
                </a:solidFill>
              </a:rPr>
              <a:t>Starting an identifier with two leading underscores indicates a strongly private identifier.</a:t>
            </a:r>
          </a:p>
          <a:p>
            <a:pPr marL="742950" lvl="1" indent="-285750">
              <a:buFont typeface="Arial" panose="020B0604020202020204" pitchFamily="34" charset="0"/>
              <a:buChar char="•"/>
            </a:pPr>
            <a:r>
              <a:rPr lang="en-US" sz="1600" dirty="0">
                <a:solidFill>
                  <a:schemeClr val="bg1"/>
                </a:solidFill>
              </a:rPr>
              <a:t>If the identifier also ends with two trailing underscores, the identifier is a language-defined special name.</a:t>
            </a:r>
          </a:p>
          <a:p>
            <a:endParaRPr lang="en-US" sz="1500" b="1" dirty="0">
              <a:solidFill>
                <a:schemeClr val="bg1"/>
              </a:solidFill>
            </a:endParaRP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2819795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BASIC SYNTAX</a:t>
            </a:r>
          </a:p>
        </p:txBody>
      </p:sp>
      <p:sp>
        <p:nvSpPr>
          <p:cNvPr id="8" name="TextBox 7">
            <a:extLst>
              <a:ext uri="{FF2B5EF4-FFF2-40B4-BE49-F238E27FC236}">
                <a16:creationId xmlns:a16="http://schemas.microsoft.com/office/drawing/2014/main" id="{4FEFE21A-A896-44F4-8EE0-17B37896C5ED}"/>
              </a:ext>
            </a:extLst>
          </p:cNvPr>
          <p:cNvSpPr txBox="1"/>
          <p:nvPr/>
        </p:nvSpPr>
        <p:spPr>
          <a:xfrm>
            <a:off x="616688" y="2022159"/>
            <a:ext cx="10568763" cy="1277273"/>
          </a:xfrm>
          <a:prstGeom prst="rect">
            <a:avLst/>
          </a:prstGeom>
          <a:noFill/>
        </p:spPr>
        <p:txBody>
          <a:bodyPr wrap="square" lIns="0" tIns="0" rIns="0" bIns="45720" rtlCol="0">
            <a:spAutoFit/>
          </a:bodyPr>
          <a:lstStyle/>
          <a:p>
            <a:r>
              <a:rPr lang="en-US" b="1" dirty="0">
                <a:solidFill>
                  <a:schemeClr val="bg1"/>
                </a:solidFill>
              </a:rPr>
              <a:t>RESERVED WORDS</a:t>
            </a:r>
          </a:p>
          <a:p>
            <a:endParaRPr lang="en-US" sz="1500" b="1" dirty="0">
              <a:solidFill>
                <a:schemeClr val="bg1"/>
              </a:solidFill>
            </a:endParaRPr>
          </a:p>
          <a:p>
            <a:r>
              <a:rPr lang="en-US" sz="1600" dirty="0">
                <a:solidFill>
                  <a:schemeClr val="bg1"/>
                </a:solidFill>
              </a:rPr>
              <a:t>The following list shows the Python keywords. These are reserved words and you cannot use them as constant or variable or any other identifier names. All the Python keywords contain lowercase letters only.</a:t>
            </a:r>
          </a:p>
          <a:p>
            <a:endParaRPr lang="en-US" sz="1500" b="1" dirty="0">
              <a:solidFill>
                <a:schemeClr val="bg1"/>
              </a:solidFill>
            </a:endParaRP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aphicFrame>
        <p:nvGraphicFramePr>
          <p:cNvPr id="6" name="Table 5">
            <a:extLst>
              <a:ext uri="{FF2B5EF4-FFF2-40B4-BE49-F238E27FC236}">
                <a16:creationId xmlns:a16="http://schemas.microsoft.com/office/drawing/2014/main" id="{358E914B-3CC6-4377-A5E6-EE5C48996284}"/>
              </a:ext>
            </a:extLst>
          </p:cNvPr>
          <p:cNvGraphicFramePr>
            <a:graphicFrameLocks noGrp="1"/>
          </p:cNvGraphicFramePr>
          <p:nvPr>
            <p:extLst>
              <p:ext uri="{D42A27DB-BD31-4B8C-83A1-F6EECF244321}">
                <p14:modId xmlns:p14="http://schemas.microsoft.com/office/powerpoint/2010/main" val="1044381767"/>
              </p:ext>
            </p:extLst>
          </p:nvPr>
        </p:nvGraphicFramePr>
        <p:xfrm>
          <a:off x="1754373" y="3186933"/>
          <a:ext cx="7708605" cy="3200400"/>
        </p:xfrm>
        <a:graphic>
          <a:graphicData uri="http://schemas.openxmlformats.org/drawingml/2006/table">
            <a:tbl>
              <a:tblPr/>
              <a:tblGrid>
                <a:gridCol w="2569535">
                  <a:extLst>
                    <a:ext uri="{9D8B030D-6E8A-4147-A177-3AD203B41FA5}">
                      <a16:colId xmlns:a16="http://schemas.microsoft.com/office/drawing/2014/main" val="1839715394"/>
                    </a:ext>
                  </a:extLst>
                </a:gridCol>
                <a:gridCol w="2569535">
                  <a:extLst>
                    <a:ext uri="{9D8B030D-6E8A-4147-A177-3AD203B41FA5}">
                      <a16:colId xmlns:a16="http://schemas.microsoft.com/office/drawing/2014/main" val="718180608"/>
                    </a:ext>
                  </a:extLst>
                </a:gridCol>
                <a:gridCol w="2569535">
                  <a:extLst>
                    <a:ext uri="{9D8B030D-6E8A-4147-A177-3AD203B41FA5}">
                      <a16:colId xmlns:a16="http://schemas.microsoft.com/office/drawing/2014/main" val="4026466639"/>
                    </a:ext>
                  </a:extLst>
                </a:gridCol>
              </a:tblGrid>
              <a:tr h="0">
                <a:tc>
                  <a:txBody>
                    <a:bodyPr/>
                    <a:lstStyle/>
                    <a:p>
                      <a:pPr algn="l"/>
                      <a:r>
                        <a:rPr lang="en-US" sz="1500">
                          <a:solidFill>
                            <a:schemeClr val="bg1"/>
                          </a:solidFill>
                        </a:rPr>
                        <a:t>and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500">
                          <a:solidFill>
                            <a:schemeClr val="bg1"/>
                          </a:solidFill>
                        </a:rPr>
                        <a:t>exec</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500">
                          <a:solidFill>
                            <a:schemeClr val="bg1"/>
                          </a:solidFill>
                        </a:rPr>
                        <a:t>not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9781630"/>
                  </a:ext>
                </a:extLst>
              </a:tr>
              <a:tr h="0">
                <a:tc>
                  <a:txBody>
                    <a:bodyPr/>
                    <a:lstStyle/>
                    <a:p>
                      <a:pPr algn="l"/>
                      <a:r>
                        <a:rPr lang="en-US" sz="1500">
                          <a:solidFill>
                            <a:schemeClr val="bg1"/>
                          </a:solidFill>
                        </a:rPr>
                        <a:t>assert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500">
                          <a:solidFill>
                            <a:schemeClr val="bg1"/>
                          </a:solidFill>
                        </a:rPr>
                        <a:t>finally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500">
                          <a:solidFill>
                            <a:schemeClr val="bg1"/>
                          </a:solidFill>
                        </a:rPr>
                        <a:t>or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15322409"/>
                  </a:ext>
                </a:extLst>
              </a:tr>
              <a:tr h="0">
                <a:tc>
                  <a:txBody>
                    <a:bodyPr/>
                    <a:lstStyle/>
                    <a:p>
                      <a:pPr algn="l"/>
                      <a:r>
                        <a:rPr lang="en-US" sz="1500">
                          <a:solidFill>
                            <a:schemeClr val="bg1"/>
                          </a:solidFill>
                        </a:rPr>
                        <a:t>break</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500">
                          <a:solidFill>
                            <a:schemeClr val="bg1"/>
                          </a:solidFill>
                        </a:rPr>
                        <a:t>for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500">
                          <a:solidFill>
                            <a:schemeClr val="bg1"/>
                          </a:solidFill>
                        </a:rPr>
                        <a:t>pass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1120028"/>
                  </a:ext>
                </a:extLst>
              </a:tr>
              <a:tr h="0">
                <a:tc>
                  <a:txBody>
                    <a:bodyPr/>
                    <a:lstStyle/>
                    <a:p>
                      <a:pPr algn="l"/>
                      <a:r>
                        <a:rPr lang="en-US" sz="1500">
                          <a:solidFill>
                            <a:schemeClr val="bg1"/>
                          </a:solidFill>
                        </a:rPr>
                        <a:t>class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500">
                          <a:solidFill>
                            <a:schemeClr val="bg1"/>
                          </a:solidFill>
                        </a:rPr>
                        <a:t>from</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500">
                          <a:solidFill>
                            <a:schemeClr val="bg1"/>
                          </a:solidFill>
                        </a:rPr>
                        <a:t>print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09878307"/>
                  </a:ext>
                </a:extLst>
              </a:tr>
              <a:tr h="0">
                <a:tc>
                  <a:txBody>
                    <a:bodyPr/>
                    <a:lstStyle/>
                    <a:p>
                      <a:pPr algn="l"/>
                      <a:r>
                        <a:rPr lang="en-US" sz="1500">
                          <a:solidFill>
                            <a:schemeClr val="bg1"/>
                          </a:solidFill>
                        </a:rPr>
                        <a:t>continue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500">
                          <a:solidFill>
                            <a:schemeClr val="bg1"/>
                          </a:solidFill>
                        </a:rPr>
                        <a:t>global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500">
                          <a:solidFill>
                            <a:schemeClr val="bg1"/>
                          </a:solidFill>
                        </a:rPr>
                        <a:t>raise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21219125"/>
                  </a:ext>
                </a:extLst>
              </a:tr>
              <a:tr h="0">
                <a:tc>
                  <a:txBody>
                    <a:bodyPr/>
                    <a:lstStyle/>
                    <a:p>
                      <a:pPr algn="l"/>
                      <a:r>
                        <a:rPr lang="en-US" sz="1500">
                          <a:solidFill>
                            <a:schemeClr val="bg1"/>
                          </a:solidFill>
                        </a:rPr>
                        <a:t>def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500">
                          <a:solidFill>
                            <a:schemeClr val="bg1"/>
                          </a:solidFill>
                        </a:rPr>
                        <a:t>if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500">
                          <a:solidFill>
                            <a:schemeClr val="bg1"/>
                          </a:solidFill>
                        </a:rPr>
                        <a:t>return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115071"/>
                  </a:ext>
                </a:extLst>
              </a:tr>
              <a:tr h="0">
                <a:tc>
                  <a:txBody>
                    <a:bodyPr/>
                    <a:lstStyle/>
                    <a:p>
                      <a:pPr algn="l"/>
                      <a:r>
                        <a:rPr lang="en-US" sz="1500">
                          <a:solidFill>
                            <a:schemeClr val="bg1"/>
                          </a:solidFill>
                        </a:rPr>
                        <a:t>del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500">
                          <a:solidFill>
                            <a:schemeClr val="bg1"/>
                          </a:solidFill>
                        </a:rPr>
                        <a:t>import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500">
                          <a:solidFill>
                            <a:schemeClr val="bg1"/>
                          </a:solidFill>
                        </a:rPr>
                        <a:t>try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09022"/>
                  </a:ext>
                </a:extLst>
              </a:tr>
              <a:tr h="0">
                <a:tc>
                  <a:txBody>
                    <a:bodyPr/>
                    <a:lstStyle/>
                    <a:p>
                      <a:pPr algn="l"/>
                      <a:r>
                        <a:rPr lang="en-US" sz="1500">
                          <a:solidFill>
                            <a:schemeClr val="bg1"/>
                          </a:solidFill>
                        </a:rPr>
                        <a:t>elif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500">
                          <a:solidFill>
                            <a:schemeClr val="bg1"/>
                          </a:solidFill>
                        </a:rPr>
                        <a:t>in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500">
                          <a:solidFill>
                            <a:schemeClr val="bg1"/>
                          </a:solidFill>
                        </a:rPr>
                        <a:t>while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15773174"/>
                  </a:ext>
                </a:extLst>
              </a:tr>
              <a:tr h="0">
                <a:tc>
                  <a:txBody>
                    <a:bodyPr/>
                    <a:lstStyle/>
                    <a:p>
                      <a:pPr algn="l"/>
                      <a:r>
                        <a:rPr lang="en-US" sz="1500">
                          <a:solidFill>
                            <a:schemeClr val="bg1"/>
                          </a:solidFill>
                        </a:rPr>
                        <a:t>else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500">
                          <a:solidFill>
                            <a:schemeClr val="bg1"/>
                          </a:solidFill>
                        </a:rPr>
                        <a:t>is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500">
                          <a:solidFill>
                            <a:schemeClr val="bg1"/>
                          </a:solidFill>
                        </a:rPr>
                        <a:t>with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99591401"/>
                  </a:ext>
                </a:extLst>
              </a:tr>
              <a:tr h="0">
                <a:tc>
                  <a:txBody>
                    <a:bodyPr/>
                    <a:lstStyle/>
                    <a:p>
                      <a:pPr algn="l"/>
                      <a:r>
                        <a:rPr lang="en-US" sz="1500">
                          <a:solidFill>
                            <a:schemeClr val="bg1"/>
                          </a:solidFill>
                        </a:rPr>
                        <a:t>except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500">
                          <a:solidFill>
                            <a:schemeClr val="bg1"/>
                          </a:solidFill>
                        </a:rPr>
                        <a:t>lambda</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500" dirty="0">
                          <a:solidFill>
                            <a:schemeClr val="bg1"/>
                          </a:solidFill>
                        </a:rPr>
                        <a:t>yield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87714519"/>
                  </a:ext>
                </a:extLst>
              </a:tr>
            </a:tbl>
          </a:graphicData>
        </a:graphic>
      </p:graphicFrame>
    </p:spTree>
    <p:extLst>
      <p:ext uri="{BB962C8B-B14F-4D97-AF65-F5344CB8AC3E}">
        <p14:creationId xmlns:p14="http://schemas.microsoft.com/office/powerpoint/2010/main" val="1190262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BASIC SYNTAX</a:t>
            </a:r>
          </a:p>
        </p:txBody>
      </p:sp>
      <p:sp>
        <p:nvSpPr>
          <p:cNvPr id="8" name="TextBox 7">
            <a:extLst>
              <a:ext uri="{FF2B5EF4-FFF2-40B4-BE49-F238E27FC236}">
                <a16:creationId xmlns:a16="http://schemas.microsoft.com/office/drawing/2014/main" id="{4FEFE21A-A896-44F4-8EE0-17B37896C5ED}"/>
              </a:ext>
            </a:extLst>
          </p:cNvPr>
          <p:cNvSpPr txBox="1"/>
          <p:nvPr/>
        </p:nvSpPr>
        <p:spPr>
          <a:xfrm>
            <a:off x="616688" y="2022159"/>
            <a:ext cx="10568763" cy="2262158"/>
          </a:xfrm>
          <a:prstGeom prst="rect">
            <a:avLst/>
          </a:prstGeom>
          <a:noFill/>
        </p:spPr>
        <p:txBody>
          <a:bodyPr wrap="square" lIns="0" tIns="0" rIns="0" bIns="45720" rtlCol="0">
            <a:spAutoFit/>
          </a:bodyPr>
          <a:lstStyle/>
          <a:p>
            <a:r>
              <a:rPr lang="en-US" b="1" dirty="0">
                <a:solidFill>
                  <a:schemeClr val="bg1"/>
                </a:solidFill>
              </a:rPr>
              <a:t>LINES AND INDENTION</a:t>
            </a:r>
          </a:p>
          <a:p>
            <a:endParaRPr lang="en-US" sz="1500" b="1" dirty="0">
              <a:solidFill>
                <a:schemeClr val="bg1"/>
              </a:solidFill>
            </a:endParaRPr>
          </a:p>
          <a:p>
            <a:r>
              <a:rPr lang="en-US" sz="1600" dirty="0">
                <a:solidFill>
                  <a:schemeClr val="bg1"/>
                </a:solidFill>
              </a:rPr>
              <a:t>Python provides no braces to indicate blocks of code for class and function definitions or flow control. Blocks of code are denoted by line indentation, which is rigidly enforced.</a:t>
            </a:r>
          </a:p>
          <a:p>
            <a:r>
              <a:rPr lang="en-US" sz="1600" dirty="0">
                <a:solidFill>
                  <a:schemeClr val="bg1"/>
                </a:solidFill>
              </a:rPr>
              <a:t>The number of spaces in the indentation is variable, but all statements within the block must be indented the same amount. </a:t>
            </a:r>
          </a:p>
          <a:p>
            <a:endParaRPr lang="en-US" sz="1600" dirty="0">
              <a:solidFill>
                <a:schemeClr val="bg1"/>
              </a:solidFill>
            </a:endParaRPr>
          </a:p>
          <a:p>
            <a:r>
              <a:rPr lang="en-US" sz="1600" dirty="0">
                <a:solidFill>
                  <a:schemeClr val="bg1"/>
                </a:solidFill>
              </a:rPr>
              <a:t>For example:</a:t>
            </a:r>
          </a:p>
          <a:p>
            <a:endParaRPr lang="en-US" sz="1500" b="1" dirty="0">
              <a:solidFill>
                <a:schemeClr val="bg1"/>
              </a:solidFill>
            </a:endParaRP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Rectangle 1">
            <a:extLst>
              <a:ext uri="{FF2B5EF4-FFF2-40B4-BE49-F238E27FC236}">
                <a16:creationId xmlns:a16="http://schemas.microsoft.com/office/drawing/2014/main" id="{46A45157-7E84-4A15-B984-375A7D6C08B8}"/>
              </a:ext>
            </a:extLst>
          </p:cNvPr>
          <p:cNvSpPr/>
          <p:nvPr/>
        </p:nvSpPr>
        <p:spPr>
          <a:xfrm>
            <a:off x="616688" y="4195931"/>
            <a:ext cx="4395963" cy="1015663"/>
          </a:xfrm>
          <a:prstGeom prst="rect">
            <a:avLst/>
          </a:prstGeom>
          <a:solidFill>
            <a:schemeClr val="bg1"/>
          </a:solidFill>
        </p:spPr>
        <p:txBody>
          <a:bodyPr wrap="square">
            <a:spAutoFit/>
          </a:bodyPr>
          <a:lstStyle/>
          <a:p>
            <a:r>
              <a:rPr lang="en-US" sz="1500" dirty="0">
                <a:latin typeface="Courier New" panose="02070309020205020404" pitchFamily="49" charset="0"/>
                <a:cs typeface="Courier New" panose="02070309020205020404" pitchFamily="49" charset="0"/>
              </a:rPr>
              <a:t>if True: </a:t>
            </a:r>
          </a:p>
          <a:p>
            <a:r>
              <a:rPr lang="en-US" sz="1500" dirty="0">
                <a:latin typeface="Courier New" panose="02070309020205020404" pitchFamily="49" charset="0"/>
                <a:cs typeface="Courier New" panose="02070309020205020404" pitchFamily="49" charset="0"/>
              </a:rPr>
              <a:t>   print("True") </a:t>
            </a:r>
          </a:p>
          <a:p>
            <a:r>
              <a:rPr lang="en-US" sz="1500" dirty="0">
                <a:latin typeface="Courier New" panose="02070309020205020404" pitchFamily="49" charset="0"/>
                <a:cs typeface="Courier New" panose="02070309020205020404" pitchFamily="49" charset="0"/>
              </a:rPr>
              <a:t>else: </a:t>
            </a:r>
          </a:p>
          <a:p>
            <a:r>
              <a:rPr lang="en-US" sz="1500" dirty="0">
                <a:latin typeface="Courier New" panose="02070309020205020404" pitchFamily="49" charset="0"/>
                <a:cs typeface="Courier New" panose="02070309020205020404" pitchFamily="49" charset="0"/>
              </a:rPr>
              <a:t>   print("False")</a:t>
            </a:r>
          </a:p>
        </p:txBody>
      </p:sp>
      <p:sp>
        <p:nvSpPr>
          <p:cNvPr id="9" name="Rectangle 8">
            <a:extLst>
              <a:ext uri="{FF2B5EF4-FFF2-40B4-BE49-F238E27FC236}">
                <a16:creationId xmlns:a16="http://schemas.microsoft.com/office/drawing/2014/main" id="{244C6FDA-1656-4F59-91B5-D2781AFF3CDA}"/>
              </a:ext>
            </a:extLst>
          </p:cNvPr>
          <p:cNvSpPr/>
          <p:nvPr/>
        </p:nvSpPr>
        <p:spPr>
          <a:xfrm>
            <a:off x="5535396" y="3691992"/>
            <a:ext cx="5088252" cy="338554"/>
          </a:xfrm>
          <a:prstGeom prst="rect">
            <a:avLst/>
          </a:prstGeom>
        </p:spPr>
        <p:txBody>
          <a:bodyPr wrap="none">
            <a:spAutoFit/>
          </a:bodyPr>
          <a:lstStyle/>
          <a:p>
            <a:r>
              <a:rPr lang="en-US" sz="1600" dirty="0">
                <a:solidFill>
                  <a:schemeClr val="bg1"/>
                </a:solidFill>
              </a:rPr>
              <a:t>However, the following block generates an error −</a:t>
            </a:r>
          </a:p>
        </p:txBody>
      </p:sp>
      <p:sp>
        <p:nvSpPr>
          <p:cNvPr id="10" name="Rectangle 9">
            <a:extLst>
              <a:ext uri="{FF2B5EF4-FFF2-40B4-BE49-F238E27FC236}">
                <a16:creationId xmlns:a16="http://schemas.microsoft.com/office/drawing/2014/main" id="{F2B2841C-8E13-460C-9074-B5B44AAB73E0}"/>
              </a:ext>
            </a:extLst>
          </p:cNvPr>
          <p:cNvSpPr/>
          <p:nvPr/>
        </p:nvSpPr>
        <p:spPr>
          <a:xfrm>
            <a:off x="5609825" y="4284317"/>
            <a:ext cx="5575626" cy="1477328"/>
          </a:xfrm>
          <a:prstGeom prst="rect">
            <a:avLst/>
          </a:prstGeom>
          <a:solidFill>
            <a:schemeClr val="bg1"/>
          </a:solidFill>
        </p:spPr>
        <p:txBody>
          <a:bodyPr wrap="square">
            <a:spAutoFit/>
          </a:bodyPr>
          <a:lstStyle/>
          <a:p>
            <a:r>
              <a:rPr lang="en-US" sz="1500" dirty="0">
                <a:latin typeface="Courier New" panose="02070309020205020404" pitchFamily="49" charset="0"/>
                <a:cs typeface="Courier New" panose="02070309020205020404" pitchFamily="49" charset="0"/>
              </a:rPr>
              <a:t>if True: </a:t>
            </a:r>
          </a:p>
          <a:p>
            <a:r>
              <a:rPr lang="en-US" sz="1500" dirty="0">
                <a:latin typeface="Courier New" panose="02070309020205020404" pitchFamily="49" charset="0"/>
                <a:cs typeface="Courier New" panose="02070309020205020404" pitchFamily="49" charset="0"/>
              </a:rPr>
              <a:t>   print("Answer“) </a:t>
            </a:r>
          </a:p>
          <a:p>
            <a:r>
              <a:rPr lang="en-US" sz="1500" dirty="0">
                <a:latin typeface="Courier New" panose="02070309020205020404" pitchFamily="49" charset="0"/>
                <a:cs typeface="Courier New" panose="02070309020205020404" pitchFamily="49" charset="0"/>
              </a:rPr>
              <a:t>   print("True") </a:t>
            </a:r>
          </a:p>
          <a:p>
            <a:r>
              <a:rPr lang="en-US" sz="1500" dirty="0">
                <a:latin typeface="Courier New" panose="02070309020205020404" pitchFamily="49" charset="0"/>
                <a:cs typeface="Courier New" panose="02070309020205020404" pitchFamily="49" charset="0"/>
              </a:rPr>
              <a:t>else: </a:t>
            </a:r>
          </a:p>
          <a:p>
            <a:r>
              <a:rPr lang="en-US" sz="1500" dirty="0">
                <a:latin typeface="Courier New" panose="02070309020205020404" pitchFamily="49" charset="0"/>
                <a:cs typeface="Courier New" panose="02070309020205020404" pitchFamily="49" charset="0"/>
              </a:rPr>
              <a:t>   print("Answer")</a:t>
            </a:r>
          </a:p>
          <a:p>
            <a:r>
              <a:rPr lang="en-US" sz="1500" dirty="0">
                <a:latin typeface="Courier New" panose="02070309020205020404" pitchFamily="49" charset="0"/>
                <a:cs typeface="Courier New" panose="02070309020205020404" pitchFamily="49" charset="0"/>
              </a:rPr>
              <a:t>   print("False")</a:t>
            </a:r>
          </a:p>
        </p:txBody>
      </p:sp>
      <p:sp>
        <p:nvSpPr>
          <p:cNvPr id="12" name="Rectangle 11">
            <a:extLst>
              <a:ext uri="{FF2B5EF4-FFF2-40B4-BE49-F238E27FC236}">
                <a16:creationId xmlns:a16="http://schemas.microsoft.com/office/drawing/2014/main" id="{AC502A5A-89FA-498B-982A-405945B2087F}"/>
              </a:ext>
            </a:extLst>
          </p:cNvPr>
          <p:cNvSpPr/>
          <p:nvPr/>
        </p:nvSpPr>
        <p:spPr>
          <a:xfrm>
            <a:off x="471376" y="6119535"/>
            <a:ext cx="10859386" cy="338554"/>
          </a:xfrm>
          <a:prstGeom prst="rect">
            <a:avLst/>
          </a:prstGeom>
        </p:spPr>
        <p:txBody>
          <a:bodyPr wrap="square">
            <a:spAutoFit/>
          </a:bodyPr>
          <a:lstStyle/>
          <a:p>
            <a:r>
              <a:rPr lang="en-US" sz="1600" dirty="0">
                <a:solidFill>
                  <a:schemeClr val="bg1"/>
                </a:solidFill>
              </a:rPr>
              <a:t>Thus, in Python all the continuous lines indented with same number of spaces would form a block. </a:t>
            </a:r>
          </a:p>
        </p:txBody>
      </p:sp>
    </p:spTree>
    <p:extLst>
      <p:ext uri="{BB962C8B-B14F-4D97-AF65-F5344CB8AC3E}">
        <p14:creationId xmlns:p14="http://schemas.microsoft.com/office/powerpoint/2010/main" val="330349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BASIC SYNTAX</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TextBox 12">
            <a:extLst>
              <a:ext uri="{FF2B5EF4-FFF2-40B4-BE49-F238E27FC236}">
                <a16:creationId xmlns:a16="http://schemas.microsoft.com/office/drawing/2014/main" id="{164535C5-C48D-45D7-9EBF-6E6CE041E3D8}"/>
              </a:ext>
            </a:extLst>
          </p:cNvPr>
          <p:cNvSpPr txBox="1"/>
          <p:nvPr/>
        </p:nvSpPr>
        <p:spPr>
          <a:xfrm>
            <a:off x="616688" y="2022159"/>
            <a:ext cx="10568763" cy="1292662"/>
          </a:xfrm>
          <a:prstGeom prst="rect">
            <a:avLst/>
          </a:prstGeom>
          <a:noFill/>
        </p:spPr>
        <p:txBody>
          <a:bodyPr wrap="square" lIns="0" tIns="0" rIns="0" bIns="45720" rtlCol="0">
            <a:spAutoFit/>
          </a:bodyPr>
          <a:lstStyle/>
          <a:p>
            <a:r>
              <a:rPr lang="en-US" b="1" dirty="0">
                <a:solidFill>
                  <a:schemeClr val="bg1"/>
                </a:solidFill>
              </a:rPr>
              <a:t>MULTI-LINE STATEMENTS</a:t>
            </a:r>
          </a:p>
          <a:p>
            <a:endParaRPr lang="en-US" sz="1600" b="1" dirty="0">
              <a:solidFill>
                <a:schemeClr val="bg1"/>
              </a:solidFill>
            </a:endParaRPr>
          </a:p>
          <a:p>
            <a:r>
              <a:rPr lang="en-US" sz="1600" dirty="0">
                <a:solidFill>
                  <a:schemeClr val="bg1"/>
                </a:solidFill>
              </a:rPr>
              <a:t>Statements in Python typically end with a new line. Python does, however, allow the use of the line continuation character (\) to denote that the line should continue. For example −</a:t>
            </a:r>
          </a:p>
          <a:p>
            <a:endParaRPr lang="en-US" sz="1500" b="1" dirty="0">
              <a:solidFill>
                <a:schemeClr val="bg1"/>
              </a:solidFill>
            </a:endParaRPr>
          </a:p>
        </p:txBody>
      </p:sp>
      <p:sp>
        <p:nvSpPr>
          <p:cNvPr id="3" name="Rectangle 2">
            <a:extLst>
              <a:ext uri="{FF2B5EF4-FFF2-40B4-BE49-F238E27FC236}">
                <a16:creationId xmlns:a16="http://schemas.microsoft.com/office/drawing/2014/main" id="{F52E00FA-254E-446F-9B80-841ABC41141D}"/>
              </a:ext>
            </a:extLst>
          </p:cNvPr>
          <p:cNvSpPr/>
          <p:nvPr/>
        </p:nvSpPr>
        <p:spPr>
          <a:xfrm>
            <a:off x="616688" y="3153238"/>
            <a:ext cx="10836879" cy="784830"/>
          </a:xfrm>
          <a:prstGeom prst="rect">
            <a:avLst/>
          </a:prstGeom>
          <a:solidFill>
            <a:schemeClr val="bg1"/>
          </a:solidFill>
        </p:spPr>
        <p:txBody>
          <a:bodyPr wrap="square">
            <a:spAutoFit/>
          </a:bodyPr>
          <a:lstStyle/>
          <a:p>
            <a:r>
              <a:rPr lang="en-US" sz="1500" dirty="0">
                <a:latin typeface="Courier New" panose="02070309020205020404" pitchFamily="49" charset="0"/>
                <a:cs typeface="Courier New" panose="02070309020205020404" pitchFamily="49" charset="0"/>
              </a:rPr>
              <a:t>total = </a:t>
            </a:r>
            <a:r>
              <a:rPr lang="en-US" sz="1500" dirty="0" err="1">
                <a:latin typeface="Courier New" panose="02070309020205020404" pitchFamily="49" charset="0"/>
                <a:cs typeface="Courier New" panose="02070309020205020404" pitchFamily="49" charset="0"/>
              </a:rPr>
              <a:t>item_one</a:t>
            </a:r>
            <a:r>
              <a:rPr lang="en-US" sz="1500" dirty="0">
                <a:latin typeface="Courier New" panose="02070309020205020404" pitchFamily="49" charset="0"/>
                <a:cs typeface="Courier New" panose="02070309020205020404" pitchFamily="49" charset="0"/>
              </a:rPr>
              <a:t> + \ </a:t>
            </a:r>
          </a:p>
          <a:p>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item_two</a:t>
            </a:r>
            <a:r>
              <a:rPr lang="en-US" sz="1500" dirty="0">
                <a:latin typeface="Courier New" panose="02070309020205020404" pitchFamily="49" charset="0"/>
                <a:cs typeface="Courier New" panose="02070309020205020404" pitchFamily="49" charset="0"/>
              </a:rPr>
              <a:t> + \ </a:t>
            </a:r>
          </a:p>
          <a:p>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item_three</a:t>
            </a:r>
            <a:endParaRPr lang="en-US" sz="1500" dirty="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15971461-B20A-4D11-B7F7-20CFDB897AD4}"/>
              </a:ext>
            </a:extLst>
          </p:cNvPr>
          <p:cNvSpPr/>
          <p:nvPr/>
        </p:nvSpPr>
        <p:spPr>
          <a:xfrm>
            <a:off x="616688" y="4168901"/>
            <a:ext cx="10836879" cy="784830"/>
          </a:xfrm>
          <a:prstGeom prst="rect">
            <a:avLst/>
          </a:prstGeom>
        </p:spPr>
        <p:txBody>
          <a:bodyPr wrap="square">
            <a:spAutoFit/>
          </a:bodyPr>
          <a:lstStyle/>
          <a:p>
            <a:r>
              <a:rPr lang="en-US" sz="1500" dirty="0">
                <a:solidFill>
                  <a:schemeClr val="bg1"/>
                </a:solidFill>
              </a:rPr>
              <a:t>Statements contained within the [], {}, or () brackets do not need to use the line continuation character. </a:t>
            </a:r>
          </a:p>
          <a:p>
            <a:endParaRPr lang="en-US" sz="1500" dirty="0">
              <a:solidFill>
                <a:schemeClr val="bg1"/>
              </a:solidFill>
            </a:endParaRPr>
          </a:p>
          <a:p>
            <a:r>
              <a:rPr lang="en-US" sz="1500" dirty="0">
                <a:solidFill>
                  <a:schemeClr val="bg1"/>
                </a:solidFill>
              </a:rPr>
              <a:t>For example -</a:t>
            </a:r>
          </a:p>
        </p:txBody>
      </p:sp>
      <p:sp>
        <p:nvSpPr>
          <p:cNvPr id="6" name="Rectangle 5">
            <a:extLst>
              <a:ext uri="{FF2B5EF4-FFF2-40B4-BE49-F238E27FC236}">
                <a16:creationId xmlns:a16="http://schemas.microsoft.com/office/drawing/2014/main" id="{76E6C75B-91AE-476C-914E-6B34BC454674}"/>
              </a:ext>
            </a:extLst>
          </p:cNvPr>
          <p:cNvSpPr/>
          <p:nvPr/>
        </p:nvSpPr>
        <p:spPr>
          <a:xfrm>
            <a:off x="616688" y="5069147"/>
            <a:ext cx="10836879" cy="323165"/>
          </a:xfrm>
          <a:prstGeom prst="rect">
            <a:avLst/>
          </a:prstGeom>
          <a:solidFill>
            <a:schemeClr val="bg1"/>
          </a:solidFill>
        </p:spPr>
        <p:txBody>
          <a:bodyPr wrap="square">
            <a:spAutoFit/>
          </a:bodyPr>
          <a:lstStyle/>
          <a:p>
            <a:r>
              <a:rPr lang="en-US" sz="1500" dirty="0">
                <a:latin typeface="Courier New" panose="02070309020205020404" pitchFamily="49" charset="0"/>
                <a:cs typeface="Courier New" panose="02070309020205020404" pitchFamily="49" charset="0"/>
              </a:rPr>
              <a:t>days = ['Monday', 'Tuesday', 'Wednesday', 'Thursday', 'Friday']</a:t>
            </a:r>
          </a:p>
        </p:txBody>
      </p:sp>
    </p:spTree>
    <p:extLst>
      <p:ext uri="{BB962C8B-B14F-4D97-AF65-F5344CB8AC3E}">
        <p14:creationId xmlns:p14="http://schemas.microsoft.com/office/powerpoint/2010/main" val="3379223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BASIC SYNTAX</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TextBox 12">
            <a:extLst>
              <a:ext uri="{FF2B5EF4-FFF2-40B4-BE49-F238E27FC236}">
                <a16:creationId xmlns:a16="http://schemas.microsoft.com/office/drawing/2014/main" id="{164535C5-C48D-45D7-9EBF-6E6CE041E3D8}"/>
              </a:ext>
            </a:extLst>
          </p:cNvPr>
          <p:cNvSpPr txBox="1"/>
          <p:nvPr/>
        </p:nvSpPr>
        <p:spPr>
          <a:xfrm>
            <a:off x="490195" y="2032352"/>
            <a:ext cx="5296431" cy="2554545"/>
          </a:xfrm>
          <a:prstGeom prst="rect">
            <a:avLst/>
          </a:prstGeom>
          <a:noFill/>
        </p:spPr>
        <p:txBody>
          <a:bodyPr wrap="square" lIns="0" tIns="0" rIns="0" bIns="45720" rtlCol="0">
            <a:spAutoFit/>
          </a:bodyPr>
          <a:lstStyle/>
          <a:p>
            <a:r>
              <a:rPr lang="en-US" b="1" dirty="0">
                <a:solidFill>
                  <a:schemeClr val="bg1"/>
                </a:solidFill>
              </a:rPr>
              <a:t>QUOTATION IN PYTHON</a:t>
            </a:r>
          </a:p>
          <a:p>
            <a:endParaRPr lang="en-US" b="1" dirty="0">
              <a:solidFill>
                <a:schemeClr val="bg1"/>
              </a:solidFill>
            </a:endParaRPr>
          </a:p>
          <a:p>
            <a:pPr algn="just"/>
            <a:r>
              <a:rPr lang="en-US" sz="1600" dirty="0">
                <a:solidFill>
                  <a:schemeClr val="bg1"/>
                </a:solidFill>
              </a:rPr>
              <a:t>Python accepts single ('), double (") and triple (''' or """) quotes to denote string literals, as long as the same type of quote starts and ends the string. The triple quotes are used to span the string across multiple lines. </a:t>
            </a:r>
          </a:p>
          <a:p>
            <a:endParaRPr lang="en-US" sz="1600" dirty="0">
              <a:solidFill>
                <a:schemeClr val="bg1"/>
              </a:solidFill>
            </a:endParaRPr>
          </a:p>
          <a:p>
            <a:r>
              <a:rPr lang="en-US" sz="1600" dirty="0">
                <a:solidFill>
                  <a:schemeClr val="bg1"/>
                </a:solidFill>
              </a:rPr>
              <a:t>For example, all the following are legal −</a:t>
            </a:r>
          </a:p>
          <a:p>
            <a:endParaRPr lang="en-US" sz="1500" b="1" dirty="0">
              <a:solidFill>
                <a:schemeClr val="bg1"/>
              </a:solidFill>
            </a:endParaRPr>
          </a:p>
        </p:txBody>
      </p:sp>
      <p:sp>
        <p:nvSpPr>
          <p:cNvPr id="2" name="Rectangle 1">
            <a:extLst>
              <a:ext uri="{FF2B5EF4-FFF2-40B4-BE49-F238E27FC236}">
                <a16:creationId xmlns:a16="http://schemas.microsoft.com/office/drawing/2014/main" id="{601E05A9-1866-4BB7-8ED7-EA4A14A10528}"/>
              </a:ext>
            </a:extLst>
          </p:cNvPr>
          <p:cNvSpPr/>
          <p:nvPr/>
        </p:nvSpPr>
        <p:spPr>
          <a:xfrm>
            <a:off x="490195" y="4586897"/>
            <a:ext cx="5215151" cy="1246495"/>
          </a:xfrm>
          <a:prstGeom prst="rect">
            <a:avLst/>
          </a:prstGeom>
          <a:solidFill>
            <a:schemeClr val="bg1"/>
          </a:solidFill>
        </p:spPr>
        <p:txBody>
          <a:bodyPr wrap="square">
            <a:spAutoFit/>
          </a:bodyPr>
          <a:lstStyle/>
          <a:p>
            <a:r>
              <a:rPr lang="en-US" sz="1500" dirty="0">
                <a:latin typeface="Courier New" panose="02070309020205020404" pitchFamily="49" charset="0"/>
                <a:cs typeface="Courier New" panose="02070309020205020404" pitchFamily="49" charset="0"/>
              </a:rPr>
              <a:t>word = 'word’ </a:t>
            </a:r>
          </a:p>
          <a:p>
            <a:r>
              <a:rPr lang="en-US" sz="1500" dirty="0">
                <a:latin typeface="Courier New" panose="02070309020205020404" pitchFamily="49" charset="0"/>
                <a:cs typeface="Courier New" panose="02070309020205020404" pitchFamily="49" charset="0"/>
              </a:rPr>
              <a:t>sentence = "This is a sentence." </a:t>
            </a:r>
          </a:p>
          <a:p>
            <a:r>
              <a:rPr lang="en-US" sz="1500" dirty="0">
                <a:latin typeface="Courier New" panose="02070309020205020404" pitchFamily="49" charset="0"/>
                <a:cs typeface="Courier New" panose="02070309020205020404" pitchFamily="49" charset="0"/>
              </a:rPr>
              <a:t>paragraph = """This is a paragraph. </a:t>
            </a:r>
          </a:p>
          <a:p>
            <a:r>
              <a:rPr lang="en-US" sz="1500" dirty="0">
                <a:latin typeface="Courier New" panose="02070309020205020404" pitchFamily="49" charset="0"/>
                <a:cs typeface="Courier New" panose="02070309020205020404" pitchFamily="49" charset="0"/>
              </a:rPr>
              <a:t>It is made up of multiple lines and sentences."""</a:t>
            </a:r>
          </a:p>
        </p:txBody>
      </p:sp>
      <p:sp>
        <p:nvSpPr>
          <p:cNvPr id="12" name="TextBox 11">
            <a:extLst>
              <a:ext uri="{FF2B5EF4-FFF2-40B4-BE49-F238E27FC236}">
                <a16:creationId xmlns:a16="http://schemas.microsoft.com/office/drawing/2014/main" id="{4551563F-41AA-45B0-9336-97EAE9D7B227}"/>
              </a:ext>
            </a:extLst>
          </p:cNvPr>
          <p:cNvSpPr txBox="1"/>
          <p:nvPr/>
        </p:nvSpPr>
        <p:spPr>
          <a:xfrm>
            <a:off x="6219632" y="1951039"/>
            <a:ext cx="4984718" cy="1538883"/>
          </a:xfrm>
          <a:prstGeom prst="rect">
            <a:avLst/>
          </a:prstGeom>
          <a:noFill/>
        </p:spPr>
        <p:txBody>
          <a:bodyPr wrap="square" lIns="0" tIns="0" rIns="0" bIns="45720" rtlCol="0">
            <a:spAutoFit/>
          </a:bodyPr>
          <a:lstStyle/>
          <a:p>
            <a:r>
              <a:rPr lang="en-US" b="1" dirty="0">
                <a:solidFill>
                  <a:schemeClr val="bg1"/>
                </a:solidFill>
              </a:rPr>
              <a:t>COMMENTS IN PYTHON</a:t>
            </a:r>
            <a:endParaRPr lang="en-US" dirty="0">
              <a:solidFill>
                <a:schemeClr val="bg1"/>
              </a:solidFill>
            </a:endParaRPr>
          </a:p>
          <a:p>
            <a:endParaRPr lang="en-US" sz="1500" b="1" dirty="0">
              <a:solidFill>
                <a:schemeClr val="bg1"/>
              </a:solidFill>
            </a:endParaRPr>
          </a:p>
          <a:p>
            <a:pPr algn="just"/>
            <a:r>
              <a:rPr lang="en-US" sz="1600" dirty="0">
                <a:solidFill>
                  <a:schemeClr val="bg1"/>
                </a:solidFill>
              </a:rPr>
              <a:t>A hash sign (#) that is not inside a string literal begins a comment. All characters after the # and up to the end of the physical line are part of the comment and the Python interpreter ignores them.</a:t>
            </a:r>
            <a:endParaRPr lang="en-US" sz="1500" b="1" dirty="0">
              <a:solidFill>
                <a:schemeClr val="bg1"/>
              </a:solidFill>
            </a:endParaRPr>
          </a:p>
        </p:txBody>
      </p:sp>
      <p:sp>
        <p:nvSpPr>
          <p:cNvPr id="8" name="Rectangle 7">
            <a:extLst>
              <a:ext uri="{FF2B5EF4-FFF2-40B4-BE49-F238E27FC236}">
                <a16:creationId xmlns:a16="http://schemas.microsoft.com/office/drawing/2014/main" id="{D5EE52A6-DEE5-483D-8F9C-994B8E803B47}"/>
              </a:ext>
            </a:extLst>
          </p:cNvPr>
          <p:cNvSpPr/>
          <p:nvPr/>
        </p:nvSpPr>
        <p:spPr>
          <a:xfrm>
            <a:off x="6219632" y="3696008"/>
            <a:ext cx="5233935" cy="1015663"/>
          </a:xfrm>
          <a:prstGeom prst="rect">
            <a:avLst/>
          </a:prstGeom>
          <a:solidFill>
            <a:schemeClr val="bg1"/>
          </a:solidFill>
        </p:spPr>
        <p:txBody>
          <a:bodyPr wrap="square">
            <a:spAutoFit/>
          </a:bodyPr>
          <a:lstStyle/>
          <a:p>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usr</a:t>
            </a:r>
            <a:r>
              <a:rPr lang="en-US" sz="1500" dirty="0">
                <a:latin typeface="Courier New" panose="02070309020205020404" pitchFamily="49" charset="0"/>
                <a:cs typeface="Courier New" panose="02070309020205020404" pitchFamily="49" charset="0"/>
              </a:rPr>
              <a:t>/bin/python </a:t>
            </a:r>
          </a:p>
          <a:p>
            <a:endParaRPr lang="en-US" sz="1500" dirty="0">
              <a:latin typeface="Courier New" panose="02070309020205020404" pitchFamily="49" charset="0"/>
              <a:cs typeface="Courier New" panose="02070309020205020404" pitchFamily="49" charset="0"/>
            </a:endParaRPr>
          </a:p>
          <a:p>
            <a:r>
              <a:rPr lang="en-US" sz="1500" dirty="0">
                <a:solidFill>
                  <a:schemeClr val="accent2"/>
                </a:solidFill>
                <a:latin typeface="Courier New" panose="02070309020205020404" pitchFamily="49" charset="0"/>
                <a:cs typeface="Courier New" panose="02070309020205020404" pitchFamily="49" charset="0"/>
              </a:rPr>
              <a:t># First comment </a:t>
            </a:r>
          </a:p>
          <a:p>
            <a:r>
              <a:rPr lang="en-US" sz="1500" dirty="0">
                <a:latin typeface="Courier New" panose="02070309020205020404" pitchFamily="49" charset="0"/>
                <a:cs typeface="Courier New" panose="02070309020205020404" pitchFamily="49" charset="0"/>
              </a:rPr>
              <a:t>Print("Hello, Python!") </a:t>
            </a:r>
            <a:r>
              <a:rPr lang="en-US" sz="1500" dirty="0">
                <a:solidFill>
                  <a:schemeClr val="accent2"/>
                </a:solidFill>
                <a:latin typeface="Courier New" panose="02070309020205020404" pitchFamily="49" charset="0"/>
                <a:cs typeface="Courier New" panose="02070309020205020404" pitchFamily="49" charset="0"/>
              </a:rPr>
              <a:t># second comment</a:t>
            </a:r>
          </a:p>
        </p:txBody>
      </p:sp>
      <p:sp>
        <p:nvSpPr>
          <p:cNvPr id="9" name="TextBox 8">
            <a:extLst>
              <a:ext uri="{FF2B5EF4-FFF2-40B4-BE49-F238E27FC236}">
                <a16:creationId xmlns:a16="http://schemas.microsoft.com/office/drawing/2014/main" id="{DA1143BE-FF53-4A62-BA11-1CE2F019066D}"/>
              </a:ext>
            </a:extLst>
          </p:cNvPr>
          <p:cNvSpPr txBox="1"/>
          <p:nvPr/>
        </p:nvSpPr>
        <p:spPr>
          <a:xfrm>
            <a:off x="6219632" y="4917757"/>
            <a:ext cx="4265488" cy="292388"/>
          </a:xfrm>
          <a:prstGeom prst="rect">
            <a:avLst/>
          </a:prstGeom>
          <a:noFill/>
        </p:spPr>
        <p:txBody>
          <a:bodyPr wrap="square" lIns="0" tIns="0" rIns="0" bIns="45720" rtlCol="0">
            <a:spAutoFit/>
          </a:bodyPr>
          <a:lstStyle/>
          <a:p>
            <a:r>
              <a:rPr lang="en-US" sz="1600" dirty="0">
                <a:solidFill>
                  <a:schemeClr val="bg1"/>
                </a:solidFill>
              </a:rPr>
              <a:t>This produces the </a:t>
            </a:r>
            <a:r>
              <a:rPr lang="en-US" sz="1600" dirty="0" err="1">
                <a:solidFill>
                  <a:schemeClr val="bg1"/>
                </a:solidFill>
              </a:rPr>
              <a:t>ff</a:t>
            </a:r>
            <a:r>
              <a:rPr lang="en-US" sz="1600" dirty="0">
                <a:solidFill>
                  <a:schemeClr val="bg1"/>
                </a:solidFill>
              </a:rPr>
              <a:t> result - </a:t>
            </a:r>
          </a:p>
        </p:txBody>
      </p:sp>
      <p:sp>
        <p:nvSpPr>
          <p:cNvPr id="14" name="Rectangle 13">
            <a:extLst>
              <a:ext uri="{FF2B5EF4-FFF2-40B4-BE49-F238E27FC236}">
                <a16:creationId xmlns:a16="http://schemas.microsoft.com/office/drawing/2014/main" id="{681A779D-14DE-464C-B2C7-05A9521E89C9}"/>
              </a:ext>
            </a:extLst>
          </p:cNvPr>
          <p:cNvSpPr/>
          <p:nvPr/>
        </p:nvSpPr>
        <p:spPr>
          <a:xfrm>
            <a:off x="6219632" y="5421634"/>
            <a:ext cx="5233935" cy="323165"/>
          </a:xfrm>
          <a:prstGeom prst="rect">
            <a:avLst/>
          </a:prstGeom>
          <a:solidFill>
            <a:schemeClr val="bg1"/>
          </a:solidFill>
        </p:spPr>
        <p:txBody>
          <a:bodyPr wrap="square">
            <a:spAutoFit/>
          </a:bodyPr>
          <a:lstStyle/>
          <a:p>
            <a:r>
              <a:rPr lang="en-US" sz="1500" dirty="0">
                <a:latin typeface="Courier New" panose="02070309020205020404" pitchFamily="49" charset="0"/>
                <a:cs typeface="Courier New" panose="02070309020205020404" pitchFamily="49" charset="0"/>
              </a:rPr>
              <a:t>Hello, Python!</a:t>
            </a:r>
          </a:p>
        </p:txBody>
      </p:sp>
      <p:cxnSp>
        <p:nvCxnSpPr>
          <p:cNvPr id="16" name="Straight Connector 15">
            <a:extLst>
              <a:ext uri="{FF2B5EF4-FFF2-40B4-BE49-F238E27FC236}">
                <a16:creationId xmlns:a16="http://schemas.microsoft.com/office/drawing/2014/main" id="{FD204A2F-327C-45D9-8D2D-6449E2592553}"/>
              </a:ext>
            </a:extLst>
          </p:cNvPr>
          <p:cNvCxnSpPr>
            <a:cxnSpLocks/>
          </p:cNvCxnSpPr>
          <p:nvPr/>
        </p:nvCxnSpPr>
        <p:spPr>
          <a:xfrm>
            <a:off x="5953760" y="1775433"/>
            <a:ext cx="0" cy="4798087"/>
          </a:xfrm>
          <a:prstGeom prst="line">
            <a:avLst/>
          </a:prstGeom>
          <a:ln w="19050">
            <a:solidFill>
              <a:srgbClr val="FF912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29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BASIC SYNTAX</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TextBox 12">
            <a:extLst>
              <a:ext uri="{FF2B5EF4-FFF2-40B4-BE49-F238E27FC236}">
                <a16:creationId xmlns:a16="http://schemas.microsoft.com/office/drawing/2014/main" id="{164535C5-C48D-45D7-9EBF-6E6CE041E3D8}"/>
              </a:ext>
            </a:extLst>
          </p:cNvPr>
          <p:cNvSpPr txBox="1"/>
          <p:nvPr/>
        </p:nvSpPr>
        <p:spPr>
          <a:xfrm>
            <a:off x="490195" y="1951039"/>
            <a:ext cx="5296431" cy="2308324"/>
          </a:xfrm>
          <a:prstGeom prst="rect">
            <a:avLst/>
          </a:prstGeom>
          <a:noFill/>
        </p:spPr>
        <p:txBody>
          <a:bodyPr wrap="square" lIns="0" tIns="0" rIns="0" bIns="45720" rtlCol="0">
            <a:spAutoFit/>
          </a:bodyPr>
          <a:lstStyle/>
          <a:p>
            <a:r>
              <a:rPr lang="en-US" b="1" dirty="0">
                <a:solidFill>
                  <a:schemeClr val="bg1"/>
                </a:solidFill>
              </a:rPr>
              <a:t>USING BLANK LINES</a:t>
            </a:r>
          </a:p>
          <a:p>
            <a:endParaRPr lang="en-US" b="1" dirty="0">
              <a:solidFill>
                <a:schemeClr val="bg1"/>
              </a:solidFill>
            </a:endParaRPr>
          </a:p>
          <a:p>
            <a:r>
              <a:rPr lang="en-US" sz="1600" dirty="0">
                <a:solidFill>
                  <a:schemeClr val="bg1"/>
                </a:solidFill>
              </a:rPr>
              <a:t>A line containing only whitespace, possibly with a comment, is known as a blank line and Python totally ignores it. In an interactive interpreter session, you must enter an empty physical line to terminate a multiline statement.</a:t>
            </a:r>
          </a:p>
          <a:p>
            <a:endParaRPr lang="en-US" sz="1600" dirty="0">
              <a:solidFill>
                <a:schemeClr val="bg1"/>
              </a:solidFill>
            </a:endParaRPr>
          </a:p>
          <a:p>
            <a:endParaRPr lang="en-US" sz="1500" b="1" dirty="0">
              <a:solidFill>
                <a:schemeClr val="bg1"/>
              </a:solidFill>
            </a:endParaRPr>
          </a:p>
        </p:txBody>
      </p:sp>
      <p:cxnSp>
        <p:nvCxnSpPr>
          <p:cNvPr id="16" name="Straight Connector 15">
            <a:extLst>
              <a:ext uri="{FF2B5EF4-FFF2-40B4-BE49-F238E27FC236}">
                <a16:creationId xmlns:a16="http://schemas.microsoft.com/office/drawing/2014/main" id="{FD204A2F-327C-45D9-8D2D-6449E2592553}"/>
              </a:ext>
            </a:extLst>
          </p:cNvPr>
          <p:cNvCxnSpPr>
            <a:cxnSpLocks/>
          </p:cNvCxnSpPr>
          <p:nvPr/>
        </p:nvCxnSpPr>
        <p:spPr>
          <a:xfrm>
            <a:off x="5953760" y="1775433"/>
            <a:ext cx="0" cy="4798087"/>
          </a:xfrm>
          <a:prstGeom prst="line">
            <a:avLst/>
          </a:prstGeom>
          <a:ln w="19050">
            <a:solidFill>
              <a:srgbClr val="FF9128"/>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AD547CE5-0ADA-4BC4-A1E0-429A1F062B33}"/>
              </a:ext>
            </a:extLst>
          </p:cNvPr>
          <p:cNvSpPr/>
          <p:nvPr/>
        </p:nvSpPr>
        <p:spPr>
          <a:xfrm>
            <a:off x="425563" y="5310423"/>
            <a:ext cx="5301809" cy="784830"/>
          </a:xfrm>
          <a:prstGeom prst="rect">
            <a:avLst/>
          </a:prstGeom>
          <a:solidFill>
            <a:schemeClr val="bg1"/>
          </a:solidFill>
        </p:spPr>
        <p:txBody>
          <a:bodyPr wrap="square">
            <a:spAutoFit/>
          </a:bodyPr>
          <a:lstStyle/>
          <a:p>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usr</a:t>
            </a:r>
            <a:r>
              <a:rPr lang="en-US" sz="1500" dirty="0">
                <a:latin typeface="Courier New" panose="02070309020205020404" pitchFamily="49" charset="0"/>
                <a:cs typeface="Courier New" panose="02070309020205020404" pitchFamily="49" charset="0"/>
              </a:rPr>
              <a:t>/bin/python</a:t>
            </a:r>
          </a:p>
          <a:p>
            <a:r>
              <a:rPr lang="en-US" sz="1500" dirty="0">
                <a:latin typeface="Courier New" panose="02070309020205020404" pitchFamily="49" charset="0"/>
                <a:cs typeface="Courier New" panose="02070309020205020404" pitchFamily="49" charset="0"/>
              </a:rPr>
              <a:t> </a:t>
            </a:r>
          </a:p>
          <a:p>
            <a:r>
              <a:rPr lang="en-US" sz="1500" dirty="0">
                <a:latin typeface="Courier New" panose="02070309020205020404" pitchFamily="49" charset="0"/>
                <a:cs typeface="Courier New" panose="02070309020205020404" pitchFamily="49" charset="0"/>
              </a:rPr>
              <a:t>input("\n\</a:t>
            </a:r>
            <a:r>
              <a:rPr lang="en-US" sz="1500" dirty="0" err="1">
                <a:latin typeface="Courier New" panose="02070309020205020404" pitchFamily="49" charset="0"/>
                <a:cs typeface="Courier New" panose="02070309020205020404" pitchFamily="49" charset="0"/>
              </a:rPr>
              <a:t>nPress</a:t>
            </a:r>
            <a:r>
              <a:rPr lang="en-US" sz="1500" dirty="0">
                <a:latin typeface="Courier New" panose="02070309020205020404" pitchFamily="49" charset="0"/>
                <a:cs typeface="Courier New" panose="02070309020205020404" pitchFamily="49" charset="0"/>
              </a:rPr>
              <a:t> the enter key to exit.")</a:t>
            </a:r>
          </a:p>
        </p:txBody>
      </p:sp>
      <p:sp>
        <p:nvSpPr>
          <p:cNvPr id="5" name="Rectangle 4">
            <a:extLst>
              <a:ext uri="{FF2B5EF4-FFF2-40B4-BE49-F238E27FC236}">
                <a16:creationId xmlns:a16="http://schemas.microsoft.com/office/drawing/2014/main" id="{9F7ACC16-3D74-4A1E-AAC4-06B5BC70B68D}"/>
              </a:ext>
            </a:extLst>
          </p:cNvPr>
          <p:cNvSpPr/>
          <p:nvPr/>
        </p:nvSpPr>
        <p:spPr>
          <a:xfrm>
            <a:off x="366310" y="3793141"/>
            <a:ext cx="5420316" cy="1384995"/>
          </a:xfrm>
          <a:prstGeom prst="rect">
            <a:avLst/>
          </a:prstGeom>
        </p:spPr>
        <p:txBody>
          <a:bodyPr wrap="square">
            <a:spAutoFit/>
          </a:bodyPr>
          <a:lstStyle/>
          <a:p>
            <a:r>
              <a:rPr lang="en-US" b="1" dirty="0">
                <a:solidFill>
                  <a:schemeClr val="bg1"/>
                </a:solidFill>
              </a:rPr>
              <a:t>WAITING FOR THE USER</a:t>
            </a:r>
          </a:p>
          <a:p>
            <a:endParaRPr lang="en-US" dirty="0">
              <a:solidFill>
                <a:schemeClr val="bg1"/>
              </a:solidFill>
            </a:endParaRPr>
          </a:p>
          <a:p>
            <a:r>
              <a:rPr lang="en-US" sz="1600" dirty="0">
                <a:solidFill>
                  <a:schemeClr val="bg1"/>
                </a:solidFill>
              </a:rPr>
              <a:t>The following line of the program displays the prompt, the statement saying “Press the enter key to exit”, and waits for the user to take action −</a:t>
            </a:r>
          </a:p>
        </p:txBody>
      </p:sp>
      <p:sp>
        <p:nvSpPr>
          <p:cNvPr id="10" name="Rectangle 9">
            <a:extLst>
              <a:ext uri="{FF2B5EF4-FFF2-40B4-BE49-F238E27FC236}">
                <a16:creationId xmlns:a16="http://schemas.microsoft.com/office/drawing/2014/main" id="{584FCBCE-F40B-456C-A824-5BA1030C1FFA}"/>
              </a:ext>
            </a:extLst>
          </p:cNvPr>
          <p:cNvSpPr/>
          <p:nvPr/>
        </p:nvSpPr>
        <p:spPr>
          <a:xfrm>
            <a:off x="6078766" y="2108807"/>
            <a:ext cx="5374801" cy="1323439"/>
          </a:xfrm>
          <a:prstGeom prst="rect">
            <a:avLst/>
          </a:prstGeom>
        </p:spPr>
        <p:txBody>
          <a:bodyPr wrap="square">
            <a:spAutoFit/>
          </a:bodyPr>
          <a:lstStyle/>
          <a:p>
            <a:r>
              <a:rPr lang="en-US" sz="1600" dirty="0">
                <a:solidFill>
                  <a:schemeClr val="bg1"/>
                </a:solidFill>
              </a:rPr>
              <a:t>Here, "\n\n" is used to create two new lines before displaying the actual line. Once the user presses the key, the program ends. This is a nice trick to keep a console window open until the user is done with an application.</a:t>
            </a:r>
          </a:p>
        </p:txBody>
      </p:sp>
      <p:sp>
        <p:nvSpPr>
          <p:cNvPr id="15" name="Rectangle 14">
            <a:extLst>
              <a:ext uri="{FF2B5EF4-FFF2-40B4-BE49-F238E27FC236}">
                <a16:creationId xmlns:a16="http://schemas.microsoft.com/office/drawing/2014/main" id="{AD19D9E5-4C43-49E9-91F0-CD6EDCF0896C}"/>
              </a:ext>
            </a:extLst>
          </p:cNvPr>
          <p:cNvSpPr/>
          <p:nvPr/>
        </p:nvSpPr>
        <p:spPr>
          <a:xfrm>
            <a:off x="6180149" y="3671513"/>
            <a:ext cx="5273418" cy="1708160"/>
          </a:xfrm>
          <a:prstGeom prst="rect">
            <a:avLst/>
          </a:prstGeom>
          <a:solidFill>
            <a:schemeClr val="bg1"/>
          </a:solidFill>
        </p:spPr>
        <p:txBody>
          <a:bodyPr wrap="square">
            <a:spAutoFit/>
          </a:bodyPr>
          <a:lstStyle/>
          <a:p>
            <a:r>
              <a:rPr lang="en-US" sz="1500" dirty="0">
                <a:solidFill>
                  <a:srgbClr val="00BF00"/>
                </a:solidFill>
                <a:latin typeface="Lucida Console" panose="020B0609040504020204" pitchFamily="49" charset="0"/>
              </a:rPr>
              <a:t>ma.a.d.serrano@PISI-7091S2N-LX </a:t>
            </a:r>
            <a:r>
              <a:rPr lang="en-US" sz="1500" dirty="0">
                <a:solidFill>
                  <a:srgbClr val="BF00BF"/>
                </a:solidFill>
                <a:latin typeface="Lucida Console" panose="020B0609040504020204" pitchFamily="49" charset="0"/>
              </a:rPr>
              <a:t>MINGW64 </a:t>
            </a:r>
            <a:r>
              <a:rPr lang="en-US" sz="1500" dirty="0">
                <a:solidFill>
                  <a:srgbClr val="BFBF00"/>
                </a:solidFill>
                <a:latin typeface="Lucida Console" panose="020B0609040504020204" pitchFamily="49" charset="0"/>
              </a:rPr>
              <a:t>~/Desktop/python/scripts</a:t>
            </a:r>
          </a:p>
          <a:p>
            <a:r>
              <a:rPr lang="en-US" sz="1500" dirty="0">
                <a:latin typeface="Lucida Console" panose="020B0609040504020204" pitchFamily="49" charset="0"/>
              </a:rPr>
              <a:t>$ python raw.py</a:t>
            </a:r>
          </a:p>
          <a:p>
            <a:endParaRPr lang="en-US" sz="1500" dirty="0">
              <a:latin typeface="Lucida Console" panose="020B0609040504020204" pitchFamily="49" charset="0"/>
            </a:endParaRPr>
          </a:p>
          <a:p>
            <a:endParaRPr lang="en-US" sz="1500" dirty="0">
              <a:latin typeface="Lucida Console" panose="020B0609040504020204" pitchFamily="49" charset="0"/>
            </a:endParaRPr>
          </a:p>
          <a:p>
            <a:r>
              <a:rPr lang="en-US" sz="1500" dirty="0">
                <a:latin typeface="Lucida Console" panose="020B0609040504020204" pitchFamily="49" charset="0"/>
              </a:rPr>
              <a:t>Press the enter key to exit.</a:t>
            </a:r>
          </a:p>
          <a:p>
            <a:endParaRPr lang="en-US" sz="1500" dirty="0">
              <a:solidFill>
                <a:prstClr val="black"/>
              </a:solidFill>
              <a:latin typeface="Lucida Console" panose="020B0609040504020204" pitchFamily="49" charset="0"/>
            </a:endParaRPr>
          </a:p>
        </p:txBody>
      </p:sp>
      <p:sp>
        <p:nvSpPr>
          <p:cNvPr id="17" name="Rectangle 16">
            <a:extLst>
              <a:ext uri="{FF2B5EF4-FFF2-40B4-BE49-F238E27FC236}">
                <a16:creationId xmlns:a16="http://schemas.microsoft.com/office/drawing/2014/main" id="{42FF6B02-A044-4E96-A219-3F4FB129226E}"/>
              </a:ext>
            </a:extLst>
          </p:cNvPr>
          <p:cNvSpPr/>
          <p:nvPr/>
        </p:nvSpPr>
        <p:spPr>
          <a:xfrm>
            <a:off x="6277231" y="4473147"/>
            <a:ext cx="5029201" cy="704989"/>
          </a:xfrm>
          <a:prstGeom prst="rect">
            <a:avLst/>
          </a:prstGeom>
          <a:noFill/>
          <a:ln>
            <a:solidFill>
              <a:srgbClr val="FF91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145468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BASIC SYNTAX</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TextBox 12">
            <a:extLst>
              <a:ext uri="{FF2B5EF4-FFF2-40B4-BE49-F238E27FC236}">
                <a16:creationId xmlns:a16="http://schemas.microsoft.com/office/drawing/2014/main" id="{164535C5-C48D-45D7-9EBF-6E6CE041E3D8}"/>
              </a:ext>
            </a:extLst>
          </p:cNvPr>
          <p:cNvSpPr txBox="1"/>
          <p:nvPr/>
        </p:nvSpPr>
        <p:spPr>
          <a:xfrm>
            <a:off x="490195" y="1972883"/>
            <a:ext cx="5107416" cy="1785104"/>
          </a:xfrm>
          <a:prstGeom prst="rect">
            <a:avLst/>
          </a:prstGeom>
          <a:noFill/>
        </p:spPr>
        <p:txBody>
          <a:bodyPr wrap="square" lIns="0" tIns="0" rIns="0" bIns="45720" rtlCol="0">
            <a:spAutoFit/>
          </a:bodyPr>
          <a:lstStyle/>
          <a:p>
            <a:r>
              <a:rPr lang="en-US" b="1" dirty="0">
                <a:solidFill>
                  <a:schemeClr val="bg1"/>
                </a:solidFill>
              </a:rPr>
              <a:t>MULTIPLE STATEMENTS ON A SINGLE LINE</a:t>
            </a:r>
          </a:p>
          <a:p>
            <a:endParaRPr lang="en-US" sz="1500" b="1" dirty="0">
              <a:solidFill>
                <a:schemeClr val="bg1"/>
              </a:solidFill>
            </a:endParaRPr>
          </a:p>
          <a:p>
            <a:pPr algn="just"/>
            <a:r>
              <a:rPr lang="en-US" sz="1600" dirty="0">
                <a:solidFill>
                  <a:schemeClr val="bg1"/>
                </a:solidFill>
              </a:rPr>
              <a:t>The semicolon ( ; ) allows multiple statements on the single line given that neither statement starts a new code block. </a:t>
            </a:r>
          </a:p>
          <a:p>
            <a:pPr algn="just"/>
            <a:endParaRPr lang="en-US" sz="1600" dirty="0">
              <a:solidFill>
                <a:schemeClr val="bg1"/>
              </a:solidFill>
            </a:endParaRPr>
          </a:p>
          <a:p>
            <a:pPr algn="just"/>
            <a:r>
              <a:rPr lang="en-US" sz="1600" dirty="0">
                <a:solidFill>
                  <a:schemeClr val="bg1"/>
                </a:solidFill>
              </a:rPr>
              <a:t>Here is a sample snip using the semicolon −</a:t>
            </a:r>
            <a:endParaRPr lang="en-US" sz="1500" b="1" dirty="0">
              <a:solidFill>
                <a:schemeClr val="bg1"/>
              </a:solidFill>
            </a:endParaRPr>
          </a:p>
        </p:txBody>
      </p:sp>
      <p:cxnSp>
        <p:nvCxnSpPr>
          <p:cNvPr id="16" name="Straight Connector 15">
            <a:extLst>
              <a:ext uri="{FF2B5EF4-FFF2-40B4-BE49-F238E27FC236}">
                <a16:creationId xmlns:a16="http://schemas.microsoft.com/office/drawing/2014/main" id="{FD204A2F-327C-45D9-8D2D-6449E2592553}"/>
              </a:ext>
            </a:extLst>
          </p:cNvPr>
          <p:cNvCxnSpPr>
            <a:cxnSpLocks/>
          </p:cNvCxnSpPr>
          <p:nvPr/>
        </p:nvCxnSpPr>
        <p:spPr>
          <a:xfrm>
            <a:off x="5953760" y="1775433"/>
            <a:ext cx="0" cy="4798087"/>
          </a:xfrm>
          <a:prstGeom prst="line">
            <a:avLst/>
          </a:prstGeom>
          <a:ln w="19050">
            <a:solidFill>
              <a:srgbClr val="FF9128"/>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AD547CE5-0ADA-4BC4-A1E0-429A1F062B33}"/>
              </a:ext>
            </a:extLst>
          </p:cNvPr>
          <p:cNvSpPr/>
          <p:nvPr/>
        </p:nvSpPr>
        <p:spPr>
          <a:xfrm>
            <a:off x="490195" y="4072960"/>
            <a:ext cx="5316430" cy="584775"/>
          </a:xfrm>
          <a:prstGeom prst="rect">
            <a:avLst/>
          </a:prstGeom>
          <a:solidFill>
            <a:schemeClr val="bg1"/>
          </a:solidFill>
        </p:spPr>
        <p:txBody>
          <a:bodyPr wrap="square">
            <a:spAutoFit/>
          </a:bodyPr>
          <a:lstStyle/>
          <a:p>
            <a:r>
              <a:rPr lang="en-US" sz="1600" dirty="0">
                <a:latin typeface="Courier New" panose="02070309020205020404" pitchFamily="49" charset="0"/>
                <a:cs typeface="Courier New" panose="02070309020205020404" pitchFamily="49" charset="0"/>
              </a:rPr>
              <a:t>import sys; x = 'foo'; </a:t>
            </a:r>
            <a:r>
              <a:rPr lang="en-US" sz="1600" dirty="0" err="1">
                <a:latin typeface="Courier New" panose="02070309020205020404" pitchFamily="49" charset="0"/>
                <a:cs typeface="Courier New" panose="02070309020205020404" pitchFamily="49" charset="0"/>
              </a:rPr>
              <a:t>sys.stdout.write</a:t>
            </a:r>
            <a:r>
              <a:rPr lang="en-US" sz="1600" dirty="0">
                <a:latin typeface="Courier New" panose="02070309020205020404" pitchFamily="49" charset="0"/>
                <a:cs typeface="Courier New" panose="02070309020205020404" pitchFamily="49" charset="0"/>
              </a:rPr>
              <a:t>(x + '\n')</a:t>
            </a:r>
            <a:endParaRPr lang="en-US" sz="1500" dirty="0">
              <a:latin typeface="Courier New" panose="02070309020205020404" pitchFamily="49" charset="0"/>
              <a:cs typeface="Courier New" panose="02070309020205020404" pitchFamily="49" charset="0"/>
            </a:endParaRPr>
          </a:p>
        </p:txBody>
      </p:sp>
      <p:sp>
        <p:nvSpPr>
          <p:cNvPr id="10" name="Rectangle 9">
            <a:extLst>
              <a:ext uri="{FF2B5EF4-FFF2-40B4-BE49-F238E27FC236}">
                <a16:creationId xmlns:a16="http://schemas.microsoft.com/office/drawing/2014/main" id="{584FCBCE-F40B-456C-A824-5BA1030C1FFA}"/>
              </a:ext>
            </a:extLst>
          </p:cNvPr>
          <p:cNvSpPr/>
          <p:nvPr/>
        </p:nvSpPr>
        <p:spPr>
          <a:xfrm>
            <a:off x="6100896" y="1972883"/>
            <a:ext cx="5374801" cy="3077766"/>
          </a:xfrm>
          <a:prstGeom prst="rect">
            <a:avLst/>
          </a:prstGeom>
        </p:spPr>
        <p:txBody>
          <a:bodyPr wrap="square">
            <a:spAutoFit/>
          </a:bodyPr>
          <a:lstStyle/>
          <a:p>
            <a:r>
              <a:rPr lang="en-US" b="1" dirty="0">
                <a:solidFill>
                  <a:schemeClr val="bg1"/>
                </a:solidFill>
              </a:rPr>
              <a:t>MULTIPLE STATEMENTS GROUPS AS SUITES</a:t>
            </a:r>
          </a:p>
          <a:p>
            <a:endParaRPr lang="en-US" sz="1600" dirty="0">
              <a:solidFill>
                <a:schemeClr val="bg1"/>
              </a:solidFill>
            </a:endParaRPr>
          </a:p>
          <a:p>
            <a:pPr algn="just"/>
            <a:r>
              <a:rPr lang="en-US" sz="1600" dirty="0">
                <a:solidFill>
                  <a:schemeClr val="bg1"/>
                </a:solidFill>
              </a:rPr>
              <a:t>A group of individual statements, which make a single code block are called </a:t>
            </a:r>
            <a:r>
              <a:rPr lang="en-US" sz="1600" b="1" dirty="0">
                <a:solidFill>
                  <a:schemeClr val="bg1"/>
                </a:solidFill>
              </a:rPr>
              <a:t>suites</a:t>
            </a:r>
            <a:r>
              <a:rPr lang="en-US" sz="1600" dirty="0">
                <a:solidFill>
                  <a:schemeClr val="bg1"/>
                </a:solidFill>
              </a:rPr>
              <a:t> in Python. Compound or complex statements, such as if, while, def, and class require a header line and a suite.</a:t>
            </a:r>
          </a:p>
          <a:p>
            <a:r>
              <a:rPr lang="en-US" sz="1600" dirty="0">
                <a:solidFill>
                  <a:schemeClr val="bg1"/>
                </a:solidFill>
              </a:rPr>
              <a:t>Header lines begin the statement (with the keyword) and terminate with a colon ( : ) and are followed by one or more lines which make up the suite. </a:t>
            </a:r>
          </a:p>
          <a:p>
            <a:endParaRPr lang="en-US" sz="1600" dirty="0">
              <a:solidFill>
                <a:schemeClr val="bg1"/>
              </a:solidFill>
            </a:endParaRPr>
          </a:p>
          <a:p>
            <a:r>
              <a:rPr lang="en-US" sz="1600" dirty="0">
                <a:solidFill>
                  <a:schemeClr val="bg1"/>
                </a:solidFill>
              </a:rPr>
              <a:t>For example −</a:t>
            </a:r>
          </a:p>
          <a:p>
            <a:endParaRPr lang="en-US" sz="1600" dirty="0">
              <a:solidFill>
                <a:schemeClr val="bg1"/>
              </a:solidFill>
            </a:endParaRPr>
          </a:p>
        </p:txBody>
      </p:sp>
      <p:sp>
        <p:nvSpPr>
          <p:cNvPr id="2" name="Rectangle 1">
            <a:extLst>
              <a:ext uri="{FF2B5EF4-FFF2-40B4-BE49-F238E27FC236}">
                <a16:creationId xmlns:a16="http://schemas.microsoft.com/office/drawing/2014/main" id="{94AB1667-1D88-4CD4-B429-5272D27A154A}"/>
              </a:ext>
            </a:extLst>
          </p:cNvPr>
          <p:cNvSpPr/>
          <p:nvPr/>
        </p:nvSpPr>
        <p:spPr>
          <a:xfrm>
            <a:off x="6187394" y="4814442"/>
            <a:ext cx="4833534" cy="1477328"/>
          </a:xfrm>
          <a:prstGeom prst="rect">
            <a:avLst/>
          </a:prstGeom>
          <a:solidFill>
            <a:schemeClr val="bg1"/>
          </a:solidFill>
        </p:spPr>
        <p:txBody>
          <a:bodyPr wrap="square">
            <a:spAutoFit/>
          </a:bodyPr>
          <a:lstStyle/>
          <a:p>
            <a:r>
              <a:rPr lang="fr-FR" sz="1500" dirty="0">
                <a:latin typeface="Courier New" panose="02070309020205020404" pitchFamily="49" charset="0"/>
                <a:cs typeface="Courier New" panose="02070309020205020404" pitchFamily="49" charset="0"/>
              </a:rPr>
              <a:t>if expression : </a:t>
            </a:r>
          </a:p>
          <a:p>
            <a:r>
              <a:rPr lang="fr-FR" sz="1500" dirty="0">
                <a:latin typeface="Courier New" panose="02070309020205020404" pitchFamily="49" charset="0"/>
                <a:cs typeface="Courier New" panose="02070309020205020404" pitchFamily="49" charset="0"/>
              </a:rPr>
              <a:t>   suite </a:t>
            </a:r>
          </a:p>
          <a:p>
            <a:r>
              <a:rPr lang="fr-FR" sz="1500" dirty="0" err="1">
                <a:latin typeface="Courier New" panose="02070309020205020404" pitchFamily="49" charset="0"/>
                <a:cs typeface="Courier New" panose="02070309020205020404" pitchFamily="49" charset="0"/>
              </a:rPr>
              <a:t>elif</a:t>
            </a:r>
            <a:r>
              <a:rPr lang="fr-FR" sz="1500" dirty="0">
                <a:latin typeface="Courier New" panose="02070309020205020404" pitchFamily="49" charset="0"/>
                <a:cs typeface="Courier New" panose="02070309020205020404" pitchFamily="49" charset="0"/>
              </a:rPr>
              <a:t> expression : </a:t>
            </a:r>
          </a:p>
          <a:p>
            <a:r>
              <a:rPr lang="fr-FR" sz="1500" dirty="0">
                <a:latin typeface="Courier New" panose="02070309020205020404" pitchFamily="49" charset="0"/>
                <a:cs typeface="Courier New" panose="02070309020205020404" pitchFamily="49" charset="0"/>
              </a:rPr>
              <a:t>   suite </a:t>
            </a:r>
          </a:p>
          <a:p>
            <a:r>
              <a:rPr lang="fr-FR" sz="1500" dirty="0" err="1">
                <a:latin typeface="Courier New" panose="02070309020205020404" pitchFamily="49" charset="0"/>
                <a:cs typeface="Courier New" panose="02070309020205020404" pitchFamily="49" charset="0"/>
              </a:rPr>
              <a:t>else</a:t>
            </a:r>
            <a:r>
              <a:rPr lang="fr-FR" sz="1500" dirty="0">
                <a:latin typeface="Courier New" panose="02070309020205020404" pitchFamily="49" charset="0"/>
                <a:cs typeface="Courier New" panose="02070309020205020404" pitchFamily="49" charset="0"/>
              </a:rPr>
              <a:t> : </a:t>
            </a:r>
          </a:p>
          <a:p>
            <a:r>
              <a:rPr lang="fr-FR" sz="1500" dirty="0">
                <a:latin typeface="Courier New" panose="02070309020205020404" pitchFamily="49" charset="0"/>
                <a:cs typeface="Courier New" panose="02070309020205020404" pitchFamily="49" charset="0"/>
              </a:rPr>
              <a:t>   suite</a:t>
            </a:r>
            <a:endParaRPr lang="en-US"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93012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49441" y="965624"/>
            <a:ext cx="7461504" cy="1170432"/>
          </a:xfrm>
        </p:spPr>
        <p:txBody>
          <a:bodyPr/>
          <a:lstStyle/>
          <a:p>
            <a:r>
              <a:rPr lang="en-US" sz="2800" dirty="0"/>
              <a:t>AGENDA		</a:t>
            </a:r>
            <a:endParaRPr lang="en-US" dirty="0"/>
          </a:p>
        </p:txBody>
      </p:sp>
      <p:cxnSp>
        <p:nvCxnSpPr>
          <p:cNvPr id="4" name="Straight Connector 3"/>
          <p:cNvCxnSpPr/>
          <p:nvPr/>
        </p:nvCxnSpPr>
        <p:spPr>
          <a:xfrm>
            <a:off x="463296" y="0"/>
            <a:ext cx="0" cy="16478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C7147F9-93D2-4C33-913C-FB4E8CC9551E}"/>
              </a:ext>
            </a:extLst>
          </p:cNvPr>
          <p:cNvSpPr txBox="1"/>
          <p:nvPr/>
        </p:nvSpPr>
        <p:spPr>
          <a:xfrm>
            <a:off x="2004291" y="1967345"/>
            <a:ext cx="65" cy="292388"/>
          </a:xfrm>
          <a:prstGeom prst="rect">
            <a:avLst/>
          </a:prstGeom>
          <a:noFill/>
        </p:spPr>
        <p:txBody>
          <a:bodyPr wrap="none" lIns="0" tIns="0" rIns="0" bIns="45720" rtlCol="0">
            <a:spAutoFit/>
          </a:bodyPr>
          <a:lstStyle/>
          <a:p>
            <a:endParaRPr lang="en-US" sz="1600" dirty="0"/>
          </a:p>
        </p:txBody>
      </p:sp>
      <p:sp>
        <p:nvSpPr>
          <p:cNvPr id="5" name="Title 2">
            <a:extLst>
              <a:ext uri="{FF2B5EF4-FFF2-40B4-BE49-F238E27FC236}">
                <a16:creationId xmlns:a16="http://schemas.microsoft.com/office/drawing/2014/main" id="{B15BDB6D-9F7F-4583-8A92-8D9A8260C47E}"/>
              </a:ext>
            </a:extLst>
          </p:cNvPr>
          <p:cNvSpPr txBox="1">
            <a:spLocks/>
          </p:cNvSpPr>
          <p:nvPr/>
        </p:nvSpPr>
        <p:spPr>
          <a:xfrm>
            <a:off x="860593" y="1837526"/>
            <a:ext cx="7624189" cy="2528308"/>
          </a:xfrm>
          <a:prstGeom prst="rect">
            <a:avLst/>
          </a:prstGeom>
          <a:ln>
            <a:noFill/>
          </a:ln>
        </p:spPr>
        <p:txBody>
          <a:bodyPr vert="horz" lIns="91440" tIns="91440" rIns="91440" bIns="91440" rtlCol="0" anchor="t" anchorCtr="0">
            <a:noAutofit/>
          </a:bodyPr>
          <a:lstStyle>
            <a:lvl1pPr marL="0" indent="0" algn="l" defTabSz="914377" rtl="0" eaLnBrk="1" latinLnBrk="0" hangingPunct="1">
              <a:lnSpc>
                <a:spcPct val="80000"/>
              </a:lnSpc>
              <a:spcBef>
                <a:spcPct val="0"/>
              </a:spcBef>
              <a:buNone/>
              <a:defRPr sz="4800" b="0" kern="1200" cap="all" spc="0" baseline="0">
                <a:solidFill>
                  <a:schemeClr val="tx1"/>
                </a:solidFill>
                <a:latin typeface="Graphik Black" panose="020B0A03030202060203" pitchFamily="34" charset="0"/>
                <a:ea typeface="+mj-ea"/>
                <a:cs typeface="Arial" pitchFamily="34" charset="0"/>
              </a:defRPr>
            </a:lvl1pPr>
          </a:lstStyle>
          <a:p>
            <a:pPr>
              <a:lnSpc>
                <a:spcPct val="100000"/>
              </a:lnSpc>
            </a:pPr>
            <a:r>
              <a:rPr lang="en-US" sz="3500" b="1" cap="none" dirty="0">
                <a:latin typeface="Graphik Body"/>
              </a:rPr>
              <a:t>INTRODUCTION</a:t>
            </a:r>
          </a:p>
          <a:p>
            <a:pPr marL="285750" indent="-285750">
              <a:lnSpc>
                <a:spcPct val="100000"/>
              </a:lnSpc>
              <a:buFont typeface="Arial" panose="020B0604020202020204" pitchFamily="34" charset="0"/>
              <a:buChar char="•"/>
            </a:pPr>
            <a:r>
              <a:rPr lang="en-US" sz="2000" b="1" cap="none" dirty="0">
                <a:latin typeface="Graphik Body"/>
              </a:rPr>
              <a:t>Overview</a:t>
            </a:r>
          </a:p>
          <a:p>
            <a:pPr marL="285750" indent="-285750">
              <a:lnSpc>
                <a:spcPct val="100000"/>
              </a:lnSpc>
              <a:buFont typeface="Arial" panose="020B0604020202020204" pitchFamily="34" charset="0"/>
              <a:buChar char="•"/>
            </a:pPr>
            <a:r>
              <a:rPr lang="en-US" sz="2000" b="1" cap="none" dirty="0">
                <a:latin typeface="Graphik Body"/>
              </a:rPr>
              <a:t>What can you do with Python?</a:t>
            </a:r>
          </a:p>
          <a:p>
            <a:pPr marL="285750" indent="-285750">
              <a:lnSpc>
                <a:spcPct val="100000"/>
              </a:lnSpc>
              <a:buFont typeface="Arial" panose="020B0604020202020204" pitchFamily="34" charset="0"/>
              <a:buChar char="•"/>
            </a:pPr>
            <a:r>
              <a:rPr lang="en-US" sz="2000" b="1" cap="none" dirty="0">
                <a:latin typeface="Graphik Body"/>
              </a:rPr>
              <a:t>Installation &amp; Setting up Path</a:t>
            </a:r>
          </a:p>
          <a:p>
            <a:pPr marL="285750" indent="-285750">
              <a:lnSpc>
                <a:spcPct val="100000"/>
              </a:lnSpc>
              <a:buFont typeface="Arial" panose="020B0604020202020204" pitchFamily="34" charset="0"/>
              <a:buChar char="•"/>
            </a:pPr>
            <a:r>
              <a:rPr lang="en-US" sz="2000" b="1" cap="none" dirty="0">
                <a:latin typeface="Graphik Body"/>
              </a:rPr>
              <a:t>Running Python</a:t>
            </a:r>
          </a:p>
          <a:p>
            <a:pPr>
              <a:lnSpc>
                <a:spcPct val="100000"/>
              </a:lnSpc>
            </a:pPr>
            <a:endParaRPr lang="en-US" sz="1500" b="1" cap="none" dirty="0">
              <a:latin typeface="Graphik Body"/>
            </a:endParaRPr>
          </a:p>
          <a:p>
            <a:pPr>
              <a:lnSpc>
                <a:spcPct val="100000"/>
              </a:lnSpc>
            </a:pPr>
            <a:r>
              <a:rPr lang="en-US" sz="3500" b="1" cap="none" dirty="0">
                <a:latin typeface="Graphik Body"/>
              </a:rPr>
              <a:t>BASIC PROGRAMMING</a:t>
            </a:r>
          </a:p>
          <a:p>
            <a:pPr marL="285750" indent="-285750">
              <a:lnSpc>
                <a:spcPct val="100000"/>
              </a:lnSpc>
              <a:buFont typeface="Arial" panose="020B0604020202020204" pitchFamily="34" charset="0"/>
              <a:buChar char="•"/>
            </a:pPr>
            <a:r>
              <a:rPr lang="en-US" sz="2000" b="1" cap="none" dirty="0">
                <a:latin typeface="Graphik Body"/>
              </a:rPr>
              <a:t>Basic Syntax</a:t>
            </a:r>
          </a:p>
          <a:p>
            <a:pPr marL="285750" indent="-285750">
              <a:lnSpc>
                <a:spcPct val="100000"/>
              </a:lnSpc>
              <a:buFont typeface="Arial" panose="020B0604020202020204" pitchFamily="34" charset="0"/>
              <a:buChar char="•"/>
            </a:pPr>
            <a:r>
              <a:rPr lang="en-US" sz="2000" b="1" cap="none" dirty="0">
                <a:latin typeface="Graphik Body"/>
              </a:rPr>
              <a:t>Variable types</a:t>
            </a:r>
          </a:p>
          <a:p>
            <a:pPr marL="285750" indent="-285750">
              <a:lnSpc>
                <a:spcPct val="100000"/>
              </a:lnSpc>
              <a:buFont typeface="Arial" panose="020B0604020202020204" pitchFamily="34" charset="0"/>
              <a:buChar char="•"/>
            </a:pPr>
            <a:r>
              <a:rPr lang="en-US" sz="2000" b="1" cap="none" dirty="0">
                <a:latin typeface="Graphik Body"/>
              </a:rPr>
              <a:t>Basic Operators</a:t>
            </a:r>
          </a:p>
        </p:txBody>
      </p:sp>
    </p:spTree>
    <p:extLst>
      <p:ext uri="{BB962C8B-B14F-4D97-AF65-F5344CB8AC3E}">
        <p14:creationId xmlns:p14="http://schemas.microsoft.com/office/powerpoint/2010/main" val="1600633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BASIC SYNTAX</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TextBox 12">
            <a:extLst>
              <a:ext uri="{FF2B5EF4-FFF2-40B4-BE49-F238E27FC236}">
                <a16:creationId xmlns:a16="http://schemas.microsoft.com/office/drawing/2014/main" id="{164535C5-C48D-45D7-9EBF-6E6CE041E3D8}"/>
              </a:ext>
            </a:extLst>
          </p:cNvPr>
          <p:cNvSpPr txBox="1"/>
          <p:nvPr/>
        </p:nvSpPr>
        <p:spPr>
          <a:xfrm>
            <a:off x="490195" y="1972883"/>
            <a:ext cx="10963372" cy="1092607"/>
          </a:xfrm>
          <a:prstGeom prst="rect">
            <a:avLst/>
          </a:prstGeom>
          <a:noFill/>
        </p:spPr>
        <p:txBody>
          <a:bodyPr wrap="square" lIns="0" tIns="0" rIns="0" bIns="45720" rtlCol="0">
            <a:spAutoFit/>
          </a:bodyPr>
          <a:lstStyle/>
          <a:p>
            <a:r>
              <a:rPr lang="en-US" b="1" dirty="0">
                <a:solidFill>
                  <a:schemeClr val="bg1"/>
                </a:solidFill>
              </a:rPr>
              <a:t>COMMAND LINE ARGUMENTS</a:t>
            </a:r>
          </a:p>
          <a:p>
            <a:endParaRPr lang="en-US" b="1" dirty="0">
              <a:solidFill>
                <a:schemeClr val="bg1"/>
              </a:solidFill>
            </a:endParaRPr>
          </a:p>
          <a:p>
            <a:pPr algn="just"/>
            <a:r>
              <a:rPr lang="en-US" sz="1600" dirty="0">
                <a:solidFill>
                  <a:schemeClr val="bg1"/>
                </a:solidFill>
              </a:rPr>
              <a:t>Many programs can be run to provide you with some basic information about how they should be run. Python enables you to do this with -h −</a:t>
            </a:r>
            <a:endParaRPr lang="en-US" sz="1500" b="1" dirty="0">
              <a:solidFill>
                <a:schemeClr val="bg1"/>
              </a:solidFill>
            </a:endParaRPr>
          </a:p>
        </p:txBody>
      </p:sp>
      <p:sp>
        <p:nvSpPr>
          <p:cNvPr id="3" name="Rectangle 2">
            <a:extLst>
              <a:ext uri="{FF2B5EF4-FFF2-40B4-BE49-F238E27FC236}">
                <a16:creationId xmlns:a16="http://schemas.microsoft.com/office/drawing/2014/main" id="{AD547CE5-0ADA-4BC4-A1E0-429A1F062B33}"/>
              </a:ext>
            </a:extLst>
          </p:cNvPr>
          <p:cNvSpPr/>
          <p:nvPr/>
        </p:nvSpPr>
        <p:spPr>
          <a:xfrm>
            <a:off x="490194" y="3194430"/>
            <a:ext cx="10994311" cy="2308324"/>
          </a:xfrm>
          <a:prstGeom prst="rect">
            <a:avLst/>
          </a:prstGeom>
          <a:solidFill>
            <a:schemeClr val="bg1"/>
          </a:solidFill>
        </p:spPr>
        <p:txBody>
          <a:bodyPr wrap="square">
            <a:spAutoFit/>
          </a:bodyPr>
          <a:lstStyle/>
          <a:p>
            <a:r>
              <a:rPr lang="en-US" sz="1600" dirty="0">
                <a:latin typeface="Courier New" panose="02070309020205020404" pitchFamily="49" charset="0"/>
                <a:cs typeface="Courier New" panose="02070309020205020404" pitchFamily="49" charset="0"/>
              </a:rPr>
              <a:t>$ python -h </a:t>
            </a:r>
          </a:p>
          <a:p>
            <a:r>
              <a:rPr lang="en-US" sz="1600" dirty="0">
                <a:latin typeface="Courier New" panose="02070309020205020404" pitchFamily="49" charset="0"/>
                <a:cs typeface="Courier New" panose="02070309020205020404" pitchFamily="49" charset="0"/>
              </a:rPr>
              <a:t>usage: python [option] ... [-c </a:t>
            </a:r>
            <a:r>
              <a:rPr lang="en-US" sz="1600" dirty="0" err="1">
                <a:latin typeface="Courier New" panose="02070309020205020404" pitchFamily="49" charset="0"/>
                <a:cs typeface="Courier New" panose="02070309020205020404" pitchFamily="49" charset="0"/>
              </a:rPr>
              <a:t>cmd</a:t>
            </a:r>
            <a:r>
              <a:rPr lang="en-US" sz="1600" dirty="0">
                <a:latin typeface="Courier New" panose="02070309020205020404" pitchFamily="49" charset="0"/>
                <a:cs typeface="Courier New" panose="02070309020205020404" pitchFamily="49" charset="0"/>
              </a:rPr>
              <a:t> | -m mod | file | -] [</a:t>
            </a:r>
            <a:r>
              <a:rPr lang="en-US" sz="1600" dirty="0" err="1">
                <a:latin typeface="Courier New" panose="02070309020205020404" pitchFamily="49" charset="0"/>
                <a:cs typeface="Courier New" panose="02070309020205020404" pitchFamily="49" charset="0"/>
              </a:rPr>
              <a:t>arg</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Options and arguments (and corresponding environment variables): </a:t>
            </a:r>
          </a:p>
          <a:p>
            <a:r>
              <a:rPr lang="en-US" sz="1600" dirty="0">
                <a:latin typeface="Courier New" panose="02070309020205020404" pitchFamily="49" charset="0"/>
                <a:cs typeface="Courier New" panose="02070309020205020404" pitchFamily="49" charset="0"/>
              </a:rPr>
              <a:t>-c </a:t>
            </a:r>
            <a:r>
              <a:rPr lang="en-US" sz="1600" dirty="0" err="1">
                <a:latin typeface="Courier New" panose="02070309020205020404" pitchFamily="49" charset="0"/>
                <a:cs typeface="Courier New" panose="02070309020205020404" pitchFamily="49" charset="0"/>
              </a:rPr>
              <a:t>cmd</a:t>
            </a:r>
            <a:r>
              <a:rPr lang="en-US" sz="1600" dirty="0">
                <a:latin typeface="Courier New" panose="02070309020205020404" pitchFamily="49" charset="0"/>
                <a:cs typeface="Courier New" panose="02070309020205020404" pitchFamily="49" charset="0"/>
              </a:rPr>
              <a:t> : program passed in as string (terminates option list) </a:t>
            </a:r>
          </a:p>
          <a:p>
            <a:r>
              <a:rPr lang="en-US" sz="1600" dirty="0">
                <a:latin typeface="Courier New" panose="02070309020205020404" pitchFamily="49" charset="0"/>
                <a:cs typeface="Courier New" panose="02070309020205020404" pitchFamily="49" charset="0"/>
              </a:rPr>
              <a:t>-d : debug output from parser (also PYTHONDEBUG=x) </a:t>
            </a:r>
          </a:p>
          <a:p>
            <a:r>
              <a:rPr lang="en-US" sz="1600" dirty="0">
                <a:latin typeface="Courier New" panose="02070309020205020404" pitchFamily="49" charset="0"/>
                <a:cs typeface="Courier New" panose="02070309020205020404" pitchFamily="49" charset="0"/>
              </a:rPr>
              <a:t>-E : ignore environment variables (such as PYTHONPATH) </a:t>
            </a:r>
          </a:p>
          <a:p>
            <a:r>
              <a:rPr lang="en-US" sz="1600" dirty="0">
                <a:latin typeface="Courier New" panose="02070309020205020404" pitchFamily="49" charset="0"/>
                <a:cs typeface="Courier New" panose="02070309020205020404" pitchFamily="49" charset="0"/>
              </a:rPr>
              <a:t>-h : print this help message and exit </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etc. ]</a:t>
            </a:r>
            <a:endParaRPr lang="en-US" sz="1500" dirty="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7B213FB4-48F8-4302-AC26-9848940EE744}"/>
              </a:ext>
            </a:extLst>
          </p:cNvPr>
          <p:cNvSpPr/>
          <p:nvPr/>
        </p:nvSpPr>
        <p:spPr>
          <a:xfrm>
            <a:off x="490194" y="5631694"/>
            <a:ext cx="10994311" cy="830997"/>
          </a:xfrm>
          <a:prstGeom prst="rect">
            <a:avLst/>
          </a:prstGeom>
        </p:spPr>
        <p:txBody>
          <a:bodyPr wrap="square">
            <a:spAutoFit/>
          </a:bodyPr>
          <a:lstStyle/>
          <a:p>
            <a:pPr algn="just"/>
            <a:r>
              <a:rPr lang="en-US" sz="1600" dirty="0">
                <a:solidFill>
                  <a:schemeClr val="bg1"/>
                </a:solidFill>
              </a:rPr>
              <a:t>You can also program your script in such a way that it should accept various options. </a:t>
            </a:r>
            <a:r>
              <a:rPr lang="en-US" sz="1600" dirty="0">
                <a:solidFill>
                  <a:schemeClr val="bg1"/>
                </a:solidFill>
                <a:hlinkClick r:id="rId3"/>
              </a:rPr>
              <a:t>Command Line Arguments</a:t>
            </a:r>
            <a:r>
              <a:rPr lang="en-US" sz="1600" dirty="0">
                <a:solidFill>
                  <a:schemeClr val="bg1"/>
                </a:solidFill>
              </a:rPr>
              <a:t> is an advanced topic and should be studied a bit later once you have gone through rest of the Python concepts.</a:t>
            </a:r>
          </a:p>
        </p:txBody>
      </p:sp>
    </p:spTree>
    <p:extLst>
      <p:ext uri="{BB962C8B-B14F-4D97-AF65-F5344CB8AC3E}">
        <p14:creationId xmlns:p14="http://schemas.microsoft.com/office/powerpoint/2010/main" val="3766416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B0A67-2E8E-4805-BE63-5104CEB94F5C}"/>
              </a:ext>
            </a:extLst>
          </p:cNvPr>
          <p:cNvSpPr>
            <a:spLocks noGrp="1"/>
          </p:cNvSpPr>
          <p:nvPr>
            <p:ph type="ctrTitle"/>
          </p:nvPr>
        </p:nvSpPr>
        <p:spPr>
          <a:xfrm>
            <a:off x="463296" y="539496"/>
            <a:ext cx="6574502" cy="6035040"/>
          </a:xfrm>
        </p:spPr>
        <p:txBody>
          <a:bodyPr/>
          <a:lstStyle/>
          <a:p>
            <a:r>
              <a:rPr lang="en-US" dirty="0"/>
              <a:t>VARIABLE TYPES</a:t>
            </a:r>
          </a:p>
        </p:txBody>
      </p:sp>
      <p:sp>
        <p:nvSpPr>
          <p:cNvPr id="2" name="Footer Placeholder 1">
            <a:extLst>
              <a:ext uri="{FF2B5EF4-FFF2-40B4-BE49-F238E27FC236}">
                <a16:creationId xmlns:a16="http://schemas.microsoft.com/office/drawing/2014/main" id="{5BDFF853-6A92-494D-9CCC-A3E6588FC749}"/>
              </a:ext>
            </a:extLst>
          </p:cNvPr>
          <p:cNvSpPr>
            <a:spLocks noGrp="1"/>
          </p:cNvSpPr>
          <p:nvPr>
            <p:ph type="ftr" sz="quarter" idx="4294967295"/>
          </p:nvPr>
        </p:nvSpPr>
        <p:spPr>
          <a:xfrm>
            <a:off x="0" y="6577013"/>
            <a:ext cx="5715000" cy="206375"/>
          </a:xfrm>
        </p:spPr>
        <p:txBody>
          <a:bodyPr/>
          <a:lstStyle/>
          <a:p>
            <a:r>
              <a:rPr lang="en-US"/>
              <a:t>Copyright © 2017 Accenture  All rights reserved.</a:t>
            </a:r>
            <a:endParaRPr lang="en-US" dirty="0"/>
          </a:p>
        </p:txBody>
      </p:sp>
      <p:sp>
        <p:nvSpPr>
          <p:cNvPr id="3" name="Slide Number Placeholder 2">
            <a:extLst>
              <a:ext uri="{FF2B5EF4-FFF2-40B4-BE49-F238E27FC236}">
                <a16:creationId xmlns:a16="http://schemas.microsoft.com/office/drawing/2014/main" id="{9C49DC94-55D0-49A3-81AA-023B78DB6B98}"/>
              </a:ext>
            </a:extLst>
          </p:cNvPr>
          <p:cNvSpPr>
            <a:spLocks noGrp="1"/>
          </p:cNvSpPr>
          <p:nvPr>
            <p:ph type="sldNum" sz="quarter" idx="4294967295"/>
          </p:nvPr>
        </p:nvSpPr>
        <p:spPr>
          <a:xfrm>
            <a:off x="11887200" y="6577013"/>
            <a:ext cx="304800" cy="206375"/>
          </a:xfrm>
        </p:spPr>
        <p:txBody>
          <a:bodyPr/>
          <a:lstStyle/>
          <a:p>
            <a:fld id="{4F9AC08D-23A9-440E-BCB9-AA1E9877CC38}" type="slidenum">
              <a:rPr lang="en-US" smtClean="0"/>
              <a:pPr/>
              <a:t>21</a:t>
            </a:fld>
            <a:endParaRPr lang="en-US" dirty="0"/>
          </a:p>
        </p:txBody>
      </p:sp>
    </p:spTree>
    <p:extLst>
      <p:ext uri="{BB962C8B-B14F-4D97-AF65-F5344CB8AC3E}">
        <p14:creationId xmlns:p14="http://schemas.microsoft.com/office/powerpoint/2010/main" val="1333140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TextBox 12">
            <a:extLst>
              <a:ext uri="{FF2B5EF4-FFF2-40B4-BE49-F238E27FC236}">
                <a16:creationId xmlns:a16="http://schemas.microsoft.com/office/drawing/2014/main" id="{164535C5-C48D-45D7-9EBF-6E6CE041E3D8}"/>
              </a:ext>
            </a:extLst>
          </p:cNvPr>
          <p:cNvSpPr txBox="1"/>
          <p:nvPr/>
        </p:nvSpPr>
        <p:spPr>
          <a:xfrm>
            <a:off x="626120" y="2059381"/>
            <a:ext cx="10705027" cy="1769715"/>
          </a:xfrm>
          <a:prstGeom prst="rect">
            <a:avLst/>
          </a:prstGeom>
          <a:noFill/>
        </p:spPr>
        <p:txBody>
          <a:bodyPr wrap="square" lIns="0" tIns="0" rIns="0" bIns="45720" rtlCol="0">
            <a:spAutoFit/>
          </a:bodyPr>
          <a:lstStyle/>
          <a:p>
            <a:pPr algn="just"/>
            <a:r>
              <a:rPr lang="en-US" sz="1600" dirty="0">
                <a:solidFill>
                  <a:schemeClr val="bg1"/>
                </a:solidFill>
              </a:rPr>
              <a:t>Variables are nothing but reserved memory locations to store values. This means that when you create a variable you reserve some space in memory.</a:t>
            </a:r>
          </a:p>
          <a:p>
            <a:pPr algn="just"/>
            <a:endParaRPr lang="en-US" sz="1600" dirty="0">
              <a:solidFill>
                <a:schemeClr val="bg1"/>
              </a:solidFill>
            </a:endParaRPr>
          </a:p>
          <a:p>
            <a:pPr algn="just"/>
            <a:r>
              <a:rPr lang="en-US" sz="1600" dirty="0">
                <a:solidFill>
                  <a:schemeClr val="bg1"/>
                </a:solidFill>
              </a:rPr>
              <a:t>Based on the data type of a variable, the interpreter allocates memory and decides what can be stored in the reserved memory. Therefore, by assigning different data types to variables, you can store integers, decimals or characters in these variables.</a:t>
            </a:r>
          </a:p>
          <a:p>
            <a:pPr algn="just"/>
            <a:endParaRPr lang="en-US" sz="1600" dirty="0">
              <a:solidFill>
                <a:schemeClr val="bg1"/>
              </a:solidFill>
            </a:endParaRPr>
          </a:p>
        </p:txBody>
      </p:sp>
    </p:spTree>
    <p:extLst>
      <p:ext uri="{BB962C8B-B14F-4D97-AF65-F5344CB8AC3E}">
        <p14:creationId xmlns:p14="http://schemas.microsoft.com/office/powerpoint/2010/main" val="1785513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 name="Rectangle 8">
            <a:extLst>
              <a:ext uri="{FF2B5EF4-FFF2-40B4-BE49-F238E27FC236}">
                <a16:creationId xmlns:a16="http://schemas.microsoft.com/office/drawing/2014/main" id="{118FE275-86CC-4D38-8EB7-4DE07CA3811A}"/>
              </a:ext>
            </a:extLst>
          </p:cNvPr>
          <p:cNvSpPr/>
          <p:nvPr/>
        </p:nvSpPr>
        <p:spPr>
          <a:xfrm>
            <a:off x="361507" y="1870367"/>
            <a:ext cx="11092060" cy="1846659"/>
          </a:xfrm>
          <a:prstGeom prst="rect">
            <a:avLst/>
          </a:prstGeom>
        </p:spPr>
        <p:txBody>
          <a:bodyPr wrap="square">
            <a:spAutoFit/>
          </a:bodyPr>
          <a:lstStyle/>
          <a:p>
            <a:pPr algn="just"/>
            <a:r>
              <a:rPr lang="en-US" b="1" dirty="0">
                <a:solidFill>
                  <a:schemeClr val="bg1"/>
                </a:solidFill>
              </a:rPr>
              <a:t>ASSIGNING VALUES TO VARIABLES</a:t>
            </a:r>
          </a:p>
          <a:p>
            <a:pPr algn="just"/>
            <a:endParaRPr lang="en-US" sz="1600" dirty="0">
              <a:solidFill>
                <a:schemeClr val="bg1"/>
              </a:solidFill>
            </a:endParaRPr>
          </a:p>
          <a:p>
            <a:pPr algn="just"/>
            <a:r>
              <a:rPr lang="en-US" sz="1600" dirty="0">
                <a:solidFill>
                  <a:schemeClr val="bg1"/>
                </a:solidFill>
              </a:rPr>
              <a:t>Python variables do not need explicit declaration to reserve memory space. The declaration happens automatically when you assign a value to a variable. The equal sign (=) is used to assign values to variables.</a:t>
            </a:r>
          </a:p>
          <a:p>
            <a:pPr algn="just"/>
            <a:endParaRPr lang="en-US" sz="1600" dirty="0">
              <a:solidFill>
                <a:schemeClr val="bg1"/>
              </a:solidFill>
            </a:endParaRPr>
          </a:p>
          <a:p>
            <a:pPr algn="just"/>
            <a:r>
              <a:rPr lang="en-US" sz="1600" dirty="0">
                <a:solidFill>
                  <a:schemeClr val="bg1"/>
                </a:solidFill>
              </a:rPr>
              <a:t>The operand to the left of the = operator is the name of the variable and the operand to the right of the = operator is the value stored in the variable. </a:t>
            </a:r>
          </a:p>
        </p:txBody>
      </p:sp>
      <p:sp>
        <p:nvSpPr>
          <p:cNvPr id="14" name="Rectangle 13">
            <a:extLst>
              <a:ext uri="{FF2B5EF4-FFF2-40B4-BE49-F238E27FC236}">
                <a16:creationId xmlns:a16="http://schemas.microsoft.com/office/drawing/2014/main" id="{8076A772-6B45-425C-814E-19E59331B452}"/>
              </a:ext>
            </a:extLst>
          </p:cNvPr>
          <p:cNvSpPr/>
          <p:nvPr/>
        </p:nvSpPr>
        <p:spPr>
          <a:xfrm>
            <a:off x="490195" y="4033946"/>
            <a:ext cx="4570903" cy="2169825"/>
          </a:xfrm>
          <a:prstGeom prst="rect">
            <a:avLst/>
          </a:prstGeom>
          <a:solidFill>
            <a:schemeClr val="bg1"/>
          </a:solidFill>
        </p:spPr>
        <p:txBody>
          <a:bodyPr wrap="square">
            <a:spAutoFit/>
          </a:bodyPr>
          <a:lstStyle/>
          <a:p>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usr</a:t>
            </a:r>
            <a:r>
              <a:rPr lang="en-US" sz="1500" dirty="0">
                <a:latin typeface="Courier New" panose="02070309020205020404" pitchFamily="49" charset="0"/>
                <a:cs typeface="Courier New" panose="02070309020205020404" pitchFamily="49" charset="0"/>
              </a:rPr>
              <a:t>/bin/python </a:t>
            </a: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counter = 100 # An integer assignment </a:t>
            </a:r>
          </a:p>
          <a:p>
            <a:r>
              <a:rPr lang="en-US" sz="1500" dirty="0">
                <a:latin typeface="Courier New" panose="02070309020205020404" pitchFamily="49" charset="0"/>
                <a:cs typeface="Courier New" panose="02070309020205020404" pitchFamily="49" charset="0"/>
              </a:rPr>
              <a:t>miles = 1000.0 # A floating point </a:t>
            </a:r>
          </a:p>
          <a:p>
            <a:r>
              <a:rPr lang="en-US" sz="1500" dirty="0">
                <a:latin typeface="Courier New" panose="02070309020205020404" pitchFamily="49" charset="0"/>
                <a:cs typeface="Courier New" panose="02070309020205020404" pitchFamily="49" charset="0"/>
              </a:rPr>
              <a:t>name = "John" # A string </a:t>
            </a: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print(counter) </a:t>
            </a:r>
          </a:p>
          <a:p>
            <a:r>
              <a:rPr lang="en-US" sz="1500" dirty="0">
                <a:latin typeface="Courier New" panose="02070309020205020404" pitchFamily="49" charset="0"/>
                <a:cs typeface="Courier New" panose="02070309020205020404" pitchFamily="49" charset="0"/>
              </a:rPr>
              <a:t>print(miles) </a:t>
            </a:r>
          </a:p>
          <a:p>
            <a:r>
              <a:rPr lang="en-US" sz="1500" dirty="0">
                <a:latin typeface="Courier New" panose="02070309020205020404" pitchFamily="49" charset="0"/>
                <a:cs typeface="Courier New" panose="02070309020205020404" pitchFamily="49" charset="0"/>
              </a:rPr>
              <a:t>print(name)</a:t>
            </a:r>
          </a:p>
        </p:txBody>
      </p:sp>
      <p:sp>
        <p:nvSpPr>
          <p:cNvPr id="15" name="Rectangle 14">
            <a:extLst>
              <a:ext uri="{FF2B5EF4-FFF2-40B4-BE49-F238E27FC236}">
                <a16:creationId xmlns:a16="http://schemas.microsoft.com/office/drawing/2014/main" id="{F78F589B-BBF7-475A-88D4-1A2F8C2F38A1}"/>
              </a:ext>
            </a:extLst>
          </p:cNvPr>
          <p:cNvSpPr/>
          <p:nvPr/>
        </p:nvSpPr>
        <p:spPr>
          <a:xfrm>
            <a:off x="5156792" y="4033946"/>
            <a:ext cx="6296776" cy="830997"/>
          </a:xfrm>
          <a:prstGeom prst="rect">
            <a:avLst/>
          </a:prstGeom>
        </p:spPr>
        <p:txBody>
          <a:bodyPr wrap="square">
            <a:spAutoFit/>
          </a:bodyPr>
          <a:lstStyle/>
          <a:p>
            <a:pPr algn="just"/>
            <a:r>
              <a:rPr lang="en-US" sz="1600" dirty="0">
                <a:solidFill>
                  <a:schemeClr val="bg1"/>
                </a:solidFill>
              </a:rPr>
              <a:t>Here, 100, 1000.0 and "John" are the values assigned to </a:t>
            </a:r>
            <a:r>
              <a:rPr lang="en-US" sz="1600" i="1" dirty="0">
                <a:solidFill>
                  <a:schemeClr val="bg1"/>
                </a:solidFill>
              </a:rPr>
              <a:t>counter</a:t>
            </a:r>
            <a:r>
              <a:rPr lang="en-US" sz="1600" dirty="0">
                <a:solidFill>
                  <a:schemeClr val="bg1"/>
                </a:solidFill>
              </a:rPr>
              <a:t>, </a:t>
            </a:r>
            <a:r>
              <a:rPr lang="en-US" sz="1600" i="1" dirty="0">
                <a:solidFill>
                  <a:schemeClr val="bg1"/>
                </a:solidFill>
              </a:rPr>
              <a:t>miles</a:t>
            </a:r>
            <a:r>
              <a:rPr lang="en-US" sz="1600" dirty="0">
                <a:solidFill>
                  <a:schemeClr val="bg1"/>
                </a:solidFill>
              </a:rPr>
              <a:t>, and </a:t>
            </a:r>
            <a:r>
              <a:rPr lang="en-US" sz="1600" i="1" dirty="0">
                <a:solidFill>
                  <a:schemeClr val="bg1"/>
                </a:solidFill>
              </a:rPr>
              <a:t>name</a:t>
            </a:r>
            <a:r>
              <a:rPr lang="en-US" sz="1600" dirty="0">
                <a:solidFill>
                  <a:schemeClr val="bg1"/>
                </a:solidFill>
              </a:rPr>
              <a:t> variables, respectively. </a:t>
            </a:r>
          </a:p>
          <a:p>
            <a:pPr algn="just"/>
            <a:endParaRPr lang="en-US" sz="1600" dirty="0">
              <a:solidFill>
                <a:schemeClr val="bg1"/>
              </a:solidFill>
            </a:endParaRPr>
          </a:p>
        </p:txBody>
      </p:sp>
      <p:sp>
        <p:nvSpPr>
          <p:cNvPr id="16" name="Rectangle 15">
            <a:extLst>
              <a:ext uri="{FF2B5EF4-FFF2-40B4-BE49-F238E27FC236}">
                <a16:creationId xmlns:a16="http://schemas.microsoft.com/office/drawing/2014/main" id="{5CD17D88-3E46-41A7-AA7A-1682957E6FB9}"/>
              </a:ext>
            </a:extLst>
          </p:cNvPr>
          <p:cNvSpPr/>
          <p:nvPr/>
        </p:nvSpPr>
        <p:spPr>
          <a:xfrm>
            <a:off x="5204639" y="4769254"/>
            <a:ext cx="6201082" cy="1477328"/>
          </a:xfrm>
          <a:prstGeom prst="rect">
            <a:avLst/>
          </a:prstGeom>
          <a:solidFill>
            <a:schemeClr val="bg1"/>
          </a:solidFill>
        </p:spPr>
        <p:txBody>
          <a:bodyPr wrap="square">
            <a:spAutoFit/>
          </a:bodyPr>
          <a:lstStyle/>
          <a:p>
            <a:r>
              <a:rPr lang="en-US" sz="1500" dirty="0">
                <a:solidFill>
                  <a:srgbClr val="00BF00"/>
                </a:solidFill>
                <a:latin typeface="Lucida Console" panose="020B0609040504020204" pitchFamily="49" charset="0"/>
              </a:rPr>
              <a:t>ma.a.d.serrano@PISI-7091S2N-LX </a:t>
            </a:r>
            <a:r>
              <a:rPr lang="en-US" sz="1500" dirty="0">
                <a:solidFill>
                  <a:srgbClr val="BF00BF"/>
                </a:solidFill>
                <a:latin typeface="Lucida Console" panose="020B0609040504020204" pitchFamily="49" charset="0"/>
              </a:rPr>
              <a:t>MINGW64 </a:t>
            </a:r>
            <a:r>
              <a:rPr lang="en-US" sz="1500" dirty="0">
                <a:solidFill>
                  <a:srgbClr val="BFBF00"/>
                </a:solidFill>
                <a:latin typeface="Lucida Console" panose="020B0609040504020204" pitchFamily="49" charset="0"/>
              </a:rPr>
              <a:t>~/Desktop/python/scripts</a:t>
            </a:r>
          </a:p>
          <a:p>
            <a:r>
              <a:rPr lang="en-US" sz="1500" dirty="0">
                <a:latin typeface="Lucida Console" panose="020B0609040504020204" pitchFamily="49" charset="0"/>
              </a:rPr>
              <a:t>$ python counter.py</a:t>
            </a:r>
          </a:p>
          <a:p>
            <a:r>
              <a:rPr lang="en-US" sz="1500" dirty="0">
                <a:latin typeface="Lucida Console" panose="020B0609040504020204" pitchFamily="49" charset="0"/>
              </a:rPr>
              <a:t>100</a:t>
            </a:r>
          </a:p>
          <a:p>
            <a:r>
              <a:rPr lang="en-US" sz="1500" dirty="0">
                <a:latin typeface="Lucida Console" panose="020B0609040504020204" pitchFamily="49" charset="0"/>
              </a:rPr>
              <a:t>1000.0</a:t>
            </a:r>
          </a:p>
          <a:p>
            <a:r>
              <a:rPr lang="en-US" sz="1500" dirty="0">
                <a:latin typeface="Lucida Console" panose="020B0609040504020204" pitchFamily="49" charset="0"/>
              </a:rPr>
              <a:t>John</a:t>
            </a:r>
          </a:p>
        </p:txBody>
      </p:sp>
      <p:sp>
        <p:nvSpPr>
          <p:cNvPr id="18" name="Rectangle 17">
            <a:extLst>
              <a:ext uri="{FF2B5EF4-FFF2-40B4-BE49-F238E27FC236}">
                <a16:creationId xmlns:a16="http://schemas.microsoft.com/office/drawing/2014/main" id="{B2E85B84-7ECD-48D6-AA93-599EFDC7CF18}"/>
              </a:ext>
            </a:extLst>
          </p:cNvPr>
          <p:cNvSpPr/>
          <p:nvPr/>
        </p:nvSpPr>
        <p:spPr>
          <a:xfrm>
            <a:off x="5258105" y="5498782"/>
            <a:ext cx="2420247" cy="704989"/>
          </a:xfrm>
          <a:prstGeom prst="rect">
            <a:avLst/>
          </a:prstGeom>
          <a:noFill/>
          <a:ln>
            <a:solidFill>
              <a:srgbClr val="FF91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360676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8" name="Straight Connector 7">
            <a:extLst>
              <a:ext uri="{FF2B5EF4-FFF2-40B4-BE49-F238E27FC236}">
                <a16:creationId xmlns:a16="http://schemas.microsoft.com/office/drawing/2014/main" id="{C74AD5A6-F09D-4AF7-ADA2-DEEF06EE995D}"/>
              </a:ext>
            </a:extLst>
          </p:cNvPr>
          <p:cNvCxnSpPr>
            <a:cxnSpLocks/>
          </p:cNvCxnSpPr>
          <p:nvPr/>
        </p:nvCxnSpPr>
        <p:spPr>
          <a:xfrm>
            <a:off x="5953760" y="1775433"/>
            <a:ext cx="0" cy="4798087"/>
          </a:xfrm>
          <a:prstGeom prst="line">
            <a:avLst/>
          </a:prstGeom>
          <a:ln w="19050">
            <a:solidFill>
              <a:srgbClr val="FF9128"/>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AF13690-F4DA-4954-8E97-DA1D87D897B0}"/>
              </a:ext>
            </a:extLst>
          </p:cNvPr>
          <p:cNvSpPr txBox="1"/>
          <p:nvPr/>
        </p:nvSpPr>
        <p:spPr>
          <a:xfrm>
            <a:off x="490195" y="1972883"/>
            <a:ext cx="5107416" cy="1046440"/>
          </a:xfrm>
          <a:prstGeom prst="rect">
            <a:avLst/>
          </a:prstGeom>
          <a:noFill/>
        </p:spPr>
        <p:txBody>
          <a:bodyPr wrap="square" lIns="0" tIns="0" rIns="0" bIns="45720" rtlCol="0">
            <a:spAutoFit/>
          </a:bodyPr>
          <a:lstStyle/>
          <a:p>
            <a:r>
              <a:rPr lang="en-US" b="1" dirty="0">
                <a:solidFill>
                  <a:schemeClr val="bg1"/>
                </a:solidFill>
              </a:rPr>
              <a:t>MULTIPLE ASSIGNMENT</a:t>
            </a:r>
          </a:p>
          <a:p>
            <a:endParaRPr lang="en-US" sz="1500" b="1" dirty="0">
              <a:solidFill>
                <a:schemeClr val="bg1"/>
              </a:solidFill>
            </a:endParaRPr>
          </a:p>
          <a:p>
            <a:r>
              <a:rPr lang="en-US" sz="1600" dirty="0">
                <a:solidFill>
                  <a:schemeClr val="bg1"/>
                </a:solidFill>
              </a:rPr>
              <a:t>Python allows you to assign a single value to several variables simultaneously. For example −</a:t>
            </a:r>
            <a:endParaRPr lang="en-US" sz="1500" b="1" dirty="0">
              <a:solidFill>
                <a:schemeClr val="bg1"/>
              </a:solidFill>
            </a:endParaRPr>
          </a:p>
        </p:txBody>
      </p:sp>
      <p:sp>
        <p:nvSpPr>
          <p:cNvPr id="9" name="Rectangle 8">
            <a:extLst>
              <a:ext uri="{FF2B5EF4-FFF2-40B4-BE49-F238E27FC236}">
                <a16:creationId xmlns:a16="http://schemas.microsoft.com/office/drawing/2014/main" id="{97E7BDCF-DE12-4FCF-9CDE-849A97932677}"/>
              </a:ext>
            </a:extLst>
          </p:cNvPr>
          <p:cNvSpPr/>
          <p:nvPr/>
        </p:nvSpPr>
        <p:spPr>
          <a:xfrm>
            <a:off x="490195" y="3116744"/>
            <a:ext cx="5107416" cy="323165"/>
          </a:xfrm>
          <a:prstGeom prst="rect">
            <a:avLst/>
          </a:prstGeom>
          <a:solidFill>
            <a:schemeClr val="bg1"/>
          </a:solidFill>
        </p:spPr>
        <p:txBody>
          <a:bodyPr wrap="square">
            <a:spAutoFit/>
          </a:bodyPr>
          <a:lstStyle/>
          <a:p>
            <a:r>
              <a:rPr lang="en-US" sz="1500" dirty="0">
                <a:latin typeface="Courier New" panose="02070309020205020404" pitchFamily="49" charset="0"/>
                <a:cs typeface="Courier New" panose="02070309020205020404" pitchFamily="49" charset="0"/>
              </a:rPr>
              <a:t>a = b = c = 1</a:t>
            </a:r>
          </a:p>
        </p:txBody>
      </p:sp>
      <p:sp>
        <p:nvSpPr>
          <p:cNvPr id="10" name="Rectangle 9">
            <a:extLst>
              <a:ext uri="{FF2B5EF4-FFF2-40B4-BE49-F238E27FC236}">
                <a16:creationId xmlns:a16="http://schemas.microsoft.com/office/drawing/2014/main" id="{ECC8596A-4C87-4C7B-A390-B4A25599B905}"/>
              </a:ext>
            </a:extLst>
          </p:cNvPr>
          <p:cNvSpPr/>
          <p:nvPr/>
        </p:nvSpPr>
        <p:spPr>
          <a:xfrm>
            <a:off x="389860" y="3612629"/>
            <a:ext cx="5207751" cy="1569660"/>
          </a:xfrm>
          <a:prstGeom prst="rect">
            <a:avLst/>
          </a:prstGeom>
        </p:spPr>
        <p:txBody>
          <a:bodyPr wrap="square">
            <a:spAutoFit/>
          </a:bodyPr>
          <a:lstStyle/>
          <a:p>
            <a:r>
              <a:rPr lang="en-US" sz="1600" dirty="0">
                <a:solidFill>
                  <a:schemeClr val="bg1"/>
                </a:solidFill>
              </a:rPr>
              <a:t>Here, an integer object is created with the value 1, and all three variables are assigned to the same memory location. You can also assign multiple objects to multiple variables. </a:t>
            </a:r>
          </a:p>
          <a:p>
            <a:endParaRPr lang="en-US" sz="1600" dirty="0">
              <a:solidFill>
                <a:schemeClr val="bg1"/>
              </a:solidFill>
            </a:endParaRPr>
          </a:p>
          <a:p>
            <a:r>
              <a:rPr lang="en-US" sz="1600" dirty="0">
                <a:solidFill>
                  <a:schemeClr val="bg1"/>
                </a:solidFill>
              </a:rPr>
              <a:t>For example −</a:t>
            </a:r>
          </a:p>
        </p:txBody>
      </p:sp>
      <p:sp>
        <p:nvSpPr>
          <p:cNvPr id="14" name="Rectangle 13">
            <a:extLst>
              <a:ext uri="{FF2B5EF4-FFF2-40B4-BE49-F238E27FC236}">
                <a16:creationId xmlns:a16="http://schemas.microsoft.com/office/drawing/2014/main" id="{D9A9F06E-D514-4FEF-AF39-CE92A00670C1}"/>
              </a:ext>
            </a:extLst>
          </p:cNvPr>
          <p:cNvSpPr/>
          <p:nvPr/>
        </p:nvSpPr>
        <p:spPr>
          <a:xfrm>
            <a:off x="490195" y="5280548"/>
            <a:ext cx="5107416" cy="323165"/>
          </a:xfrm>
          <a:prstGeom prst="rect">
            <a:avLst/>
          </a:prstGeom>
          <a:solidFill>
            <a:schemeClr val="bg1"/>
          </a:solidFill>
        </p:spPr>
        <p:txBody>
          <a:bodyPr wrap="square">
            <a:spAutoFit/>
          </a:bodyPr>
          <a:lstStyle/>
          <a:p>
            <a:r>
              <a:rPr lang="en-US" sz="1500" dirty="0" err="1">
                <a:latin typeface="Courier New" panose="02070309020205020404" pitchFamily="49" charset="0"/>
                <a:cs typeface="Courier New" panose="02070309020205020404" pitchFamily="49" charset="0"/>
              </a:rPr>
              <a:t>a,b,c</a:t>
            </a:r>
            <a:r>
              <a:rPr lang="en-US" sz="1500" dirty="0">
                <a:latin typeface="Courier New" panose="02070309020205020404" pitchFamily="49" charset="0"/>
                <a:cs typeface="Courier New" panose="02070309020205020404" pitchFamily="49" charset="0"/>
              </a:rPr>
              <a:t> = 1,2,"john"</a:t>
            </a:r>
          </a:p>
        </p:txBody>
      </p:sp>
      <p:sp>
        <p:nvSpPr>
          <p:cNvPr id="15" name="Rectangle 14">
            <a:extLst>
              <a:ext uri="{FF2B5EF4-FFF2-40B4-BE49-F238E27FC236}">
                <a16:creationId xmlns:a16="http://schemas.microsoft.com/office/drawing/2014/main" id="{BF78008B-85C5-4866-91AF-58297FBDDB89}"/>
              </a:ext>
            </a:extLst>
          </p:cNvPr>
          <p:cNvSpPr/>
          <p:nvPr/>
        </p:nvSpPr>
        <p:spPr>
          <a:xfrm>
            <a:off x="6229436" y="2385662"/>
            <a:ext cx="5224131" cy="2631490"/>
          </a:xfrm>
          <a:prstGeom prst="rect">
            <a:avLst/>
          </a:prstGeom>
          <a:solidFill>
            <a:schemeClr val="bg1"/>
          </a:solidFill>
        </p:spPr>
        <p:txBody>
          <a:bodyPr wrap="square">
            <a:spAutoFit/>
          </a:bodyPr>
          <a:lstStyle/>
          <a:p>
            <a:r>
              <a:rPr lang="en-US" sz="1500" dirty="0">
                <a:solidFill>
                  <a:srgbClr val="00BF00"/>
                </a:solidFill>
                <a:latin typeface="Lucida Console" panose="020B0609040504020204" pitchFamily="49" charset="0"/>
              </a:rPr>
              <a:t>ma.a.d.serrano@PISI-7091S2N-LX </a:t>
            </a:r>
            <a:r>
              <a:rPr lang="en-US" sz="1500" dirty="0">
                <a:solidFill>
                  <a:srgbClr val="BF00BF"/>
                </a:solidFill>
                <a:latin typeface="Lucida Console" panose="020B0609040504020204" pitchFamily="49" charset="0"/>
              </a:rPr>
              <a:t>MINGW64 </a:t>
            </a:r>
            <a:r>
              <a:rPr lang="en-US" sz="1500" dirty="0">
                <a:solidFill>
                  <a:srgbClr val="BFBF00"/>
                </a:solidFill>
                <a:latin typeface="Lucida Console" panose="020B0609040504020204" pitchFamily="49" charset="0"/>
              </a:rPr>
              <a:t>~/Desktop/python/scripts</a:t>
            </a:r>
          </a:p>
          <a:p>
            <a:r>
              <a:rPr lang="en-US" sz="1500" dirty="0">
                <a:latin typeface="Lucida Console" panose="020B0609040504020204" pitchFamily="49" charset="0"/>
              </a:rPr>
              <a:t>$ cat var.py</a:t>
            </a:r>
          </a:p>
          <a:p>
            <a:r>
              <a:rPr lang="en-US" sz="1500" dirty="0" err="1">
                <a:latin typeface="Lucida Console" panose="020B0609040504020204" pitchFamily="49" charset="0"/>
              </a:rPr>
              <a:t>a,b,c</a:t>
            </a:r>
            <a:r>
              <a:rPr lang="en-US" sz="1500" dirty="0">
                <a:latin typeface="Lucida Console" panose="020B0609040504020204" pitchFamily="49" charset="0"/>
              </a:rPr>
              <a:t> = 1,2,"john"</a:t>
            </a:r>
          </a:p>
          <a:p>
            <a:endParaRPr lang="en-US" sz="1500" dirty="0">
              <a:latin typeface="Lucida Console" panose="020B0609040504020204" pitchFamily="49" charset="0"/>
            </a:endParaRPr>
          </a:p>
          <a:p>
            <a:r>
              <a:rPr lang="en-US" sz="1500" dirty="0">
                <a:latin typeface="Lucida Console" panose="020B0609040504020204" pitchFamily="49" charset="0"/>
              </a:rPr>
              <a:t>print(</a:t>
            </a:r>
            <a:r>
              <a:rPr lang="en-US" sz="1500" dirty="0" err="1">
                <a:latin typeface="Lucida Console" panose="020B0609040504020204" pitchFamily="49" charset="0"/>
              </a:rPr>
              <a:t>a,b,c</a:t>
            </a:r>
            <a:r>
              <a:rPr lang="en-US" sz="1500" dirty="0">
                <a:latin typeface="Lucida Console" panose="020B0609040504020204" pitchFamily="49" charset="0"/>
              </a:rPr>
              <a:t>)</a:t>
            </a:r>
          </a:p>
          <a:p>
            <a:endParaRPr lang="en-US" sz="1500" dirty="0">
              <a:solidFill>
                <a:prstClr val="black"/>
              </a:solidFill>
              <a:latin typeface="Lucida Console" panose="020B0609040504020204" pitchFamily="49" charset="0"/>
            </a:endParaRPr>
          </a:p>
          <a:p>
            <a:r>
              <a:rPr lang="en-US" sz="1500" dirty="0">
                <a:solidFill>
                  <a:srgbClr val="00BF00"/>
                </a:solidFill>
                <a:latin typeface="Lucida Console" panose="020B0609040504020204" pitchFamily="49" charset="0"/>
              </a:rPr>
              <a:t>ma.a.d.serrano@PISI-7091S2N-LX </a:t>
            </a:r>
            <a:r>
              <a:rPr lang="en-US" sz="1500" dirty="0">
                <a:solidFill>
                  <a:srgbClr val="BF00BF"/>
                </a:solidFill>
                <a:latin typeface="Lucida Console" panose="020B0609040504020204" pitchFamily="49" charset="0"/>
              </a:rPr>
              <a:t>MINGW64 </a:t>
            </a:r>
            <a:r>
              <a:rPr lang="en-US" sz="1500" dirty="0">
                <a:solidFill>
                  <a:srgbClr val="BFBF00"/>
                </a:solidFill>
                <a:latin typeface="Lucida Console" panose="020B0609040504020204" pitchFamily="49" charset="0"/>
              </a:rPr>
              <a:t>~/Desktop/python/scripts</a:t>
            </a:r>
          </a:p>
          <a:p>
            <a:r>
              <a:rPr lang="en-US" sz="1500" dirty="0">
                <a:latin typeface="Lucida Console" panose="020B0609040504020204" pitchFamily="49" charset="0"/>
              </a:rPr>
              <a:t>$ python var.py</a:t>
            </a:r>
          </a:p>
          <a:p>
            <a:r>
              <a:rPr lang="en-US" sz="1500" dirty="0">
                <a:latin typeface="Lucida Console" panose="020B0609040504020204" pitchFamily="49" charset="0"/>
              </a:rPr>
              <a:t>1 2 john</a:t>
            </a:r>
          </a:p>
        </p:txBody>
      </p:sp>
      <p:sp>
        <p:nvSpPr>
          <p:cNvPr id="16" name="Rectangle 15">
            <a:extLst>
              <a:ext uri="{FF2B5EF4-FFF2-40B4-BE49-F238E27FC236}">
                <a16:creationId xmlns:a16="http://schemas.microsoft.com/office/drawing/2014/main" id="{43DBFD68-FE5C-4A92-949D-19D867825644}"/>
              </a:ext>
            </a:extLst>
          </p:cNvPr>
          <p:cNvSpPr/>
          <p:nvPr/>
        </p:nvSpPr>
        <p:spPr>
          <a:xfrm>
            <a:off x="6309910" y="4468045"/>
            <a:ext cx="2420247" cy="473873"/>
          </a:xfrm>
          <a:prstGeom prst="rect">
            <a:avLst/>
          </a:prstGeom>
          <a:noFill/>
          <a:ln>
            <a:solidFill>
              <a:srgbClr val="FF91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 name="Rectangle 16">
            <a:extLst>
              <a:ext uri="{FF2B5EF4-FFF2-40B4-BE49-F238E27FC236}">
                <a16:creationId xmlns:a16="http://schemas.microsoft.com/office/drawing/2014/main" id="{644AD92F-27A9-4574-921F-F64B3CA4E51E}"/>
              </a:ext>
            </a:extLst>
          </p:cNvPr>
          <p:cNvSpPr/>
          <p:nvPr/>
        </p:nvSpPr>
        <p:spPr>
          <a:xfrm>
            <a:off x="6118091" y="5182289"/>
            <a:ext cx="5224131" cy="1077218"/>
          </a:xfrm>
          <a:prstGeom prst="rect">
            <a:avLst/>
          </a:prstGeom>
        </p:spPr>
        <p:txBody>
          <a:bodyPr wrap="square">
            <a:spAutoFit/>
          </a:bodyPr>
          <a:lstStyle/>
          <a:p>
            <a:r>
              <a:rPr lang="en-US" sz="1600" dirty="0">
                <a:solidFill>
                  <a:schemeClr val="bg1"/>
                </a:solidFill>
              </a:rPr>
              <a:t>Here, two integer objects with values 1 and 2 are assigned to variables a and b respectively, and one string object with the value "john" is assigned to the variable c.</a:t>
            </a:r>
          </a:p>
        </p:txBody>
      </p:sp>
      <p:sp>
        <p:nvSpPr>
          <p:cNvPr id="18" name="Rectangle 17">
            <a:extLst>
              <a:ext uri="{FF2B5EF4-FFF2-40B4-BE49-F238E27FC236}">
                <a16:creationId xmlns:a16="http://schemas.microsoft.com/office/drawing/2014/main" id="{314DF0E6-7E35-419C-9241-E80CF8CB22CE}"/>
              </a:ext>
            </a:extLst>
          </p:cNvPr>
          <p:cNvSpPr/>
          <p:nvPr/>
        </p:nvSpPr>
        <p:spPr>
          <a:xfrm>
            <a:off x="6229436" y="1852318"/>
            <a:ext cx="2836033" cy="338554"/>
          </a:xfrm>
          <a:prstGeom prst="rect">
            <a:avLst/>
          </a:prstGeom>
        </p:spPr>
        <p:txBody>
          <a:bodyPr wrap="none">
            <a:spAutoFit/>
          </a:bodyPr>
          <a:lstStyle/>
          <a:p>
            <a:r>
              <a:rPr lang="en-US" sz="1600" dirty="0">
                <a:solidFill>
                  <a:schemeClr val="bg1"/>
                </a:solidFill>
              </a:rPr>
              <a:t>It will produce the </a:t>
            </a:r>
            <a:r>
              <a:rPr lang="en-US" sz="1600" dirty="0" err="1">
                <a:solidFill>
                  <a:schemeClr val="bg1"/>
                </a:solidFill>
              </a:rPr>
              <a:t>ff</a:t>
            </a:r>
            <a:r>
              <a:rPr lang="en-US" sz="1600" dirty="0">
                <a:solidFill>
                  <a:schemeClr val="bg1"/>
                </a:solidFill>
              </a:rPr>
              <a:t> result:</a:t>
            </a:r>
          </a:p>
        </p:txBody>
      </p:sp>
    </p:spTree>
    <p:extLst>
      <p:ext uri="{BB962C8B-B14F-4D97-AF65-F5344CB8AC3E}">
        <p14:creationId xmlns:p14="http://schemas.microsoft.com/office/powerpoint/2010/main" val="329518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TextBox 12">
            <a:extLst>
              <a:ext uri="{FF2B5EF4-FFF2-40B4-BE49-F238E27FC236}">
                <a16:creationId xmlns:a16="http://schemas.microsoft.com/office/drawing/2014/main" id="{7AF13690-F4DA-4954-8E97-DA1D87D897B0}"/>
              </a:ext>
            </a:extLst>
          </p:cNvPr>
          <p:cNvSpPr txBox="1"/>
          <p:nvPr/>
        </p:nvSpPr>
        <p:spPr>
          <a:xfrm>
            <a:off x="490194" y="1972883"/>
            <a:ext cx="10963373" cy="1292662"/>
          </a:xfrm>
          <a:prstGeom prst="rect">
            <a:avLst/>
          </a:prstGeom>
          <a:noFill/>
        </p:spPr>
        <p:txBody>
          <a:bodyPr wrap="square" lIns="0" tIns="0" rIns="0" bIns="45720" rtlCol="0">
            <a:spAutoFit/>
          </a:bodyPr>
          <a:lstStyle/>
          <a:p>
            <a:pPr algn="just"/>
            <a:r>
              <a:rPr lang="en-US" b="1" dirty="0">
                <a:solidFill>
                  <a:schemeClr val="bg1"/>
                </a:solidFill>
              </a:rPr>
              <a:t>STANDARD DATA TYPES</a:t>
            </a:r>
          </a:p>
          <a:p>
            <a:pPr algn="just"/>
            <a:endParaRPr lang="en-US" sz="1500" b="1" dirty="0">
              <a:solidFill>
                <a:schemeClr val="bg1"/>
              </a:solidFill>
            </a:endParaRPr>
          </a:p>
          <a:p>
            <a:pPr algn="just"/>
            <a:r>
              <a:rPr lang="en-US" sz="1600" dirty="0">
                <a:solidFill>
                  <a:schemeClr val="bg1"/>
                </a:solidFill>
              </a:rPr>
              <a:t>The data stored in memory can be of many types. For example, a person's age is stored as a numeric value and his or her address is stored as alphanumeric characters. Python has various standard data types that are used to define the operations possible on them and the storage method for each of them.</a:t>
            </a:r>
            <a:endParaRPr lang="en-US" sz="1500" b="1" dirty="0">
              <a:solidFill>
                <a:schemeClr val="bg1"/>
              </a:solidFill>
            </a:endParaRPr>
          </a:p>
        </p:txBody>
      </p:sp>
      <p:sp>
        <p:nvSpPr>
          <p:cNvPr id="2" name="Rectangle 1">
            <a:extLst>
              <a:ext uri="{FF2B5EF4-FFF2-40B4-BE49-F238E27FC236}">
                <a16:creationId xmlns:a16="http://schemas.microsoft.com/office/drawing/2014/main" id="{23A89263-1D4C-4880-B87C-6804B079BB34}"/>
              </a:ext>
            </a:extLst>
          </p:cNvPr>
          <p:cNvSpPr/>
          <p:nvPr/>
        </p:nvSpPr>
        <p:spPr>
          <a:xfrm>
            <a:off x="490194" y="3385077"/>
            <a:ext cx="5139585" cy="2185214"/>
          </a:xfrm>
          <a:prstGeom prst="rect">
            <a:avLst/>
          </a:prstGeom>
        </p:spPr>
        <p:txBody>
          <a:bodyPr wrap="square">
            <a:spAutoFit/>
          </a:bodyPr>
          <a:lstStyle/>
          <a:p>
            <a:r>
              <a:rPr lang="en-US" sz="1600" dirty="0">
                <a:solidFill>
                  <a:schemeClr val="bg1"/>
                </a:solidFill>
              </a:rPr>
              <a:t>Python has five standard data types −</a:t>
            </a:r>
          </a:p>
          <a:p>
            <a:pPr marL="857250" lvl="1" indent="-400050">
              <a:lnSpc>
                <a:spcPct val="150000"/>
              </a:lnSpc>
              <a:buFont typeface="+mj-lt"/>
              <a:buAutoNum type="romanUcPeriod"/>
            </a:pPr>
            <a:r>
              <a:rPr lang="en-US" sz="1600" dirty="0">
                <a:solidFill>
                  <a:schemeClr val="bg1"/>
                </a:solidFill>
              </a:rPr>
              <a:t>Numbers</a:t>
            </a:r>
          </a:p>
          <a:p>
            <a:pPr marL="857250" lvl="1" indent="-400050">
              <a:lnSpc>
                <a:spcPct val="150000"/>
              </a:lnSpc>
              <a:buFont typeface="+mj-lt"/>
              <a:buAutoNum type="romanUcPeriod"/>
            </a:pPr>
            <a:r>
              <a:rPr lang="en-US" sz="1600" dirty="0">
                <a:solidFill>
                  <a:schemeClr val="bg1"/>
                </a:solidFill>
              </a:rPr>
              <a:t>String</a:t>
            </a:r>
          </a:p>
          <a:p>
            <a:pPr marL="857250" lvl="1" indent="-400050">
              <a:lnSpc>
                <a:spcPct val="150000"/>
              </a:lnSpc>
              <a:buFont typeface="+mj-lt"/>
              <a:buAutoNum type="romanUcPeriod"/>
            </a:pPr>
            <a:r>
              <a:rPr lang="en-US" sz="1600" dirty="0">
                <a:solidFill>
                  <a:schemeClr val="bg1"/>
                </a:solidFill>
              </a:rPr>
              <a:t>List</a:t>
            </a:r>
          </a:p>
          <a:p>
            <a:pPr marL="857250" lvl="1" indent="-400050">
              <a:lnSpc>
                <a:spcPct val="150000"/>
              </a:lnSpc>
              <a:buFont typeface="+mj-lt"/>
              <a:buAutoNum type="romanUcPeriod"/>
            </a:pPr>
            <a:r>
              <a:rPr lang="en-US" sz="1600" dirty="0">
                <a:solidFill>
                  <a:schemeClr val="bg1"/>
                </a:solidFill>
              </a:rPr>
              <a:t>Tuple</a:t>
            </a:r>
          </a:p>
          <a:p>
            <a:pPr marL="857250" lvl="1" indent="-400050">
              <a:lnSpc>
                <a:spcPct val="150000"/>
              </a:lnSpc>
              <a:buFont typeface="+mj-lt"/>
              <a:buAutoNum type="romanUcPeriod"/>
            </a:pPr>
            <a:r>
              <a:rPr lang="en-US" sz="1600" dirty="0">
                <a:solidFill>
                  <a:schemeClr val="bg1"/>
                </a:solidFill>
              </a:rPr>
              <a:t>Dictionary</a:t>
            </a:r>
          </a:p>
        </p:txBody>
      </p:sp>
    </p:spTree>
    <p:extLst>
      <p:ext uri="{BB962C8B-B14F-4D97-AF65-F5344CB8AC3E}">
        <p14:creationId xmlns:p14="http://schemas.microsoft.com/office/powerpoint/2010/main" val="2819862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8" y="2026045"/>
            <a:ext cx="5187891" cy="1538883"/>
          </a:xfrm>
          <a:prstGeom prst="rect">
            <a:avLst/>
          </a:prstGeom>
          <a:noFill/>
        </p:spPr>
        <p:txBody>
          <a:bodyPr wrap="square" lIns="0" tIns="0" rIns="0" bIns="45720" rtlCol="0">
            <a:spAutoFit/>
          </a:bodyPr>
          <a:lstStyle/>
          <a:p>
            <a:pPr algn="just"/>
            <a:r>
              <a:rPr lang="en-US" b="1" dirty="0">
                <a:solidFill>
                  <a:schemeClr val="bg1"/>
                </a:solidFill>
              </a:rPr>
              <a:t>I. PYTHON NUMBERS</a:t>
            </a:r>
          </a:p>
          <a:p>
            <a:pPr algn="just"/>
            <a:endParaRPr lang="en-US" sz="1500" b="1" dirty="0">
              <a:solidFill>
                <a:schemeClr val="bg1"/>
              </a:solidFill>
            </a:endParaRPr>
          </a:p>
          <a:p>
            <a:pPr algn="just"/>
            <a:r>
              <a:rPr lang="en-US" sz="1600" dirty="0">
                <a:solidFill>
                  <a:schemeClr val="bg1"/>
                </a:solidFill>
              </a:rPr>
              <a:t>Number data types store numeric values. Number objects are created when you assign a value to them. </a:t>
            </a:r>
          </a:p>
          <a:p>
            <a:pPr algn="just"/>
            <a:endParaRPr lang="en-US" sz="1600" dirty="0">
              <a:solidFill>
                <a:schemeClr val="bg1"/>
              </a:solidFill>
            </a:endParaRPr>
          </a:p>
          <a:p>
            <a:pPr algn="just"/>
            <a:r>
              <a:rPr lang="en-US" sz="1600" dirty="0">
                <a:solidFill>
                  <a:schemeClr val="bg1"/>
                </a:solidFill>
              </a:rPr>
              <a:t>For example −</a:t>
            </a:r>
            <a:endParaRPr lang="en-US" sz="1500" b="1" dirty="0">
              <a:solidFill>
                <a:schemeClr val="bg1"/>
              </a:solidFill>
            </a:endParaRPr>
          </a:p>
        </p:txBody>
      </p:sp>
      <p:sp>
        <p:nvSpPr>
          <p:cNvPr id="3" name="Rectangle 2">
            <a:extLst>
              <a:ext uri="{FF2B5EF4-FFF2-40B4-BE49-F238E27FC236}">
                <a16:creationId xmlns:a16="http://schemas.microsoft.com/office/drawing/2014/main" id="{9CA79DE3-9B61-4DDA-924E-2E9565F6F159}"/>
              </a:ext>
            </a:extLst>
          </p:cNvPr>
          <p:cNvSpPr/>
          <p:nvPr/>
        </p:nvSpPr>
        <p:spPr>
          <a:xfrm>
            <a:off x="560328" y="3684064"/>
            <a:ext cx="5187891" cy="553998"/>
          </a:xfrm>
          <a:prstGeom prst="rect">
            <a:avLst/>
          </a:prstGeom>
          <a:solidFill>
            <a:schemeClr val="bg1"/>
          </a:solidFill>
        </p:spPr>
        <p:txBody>
          <a:bodyPr wrap="square">
            <a:spAutoFit/>
          </a:bodyPr>
          <a:lstStyle/>
          <a:p>
            <a:r>
              <a:rPr lang="en-US" sz="1500" dirty="0">
                <a:latin typeface="Courier New" panose="02070309020205020404" pitchFamily="49" charset="0"/>
                <a:cs typeface="Courier New" panose="02070309020205020404" pitchFamily="49" charset="0"/>
              </a:rPr>
              <a:t>var1 = 1 </a:t>
            </a:r>
          </a:p>
          <a:p>
            <a:r>
              <a:rPr lang="en-US" sz="1500" dirty="0">
                <a:latin typeface="Courier New" panose="02070309020205020404" pitchFamily="49" charset="0"/>
                <a:cs typeface="Courier New" panose="02070309020205020404" pitchFamily="49" charset="0"/>
              </a:rPr>
              <a:t>var2 = 10</a:t>
            </a:r>
          </a:p>
        </p:txBody>
      </p:sp>
      <p:sp>
        <p:nvSpPr>
          <p:cNvPr id="5" name="Rectangle 4">
            <a:extLst>
              <a:ext uri="{FF2B5EF4-FFF2-40B4-BE49-F238E27FC236}">
                <a16:creationId xmlns:a16="http://schemas.microsoft.com/office/drawing/2014/main" id="{3375C90A-1738-4B02-AEEE-E1737A5ECAF4}"/>
              </a:ext>
            </a:extLst>
          </p:cNvPr>
          <p:cNvSpPr/>
          <p:nvPr/>
        </p:nvSpPr>
        <p:spPr>
          <a:xfrm>
            <a:off x="490195" y="4434629"/>
            <a:ext cx="5328155" cy="830997"/>
          </a:xfrm>
          <a:prstGeom prst="rect">
            <a:avLst/>
          </a:prstGeom>
        </p:spPr>
        <p:txBody>
          <a:bodyPr wrap="square">
            <a:spAutoFit/>
          </a:bodyPr>
          <a:lstStyle/>
          <a:p>
            <a:pPr algn="just"/>
            <a:r>
              <a:rPr lang="en-US" sz="1600" dirty="0">
                <a:solidFill>
                  <a:schemeClr val="bg1"/>
                </a:solidFill>
              </a:rPr>
              <a:t>You can also delete the reference to a number object by using the del statement. The syntax of the del statement is −</a:t>
            </a:r>
          </a:p>
        </p:txBody>
      </p:sp>
      <p:sp>
        <p:nvSpPr>
          <p:cNvPr id="6" name="Rectangle 5">
            <a:extLst>
              <a:ext uri="{FF2B5EF4-FFF2-40B4-BE49-F238E27FC236}">
                <a16:creationId xmlns:a16="http://schemas.microsoft.com/office/drawing/2014/main" id="{FD338C23-9138-401B-8E1E-157EBBF7AB93}"/>
              </a:ext>
            </a:extLst>
          </p:cNvPr>
          <p:cNvSpPr/>
          <p:nvPr/>
        </p:nvSpPr>
        <p:spPr>
          <a:xfrm>
            <a:off x="560328" y="5403042"/>
            <a:ext cx="5187891" cy="323165"/>
          </a:xfrm>
          <a:prstGeom prst="rect">
            <a:avLst/>
          </a:prstGeom>
          <a:solidFill>
            <a:schemeClr val="bg1"/>
          </a:solidFill>
        </p:spPr>
        <p:txBody>
          <a:bodyPr wrap="square">
            <a:spAutoFit/>
          </a:bodyPr>
          <a:lstStyle/>
          <a:p>
            <a:r>
              <a:rPr lang="en-US" sz="1500" dirty="0">
                <a:latin typeface="Courier New" panose="02070309020205020404" pitchFamily="49" charset="0"/>
                <a:cs typeface="Courier New" panose="02070309020205020404" pitchFamily="49" charset="0"/>
              </a:rPr>
              <a:t>del var1[,var2[,var3[....,</a:t>
            </a:r>
            <a:r>
              <a:rPr lang="en-US" sz="1500" dirty="0" err="1">
                <a:latin typeface="Courier New" panose="02070309020205020404" pitchFamily="49" charset="0"/>
                <a:cs typeface="Courier New" panose="02070309020205020404" pitchFamily="49" charset="0"/>
              </a:rPr>
              <a:t>varN</a:t>
            </a:r>
            <a:r>
              <a:rPr lang="en-US" sz="1500" dirty="0">
                <a:latin typeface="Courier New" panose="02070309020205020404" pitchFamily="49" charset="0"/>
                <a:cs typeface="Courier New" panose="02070309020205020404" pitchFamily="49" charset="0"/>
              </a:rPr>
              <a:t>]]]]</a:t>
            </a:r>
          </a:p>
        </p:txBody>
      </p:sp>
      <p:cxnSp>
        <p:nvCxnSpPr>
          <p:cNvPr id="12" name="Straight Connector 11">
            <a:extLst>
              <a:ext uri="{FF2B5EF4-FFF2-40B4-BE49-F238E27FC236}">
                <a16:creationId xmlns:a16="http://schemas.microsoft.com/office/drawing/2014/main" id="{8251DD1F-A1CE-43DB-8724-DF56353DE94D}"/>
              </a:ext>
            </a:extLst>
          </p:cNvPr>
          <p:cNvCxnSpPr>
            <a:cxnSpLocks/>
          </p:cNvCxnSpPr>
          <p:nvPr/>
        </p:nvCxnSpPr>
        <p:spPr>
          <a:xfrm>
            <a:off x="5953760" y="1775433"/>
            <a:ext cx="0" cy="4798087"/>
          </a:xfrm>
          <a:prstGeom prst="line">
            <a:avLst/>
          </a:prstGeom>
          <a:ln w="19050">
            <a:solidFill>
              <a:srgbClr val="FF9128"/>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5036F46-42C6-451C-9E40-260B267473B3}"/>
              </a:ext>
            </a:extLst>
          </p:cNvPr>
          <p:cNvSpPr txBox="1"/>
          <p:nvPr/>
        </p:nvSpPr>
        <p:spPr>
          <a:xfrm>
            <a:off x="6270484" y="2026045"/>
            <a:ext cx="5187891" cy="1031051"/>
          </a:xfrm>
          <a:prstGeom prst="rect">
            <a:avLst/>
          </a:prstGeom>
          <a:noFill/>
        </p:spPr>
        <p:txBody>
          <a:bodyPr wrap="square" lIns="0" tIns="0" rIns="0" bIns="45720" rtlCol="0">
            <a:spAutoFit/>
          </a:bodyPr>
          <a:lstStyle/>
          <a:p>
            <a:pPr algn="just"/>
            <a:r>
              <a:rPr lang="en-US" sz="1600" dirty="0">
                <a:solidFill>
                  <a:schemeClr val="bg1"/>
                </a:solidFill>
              </a:rPr>
              <a:t>You can delete a single object or multiple objects by using the del statement. </a:t>
            </a:r>
          </a:p>
          <a:p>
            <a:pPr algn="just"/>
            <a:endParaRPr lang="en-US" sz="1600" dirty="0">
              <a:solidFill>
                <a:schemeClr val="bg1"/>
              </a:solidFill>
            </a:endParaRPr>
          </a:p>
          <a:p>
            <a:pPr algn="just"/>
            <a:r>
              <a:rPr lang="en-US" sz="1600" dirty="0">
                <a:solidFill>
                  <a:schemeClr val="bg1"/>
                </a:solidFill>
              </a:rPr>
              <a:t>For example −</a:t>
            </a:r>
            <a:endParaRPr lang="en-US" sz="1600" b="1" dirty="0">
              <a:solidFill>
                <a:schemeClr val="bg1"/>
              </a:solidFill>
            </a:endParaRPr>
          </a:p>
        </p:txBody>
      </p:sp>
      <p:sp>
        <p:nvSpPr>
          <p:cNvPr id="15" name="Rectangle 14">
            <a:extLst>
              <a:ext uri="{FF2B5EF4-FFF2-40B4-BE49-F238E27FC236}">
                <a16:creationId xmlns:a16="http://schemas.microsoft.com/office/drawing/2014/main" id="{1F27C50C-F842-41C1-8F30-7EE3180EBE54}"/>
              </a:ext>
            </a:extLst>
          </p:cNvPr>
          <p:cNvSpPr/>
          <p:nvPr/>
        </p:nvSpPr>
        <p:spPr>
          <a:xfrm>
            <a:off x="6159302" y="3994963"/>
            <a:ext cx="5139585" cy="1569660"/>
          </a:xfrm>
          <a:prstGeom prst="rect">
            <a:avLst/>
          </a:prstGeom>
        </p:spPr>
        <p:txBody>
          <a:bodyPr wrap="square">
            <a:spAutoFit/>
          </a:bodyPr>
          <a:lstStyle/>
          <a:p>
            <a:r>
              <a:rPr lang="en-US" sz="1600" dirty="0">
                <a:solidFill>
                  <a:schemeClr val="bg1"/>
                </a:solidFill>
              </a:rPr>
              <a:t>Python supports four different numerical types −</a:t>
            </a:r>
          </a:p>
          <a:p>
            <a:pPr marL="742950" lvl="1" indent="-285750">
              <a:buFont typeface="Arial" panose="020B0604020202020204" pitchFamily="34" charset="0"/>
              <a:buChar char="•"/>
            </a:pPr>
            <a:r>
              <a:rPr lang="en-US" sz="1600" dirty="0" err="1">
                <a:solidFill>
                  <a:schemeClr val="bg1"/>
                </a:solidFill>
              </a:rPr>
              <a:t>int</a:t>
            </a:r>
            <a:r>
              <a:rPr lang="en-US" sz="1600" dirty="0">
                <a:solidFill>
                  <a:schemeClr val="bg1"/>
                </a:solidFill>
              </a:rPr>
              <a:t> (signed integers)</a:t>
            </a:r>
          </a:p>
          <a:p>
            <a:pPr marL="742950" lvl="1" indent="-285750">
              <a:buFont typeface="Arial" panose="020B0604020202020204" pitchFamily="34" charset="0"/>
              <a:buChar char="•"/>
            </a:pPr>
            <a:r>
              <a:rPr lang="en-US" sz="1600" dirty="0">
                <a:solidFill>
                  <a:schemeClr val="bg1"/>
                </a:solidFill>
              </a:rPr>
              <a:t>long (long integers, they can also be represented in octal and hexadecimal)</a:t>
            </a:r>
          </a:p>
          <a:p>
            <a:pPr marL="742950" lvl="1" indent="-285750">
              <a:buFont typeface="Arial" panose="020B0604020202020204" pitchFamily="34" charset="0"/>
              <a:buChar char="•"/>
            </a:pPr>
            <a:r>
              <a:rPr lang="en-US" sz="1600" dirty="0">
                <a:solidFill>
                  <a:schemeClr val="bg1"/>
                </a:solidFill>
              </a:rPr>
              <a:t>float (floating point real values)</a:t>
            </a:r>
          </a:p>
          <a:p>
            <a:pPr marL="742950" lvl="1" indent="-285750">
              <a:buFont typeface="Arial" panose="020B0604020202020204" pitchFamily="34" charset="0"/>
              <a:buChar char="•"/>
            </a:pPr>
            <a:r>
              <a:rPr lang="en-US" sz="1600" dirty="0">
                <a:solidFill>
                  <a:schemeClr val="bg1"/>
                </a:solidFill>
              </a:rPr>
              <a:t>complex (complex numbers)</a:t>
            </a:r>
          </a:p>
        </p:txBody>
      </p:sp>
      <p:sp>
        <p:nvSpPr>
          <p:cNvPr id="16" name="Rectangle 15">
            <a:extLst>
              <a:ext uri="{FF2B5EF4-FFF2-40B4-BE49-F238E27FC236}">
                <a16:creationId xmlns:a16="http://schemas.microsoft.com/office/drawing/2014/main" id="{D7543BE2-5A76-4B9D-9A9D-641FEEC52ECE}"/>
              </a:ext>
            </a:extLst>
          </p:cNvPr>
          <p:cNvSpPr/>
          <p:nvPr/>
        </p:nvSpPr>
        <p:spPr>
          <a:xfrm>
            <a:off x="6270483" y="3117292"/>
            <a:ext cx="5187891" cy="584775"/>
          </a:xfrm>
          <a:prstGeom prst="rect">
            <a:avLst/>
          </a:prstGeom>
          <a:solidFill>
            <a:schemeClr val="bg1"/>
          </a:solidFill>
        </p:spPr>
        <p:txBody>
          <a:bodyPr wrap="square">
            <a:spAutoFit/>
          </a:bodyPr>
          <a:lstStyle/>
          <a:p>
            <a:r>
              <a:rPr lang="en-US" sz="1600" dirty="0">
                <a:latin typeface="Courier New" panose="02070309020205020404" pitchFamily="49" charset="0"/>
                <a:cs typeface="Courier New" panose="02070309020205020404" pitchFamily="49" charset="0"/>
              </a:rPr>
              <a:t>del </a:t>
            </a:r>
            <a:r>
              <a:rPr lang="en-US" sz="1600" dirty="0" err="1">
                <a:latin typeface="Courier New" panose="02070309020205020404" pitchFamily="49" charset="0"/>
                <a:cs typeface="Courier New" panose="02070309020205020404" pitchFamily="49" charset="0"/>
              </a:rPr>
              <a:t>var</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del </a:t>
            </a:r>
            <a:r>
              <a:rPr lang="en-US" sz="1600" dirty="0" err="1">
                <a:latin typeface="Courier New" panose="02070309020205020404" pitchFamily="49" charset="0"/>
                <a:cs typeface="Courier New" panose="02070309020205020404" pitchFamily="49" charset="0"/>
              </a:rPr>
              <a:t>var_a</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var_b</a:t>
            </a:r>
            <a:endParaRPr lang="en-US"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3580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8" name="Straight Connector 7">
            <a:extLst>
              <a:ext uri="{FF2B5EF4-FFF2-40B4-BE49-F238E27FC236}">
                <a16:creationId xmlns:a16="http://schemas.microsoft.com/office/drawing/2014/main" id="{C74AD5A6-F09D-4AF7-ADA2-DEEF06EE995D}"/>
              </a:ext>
            </a:extLst>
          </p:cNvPr>
          <p:cNvCxnSpPr>
            <a:cxnSpLocks/>
          </p:cNvCxnSpPr>
          <p:nvPr/>
        </p:nvCxnSpPr>
        <p:spPr>
          <a:xfrm>
            <a:off x="5953760" y="1775433"/>
            <a:ext cx="0" cy="4798087"/>
          </a:xfrm>
          <a:prstGeom prst="line">
            <a:avLst/>
          </a:prstGeom>
          <a:ln w="19050">
            <a:solidFill>
              <a:srgbClr val="FF9128"/>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B80F008-F25E-4A7A-A57D-310D92BD5A4D}"/>
              </a:ext>
            </a:extLst>
          </p:cNvPr>
          <p:cNvSpPr txBox="1"/>
          <p:nvPr/>
        </p:nvSpPr>
        <p:spPr>
          <a:xfrm>
            <a:off x="490195" y="2036678"/>
            <a:ext cx="5187891" cy="292388"/>
          </a:xfrm>
          <a:prstGeom prst="rect">
            <a:avLst/>
          </a:prstGeom>
          <a:noFill/>
        </p:spPr>
        <p:txBody>
          <a:bodyPr wrap="square" lIns="0" tIns="0" rIns="0" bIns="45720" rtlCol="0">
            <a:spAutoFit/>
          </a:bodyPr>
          <a:lstStyle/>
          <a:p>
            <a:pPr algn="just"/>
            <a:r>
              <a:rPr lang="en-US" sz="1600" dirty="0">
                <a:solidFill>
                  <a:schemeClr val="bg1"/>
                </a:solidFill>
              </a:rPr>
              <a:t>Here are some examples of numbers −</a:t>
            </a:r>
            <a:endParaRPr lang="en-US" sz="1600" b="1" dirty="0">
              <a:solidFill>
                <a:schemeClr val="bg1"/>
              </a:solidFill>
            </a:endParaRPr>
          </a:p>
        </p:txBody>
      </p:sp>
      <p:pic>
        <p:nvPicPr>
          <p:cNvPr id="15" name="Picture 14">
            <a:extLst>
              <a:ext uri="{FF2B5EF4-FFF2-40B4-BE49-F238E27FC236}">
                <a16:creationId xmlns:a16="http://schemas.microsoft.com/office/drawing/2014/main" id="{A3E309D4-B695-4BA2-AAFE-086895BB8F53}"/>
              </a:ext>
            </a:extLst>
          </p:cNvPr>
          <p:cNvPicPr>
            <a:picLocks noChangeAspect="1"/>
          </p:cNvPicPr>
          <p:nvPr/>
        </p:nvPicPr>
        <p:blipFill>
          <a:blip r:embed="rId3"/>
          <a:stretch>
            <a:fillRect/>
          </a:stretch>
        </p:blipFill>
        <p:spPr>
          <a:xfrm>
            <a:off x="490195" y="2583267"/>
            <a:ext cx="5187891" cy="3079665"/>
          </a:xfrm>
          <a:prstGeom prst="rect">
            <a:avLst/>
          </a:prstGeom>
        </p:spPr>
      </p:pic>
      <p:sp>
        <p:nvSpPr>
          <p:cNvPr id="17" name="TextBox 16">
            <a:extLst>
              <a:ext uri="{FF2B5EF4-FFF2-40B4-BE49-F238E27FC236}">
                <a16:creationId xmlns:a16="http://schemas.microsoft.com/office/drawing/2014/main" id="{53AA7AF8-ECAF-487A-90E5-63B28F51DCD2}"/>
              </a:ext>
            </a:extLst>
          </p:cNvPr>
          <p:cNvSpPr txBox="1"/>
          <p:nvPr/>
        </p:nvSpPr>
        <p:spPr>
          <a:xfrm>
            <a:off x="6265676" y="2036678"/>
            <a:ext cx="5187891" cy="2262158"/>
          </a:xfrm>
          <a:prstGeom prst="rect">
            <a:avLst/>
          </a:prstGeom>
          <a:noFill/>
        </p:spPr>
        <p:txBody>
          <a:bodyPr wrap="square" lIns="0" tIns="0" rIns="0" bIns="45720" rtlCol="0">
            <a:spAutoFit/>
          </a:bodyPr>
          <a:lstStyle/>
          <a:p>
            <a:pPr algn="just"/>
            <a:r>
              <a:rPr lang="en-US" sz="1600" dirty="0">
                <a:solidFill>
                  <a:schemeClr val="bg1"/>
                </a:solidFill>
              </a:rPr>
              <a:t>Python allows you to use a lowercase l with long, but it is recommended that you use only an uppercase L to avoid confusion with the number 1. Python displays long integers with an uppercase L.</a:t>
            </a:r>
          </a:p>
          <a:p>
            <a:pPr algn="just"/>
            <a:endParaRPr lang="en-US" sz="1600" b="1" dirty="0">
              <a:solidFill>
                <a:schemeClr val="bg1"/>
              </a:solidFill>
            </a:endParaRPr>
          </a:p>
          <a:p>
            <a:pPr algn="just"/>
            <a:r>
              <a:rPr lang="en-US" sz="1600" dirty="0">
                <a:solidFill>
                  <a:schemeClr val="bg1"/>
                </a:solidFill>
              </a:rPr>
              <a:t>A complex number consists of an ordered pair of real floating-point numbers denoted by x + </a:t>
            </a:r>
            <a:r>
              <a:rPr lang="en-US" sz="1600" dirty="0" err="1">
                <a:solidFill>
                  <a:schemeClr val="bg1"/>
                </a:solidFill>
              </a:rPr>
              <a:t>yj</a:t>
            </a:r>
            <a:r>
              <a:rPr lang="en-US" sz="1600" dirty="0">
                <a:solidFill>
                  <a:schemeClr val="bg1"/>
                </a:solidFill>
              </a:rPr>
              <a:t>, where x and y are the real numbers and j is the imaginary unit.</a:t>
            </a:r>
            <a:endParaRPr lang="en-US" sz="1600" b="1" dirty="0">
              <a:solidFill>
                <a:schemeClr val="bg1"/>
              </a:solidFill>
            </a:endParaRPr>
          </a:p>
        </p:txBody>
      </p:sp>
    </p:spTree>
    <p:extLst>
      <p:ext uri="{BB962C8B-B14F-4D97-AF65-F5344CB8AC3E}">
        <p14:creationId xmlns:p14="http://schemas.microsoft.com/office/powerpoint/2010/main" val="1847386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497426" y="1876365"/>
            <a:ext cx="5187891" cy="292388"/>
          </a:xfrm>
          <a:prstGeom prst="rect">
            <a:avLst/>
          </a:prstGeom>
          <a:noFill/>
        </p:spPr>
        <p:txBody>
          <a:bodyPr wrap="square" lIns="0" tIns="0" rIns="0" bIns="45720" rtlCol="0">
            <a:spAutoFit/>
          </a:bodyPr>
          <a:lstStyle/>
          <a:p>
            <a:pPr algn="just"/>
            <a:r>
              <a:rPr lang="en-US" sz="1600" b="1" dirty="0">
                <a:solidFill>
                  <a:schemeClr val="bg1"/>
                </a:solidFill>
              </a:rPr>
              <a:t>MATHEMATICAL FUNCTIONS</a:t>
            </a:r>
          </a:p>
        </p:txBody>
      </p:sp>
      <p:graphicFrame>
        <p:nvGraphicFramePr>
          <p:cNvPr id="2" name="Table 1">
            <a:extLst>
              <a:ext uri="{FF2B5EF4-FFF2-40B4-BE49-F238E27FC236}">
                <a16:creationId xmlns:a16="http://schemas.microsoft.com/office/drawing/2014/main" id="{D32D12F3-CFE3-4C2D-B1CC-A63F71F6E7C1}"/>
              </a:ext>
            </a:extLst>
          </p:cNvPr>
          <p:cNvGraphicFramePr>
            <a:graphicFrameLocks noGrp="1"/>
          </p:cNvGraphicFramePr>
          <p:nvPr>
            <p:extLst>
              <p:ext uri="{D42A27DB-BD31-4B8C-83A1-F6EECF244321}">
                <p14:modId xmlns:p14="http://schemas.microsoft.com/office/powerpoint/2010/main" val="2301395337"/>
              </p:ext>
            </p:extLst>
          </p:nvPr>
        </p:nvGraphicFramePr>
        <p:xfrm>
          <a:off x="497426" y="2301040"/>
          <a:ext cx="10845244" cy="3993667"/>
        </p:xfrm>
        <a:graphic>
          <a:graphicData uri="http://schemas.openxmlformats.org/drawingml/2006/table">
            <a:tbl>
              <a:tblPr/>
              <a:tblGrid>
                <a:gridCol w="1988920">
                  <a:extLst>
                    <a:ext uri="{9D8B030D-6E8A-4147-A177-3AD203B41FA5}">
                      <a16:colId xmlns:a16="http://schemas.microsoft.com/office/drawing/2014/main" val="798522410"/>
                    </a:ext>
                  </a:extLst>
                </a:gridCol>
                <a:gridCol w="8856324">
                  <a:extLst>
                    <a:ext uri="{9D8B030D-6E8A-4147-A177-3AD203B41FA5}">
                      <a16:colId xmlns:a16="http://schemas.microsoft.com/office/drawing/2014/main" val="70536209"/>
                    </a:ext>
                  </a:extLst>
                </a:gridCol>
              </a:tblGrid>
              <a:tr h="257225">
                <a:tc>
                  <a:txBody>
                    <a:bodyPr/>
                    <a:lstStyle/>
                    <a:p>
                      <a:pPr algn="l" fontAlgn="t"/>
                      <a:r>
                        <a:rPr lang="en-US" sz="1500" b="1" i="0" u="none" strike="noStrike" dirty="0">
                          <a:solidFill>
                            <a:srgbClr val="FFFFFF"/>
                          </a:solidFill>
                          <a:effectLst/>
                          <a:latin typeface="Graphik" panose="020B0503030202060203" pitchFamily="34" charset="0"/>
                        </a:rPr>
                        <a:t>FUNCTIONS</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t"/>
                      <a:r>
                        <a:rPr lang="en-US" sz="1500" b="1" i="0" u="none" strike="noStrike" dirty="0">
                          <a:solidFill>
                            <a:srgbClr val="FFFFFF"/>
                          </a:solidFill>
                          <a:effectLst/>
                          <a:latin typeface="Graphik" panose="020B0503030202060203" pitchFamily="34" charset="0"/>
                        </a:rPr>
                        <a:t>RETURNS</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extLst>
                  <a:ext uri="{0D108BD9-81ED-4DB2-BD59-A6C34878D82A}">
                    <a16:rowId xmlns:a16="http://schemas.microsoft.com/office/drawing/2014/main" val="2768621810"/>
                  </a:ext>
                </a:extLst>
              </a:tr>
              <a:tr h="284468">
                <a:tc>
                  <a:txBody>
                    <a:bodyPr/>
                    <a:lstStyle/>
                    <a:p>
                      <a:pPr algn="l" fontAlgn="t"/>
                      <a:r>
                        <a:rPr lang="en-US" sz="1400" b="1" i="0" u="none" strike="noStrike" dirty="0">
                          <a:solidFill>
                            <a:srgbClr val="000000"/>
                          </a:solidFill>
                          <a:effectLst/>
                          <a:latin typeface="Graphik" panose="020B0503030202060203" pitchFamily="34" charset="0"/>
                        </a:rPr>
                        <a:t>abs(x)</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The absolute value of x: the (positive) distance between x and zero.</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0379314"/>
                  </a:ext>
                </a:extLst>
              </a:tr>
              <a:tr h="204349">
                <a:tc>
                  <a:txBody>
                    <a:bodyPr/>
                    <a:lstStyle/>
                    <a:p>
                      <a:pPr algn="l" fontAlgn="t"/>
                      <a:r>
                        <a:rPr lang="en-US" sz="1400" b="1" i="0" u="none" strike="noStrike" dirty="0">
                          <a:solidFill>
                            <a:srgbClr val="000000"/>
                          </a:solidFill>
                          <a:effectLst/>
                          <a:latin typeface="Graphik" panose="020B0503030202060203" pitchFamily="34" charset="0"/>
                        </a:rPr>
                        <a:t>ceil(x)</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The ceiling of x: the smallest integer not less than x</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0151605"/>
                  </a:ext>
                </a:extLst>
              </a:tr>
              <a:tr h="204349">
                <a:tc>
                  <a:txBody>
                    <a:bodyPr/>
                    <a:lstStyle/>
                    <a:p>
                      <a:pPr algn="l" fontAlgn="t"/>
                      <a:r>
                        <a:rPr lang="en-US" sz="1400" b="1" i="0" u="none" strike="noStrike" dirty="0" err="1">
                          <a:solidFill>
                            <a:srgbClr val="000000"/>
                          </a:solidFill>
                          <a:effectLst/>
                          <a:latin typeface="Graphik" panose="020B0503030202060203" pitchFamily="34" charset="0"/>
                        </a:rPr>
                        <a:t>cmp</a:t>
                      </a:r>
                      <a:r>
                        <a:rPr lang="en-US" sz="1400" b="1" i="0" u="none" strike="noStrike" dirty="0">
                          <a:solidFill>
                            <a:srgbClr val="000000"/>
                          </a:solidFill>
                          <a:effectLst/>
                          <a:latin typeface="Graphik" panose="020B0503030202060203" pitchFamily="34" charset="0"/>
                        </a:rPr>
                        <a:t>(x, y)</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-1 if x &lt; y, 0 if x == y, or 1 if x &gt; y</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2783195"/>
                  </a:ext>
                </a:extLst>
              </a:tr>
              <a:tr h="204349">
                <a:tc>
                  <a:txBody>
                    <a:bodyPr/>
                    <a:lstStyle/>
                    <a:p>
                      <a:pPr algn="l" fontAlgn="t"/>
                      <a:r>
                        <a:rPr lang="en-US" sz="1400" b="1" i="0" u="none" strike="noStrike" dirty="0" err="1">
                          <a:solidFill>
                            <a:srgbClr val="000000"/>
                          </a:solidFill>
                          <a:effectLst/>
                          <a:latin typeface="Graphik" panose="020B0503030202060203" pitchFamily="34" charset="0"/>
                        </a:rPr>
                        <a:t>exp</a:t>
                      </a:r>
                      <a:r>
                        <a:rPr lang="en-US" sz="1400" b="1" i="0" u="none" strike="noStrike" dirty="0">
                          <a:solidFill>
                            <a:srgbClr val="000000"/>
                          </a:solidFill>
                          <a:effectLst/>
                          <a:latin typeface="Graphik" panose="020B0503030202060203" pitchFamily="34" charset="0"/>
                        </a:rPr>
                        <a:t>(x)</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The exponential of x: e</a:t>
                      </a:r>
                      <a:r>
                        <a:rPr lang="en-US" sz="1400" b="0" i="0" u="none" strike="noStrike" baseline="30000">
                          <a:solidFill>
                            <a:srgbClr val="000000"/>
                          </a:solidFill>
                          <a:effectLst/>
                          <a:latin typeface="Graphik" panose="020B0503030202060203" pitchFamily="34" charset="0"/>
                        </a:rPr>
                        <a:t>x</a:t>
                      </a:r>
                      <a:endParaRPr lang="en-US" sz="1400" b="0" i="0" u="none" strike="noStrike">
                        <a:solidFill>
                          <a:srgbClr val="000000"/>
                        </a:solidFill>
                        <a:effectLst/>
                        <a:latin typeface="Graphik" panose="020B0503030202060203" pitchFamily="34" charset="0"/>
                      </a:endParaRP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5770418"/>
                  </a:ext>
                </a:extLst>
              </a:tr>
              <a:tr h="204349">
                <a:tc>
                  <a:txBody>
                    <a:bodyPr/>
                    <a:lstStyle/>
                    <a:p>
                      <a:pPr algn="l" fontAlgn="t"/>
                      <a:r>
                        <a:rPr lang="en-US" sz="1400" b="1" i="0" u="none" strike="noStrike" dirty="0">
                          <a:solidFill>
                            <a:srgbClr val="000000"/>
                          </a:solidFill>
                          <a:effectLst/>
                          <a:latin typeface="Graphik" panose="020B0503030202060203" pitchFamily="34" charset="0"/>
                        </a:rPr>
                        <a:t>fabs(x)</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The absolute value of x.</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1602658"/>
                  </a:ext>
                </a:extLst>
              </a:tr>
              <a:tr h="204349">
                <a:tc>
                  <a:txBody>
                    <a:bodyPr/>
                    <a:lstStyle/>
                    <a:p>
                      <a:pPr algn="l" fontAlgn="t"/>
                      <a:r>
                        <a:rPr lang="en-US" sz="1400" b="1" i="0" u="none" strike="noStrike" dirty="0">
                          <a:solidFill>
                            <a:srgbClr val="000000"/>
                          </a:solidFill>
                          <a:effectLst/>
                          <a:latin typeface="Graphik" panose="020B0503030202060203" pitchFamily="34" charset="0"/>
                        </a:rPr>
                        <a:t>floor(x)</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The floor of x: the largest integer not greater than x</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3298714"/>
                  </a:ext>
                </a:extLst>
              </a:tr>
              <a:tr h="204349">
                <a:tc>
                  <a:txBody>
                    <a:bodyPr/>
                    <a:lstStyle/>
                    <a:p>
                      <a:pPr algn="l" fontAlgn="t"/>
                      <a:r>
                        <a:rPr lang="en-US" sz="1400" b="1" i="0" u="none" strike="noStrike" dirty="0">
                          <a:solidFill>
                            <a:srgbClr val="000000"/>
                          </a:solidFill>
                          <a:effectLst/>
                          <a:latin typeface="Graphik" panose="020B0503030202060203" pitchFamily="34" charset="0"/>
                        </a:rPr>
                        <a:t>log(x)</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The natural logarithm of x, for x&gt; 0</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2602103"/>
                  </a:ext>
                </a:extLst>
              </a:tr>
              <a:tr h="204349">
                <a:tc>
                  <a:txBody>
                    <a:bodyPr/>
                    <a:lstStyle/>
                    <a:p>
                      <a:pPr algn="l" fontAlgn="t"/>
                      <a:r>
                        <a:rPr lang="en-US" sz="1400" b="1" i="0" u="none" strike="noStrike" dirty="0">
                          <a:solidFill>
                            <a:srgbClr val="000000"/>
                          </a:solidFill>
                          <a:effectLst/>
                          <a:latin typeface="Graphik" panose="020B0503030202060203" pitchFamily="34" charset="0"/>
                        </a:rPr>
                        <a:t>log10(x)</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The base-10 logarithm of x for x&gt; 0.</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1365308"/>
                  </a:ext>
                </a:extLst>
              </a:tr>
              <a:tr h="284468">
                <a:tc>
                  <a:txBody>
                    <a:bodyPr/>
                    <a:lstStyle/>
                    <a:p>
                      <a:pPr algn="l" fontAlgn="t"/>
                      <a:r>
                        <a:rPr lang="en-US" sz="1400" b="1" i="0" u="none" strike="noStrike" dirty="0">
                          <a:solidFill>
                            <a:srgbClr val="000000"/>
                          </a:solidFill>
                          <a:effectLst/>
                          <a:latin typeface="Graphik" panose="020B0503030202060203" pitchFamily="34" charset="0"/>
                        </a:rPr>
                        <a:t>max(x1, x2,...)</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The largest of its arguments: the value closest to positive infinity</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7084538"/>
                  </a:ext>
                </a:extLst>
              </a:tr>
              <a:tr h="284468">
                <a:tc>
                  <a:txBody>
                    <a:bodyPr/>
                    <a:lstStyle/>
                    <a:p>
                      <a:pPr algn="l" fontAlgn="t"/>
                      <a:r>
                        <a:rPr lang="en-US" sz="1400" b="1" i="0" u="none" strike="noStrike" dirty="0">
                          <a:solidFill>
                            <a:srgbClr val="000000"/>
                          </a:solidFill>
                          <a:effectLst/>
                          <a:latin typeface="Graphik" panose="020B0503030202060203" pitchFamily="34" charset="0"/>
                        </a:rPr>
                        <a:t>min(x1, x2,...)</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dirty="0">
                          <a:solidFill>
                            <a:srgbClr val="000000"/>
                          </a:solidFill>
                          <a:effectLst/>
                          <a:latin typeface="Graphik" panose="020B0503030202060203" pitchFamily="34" charset="0"/>
                        </a:rPr>
                        <a:t>The smallest of its arguments: the value closest to negative infinity</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4093136"/>
                  </a:ext>
                </a:extLst>
              </a:tr>
              <a:tr h="426702">
                <a:tc>
                  <a:txBody>
                    <a:bodyPr/>
                    <a:lstStyle/>
                    <a:p>
                      <a:pPr algn="l" fontAlgn="t"/>
                      <a:r>
                        <a:rPr lang="en-US" sz="1400" b="1" i="0" u="none" strike="noStrike" dirty="0" err="1">
                          <a:solidFill>
                            <a:srgbClr val="000000"/>
                          </a:solidFill>
                          <a:effectLst/>
                          <a:latin typeface="Graphik" panose="020B0503030202060203" pitchFamily="34" charset="0"/>
                        </a:rPr>
                        <a:t>modf</a:t>
                      </a:r>
                      <a:r>
                        <a:rPr lang="en-US" sz="1400" b="1" i="0" u="none" strike="noStrike" dirty="0">
                          <a:solidFill>
                            <a:srgbClr val="000000"/>
                          </a:solidFill>
                          <a:effectLst/>
                          <a:latin typeface="Graphik" panose="020B0503030202060203" pitchFamily="34" charset="0"/>
                        </a:rPr>
                        <a:t>(x)</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The fractional and integer parts of x in a two-item tuple. Both parts have the same sign as x. The integer part is returned as a float.</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7790421"/>
                  </a:ext>
                </a:extLst>
              </a:tr>
              <a:tr h="204349">
                <a:tc>
                  <a:txBody>
                    <a:bodyPr/>
                    <a:lstStyle/>
                    <a:p>
                      <a:pPr algn="l" fontAlgn="t"/>
                      <a:r>
                        <a:rPr lang="en-US" sz="1400" b="1" i="0" u="none" strike="noStrike" dirty="0">
                          <a:solidFill>
                            <a:srgbClr val="000000"/>
                          </a:solidFill>
                          <a:effectLst/>
                          <a:latin typeface="Graphik" panose="020B0503030202060203" pitchFamily="34" charset="0"/>
                        </a:rPr>
                        <a:t>pow(x, y)</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The value of x**y.</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9498109"/>
                  </a:ext>
                </a:extLst>
              </a:tr>
              <a:tr h="402793">
                <a:tc>
                  <a:txBody>
                    <a:bodyPr/>
                    <a:lstStyle/>
                    <a:p>
                      <a:pPr algn="l" fontAlgn="t"/>
                      <a:r>
                        <a:rPr lang="en-US" sz="1400" b="1" i="0" u="none" strike="noStrike" dirty="0">
                          <a:solidFill>
                            <a:srgbClr val="000000"/>
                          </a:solidFill>
                          <a:effectLst/>
                          <a:latin typeface="Graphik" panose="020B0503030202060203" pitchFamily="34" charset="0"/>
                        </a:rPr>
                        <a:t>round(x [,n])</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dirty="0">
                          <a:solidFill>
                            <a:srgbClr val="000000"/>
                          </a:solidFill>
                          <a:effectLst/>
                          <a:latin typeface="Graphik" panose="020B0503030202060203" pitchFamily="34" charset="0"/>
                        </a:rPr>
                        <a:t>x rounded to n digits from the decimal point. Python rounds away from zero as a tie-breaker: round(0.5) is 1.0 and round(-0.5) is -1.0.</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5293318"/>
                  </a:ext>
                </a:extLst>
              </a:tr>
              <a:tr h="259218">
                <a:tc>
                  <a:txBody>
                    <a:bodyPr/>
                    <a:lstStyle/>
                    <a:p>
                      <a:pPr algn="l" fontAlgn="t"/>
                      <a:r>
                        <a:rPr lang="en-US" sz="1400" b="1" i="0" u="none" strike="noStrike" dirty="0">
                          <a:solidFill>
                            <a:srgbClr val="000000"/>
                          </a:solidFill>
                          <a:effectLst/>
                          <a:latin typeface="Graphik" panose="020B0503030202060203" pitchFamily="34" charset="0"/>
                        </a:rPr>
                        <a:t>sqrt(x)</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en-US" sz="1400" b="0" i="0" u="none" strike="noStrike" dirty="0">
                          <a:solidFill>
                            <a:srgbClr val="000000"/>
                          </a:solidFill>
                          <a:effectLst/>
                          <a:latin typeface="Graphik" panose="020B0503030202060203" pitchFamily="34" charset="0"/>
                        </a:rPr>
                        <a:t>The square root of x for x &gt; 0 </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4328523"/>
                  </a:ext>
                </a:extLst>
              </a:tr>
            </a:tbl>
          </a:graphicData>
        </a:graphic>
      </p:graphicFrame>
    </p:spTree>
    <p:extLst>
      <p:ext uri="{BB962C8B-B14F-4D97-AF65-F5344CB8AC3E}">
        <p14:creationId xmlns:p14="http://schemas.microsoft.com/office/powerpoint/2010/main" val="3297232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336083" y="1876365"/>
            <a:ext cx="5187891" cy="292388"/>
          </a:xfrm>
          <a:prstGeom prst="rect">
            <a:avLst/>
          </a:prstGeom>
          <a:noFill/>
        </p:spPr>
        <p:txBody>
          <a:bodyPr wrap="square" lIns="0" tIns="0" rIns="0" bIns="45720" rtlCol="0">
            <a:spAutoFit/>
          </a:bodyPr>
          <a:lstStyle/>
          <a:p>
            <a:pPr algn="just"/>
            <a:r>
              <a:rPr lang="en-US" sz="1600" b="1" dirty="0">
                <a:solidFill>
                  <a:schemeClr val="bg1"/>
                </a:solidFill>
              </a:rPr>
              <a:t>MATHEMATICAL FUNCTIONS - EXAMPLE</a:t>
            </a:r>
          </a:p>
        </p:txBody>
      </p:sp>
      <p:sp>
        <p:nvSpPr>
          <p:cNvPr id="3" name="Rectangle 2">
            <a:extLst>
              <a:ext uri="{FF2B5EF4-FFF2-40B4-BE49-F238E27FC236}">
                <a16:creationId xmlns:a16="http://schemas.microsoft.com/office/drawing/2014/main" id="{198694FC-6443-4301-B0E5-31D54696E4C1}"/>
              </a:ext>
            </a:extLst>
          </p:cNvPr>
          <p:cNvSpPr/>
          <p:nvPr/>
        </p:nvSpPr>
        <p:spPr>
          <a:xfrm>
            <a:off x="336083" y="2442405"/>
            <a:ext cx="5828412" cy="3323987"/>
          </a:xfrm>
          <a:prstGeom prst="rect">
            <a:avLst/>
          </a:prstGeom>
          <a:solidFill>
            <a:schemeClr val="bg1"/>
          </a:solidFill>
        </p:spPr>
        <p:txBody>
          <a:bodyPr wrap="square">
            <a:spAutoFit/>
          </a:bodyPr>
          <a:lstStyle/>
          <a:p>
            <a:r>
              <a:rPr lang="en-US" sz="1400" dirty="0">
                <a:latin typeface="Lucida Console" panose="020B0609040504020204" pitchFamily="49" charset="0"/>
              </a:rPr>
              <a:t>import math   # This will import math module</a:t>
            </a:r>
          </a:p>
          <a:p>
            <a:endParaRPr lang="en-US" sz="1400" dirty="0">
              <a:latin typeface="Lucida Console" panose="020B0609040504020204" pitchFamily="49" charset="0"/>
            </a:endParaRPr>
          </a:p>
          <a:p>
            <a:r>
              <a:rPr lang="de-DE" sz="1400" dirty="0">
                <a:latin typeface="Lucida Console" panose="020B0609040504020204" pitchFamily="49" charset="0"/>
              </a:rPr>
              <a:t>print("abs(-45) : ", abs(-45))</a:t>
            </a:r>
          </a:p>
          <a:p>
            <a:r>
              <a:rPr lang="en-US" sz="1400" dirty="0">
                <a:latin typeface="Lucida Console" panose="020B0609040504020204" pitchFamily="49" charset="0"/>
              </a:rPr>
              <a:t>print("</a:t>
            </a:r>
            <a:r>
              <a:rPr lang="en-US" sz="1400" dirty="0" err="1">
                <a:latin typeface="Lucida Console" panose="020B0609040504020204" pitchFamily="49" charset="0"/>
              </a:rPr>
              <a:t>math.ceil</a:t>
            </a:r>
            <a:r>
              <a:rPr lang="en-US" sz="1400" dirty="0">
                <a:latin typeface="Lucida Console" panose="020B0609040504020204" pitchFamily="49" charset="0"/>
              </a:rPr>
              <a:t>(-45.17) : ", </a:t>
            </a:r>
            <a:r>
              <a:rPr lang="en-US" sz="1400" dirty="0" err="1">
                <a:latin typeface="Lucida Console" panose="020B0609040504020204" pitchFamily="49" charset="0"/>
              </a:rPr>
              <a:t>math.ceil</a:t>
            </a:r>
            <a:r>
              <a:rPr lang="en-US" sz="1400" dirty="0">
                <a:latin typeface="Lucida Console" panose="020B0609040504020204" pitchFamily="49" charset="0"/>
              </a:rPr>
              <a:t>(-45.17))</a:t>
            </a:r>
          </a:p>
          <a:p>
            <a:r>
              <a:rPr lang="en-US" sz="1400" dirty="0">
                <a:latin typeface="Lucida Console" panose="020B0609040504020204" pitchFamily="49" charset="0"/>
              </a:rPr>
              <a:t>print("</a:t>
            </a:r>
            <a:r>
              <a:rPr lang="en-US" sz="1400" dirty="0" err="1">
                <a:latin typeface="Lucida Console" panose="020B0609040504020204" pitchFamily="49" charset="0"/>
              </a:rPr>
              <a:t>math.exp</a:t>
            </a:r>
            <a:r>
              <a:rPr lang="en-US" sz="1400" dirty="0">
                <a:latin typeface="Lucida Console" panose="020B0609040504020204" pitchFamily="49" charset="0"/>
              </a:rPr>
              <a:t>(-45.17) : ", </a:t>
            </a:r>
            <a:r>
              <a:rPr lang="en-US" sz="1400" dirty="0" err="1">
                <a:latin typeface="Lucida Console" panose="020B0609040504020204" pitchFamily="49" charset="0"/>
              </a:rPr>
              <a:t>math.exp</a:t>
            </a:r>
            <a:r>
              <a:rPr lang="en-US" sz="1400" dirty="0">
                <a:latin typeface="Lucida Console" panose="020B0609040504020204" pitchFamily="49" charset="0"/>
              </a:rPr>
              <a:t>(-45.17))</a:t>
            </a:r>
          </a:p>
          <a:p>
            <a:r>
              <a:rPr lang="en-US" sz="1400" dirty="0">
                <a:latin typeface="Lucida Console" panose="020B0609040504020204" pitchFamily="49" charset="0"/>
              </a:rPr>
              <a:t>print("</a:t>
            </a:r>
            <a:r>
              <a:rPr lang="en-US" sz="1400" dirty="0" err="1">
                <a:latin typeface="Lucida Console" panose="020B0609040504020204" pitchFamily="49" charset="0"/>
              </a:rPr>
              <a:t>math.fabs</a:t>
            </a:r>
            <a:r>
              <a:rPr lang="en-US" sz="1400" dirty="0">
                <a:latin typeface="Lucida Console" panose="020B0609040504020204" pitchFamily="49" charset="0"/>
              </a:rPr>
              <a:t>(-45.17) : ", </a:t>
            </a:r>
            <a:r>
              <a:rPr lang="en-US" sz="1400" dirty="0" err="1">
                <a:latin typeface="Lucida Console" panose="020B0609040504020204" pitchFamily="49" charset="0"/>
              </a:rPr>
              <a:t>math.fabs</a:t>
            </a:r>
            <a:r>
              <a:rPr lang="en-US" sz="1400" dirty="0">
                <a:latin typeface="Lucida Console" panose="020B0609040504020204" pitchFamily="49" charset="0"/>
              </a:rPr>
              <a:t>(-45.17))</a:t>
            </a:r>
          </a:p>
          <a:p>
            <a:r>
              <a:rPr lang="en-US" sz="1400" dirty="0">
                <a:latin typeface="Lucida Console" panose="020B0609040504020204" pitchFamily="49" charset="0"/>
              </a:rPr>
              <a:t>print("</a:t>
            </a:r>
            <a:r>
              <a:rPr lang="en-US" sz="1400" dirty="0" err="1">
                <a:latin typeface="Lucida Console" panose="020B0609040504020204" pitchFamily="49" charset="0"/>
              </a:rPr>
              <a:t>math.floor</a:t>
            </a:r>
            <a:r>
              <a:rPr lang="en-US" sz="1400" dirty="0">
                <a:latin typeface="Lucida Console" panose="020B0609040504020204" pitchFamily="49" charset="0"/>
              </a:rPr>
              <a:t>(-45.17) : ", </a:t>
            </a:r>
            <a:r>
              <a:rPr lang="en-US" sz="1400" dirty="0" err="1">
                <a:latin typeface="Lucida Console" panose="020B0609040504020204" pitchFamily="49" charset="0"/>
              </a:rPr>
              <a:t>math.floor</a:t>
            </a:r>
            <a:r>
              <a:rPr lang="en-US" sz="1400" dirty="0">
                <a:latin typeface="Lucida Console" panose="020B0609040504020204" pitchFamily="49" charset="0"/>
              </a:rPr>
              <a:t>(-45.17))</a:t>
            </a:r>
          </a:p>
          <a:p>
            <a:r>
              <a:rPr lang="en-US" sz="1400" dirty="0">
                <a:latin typeface="Lucida Console" panose="020B0609040504020204" pitchFamily="49" charset="0"/>
              </a:rPr>
              <a:t>print("math.log(100.12) : ", math.log(100.12))</a:t>
            </a:r>
          </a:p>
          <a:p>
            <a:r>
              <a:rPr lang="en-US" sz="1400" dirty="0">
                <a:latin typeface="Lucida Console" panose="020B0609040504020204" pitchFamily="49" charset="0"/>
              </a:rPr>
              <a:t>print("math.log10(100.12) : ", math.log10(100.12))</a:t>
            </a:r>
          </a:p>
          <a:p>
            <a:r>
              <a:rPr lang="fr-FR" sz="1400" dirty="0" err="1">
                <a:latin typeface="Lucida Console" panose="020B0609040504020204" pitchFamily="49" charset="0"/>
              </a:rPr>
              <a:t>print</a:t>
            </a:r>
            <a:r>
              <a:rPr lang="fr-FR" sz="1400" dirty="0">
                <a:latin typeface="Lucida Console" panose="020B0609040504020204" pitchFamily="49" charset="0"/>
              </a:rPr>
              <a:t>("max(80, 100, 1000) : ", max(80, 100, 1000))</a:t>
            </a:r>
          </a:p>
          <a:p>
            <a:r>
              <a:rPr lang="en-US" sz="1400" dirty="0">
                <a:latin typeface="Lucida Console" panose="020B0609040504020204" pitchFamily="49" charset="0"/>
              </a:rPr>
              <a:t>print("min(80, 100, 1000) : ", min(80, 100, 1000))</a:t>
            </a:r>
          </a:p>
          <a:p>
            <a:r>
              <a:rPr lang="en-US" sz="1400" dirty="0">
                <a:latin typeface="Lucida Console" panose="020B0609040504020204" pitchFamily="49" charset="0"/>
              </a:rPr>
              <a:t>print("</a:t>
            </a:r>
            <a:r>
              <a:rPr lang="en-US" sz="1400" dirty="0" err="1">
                <a:latin typeface="Lucida Console" panose="020B0609040504020204" pitchFamily="49" charset="0"/>
              </a:rPr>
              <a:t>math.modf</a:t>
            </a:r>
            <a:r>
              <a:rPr lang="en-US" sz="1400" dirty="0">
                <a:latin typeface="Lucida Console" panose="020B0609040504020204" pitchFamily="49" charset="0"/>
              </a:rPr>
              <a:t>(100.12) : ", </a:t>
            </a:r>
            <a:r>
              <a:rPr lang="en-US" sz="1400" dirty="0" err="1">
                <a:latin typeface="Lucida Console" panose="020B0609040504020204" pitchFamily="49" charset="0"/>
              </a:rPr>
              <a:t>math.modf</a:t>
            </a:r>
            <a:r>
              <a:rPr lang="en-US" sz="1400" dirty="0">
                <a:latin typeface="Lucida Console" panose="020B0609040504020204" pitchFamily="49" charset="0"/>
              </a:rPr>
              <a:t>(100.12))</a:t>
            </a:r>
          </a:p>
          <a:p>
            <a:r>
              <a:rPr lang="en-US" sz="1400" dirty="0">
                <a:latin typeface="Lucida Console" panose="020B0609040504020204" pitchFamily="49" charset="0"/>
              </a:rPr>
              <a:t>print("</a:t>
            </a:r>
            <a:r>
              <a:rPr lang="en-US" sz="1400" dirty="0" err="1">
                <a:latin typeface="Lucida Console" panose="020B0609040504020204" pitchFamily="49" charset="0"/>
              </a:rPr>
              <a:t>math.pow</a:t>
            </a:r>
            <a:r>
              <a:rPr lang="en-US" sz="1400" dirty="0">
                <a:latin typeface="Lucida Console" panose="020B0609040504020204" pitchFamily="49" charset="0"/>
              </a:rPr>
              <a:t>(100, 2) : ", </a:t>
            </a:r>
            <a:r>
              <a:rPr lang="en-US" sz="1400" dirty="0" err="1">
                <a:latin typeface="Lucida Console" panose="020B0609040504020204" pitchFamily="49" charset="0"/>
              </a:rPr>
              <a:t>math.pow</a:t>
            </a:r>
            <a:r>
              <a:rPr lang="en-US" sz="1400" dirty="0">
                <a:latin typeface="Lucida Console" panose="020B0609040504020204" pitchFamily="49" charset="0"/>
              </a:rPr>
              <a:t>(100, 2))</a:t>
            </a:r>
          </a:p>
          <a:p>
            <a:r>
              <a:rPr lang="en-US" sz="1400" dirty="0">
                <a:latin typeface="Lucida Console" panose="020B0609040504020204" pitchFamily="49" charset="0"/>
              </a:rPr>
              <a:t>print("round(80.23456, 2) : ", round(80.23456, 2))</a:t>
            </a:r>
          </a:p>
          <a:p>
            <a:r>
              <a:rPr lang="en-US" sz="1400" dirty="0">
                <a:latin typeface="Lucida Console" panose="020B0609040504020204" pitchFamily="49" charset="0"/>
              </a:rPr>
              <a:t>print("</a:t>
            </a:r>
            <a:r>
              <a:rPr lang="en-US" sz="1400" dirty="0" err="1">
                <a:latin typeface="Lucida Console" panose="020B0609040504020204" pitchFamily="49" charset="0"/>
              </a:rPr>
              <a:t>math.sqrt</a:t>
            </a:r>
            <a:r>
              <a:rPr lang="en-US" sz="1400" dirty="0">
                <a:latin typeface="Lucida Console" panose="020B0609040504020204" pitchFamily="49" charset="0"/>
              </a:rPr>
              <a:t>(</a:t>
            </a:r>
            <a:r>
              <a:rPr lang="en-US" sz="1400" dirty="0" err="1">
                <a:latin typeface="Lucida Console" panose="020B0609040504020204" pitchFamily="49" charset="0"/>
              </a:rPr>
              <a:t>math.pi</a:t>
            </a:r>
            <a:r>
              <a:rPr lang="en-US" sz="1400" dirty="0">
                <a:latin typeface="Lucida Console" panose="020B0609040504020204" pitchFamily="49" charset="0"/>
              </a:rPr>
              <a:t>) : ", </a:t>
            </a:r>
            <a:r>
              <a:rPr lang="en-US" sz="1400" dirty="0" err="1">
                <a:latin typeface="Lucida Console" panose="020B0609040504020204" pitchFamily="49" charset="0"/>
              </a:rPr>
              <a:t>math.sqrt</a:t>
            </a:r>
            <a:r>
              <a:rPr lang="en-US" sz="1400" dirty="0">
                <a:latin typeface="Lucida Console" panose="020B0609040504020204" pitchFamily="49" charset="0"/>
              </a:rPr>
              <a:t>(</a:t>
            </a:r>
            <a:r>
              <a:rPr lang="en-US" sz="1400" dirty="0" err="1">
                <a:latin typeface="Lucida Console" panose="020B0609040504020204" pitchFamily="49" charset="0"/>
              </a:rPr>
              <a:t>math.pi</a:t>
            </a:r>
            <a:r>
              <a:rPr lang="en-US" sz="1400" dirty="0">
                <a:latin typeface="Lucida Console" panose="020B0609040504020204" pitchFamily="49" charset="0"/>
              </a:rPr>
              <a:t>))</a:t>
            </a:r>
          </a:p>
        </p:txBody>
      </p:sp>
      <p:sp>
        <p:nvSpPr>
          <p:cNvPr id="8" name="TextBox 7">
            <a:extLst>
              <a:ext uri="{FF2B5EF4-FFF2-40B4-BE49-F238E27FC236}">
                <a16:creationId xmlns:a16="http://schemas.microsoft.com/office/drawing/2014/main" id="{8DA03C5F-9324-4A55-94BD-3F254C85CB34}"/>
              </a:ext>
            </a:extLst>
          </p:cNvPr>
          <p:cNvSpPr txBox="1"/>
          <p:nvPr/>
        </p:nvSpPr>
        <p:spPr>
          <a:xfrm>
            <a:off x="6329442" y="1876365"/>
            <a:ext cx="5187891" cy="292388"/>
          </a:xfrm>
          <a:prstGeom prst="rect">
            <a:avLst/>
          </a:prstGeom>
          <a:noFill/>
        </p:spPr>
        <p:txBody>
          <a:bodyPr wrap="square" lIns="0" tIns="0" rIns="0" bIns="45720" rtlCol="0">
            <a:spAutoFit/>
          </a:bodyPr>
          <a:lstStyle/>
          <a:p>
            <a:pPr algn="just"/>
            <a:r>
              <a:rPr lang="en-US" sz="1600" b="1" dirty="0">
                <a:solidFill>
                  <a:schemeClr val="bg1"/>
                </a:solidFill>
              </a:rPr>
              <a:t>OUTPUT</a:t>
            </a:r>
          </a:p>
        </p:txBody>
      </p:sp>
      <p:sp>
        <p:nvSpPr>
          <p:cNvPr id="5" name="Rectangle 4">
            <a:extLst>
              <a:ext uri="{FF2B5EF4-FFF2-40B4-BE49-F238E27FC236}">
                <a16:creationId xmlns:a16="http://schemas.microsoft.com/office/drawing/2014/main" id="{CB3E51E2-E34F-4818-93C2-BDCF59CEE5C1}"/>
              </a:ext>
            </a:extLst>
          </p:cNvPr>
          <p:cNvSpPr/>
          <p:nvPr/>
        </p:nvSpPr>
        <p:spPr>
          <a:xfrm>
            <a:off x="6329442" y="2442405"/>
            <a:ext cx="5500099" cy="3539430"/>
          </a:xfrm>
          <a:prstGeom prst="rect">
            <a:avLst/>
          </a:prstGeom>
          <a:solidFill>
            <a:schemeClr val="bg1"/>
          </a:solidFill>
        </p:spPr>
        <p:txBody>
          <a:bodyPr wrap="square">
            <a:spAutoFit/>
          </a:bodyPr>
          <a:lstStyle/>
          <a:p>
            <a:r>
              <a:rPr lang="en-US" sz="1400" dirty="0">
                <a:solidFill>
                  <a:srgbClr val="00BF00"/>
                </a:solidFill>
                <a:latin typeface="Lucida Console" panose="020B0609040504020204" pitchFamily="49" charset="0"/>
              </a:rPr>
              <a:t>ma.a.d.serrano@PISI-7091S2N-LX </a:t>
            </a:r>
            <a:r>
              <a:rPr lang="en-US" sz="1400" dirty="0">
                <a:solidFill>
                  <a:srgbClr val="BF00BF"/>
                </a:solidFill>
                <a:latin typeface="Lucida Console" panose="020B0609040504020204" pitchFamily="49" charset="0"/>
              </a:rPr>
              <a:t>MINGW64 </a:t>
            </a:r>
            <a:r>
              <a:rPr lang="en-US" sz="1400" dirty="0">
                <a:solidFill>
                  <a:srgbClr val="BFBF00"/>
                </a:solidFill>
                <a:latin typeface="Lucida Console" panose="020B0609040504020204" pitchFamily="49" charset="0"/>
              </a:rPr>
              <a:t>~/Desktop/python/scripts/loops</a:t>
            </a:r>
            <a:endParaRPr lang="en-US" sz="1400" dirty="0">
              <a:latin typeface="Lucida Console" panose="020B0609040504020204" pitchFamily="49" charset="0"/>
            </a:endParaRPr>
          </a:p>
          <a:p>
            <a:r>
              <a:rPr lang="en-US" sz="1400" dirty="0">
                <a:latin typeface="Lucida Console" panose="020B0609040504020204" pitchFamily="49" charset="0"/>
              </a:rPr>
              <a:t>$ python math.py</a:t>
            </a:r>
          </a:p>
          <a:p>
            <a:r>
              <a:rPr lang="en-US" sz="1400" dirty="0">
                <a:latin typeface="Lucida Console" panose="020B0609040504020204" pitchFamily="49" charset="0"/>
              </a:rPr>
              <a:t>abs(-45) :  45</a:t>
            </a:r>
          </a:p>
          <a:p>
            <a:r>
              <a:rPr lang="en-US" sz="1400" dirty="0" err="1">
                <a:latin typeface="Lucida Console" panose="020B0609040504020204" pitchFamily="49" charset="0"/>
              </a:rPr>
              <a:t>math.ceil</a:t>
            </a:r>
            <a:r>
              <a:rPr lang="en-US" sz="1400" dirty="0">
                <a:latin typeface="Lucida Console" panose="020B0609040504020204" pitchFamily="49" charset="0"/>
              </a:rPr>
              <a:t>(-45.17) :  -45</a:t>
            </a:r>
          </a:p>
          <a:p>
            <a:r>
              <a:rPr lang="en-US" sz="1400" dirty="0" err="1">
                <a:latin typeface="Lucida Console" panose="020B0609040504020204" pitchFamily="49" charset="0"/>
              </a:rPr>
              <a:t>math.exp</a:t>
            </a:r>
            <a:r>
              <a:rPr lang="en-US" sz="1400" dirty="0">
                <a:latin typeface="Lucida Console" panose="020B0609040504020204" pitchFamily="49" charset="0"/>
              </a:rPr>
              <a:t>(-45.17) :  2.4150062132629406e-20</a:t>
            </a:r>
          </a:p>
          <a:p>
            <a:r>
              <a:rPr lang="en-US" sz="1400" dirty="0" err="1">
                <a:latin typeface="Lucida Console" panose="020B0609040504020204" pitchFamily="49" charset="0"/>
              </a:rPr>
              <a:t>math.fabs</a:t>
            </a:r>
            <a:r>
              <a:rPr lang="en-US" sz="1400" dirty="0">
                <a:latin typeface="Lucida Console" panose="020B0609040504020204" pitchFamily="49" charset="0"/>
              </a:rPr>
              <a:t>(-45.17) :  45.17</a:t>
            </a:r>
          </a:p>
          <a:p>
            <a:r>
              <a:rPr lang="en-US" sz="1400" dirty="0" err="1">
                <a:latin typeface="Lucida Console" panose="020B0609040504020204" pitchFamily="49" charset="0"/>
              </a:rPr>
              <a:t>math.floor</a:t>
            </a:r>
            <a:r>
              <a:rPr lang="en-US" sz="1400" dirty="0">
                <a:latin typeface="Lucida Console" panose="020B0609040504020204" pitchFamily="49" charset="0"/>
              </a:rPr>
              <a:t>(-45.17) :  -46</a:t>
            </a:r>
          </a:p>
          <a:p>
            <a:r>
              <a:rPr lang="en-US" sz="1400" dirty="0">
                <a:latin typeface="Lucida Console" panose="020B0609040504020204" pitchFamily="49" charset="0"/>
              </a:rPr>
              <a:t>math.log(100.12) :  4.6063694665635735</a:t>
            </a:r>
          </a:p>
          <a:p>
            <a:r>
              <a:rPr lang="en-US" sz="1400" dirty="0">
                <a:latin typeface="Lucida Console" panose="020B0609040504020204" pitchFamily="49" charset="0"/>
              </a:rPr>
              <a:t>math.log10(100.12) :  2.0005208409361854</a:t>
            </a:r>
          </a:p>
          <a:p>
            <a:r>
              <a:rPr lang="fr-FR" sz="1400" dirty="0">
                <a:latin typeface="Lucida Console" panose="020B0609040504020204" pitchFamily="49" charset="0"/>
              </a:rPr>
              <a:t>max(80, 100, 1000) :  1000</a:t>
            </a:r>
          </a:p>
          <a:p>
            <a:r>
              <a:rPr lang="en-US" sz="1400" dirty="0">
                <a:latin typeface="Lucida Console" panose="020B0609040504020204" pitchFamily="49" charset="0"/>
              </a:rPr>
              <a:t>min(80, 100, 1000) :  80</a:t>
            </a:r>
          </a:p>
          <a:p>
            <a:r>
              <a:rPr lang="en-US" sz="1400" dirty="0" err="1">
                <a:latin typeface="Lucida Console" panose="020B0609040504020204" pitchFamily="49" charset="0"/>
              </a:rPr>
              <a:t>math.modf</a:t>
            </a:r>
            <a:r>
              <a:rPr lang="en-US" sz="1400" dirty="0">
                <a:latin typeface="Lucida Console" panose="020B0609040504020204" pitchFamily="49" charset="0"/>
              </a:rPr>
              <a:t>(100.12) :  (0.12000000000000455, 100.0)</a:t>
            </a:r>
          </a:p>
          <a:p>
            <a:r>
              <a:rPr lang="en-US" sz="1400" dirty="0" err="1">
                <a:latin typeface="Lucida Console" panose="020B0609040504020204" pitchFamily="49" charset="0"/>
              </a:rPr>
              <a:t>math.pow</a:t>
            </a:r>
            <a:r>
              <a:rPr lang="en-US" sz="1400" dirty="0">
                <a:latin typeface="Lucida Console" panose="020B0609040504020204" pitchFamily="49" charset="0"/>
              </a:rPr>
              <a:t>(100, 2) :  10000.0</a:t>
            </a:r>
          </a:p>
          <a:p>
            <a:r>
              <a:rPr lang="en-US" sz="1400" dirty="0">
                <a:latin typeface="Lucida Console" panose="020B0609040504020204" pitchFamily="49" charset="0"/>
              </a:rPr>
              <a:t>round(80.23456, 2) :  80.23</a:t>
            </a:r>
          </a:p>
          <a:p>
            <a:r>
              <a:rPr lang="en-US" sz="1400" dirty="0" err="1">
                <a:latin typeface="Lucida Console" panose="020B0609040504020204" pitchFamily="49" charset="0"/>
              </a:rPr>
              <a:t>math.sqrt</a:t>
            </a:r>
            <a:r>
              <a:rPr lang="en-US" sz="1400" dirty="0">
                <a:latin typeface="Lucida Console" panose="020B0609040504020204" pitchFamily="49" charset="0"/>
              </a:rPr>
              <a:t>(</a:t>
            </a:r>
            <a:r>
              <a:rPr lang="en-US" sz="1400" dirty="0" err="1">
                <a:latin typeface="Lucida Console" panose="020B0609040504020204" pitchFamily="49" charset="0"/>
              </a:rPr>
              <a:t>math.pi</a:t>
            </a:r>
            <a:r>
              <a:rPr lang="en-US" sz="1400" dirty="0">
                <a:latin typeface="Lucida Console" panose="020B0609040504020204" pitchFamily="49" charset="0"/>
              </a:rPr>
              <a:t>) :  1.772453850</a:t>
            </a:r>
            <a:r>
              <a:rPr lang="en-US" sz="1400" dirty="0">
                <a:solidFill>
                  <a:prstClr val="black"/>
                </a:solidFill>
                <a:latin typeface="Lucida Console" panose="020B0609040504020204" pitchFamily="49" charset="0"/>
              </a:rPr>
              <a:t>9055159</a:t>
            </a:r>
            <a:endParaRPr lang="en-US" sz="1400" dirty="0"/>
          </a:p>
        </p:txBody>
      </p:sp>
    </p:spTree>
    <p:extLst>
      <p:ext uri="{BB962C8B-B14F-4D97-AF65-F5344CB8AC3E}">
        <p14:creationId xmlns:p14="http://schemas.microsoft.com/office/powerpoint/2010/main" val="418533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INTRODUCTION</a:t>
            </a:r>
          </a:p>
        </p:txBody>
      </p:sp>
      <p:sp>
        <p:nvSpPr>
          <p:cNvPr id="8" name="TextBox 7">
            <a:extLst>
              <a:ext uri="{FF2B5EF4-FFF2-40B4-BE49-F238E27FC236}">
                <a16:creationId xmlns:a16="http://schemas.microsoft.com/office/drawing/2014/main" id="{4FEFE21A-A896-44F4-8EE0-17B37896C5ED}"/>
              </a:ext>
            </a:extLst>
          </p:cNvPr>
          <p:cNvSpPr txBox="1"/>
          <p:nvPr/>
        </p:nvSpPr>
        <p:spPr>
          <a:xfrm>
            <a:off x="490195" y="1979628"/>
            <a:ext cx="10963372" cy="1292662"/>
          </a:xfrm>
          <a:prstGeom prst="rect">
            <a:avLst/>
          </a:prstGeom>
          <a:noFill/>
        </p:spPr>
        <p:txBody>
          <a:bodyPr wrap="square" lIns="0" tIns="0" rIns="0" bIns="45720" rtlCol="0">
            <a:spAutoFit/>
          </a:bodyPr>
          <a:lstStyle/>
          <a:p>
            <a:r>
              <a:rPr lang="en-US" b="1" dirty="0">
                <a:solidFill>
                  <a:schemeClr val="bg1"/>
                </a:solidFill>
              </a:rPr>
              <a:t>WHAT IS PYTHON?</a:t>
            </a:r>
          </a:p>
          <a:p>
            <a:endParaRPr lang="en-US" b="1" dirty="0">
              <a:solidFill>
                <a:schemeClr val="bg1"/>
              </a:solidFill>
            </a:endParaRPr>
          </a:p>
          <a:p>
            <a:pPr algn="just"/>
            <a:r>
              <a:rPr lang="en-US" sz="1500" b="1" dirty="0">
                <a:solidFill>
                  <a:schemeClr val="bg1"/>
                </a:solidFill>
              </a:rPr>
              <a:t>Python</a:t>
            </a:r>
            <a:r>
              <a:rPr lang="en-US" sz="1500" dirty="0">
                <a:solidFill>
                  <a:schemeClr val="bg1"/>
                </a:solidFill>
              </a:rPr>
              <a:t> is a general-purpose interpreted, interactive, object-oriented, and high-level programming language. It was created by Guido van Rossum during 1985- 1990. Like Perl, Python source code is also available under the GNU General Public License (GPL). Python can be described as -</a:t>
            </a:r>
            <a:endParaRPr lang="en-US" sz="1500" b="1" dirty="0">
              <a:solidFill>
                <a:schemeClr val="bg1"/>
              </a:solidFill>
            </a:endParaRP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4" name="Picture 13">
            <a:extLst>
              <a:ext uri="{FF2B5EF4-FFF2-40B4-BE49-F238E27FC236}">
                <a16:creationId xmlns:a16="http://schemas.microsoft.com/office/drawing/2014/main" id="{9582D4A4-7FBD-4F51-848F-9F5A4A14B9F0}"/>
              </a:ext>
            </a:extLst>
          </p:cNvPr>
          <p:cNvPicPr>
            <a:picLocks noChangeAspect="1"/>
          </p:cNvPicPr>
          <p:nvPr/>
        </p:nvPicPr>
        <p:blipFill rotWithShape="1">
          <a:blip r:embed="rId3">
            <a:extLst>
              <a:ext uri="{28A0092B-C50C-407E-A947-70E740481C1C}">
                <a14:useLocalDpi xmlns:a14="http://schemas.microsoft.com/office/drawing/2010/main" val="0"/>
              </a:ext>
            </a:extLst>
          </a:blip>
          <a:srcRect l="7726" r="7586" b="5470"/>
          <a:stretch/>
        </p:blipFill>
        <p:spPr>
          <a:xfrm>
            <a:off x="8696226" y="3391259"/>
            <a:ext cx="3289956" cy="1836126"/>
          </a:xfrm>
          <a:prstGeom prst="rect">
            <a:avLst/>
          </a:prstGeom>
        </p:spPr>
      </p:pic>
      <p:sp>
        <p:nvSpPr>
          <p:cNvPr id="15" name="Rectangle 14">
            <a:extLst>
              <a:ext uri="{FF2B5EF4-FFF2-40B4-BE49-F238E27FC236}">
                <a16:creationId xmlns:a16="http://schemas.microsoft.com/office/drawing/2014/main" id="{697C9959-5442-4717-80CA-7FD80F787ACD}"/>
              </a:ext>
            </a:extLst>
          </p:cNvPr>
          <p:cNvSpPr/>
          <p:nvPr/>
        </p:nvSpPr>
        <p:spPr>
          <a:xfrm>
            <a:off x="490195" y="3519225"/>
            <a:ext cx="4553145" cy="1708160"/>
          </a:xfrm>
          <a:prstGeom prst="rect">
            <a:avLst/>
          </a:prstGeom>
        </p:spPr>
        <p:txBody>
          <a:bodyPr wrap="square">
            <a:spAutoFit/>
          </a:bodyPr>
          <a:lstStyle/>
          <a:p>
            <a:pPr marL="463550" indent="-463550">
              <a:buFont typeface="Wingdings" panose="05000000000000000000" pitchFamily="2" charset="2"/>
              <a:buChar char="§"/>
            </a:pPr>
            <a:r>
              <a:rPr lang="en-US" sz="1500" dirty="0">
                <a:solidFill>
                  <a:schemeClr val="bg1"/>
                </a:solidFill>
                <a:latin typeface="Graphik" panose="020B0503030202060203" pitchFamily="34" charset="0"/>
              </a:rPr>
              <a:t>High-level</a:t>
            </a:r>
          </a:p>
          <a:p>
            <a:pPr marL="463550" indent="-463550">
              <a:buFont typeface="Wingdings" panose="05000000000000000000" pitchFamily="2" charset="2"/>
              <a:buChar char="§"/>
            </a:pPr>
            <a:r>
              <a:rPr lang="en-US" sz="1500" dirty="0">
                <a:solidFill>
                  <a:schemeClr val="bg1"/>
                </a:solidFill>
                <a:latin typeface="Graphik" panose="020B0503030202060203" pitchFamily="34" charset="0"/>
              </a:rPr>
              <a:t>Interpreted</a:t>
            </a:r>
          </a:p>
          <a:p>
            <a:pPr marL="463550" indent="-463550">
              <a:buFont typeface="Wingdings" panose="05000000000000000000" pitchFamily="2" charset="2"/>
              <a:buChar char="§"/>
            </a:pPr>
            <a:r>
              <a:rPr lang="en-US" sz="1500" dirty="0">
                <a:solidFill>
                  <a:schemeClr val="bg1"/>
                </a:solidFill>
                <a:latin typeface="Graphik" panose="020B0503030202060203" pitchFamily="34" charset="0"/>
              </a:rPr>
              <a:t>Interactive</a:t>
            </a:r>
          </a:p>
          <a:p>
            <a:pPr marL="463550" indent="-463550">
              <a:buFont typeface="Wingdings" panose="05000000000000000000" pitchFamily="2" charset="2"/>
              <a:buChar char="§"/>
            </a:pPr>
            <a:r>
              <a:rPr lang="en-US" sz="1500" dirty="0">
                <a:solidFill>
                  <a:schemeClr val="bg1"/>
                </a:solidFill>
                <a:latin typeface="Graphik" panose="020B0503030202060203" pitchFamily="34" charset="0"/>
              </a:rPr>
              <a:t>Object-Oriented Scripting Language</a:t>
            </a:r>
          </a:p>
          <a:p>
            <a:pPr marL="463550" indent="-463550">
              <a:buFont typeface="Wingdings" panose="05000000000000000000" pitchFamily="2" charset="2"/>
              <a:buChar char="§"/>
            </a:pPr>
            <a:r>
              <a:rPr lang="en-US" sz="1500" dirty="0">
                <a:solidFill>
                  <a:schemeClr val="bg1"/>
                </a:solidFill>
                <a:latin typeface="Graphik" panose="020B0503030202060203" pitchFamily="34" charset="0"/>
              </a:rPr>
              <a:t>Uses English keywords</a:t>
            </a:r>
          </a:p>
          <a:p>
            <a:pPr marL="463550" indent="-463550">
              <a:buFont typeface="Wingdings" panose="05000000000000000000" pitchFamily="2" charset="2"/>
              <a:buChar char="§"/>
            </a:pPr>
            <a:r>
              <a:rPr lang="en-US" sz="1500" dirty="0">
                <a:solidFill>
                  <a:schemeClr val="bg1"/>
                </a:solidFill>
                <a:latin typeface="Graphik" panose="020B0503030202060203" pitchFamily="34" charset="0"/>
              </a:rPr>
              <a:t>Easy Language</a:t>
            </a:r>
          </a:p>
          <a:p>
            <a:pPr marL="463550" indent="-463550">
              <a:buFont typeface="Wingdings" panose="05000000000000000000" pitchFamily="2" charset="2"/>
              <a:buChar char="§"/>
            </a:pPr>
            <a:r>
              <a:rPr lang="en-US" sz="1500" dirty="0">
                <a:solidFill>
                  <a:schemeClr val="bg1"/>
                </a:solidFill>
                <a:latin typeface="Graphik" panose="020B0503030202060203" pitchFamily="34" charset="0"/>
              </a:rPr>
              <a:t>Portable</a:t>
            </a:r>
          </a:p>
        </p:txBody>
      </p:sp>
      <p:sp>
        <p:nvSpPr>
          <p:cNvPr id="16" name="Rectangle 15">
            <a:extLst>
              <a:ext uri="{FF2B5EF4-FFF2-40B4-BE49-F238E27FC236}">
                <a16:creationId xmlns:a16="http://schemas.microsoft.com/office/drawing/2014/main" id="{107620B4-B7A5-4C77-82D8-C723C26AD586}"/>
              </a:ext>
            </a:extLst>
          </p:cNvPr>
          <p:cNvSpPr/>
          <p:nvPr/>
        </p:nvSpPr>
        <p:spPr>
          <a:xfrm>
            <a:off x="490195" y="5658268"/>
            <a:ext cx="10869104" cy="323165"/>
          </a:xfrm>
          <a:prstGeom prst="rect">
            <a:avLst/>
          </a:prstGeom>
        </p:spPr>
        <p:txBody>
          <a:bodyPr wrap="square">
            <a:spAutoFit/>
          </a:bodyPr>
          <a:lstStyle/>
          <a:p>
            <a:r>
              <a:rPr lang="en-US" sz="1500" dirty="0">
                <a:solidFill>
                  <a:schemeClr val="bg1"/>
                </a:solidFill>
              </a:rPr>
              <a:t>This tutorial is designed for software programmers who need to learn Python programming language from scratch.</a:t>
            </a:r>
          </a:p>
        </p:txBody>
      </p:sp>
      <p:pic>
        <p:nvPicPr>
          <p:cNvPr id="1026" name="Picture 2" descr="Image result for python programming language">
            <a:hlinkClick r:id="rId4"/>
            <a:extLst>
              <a:ext uri="{FF2B5EF4-FFF2-40B4-BE49-F238E27FC236}">
                <a16:creationId xmlns:a16="http://schemas.microsoft.com/office/drawing/2014/main" id="{34542FC0-5180-489D-BCDF-E2CDCB833F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9513" y="3439537"/>
            <a:ext cx="3593085" cy="1796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477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497426" y="1876365"/>
            <a:ext cx="5187891" cy="292388"/>
          </a:xfrm>
          <a:prstGeom prst="rect">
            <a:avLst/>
          </a:prstGeom>
          <a:noFill/>
        </p:spPr>
        <p:txBody>
          <a:bodyPr wrap="square" lIns="0" tIns="0" rIns="0" bIns="45720" rtlCol="0">
            <a:spAutoFit/>
          </a:bodyPr>
          <a:lstStyle/>
          <a:p>
            <a:pPr algn="just"/>
            <a:r>
              <a:rPr lang="en-US" sz="1600" b="1" dirty="0">
                <a:solidFill>
                  <a:schemeClr val="bg1"/>
                </a:solidFill>
              </a:rPr>
              <a:t>RANDOM NUMBER FUNCTIONS</a:t>
            </a:r>
          </a:p>
        </p:txBody>
      </p:sp>
      <p:graphicFrame>
        <p:nvGraphicFramePr>
          <p:cNvPr id="3" name="Table 2">
            <a:extLst>
              <a:ext uri="{FF2B5EF4-FFF2-40B4-BE49-F238E27FC236}">
                <a16:creationId xmlns:a16="http://schemas.microsoft.com/office/drawing/2014/main" id="{8616CA4A-8815-408E-9262-87EBE82FB8D7}"/>
              </a:ext>
            </a:extLst>
          </p:cNvPr>
          <p:cNvGraphicFramePr>
            <a:graphicFrameLocks noGrp="1"/>
          </p:cNvGraphicFramePr>
          <p:nvPr>
            <p:extLst>
              <p:ext uri="{D42A27DB-BD31-4B8C-83A1-F6EECF244321}">
                <p14:modId xmlns:p14="http://schemas.microsoft.com/office/powerpoint/2010/main" val="2944615732"/>
              </p:ext>
            </p:extLst>
          </p:nvPr>
        </p:nvGraphicFramePr>
        <p:xfrm>
          <a:off x="497425" y="2442405"/>
          <a:ext cx="10906890" cy="2555240"/>
        </p:xfrm>
        <a:graphic>
          <a:graphicData uri="http://schemas.openxmlformats.org/drawingml/2006/table">
            <a:tbl>
              <a:tblPr/>
              <a:tblGrid>
                <a:gridCol w="2440984">
                  <a:extLst>
                    <a:ext uri="{9D8B030D-6E8A-4147-A177-3AD203B41FA5}">
                      <a16:colId xmlns:a16="http://schemas.microsoft.com/office/drawing/2014/main" val="3515646043"/>
                    </a:ext>
                  </a:extLst>
                </a:gridCol>
                <a:gridCol w="8465906">
                  <a:extLst>
                    <a:ext uri="{9D8B030D-6E8A-4147-A177-3AD203B41FA5}">
                      <a16:colId xmlns:a16="http://schemas.microsoft.com/office/drawing/2014/main" val="1220508018"/>
                    </a:ext>
                  </a:extLst>
                </a:gridCol>
              </a:tblGrid>
              <a:tr h="215900">
                <a:tc>
                  <a:txBody>
                    <a:bodyPr/>
                    <a:lstStyle/>
                    <a:p>
                      <a:pPr algn="l" fontAlgn="t"/>
                      <a:r>
                        <a:rPr lang="en-US" sz="1600" b="1" i="0" u="none" strike="noStrike">
                          <a:solidFill>
                            <a:srgbClr val="FFFFFF"/>
                          </a:solidFill>
                          <a:effectLst/>
                          <a:latin typeface="Graphik" panose="020B0503030202060203" pitchFamily="34" charset="0"/>
                        </a:rPr>
                        <a:t>FUNCTION</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t"/>
                      <a:r>
                        <a:rPr lang="en-US" sz="1600" b="1" i="0" u="none" strike="noStrike" dirty="0">
                          <a:solidFill>
                            <a:srgbClr val="FFFFFF"/>
                          </a:solidFill>
                          <a:effectLst/>
                          <a:latin typeface="Graphik" panose="020B0503030202060203" pitchFamily="34" charset="0"/>
                        </a:rPr>
                        <a:t>DESCRIPTION</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extLst>
                  <a:ext uri="{0D108BD9-81ED-4DB2-BD59-A6C34878D82A}">
                    <a16:rowId xmlns:a16="http://schemas.microsoft.com/office/drawing/2014/main" val="4061657753"/>
                  </a:ext>
                </a:extLst>
              </a:tr>
              <a:tr h="177800">
                <a:tc>
                  <a:txBody>
                    <a:bodyPr/>
                    <a:lstStyle/>
                    <a:p>
                      <a:pPr algn="l" fontAlgn="b"/>
                      <a:r>
                        <a:rPr lang="en-US" sz="1500" b="1" i="0" u="none" strike="noStrike">
                          <a:solidFill>
                            <a:srgbClr val="000000"/>
                          </a:solidFill>
                          <a:effectLst/>
                          <a:latin typeface="Graphik" panose="020B0503030202060203" pitchFamily="34" charset="0"/>
                        </a:rPr>
                        <a:t>choice(seq)</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a:solidFill>
                            <a:srgbClr val="000000"/>
                          </a:solidFill>
                          <a:effectLst/>
                          <a:latin typeface="Graphik" panose="020B0503030202060203" pitchFamily="34" charset="0"/>
                        </a:rPr>
                        <a:t>A random item from a list, tuple, or string.</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1290812"/>
                  </a:ext>
                </a:extLst>
              </a:tr>
              <a:tr h="355600">
                <a:tc>
                  <a:txBody>
                    <a:bodyPr/>
                    <a:lstStyle/>
                    <a:p>
                      <a:pPr algn="l" fontAlgn="b"/>
                      <a:r>
                        <a:rPr lang="en-US" sz="1500" b="1" i="0" u="none" strike="noStrike">
                          <a:solidFill>
                            <a:srgbClr val="000000"/>
                          </a:solidFill>
                          <a:effectLst/>
                          <a:latin typeface="Graphik" panose="020B0503030202060203" pitchFamily="34" charset="0"/>
                        </a:rPr>
                        <a:t>randrange ([start,] stop [,step])</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a:solidFill>
                            <a:srgbClr val="000000"/>
                          </a:solidFill>
                          <a:effectLst/>
                          <a:latin typeface="Graphik" panose="020B0503030202060203" pitchFamily="34" charset="0"/>
                        </a:rPr>
                        <a:t>A randomly selected element from range(start, stop, step)</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4918120"/>
                  </a:ext>
                </a:extLst>
              </a:tr>
              <a:tr h="355600">
                <a:tc>
                  <a:txBody>
                    <a:bodyPr/>
                    <a:lstStyle/>
                    <a:p>
                      <a:pPr algn="l" fontAlgn="b"/>
                      <a:r>
                        <a:rPr lang="en-US" sz="1500" b="1" i="0" u="none" strike="noStrike">
                          <a:solidFill>
                            <a:srgbClr val="000000"/>
                          </a:solidFill>
                          <a:effectLst/>
                          <a:latin typeface="Graphik" panose="020B0503030202060203" pitchFamily="34" charset="0"/>
                        </a:rPr>
                        <a:t>random()</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a:solidFill>
                            <a:srgbClr val="000000"/>
                          </a:solidFill>
                          <a:effectLst/>
                          <a:latin typeface="Graphik" panose="020B0503030202060203" pitchFamily="34" charset="0"/>
                        </a:rPr>
                        <a:t>A random float r, such that 0 is less than or equal to r and r is less than 1</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3090079"/>
                  </a:ext>
                </a:extLst>
              </a:tr>
              <a:tr h="533400">
                <a:tc>
                  <a:txBody>
                    <a:bodyPr/>
                    <a:lstStyle/>
                    <a:p>
                      <a:pPr algn="l" fontAlgn="b"/>
                      <a:r>
                        <a:rPr lang="en-US" sz="1500" b="1" i="0" u="none" strike="noStrike">
                          <a:solidFill>
                            <a:srgbClr val="000000"/>
                          </a:solidFill>
                          <a:effectLst/>
                          <a:latin typeface="Graphik" panose="020B0503030202060203" pitchFamily="34" charset="0"/>
                        </a:rPr>
                        <a:t>seed([x])</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a:solidFill>
                            <a:srgbClr val="000000"/>
                          </a:solidFill>
                          <a:effectLst/>
                          <a:latin typeface="Graphik" panose="020B0503030202060203" pitchFamily="34" charset="0"/>
                        </a:rPr>
                        <a:t>Sets the integer starting value used in generating random numbers. Call this function before calling any other random module function. Returns None.</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5436943"/>
                  </a:ext>
                </a:extLst>
              </a:tr>
              <a:tr h="355600">
                <a:tc>
                  <a:txBody>
                    <a:bodyPr/>
                    <a:lstStyle/>
                    <a:p>
                      <a:pPr algn="l" fontAlgn="b"/>
                      <a:r>
                        <a:rPr lang="en-US" sz="1500" b="1" i="0" u="none" strike="noStrike">
                          <a:solidFill>
                            <a:srgbClr val="000000"/>
                          </a:solidFill>
                          <a:effectLst/>
                          <a:latin typeface="Graphik" panose="020B0503030202060203" pitchFamily="34" charset="0"/>
                        </a:rPr>
                        <a:t>shuffle(lst)</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a:solidFill>
                            <a:srgbClr val="000000"/>
                          </a:solidFill>
                          <a:effectLst/>
                          <a:latin typeface="Graphik" panose="020B0503030202060203" pitchFamily="34" charset="0"/>
                        </a:rPr>
                        <a:t>Randomizes the items of a list in place. Returns None.</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1708641"/>
                  </a:ext>
                </a:extLst>
              </a:tr>
              <a:tr h="361950">
                <a:tc>
                  <a:txBody>
                    <a:bodyPr/>
                    <a:lstStyle/>
                    <a:p>
                      <a:pPr algn="l" fontAlgn="b"/>
                      <a:r>
                        <a:rPr lang="en-US" sz="1500" b="1" i="0" u="none" strike="noStrike" dirty="0">
                          <a:solidFill>
                            <a:srgbClr val="000000"/>
                          </a:solidFill>
                          <a:effectLst/>
                          <a:latin typeface="Graphik" panose="020B0503030202060203" pitchFamily="34" charset="0"/>
                        </a:rPr>
                        <a:t>uniform(x, y)</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500" b="0" i="0" u="none" strike="noStrike" dirty="0">
                          <a:solidFill>
                            <a:srgbClr val="000000"/>
                          </a:solidFill>
                          <a:effectLst/>
                          <a:latin typeface="Graphik" panose="020B0503030202060203" pitchFamily="34" charset="0"/>
                        </a:rPr>
                        <a:t>A random float r, such that x is less than or equal to r and r is less than y </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6649390"/>
                  </a:ext>
                </a:extLst>
              </a:tr>
            </a:tbl>
          </a:graphicData>
        </a:graphic>
      </p:graphicFrame>
    </p:spTree>
    <p:extLst>
      <p:ext uri="{BB962C8B-B14F-4D97-AF65-F5344CB8AC3E}">
        <p14:creationId xmlns:p14="http://schemas.microsoft.com/office/powerpoint/2010/main" val="18851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336083" y="1876365"/>
            <a:ext cx="5187891" cy="292388"/>
          </a:xfrm>
          <a:prstGeom prst="rect">
            <a:avLst/>
          </a:prstGeom>
          <a:noFill/>
        </p:spPr>
        <p:txBody>
          <a:bodyPr wrap="square" lIns="0" tIns="0" rIns="0" bIns="45720" rtlCol="0">
            <a:spAutoFit/>
          </a:bodyPr>
          <a:lstStyle/>
          <a:p>
            <a:pPr algn="just"/>
            <a:r>
              <a:rPr lang="en-US" sz="1600" b="1" dirty="0">
                <a:solidFill>
                  <a:schemeClr val="bg1"/>
                </a:solidFill>
              </a:rPr>
              <a:t>RANDOM NUMBER  FUNCTIONS - EXAMPLE</a:t>
            </a:r>
          </a:p>
        </p:txBody>
      </p:sp>
      <p:sp>
        <p:nvSpPr>
          <p:cNvPr id="3" name="Rectangle 2">
            <a:extLst>
              <a:ext uri="{FF2B5EF4-FFF2-40B4-BE49-F238E27FC236}">
                <a16:creationId xmlns:a16="http://schemas.microsoft.com/office/drawing/2014/main" id="{198694FC-6443-4301-B0E5-31D54696E4C1}"/>
              </a:ext>
            </a:extLst>
          </p:cNvPr>
          <p:cNvSpPr/>
          <p:nvPr/>
        </p:nvSpPr>
        <p:spPr>
          <a:xfrm>
            <a:off x="336083" y="2248782"/>
            <a:ext cx="5828412" cy="4093428"/>
          </a:xfrm>
          <a:prstGeom prst="rect">
            <a:avLst/>
          </a:prstGeom>
          <a:solidFill>
            <a:schemeClr val="bg1"/>
          </a:solidFill>
        </p:spPr>
        <p:txBody>
          <a:bodyPr wrap="square">
            <a:spAutoFit/>
          </a:bodyPr>
          <a:lstStyle/>
          <a:p>
            <a:r>
              <a:rPr lang="en-US" sz="1300" dirty="0">
                <a:latin typeface="Lucida Console" panose="020B0609040504020204" pitchFamily="49" charset="0"/>
              </a:rPr>
              <a:t>import random</a:t>
            </a:r>
          </a:p>
          <a:p>
            <a:endParaRPr lang="en-US" sz="1300" dirty="0">
              <a:latin typeface="Lucida Console" panose="020B0609040504020204" pitchFamily="49" charset="0"/>
            </a:endParaRPr>
          </a:p>
          <a:p>
            <a:r>
              <a:rPr lang="en-US" sz="1300" dirty="0">
                <a:solidFill>
                  <a:schemeClr val="accent2"/>
                </a:solidFill>
                <a:latin typeface="Lucida Console" panose="020B0609040504020204" pitchFamily="49" charset="0"/>
              </a:rPr>
              <a:t># Print Random choice</a:t>
            </a:r>
          </a:p>
          <a:p>
            <a:r>
              <a:rPr lang="en-US" sz="1300" dirty="0">
                <a:latin typeface="Lucida Console" panose="020B0609040504020204" pitchFamily="49" charset="0"/>
              </a:rPr>
              <a:t>print("choice([1, 2, 3, 5, 9]) : ", </a:t>
            </a:r>
            <a:r>
              <a:rPr lang="en-US" sz="1300" dirty="0" err="1">
                <a:latin typeface="Lucida Console" panose="020B0609040504020204" pitchFamily="49" charset="0"/>
              </a:rPr>
              <a:t>random.choice</a:t>
            </a:r>
            <a:r>
              <a:rPr lang="en-US" sz="1300" dirty="0">
                <a:latin typeface="Lucida Console" panose="020B0609040504020204" pitchFamily="49" charset="0"/>
              </a:rPr>
              <a:t>([1, 2, 3, 5, 9]))</a:t>
            </a:r>
          </a:p>
          <a:p>
            <a:r>
              <a:rPr lang="en-US" sz="1300" dirty="0">
                <a:solidFill>
                  <a:schemeClr val="accent2"/>
                </a:solidFill>
                <a:latin typeface="Lucida Console" panose="020B0609040504020204" pitchFamily="49" charset="0"/>
              </a:rPr>
              <a:t># Select an even number in 100 &lt;= number &lt; 1000</a:t>
            </a:r>
          </a:p>
          <a:p>
            <a:r>
              <a:rPr lang="en-US" sz="1300" dirty="0">
                <a:latin typeface="Lucida Console" panose="020B0609040504020204" pitchFamily="49" charset="0"/>
              </a:rPr>
              <a:t>print("</a:t>
            </a:r>
            <a:r>
              <a:rPr lang="en-US" sz="1300" dirty="0" err="1">
                <a:latin typeface="Lucida Console" panose="020B0609040504020204" pitchFamily="49" charset="0"/>
              </a:rPr>
              <a:t>randrange</a:t>
            </a:r>
            <a:r>
              <a:rPr lang="en-US" sz="1300" dirty="0">
                <a:latin typeface="Lucida Console" panose="020B0609040504020204" pitchFamily="49" charset="0"/>
              </a:rPr>
              <a:t>(100, 1000, 2) : ", </a:t>
            </a:r>
            <a:r>
              <a:rPr lang="en-US" sz="1300" dirty="0" err="1">
                <a:latin typeface="Lucida Console" panose="020B0609040504020204" pitchFamily="49" charset="0"/>
              </a:rPr>
              <a:t>random.randrange</a:t>
            </a:r>
            <a:r>
              <a:rPr lang="en-US" sz="1300" dirty="0">
                <a:latin typeface="Lucida Console" panose="020B0609040504020204" pitchFamily="49" charset="0"/>
              </a:rPr>
              <a:t>(100, 1000, 2))</a:t>
            </a:r>
          </a:p>
          <a:p>
            <a:r>
              <a:rPr lang="en-US" sz="1300" dirty="0">
                <a:solidFill>
                  <a:schemeClr val="accent2"/>
                </a:solidFill>
                <a:latin typeface="Lucida Console" panose="020B0609040504020204" pitchFamily="49" charset="0"/>
              </a:rPr>
              <a:t># First random number</a:t>
            </a:r>
          </a:p>
          <a:p>
            <a:r>
              <a:rPr lang="en-US" sz="1300" dirty="0">
                <a:latin typeface="Lucida Console" panose="020B0609040504020204" pitchFamily="49" charset="0"/>
              </a:rPr>
              <a:t>print("random() : ", </a:t>
            </a:r>
            <a:r>
              <a:rPr lang="en-US" sz="1300" dirty="0" err="1">
                <a:latin typeface="Lucida Console" panose="020B0609040504020204" pitchFamily="49" charset="0"/>
              </a:rPr>
              <a:t>random.random</a:t>
            </a:r>
            <a:r>
              <a:rPr lang="en-US" sz="1300" dirty="0">
                <a:latin typeface="Lucida Console" panose="020B0609040504020204" pitchFamily="49" charset="0"/>
              </a:rPr>
              <a:t>())</a:t>
            </a:r>
          </a:p>
          <a:p>
            <a:r>
              <a:rPr lang="en-US" sz="1300" dirty="0">
                <a:solidFill>
                  <a:schemeClr val="accent2"/>
                </a:solidFill>
                <a:latin typeface="Lucida Console" panose="020B0609040504020204" pitchFamily="49" charset="0"/>
              </a:rPr>
              <a:t># Random number with seed 10</a:t>
            </a:r>
          </a:p>
          <a:p>
            <a:r>
              <a:rPr lang="en-US" sz="1300" dirty="0" err="1">
                <a:latin typeface="Lucida Console" panose="020B0609040504020204" pitchFamily="49" charset="0"/>
              </a:rPr>
              <a:t>random.seed</a:t>
            </a:r>
            <a:r>
              <a:rPr lang="en-US" sz="1300" dirty="0">
                <a:latin typeface="Lucida Console" panose="020B0609040504020204" pitchFamily="49" charset="0"/>
              </a:rPr>
              <a:t>( 10 )</a:t>
            </a:r>
          </a:p>
          <a:p>
            <a:r>
              <a:rPr lang="en-US" sz="1300" dirty="0">
                <a:latin typeface="Lucida Console" panose="020B0609040504020204" pitchFamily="49" charset="0"/>
              </a:rPr>
              <a:t>print("Random number with seed 10 : ", </a:t>
            </a:r>
            <a:r>
              <a:rPr lang="en-US" sz="1300" dirty="0" err="1">
                <a:latin typeface="Lucida Console" panose="020B0609040504020204" pitchFamily="49" charset="0"/>
              </a:rPr>
              <a:t>random.random</a:t>
            </a:r>
            <a:r>
              <a:rPr lang="en-US" sz="1300" dirty="0">
                <a:latin typeface="Lucida Console" panose="020B0609040504020204" pitchFamily="49" charset="0"/>
              </a:rPr>
              <a:t>())</a:t>
            </a:r>
          </a:p>
          <a:p>
            <a:r>
              <a:rPr lang="en-US" sz="1300" dirty="0">
                <a:solidFill>
                  <a:schemeClr val="accent2"/>
                </a:solidFill>
                <a:latin typeface="Lucida Console" panose="020B0609040504020204" pitchFamily="49" charset="0"/>
              </a:rPr>
              <a:t># Random shuffled list</a:t>
            </a:r>
          </a:p>
          <a:p>
            <a:r>
              <a:rPr lang="en-US" sz="1300" dirty="0">
                <a:latin typeface="Lucida Console" panose="020B0609040504020204" pitchFamily="49" charset="0"/>
              </a:rPr>
              <a:t>list = [20, 16, 10, 5];</a:t>
            </a:r>
          </a:p>
          <a:p>
            <a:r>
              <a:rPr lang="en-US" sz="1300" dirty="0" err="1">
                <a:latin typeface="Lucida Console" panose="020B0609040504020204" pitchFamily="49" charset="0"/>
              </a:rPr>
              <a:t>random.shuffle</a:t>
            </a:r>
            <a:r>
              <a:rPr lang="en-US" sz="1300" dirty="0">
                <a:latin typeface="Lucida Console" panose="020B0609040504020204" pitchFamily="49" charset="0"/>
              </a:rPr>
              <a:t>(list)</a:t>
            </a:r>
          </a:p>
          <a:p>
            <a:r>
              <a:rPr lang="en-US" sz="1300" dirty="0">
                <a:latin typeface="Lucida Console" panose="020B0609040504020204" pitchFamily="49" charset="0"/>
              </a:rPr>
              <a:t>print("Reshuffled list : ",  list)</a:t>
            </a:r>
          </a:p>
          <a:p>
            <a:r>
              <a:rPr lang="en-US" sz="1300" dirty="0">
                <a:solidFill>
                  <a:schemeClr val="accent2"/>
                </a:solidFill>
                <a:latin typeface="Lucida Console" panose="020B0609040504020204" pitchFamily="49" charset="0"/>
              </a:rPr>
              <a:t># Random float</a:t>
            </a:r>
          </a:p>
          <a:p>
            <a:r>
              <a:rPr lang="en-US" sz="1300" dirty="0">
                <a:latin typeface="Lucida Console" panose="020B0609040504020204" pitchFamily="49" charset="0"/>
              </a:rPr>
              <a:t>print("Random Float uniform(5, 10) : ",  </a:t>
            </a:r>
            <a:r>
              <a:rPr lang="en-US" sz="1300" dirty="0" err="1">
                <a:latin typeface="Lucida Console" panose="020B0609040504020204" pitchFamily="49" charset="0"/>
              </a:rPr>
              <a:t>random.uniform</a:t>
            </a:r>
            <a:r>
              <a:rPr lang="en-US" sz="1300" dirty="0">
                <a:latin typeface="Lucida Console" panose="020B0609040504020204" pitchFamily="49" charset="0"/>
              </a:rPr>
              <a:t>(5, 10))</a:t>
            </a:r>
          </a:p>
        </p:txBody>
      </p:sp>
      <p:sp>
        <p:nvSpPr>
          <p:cNvPr id="8" name="TextBox 7">
            <a:extLst>
              <a:ext uri="{FF2B5EF4-FFF2-40B4-BE49-F238E27FC236}">
                <a16:creationId xmlns:a16="http://schemas.microsoft.com/office/drawing/2014/main" id="{8DA03C5F-9324-4A55-94BD-3F254C85CB34}"/>
              </a:ext>
            </a:extLst>
          </p:cNvPr>
          <p:cNvSpPr txBox="1"/>
          <p:nvPr/>
        </p:nvSpPr>
        <p:spPr>
          <a:xfrm>
            <a:off x="6329442" y="1876365"/>
            <a:ext cx="5187891" cy="292388"/>
          </a:xfrm>
          <a:prstGeom prst="rect">
            <a:avLst/>
          </a:prstGeom>
          <a:noFill/>
        </p:spPr>
        <p:txBody>
          <a:bodyPr wrap="square" lIns="0" tIns="0" rIns="0" bIns="45720" rtlCol="0">
            <a:spAutoFit/>
          </a:bodyPr>
          <a:lstStyle/>
          <a:p>
            <a:pPr algn="just"/>
            <a:r>
              <a:rPr lang="en-US" sz="1600" b="1" dirty="0">
                <a:solidFill>
                  <a:schemeClr val="bg1"/>
                </a:solidFill>
              </a:rPr>
              <a:t>OUTPUT</a:t>
            </a:r>
          </a:p>
        </p:txBody>
      </p:sp>
      <p:sp>
        <p:nvSpPr>
          <p:cNvPr id="5" name="Rectangle 4">
            <a:extLst>
              <a:ext uri="{FF2B5EF4-FFF2-40B4-BE49-F238E27FC236}">
                <a16:creationId xmlns:a16="http://schemas.microsoft.com/office/drawing/2014/main" id="{CB3E51E2-E34F-4818-93C2-BDCF59CEE5C1}"/>
              </a:ext>
            </a:extLst>
          </p:cNvPr>
          <p:cNvSpPr/>
          <p:nvPr/>
        </p:nvSpPr>
        <p:spPr>
          <a:xfrm>
            <a:off x="6329442" y="2442405"/>
            <a:ext cx="5500099" cy="2246769"/>
          </a:xfrm>
          <a:prstGeom prst="rect">
            <a:avLst/>
          </a:prstGeom>
          <a:solidFill>
            <a:schemeClr val="bg1"/>
          </a:solidFill>
        </p:spPr>
        <p:txBody>
          <a:bodyPr wrap="square">
            <a:spAutoFit/>
          </a:bodyPr>
          <a:lstStyle/>
          <a:p>
            <a:r>
              <a:rPr lang="en-US" sz="1400" dirty="0">
                <a:solidFill>
                  <a:srgbClr val="00BF00"/>
                </a:solidFill>
                <a:latin typeface="Lucida Console" panose="020B0609040504020204" pitchFamily="49" charset="0"/>
              </a:rPr>
              <a:t>ma.a.d.serrano@PISI-7091S2N-LX </a:t>
            </a:r>
            <a:r>
              <a:rPr lang="en-US" sz="1400" dirty="0">
                <a:solidFill>
                  <a:srgbClr val="BF00BF"/>
                </a:solidFill>
                <a:latin typeface="Lucida Console" panose="020B0609040504020204" pitchFamily="49" charset="0"/>
              </a:rPr>
              <a:t>MINGW64 </a:t>
            </a:r>
            <a:r>
              <a:rPr lang="en-US" sz="1400" dirty="0">
                <a:solidFill>
                  <a:srgbClr val="BFBF00"/>
                </a:solidFill>
                <a:latin typeface="Lucida Console" panose="020B0609040504020204" pitchFamily="49" charset="0"/>
              </a:rPr>
              <a:t>~/Desktop/python/scripts/loops</a:t>
            </a:r>
            <a:endParaRPr lang="en-US" sz="1400" dirty="0">
              <a:latin typeface="Lucida Console" panose="020B0609040504020204" pitchFamily="49" charset="0"/>
            </a:endParaRPr>
          </a:p>
          <a:p>
            <a:r>
              <a:rPr lang="en-US" sz="1400" dirty="0">
                <a:latin typeface="Lucida Console" panose="020B0609040504020204" pitchFamily="49" charset="0"/>
              </a:rPr>
              <a:t>$ python ran.py</a:t>
            </a:r>
          </a:p>
          <a:p>
            <a:r>
              <a:rPr lang="en-US" sz="1400" dirty="0">
                <a:latin typeface="Lucida Console" panose="020B0609040504020204" pitchFamily="49" charset="0"/>
              </a:rPr>
              <a:t>choice([1, 2, 3, 5, 9]) :  9</a:t>
            </a:r>
          </a:p>
          <a:p>
            <a:r>
              <a:rPr lang="en-US" sz="1400" dirty="0" err="1">
                <a:latin typeface="Lucida Console" panose="020B0609040504020204" pitchFamily="49" charset="0"/>
              </a:rPr>
              <a:t>randrange</a:t>
            </a:r>
            <a:r>
              <a:rPr lang="en-US" sz="1400" dirty="0">
                <a:latin typeface="Lucida Console" panose="020B0609040504020204" pitchFamily="49" charset="0"/>
              </a:rPr>
              <a:t>(100, 1000, 2) :  742</a:t>
            </a:r>
          </a:p>
          <a:p>
            <a:r>
              <a:rPr lang="en-US" sz="1400" dirty="0">
                <a:latin typeface="Lucida Console" panose="020B0609040504020204" pitchFamily="49" charset="0"/>
              </a:rPr>
              <a:t>random() :  0.10955903689943769</a:t>
            </a:r>
          </a:p>
          <a:p>
            <a:r>
              <a:rPr lang="en-US" sz="1400" dirty="0">
                <a:latin typeface="Lucida Console" panose="020B0609040504020204" pitchFamily="49" charset="0"/>
              </a:rPr>
              <a:t>Random number with seed 10 :  0.5714025946899135</a:t>
            </a:r>
          </a:p>
          <a:p>
            <a:r>
              <a:rPr lang="en-US" sz="1400" dirty="0">
                <a:latin typeface="Lucida Console" panose="020B0609040504020204" pitchFamily="49" charset="0"/>
              </a:rPr>
              <a:t>Reshuffled list :  [10, 20, 16, 5]</a:t>
            </a:r>
          </a:p>
          <a:p>
            <a:r>
              <a:rPr lang="en-US" sz="1400" dirty="0">
                <a:latin typeface="Lucida Console" panose="020B0609040504020204" pitchFamily="49" charset="0"/>
              </a:rPr>
              <a:t>Random Float uniform(5, 10) :  6.030491160697508</a:t>
            </a:r>
          </a:p>
          <a:p>
            <a:r>
              <a:rPr lang="en-US" sz="1400" dirty="0">
                <a:solidFill>
                  <a:prstClr val="black"/>
                </a:solidFill>
                <a:latin typeface="Lucida Console" panose="020B0609040504020204" pitchFamily="49" charset="0"/>
              </a:rPr>
              <a:t>055159</a:t>
            </a:r>
            <a:endParaRPr lang="en-US" sz="1400" dirty="0"/>
          </a:p>
        </p:txBody>
      </p:sp>
    </p:spTree>
    <p:extLst>
      <p:ext uri="{BB962C8B-B14F-4D97-AF65-F5344CB8AC3E}">
        <p14:creationId xmlns:p14="http://schemas.microsoft.com/office/powerpoint/2010/main" val="97357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497426" y="1876365"/>
            <a:ext cx="5187891" cy="292388"/>
          </a:xfrm>
          <a:prstGeom prst="rect">
            <a:avLst/>
          </a:prstGeom>
          <a:noFill/>
        </p:spPr>
        <p:txBody>
          <a:bodyPr wrap="square" lIns="0" tIns="0" rIns="0" bIns="45720" rtlCol="0">
            <a:spAutoFit/>
          </a:bodyPr>
          <a:lstStyle/>
          <a:p>
            <a:pPr algn="just"/>
            <a:r>
              <a:rPr lang="en-US" sz="1600" b="1" dirty="0">
                <a:solidFill>
                  <a:schemeClr val="bg1"/>
                </a:solidFill>
              </a:rPr>
              <a:t>TRIGONOMETRIC FUNCTIONS</a:t>
            </a:r>
          </a:p>
        </p:txBody>
      </p:sp>
      <p:graphicFrame>
        <p:nvGraphicFramePr>
          <p:cNvPr id="2" name="Table 1">
            <a:extLst>
              <a:ext uri="{FF2B5EF4-FFF2-40B4-BE49-F238E27FC236}">
                <a16:creationId xmlns:a16="http://schemas.microsoft.com/office/drawing/2014/main" id="{FA218A35-15C8-421A-A966-D4E548EA738F}"/>
              </a:ext>
            </a:extLst>
          </p:cNvPr>
          <p:cNvGraphicFramePr>
            <a:graphicFrameLocks noGrp="1"/>
          </p:cNvGraphicFramePr>
          <p:nvPr>
            <p:extLst>
              <p:ext uri="{D42A27DB-BD31-4B8C-83A1-F6EECF244321}">
                <p14:modId xmlns:p14="http://schemas.microsoft.com/office/powerpoint/2010/main" val="584460681"/>
              </p:ext>
            </p:extLst>
          </p:nvPr>
        </p:nvGraphicFramePr>
        <p:xfrm>
          <a:off x="497426" y="2528647"/>
          <a:ext cx="10956141" cy="3283201"/>
        </p:xfrm>
        <a:graphic>
          <a:graphicData uri="http://schemas.openxmlformats.org/drawingml/2006/table">
            <a:tbl>
              <a:tblPr/>
              <a:tblGrid>
                <a:gridCol w="3797172">
                  <a:extLst>
                    <a:ext uri="{9D8B030D-6E8A-4147-A177-3AD203B41FA5}">
                      <a16:colId xmlns:a16="http://schemas.microsoft.com/office/drawing/2014/main" val="1066055855"/>
                    </a:ext>
                  </a:extLst>
                </a:gridCol>
                <a:gridCol w="7158969">
                  <a:extLst>
                    <a:ext uri="{9D8B030D-6E8A-4147-A177-3AD203B41FA5}">
                      <a16:colId xmlns:a16="http://schemas.microsoft.com/office/drawing/2014/main" val="1074967222"/>
                    </a:ext>
                  </a:extLst>
                </a:gridCol>
              </a:tblGrid>
              <a:tr h="324101">
                <a:tc>
                  <a:txBody>
                    <a:bodyPr/>
                    <a:lstStyle/>
                    <a:p>
                      <a:pPr algn="l" fontAlgn="t"/>
                      <a:r>
                        <a:rPr lang="en-US" sz="1600" b="1" i="0" u="none" strike="noStrike" dirty="0">
                          <a:solidFill>
                            <a:schemeClr val="bg1"/>
                          </a:solidFill>
                          <a:effectLst/>
                          <a:latin typeface="Graphik" panose="020B0503030202060203" pitchFamily="34" charset="0"/>
                        </a:rPr>
                        <a:t>Function</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l" fontAlgn="t"/>
                      <a:r>
                        <a:rPr lang="en-US" sz="1600" b="1" i="0" u="none" strike="noStrike" dirty="0">
                          <a:solidFill>
                            <a:schemeClr val="bg1"/>
                          </a:solidFill>
                          <a:effectLst/>
                          <a:latin typeface="Graphik" panose="020B0503030202060203" pitchFamily="34" charset="0"/>
                        </a:rPr>
                        <a:t>Description</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372663890"/>
                  </a:ext>
                </a:extLst>
              </a:tr>
              <a:tr h="355600">
                <a:tc>
                  <a:txBody>
                    <a:bodyPr/>
                    <a:lstStyle/>
                    <a:p>
                      <a:pPr algn="l" fontAlgn="t"/>
                      <a:r>
                        <a:rPr lang="en-US" sz="1500" b="1" i="0" u="none" strike="noStrike" dirty="0" err="1">
                          <a:solidFill>
                            <a:srgbClr val="000000"/>
                          </a:solidFill>
                          <a:effectLst/>
                          <a:latin typeface="Graphik" panose="020B0503030202060203" pitchFamily="34" charset="0"/>
                        </a:rPr>
                        <a:t>acos</a:t>
                      </a:r>
                      <a:r>
                        <a:rPr lang="en-US" sz="1500" b="1" i="0" u="none" strike="noStrike" dirty="0">
                          <a:solidFill>
                            <a:srgbClr val="000000"/>
                          </a:solidFill>
                          <a:effectLst/>
                          <a:latin typeface="Graphik" panose="020B0503030202060203" pitchFamily="34" charset="0"/>
                        </a:rPr>
                        <a:t>(x)</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500" b="0" i="0" u="none" strike="noStrike" dirty="0">
                          <a:solidFill>
                            <a:srgbClr val="000000"/>
                          </a:solidFill>
                          <a:effectLst/>
                          <a:latin typeface="Graphik" panose="020B0503030202060203" pitchFamily="34" charset="0"/>
                        </a:rPr>
                        <a:t>Return the arc cosine of x, in radians.</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0264110"/>
                  </a:ext>
                </a:extLst>
              </a:tr>
              <a:tr h="184150">
                <a:tc>
                  <a:txBody>
                    <a:bodyPr/>
                    <a:lstStyle/>
                    <a:p>
                      <a:pPr algn="l" fontAlgn="t"/>
                      <a:r>
                        <a:rPr lang="en-US" sz="1500" b="1" i="0" u="none" strike="noStrike">
                          <a:solidFill>
                            <a:srgbClr val="000000"/>
                          </a:solidFill>
                          <a:effectLst/>
                          <a:latin typeface="Graphik" panose="020B0503030202060203" pitchFamily="34" charset="0"/>
                        </a:rPr>
                        <a:t>asin(x)</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500" b="0" i="0" u="none" strike="noStrike">
                          <a:solidFill>
                            <a:srgbClr val="000000"/>
                          </a:solidFill>
                          <a:effectLst/>
                          <a:latin typeface="Graphik" panose="020B0503030202060203" pitchFamily="34" charset="0"/>
                        </a:rPr>
                        <a:t>Return the arc sine of x, in radians.</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0909371"/>
                  </a:ext>
                </a:extLst>
              </a:tr>
              <a:tr h="355600">
                <a:tc>
                  <a:txBody>
                    <a:bodyPr/>
                    <a:lstStyle/>
                    <a:p>
                      <a:pPr algn="l" fontAlgn="t"/>
                      <a:r>
                        <a:rPr lang="en-US" sz="1500" b="1" i="0" u="none" strike="noStrike">
                          <a:solidFill>
                            <a:srgbClr val="000000"/>
                          </a:solidFill>
                          <a:effectLst/>
                          <a:latin typeface="Graphik" panose="020B0503030202060203" pitchFamily="34" charset="0"/>
                        </a:rPr>
                        <a:t>atan(x)</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500" b="0" i="0" u="none" strike="noStrike">
                          <a:solidFill>
                            <a:srgbClr val="000000"/>
                          </a:solidFill>
                          <a:effectLst/>
                          <a:latin typeface="Graphik" panose="020B0503030202060203" pitchFamily="34" charset="0"/>
                        </a:rPr>
                        <a:t>Return the arc tangent of x, in radians.</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4837493"/>
                  </a:ext>
                </a:extLst>
              </a:tr>
              <a:tr h="184150">
                <a:tc>
                  <a:txBody>
                    <a:bodyPr/>
                    <a:lstStyle/>
                    <a:p>
                      <a:pPr algn="l" fontAlgn="t"/>
                      <a:r>
                        <a:rPr lang="en-US" sz="1500" b="1" i="0" u="none" strike="noStrike">
                          <a:solidFill>
                            <a:srgbClr val="000000"/>
                          </a:solidFill>
                          <a:effectLst/>
                          <a:latin typeface="Graphik" panose="020B0503030202060203" pitchFamily="34" charset="0"/>
                        </a:rPr>
                        <a:t>atan2(y, x)</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500" b="0" i="0" u="none" strike="noStrike">
                          <a:solidFill>
                            <a:srgbClr val="000000"/>
                          </a:solidFill>
                          <a:effectLst/>
                          <a:latin typeface="Graphik" panose="020B0503030202060203" pitchFamily="34" charset="0"/>
                        </a:rPr>
                        <a:t>Return atan(y / x), in radians.</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931158"/>
                  </a:ext>
                </a:extLst>
              </a:tr>
              <a:tr h="184150">
                <a:tc>
                  <a:txBody>
                    <a:bodyPr/>
                    <a:lstStyle/>
                    <a:p>
                      <a:pPr algn="l" fontAlgn="t"/>
                      <a:r>
                        <a:rPr lang="en-US" sz="1500" b="1" i="0" u="none" strike="noStrike">
                          <a:solidFill>
                            <a:srgbClr val="000000"/>
                          </a:solidFill>
                          <a:effectLst/>
                          <a:latin typeface="Graphik" panose="020B0503030202060203" pitchFamily="34" charset="0"/>
                        </a:rPr>
                        <a:t>cos(x)</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500" b="0" i="0" u="none" strike="noStrike">
                          <a:solidFill>
                            <a:srgbClr val="000000"/>
                          </a:solidFill>
                          <a:effectLst/>
                          <a:latin typeface="Graphik" panose="020B0503030202060203" pitchFamily="34" charset="0"/>
                        </a:rPr>
                        <a:t>Return the cosine of x radians.</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5318653"/>
                  </a:ext>
                </a:extLst>
              </a:tr>
              <a:tr h="355600">
                <a:tc>
                  <a:txBody>
                    <a:bodyPr/>
                    <a:lstStyle/>
                    <a:p>
                      <a:pPr algn="l" fontAlgn="t"/>
                      <a:r>
                        <a:rPr lang="en-US" sz="1500" b="1" i="0" u="none" strike="noStrike">
                          <a:solidFill>
                            <a:srgbClr val="000000"/>
                          </a:solidFill>
                          <a:effectLst/>
                          <a:latin typeface="Graphik" panose="020B0503030202060203" pitchFamily="34" charset="0"/>
                        </a:rPr>
                        <a:t>hypot(x, y)</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500" b="0" i="0" u="none" strike="noStrike">
                          <a:solidFill>
                            <a:srgbClr val="000000"/>
                          </a:solidFill>
                          <a:effectLst/>
                          <a:latin typeface="Graphik" panose="020B0503030202060203" pitchFamily="34" charset="0"/>
                        </a:rPr>
                        <a:t>Return the Euclidean norm, sqrt(x*x + y*y).</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0749244"/>
                  </a:ext>
                </a:extLst>
              </a:tr>
              <a:tr h="184150">
                <a:tc>
                  <a:txBody>
                    <a:bodyPr/>
                    <a:lstStyle/>
                    <a:p>
                      <a:pPr algn="l" fontAlgn="t"/>
                      <a:r>
                        <a:rPr lang="en-US" sz="1500" b="1" i="0" u="none" strike="noStrike">
                          <a:solidFill>
                            <a:srgbClr val="000000"/>
                          </a:solidFill>
                          <a:effectLst/>
                          <a:latin typeface="Graphik" panose="020B0503030202060203" pitchFamily="34" charset="0"/>
                        </a:rPr>
                        <a:t>sin(x)</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500" b="0" i="0" u="none" strike="noStrike" dirty="0">
                          <a:solidFill>
                            <a:srgbClr val="000000"/>
                          </a:solidFill>
                          <a:effectLst/>
                          <a:latin typeface="Graphik" panose="020B0503030202060203" pitchFamily="34" charset="0"/>
                        </a:rPr>
                        <a:t>Return the sine of x radians.</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383035"/>
                  </a:ext>
                </a:extLst>
              </a:tr>
              <a:tr h="184150">
                <a:tc>
                  <a:txBody>
                    <a:bodyPr/>
                    <a:lstStyle/>
                    <a:p>
                      <a:pPr algn="l" fontAlgn="t"/>
                      <a:r>
                        <a:rPr lang="en-US" sz="1500" b="1" i="0" u="none" strike="noStrike">
                          <a:solidFill>
                            <a:srgbClr val="000000"/>
                          </a:solidFill>
                          <a:effectLst/>
                          <a:latin typeface="Graphik" panose="020B0503030202060203" pitchFamily="34" charset="0"/>
                        </a:rPr>
                        <a:t>tan(x)</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500" b="0" i="0" u="none" strike="noStrike">
                          <a:solidFill>
                            <a:srgbClr val="000000"/>
                          </a:solidFill>
                          <a:effectLst/>
                          <a:latin typeface="Graphik" panose="020B0503030202060203" pitchFamily="34" charset="0"/>
                        </a:rPr>
                        <a:t>Return the tangent of x radians.</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6715513"/>
                  </a:ext>
                </a:extLst>
              </a:tr>
              <a:tr h="355600">
                <a:tc>
                  <a:txBody>
                    <a:bodyPr/>
                    <a:lstStyle/>
                    <a:p>
                      <a:pPr algn="l" fontAlgn="t"/>
                      <a:r>
                        <a:rPr lang="en-US" sz="1500" b="1" i="0" u="none" strike="noStrike">
                          <a:solidFill>
                            <a:srgbClr val="000000"/>
                          </a:solidFill>
                          <a:effectLst/>
                          <a:latin typeface="Graphik" panose="020B0503030202060203" pitchFamily="34" charset="0"/>
                        </a:rPr>
                        <a:t>degrees(x)</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500" b="0" i="0" u="none" strike="noStrike">
                          <a:solidFill>
                            <a:srgbClr val="000000"/>
                          </a:solidFill>
                          <a:effectLst/>
                          <a:latin typeface="Graphik" panose="020B0503030202060203" pitchFamily="34" charset="0"/>
                        </a:rPr>
                        <a:t>Converts angle x from radians to degrees.</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2360100"/>
                  </a:ext>
                </a:extLst>
              </a:tr>
              <a:tr h="361950">
                <a:tc>
                  <a:txBody>
                    <a:bodyPr/>
                    <a:lstStyle/>
                    <a:p>
                      <a:pPr algn="l" fontAlgn="t"/>
                      <a:r>
                        <a:rPr lang="en-US" sz="1500" b="1" i="0" u="none" strike="noStrike" dirty="0">
                          <a:solidFill>
                            <a:srgbClr val="000000"/>
                          </a:solidFill>
                          <a:effectLst/>
                          <a:latin typeface="Graphik" panose="020B0503030202060203" pitchFamily="34" charset="0"/>
                        </a:rPr>
                        <a:t>radians(x)</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en-US" sz="1500" b="0" i="0" u="none" strike="noStrike" dirty="0">
                          <a:solidFill>
                            <a:srgbClr val="000000"/>
                          </a:solidFill>
                          <a:effectLst/>
                          <a:latin typeface="Graphik" panose="020B0503030202060203" pitchFamily="34" charset="0"/>
                        </a:rPr>
                        <a:t>Converts angle x from degrees to radians. </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0560720"/>
                  </a:ext>
                </a:extLst>
              </a:tr>
            </a:tbl>
          </a:graphicData>
        </a:graphic>
      </p:graphicFrame>
    </p:spTree>
    <p:extLst>
      <p:ext uri="{BB962C8B-B14F-4D97-AF65-F5344CB8AC3E}">
        <p14:creationId xmlns:p14="http://schemas.microsoft.com/office/powerpoint/2010/main" val="1857311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336083" y="1876365"/>
            <a:ext cx="5187891" cy="292388"/>
          </a:xfrm>
          <a:prstGeom prst="rect">
            <a:avLst/>
          </a:prstGeom>
          <a:noFill/>
        </p:spPr>
        <p:txBody>
          <a:bodyPr wrap="square" lIns="0" tIns="0" rIns="0" bIns="45720" rtlCol="0">
            <a:spAutoFit/>
          </a:bodyPr>
          <a:lstStyle/>
          <a:p>
            <a:pPr algn="just"/>
            <a:r>
              <a:rPr lang="en-US" sz="1600" b="1" dirty="0">
                <a:solidFill>
                  <a:schemeClr val="bg1"/>
                </a:solidFill>
              </a:rPr>
              <a:t>TRIGONOMETRIC FUNCTIONS - EXAMPLE</a:t>
            </a:r>
          </a:p>
        </p:txBody>
      </p:sp>
      <p:sp>
        <p:nvSpPr>
          <p:cNvPr id="3" name="Rectangle 2">
            <a:extLst>
              <a:ext uri="{FF2B5EF4-FFF2-40B4-BE49-F238E27FC236}">
                <a16:creationId xmlns:a16="http://schemas.microsoft.com/office/drawing/2014/main" id="{198694FC-6443-4301-B0E5-31D54696E4C1}"/>
              </a:ext>
            </a:extLst>
          </p:cNvPr>
          <p:cNvSpPr/>
          <p:nvPr/>
        </p:nvSpPr>
        <p:spPr>
          <a:xfrm>
            <a:off x="336083" y="2248782"/>
            <a:ext cx="5828412" cy="2893100"/>
          </a:xfrm>
          <a:prstGeom prst="rect">
            <a:avLst/>
          </a:prstGeom>
          <a:solidFill>
            <a:schemeClr val="bg1"/>
          </a:solidFill>
        </p:spPr>
        <p:txBody>
          <a:bodyPr wrap="square">
            <a:spAutoFit/>
          </a:bodyPr>
          <a:lstStyle/>
          <a:p>
            <a:r>
              <a:rPr lang="en-US" sz="1400" dirty="0">
                <a:latin typeface="Lucida Console" panose="020B0609040504020204" pitchFamily="49" charset="0"/>
              </a:rPr>
              <a:t>import math</a:t>
            </a:r>
          </a:p>
          <a:p>
            <a:endParaRPr lang="en-US" sz="1400" dirty="0">
              <a:latin typeface="Lucida Console" panose="020B0609040504020204" pitchFamily="49" charset="0"/>
            </a:endParaRPr>
          </a:p>
          <a:p>
            <a:r>
              <a:rPr lang="en-US" sz="1400" dirty="0">
                <a:latin typeface="Lucida Console" panose="020B0609040504020204" pitchFamily="49" charset="0"/>
              </a:rPr>
              <a:t>print("</a:t>
            </a:r>
            <a:r>
              <a:rPr lang="en-US" sz="1400" dirty="0" err="1">
                <a:latin typeface="Lucida Console" panose="020B0609040504020204" pitchFamily="49" charset="0"/>
              </a:rPr>
              <a:t>acos</a:t>
            </a:r>
            <a:r>
              <a:rPr lang="en-US" sz="1400" dirty="0">
                <a:latin typeface="Lucida Console" panose="020B0609040504020204" pitchFamily="49" charset="0"/>
              </a:rPr>
              <a:t>(0.64) : ",  </a:t>
            </a:r>
            <a:r>
              <a:rPr lang="en-US" sz="1400" dirty="0" err="1">
                <a:latin typeface="Lucida Console" panose="020B0609040504020204" pitchFamily="49" charset="0"/>
              </a:rPr>
              <a:t>math.acos</a:t>
            </a:r>
            <a:r>
              <a:rPr lang="en-US" sz="1400" dirty="0">
                <a:latin typeface="Lucida Console" panose="020B0609040504020204" pitchFamily="49" charset="0"/>
              </a:rPr>
              <a:t>(0.64))</a:t>
            </a:r>
          </a:p>
          <a:p>
            <a:r>
              <a:rPr lang="en-US" sz="1400" dirty="0">
                <a:latin typeface="Lucida Console" panose="020B0609040504020204" pitchFamily="49" charset="0"/>
              </a:rPr>
              <a:t>print("</a:t>
            </a:r>
            <a:r>
              <a:rPr lang="en-US" sz="1400" dirty="0" err="1">
                <a:latin typeface="Lucida Console" panose="020B0609040504020204" pitchFamily="49" charset="0"/>
              </a:rPr>
              <a:t>asin</a:t>
            </a:r>
            <a:r>
              <a:rPr lang="en-US" sz="1400" dirty="0">
                <a:latin typeface="Lucida Console" panose="020B0609040504020204" pitchFamily="49" charset="0"/>
              </a:rPr>
              <a:t>(0.64) : ",  </a:t>
            </a:r>
            <a:r>
              <a:rPr lang="en-US" sz="1400" dirty="0" err="1">
                <a:latin typeface="Lucida Console" panose="020B0609040504020204" pitchFamily="49" charset="0"/>
              </a:rPr>
              <a:t>math.asin</a:t>
            </a:r>
            <a:r>
              <a:rPr lang="en-US" sz="1400" dirty="0">
                <a:latin typeface="Lucida Console" panose="020B0609040504020204" pitchFamily="49" charset="0"/>
              </a:rPr>
              <a:t>(0.64))</a:t>
            </a:r>
          </a:p>
          <a:p>
            <a:r>
              <a:rPr lang="en-US" sz="1400" dirty="0">
                <a:latin typeface="Lucida Console" panose="020B0609040504020204" pitchFamily="49" charset="0"/>
              </a:rPr>
              <a:t>print("</a:t>
            </a:r>
            <a:r>
              <a:rPr lang="en-US" sz="1400" dirty="0" err="1">
                <a:latin typeface="Lucida Console" panose="020B0609040504020204" pitchFamily="49" charset="0"/>
              </a:rPr>
              <a:t>atan</a:t>
            </a:r>
            <a:r>
              <a:rPr lang="en-US" sz="1400" dirty="0">
                <a:latin typeface="Lucida Console" panose="020B0609040504020204" pitchFamily="49" charset="0"/>
              </a:rPr>
              <a:t>(0.64) : ",  </a:t>
            </a:r>
            <a:r>
              <a:rPr lang="en-US" sz="1400" dirty="0" err="1">
                <a:latin typeface="Lucida Console" panose="020B0609040504020204" pitchFamily="49" charset="0"/>
              </a:rPr>
              <a:t>math.atan</a:t>
            </a:r>
            <a:r>
              <a:rPr lang="en-US" sz="1400" dirty="0">
                <a:latin typeface="Lucida Console" panose="020B0609040504020204" pitchFamily="49" charset="0"/>
              </a:rPr>
              <a:t>(0.64))</a:t>
            </a:r>
          </a:p>
          <a:p>
            <a:r>
              <a:rPr lang="en-US" sz="1400" dirty="0">
                <a:latin typeface="Lucida Console" panose="020B0609040504020204" pitchFamily="49" charset="0"/>
              </a:rPr>
              <a:t>print("atan2(-0.50,-0.50) : ",  math.atan2(-0.50,-0.50))</a:t>
            </a:r>
          </a:p>
          <a:p>
            <a:r>
              <a:rPr lang="en-US" sz="1400" dirty="0">
                <a:latin typeface="Lucida Console" panose="020B0609040504020204" pitchFamily="49" charset="0"/>
              </a:rPr>
              <a:t>print("cos(3) : ",  </a:t>
            </a:r>
            <a:r>
              <a:rPr lang="en-US" sz="1400" dirty="0" err="1">
                <a:latin typeface="Lucida Console" panose="020B0609040504020204" pitchFamily="49" charset="0"/>
              </a:rPr>
              <a:t>math.cos</a:t>
            </a:r>
            <a:r>
              <a:rPr lang="en-US" sz="1400" dirty="0">
                <a:latin typeface="Lucida Console" panose="020B0609040504020204" pitchFamily="49" charset="0"/>
              </a:rPr>
              <a:t>(3))</a:t>
            </a:r>
          </a:p>
          <a:p>
            <a:r>
              <a:rPr lang="en-US" sz="1400" dirty="0">
                <a:latin typeface="Lucida Console" panose="020B0609040504020204" pitchFamily="49" charset="0"/>
              </a:rPr>
              <a:t>print("</a:t>
            </a:r>
            <a:r>
              <a:rPr lang="en-US" sz="1400" dirty="0" err="1">
                <a:latin typeface="Lucida Console" panose="020B0609040504020204" pitchFamily="49" charset="0"/>
              </a:rPr>
              <a:t>hypot</a:t>
            </a:r>
            <a:r>
              <a:rPr lang="en-US" sz="1400" dirty="0">
                <a:latin typeface="Lucida Console" panose="020B0609040504020204" pitchFamily="49" charset="0"/>
              </a:rPr>
              <a:t>(3, 2) : ",  </a:t>
            </a:r>
            <a:r>
              <a:rPr lang="en-US" sz="1400" dirty="0" err="1">
                <a:latin typeface="Lucida Console" panose="020B0609040504020204" pitchFamily="49" charset="0"/>
              </a:rPr>
              <a:t>math.hypot</a:t>
            </a:r>
            <a:r>
              <a:rPr lang="en-US" sz="1400" dirty="0">
                <a:latin typeface="Lucida Console" panose="020B0609040504020204" pitchFamily="49" charset="0"/>
              </a:rPr>
              <a:t>(3, 2))</a:t>
            </a:r>
          </a:p>
          <a:p>
            <a:r>
              <a:rPr lang="en-US" sz="1400" dirty="0">
                <a:latin typeface="Lucida Console" panose="020B0609040504020204" pitchFamily="49" charset="0"/>
              </a:rPr>
              <a:t>print("sin(3) : ",  </a:t>
            </a:r>
            <a:r>
              <a:rPr lang="en-US" sz="1400" dirty="0" err="1">
                <a:latin typeface="Lucida Console" panose="020B0609040504020204" pitchFamily="49" charset="0"/>
              </a:rPr>
              <a:t>math.sin</a:t>
            </a:r>
            <a:r>
              <a:rPr lang="en-US" sz="1400" dirty="0">
                <a:latin typeface="Lucida Console" panose="020B0609040504020204" pitchFamily="49" charset="0"/>
              </a:rPr>
              <a:t>(3))</a:t>
            </a:r>
          </a:p>
          <a:p>
            <a:r>
              <a:rPr lang="en-US" sz="1400" dirty="0">
                <a:latin typeface="Lucida Console" panose="020B0609040504020204" pitchFamily="49" charset="0"/>
              </a:rPr>
              <a:t>print("tan(3) : ",  </a:t>
            </a:r>
            <a:r>
              <a:rPr lang="en-US" sz="1400" dirty="0" err="1">
                <a:latin typeface="Lucida Console" panose="020B0609040504020204" pitchFamily="49" charset="0"/>
              </a:rPr>
              <a:t>math.tan</a:t>
            </a:r>
            <a:r>
              <a:rPr lang="en-US" sz="1400" dirty="0">
                <a:latin typeface="Lucida Console" panose="020B0609040504020204" pitchFamily="49" charset="0"/>
              </a:rPr>
              <a:t>(3))</a:t>
            </a:r>
          </a:p>
          <a:p>
            <a:r>
              <a:rPr lang="en-US" sz="1400" dirty="0">
                <a:latin typeface="Lucida Console" panose="020B0609040504020204" pitchFamily="49" charset="0"/>
              </a:rPr>
              <a:t>print("degrees(3) : ",  </a:t>
            </a:r>
            <a:r>
              <a:rPr lang="en-US" sz="1400" dirty="0" err="1">
                <a:latin typeface="Lucida Console" panose="020B0609040504020204" pitchFamily="49" charset="0"/>
              </a:rPr>
              <a:t>math.degrees</a:t>
            </a:r>
            <a:r>
              <a:rPr lang="en-US" sz="1400" dirty="0">
                <a:latin typeface="Lucida Console" panose="020B0609040504020204" pitchFamily="49" charset="0"/>
              </a:rPr>
              <a:t>(3))</a:t>
            </a:r>
          </a:p>
          <a:p>
            <a:r>
              <a:rPr lang="en-US" sz="1400" dirty="0">
                <a:latin typeface="Lucida Console" panose="020B0609040504020204" pitchFamily="49" charset="0"/>
              </a:rPr>
              <a:t>print("radians(3) : ",  </a:t>
            </a:r>
            <a:r>
              <a:rPr lang="en-US" sz="1400" dirty="0" err="1">
                <a:latin typeface="Lucida Console" panose="020B0609040504020204" pitchFamily="49" charset="0"/>
              </a:rPr>
              <a:t>math.radians</a:t>
            </a:r>
            <a:r>
              <a:rPr lang="en-US" sz="1400" dirty="0">
                <a:latin typeface="Lucida Console" panose="020B0609040504020204" pitchFamily="49" charset="0"/>
              </a:rPr>
              <a:t>(3))</a:t>
            </a:r>
          </a:p>
        </p:txBody>
      </p:sp>
      <p:sp>
        <p:nvSpPr>
          <p:cNvPr id="8" name="TextBox 7">
            <a:extLst>
              <a:ext uri="{FF2B5EF4-FFF2-40B4-BE49-F238E27FC236}">
                <a16:creationId xmlns:a16="http://schemas.microsoft.com/office/drawing/2014/main" id="{8DA03C5F-9324-4A55-94BD-3F254C85CB34}"/>
              </a:ext>
            </a:extLst>
          </p:cNvPr>
          <p:cNvSpPr txBox="1"/>
          <p:nvPr/>
        </p:nvSpPr>
        <p:spPr>
          <a:xfrm>
            <a:off x="6329442" y="1876365"/>
            <a:ext cx="5187891" cy="292388"/>
          </a:xfrm>
          <a:prstGeom prst="rect">
            <a:avLst/>
          </a:prstGeom>
          <a:noFill/>
        </p:spPr>
        <p:txBody>
          <a:bodyPr wrap="square" lIns="0" tIns="0" rIns="0" bIns="45720" rtlCol="0">
            <a:spAutoFit/>
          </a:bodyPr>
          <a:lstStyle/>
          <a:p>
            <a:pPr algn="just"/>
            <a:r>
              <a:rPr lang="en-US" sz="1600" b="1" dirty="0">
                <a:solidFill>
                  <a:schemeClr val="bg1"/>
                </a:solidFill>
              </a:rPr>
              <a:t>OUTPUT</a:t>
            </a:r>
          </a:p>
        </p:txBody>
      </p:sp>
      <p:sp>
        <p:nvSpPr>
          <p:cNvPr id="5" name="Rectangle 4">
            <a:extLst>
              <a:ext uri="{FF2B5EF4-FFF2-40B4-BE49-F238E27FC236}">
                <a16:creationId xmlns:a16="http://schemas.microsoft.com/office/drawing/2014/main" id="{CB3E51E2-E34F-4818-93C2-BDCF59CEE5C1}"/>
              </a:ext>
            </a:extLst>
          </p:cNvPr>
          <p:cNvSpPr/>
          <p:nvPr/>
        </p:nvSpPr>
        <p:spPr>
          <a:xfrm>
            <a:off x="6329442" y="2442405"/>
            <a:ext cx="5500099" cy="2893100"/>
          </a:xfrm>
          <a:prstGeom prst="rect">
            <a:avLst/>
          </a:prstGeom>
          <a:solidFill>
            <a:schemeClr val="bg1"/>
          </a:solidFill>
        </p:spPr>
        <p:txBody>
          <a:bodyPr wrap="square">
            <a:spAutoFit/>
          </a:bodyPr>
          <a:lstStyle/>
          <a:p>
            <a:r>
              <a:rPr lang="en-US" sz="1400" dirty="0">
                <a:solidFill>
                  <a:srgbClr val="00BF00"/>
                </a:solidFill>
                <a:latin typeface="Lucida Console" panose="020B0609040504020204" pitchFamily="49" charset="0"/>
              </a:rPr>
              <a:t>ma.a.d.serrano@PISI-7091S2N-LX </a:t>
            </a:r>
            <a:r>
              <a:rPr lang="en-US" sz="1400" dirty="0">
                <a:solidFill>
                  <a:srgbClr val="BF00BF"/>
                </a:solidFill>
                <a:latin typeface="Lucida Console" panose="020B0609040504020204" pitchFamily="49" charset="0"/>
              </a:rPr>
              <a:t>MINGW64 </a:t>
            </a:r>
            <a:r>
              <a:rPr lang="en-US" sz="1400" dirty="0">
                <a:solidFill>
                  <a:srgbClr val="BFBF00"/>
                </a:solidFill>
                <a:latin typeface="Lucida Console" panose="020B0609040504020204" pitchFamily="49" charset="0"/>
              </a:rPr>
              <a:t>~/Desktop/python/scripts/loops</a:t>
            </a:r>
            <a:endParaRPr lang="en-US" sz="1400" dirty="0">
              <a:latin typeface="Lucida Console" panose="020B0609040504020204" pitchFamily="49" charset="0"/>
            </a:endParaRPr>
          </a:p>
          <a:p>
            <a:r>
              <a:rPr lang="en-US" sz="1400" dirty="0">
                <a:latin typeface="Lucida Console" panose="020B0609040504020204" pitchFamily="49" charset="0"/>
              </a:rPr>
              <a:t>$ python trigo.py</a:t>
            </a:r>
          </a:p>
          <a:p>
            <a:r>
              <a:rPr lang="en-US" sz="1400" dirty="0" err="1">
                <a:latin typeface="Lucida Console" panose="020B0609040504020204" pitchFamily="49" charset="0"/>
              </a:rPr>
              <a:t>acos</a:t>
            </a:r>
            <a:r>
              <a:rPr lang="en-US" sz="1400" dirty="0">
                <a:latin typeface="Lucida Console" panose="020B0609040504020204" pitchFamily="49" charset="0"/>
              </a:rPr>
              <a:t>(0.64) :  0.8762980611683406</a:t>
            </a:r>
          </a:p>
          <a:p>
            <a:r>
              <a:rPr lang="en-US" sz="1400" dirty="0" err="1">
                <a:latin typeface="Lucida Console" panose="020B0609040504020204" pitchFamily="49" charset="0"/>
              </a:rPr>
              <a:t>asin</a:t>
            </a:r>
            <a:r>
              <a:rPr lang="en-US" sz="1400" dirty="0">
                <a:latin typeface="Lucida Console" panose="020B0609040504020204" pitchFamily="49" charset="0"/>
              </a:rPr>
              <a:t>(0.64) :  0.694498265626556</a:t>
            </a:r>
          </a:p>
          <a:p>
            <a:r>
              <a:rPr lang="en-US" sz="1400" dirty="0" err="1">
                <a:latin typeface="Lucida Console" panose="020B0609040504020204" pitchFamily="49" charset="0"/>
              </a:rPr>
              <a:t>atan</a:t>
            </a:r>
            <a:r>
              <a:rPr lang="en-US" sz="1400" dirty="0">
                <a:latin typeface="Lucida Console" panose="020B0609040504020204" pitchFamily="49" charset="0"/>
              </a:rPr>
              <a:t>(0.64) :  0.5693131911006619</a:t>
            </a:r>
          </a:p>
          <a:p>
            <a:r>
              <a:rPr lang="en-US" sz="1400" dirty="0">
                <a:latin typeface="Lucida Console" panose="020B0609040504020204" pitchFamily="49" charset="0"/>
              </a:rPr>
              <a:t>atan2(-0.50,-0.50) :  -2.356194490192345</a:t>
            </a:r>
          </a:p>
          <a:p>
            <a:r>
              <a:rPr lang="en-US" sz="1400" dirty="0">
                <a:latin typeface="Lucida Console" panose="020B0609040504020204" pitchFamily="49" charset="0"/>
              </a:rPr>
              <a:t>cos(3) :  -0.9899924966004454</a:t>
            </a:r>
          </a:p>
          <a:p>
            <a:r>
              <a:rPr lang="en-US" sz="1400" dirty="0" err="1">
                <a:latin typeface="Lucida Console" panose="020B0609040504020204" pitchFamily="49" charset="0"/>
              </a:rPr>
              <a:t>hypot</a:t>
            </a:r>
            <a:r>
              <a:rPr lang="en-US" sz="1400" dirty="0">
                <a:latin typeface="Lucida Console" panose="020B0609040504020204" pitchFamily="49" charset="0"/>
              </a:rPr>
              <a:t>(3, 2) :  3.6055512754639896</a:t>
            </a:r>
          </a:p>
          <a:p>
            <a:r>
              <a:rPr lang="en-US" sz="1400" dirty="0">
                <a:latin typeface="Lucida Console" panose="020B0609040504020204" pitchFamily="49" charset="0"/>
              </a:rPr>
              <a:t>sin(3) :  0.1411200080598672</a:t>
            </a:r>
          </a:p>
          <a:p>
            <a:r>
              <a:rPr lang="en-US" sz="1400" dirty="0">
                <a:latin typeface="Lucida Console" panose="020B0609040504020204" pitchFamily="49" charset="0"/>
              </a:rPr>
              <a:t>tan(3) :  -0.1425465430742778</a:t>
            </a:r>
          </a:p>
          <a:p>
            <a:r>
              <a:rPr lang="en-US" sz="1400" dirty="0">
                <a:latin typeface="Lucida Console" panose="020B0609040504020204" pitchFamily="49" charset="0"/>
              </a:rPr>
              <a:t>degrees(3) :  171.88733853924697</a:t>
            </a:r>
          </a:p>
          <a:p>
            <a:r>
              <a:rPr lang="en-US" sz="1400" dirty="0">
                <a:latin typeface="Lucida Console" panose="020B0609040504020204" pitchFamily="49" charset="0"/>
              </a:rPr>
              <a:t>radians(3) :  0.05235987755982989</a:t>
            </a:r>
            <a:r>
              <a:rPr lang="en-US" sz="1400" dirty="0">
                <a:solidFill>
                  <a:prstClr val="black"/>
                </a:solidFill>
                <a:latin typeface="Lucida Console" panose="020B0609040504020204" pitchFamily="49" charset="0"/>
              </a:rPr>
              <a:t>055159</a:t>
            </a:r>
            <a:endParaRPr lang="en-US" sz="1400" dirty="0"/>
          </a:p>
        </p:txBody>
      </p:sp>
    </p:spTree>
    <p:extLst>
      <p:ext uri="{BB962C8B-B14F-4D97-AF65-F5344CB8AC3E}">
        <p14:creationId xmlns:p14="http://schemas.microsoft.com/office/powerpoint/2010/main" val="240440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497426" y="1876365"/>
            <a:ext cx="5187891" cy="292388"/>
          </a:xfrm>
          <a:prstGeom prst="rect">
            <a:avLst/>
          </a:prstGeom>
          <a:noFill/>
        </p:spPr>
        <p:txBody>
          <a:bodyPr wrap="square" lIns="0" tIns="0" rIns="0" bIns="45720" rtlCol="0">
            <a:spAutoFit/>
          </a:bodyPr>
          <a:lstStyle/>
          <a:p>
            <a:pPr algn="just"/>
            <a:r>
              <a:rPr lang="en-US" sz="1600" b="1" dirty="0">
                <a:solidFill>
                  <a:schemeClr val="bg1"/>
                </a:solidFill>
              </a:rPr>
              <a:t>MATHEMATICAL CONSTANTS</a:t>
            </a:r>
          </a:p>
        </p:txBody>
      </p:sp>
      <p:graphicFrame>
        <p:nvGraphicFramePr>
          <p:cNvPr id="2" name="Table 1">
            <a:extLst>
              <a:ext uri="{FF2B5EF4-FFF2-40B4-BE49-F238E27FC236}">
                <a16:creationId xmlns:a16="http://schemas.microsoft.com/office/drawing/2014/main" id="{FA218A35-15C8-421A-A966-D4E548EA738F}"/>
              </a:ext>
            </a:extLst>
          </p:cNvPr>
          <p:cNvGraphicFramePr>
            <a:graphicFrameLocks noGrp="1"/>
          </p:cNvGraphicFramePr>
          <p:nvPr>
            <p:extLst>
              <p:ext uri="{D42A27DB-BD31-4B8C-83A1-F6EECF244321}">
                <p14:modId xmlns:p14="http://schemas.microsoft.com/office/powerpoint/2010/main" val="3263946175"/>
              </p:ext>
            </p:extLst>
          </p:nvPr>
        </p:nvGraphicFramePr>
        <p:xfrm>
          <a:off x="497426" y="2528647"/>
          <a:ext cx="10956141" cy="1284809"/>
        </p:xfrm>
        <a:graphic>
          <a:graphicData uri="http://schemas.openxmlformats.org/drawingml/2006/table">
            <a:tbl>
              <a:tblPr/>
              <a:tblGrid>
                <a:gridCol w="3797172">
                  <a:extLst>
                    <a:ext uri="{9D8B030D-6E8A-4147-A177-3AD203B41FA5}">
                      <a16:colId xmlns:a16="http://schemas.microsoft.com/office/drawing/2014/main" val="1066055855"/>
                    </a:ext>
                  </a:extLst>
                </a:gridCol>
                <a:gridCol w="7158969">
                  <a:extLst>
                    <a:ext uri="{9D8B030D-6E8A-4147-A177-3AD203B41FA5}">
                      <a16:colId xmlns:a16="http://schemas.microsoft.com/office/drawing/2014/main" val="1074967222"/>
                    </a:ext>
                  </a:extLst>
                </a:gridCol>
              </a:tblGrid>
              <a:tr h="303553">
                <a:tc>
                  <a:txBody>
                    <a:bodyPr/>
                    <a:lstStyle/>
                    <a:p>
                      <a:pPr algn="l" fontAlgn="t"/>
                      <a:r>
                        <a:rPr lang="en-US" sz="1600" b="1" i="0" u="none" strike="noStrike" dirty="0">
                          <a:solidFill>
                            <a:schemeClr val="bg1"/>
                          </a:solidFill>
                          <a:effectLst/>
                          <a:latin typeface="Graphik" panose="020B0503030202060203" pitchFamily="34" charset="0"/>
                        </a:rPr>
                        <a:t>Function</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l" fontAlgn="t"/>
                      <a:r>
                        <a:rPr lang="en-US" sz="1600" b="1" i="0" u="none" strike="noStrike" dirty="0">
                          <a:solidFill>
                            <a:schemeClr val="bg1"/>
                          </a:solidFill>
                          <a:effectLst/>
                          <a:latin typeface="Graphik" panose="020B0503030202060203" pitchFamily="34" charset="0"/>
                        </a:rPr>
                        <a:t>Description</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372663890"/>
                  </a:ext>
                </a:extLst>
              </a:tr>
              <a:tr h="560264">
                <a:tc>
                  <a:txBody>
                    <a:bodyPr/>
                    <a:lstStyle/>
                    <a:p>
                      <a:pPr algn="l" fontAlgn="t"/>
                      <a:r>
                        <a:rPr lang="en-US" sz="1500" b="1" i="0" u="none" strike="noStrike" dirty="0">
                          <a:solidFill>
                            <a:srgbClr val="000000"/>
                          </a:solidFill>
                          <a:effectLst/>
                          <a:latin typeface="Graphik" panose="020B0503030202060203" pitchFamily="34" charset="0"/>
                        </a:rPr>
                        <a:t>pi</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500" b="0" i="0" u="none" strike="noStrike" dirty="0">
                          <a:solidFill>
                            <a:srgbClr val="000000"/>
                          </a:solidFill>
                          <a:effectLst/>
                          <a:latin typeface="Graphik" panose="020B0503030202060203" pitchFamily="34" charset="0"/>
                        </a:rPr>
                        <a:t>Mathematical constant pi</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0264110"/>
                  </a:ext>
                </a:extLst>
              </a:tr>
              <a:tr h="420992">
                <a:tc>
                  <a:txBody>
                    <a:bodyPr/>
                    <a:lstStyle/>
                    <a:p>
                      <a:pPr algn="l" fontAlgn="t"/>
                      <a:r>
                        <a:rPr lang="en-US" sz="1500" b="1" i="0" u="none" strike="noStrike" dirty="0">
                          <a:solidFill>
                            <a:srgbClr val="000000"/>
                          </a:solidFill>
                          <a:effectLst/>
                          <a:latin typeface="Graphik" panose="020B0503030202060203" pitchFamily="34" charset="0"/>
                        </a:rPr>
                        <a:t>e</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500" b="0" i="0" u="none" strike="noStrike" dirty="0">
                          <a:solidFill>
                            <a:srgbClr val="000000"/>
                          </a:solidFill>
                          <a:effectLst/>
                          <a:latin typeface="Graphik" panose="020B0503030202060203" pitchFamily="34" charset="0"/>
                        </a:rPr>
                        <a:t>Mathematical constant e</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0909371"/>
                  </a:ext>
                </a:extLst>
              </a:tr>
            </a:tbl>
          </a:graphicData>
        </a:graphic>
      </p:graphicFrame>
    </p:spTree>
    <p:extLst>
      <p:ext uri="{BB962C8B-B14F-4D97-AF65-F5344CB8AC3E}">
        <p14:creationId xmlns:p14="http://schemas.microsoft.com/office/powerpoint/2010/main" val="1131027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38892" y="1951616"/>
            <a:ext cx="10914675" cy="2292935"/>
          </a:xfrm>
          <a:prstGeom prst="rect">
            <a:avLst/>
          </a:prstGeom>
          <a:noFill/>
        </p:spPr>
        <p:txBody>
          <a:bodyPr wrap="square" lIns="0" tIns="0" rIns="0" bIns="45720" rtlCol="0">
            <a:spAutoFit/>
          </a:bodyPr>
          <a:lstStyle/>
          <a:p>
            <a:pPr algn="just"/>
            <a:r>
              <a:rPr lang="en-US" b="1" dirty="0">
                <a:solidFill>
                  <a:schemeClr val="bg1"/>
                </a:solidFill>
              </a:rPr>
              <a:t>II. PYTHON STRINGS</a:t>
            </a:r>
          </a:p>
          <a:p>
            <a:pPr algn="just"/>
            <a:endParaRPr lang="en-US" sz="1600" b="1" dirty="0">
              <a:solidFill>
                <a:schemeClr val="bg1"/>
              </a:solidFill>
            </a:endParaRPr>
          </a:p>
          <a:p>
            <a:pPr algn="just"/>
            <a:r>
              <a:rPr lang="en-US" sz="1600" dirty="0">
                <a:solidFill>
                  <a:schemeClr val="bg1"/>
                </a:solidFill>
              </a:rPr>
              <a:t>Strings in Python are identified as a contiguous set of characters represented in the quotation marks. Python allows for either pairs of single or double quotes. Subsets of strings can be taken using the slice operator ([ ] and [:] ) with indexes starting at 0 in the beginning of the string and working their way from -1 at the end.</a:t>
            </a:r>
          </a:p>
          <a:p>
            <a:pPr algn="just"/>
            <a:r>
              <a:rPr lang="en-US" sz="1600" dirty="0">
                <a:solidFill>
                  <a:schemeClr val="bg1"/>
                </a:solidFill>
              </a:rPr>
              <a:t>The plus (+) sign is the string concatenation operator and the asterisk (*) is the repetition operator. </a:t>
            </a:r>
          </a:p>
          <a:p>
            <a:pPr algn="just"/>
            <a:endParaRPr lang="en-US" sz="1600" dirty="0">
              <a:solidFill>
                <a:schemeClr val="bg1"/>
              </a:solidFill>
            </a:endParaRPr>
          </a:p>
          <a:p>
            <a:pPr algn="just"/>
            <a:r>
              <a:rPr lang="en-US" sz="1600" dirty="0">
                <a:solidFill>
                  <a:schemeClr val="bg1"/>
                </a:solidFill>
              </a:rPr>
              <a:t>For example −</a:t>
            </a:r>
          </a:p>
          <a:p>
            <a:pPr algn="just"/>
            <a:endParaRPr lang="en-US" sz="1600" b="1" dirty="0">
              <a:solidFill>
                <a:schemeClr val="bg1"/>
              </a:solidFill>
            </a:endParaRPr>
          </a:p>
        </p:txBody>
      </p:sp>
      <p:sp>
        <p:nvSpPr>
          <p:cNvPr id="5" name="Rectangle 4">
            <a:extLst>
              <a:ext uri="{FF2B5EF4-FFF2-40B4-BE49-F238E27FC236}">
                <a16:creationId xmlns:a16="http://schemas.microsoft.com/office/drawing/2014/main" id="{CBBEA3B6-3701-4ADE-A9D6-97CF665605D4}"/>
              </a:ext>
            </a:extLst>
          </p:cNvPr>
          <p:cNvSpPr/>
          <p:nvPr/>
        </p:nvSpPr>
        <p:spPr>
          <a:xfrm>
            <a:off x="538892" y="4099393"/>
            <a:ext cx="10914675" cy="2400657"/>
          </a:xfrm>
          <a:prstGeom prst="rect">
            <a:avLst/>
          </a:prstGeom>
          <a:solidFill>
            <a:schemeClr val="bg1"/>
          </a:solidFill>
        </p:spPr>
        <p:txBody>
          <a:bodyPr wrap="square">
            <a:spAutoFit/>
          </a:bodyPr>
          <a:lstStyle/>
          <a:p>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usr</a:t>
            </a:r>
            <a:r>
              <a:rPr lang="en-US" sz="1500" dirty="0">
                <a:latin typeface="Courier New" panose="02070309020205020404" pitchFamily="49" charset="0"/>
                <a:cs typeface="Courier New" panose="02070309020205020404" pitchFamily="49" charset="0"/>
              </a:rPr>
              <a:t>/bin/python</a:t>
            </a:r>
          </a:p>
          <a:p>
            <a:r>
              <a:rPr lang="en-US" sz="1500" dirty="0">
                <a:latin typeface="Courier New" panose="02070309020205020404" pitchFamily="49" charset="0"/>
                <a:cs typeface="Courier New" panose="02070309020205020404" pitchFamily="49" charset="0"/>
              </a:rPr>
              <a:t> </a:t>
            </a:r>
          </a:p>
          <a:p>
            <a:r>
              <a:rPr lang="en-US" sz="1500" dirty="0" err="1">
                <a:latin typeface="Courier New" panose="02070309020205020404" pitchFamily="49" charset="0"/>
                <a:cs typeface="Courier New" panose="02070309020205020404" pitchFamily="49" charset="0"/>
              </a:rPr>
              <a:t>str</a:t>
            </a:r>
            <a:r>
              <a:rPr lang="en-US" sz="1500" dirty="0">
                <a:latin typeface="Courier New" panose="02070309020205020404" pitchFamily="49" charset="0"/>
                <a:cs typeface="Courier New" panose="02070309020205020404" pitchFamily="49" charset="0"/>
              </a:rPr>
              <a:t> = 'Hello World!'</a:t>
            </a: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print(</a:t>
            </a:r>
            <a:r>
              <a:rPr lang="en-US" sz="1500" dirty="0" err="1">
                <a:latin typeface="Courier New" panose="02070309020205020404" pitchFamily="49" charset="0"/>
                <a:cs typeface="Courier New" panose="02070309020205020404" pitchFamily="49" charset="0"/>
              </a:rPr>
              <a:t>str</a:t>
            </a:r>
            <a:r>
              <a:rPr lang="en-US" sz="1500" dirty="0">
                <a:latin typeface="Courier New" panose="02070309020205020404" pitchFamily="49" charset="0"/>
                <a:cs typeface="Courier New" panose="02070309020205020404" pitchFamily="49" charset="0"/>
              </a:rPr>
              <a:t>)          # Prints complete string</a:t>
            </a:r>
          </a:p>
          <a:p>
            <a:r>
              <a:rPr lang="en-US" sz="1500" dirty="0">
                <a:latin typeface="Courier New" panose="02070309020205020404" pitchFamily="49" charset="0"/>
                <a:cs typeface="Courier New" panose="02070309020205020404" pitchFamily="49" charset="0"/>
              </a:rPr>
              <a:t>print(</a:t>
            </a:r>
            <a:r>
              <a:rPr lang="en-US" sz="1500" dirty="0" err="1">
                <a:latin typeface="Courier New" panose="02070309020205020404" pitchFamily="49" charset="0"/>
                <a:cs typeface="Courier New" panose="02070309020205020404" pitchFamily="49" charset="0"/>
              </a:rPr>
              <a:t>str</a:t>
            </a:r>
            <a:r>
              <a:rPr lang="en-US" sz="1500" dirty="0">
                <a:latin typeface="Courier New" panose="02070309020205020404" pitchFamily="49" charset="0"/>
                <a:cs typeface="Courier New" panose="02070309020205020404" pitchFamily="49" charset="0"/>
              </a:rPr>
              <a:t>[0])       # Prints first character of the string</a:t>
            </a:r>
          </a:p>
          <a:p>
            <a:r>
              <a:rPr lang="en-US" sz="1500" dirty="0">
                <a:latin typeface="Courier New" panose="02070309020205020404" pitchFamily="49" charset="0"/>
                <a:cs typeface="Courier New" panose="02070309020205020404" pitchFamily="49" charset="0"/>
              </a:rPr>
              <a:t>print(</a:t>
            </a:r>
            <a:r>
              <a:rPr lang="en-US" sz="1500" dirty="0" err="1">
                <a:latin typeface="Courier New" panose="02070309020205020404" pitchFamily="49" charset="0"/>
                <a:cs typeface="Courier New" panose="02070309020205020404" pitchFamily="49" charset="0"/>
              </a:rPr>
              <a:t>str</a:t>
            </a:r>
            <a:r>
              <a:rPr lang="en-US" sz="1500" dirty="0">
                <a:latin typeface="Courier New" panose="02070309020205020404" pitchFamily="49" charset="0"/>
                <a:cs typeface="Courier New" panose="02070309020205020404" pitchFamily="49" charset="0"/>
              </a:rPr>
              <a:t>[2:5])     # Prints characters starting from 3rd to 5th</a:t>
            </a:r>
          </a:p>
          <a:p>
            <a:r>
              <a:rPr lang="en-US" sz="1500" dirty="0">
                <a:latin typeface="Courier New" panose="02070309020205020404" pitchFamily="49" charset="0"/>
                <a:cs typeface="Courier New" panose="02070309020205020404" pitchFamily="49" charset="0"/>
              </a:rPr>
              <a:t>print(</a:t>
            </a:r>
            <a:r>
              <a:rPr lang="en-US" sz="1500" dirty="0" err="1">
                <a:latin typeface="Courier New" panose="02070309020205020404" pitchFamily="49" charset="0"/>
                <a:cs typeface="Courier New" panose="02070309020205020404" pitchFamily="49" charset="0"/>
              </a:rPr>
              <a:t>str</a:t>
            </a:r>
            <a:r>
              <a:rPr lang="en-US" sz="1500" dirty="0">
                <a:latin typeface="Courier New" panose="02070309020205020404" pitchFamily="49" charset="0"/>
                <a:cs typeface="Courier New" panose="02070309020205020404" pitchFamily="49" charset="0"/>
              </a:rPr>
              <a:t>[2:])      # Prints string starting from 3rd character</a:t>
            </a:r>
          </a:p>
          <a:p>
            <a:r>
              <a:rPr lang="en-US" sz="1500" dirty="0">
                <a:latin typeface="Courier New" panose="02070309020205020404" pitchFamily="49" charset="0"/>
                <a:cs typeface="Courier New" panose="02070309020205020404" pitchFamily="49" charset="0"/>
              </a:rPr>
              <a:t>print(</a:t>
            </a:r>
            <a:r>
              <a:rPr lang="en-US" sz="1500" dirty="0" err="1">
                <a:latin typeface="Courier New" panose="02070309020205020404" pitchFamily="49" charset="0"/>
                <a:cs typeface="Courier New" panose="02070309020205020404" pitchFamily="49" charset="0"/>
              </a:rPr>
              <a:t>str</a:t>
            </a:r>
            <a:r>
              <a:rPr lang="en-US" sz="1500" dirty="0">
                <a:latin typeface="Courier New" panose="02070309020205020404" pitchFamily="49" charset="0"/>
                <a:cs typeface="Courier New" panose="02070309020205020404" pitchFamily="49" charset="0"/>
              </a:rPr>
              <a:t> * 2)      # Prints string two times</a:t>
            </a:r>
          </a:p>
          <a:p>
            <a:r>
              <a:rPr lang="en-US" sz="1500" dirty="0">
                <a:latin typeface="Courier New" panose="02070309020205020404" pitchFamily="49" charset="0"/>
                <a:cs typeface="Courier New" panose="02070309020205020404" pitchFamily="49" charset="0"/>
              </a:rPr>
              <a:t>print(</a:t>
            </a:r>
            <a:r>
              <a:rPr lang="en-US" sz="1500" dirty="0" err="1">
                <a:latin typeface="Courier New" panose="02070309020205020404" pitchFamily="49" charset="0"/>
                <a:cs typeface="Courier New" panose="02070309020205020404" pitchFamily="49" charset="0"/>
              </a:rPr>
              <a:t>str</a:t>
            </a:r>
            <a:r>
              <a:rPr lang="en-US" sz="1500" dirty="0">
                <a:latin typeface="Courier New" panose="02070309020205020404" pitchFamily="49" charset="0"/>
                <a:cs typeface="Courier New" panose="02070309020205020404" pitchFamily="49" charset="0"/>
              </a:rPr>
              <a:t> + "TEST") # Prints concatenated string</a:t>
            </a:r>
          </a:p>
        </p:txBody>
      </p:sp>
    </p:spTree>
    <p:extLst>
      <p:ext uri="{BB962C8B-B14F-4D97-AF65-F5344CB8AC3E}">
        <p14:creationId xmlns:p14="http://schemas.microsoft.com/office/powerpoint/2010/main" val="2571675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38892" y="2057942"/>
            <a:ext cx="10914675" cy="292388"/>
          </a:xfrm>
          <a:prstGeom prst="rect">
            <a:avLst/>
          </a:prstGeom>
          <a:noFill/>
        </p:spPr>
        <p:txBody>
          <a:bodyPr wrap="square" lIns="0" tIns="0" rIns="0" bIns="45720" rtlCol="0">
            <a:spAutoFit/>
          </a:bodyPr>
          <a:lstStyle/>
          <a:p>
            <a:pPr algn="just"/>
            <a:r>
              <a:rPr lang="en-US" sz="1600" dirty="0">
                <a:solidFill>
                  <a:schemeClr val="bg1"/>
                </a:solidFill>
              </a:rPr>
              <a:t>This will produce the </a:t>
            </a:r>
            <a:r>
              <a:rPr lang="en-US" sz="1600" dirty="0" err="1">
                <a:solidFill>
                  <a:schemeClr val="bg1"/>
                </a:solidFill>
              </a:rPr>
              <a:t>ff</a:t>
            </a:r>
            <a:r>
              <a:rPr lang="en-US" sz="1600" dirty="0">
                <a:solidFill>
                  <a:schemeClr val="bg1"/>
                </a:solidFill>
              </a:rPr>
              <a:t> result:</a:t>
            </a:r>
          </a:p>
        </p:txBody>
      </p:sp>
      <p:sp>
        <p:nvSpPr>
          <p:cNvPr id="2" name="Rectangle 1">
            <a:extLst>
              <a:ext uri="{FF2B5EF4-FFF2-40B4-BE49-F238E27FC236}">
                <a16:creationId xmlns:a16="http://schemas.microsoft.com/office/drawing/2014/main" id="{5B096CFA-3A93-4979-B60C-F795C4C2BBE4}"/>
              </a:ext>
            </a:extLst>
          </p:cNvPr>
          <p:cNvSpPr/>
          <p:nvPr/>
        </p:nvSpPr>
        <p:spPr>
          <a:xfrm>
            <a:off x="538891" y="2508479"/>
            <a:ext cx="10914675" cy="1938992"/>
          </a:xfrm>
          <a:prstGeom prst="rect">
            <a:avLst/>
          </a:prstGeom>
          <a:solidFill>
            <a:schemeClr val="bg1"/>
          </a:solidFill>
        </p:spPr>
        <p:txBody>
          <a:bodyPr wrap="square">
            <a:spAutoFit/>
          </a:bodyPr>
          <a:lstStyle/>
          <a:p>
            <a:r>
              <a:rPr lang="en-US" sz="1500" dirty="0">
                <a:solidFill>
                  <a:srgbClr val="00BF00"/>
                </a:solidFill>
                <a:latin typeface="Lucida Console" panose="020B0609040504020204" pitchFamily="49" charset="0"/>
              </a:rPr>
              <a:t>ma.a.d.serrano@PISI-7091S2N-LX </a:t>
            </a:r>
            <a:r>
              <a:rPr lang="en-US" sz="1500" dirty="0">
                <a:solidFill>
                  <a:srgbClr val="BF00BF"/>
                </a:solidFill>
                <a:latin typeface="Lucida Console" panose="020B0609040504020204" pitchFamily="49" charset="0"/>
              </a:rPr>
              <a:t>MINGW64 </a:t>
            </a:r>
            <a:r>
              <a:rPr lang="en-US" sz="1500" dirty="0">
                <a:solidFill>
                  <a:srgbClr val="BFBF00"/>
                </a:solidFill>
                <a:latin typeface="Lucida Console" panose="020B0609040504020204" pitchFamily="49" charset="0"/>
              </a:rPr>
              <a:t>~/Desktop/python/scripts</a:t>
            </a:r>
          </a:p>
          <a:p>
            <a:r>
              <a:rPr lang="en-US" sz="1500" dirty="0">
                <a:latin typeface="Lucida Console" panose="020B0609040504020204" pitchFamily="49" charset="0"/>
              </a:rPr>
              <a:t>$ python print.py</a:t>
            </a:r>
          </a:p>
          <a:p>
            <a:r>
              <a:rPr lang="en-US" sz="1500" dirty="0">
                <a:latin typeface="Lucida Console" panose="020B0609040504020204" pitchFamily="49" charset="0"/>
              </a:rPr>
              <a:t>Hello World!</a:t>
            </a:r>
          </a:p>
          <a:p>
            <a:r>
              <a:rPr lang="en-US" sz="1500" dirty="0">
                <a:latin typeface="Lucida Console" panose="020B0609040504020204" pitchFamily="49" charset="0"/>
              </a:rPr>
              <a:t>H</a:t>
            </a:r>
          </a:p>
          <a:p>
            <a:r>
              <a:rPr lang="en-US" sz="1500" dirty="0" err="1">
                <a:latin typeface="Lucida Console" panose="020B0609040504020204" pitchFamily="49" charset="0"/>
              </a:rPr>
              <a:t>llo</a:t>
            </a:r>
            <a:endParaRPr lang="en-US" sz="1500" dirty="0">
              <a:latin typeface="Lucida Console" panose="020B0609040504020204" pitchFamily="49" charset="0"/>
            </a:endParaRPr>
          </a:p>
          <a:p>
            <a:r>
              <a:rPr lang="en-US" sz="1500" dirty="0" err="1">
                <a:latin typeface="Lucida Console" panose="020B0609040504020204" pitchFamily="49" charset="0"/>
              </a:rPr>
              <a:t>llo</a:t>
            </a:r>
            <a:r>
              <a:rPr lang="en-US" sz="1500" dirty="0">
                <a:latin typeface="Lucida Console" panose="020B0609040504020204" pitchFamily="49" charset="0"/>
              </a:rPr>
              <a:t> World!</a:t>
            </a:r>
          </a:p>
          <a:p>
            <a:r>
              <a:rPr lang="en-US" sz="1500" dirty="0">
                <a:latin typeface="Lucida Console" panose="020B0609040504020204" pitchFamily="49" charset="0"/>
              </a:rPr>
              <a:t>Hello </a:t>
            </a:r>
            <a:r>
              <a:rPr lang="en-US" sz="1500" dirty="0" err="1">
                <a:latin typeface="Lucida Console" panose="020B0609040504020204" pitchFamily="49" charset="0"/>
              </a:rPr>
              <a:t>World!Hello</a:t>
            </a:r>
            <a:r>
              <a:rPr lang="en-US" sz="1500" dirty="0">
                <a:latin typeface="Lucida Console" panose="020B0609040504020204" pitchFamily="49" charset="0"/>
              </a:rPr>
              <a:t> World!</a:t>
            </a:r>
          </a:p>
          <a:p>
            <a:r>
              <a:rPr lang="en-US" sz="1500" dirty="0">
                <a:latin typeface="Lucida Console" panose="020B0609040504020204" pitchFamily="49" charset="0"/>
              </a:rPr>
              <a:t>Hello </a:t>
            </a:r>
            <a:r>
              <a:rPr lang="en-US" sz="1500" dirty="0" err="1">
                <a:latin typeface="Lucida Console" panose="020B0609040504020204" pitchFamily="49" charset="0"/>
              </a:rPr>
              <a:t>World!TEST</a:t>
            </a:r>
            <a:endParaRPr lang="en-US" sz="1500" dirty="0">
              <a:latin typeface="Lucida Console" panose="020B0609040504020204" pitchFamily="49" charset="0"/>
            </a:endParaRPr>
          </a:p>
        </p:txBody>
      </p:sp>
      <p:sp>
        <p:nvSpPr>
          <p:cNvPr id="8" name="Rectangle 7">
            <a:extLst>
              <a:ext uri="{FF2B5EF4-FFF2-40B4-BE49-F238E27FC236}">
                <a16:creationId xmlns:a16="http://schemas.microsoft.com/office/drawing/2014/main" id="{826E3D6E-4238-4B57-BDD7-A401E3C5C76B}"/>
              </a:ext>
            </a:extLst>
          </p:cNvPr>
          <p:cNvSpPr/>
          <p:nvPr/>
        </p:nvSpPr>
        <p:spPr>
          <a:xfrm>
            <a:off x="621491" y="3004102"/>
            <a:ext cx="3663430" cy="1365879"/>
          </a:xfrm>
          <a:prstGeom prst="rect">
            <a:avLst/>
          </a:prstGeom>
          <a:noFill/>
          <a:ln>
            <a:solidFill>
              <a:srgbClr val="FF91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81041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38893" y="2057942"/>
            <a:ext cx="4474896" cy="2262158"/>
          </a:xfrm>
          <a:prstGeom prst="rect">
            <a:avLst/>
          </a:prstGeom>
          <a:noFill/>
        </p:spPr>
        <p:txBody>
          <a:bodyPr wrap="square" lIns="0" tIns="0" rIns="0" bIns="45720" rtlCol="0">
            <a:spAutoFit/>
          </a:bodyPr>
          <a:lstStyle/>
          <a:p>
            <a:pPr algn="just"/>
            <a:r>
              <a:rPr lang="en-US" sz="1600" b="1" dirty="0">
                <a:solidFill>
                  <a:schemeClr val="bg1"/>
                </a:solidFill>
              </a:rPr>
              <a:t>ESCAPE CHARACTERS</a:t>
            </a:r>
          </a:p>
          <a:p>
            <a:pPr algn="just"/>
            <a:endParaRPr lang="en-US" sz="1600" b="1" dirty="0">
              <a:solidFill>
                <a:schemeClr val="bg1"/>
              </a:solidFill>
            </a:endParaRPr>
          </a:p>
          <a:p>
            <a:pPr algn="just"/>
            <a:r>
              <a:rPr lang="en-US" sz="1600" dirty="0">
                <a:solidFill>
                  <a:schemeClr val="bg1"/>
                </a:solidFill>
              </a:rPr>
              <a:t>Following table is a list of escape or non-printable characters that can be represented with backslash notation.</a:t>
            </a:r>
          </a:p>
          <a:p>
            <a:pPr algn="just"/>
            <a:endParaRPr lang="en-US" sz="1600" b="1" dirty="0">
              <a:solidFill>
                <a:schemeClr val="bg1"/>
              </a:solidFill>
            </a:endParaRPr>
          </a:p>
          <a:p>
            <a:pPr algn="just"/>
            <a:r>
              <a:rPr lang="en-US" sz="1600" dirty="0">
                <a:solidFill>
                  <a:schemeClr val="bg1"/>
                </a:solidFill>
              </a:rPr>
              <a:t>An escape character gets interpreted; in a single quoted as well as double quoted strings.</a:t>
            </a:r>
            <a:endParaRPr lang="en-US" sz="1600" b="1" dirty="0">
              <a:solidFill>
                <a:schemeClr val="bg1"/>
              </a:solidFill>
            </a:endParaRPr>
          </a:p>
        </p:txBody>
      </p:sp>
      <p:graphicFrame>
        <p:nvGraphicFramePr>
          <p:cNvPr id="5" name="Table 4">
            <a:extLst>
              <a:ext uri="{FF2B5EF4-FFF2-40B4-BE49-F238E27FC236}">
                <a16:creationId xmlns:a16="http://schemas.microsoft.com/office/drawing/2014/main" id="{8C985AF4-9E25-4A23-8635-08AE36C3ABD1}"/>
              </a:ext>
            </a:extLst>
          </p:cNvPr>
          <p:cNvGraphicFramePr>
            <a:graphicFrameLocks noGrp="1"/>
          </p:cNvGraphicFramePr>
          <p:nvPr>
            <p:extLst>
              <p:ext uri="{D42A27DB-BD31-4B8C-83A1-F6EECF244321}">
                <p14:modId xmlns:p14="http://schemas.microsoft.com/office/powerpoint/2010/main" val="393177955"/>
              </p:ext>
            </p:extLst>
          </p:nvPr>
        </p:nvGraphicFramePr>
        <p:xfrm>
          <a:off x="5589142" y="1955201"/>
          <a:ext cx="5864425" cy="4368800"/>
        </p:xfrm>
        <a:graphic>
          <a:graphicData uri="http://schemas.openxmlformats.org/drawingml/2006/table">
            <a:tbl>
              <a:tblPr/>
              <a:tblGrid>
                <a:gridCol w="1320947">
                  <a:extLst>
                    <a:ext uri="{9D8B030D-6E8A-4147-A177-3AD203B41FA5}">
                      <a16:colId xmlns:a16="http://schemas.microsoft.com/office/drawing/2014/main" val="2326089879"/>
                    </a:ext>
                  </a:extLst>
                </a:gridCol>
                <a:gridCol w="2003195">
                  <a:extLst>
                    <a:ext uri="{9D8B030D-6E8A-4147-A177-3AD203B41FA5}">
                      <a16:colId xmlns:a16="http://schemas.microsoft.com/office/drawing/2014/main" val="1837691554"/>
                    </a:ext>
                  </a:extLst>
                </a:gridCol>
                <a:gridCol w="2540283">
                  <a:extLst>
                    <a:ext uri="{9D8B030D-6E8A-4147-A177-3AD203B41FA5}">
                      <a16:colId xmlns:a16="http://schemas.microsoft.com/office/drawing/2014/main" val="2151703254"/>
                    </a:ext>
                  </a:extLst>
                </a:gridCol>
              </a:tblGrid>
              <a:tr h="342900">
                <a:tc>
                  <a:txBody>
                    <a:bodyPr/>
                    <a:lstStyle/>
                    <a:p>
                      <a:pPr algn="ctr" fontAlgn="ctr"/>
                      <a:r>
                        <a:rPr lang="en-US" sz="1400" b="1" i="0" u="none" strike="noStrike">
                          <a:solidFill>
                            <a:srgbClr val="313131"/>
                          </a:solidFill>
                          <a:effectLst/>
                          <a:latin typeface="+mj-lt"/>
                        </a:rPr>
                        <a:t>Backslash notation</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ctr"/>
                      <a:r>
                        <a:rPr lang="en-US" sz="1400" b="1" i="0" u="none" strike="noStrike">
                          <a:solidFill>
                            <a:srgbClr val="313131"/>
                          </a:solidFill>
                          <a:effectLst/>
                          <a:latin typeface="+mj-lt"/>
                        </a:rPr>
                        <a:t>Hexadecimal character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l" fontAlgn="ctr"/>
                      <a:r>
                        <a:rPr lang="en-US" sz="1400" b="1" i="0" u="none" strike="noStrike">
                          <a:solidFill>
                            <a:srgbClr val="313131"/>
                          </a:solidFill>
                          <a:effectLst/>
                          <a:latin typeface="+mj-lt"/>
                        </a:rPr>
                        <a:t>Description</a:t>
                      </a:r>
                    </a:p>
                  </a:txBody>
                  <a:tcPr marL="952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4209276816"/>
                  </a:ext>
                </a:extLst>
              </a:tr>
              <a:tr h="184150">
                <a:tc>
                  <a:txBody>
                    <a:bodyPr/>
                    <a:lstStyle/>
                    <a:p>
                      <a:pPr algn="ctr" fontAlgn="ctr"/>
                      <a:r>
                        <a:rPr lang="en-US" sz="1400" b="1" i="0" u="none" strike="noStrike">
                          <a:solidFill>
                            <a:srgbClr val="313131"/>
                          </a:solidFill>
                          <a:effectLst/>
                          <a:latin typeface="+mj-lt"/>
                        </a:rPr>
                        <a:t>\a</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0x07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Bell or alert</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8797592"/>
                  </a:ext>
                </a:extLst>
              </a:tr>
              <a:tr h="184150">
                <a:tc>
                  <a:txBody>
                    <a:bodyPr/>
                    <a:lstStyle/>
                    <a:p>
                      <a:pPr algn="ctr" fontAlgn="ctr"/>
                      <a:r>
                        <a:rPr lang="en-US" sz="1400" b="1" i="0" u="none" strike="noStrike">
                          <a:solidFill>
                            <a:srgbClr val="313131"/>
                          </a:solidFill>
                          <a:effectLst/>
                          <a:latin typeface="+mj-lt"/>
                        </a:rPr>
                        <a:t>\b</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0x08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Backspace</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1491531"/>
                  </a:ext>
                </a:extLst>
              </a:tr>
              <a:tr h="184150">
                <a:tc>
                  <a:txBody>
                    <a:bodyPr/>
                    <a:lstStyle/>
                    <a:p>
                      <a:pPr algn="ctr" fontAlgn="ctr"/>
                      <a:r>
                        <a:rPr lang="en-US" sz="1400" b="1" i="0" u="none" strike="noStrike">
                          <a:solidFill>
                            <a:srgbClr val="313131"/>
                          </a:solidFill>
                          <a:effectLst/>
                          <a:latin typeface="+mj-lt"/>
                        </a:rPr>
                        <a:t>\cx</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Control-x</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713090"/>
                  </a:ext>
                </a:extLst>
              </a:tr>
              <a:tr h="184150">
                <a:tc>
                  <a:txBody>
                    <a:bodyPr/>
                    <a:lstStyle/>
                    <a:p>
                      <a:pPr algn="ctr" fontAlgn="ctr"/>
                      <a:r>
                        <a:rPr lang="en-US" sz="1400" b="1" i="0" u="none" strike="noStrike">
                          <a:solidFill>
                            <a:srgbClr val="313131"/>
                          </a:solidFill>
                          <a:effectLst/>
                          <a:latin typeface="+mj-lt"/>
                        </a:rPr>
                        <a:t>\C-x</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Control-x</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2810982"/>
                  </a:ext>
                </a:extLst>
              </a:tr>
              <a:tr h="184150">
                <a:tc>
                  <a:txBody>
                    <a:bodyPr/>
                    <a:lstStyle/>
                    <a:p>
                      <a:pPr algn="ctr" fontAlgn="ctr"/>
                      <a:r>
                        <a:rPr lang="en-US" sz="1400" b="1" i="0" u="none" strike="noStrike">
                          <a:solidFill>
                            <a:srgbClr val="313131"/>
                          </a:solidFill>
                          <a:effectLst/>
                          <a:latin typeface="+mj-lt"/>
                        </a:rPr>
                        <a:t>\e</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0x1b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Escape</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5436855"/>
                  </a:ext>
                </a:extLst>
              </a:tr>
              <a:tr h="184150">
                <a:tc>
                  <a:txBody>
                    <a:bodyPr/>
                    <a:lstStyle/>
                    <a:p>
                      <a:pPr algn="ctr" fontAlgn="ctr"/>
                      <a:r>
                        <a:rPr lang="en-US" sz="1400" b="1" i="0" u="none" strike="noStrike">
                          <a:solidFill>
                            <a:srgbClr val="313131"/>
                          </a:solidFill>
                          <a:effectLst/>
                          <a:latin typeface="+mj-lt"/>
                        </a:rPr>
                        <a:t>\f</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0x0c</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err="1">
                          <a:solidFill>
                            <a:srgbClr val="313131"/>
                          </a:solidFill>
                          <a:effectLst/>
                          <a:latin typeface="+mj-lt"/>
                        </a:rPr>
                        <a:t>Formfeed</a:t>
                      </a:r>
                      <a:endParaRPr lang="en-US" sz="1400" b="0" i="0" u="none" strike="noStrike" dirty="0">
                        <a:solidFill>
                          <a:srgbClr val="313131"/>
                        </a:solidFill>
                        <a:effectLst/>
                        <a:latin typeface="+mj-lt"/>
                      </a:endParaRP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2844369"/>
                  </a:ext>
                </a:extLst>
              </a:tr>
              <a:tr h="184150">
                <a:tc>
                  <a:txBody>
                    <a:bodyPr/>
                    <a:lstStyle/>
                    <a:p>
                      <a:pPr algn="ctr" fontAlgn="ctr"/>
                      <a:r>
                        <a:rPr lang="en-US" sz="1400" b="1" i="0" u="none" strike="noStrike">
                          <a:solidFill>
                            <a:srgbClr val="313131"/>
                          </a:solidFill>
                          <a:effectLst/>
                          <a:latin typeface="+mj-lt"/>
                        </a:rPr>
                        <a:t>\M-\C-x</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Meta-Control-x</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6100654"/>
                  </a:ext>
                </a:extLst>
              </a:tr>
              <a:tr h="184150">
                <a:tc>
                  <a:txBody>
                    <a:bodyPr/>
                    <a:lstStyle/>
                    <a:p>
                      <a:pPr algn="ctr" fontAlgn="ctr"/>
                      <a:r>
                        <a:rPr lang="en-US" sz="1400" b="1" i="0" u="none" strike="noStrike">
                          <a:solidFill>
                            <a:srgbClr val="313131"/>
                          </a:solidFill>
                          <a:effectLst/>
                          <a:latin typeface="+mj-lt"/>
                        </a:rPr>
                        <a:t>\n</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0x0a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Newline</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6774712"/>
                  </a:ext>
                </a:extLst>
              </a:tr>
              <a:tr h="342900">
                <a:tc>
                  <a:txBody>
                    <a:bodyPr/>
                    <a:lstStyle/>
                    <a:p>
                      <a:pPr algn="ctr" fontAlgn="ctr"/>
                      <a:r>
                        <a:rPr lang="en-US" sz="1400" b="1" i="0" u="none" strike="noStrike">
                          <a:solidFill>
                            <a:srgbClr val="313131"/>
                          </a:solidFill>
                          <a:effectLst/>
                          <a:latin typeface="+mj-lt"/>
                        </a:rPr>
                        <a:t>\nnn</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Octal notation, where n is in the range 0.7</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7907958"/>
                  </a:ext>
                </a:extLst>
              </a:tr>
              <a:tr h="184150">
                <a:tc>
                  <a:txBody>
                    <a:bodyPr/>
                    <a:lstStyle/>
                    <a:p>
                      <a:pPr algn="ctr" fontAlgn="ctr"/>
                      <a:r>
                        <a:rPr lang="en-US" sz="1400" b="1" i="0" u="none" strike="noStrike">
                          <a:solidFill>
                            <a:srgbClr val="313131"/>
                          </a:solidFill>
                          <a:effectLst/>
                          <a:latin typeface="+mj-lt"/>
                        </a:rPr>
                        <a:t>\r</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0x0d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Carriage return</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1198389"/>
                  </a:ext>
                </a:extLst>
              </a:tr>
              <a:tr h="184150">
                <a:tc>
                  <a:txBody>
                    <a:bodyPr/>
                    <a:lstStyle/>
                    <a:p>
                      <a:pPr algn="ctr" fontAlgn="ctr"/>
                      <a:r>
                        <a:rPr lang="en-US" sz="1400" b="1" i="0" u="none" strike="noStrike">
                          <a:solidFill>
                            <a:srgbClr val="313131"/>
                          </a:solidFill>
                          <a:effectLst/>
                          <a:latin typeface="+mj-lt"/>
                        </a:rPr>
                        <a:t>\s</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0x20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Space</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5363323"/>
                  </a:ext>
                </a:extLst>
              </a:tr>
              <a:tr h="184150">
                <a:tc>
                  <a:txBody>
                    <a:bodyPr/>
                    <a:lstStyle/>
                    <a:p>
                      <a:pPr algn="ctr" fontAlgn="ctr"/>
                      <a:r>
                        <a:rPr lang="en-US" sz="1400" b="1" i="0" u="none" strike="noStrike">
                          <a:solidFill>
                            <a:srgbClr val="313131"/>
                          </a:solidFill>
                          <a:effectLst/>
                          <a:latin typeface="+mj-lt"/>
                        </a:rPr>
                        <a:t>\t</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0x09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Tab</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700363"/>
                  </a:ext>
                </a:extLst>
              </a:tr>
              <a:tr h="184150">
                <a:tc>
                  <a:txBody>
                    <a:bodyPr/>
                    <a:lstStyle/>
                    <a:p>
                      <a:pPr algn="ctr" fontAlgn="ctr"/>
                      <a:r>
                        <a:rPr lang="en-US" sz="1400" b="1" i="0" u="none" strike="noStrike">
                          <a:solidFill>
                            <a:srgbClr val="313131"/>
                          </a:solidFill>
                          <a:effectLst/>
                          <a:latin typeface="+mj-lt"/>
                        </a:rPr>
                        <a:t>\v</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0x0b</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Vertical tab</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4594249"/>
                  </a:ext>
                </a:extLst>
              </a:tr>
              <a:tr h="80795">
                <a:tc>
                  <a:txBody>
                    <a:bodyPr/>
                    <a:lstStyle/>
                    <a:p>
                      <a:pPr algn="ctr" fontAlgn="ctr"/>
                      <a:r>
                        <a:rPr lang="en-US" sz="1400" b="1" i="0" u="none" strike="noStrike">
                          <a:solidFill>
                            <a:srgbClr val="313131"/>
                          </a:solidFill>
                          <a:effectLst/>
                          <a:latin typeface="+mj-lt"/>
                        </a:rPr>
                        <a:t>\x</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Character x</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7668926"/>
                  </a:ext>
                </a:extLst>
              </a:tr>
              <a:tr h="520700">
                <a:tc>
                  <a:txBody>
                    <a:bodyPr/>
                    <a:lstStyle/>
                    <a:p>
                      <a:pPr algn="ctr" fontAlgn="ctr"/>
                      <a:r>
                        <a:rPr lang="en-US" sz="1400" b="1" i="0" u="none" strike="noStrike" dirty="0">
                          <a:solidFill>
                            <a:srgbClr val="313131"/>
                          </a:solidFill>
                          <a:effectLst/>
                          <a:latin typeface="+mj-lt"/>
                        </a:rPr>
                        <a:t>\</a:t>
                      </a:r>
                      <a:r>
                        <a:rPr lang="en-US" sz="1400" b="1" i="0" u="none" strike="noStrike" dirty="0" err="1">
                          <a:solidFill>
                            <a:srgbClr val="313131"/>
                          </a:solidFill>
                          <a:effectLst/>
                          <a:latin typeface="+mj-lt"/>
                        </a:rPr>
                        <a:t>xnn</a:t>
                      </a:r>
                      <a:endParaRPr lang="en-US" sz="1400" b="1" i="0" u="none" strike="noStrike" dirty="0">
                        <a:solidFill>
                          <a:srgbClr val="313131"/>
                        </a:solidFill>
                        <a:effectLst/>
                        <a:latin typeface="+mj-lt"/>
                      </a:endParaRPr>
                    </a:p>
                  </a:txBody>
                  <a:tcPr marL="952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313131"/>
                          </a:solidFill>
                          <a:effectLst/>
                          <a:latin typeface="+mj-lt"/>
                        </a:rPr>
                        <a:t>Hexadecimal notation, where n is in the range 0.9, </a:t>
                      </a:r>
                      <a:r>
                        <a:rPr lang="en-US" sz="1400" b="0" i="0" u="none" strike="noStrike" dirty="0" err="1">
                          <a:solidFill>
                            <a:srgbClr val="313131"/>
                          </a:solidFill>
                          <a:effectLst/>
                          <a:latin typeface="+mj-lt"/>
                        </a:rPr>
                        <a:t>a.f</a:t>
                      </a:r>
                      <a:r>
                        <a:rPr lang="en-US" sz="1400" b="0" i="0" u="none" strike="noStrike" dirty="0">
                          <a:solidFill>
                            <a:srgbClr val="313131"/>
                          </a:solidFill>
                          <a:effectLst/>
                          <a:latin typeface="+mj-lt"/>
                        </a:rPr>
                        <a:t>, or A.F </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2167015"/>
                  </a:ext>
                </a:extLst>
              </a:tr>
            </a:tbl>
          </a:graphicData>
        </a:graphic>
      </p:graphicFrame>
    </p:spTree>
    <p:extLst>
      <p:ext uri="{BB962C8B-B14F-4D97-AF65-F5344CB8AC3E}">
        <p14:creationId xmlns:p14="http://schemas.microsoft.com/office/powerpoint/2010/main" val="2051054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616449" y="1906252"/>
            <a:ext cx="10837117" cy="538609"/>
          </a:xfrm>
          <a:prstGeom prst="rect">
            <a:avLst/>
          </a:prstGeom>
          <a:noFill/>
        </p:spPr>
        <p:txBody>
          <a:bodyPr wrap="square" lIns="0" tIns="0" rIns="0" bIns="45720" rtlCol="0">
            <a:spAutoFit/>
          </a:bodyPr>
          <a:lstStyle/>
          <a:p>
            <a:pPr algn="just"/>
            <a:r>
              <a:rPr lang="en-US" sz="1600" b="1" dirty="0">
                <a:solidFill>
                  <a:schemeClr val="bg1"/>
                </a:solidFill>
              </a:rPr>
              <a:t>STRING SPECIAL OPERATORS</a:t>
            </a:r>
          </a:p>
          <a:p>
            <a:pPr algn="just"/>
            <a:r>
              <a:rPr lang="en-US" sz="1600" dirty="0">
                <a:solidFill>
                  <a:schemeClr val="bg1"/>
                </a:solidFill>
              </a:rPr>
              <a:t>Assume string variable </a:t>
            </a:r>
            <a:r>
              <a:rPr lang="en-US" sz="1600" b="1" dirty="0">
                <a:solidFill>
                  <a:schemeClr val="bg1"/>
                </a:solidFill>
              </a:rPr>
              <a:t>a</a:t>
            </a:r>
            <a:r>
              <a:rPr lang="en-US" sz="1600" dirty="0">
                <a:solidFill>
                  <a:schemeClr val="bg1"/>
                </a:solidFill>
              </a:rPr>
              <a:t> holds 'Hello' and variable </a:t>
            </a:r>
            <a:r>
              <a:rPr lang="en-US" sz="1600" b="1" dirty="0">
                <a:solidFill>
                  <a:schemeClr val="bg1"/>
                </a:solidFill>
              </a:rPr>
              <a:t>b</a:t>
            </a:r>
            <a:r>
              <a:rPr lang="en-US" sz="1600" dirty="0">
                <a:solidFill>
                  <a:schemeClr val="bg1"/>
                </a:solidFill>
              </a:rPr>
              <a:t> holds 'Python', then −</a:t>
            </a:r>
            <a:endParaRPr lang="en-US" sz="1600" b="1" dirty="0">
              <a:solidFill>
                <a:schemeClr val="bg1"/>
              </a:solidFill>
            </a:endParaRPr>
          </a:p>
        </p:txBody>
      </p:sp>
      <p:graphicFrame>
        <p:nvGraphicFramePr>
          <p:cNvPr id="2" name="Table 1">
            <a:extLst>
              <a:ext uri="{FF2B5EF4-FFF2-40B4-BE49-F238E27FC236}">
                <a16:creationId xmlns:a16="http://schemas.microsoft.com/office/drawing/2014/main" id="{B2003961-E9C2-4F42-B8EF-D792B57EC33E}"/>
              </a:ext>
            </a:extLst>
          </p:cNvPr>
          <p:cNvGraphicFramePr>
            <a:graphicFrameLocks noGrp="1"/>
          </p:cNvGraphicFramePr>
          <p:nvPr>
            <p:extLst>
              <p:ext uri="{D42A27DB-BD31-4B8C-83A1-F6EECF244321}">
                <p14:modId xmlns:p14="http://schemas.microsoft.com/office/powerpoint/2010/main" val="1376075209"/>
              </p:ext>
            </p:extLst>
          </p:nvPr>
        </p:nvGraphicFramePr>
        <p:xfrm>
          <a:off x="616449" y="2593568"/>
          <a:ext cx="10837117" cy="3738441"/>
        </p:xfrm>
        <a:graphic>
          <a:graphicData uri="http://schemas.openxmlformats.org/drawingml/2006/table">
            <a:tbl>
              <a:tblPr/>
              <a:tblGrid>
                <a:gridCol w="1448657">
                  <a:extLst>
                    <a:ext uri="{9D8B030D-6E8A-4147-A177-3AD203B41FA5}">
                      <a16:colId xmlns:a16="http://schemas.microsoft.com/office/drawing/2014/main" val="537154443"/>
                    </a:ext>
                  </a:extLst>
                </a:gridCol>
                <a:gridCol w="6019671">
                  <a:extLst>
                    <a:ext uri="{9D8B030D-6E8A-4147-A177-3AD203B41FA5}">
                      <a16:colId xmlns:a16="http://schemas.microsoft.com/office/drawing/2014/main" val="1352096878"/>
                    </a:ext>
                  </a:extLst>
                </a:gridCol>
                <a:gridCol w="3368789">
                  <a:extLst>
                    <a:ext uri="{9D8B030D-6E8A-4147-A177-3AD203B41FA5}">
                      <a16:colId xmlns:a16="http://schemas.microsoft.com/office/drawing/2014/main" val="3357966093"/>
                    </a:ext>
                  </a:extLst>
                </a:gridCol>
              </a:tblGrid>
              <a:tr h="247140">
                <a:tc>
                  <a:txBody>
                    <a:bodyPr/>
                    <a:lstStyle/>
                    <a:p>
                      <a:pPr algn="ctr" fontAlgn="ctr"/>
                      <a:r>
                        <a:rPr lang="en-US" sz="1400" b="1" i="0" u="none" strike="noStrike">
                          <a:solidFill>
                            <a:srgbClr val="313131"/>
                          </a:solidFill>
                          <a:effectLst/>
                          <a:latin typeface="+mj-lt"/>
                        </a:rPr>
                        <a:t>Operator</a:t>
                      </a:r>
                    </a:p>
                  </a:txBody>
                  <a:tcPr marL="4310" marR="4310" marT="431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ctr"/>
                      <a:r>
                        <a:rPr lang="en-US" sz="1400" b="1" i="0" u="none" strike="noStrike">
                          <a:solidFill>
                            <a:srgbClr val="313131"/>
                          </a:solidFill>
                          <a:effectLst/>
                          <a:latin typeface="+mj-lt"/>
                        </a:rPr>
                        <a:t>Description</a:t>
                      </a:r>
                    </a:p>
                  </a:txBody>
                  <a:tcPr marL="4310" marR="4310" marT="43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ctr"/>
                      <a:r>
                        <a:rPr lang="en-US" sz="1400" b="1" i="0" u="none" strike="noStrike">
                          <a:solidFill>
                            <a:srgbClr val="313131"/>
                          </a:solidFill>
                          <a:effectLst/>
                          <a:latin typeface="+mj-lt"/>
                        </a:rPr>
                        <a:t>Example</a:t>
                      </a:r>
                    </a:p>
                  </a:txBody>
                  <a:tcPr marL="4310" marR="4310" marT="431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1287799368"/>
                  </a:ext>
                </a:extLst>
              </a:tr>
              <a:tr h="217228">
                <a:tc>
                  <a:txBody>
                    <a:bodyPr/>
                    <a:lstStyle/>
                    <a:p>
                      <a:pPr algn="ctr" fontAlgn="ctr"/>
                      <a:r>
                        <a:rPr lang="en-US" sz="1400" b="1" i="0" u="none" strike="noStrike" dirty="0">
                          <a:solidFill>
                            <a:srgbClr val="313131"/>
                          </a:solidFill>
                          <a:effectLst/>
                          <a:latin typeface="+mj-lt"/>
                        </a:rPr>
                        <a:t>+</a:t>
                      </a:r>
                    </a:p>
                  </a:txBody>
                  <a:tcPr marL="64656" marR="4310" marT="431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Concatenation - Adds values on either side of the operator</a:t>
                      </a:r>
                    </a:p>
                  </a:txBody>
                  <a:tcPr marL="4310" marR="4310" marT="43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a + b will give HelloPython</a:t>
                      </a:r>
                    </a:p>
                  </a:txBody>
                  <a:tcPr marL="64656" marR="4310" marT="431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6711229"/>
                  </a:ext>
                </a:extLst>
              </a:tr>
              <a:tr h="409803">
                <a:tc>
                  <a:txBody>
                    <a:bodyPr/>
                    <a:lstStyle/>
                    <a:p>
                      <a:pPr algn="ctr" fontAlgn="ctr"/>
                      <a:r>
                        <a:rPr lang="en-US" sz="1400" b="1" i="0" u="none" strike="noStrike" dirty="0">
                          <a:solidFill>
                            <a:srgbClr val="313131"/>
                          </a:solidFill>
                          <a:effectLst/>
                          <a:latin typeface="+mj-lt"/>
                        </a:rPr>
                        <a:t>*</a:t>
                      </a:r>
                    </a:p>
                  </a:txBody>
                  <a:tcPr marL="64656" marR="4310" marT="431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Repetition - Creates new strings, concatenating multiple copies of the same string</a:t>
                      </a:r>
                    </a:p>
                  </a:txBody>
                  <a:tcPr marL="4310" marR="4310" marT="43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a*2 will give -HelloHello</a:t>
                      </a:r>
                    </a:p>
                  </a:txBody>
                  <a:tcPr marL="64656" marR="4310" marT="431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9693155"/>
                  </a:ext>
                </a:extLst>
              </a:tr>
              <a:tr h="217228">
                <a:tc>
                  <a:txBody>
                    <a:bodyPr/>
                    <a:lstStyle/>
                    <a:p>
                      <a:pPr algn="ctr" fontAlgn="ctr"/>
                      <a:r>
                        <a:rPr lang="en-US" sz="1400" b="1" i="0" u="none" strike="noStrike" dirty="0">
                          <a:solidFill>
                            <a:srgbClr val="313131"/>
                          </a:solidFill>
                          <a:effectLst/>
                          <a:latin typeface="+mj-lt"/>
                        </a:rPr>
                        <a:t>[]</a:t>
                      </a:r>
                    </a:p>
                  </a:txBody>
                  <a:tcPr marL="64656" marR="4310" marT="431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Slice - Gives the character from the given index</a:t>
                      </a:r>
                    </a:p>
                  </a:txBody>
                  <a:tcPr marL="4310" marR="4310" marT="43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a[1] will give e</a:t>
                      </a:r>
                    </a:p>
                  </a:txBody>
                  <a:tcPr marL="64656" marR="4310" marT="431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8031094"/>
                  </a:ext>
                </a:extLst>
              </a:tr>
              <a:tr h="217228">
                <a:tc>
                  <a:txBody>
                    <a:bodyPr/>
                    <a:lstStyle/>
                    <a:p>
                      <a:pPr algn="ctr" fontAlgn="ctr"/>
                      <a:r>
                        <a:rPr lang="en-US" sz="1400" b="1" i="0" u="none" strike="noStrike" dirty="0">
                          <a:solidFill>
                            <a:srgbClr val="313131"/>
                          </a:solidFill>
                          <a:effectLst/>
                          <a:latin typeface="+mj-lt"/>
                        </a:rPr>
                        <a:t>[ : ]</a:t>
                      </a:r>
                    </a:p>
                  </a:txBody>
                  <a:tcPr marL="64656" marR="4310" marT="431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Range Slice - Gives the characters from the given range</a:t>
                      </a:r>
                    </a:p>
                  </a:txBody>
                  <a:tcPr marL="4310" marR="4310" marT="43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a[1:4] will give ell</a:t>
                      </a:r>
                    </a:p>
                  </a:txBody>
                  <a:tcPr marL="64656" marR="4310" marT="431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3229722"/>
                  </a:ext>
                </a:extLst>
              </a:tr>
              <a:tr h="382785">
                <a:tc>
                  <a:txBody>
                    <a:bodyPr/>
                    <a:lstStyle/>
                    <a:p>
                      <a:pPr algn="ctr" fontAlgn="ctr"/>
                      <a:r>
                        <a:rPr lang="en-US" sz="1400" b="1" i="0" u="none" strike="noStrike" dirty="0">
                          <a:solidFill>
                            <a:srgbClr val="313131"/>
                          </a:solidFill>
                          <a:effectLst/>
                          <a:latin typeface="+mj-lt"/>
                        </a:rPr>
                        <a:t>in</a:t>
                      </a:r>
                    </a:p>
                  </a:txBody>
                  <a:tcPr marL="64656" marR="4310" marT="431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Membership - Returns true if a character exists in the given string</a:t>
                      </a:r>
                    </a:p>
                  </a:txBody>
                  <a:tcPr marL="4310" marR="4310" marT="43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H in a will give 1</a:t>
                      </a:r>
                    </a:p>
                  </a:txBody>
                  <a:tcPr marL="64656" marR="4310" marT="431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0879883"/>
                  </a:ext>
                </a:extLst>
              </a:tr>
              <a:tr h="409803">
                <a:tc>
                  <a:txBody>
                    <a:bodyPr/>
                    <a:lstStyle/>
                    <a:p>
                      <a:pPr algn="ctr" fontAlgn="ctr"/>
                      <a:r>
                        <a:rPr lang="en-US" sz="1400" b="1" i="0" u="none" strike="noStrike" dirty="0">
                          <a:solidFill>
                            <a:srgbClr val="313131"/>
                          </a:solidFill>
                          <a:effectLst/>
                          <a:latin typeface="+mj-lt"/>
                        </a:rPr>
                        <a:t>not in</a:t>
                      </a:r>
                    </a:p>
                  </a:txBody>
                  <a:tcPr marL="64656" marR="4310" marT="431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Membership - Returns true if a character does not exist in the given string</a:t>
                      </a:r>
                    </a:p>
                  </a:txBody>
                  <a:tcPr marL="4310" marR="4310" marT="43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M not in a will give 1</a:t>
                      </a:r>
                    </a:p>
                  </a:txBody>
                  <a:tcPr marL="64656" marR="4310" marT="431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4390443"/>
                  </a:ext>
                </a:extLst>
              </a:tr>
              <a:tr h="1375776">
                <a:tc>
                  <a:txBody>
                    <a:bodyPr/>
                    <a:lstStyle/>
                    <a:p>
                      <a:pPr algn="ctr" fontAlgn="ctr"/>
                      <a:r>
                        <a:rPr lang="en-US" sz="1400" b="1" i="0" u="none" strike="noStrike" dirty="0">
                          <a:solidFill>
                            <a:srgbClr val="313131"/>
                          </a:solidFill>
                          <a:effectLst/>
                          <a:latin typeface="+mj-lt"/>
                        </a:rPr>
                        <a:t>r/R</a:t>
                      </a:r>
                    </a:p>
                  </a:txBody>
                  <a:tcPr marL="64656" marR="4310" marT="431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Raw String - Suppresses actual meaning of Escape characters. The syntax for raw strings is exactly the same as for normal strings with the exception of the raw string operator, the letter "r," which precedes the quotation marks. The "r" can be lowercase (r) or uppercase (R) and must be placed immediately preceding the first quote mark.</a:t>
                      </a:r>
                    </a:p>
                  </a:txBody>
                  <a:tcPr marL="4310" marR="4310" marT="43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print r'\n' prints \n and print R'\n'prints \n</a:t>
                      </a:r>
                    </a:p>
                  </a:txBody>
                  <a:tcPr marL="64656" marR="4310" marT="431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8057394"/>
                  </a:ext>
                </a:extLst>
              </a:tr>
              <a:tr h="206950">
                <a:tc>
                  <a:txBody>
                    <a:bodyPr/>
                    <a:lstStyle/>
                    <a:p>
                      <a:pPr algn="ctr" fontAlgn="ctr"/>
                      <a:r>
                        <a:rPr lang="en-US" sz="1400" b="1" i="0" u="none" strike="noStrike" dirty="0">
                          <a:solidFill>
                            <a:srgbClr val="313131"/>
                          </a:solidFill>
                          <a:effectLst/>
                          <a:latin typeface="+mj-lt"/>
                        </a:rPr>
                        <a:t>%</a:t>
                      </a:r>
                    </a:p>
                  </a:txBody>
                  <a:tcPr marL="64656" marR="4310" marT="431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Format - Performs String formatting</a:t>
                      </a:r>
                    </a:p>
                  </a:txBody>
                  <a:tcPr marL="4310" marR="4310" marT="43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313131"/>
                          </a:solidFill>
                          <a:effectLst/>
                          <a:latin typeface="+mj-lt"/>
                        </a:rPr>
                        <a:t>See at next section </a:t>
                      </a:r>
                    </a:p>
                  </a:txBody>
                  <a:tcPr marL="64656" marR="4310" marT="431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39662"/>
                  </a:ext>
                </a:extLst>
              </a:tr>
            </a:tbl>
          </a:graphicData>
        </a:graphic>
      </p:graphicFrame>
    </p:spTree>
    <p:extLst>
      <p:ext uri="{BB962C8B-B14F-4D97-AF65-F5344CB8AC3E}">
        <p14:creationId xmlns:p14="http://schemas.microsoft.com/office/powerpoint/2010/main" val="10709167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616449" y="1906252"/>
            <a:ext cx="10837117" cy="1031051"/>
          </a:xfrm>
          <a:prstGeom prst="rect">
            <a:avLst/>
          </a:prstGeom>
          <a:noFill/>
        </p:spPr>
        <p:txBody>
          <a:bodyPr wrap="square" lIns="0" tIns="0" rIns="0" bIns="45720" rtlCol="0">
            <a:spAutoFit/>
          </a:bodyPr>
          <a:lstStyle/>
          <a:p>
            <a:pPr algn="just"/>
            <a:r>
              <a:rPr lang="en-US" sz="1600" b="1" dirty="0">
                <a:solidFill>
                  <a:schemeClr val="bg1"/>
                </a:solidFill>
              </a:rPr>
              <a:t>STRING FORMATTING OPERATOR</a:t>
            </a:r>
          </a:p>
          <a:p>
            <a:pPr algn="just"/>
            <a:endParaRPr lang="en-US" sz="1600" b="1" dirty="0">
              <a:solidFill>
                <a:schemeClr val="bg1"/>
              </a:solidFill>
            </a:endParaRPr>
          </a:p>
          <a:p>
            <a:pPr algn="just"/>
            <a:r>
              <a:rPr lang="en-US" sz="1600" dirty="0">
                <a:solidFill>
                  <a:schemeClr val="bg1"/>
                </a:solidFill>
              </a:rPr>
              <a:t>One of Python's coolest features is the string format operator %. This operator is unique to strings and makes up for the pack of having functions from C's </a:t>
            </a:r>
            <a:r>
              <a:rPr lang="en-US" sz="1600" dirty="0" err="1">
                <a:solidFill>
                  <a:schemeClr val="bg1"/>
                </a:solidFill>
              </a:rPr>
              <a:t>printf</a:t>
            </a:r>
            <a:r>
              <a:rPr lang="en-US" sz="1600" dirty="0">
                <a:solidFill>
                  <a:schemeClr val="bg1"/>
                </a:solidFill>
              </a:rPr>
              <a:t>() family. Following is a simple example −</a:t>
            </a:r>
            <a:endParaRPr lang="en-US" sz="1600" b="1" dirty="0">
              <a:solidFill>
                <a:schemeClr val="bg1"/>
              </a:solidFill>
            </a:endParaRPr>
          </a:p>
        </p:txBody>
      </p:sp>
      <p:sp>
        <p:nvSpPr>
          <p:cNvPr id="3" name="Rectangle 2">
            <a:extLst>
              <a:ext uri="{FF2B5EF4-FFF2-40B4-BE49-F238E27FC236}">
                <a16:creationId xmlns:a16="http://schemas.microsoft.com/office/drawing/2014/main" id="{4635D567-52C1-4C61-B190-2B3F8876E94C}"/>
              </a:ext>
            </a:extLst>
          </p:cNvPr>
          <p:cNvSpPr/>
          <p:nvPr/>
        </p:nvSpPr>
        <p:spPr>
          <a:xfrm>
            <a:off x="616447" y="3182342"/>
            <a:ext cx="10746769" cy="307777"/>
          </a:xfrm>
          <a:prstGeom prst="rect">
            <a:avLst/>
          </a:prstGeom>
          <a:solidFill>
            <a:schemeClr val="bg1"/>
          </a:solidFill>
        </p:spPr>
        <p:txBody>
          <a:bodyPr wrap="square">
            <a:spAutoFit/>
          </a:bodyPr>
          <a:lstStyle/>
          <a:p>
            <a:r>
              <a:rPr lang="en-US" sz="1400" dirty="0">
                <a:latin typeface="Lucida Console" panose="020B0609040504020204" pitchFamily="49" charset="0"/>
              </a:rPr>
              <a:t>print("My name is %s and weight is %d kg!" % ('Sam', 20))</a:t>
            </a:r>
            <a:endParaRPr lang="en-US" sz="1400" dirty="0"/>
          </a:p>
        </p:txBody>
      </p:sp>
      <p:sp>
        <p:nvSpPr>
          <p:cNvPr id="5" name="Rectangle 4">
            <a:extLst>
              <a:ext uri="{FF2B5EF4-FFF2-40B4-BE49-F238E27FC236}">
                <a16:creationId xmlns:a16="http://schemas.microsoft.com/office/drawing/2014/main" id="{C4F212B7-7300-4802-9C76-6685C9BD4BF2}"/>
              </a:ext>
            </a:extLst>
          </p:cNvPr>
          <p:cNvSpPr/>
          <p:nvPr/>
        </p:nvSpPr>
        <p:spPr>
          <a:xfrm>
            <a:off x="616447" y="4215005"/>
            <a:ext cx="10746769" cy="738664"/>
          </a:xfrm>
          <a:prstGeom prst="rect">
            <a:avLst/>
          </a:prstGeom>
          <a:solidFill>
            <a:schemeClr val="bg1"/>
          </a:solidFill>
        </p:spPr>
        <p:txBody>
          <a:bodyPr wrap="square">
            <a:spAutoFit/>
          </a:bodyPr>
          <a:lstStyle/>
          <a:p>
            <a:r>
              <a:rPr lang="en-US" sz="1400" dirty="0">
                <a:solidFill>
                  <a:srgbClr val="00BF00"/>
                </a:solidFill>
                <a:latin typeface="Lucida Console" panose="020B0609040504020204" pitchFamily="49" charset="0"/>
              </a:rPr>
              <a:t>ma.a.d.serrano@PISI-7091S2N-LX </a:t>
            </a:r>
            <a:r>
              <a:rPr lang="en-US" sz="1400" dirty="0">
                <a:solidFill>
                  <a:srgbClr val="BF00BF"/>
                </a:solidFill>
                <a:latin typeface="Lucida Console" panose="020B0609040504020204" pitchFamily="49" charset="0"/>
              </a:rPr>
              <a:t>MINGW64 </a:t>
            </a:r>
            <a:r>
              <a:rPr lang="en-US" sz="1400" dirty="0">
                <a:solidFill>
                  <a:srgbClr val="BFBF00"/>
                </a:solidFill>
                <a:latin typeface="Lucida Console" panose="020B0609040504020204" pitchFamily="49" charset="0"/>
              </a:rPr>
              <a:t>~/Desktop/python/scripts/string</a:t>
            </a:r>
            <a:endParaRPr lang="en-US" sz="1400" dirty="0">
              <a:latin typeface="Lucida Console" panose="020B0609040504020204" pitchFamily="49" charset="0"/>
            </a:endParaRPr>
          </a:p>
          <a:p>
            <a:r>
              <a:rPr lang="en-US" sz="1400" dirty="0">
                <a:latin typeface="Lucida Console" panose="020B0609040504020204" pitchFamily="49" charset="0"/>
              </a:rPr>
              <a:t>$ python format.py</a:t>
            </a:r>
          </a:p>
          <a:p>
            <a:r>
              <a:rPr lang="en-US" sz="1400" dirty="0">
                <a:latin typeface="Lucida Console" panose="020B0609040504020204" pitchFamily="49" charset="0"/>
              </a:rPr>
              <a:t>My name is Sam and weight is 20 kg!</a:t>
            </a:r>
          </a:p>
        </p:txBody>
      </p:sp>
      <p:sp>
        <p:nvSpPr>
          <p:cNvPr id="6" name="Rectangle 5">
            <a:extLst>
              <a:ext uri="{FF2B5EF4-FFF2-40B4-BE49-F238E27FC236}">
                <a16:creationId xmlns:a16="http://schemas.microsoft.com/office/drawing/2014/main" id="{0F5DD60B-D853-47FB-B284-763D5E6C27CF}"/>
              </a:ext>
            </a:extLst>
          </p:cNvPr>
          <p:cNvSpPr/>
          <p:nvPr/>
        </p:nvSpPr>
        <p:spPr>
          <a:xfrm>
            <a:off x="598496" y="3735158"/>
            <a:ext cx="10873021" cy="338554"/>
          </a:xfrm>
          <a:prstGeom prst="rect">
            <a:avLst/>
          </a:prstGeom>
        </p:spPr>
        <p:txBody>
          <a:bodyPr wrap="square">
            <a:spAutoFit/>
          </a:bodyPr>
          <a:lstStyle/>
          <a:p>
            <a:r>
              <a:rPr lang="en-US" sz="1600" dirty="0">
                <a:solidFill>
                  <a:schemeClr val="bg1"/>
                </a:solidFill>
              </a:rPr>
              <a:t>When the above code is executed, it produces the following result −</a:t>
            </a:r>
          </a:p>
        </p:txBody>
      </p:sp>
    </p:spTree>
    <p:extLst>
      <p:ext uri="{BB962C8B-B14F-4D97-AF65-F5344CB8AC3E}">
        <p14:creationId xmlns:p14="http://schemas.microsoft.com/office/powerpoint/2010/main" val="1998038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INTRODUCTION</a:t>
            </a:r>
          </a:p>
        </p:txBody>
      </p:sp>
      <p:sp>
        <p:nvSpPr>
          <p:cNvPr id="8" name="TextBox 7">
            <a:extLst>
              <a:ext uri="{FF2B5EF4-FFF2-40B4-BE49-F238E27FC236}">
                <a16:creationId xmlns:a16="http://schemas.microsoft.com/office/drawing/2014/main" id="{4FEFE21A-A896-44F4-8EE0-17B37896C5ED}"/>
              </a:ext>
            </a:extLst>
          </p:cNvPr>
          <p:cNvSpPr txBox="1"/>
          <p:nvPr/>
        </p:nvSpPr>
        <p:spPr>
          <a:xfrm>
            <a:off x="490195" y="1979628"/>
            <a:ext cx="10963372" cy="1569660"/>
          </a:xfrm>
          <a:prstGeom prst="rect">
            <a:avLst/>
          </a:prstGeom>
          <a:noFill/>
        </p:spPr>
        <p:txBody>
          <a:bodyPr wrap="square" lIns="0" tIns="0" rIns="0" bIns="45720" rtlCol="0">
            <a:spAutoFit/>
          </a:bodyPr>
          <a:lstStyle/>
          <a:p>
            <a:r>
              <a:rPr lang="en-US" b="1" dirty="0">
                <a:solidFill>
                  <a:schemeClr val="bg1"/>
                </a:solidFill>
              </a:rPr>
              <a:t>WHAT CAN YOU DO WITH PYTHON?</a:t>
            </a:r>
          </a:p>
          <a:p>
            <a:endParaRPr lang="en-US" b="1" dirty="0">
              <a:solidFill>
                <a:schemeClr val="bg1"/>
              </a:solidFill>
            </a:endParaRPr>
          </a:p>
          <a:p>
            <a:r>
              <a:rPr lang="en-US" sz="1500" b="1" dirty="0">
                <a:solidFill>
                  <a:schemeClr val="bg1"/>
                </a:solidFill>
                <a:latin typeface="Graphik" panose="020B0503030202060203" pitchFamily="34" charset="0"/>
              </a:rPr>
              <a:t>Python</a:t>
            </a:r>
            <a:r>
              <a:rPr lang="en-US" sz="1500" dirty="0">
                <a:solidFill>
                  <a:schemeClr val="bg1"/>
                </a:solidFill>
                <a:latin typeface="Graphik" panose="020B0503030202060203" pitchFamily="34" charset="0"/>
              </a:rPr>
              <a:t> is used to create web and desktop applications, and some of the most popular web applications like </a:t>
            </a:r>
            <a:r>
              <a:rPr lang="en-US" sz="1500" dirty="0">
                <a:solidFill>
                  <a:srgbClr val="BD001D"/>
                </a:solidFill>
                <a:latin typeface="Graphik" panose="020B0503030202060203" pitchFamily="34" charset="0"/>
              </a:rPr>
              <a:t>Instagram, YouTube, Spotify</a:t>
            </a:r>
            <a:r>
              <a:rPr lang="en-US" sz="1500" dirty="0">
                <a:solidFill>
                  <a:schemeClr val="bg1"/>
                </a:solidFill>
                <a:latin typeface="Graphik" panose="020B0503030202060203" pitchFamily="34" charset="0"/>
              </a:rPr>
              <a:t> all has been developed in Python, and you can also develop next big thing by using Python.</a:t>
            </a:r>
          </a:p>
          <a:p>
            <a:endParaRPr lang="en-US" b="1" dirty="0">
              <a:solidFill>
                <a:schemeClr val="bg1"/>
              </a:solidFill>
            </a:endParaRPr>
          </a:p>
          <a:p>
            <a:endParaRPr lang="en-US" sz="1500" b="1" dirty="0">
              <a:solidFill>
                <a:schemeClr val="bg1"/>
              </a:solidFill>
            </a:endParaRP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 name="TextBox 23">
            <a:extLst>
              <a:ext uri="{FF2B5EF4-FFF2-40B4-BE49-F238E27FC236}">
                <a16:creationId xmlns:a16="http://schemas.microsoft.com/office/drawing/2014/main" id="{C625B8D0-92F7-47A8-8956-A8EDEDB3EEC2}"/>
              </a:ext>
            </a:extLst>
          </p:cNvPr>
          <p:cNvSpPr txBox="1"/>
          <p:nvPr/>
        </p:nvSpPr>
        <p:spPr>
          <a:xfrm>
            <a:off x="490195" y="3251354"/>
            <a:ext cx="3059784" cy="3093154"/>
          </a:xfrm>
          <a:prstGeom prst="rect">
            <a:avLst/>
          </a:prstGeom>
          <a:noFill/>
        </p:spPr>
        <p:txBody>
          <a:bodyPr wrap="square" rtlCol="0">
            <a:spAutoFit/>
          </a:bodyPr>
          <a:lstStyle/>
          <a:p>
            <a:r>
              <a:rPr lang="en-US" sz="1500" b="1" dirty="0">
                <a:solidFill>
                  <a:schemeClr val="bg1"/>
                </a:solidFill>
                <a:latin typeface="Graphik" panose="020B0503030202060203" pitchFamily="34" charset="0"/>
              </a:rPr>
              <a:t>Web Development</a:t>
            </a:r>
          </a:p>
          <a:p>
            <a:pPr lvl="1"/>
            <a:r>
              <a:rPr lang="en-US" sz="1500" dirty="0">
                <a:solidFill>
                  <a:schemeClr val="bg1"/>
                </a:solidFill>
                <a:latin typeface="Graphik" panose="020B0503030202060203" pitchFamily="34" charset="0"/>
              </a:rPr>
              <a:t>Web Development </a:t>
            </a:r>
          </a:p>
          <a:p>
            <a:pPr lvl="1"/>
            <a:r>
              <a:rPr lang="en-US" sz="1500" dirty="0">
                <a:solidFill>
                  <a:schemeClr val="bg1"/>
                </a:solidFill>
                <a:latin typeface="Graphik" panose="020B0503030202060203" pitchFamily="34" charset="0"/>
              </a:rPr>
              <a:t>Frameworks:</a:t>
            </a:r>
          </a:p>
          <a:p>
            <a:pPr marL="800100" lvl="1" indent="-342900">
              <a:buFont typeface="Wingdings" panose="05000000000000000000" pitchFamily="2" charset="2"/>
              <a:buChar char="§"/>
            </a:pPr>
            <a:r>
              <a:rPr lang="en-US" sz="1500" dirty="0">
                <a:solidFill>
                  <a:schemeClr val="bg1"/>
                </a:solidFill>
                <a:latin typeface="Graphik" panose="020B0503030202060203" pitchFamily="34" charset="0"/>
              </a:rPr>
              <a:t>Pyramid</a:t>
            </a:r>
          </a:p>
          <a:p>
            <a:pPr marL="800100" lvl="1" indent="-342900">
              <a:buFont typeface="Wingdings" panose="05000000000000000000" pitchFamily="2" charset="2"/>
              <a:buChar char="§"/>
            </a:pPr>
            <a:r>
              <a:rPr lang="en-US" sz="1500" dirty="0">
                <a:solidFill>
                  <a:schemeClr val="bg1"/>
                </a:solidFill>
                <a:latin typeface="Graphik" panose="020B0503030202060203" pitchFamily="34" charset="0"/>
              </a:rPr>
              <a:t>Django</a:t>
            </a:r>
          </a:p>
          <a:p>
            <a:pPr marL="800100" lvl="1" indent="-342900">
              <a:buFont typeface="Wingdings" panose="05000000000000000000" pitchFamily="2" charset="2"/>
              <a:buChar char="§"/>
            </a:pPr>
            <a:r>
              <a:rPr lang="en-US" sz="1500" dirty="0">
                <a:solidFill>
                  <a:schemeClr val="bg1"/>
                </a:solidFill>
                <a:latin typeface="Graphik" panose="020B0503030202060203" pitchFamily="34" charset="0"/>
              </a:rPr>
              <a:t>Flask, </a:t>
            </a:r>
            <a:r>
              <a:rPr lang="en-US" sz="1500" dirty="0" err="1">
                <a:solidFill>
                  <a:schemeClr val="bg1"/>
                </a:solidFill>
                <a:latin typeface="Graphik" panose="020B0503030202060203" pitchFamily="34" charset="0"/>
              </a:rPr>
              <a:t>etc</a:t>
            </a:r>
            <a:endParaRPr lang="en-US" sz="1500" dirty="0">
              <a:solidFill>
                <a:schemeClr val="bg1"/>
              </a:solidFill>
              <a:latin typeface="Graphik" panose="020B0503030202060203" pitchFamily="34" charset="0"/>
            </a:endParaRPr>
          </a:p>
          <a:p>
            <a:pPr lvl="1"/>
            <a:endParaRPr lang="en-US" sz="1500" dirty="0">
              <a:solidFill>
                <a:schemeClr val="bg1"/>
              </a:solidFill>
              <a:latin typeface="Graphik" panose="020B0503030202060203" pitchFamily="34" charset="0"/>
            </a:endParaRPr>
          </a:p>
          <a:p>
            <a:r>
              <a:rPr lang="en-US" sz="1500" b="1" dirty="0">
                <a:solidFill>
                  <a:schemeClr val="bg1"/>
                </a:solidFill>
                <a:latin typeface="Graphik" panose="020B0503030202060203" pitchFamily="34" charset="0"/>
              </a:rPr>
              <a:t>Data Analysis</a:t>
            </a:r>
          </a:p>
          <a:p>
            <a:pPr lvl="1"/>
            <a:r>
              <a:rPr lang="en-US" sz="1500" dirty="0">
                <a:solidFill>
                  <a:schemeClr val="bg1"/>
                </a:solidFill>
                <a:latin typeface="Graphik" panose="020B0503030202060203" pitchFamily="34" charset="0"/>
              </a:rPr>
              <a:t>Data analysis libraries:</a:t>
            </a:r>
          </a:p>
          <a:p>
            <a:pPr marL="800100" lvl="1" indent="-342900">
              <a:buFont typeface="Wingdings" panose="05000000000000000000" pitchFamily="2" charset="2"/>
              <a:buChar char="§"/>
            </a:pPr>
            <a:r>
              <a:rPr lang="en-US" sz="1500" dirty="0" err="1">
                <a:solidFill>
                  <a:schemeClr val="bg1"/>
                </a:solidFill>
                <a:latin typeface="Graphik" panose="020B0503030202060203" pitchFamily="34" charset="0"/>
              </a:rPr>
              <a:t>NumPy</a:t>
            </a:r>
            <a:endParaRPr lang="en-US" sz="1500" dirty="0">
              <a:solidFill>
                <a:schemeClr val="bg1"/>
              </a:solidFill>
              <a:latin typeface="Graphik" panose="020B0503030202060203" pitchFamily="34" charset="0"/>
            </a:endParaRPr>
          </a:p>
          <a:p>
            <a:pPr marL="800100" lvl="1" indent="-342900">
              <a:buFont typeface="Wingdings" panose="05000000000000000000" pitchFamily="2" charset="2"/>
              <a:buChar char="§"/>
            </a:pPr>
            <a:r>
              <a:rPr lang="en-US" sz="1500" dirty="0">
                <a:solidFill>
                  <a:schemeClr val="bg1"/>
                </a:solidFill>
                <a:latin typeface="Graphik" panose="020B0503030202060203" pitchFamily="34" charset="0"/>
              </a:rPr>
              <a:t>Pandas</a:t>
            </a:r>
          </a:p>
          <a:p>
            <a:pPr marL="800100" lvl="1" indent="-342900">
              <a:buFont typeface="Wingdings" panose="05000000000000000000" pitchFamily="2" charset="2"/>
              <a:buChar char="§"/>
            </a:pPr>
            <a:r>
              <a:rPr lang="en-US" sz="1500" dirty="0" err="1">
                <a:solidFill>
                  <a:schemeClr val="bg1"/>
                </a:solidFill>
                <a:latin typeface="Graphik" panose="020B0503030202060203" pitchFamily="34" charset="0"/>
              </a:rPr>
              <a:t>Matplotlib</a:t>
            </a:r>
            <a:endParaRPr lang="en-US" sz="1500" dirty="0">
              <a:solidFill>
                <a:schemeClr val="bg1"/>
              </a:solidFill>
              <a:latin typeface="Graphik" panose="020B0503030202060203" pitchFamily="34" charset="0"/>
            </a:endParaRPr>
          </a:p>
          <a:p>
            <a:pPr marL="800100" lvl="1" indent="-342900">
              <a:buFont typeface="Wingdings" panose="05000000000000000000" pitchFamily="2" charset="2"/>
              <a:buChar char="§"/>
            </a:pPr>
            <a:r>
              <a:rPr lang="en-US" sz="1500" dirty="0">
                <a:solidFill>
                  <a:schemeClr val="bg1"/>
                </a:solidFill>
                <a:latin typeface="Graphik" panose="020B0503030202060203" pitchFamily="34" charset="0"/>
              </a:rPr>
              <a:t>Seaborn</a:t>
            </a:r>
          </a:p>
        </p:txBody>
      </p:sp>
      <p:sp>
        <p:nvSpPr>
          <p:cNvPr id="25" name="TextBox 24">
            <a:extLst>
              <a:ext uri="{FF2B5EF4-FFF2-40B4-BE49-F238E27FC236}">
                <a16:creationId xmlns:a16="http://schemas.microsoft.com/office/drawing/2014/main" id="{CBC06828-AC46-4AA3-9B51-55DE65D15360}"/>
              </a:ext>
            </a:extLst>
          </p:cNvPr>
          <p:cNvSpPr txBox="1"/>
          <p:nvPr/>
        </p:nvSpPr>
        <p:spPr>
          <a:xfrm>
            <a:off x="3832248" y="3251354"/>
            <a:ext cx="4549346" cy="33239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a:ln>
                  <a:noFill/>
                </a:ln>
                <a:solidFill>
                  <a:prstClr val="black"/>
                </a:solidFill>
                <a:effectLst/>
                <a:uLnTx/>
                <a:uFillTx/>
              </a:rPr>
              <a:t>Machine Learning</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black"/>
                </a:solidFill>
                <a:effectLst/>
                <a:uLnTx/>
                <a:uFillTx/>
              </a:rPr>
              <a:t>Machine Learning libraries:</a:t>
            </a:r>
          </a:p>
          <a:p>
            <a:pPr marL="800100" marR="0" lvl="1" indent="-34290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500" b="0" i="0" u="none" strike="noStrike" kern="0" cap="none" spc="0" normalizeH="0" baseline="0" noProof="0" dirty="0" err="1">
                <a:ln>
                  <a:noFill/>
                </a:ln>
                <a:solidFill>
                  <a:prstClr val="black"/>
                </a:solidFill>
                <a:effectLst/>
                <a:uLnTx/>
                <a:uFillTx/>
              </a:rPr>
              <a:t>Scikit</a:t>
            </a:r>
            <a:r>
              <a:rPr kumimoji="0" lang="en-US" sz="1500" b="0" i="0" u="none" strike="noStrike" kern="0" cap="none" spc="0" normalizeH="0" baseline="0" noProof="0" dirty="0">
                <a:ln>
                  <a:noFill/>
                </a:ln>
                <a:solidFill>
                  <a:prstClr val="black"/>
                </a:solidFill>
                <a:effectLst/>
                <a:uLnTx/>
                <a:uFillTx/>
              </a:rPr>
              <a:t>-Learn</a:t>
            </a:r>
          </a:p>
          <a:p>
            <a:pPr marL="800100" marR="0" lvl="1" indent="-34290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500" b="0" i="0" u="none" strike="noStrike" kern="0" cap="none" spc="0" normalizeH="0" baseline="0" noProof="0" dirty="0">
                <a:ln>
                  <a:noFill/>
                </a:ln>
                <a:solidFill>
                  <a:prstClr val="black"/>
                </a:solidFill>
                <a:effectLst/>
                <a:uLnTx/>
                <a:uFillTx/>
              </a:rPr>
              <a:t>NLTK</a:t>
            </a:r>
          </a:p>
          <a:p>
            <a:pPr marL="800100" marR="0" lvl="1" indent="-34290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500" b="0" i="0" u="none" strike="noStrike" kern="0" cap="none" spc="0" normalizeH="0" baseline="0" noProof="0" dirty="0" err="1">
                <a:ln>
                  <a:noFill/>
                </a:ln>
                <a:solidFill>
                  <a:prstClr val="black"/>
                </a:solidFill>
                <a:effectLst/>
                <a:uLnTx/>
                <a:uFillTx/>
              </a:rPr>
              <a:t>Tensorfow</a:t>
            </a:r>
            <a:endParaRPr kumimoji="0" lang="en-US" sz="1500" b="0" i="0" u="none" strike="noStrike" kern="0" cap="none" spc="0" normalizeH="0" baseline="0" noProof="0" dirty="0">
              <a:ln>
                <a:noFill/>
              </a:ln>
              <a:solidFill>
                <a:prstClr val="black"/>
              </a:solidFill>
              <a:effectLst/>
              <a:uLnTx/>
              <a:uFillTx/>
            </a:endParaRPr>
          </a:p>
          <a:p>
            <a:pPr marL="0" marR="0" lvl="1"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a:ln>
                  <a:noFill/>
                </a:ln>
                <a:solidFill>
                  <a:prstClr val="black"/>
                </a:solidFill>
                <a:effectLst/>
                <a:uLnTx/>
                <a:uFillTx/>
              </a:rPr>
              <a:t>Computer Vision</a:t>
            </a:r>
          </a:p>
          <a:p>
            <a:pPr marL="800100" marR="0" lvl="1" indent="-34290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500" b="0" i="0" u="none" strike="noStrike" kern="0" cap="none" spc="0" normalizeH="0" baseline="0" noProof="0" dirty="0">
                <a:ln>
                  <a:noFill/>
                </a:ln>
                <a:solidFill>
                  <a:prstClr val="black"/>
                </a:solidFill>
                <a:effectLst/>
                <a:uLnTx/>
                <a:uFillTx/>
              </a:rPr>
              <a:t>Face Detection </a:t>
            </a:r>
          </a:p>
          <a:p>
            <a:pPr marL="800100" marR="0" lvl="1" indent="-34290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500" b="0" i="0" u="none" strike="noStrike" kern="0" cap="none" spc="0" normalizeH="0" baseline="0" noProof="0" dirty="0">
                <a:ln>
                  <a:noFill/>
                </a:ln>
                <a:solidFill>
                  <a:prstClr val="black"/>
                </a:solidFill>
                <a:effectLst/>
                <a:uLnTx/>
                <a:uFillTx/>
              </a:rPr>
              <a:t>Color Detection</a:t>
            </a:r>
          </a:p>
          <a:p>
            <a:pPr marL="800100" marR="0" lvl="1" indent="-34290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500" b="0" i="0" u="none" strike="noStrike" kern="0" cap="none" spc="0" normalizeH="0" baseline="0" noProof="0" dirty="0">
                <a:ln>
                  <a:noFill/>
                </a:ln>
                <a:solidFill>
                  <a:prstClr val="black"/>
                </a:solidFill>
                <a:effectLst/>
                <a:uLnTx/>
                <a:uFillTx/>
              </a:rPr>
              <a:t>Using OpenCV and Python</a:t>
            </a:r>
          </a:p>
          <a:p>
            <a:pPr marL="800100" marR="0" lvl="1" indent="-34290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5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a:ln>
                  <a:noFill/>
                </a:ln>
                <a:solidFill>
                  <a:prstClr val="black"/>
                </a:solidFill>
                <a:effectLst/>
                <a:uLnTx/>
                <a:uFillTx/>
              </a:rPr>
              <a:t>Raspberry Pi</a:t>
            </a:r>
          </a:p>
          <a:p>
            <a:pPr marL="800100" marR="0" lvl="1" indent="-34290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500" b="0" i="0" u="none" strike="noStrike" kern="0" cap="none" spc="0" normalizeH="0" baseline="0" noProof="0" dirty="0">
                <a:ln>
                  <a:noFill/>
                </a:ln>
                <a:solidFill>
                  <a:prstClr val="black"/>
                </a:solidFill>
                <a:effectLst/>
                <a:uLnTx/>
                <a:uFillTx/>
              </a:rPr>
              <a:t>Robotics</a:t>
            </a:r>
          </a:p>
          <a:p>
            <a:pPr marL="800100" marR="0" lvl="1" indent="-34290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500" b="0" i="0" u="none" strike="noStrike" kern="0" cap="none" spc="0" normalizeH="0" baseline="0" noProof="0" dirty="0">
                <a:ln>
                  <a:noFill/>
                </a:ln>
                <a:solidFill>
                  <a:prstClr val="black"/>
                </a:solidFill>
                <a:effectLst/>
                <a:uLnTx/>
                <a:uFillTx/>
              </a:rPr>
              <a:t>Automation</a:t>
            </a:r>
          </a:p>
        </p:txBody>
      </p:sp>
      <p:sp>
        <p:nvSpPr>
          <p:cNvPr id="27" name="TextBox 26">
            <a:extLst>
              <a:ext uri="{FF2B5EF4-FFF2-40B4-BE49-F238E27FC236}">
                <a16:creationId xmlns:a16="http://schemas.microsoft.com/office/drawing/2014/main" id="{160F109E-C272-4022-9720-D6122309222A}"/>
              </a:ext>
            </a:extLst>
          </p:cNvPr>
          <p:cNvSpPr txBox="1"/>
          <p:nvPr/>
        </p:nvSpPr>
        <p:spPr>
          <a:xfrm>
            <a:off x="7887751" y="3251354"/>
            <a:ext cx="3264158" cy="263149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a:ln>
                  <a:noFill/>
                </a:ln>
                <a:solidFill>
                  <a:prstClr val="black"/>
                </a:solidFill>
                <a:effectLst/>
                <a:uLnTx/>
                <a:uFillTx/>
              </a:rPr>
              <a:t>Game Development</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black"/>
                </a:solidFill>
                <a:effectLst/>
                <a:uLnTx/>
                <a:uFillTx/>
              </a:rPr>
              <a:t>Modules:</a:t>
            </a:r>
          </a:p>
          <a:p>
            <a:pPr marL="800100" marR="0" lvl="1" indent="-34290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500" b="0" i="0" u="none" strike="noStrike" kern="0" cap="none" spc="0" normalizeH="0" baseline="0" noProof="0" dirty="0" err="1">
                <a:ln>
                  <a:noFill/>
                </a:ln>
                <a:solidFill>
                  <a:prstClr val="black"/>
                </a:solidFill>
                <a:effectLst/>
                <a:uLnTx/>
                <a:uFillTx/>
              </a:rPr>
              <a:t>Pygame</a:t>
            </a:r>
            <a:endParaRPr kumimoji="0" lang="en-US" sz="1500" b="0" i="0" u="none" strike="noStrike" kern="0" cap="none" spc="0" normalizeH="0" baseline="0" noProof="0" dirty="0">
              <a:ln>
                <a:noFill/>
              </a:ln>
              <a:solidFill>
                <a:prstClr val="black"/>
              </a:solidFill>
              <a:effectLst/>
              <a:uLnTx/>
              <a:uFillTx/>
            </a:endParaRPr>
          </a:p>
          <a:p>
            <a:pPr marL="800100" marR="0" lvl="1" indent="-34290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5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a:ln>
                  <a:noFill/>
                </a:ln>
                <a:solidFill>
                  <a:prstClr val="black"/>
                </a:solidFill>
                <a:effectLst/>
                <a:uLnTx/>
                <a:uFillTx/>
              </a:rPr>
              <a:t>Browser Automation</a:t>
            </a:r>
          </a:p>
          <a:p>
            <a:pPr marL="742950" marR="0" lvl="1" indent="-2857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500" b="0" i="0" u="none" strike="noStrike" kern="0" cap="none" spc="0" normalizeH="0" baseline="0" noProof="0" dirty="0">
                <a:ln>
                  <a:noFill/>
                </a:ln>
                <a:solidFill>
                  <a:prstClr val="black"/>
                </a:solidFill>
                <a:effectLst/>
                <a:uLnTx/>
                <a:uFillTx/>
              </a:rPr>
              <a:t>Selenium with Python</a:t>
            </a:r>
          </a:p>
          <a:p>
            <a:pPr marL="742950" marR="0" lvl="1" indent="-2857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5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a:ln>
                  <a:noFill/>
                </a:ln>
                <a:solidFill>
                  <a:prstClr val="black"/>
                </a:solidFill>
                <a:effectLst/>
                <a:uLnTx/>
                <a:uFillTx/>
              </a:rPr>
              <a:t>GUI Development</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black"/>
                </a:solidFill>
                <a:effectLst/>
                <a:uLnTx/>
                <a:uFillTx/>
              </a:rPr>
              <a:t>Modules:</a:t>
            </a:r>
          </a:p>
          <a:p>
            <a:pPr marL="742950" marR="0" lvl="1" indent="-2857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500" b="0" i="0" u="none" strike="noStrike" kern="0" cap="none" spc="0" normalizeH="0" baseline="0" noProof="0" dirty="0" err="1">
                <a:ln>
                  <a:noFill/>
                </a:ln>
                <a:solidFill>
                  <a:prstClr val="black"/>
                </a:solidFill>
                <a:effectLst/>
                <a:uLnTx/>
                <a:uFillTx/>
              </a:rPr>
              <a:t>Tkinter</a:t>
            </a:r>
            <a:endParaRPr kumimoji="0" lang="en-US" sz="1500" b="0" i="0" u="none" strike="noStrike" kern="0" cap="none" spc="0" normalizeH="0" baseline="0" noProof="0" dirty="0">
              <a:ln>
                <a:noFill/>
              </a:ln>
              <a:solidFill>
                <a:prstClr val="black"/>
              </a:solidFill>
              <a:effectLst/>
              <a:uLnTx/>
              <a:uFillTx/>
            </a:endParaRPr>
          </a:p>
          <a:p>
            <a:pPr marL="742950" marR="0" lvl="1" indent="-28575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500" b="0" i="0" u="none" strike="noStrike" kern="0" cap="none" spc="0" normalizeH="0" baseline="0" noProof="0" dirty="0" err="1">
                <a:ln>
                  <a:noFill/>
                </a:ln>
                <a:solidFill>
                  <a:prstClr val="black"/>
                </a:solidFill>
                <a:effectLst/>
                <a:uLnTx/>
                <a:uFillTx/>
              </a:rPr>
              <a:t>PyQt</a:t>
            </a:r>
            <a:endParaRPr kumimoji="0" lang="en-US" sz="1500" b="0" i="0" u="none" strike="noStrike" kern="0" cap="none" spc="0" normalizeH="0" baseline="0" noProof="0" dirty="0">
              <a:ln>
                <a:noFill/>
              </a:ln>
              <a:solidFill>
                <a:prstClr val="black"/>
              </a:solidFill>
              <a:effectLst/>
              <a:uLnTx/>
              <a:uFillTx/>
            </a:endParaRPr>
          </a:p>
        </p:txBody>
      </p:sp>
      <p:sp>
        <p:nvSpPr>
          <p:cNvPr id="28" name="TextBox 27">
            <a:extLst>
              <a:ext uri="{FF2B5EF4-FFF2-40B4-BE49-F238E27FC236}">
                <a16:creationId xmlns:a16="http://schemas.microsoft.com/office/drawing/2014/main" id="{FD0B9CE8-321B-429A-A05A-7C79F8044A79}"/>
              </a:ext>
            </a:extLst>
          </p:cNvPr>
          <p:cNvSpPr txBox="1"/>
          <p:nvPr/>
        </p:nvSpPr>
        <p:spPr>
          <a:xfrm>
            <a:off x="7887751" y="6021343"/>
            <a:ext cx="3902677" cy="3231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a:ln>
                  <a:noFill/>
                </a:ln>
                <a:solidFill>
                  <a:prstClr val="black"/>
                </a:solidFill>
                <a:effectLst/>
                <a:uLnTx/>
                <a:uFillTx/>
              </a:rPr>
              <a:t>Writing Scripts</a:t>
            </a:r>
          </a:p>
        </p:txBody>
      </p:sp>
    </p:spTree>
    <p:extLst>
      <p:ext uri="{BB962C8B-B14F-4D97-AF65-F5344CB8AC3E}">
        <p14:creationId xmlns:p14="http://schemas.microsoft.com/office/powerpoint/2010/main" val="1105681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652728" y="1828987"/>
            <a:ext cx="4769017" cy="538609"/>
          </a:xfrm>
          <a:prstGeom prst="rect">
            <a:avLst/>
          </a:prstGeom>
          <a:noFill/>
        </p:spPr>
        <p:txBody>
          <a:bodyPr wrap="square" lIns="0" tIns="0" rIns="0" bIns="45720" rtlCol="0">
            <a:spAutoFit/>
          </a:bodyPr>
          <a:lstStyle/>
          <a:p>
            <a:r>
              <a:rPr lang="en-US" sz="1600" dirty="0">
                <a:solidFill>
                  <a:schemeClr val="bg1"/>
                </a:solidFill>
              </a:rPr>
              <a:t>Here is the list of complete set of symbols which can be used along with % −</a:t>
            </a:r>
            <a:endParaRPr lang="en-US" sz="1600" b="1" dirty="0">
              <a:solidFill>
                <a:schemeClr val="bg1"/>
              </a:solidFill>
            </a:endParaRPr>
          </a:p>
        </p:txBody>
      </p:sp>
      <p:graphicFrame>
        <p:nvGraphicFramePr>
          <p:cNvPr id="9" name="Table 8">
            <a:extLst>
              <a:ext uri="{FF2B5EF4-FFF2-40B4-BE49-F238E27FC236}">
                <a16:creationId xmlns:a16="http://schemas.microsoft.com/office/drawing/2014/main" id="{DFF3C823-4162-4A56-BF8A-97154E2D8205}"/>
              </a:ext>
            </a:extLst>
          </p:cNvPr>
          <p:cNvGraphicFramePr>
            <a:graphicFrameLocks noGrp="1"/>
          </p:cNvGraphicFramePr>
          <p:nvPr>
            <p:extLst>
              <p:ext uri="{D42A27DB-BD31-4B8C-83A1-F6EECF244321}">
                <p14:modId xmlns:p14="http://schemas.microsoft.com/office/powerpoint/2010/main" val="383625007"/>
              </p:ext>
            </p:extLst>
          </p:nvPr>
        </p:nvGraphicFramePr>
        <p:xfrm>
          <a:off x="652728" y="2499883"/>
          <a:ext cx="5046108" cy="4142740"/>
        </p:xfrm>
        <a:graphic>
          <a:graphicData uri="http://schemas.openxmlformats.org/drawingml/2006/table">
            <a:tbl>
              <a:tblPr/>
              <a:tblGrid>
                <a:gridCol w="1684072">
                  <a:extLst>
                    <a:ext uri="{9D8B030D-6E8A-4147-A177-3AD203B41FA5}">
                      <a16:colId xmlns:a16="http://schemas.microsoft.com/office/drawing/2014/main" val="93056752"/>
                    </a:ext>
                  </a:extLst>
                </a:gridCol>
                <a:gridCol w="3362036">
                  <a:extLst>
                    <a:ext uri="{9D8B030D-6E8A-4147-A177-3AD203B41FA5}">
                      <a16:colId xmlns:a16="http://schemas.microsoft.com/office/drawing/2014/main" val="2963470025"/>
                    </a:ext>
                  </a:extLst>
                </a:gridCol>
              </a:tblGrid>
              <a:tr h="184150">
                <a:tc>
                  <a:txBody>
                    <a:bodyPr/>
                    <a:lstStyle/>
                    <a:p>
                      <a:pPr algn="ctr" fontAlgn="ctr"/>
                      <a:r>
                        <a:rPr lang="en-US" sz="1400" b="1" i="0" u="none" strike="noStrike">
                          <a:solidFill>
                            <a:srgbClr val="313131"/>
                          </a:solidFill>
                          <a:effectLst/>
                          <a:latin typeface="+mj-lt"/>
                        </a:rPr>
                        <a:t>Format Symbol</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ctr"/>
                      <a:r>
                        <a:rPr lang="en-US" sz="1400" b="1" i="0" u="none" strike="noStrike" dirty="0">
                          <a:solidFill>
                            <a:srgbClr val="313131"/>
                          </a:solidFill>
                          <a:effectLst/>
                          <a:latin typeface="+mj-lt"/>
                        </a:rPr>
                        <a:t>Conversion</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1726431694"/>
                  </a:ext>
                </a:extLst>
              </a:tr>
              <a:tr h="184150">
                <a:tc>
                  <a:txBody>
                    <a:bodyPr/>
                    <a:lstStyle/>
                    <a:p>
                      <a:pPr algn="ctr" fontAlgn="ctr"/>
                      <a:r>
                        <a:rPr lang="en-US" sz="1400" b="1" i="0" u="none" strike="noStrike" dirty="0">
                          <a:solidFill>
                            <a:srgbClr val="313131"/>
                          </a:solidFill>
                          <a:effectLst/>
                          <a:latin typeface="+mj-lt"/>
                        </a:rPr>
                        <a:t>%c</a:t>
                      </a:r>
                    </a:p>
                  </a:txBody>
                  <a:tcPr marL="952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character</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3613354"/>
                  </a:ext>
                </a:extLst>
              </a:tr>
              <a:tr h="342900">
                <a:tc>
                  <a:txBody>
                    <a:bodyPr/>
                    <a:lstStyle/>
                    <a:p>
                      <a:pPr algn="ctr" fontAlgn="ctr"/>
                      <a:r>
                        <a:rPr lang="en-US" sz="1400" b="1" i="0" u="none" strike="noStrike" dirty="0">
                          <a:solidFill>
                            <a:srgbClr val="313131"/>
                          </a:solidFill>
                          <a:effectLst/>
                          <a:latin typeface="+mj-lt"/>
                        </a:rPr>
                        <a:t>%s</a:t>
                      </a:r>
                    </a:p>
                  </a:txBody>
                  <a:tcPr marL="952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313131"/>
                          </a:solidFill>
                          <a:effectLst/>
                          <a:latin typeface="+mj-lt"/>
                        </a:rPr>
                        <a:t>string conversion via </a:t>
                      </a:r>
                      <a:r>
                        <a:rPr lang="en-US" sz="1400" b="0" i="0" u="none" strike="noStrike" dirty="0" err="1">
                          <a:solidFill>
                            <a:srgbClr val="313131"/>
                          </a:solidFill>
                          <a:effectLst/>
                          <a:latin typeface="+mj-lt"/>
                        </a:rPr>
                        <a:t>str</a:t>
                      </a:r>
                      <a:r>
                        <a:rPr lang="en-US" sz="1400" b="0" i="0" u="none" strike="noStrike" dirty="0">
                          <a:solidFill>
                            <a:srgbClr val="313131"/>
                          </a:solidFill>
                          <a:effectLst/>
                          <a:latin typeface="+mj-lt"/>
                        </a:rPr>
                        <a:t>() prior to formatting</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800550"/>
                  </a:ext>
                </a:extLst>
              </a:tr>
              <a:tr h="184150">
                <a:tc>
                  <a:txBody>
                    <a:bodyPr/>
                    <a:lstStyle/>
                    <a:p>
                      <a:pPr algn="ctr" fontAlgn="ctr"/>
                      <a:r>
                        <a:rPr lang="en-US" sz="1400" b="1" i="0" u="none" strike="noStrike" dirty="0">
                          <a:solidFill>
                            <a:srgbClr val="313131"/>
                          </a:solidFill>
                          <a:effectLst/>
                          <a:latin typeface="+mj-lt"/>
                        </a:rPr>
                        <a:t>%i</a:t>
                      </a:r>
                    </a:p>
                  </a:txBody>
                  <a:tcPr marL="952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313131"/>
                          </a:solidFill>
                          <a:effectLst/>
                          <a:latin typeface="+mj-lt"/>
                        </a:rPr>
                        <a:t>signed decimal integer</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5794720"/>
                  </a:ext>
                </a:extLst>
              </a:tr>
              <a:tr h="184150">
                <a:tc>
                  <a:txBody>
                    <a:bodyPr/>
                    <a:lstStyle/>
                    <a:p>
                      <a:pPr algn="ctr" fontAlgn="ctr"/>
                      <a:r>
                        <a:rPr lang="en-US" sz="1400" b="1" i="0" u="none" strike="noStrike" dirty="0">
                          <a:solidFill>
                            <a:srgbClr val="313131"/>
                          </a:solidFill>
                          <a:effectLst/>
                          <a:latin typeface="+mj-lt"/>
                        </a:rPr>
                        <a:t>%d</a:t>
                      </a:r>
                    </a:p>
                  </a:txBody>
                  <a:tcPr marL="952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313131"/>
                          </a:solidFill>
                          <a:effectLst/>
                          <a:latin typeface="+mj-lt"/>
                        </a:rPr>
                        <a:t>signed decimal integer</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7658174"/>
                  </a:ext>
                </a:extLst>
              </a:tr>
              <a:tr h="184150">
                <a:tc>
                  <a:txBody>
                    <a:bodyPr/>
                    <a:lstStyle/>
                    <a:p>
                      <a:pPr algn="ctr" fontAlgn="ctr"/>
                      <a:r>
                        <a:rPr lang="en-US" sz="1400" b="1" i="0" u="none" strike="noStrike" dirty="0">
                          <a:solidFill>
                            <a:srgbClr val="313131"/>
                          </a:solidFill>
                          <a:effectLst/>
                          <a:latin typeface="+mj-lt"/>
                        </a:rPr>
                        <a:t>%u</a:t>
                      </a:r>
                    </a:p>
                  </a:txBody>
                  <a:tcPr marL="952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313131"/>
                          </a:solidFill>
                          <a:effectLst/>
                          <a:latin typeface="+mj-lt"/>
                        </a:rPr>
                        <a:t>unsigned decimal integer</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7192996"/>
                  </a:ext>
                </a:extLst>
              </a:tr>
              <a:tr h="184150">
                <a:tc>
                  <a:txBody>
                    <a:bodyPr/>
                    <a:lstStyle/>
                    <a:p>
                      <a:pPr algn="ctr" fontAlgn="ctr"/>
                      <a:r>
                        <a:rPr lang="en-US" sz="1400" b="1" i="0" u="none" strike="noStrike" dirty="0">
                          <a:solidFill>
                            <a:srgbClr val="313131"/>
                          </a:solidFill>
                          <a:effectLst/>
                          <a:latin typeface="+mj-lt"/>
                        </a:rPr>
                        <a:t>%o</a:t>
                      </a:r>
                    </a:p>
                  </a:txBody>
                  <a:tcPr marL="952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313131"/>
                          </a:solidFill>
                          <a:effectLst/>
                          <a:latin typeface="+mj-lt"/>
                        </a:rPr>
                        <a:t>octal integer</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6944511"/>
                  </a:ext>
                </a:extLst>
              </a:tr>
              <a:tr h="342900">
                <a:tc>
                  <a:txBody>
                    <a:bodyPr/>
                    <a:lstStyle/>
                    <a:p>
                      <a:pPr algn="ctr" fontAlgn="ctr"/>
                      <a:r>
                        <a:rPr lang="en-US" sz="1400" b="1" i="0" u="none" strike="noStrike" dirty="0">
                          <a:solidFill>
                            <a:srgbClr val="313131"/>
                          </a:solidFill>
                          <a:effectLst/>
                          <a:latin typeface="+mj-lt"/>
                        </a:rPr>
                        <a:t>%x</a:t>
                      </a:r>
                    </a:p>
                  </a:txBody>
                  <a:tcPr marL="952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313131"/>
                          </a:solidFill>
                          <a:effectLst/>
                          <a:latin typeface="+mj-lt"/>
                        </a:rPr>
                        <a:t>hexadecimal integer (lowercase letters)</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4934317"/>
                  </a:ext>
                </a:extLst>
              </a:tr>
              <a:tr h="342900">
                <a:tc>
                  <a:txBody>
                    <a:bodyPr/>
                    <a:lstStyle/>
                    <a:p>
                      <a:pPr algn="ctr" fontAlgn="ctr"/>
                      <a:r>
                        <a:rPr lang="en-US" sz="1400" b="1" i="0" u="none" strike="noStrike" dirty="0">
                          <a:solidFill>
                            <a:srgbClr val="313131"/>
                          </a:solidFill>
                          <a:effectLst/>
                          <a:latin typeface="+mj-lt"/>
                        </a:rPr>
                        <a:t>%X</a:t>
                      </a:r>
                    </a:p>
                  </a:txBody>
                  <a:tcPr marL="952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313131"/>
                          </a:solidFill>
                          <a:effectLst/>
                          <a:latin typeface="+mj-lt"/>
                        </a:rPr>
                        <a:t>hexadecimal integer (</a:t>
                      </a:r>
                      <a:r>
                        <a:rPr lang="en-US" sz="1400" b="0" i="0" u="none" strike="noStrike" dirty="0" err="1">
                          <a:solidFill>
                            <a:srgbClr val="313131"/>
                          </a:solidFill>
                          <a:effectLst/>
                          <a:latin typeface="+mj-lt"/>
                        </a:rPr>
                        <a:t>UPPERcase</a:t>
                      </a:r>
                      <a:r>
                        <a:rPr lang="en-US" sz="1400" b="0" i="0" u="none" strike="noStrike" dirty="0">
                          <a:solidFill>
                            <a:srgbClr val="313131"/>
                          </a:solidFill>
                          <a:effectLst/>
                          <a:latin typeface="+mj-lt"/>
                        </a:rPr>
                        <a:t> letters)</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7910940"/>
                  </a:ext>
                </a:extLst>
              </a:tr>
              <a:tr h="342900">
                <a:tc>
                  <a:txBody>
                    <a:bodyPr/>
                    <a:lstStyle/>
                    <a:p>
                      <a:pPr algn="ctr" fontAlgn="ctr"/>
                      <a:r>
                        <a:rPr lang="en-US" sz="1400" b="1" i="0" u="none" strike="noStrike" dirty="0">
                          <a:solidFill>
                            <a:srgbClr val="313131"/>
                          </a:solidFill>
                          <a:effectLst/>
                          <a:latin typeface="+mj-lt"/>
                        </a:rPr>
                        <a:t>%e</a:t>
                      </a:r>
                    </a:p>
                  </a:txBody>
                  <a:tcPr marL="952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313131"/>
                          </a:solidFill>
                          <a:effectLst/>
                          <a:latin typeface="+mj-lt"/>
                        </a:rPr>
                        <a:t>exponential notation (with lowercase 'e')</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3878220"/>
                  </a:ext>
                </a:extLst>
              </a:tr>
              <a:tr h="342900">
                <a:tc>
                  <a:txBody>
                    <a:bodyPr/>
                    <a:lstStyle/>
                    <a:p>
                      <a:pPr algn="ctr" fontAlgn="ctr"/>
                      <a:r>
                        <a:rPr lang="en-US" sz="1400" b="1" i="0" u="none" strike="noStrike" dirty="0">
                          <a:solidFill>
                            <a:srgbClr val="313131"/>
                          </a:solidFill>
                          <a:effectLst/>
                          <a:latin typeface="+mj-lt"/>
                        </a:rPr>
                        <a:t>%E</a:t>
                      </a:r>
                    </a:p>
                  </a:txBody>
                  <a:tcPr marL="952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313131"/>
                          </a:solidFill>
                          <a:effectLst/>
                          <a:latin typeface="+mj-lt"/>
                        </a:rPr>
                        <a:t>exponential notation (with </a:t>
                      </a:r>
                      <a:r>
                        <a:rPr lang="en-US" sz="1400" b="0" i="0" u="none" strike="noStrike" dirty="0" err="1">
                          <a:solidFill>
                            <a:srgbClr val="313131"/>
                          </a:solidFill>
                          <a:effectLst/>
                          <a:latin typeface="+mj-lt"/>
                        </a:rPr>
                        <a:t>UPPERcase</a:t>
                      </a:r>
                      <a:r>
                        <a:rPr lang="en-US" sz="1400" b="0" i="0" u="none" strike="noStrike" dirty="0">
                          <a:solidFill>
                            <a:srgbClr val="313131"/>
                          </a:solidFill>
                          <a:effectLst/>
                          <a:latin typeface="+mj-lt"/>
                        </a:rPr>
                        <a:t> 'E')</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1794926"/>
                  </a:ext>
                </a:extLst>
              </a:tr>
              <a:tr h="210893">
                <a:tc>
                  <a:txBody>
                    <a:bodyPr/>
                    <a:lstStyle/>
                    <a:p>
                      <a:pPr algn="ctr" fontAlgn="ctr"/>
                      <a:r>
                        <a:rPr lang="en-US" sz="1400" b="1" i="0" u="none" strike="noStrike" dirty="0">
                          <a:solidFill>
                            <a:srgbClr val="313131"/>
                          </a:solidFill>
                          <a:effectLst/>
                          <a:latin typeface="+mj-lt"/>
                        </a:rPr>
                        <a:t>%f</a:t>
                      </a:r>
                    </a:p>
                  </a:txBody>
                  <a:tcPr marL="952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313131"/>
                          </a:solidFill>
                          <a:effectLst/>
                          <a:latin typeface="+mj-lt"/>
                        </a:rPr>
                        <a:t>floating point real number</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2570860"/>
                  </a:ext>
                </a:extLst>
              </a:tr>
              <a:tr h="174198">
                <a:tc>
                  <a:txBody>
                    <a:bodyPr/>
                    <a:lstStyle/>
                    <a:p>
                      <a:pPr algn="ctr" fontAlgn="ctr"/>
                      <a:r>
                        <a:rPr lang="en-US" sz="1400" b="1" i="0" u="none" strike="noStrike" dirty="0">
                          <a:solidFill>
                            <a:srgbClr val="313131"/>
                          </a:solidFill>
                          <a:effectLst/>
                          <a:latin typeface="+mj-lt"/>
                        </a:rPr>
                        <a:t>%g</a:t>
                      </a:r>
                    </a:p>
                  </a:txBody>
                  <a:tcPr marL="952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313131"/>
                          </a:solidFill>
                          <a:effectLst/>
                          <a:latin typeface="+mj-lt"/>
                        </a:rPr>
                        <a:t>the shorter of %f and %e</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2825276"/>
                  </a:ext>
                </a:extLst>
              </a:tr>
              <a:tr h="190500">
                <a:tc>
                  <a:txBody>
                    <a:bodyPr/>
                    <a:lstStyle/>
                    <a:p>
                      <a:pPr algn="ctr" fontAlgn="ctr"/>
                      <a:r>
                        <a:rPr lang="en-US" sz="1400" b="1" i="0" u="none" strike="noStrike" dirty="0">
                          <a:solidFill>
                            <a:srgbClr val="313131"/>
                          </a:solidFill>
                          <a:effectLst/>
                          <a:latin typeface="+mj-lt"/>
                        </a:rPr>
                        <a:t>%G</a:t>
                      </a:r>
                    </a:p>
                  </a:txBody>
                  <a:tcPr marL="952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313131"/>
                          </a:solidFill>
                          <a:effectLst/>
                          <a:latin typeface="+mj-lt"/>
                        </a:rPr>
                        <a:t>the shorter of %f and %E </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1449876"/>
                  </a:ext>
                </a:extLst>
              </a:tr>
            </a:tbl>
          </a:graphicData>
        </a:graphic>
      </p:graphicFrame>
      <p:sp>
        <p:nvSpPr>
          <p:cNvPr id="2" name="Rectangle 1">
            <a:extLst>
              <a:ext uri="{FF2B5EF4-FFF2-40B4-BE49-F238E27FC236}">
                <a16:creationId xmlns:a16="http://schemas.microsoft.com/office/drawing/2014/main" id="{5DEB03FF-D3BC-4234-82BE-0DA497C638E5}"/>
              </a:ext>
            </a:extLst>
          </p:cNvPr>
          <p:cNvSpPr/>
          <p:nvPr/>
        </p:nvSpPr>
        <p:spPr>
          <a:xfrm>
            <a:off x="5865091" y="1799802"/>
            <a:ext cx="5588476" cy="584775"/>
          </a:xfrm>
          <a:prstGeom prst="rect">
            <a:avLst/>
          </a:prstGeom>
        </p:spPr>
        <p:txBody>
          <a:bodyPr wrap="square">
            <a:spAutoFit/>
          </a:bodyPr>
          <a:lstStyle/>
          <a:p>
            <a:r>
              <a:rPr lang="en-US" sz="1600" dirty="0">
                <a:solidFill>
                  <a:schemeClr val="bg1"/>
                </a:solidFill>
              </a:rPr>
              <a:t>Other supported symbols and functionality are listed in the following table −</a:t>
            </a:r>
          </a:p>
        </p:txBody>
      </p:sp>
      <p:graphicFrame>
        <p:nvGraphicFramePr>
          <p:cNvPr id="3" name="Table 2">
            <a:extLst>
              <a:ext uri="{FF2B5EF4-FFF2-40B4-BE49-F238E27FC236}">
                <a16:creationId xmlns:a16="http://schemas.microsoft.com/office/drawing/2014/main" id="{379DCC48-B706-45D5-BC19-75BA1B4E89E6}"/>
              </a:ext>
            </a:extLst>
          </p:cNvPr>
          <p:cNvGraphicFramePr>
            <a:graphicFrameLocks noGrp="1"/>
          </p:cNvGraphicFramePr>
          <p:nvPr>
            <p:extLst>
              <p:ext uri="{D42A27DB-BD31-4B8C-83A1-F6EECF244321}">
                <p14:modId xmlns:p14="http://schemas.microsoft.com/office/powerpoint/2010/main" val="2126494347"/>
              </p:ext>
            </p:extLst>
          </p:nvPr>
        </p:nvGraphicFramePr>
        <p:xfrm>
          <a:off x="5865091" y="2499884"/>
          <a:ext cx="5588476" cy="4152312"/>
        </p:xfrm>
        <a:graphic>
          <a:graphicData uri="http://schemas.openxmlformats.org/drawingml/2006/table">
            <a:tbl>
              <a:tblPr/>
              <a:tblGrid>
                <a:gridCol w="1200727">
                  <a:extLst>
                    <a:ext uri="{9D8B030D-6E8A-4147-A177-3AD203B41FA5}">
                      <a16:colId xmlns:a16="http://schemas.microsoft.com/office/drawing/2014/main" val="709257973"/>
                    </a:ext>
                  </a:extLst>
                </a:gridCol>
                <a:gridCol w="4387749">
                  <a:extLst>
                    <a:ext uri="{9D8B030D-6E8A-4147-A177-3AD203B41FA5}">
                      <a16:colId xmlns:a16="http://schemas.microsoft.com/office/drawing/2014/main" val="679215043"/>
                    </a:ext>
                  </a:extLst>
                </a:gridCol>
              </a:tblGrid>
              <a:tr h="216519">
                <a:tc>
                  <a:txBody>
                    <a:bodyPr/>
                    <a:lstStyle/>
                    <a:p>
                      <a:pPr algn="ctr" fontAlgn="ctr"/>
                      <a:r>
                        <a:rPr lang="en-US" sz="1400" b="1" i="0" u="none" strike="noStrike">
                          <a:solidFill>
                            <a:srgbClr val="313131"/>
                          </a:solidFill>
                          <a:effectLst/>
                          <a:latin typeface="+mj-lt"/>
                        </a:rPr>
                        <a:t>Symbol</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ctr"/>
                      <a:r>
                        <a:rPr lang="en-US" sz="1400" b="1" i="0" u="none" strike="noStrike">
                          <a:solidFill>
                            <a:srgbClr val="313131"/>
                          </a:solidFill>
                          <a:effectLst/>
                          <a:latin typeface="+mj-lt"/>
                        </a:rPr>
                        <a:t>Functionality</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1061281671"/>
                  </a:ext>
                </a:extLst>
              </a:tr>
              <a:tr h="369300">
                <a:tc>
                  <a:txBody>
                    <a:bodyPr/>
                    <a:lstStyle/>
                    <a:p>
                      <a:pPr algn="ctr" fontAlgn="ctr"/>
                      <a:r>
                        <a:rPr lang="en-US" sz="1400" b="1" i="0" u="none" strike="noStrike">
                          <a:solidFill>
                            <a:srgbClr val="313131"/>
                          </a:solidFill>
                          <a:effectLst/>
                          <a:latin typeface="+mj-lt"/>
                        </a:rPr>
                        <a:t>*</a:t>
                      </a:r>
                    </a:p>
                  </a:txBody>
                  <a:tcPr marL="952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argument specifies width or precision</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9696652"/>
                  </a:ext>
                </a:extLst>
              </a:tr>
              <a:tr h="216519">
                <a:tc>
                  <a:txBody>
                    <a:bodyPr/>
                    <a:lstStyle/>
                    <a:p>
                      <a:pPr algn="ctr" fontAlgn="ctr"/>
                      <a:r>
                        <a:rPr lang="en-US" sz="1400" b="1" i="0" u="none" strike="noStrike">
                          <a:solidFill>
                            <a:srgbClr val="313131"/>
                          </a:solidFill>
                          <a:effectLst/>
                          <a:latin typeface="+mj-lt"/>
                        </a:rPr>
                        <a:t>-</a:t>
                      </a:r>
                    </a:p>
                  </a:txBody>
                  <a:tcPr marL="952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left justification</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381672"/>
                  </a:ext>
                </a:extLst>
              </a:tr>
              <a:tr h="216519">
                <a:tc>
                  <a:txBody>
                    <a:bodyPr/>
                    <a:lstStyle/>
                    <a:p>
                      <a:pPr algn="ctr" fontAlgn="ctr"/>
                      <a:r>
                        <a:rPr lang="en-US" sz="1400" b="1" i="0" u="none" strike="noStrike">
                          <a:solidFill>
                            <a:srgbClr val="313131"/>
                          </a:solidFill>
                          <a:effectLst/>
                          <a:latin typeface="+mj-lt"/>
                        </a:rPr>
                        <a:t>+</a:t>
                      </a:r>
                    </a:p>
                  </a:txBody>
                  <a:tcPr marL="952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display the sign</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6326219"/>
                  </a:ext>
                </a:extLst>
              </a:tr>
              <a:tr h="374311">
                <a:tc>
                  <a:txBody>
                    <a:bodyPr/>
                    <a:lstStyle/>
                    <a:p>
                      <a:pPr algn="ctr" fontAlgn="ctr"/>
                      <a:r>
                        <a:rPr lang="en-US" sz="1400" b="1" i="0" u="none" strike="noStrike">
                          <a:solidFill>
                            <a:srgbClr val="313131"/>
                          </a:solidFill>
                          <a:effectLst/>
                          <a:latin typeface="+mj-lt"/>
                        </a:rPr>
                        <a:t>&lt;sp&gt;</a:t>
                      </a:r>
                    </a:p>
                  </a:txBody>
                  <a:tcPr marL="952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leave a blank space before a positive number</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5091343"/>
                  </a:ext>
                </a:extLst>
              </a:tr>
              <a:tr h="873394">
                <a:tc>
                  <a:txBody>
                    <a:bodyPr/>
                    <a:lstStyle/>
                    <a:p>
                      <a:pPr algn="ctr" fontAlgn="ctr"/>
                      <a:r>
                        <a:rPr lang="en-US" sz="1400" b="1" i="0" u="none" strike="noStrike" dirty="0">
                          <a:solidFill>
                            <a:srgbClr val="313131"/>
                          </a:solidFill>
                          <a:effectLst/>
                          <a:latin typeface="+mj-lt"/>
                        </a:rPr>
                        <a:t>#</a:t>
                      </a:r>
                    </a:p>
                  </a:txBody>
                  <a:tcPr marL="952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add the octal leading zero ( '0' ) or hexadecimal leading '0x' or '0X', depending on whether 'x' or 'X' were used.</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5935937"/>
                  </a:ext>
                </a:extLst>
              </a:tr>
              <a:tr h="374311">
                <a:tc>
                  <a:txBody>
                    <a:bodyPr/>
                    <a:lstStyle/>
                    <a:p>
                      <a:pPr algn="ctr" fontAlgn="ctr"/>
                      <a:r>
                        <a:rPr lang="en-US" sz="1400" b="1" i="0" u="none" strike="noStrike">
                          <a:solidFill>
                            <a:srgbClr val="313131"/>
                          </a:solidFill>
                          <a:effectLst/>
                          <a:latin typeface="+mj-lt"/>
                        </a:rPr>
                        <a:t>0</a:t>
                      </a:r>
                    </a:p>
                  </a:txBody>
                  <a:tcPr marL="952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313131"/>
                          </a:solidFill>
                          <a:effectLst/>
                          <a:latin typeface="+mj-lt"/>
                        </a:rPr>
                        <a:t>pad from left with zeros (instead of spaces)</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1301383"/>
                  </a:ext>
                </a:extLst>
              </a:tr>
              <a:tr h="374311">
                <a:tc>
                  <a:txBody>
                    <a:bodyPr/>
                    <a:lstStyle/>
                    <a:p>
                      <a:pPr algn="ctr" fontAlgn="ctr"/>
                      <a:r>
                        <a:rPr lang="en-US" sz="1400" b="1" i="0" u="none" strike="noStrike">
                          <a:solidFill>
                            <a:srgbClr val="313131"/>
                          </a:solidFill>
                          <a:effectLst/>
                          <a:latin typeface="+mj-lt"/>
                        </a:rPr>
                        <a:t>%</a:t>
                      </a:r>
                    </a:p>
                  </a:txBody>
                  <a:tcPr marL="952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 leaves you with a single literal '%'</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0315434"/>
                  </a:ext>
                </a:extLst>
              </a:tr>
              <a:tr h="374311">
                <a:tc>
                  <a:txBody>
                    <a:bodyPr/>
                    <a:lstStyle/>
                    <a:p>
                      <a:pPr algn="ctr" fontAlgn="ctr"/>
                      <a:r>
                        <a:rPr lang="en-US" sz="1400" b="1" i="0" u="none" strike="noStrike">
                          <a:solidFill>
                            <a:srgbClr val="313131"/>
                          </a:solidFill>
                          <a:effectLst/>
                          <a:latin typeface="+mj-lt"/>
                        </a:rPr>
                        <a:t>(var)</a:t>
                      </a:r>
                    </a:p>
                  </a:txBody>
                  <a:tcPr marL="952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mj-lt"/>
                        </a:rPr>
                        <a:t>mapping variable (dictionary arguments)</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383285"/>
                  </a:ext>
                </a:extLst>
              </a:tr>
              <a:tr h="753244">
                <a:tc>
                  <a:txBody>
                    <a:bodyPr/>
                    <a:lstStyle/>
                    <a:p>
                      <a:pPr algn="ctr" fontAlgn="ctr"/>
                      <a:r>
                        <a:rPr lang="en-US" sz="1400" b="1" i="0" u="none" strike="noStrike" dirty="0" err="1">
                          <a:solidFill>
                            <a:srgbClr val="313131"/>
                          </a:solidFill>
                          <a:effectLst/>
                          <a:latin typeface="+mj-lt"/>
                        </a:rPr>
                        <a:t>m.n</a:t>
                      </a:r>
                      <a:r>
                        <a:rPr lang="en-US" sz="1400" b="1" i="0" u="none" strike="noStrike" dirty="0">
                          <a:solidFill>
                            <a:srgbClr val="313131"/>
                          </a:solidFill>
                          <a:effectLst/>
                          <a:latin typeface="+mj-lt"/>
                        </a:rPr>
                        <a:t>.</a:t>
                      </a:r>
                    </a:p>
                  </a:txBody>
                  <a:tcPr marL="952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313131"/>
                          </a:solidFill>
                          <a:effectLst/>
                          <a:latin typeface="+mj-lt"/>
                        </a:rPr>
                        <a:t>m is the minimum total width and n is the number of digits to display after the decimal point (if appl.) </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5078166"/>
                  </a:ext>
                </a:extLst>
              </a:tr>
            </a:tbl>
          </a:graphicData>
        </a:graphic>
      </p:graphicFrame>
    </p:spTree>
    <p:extLst>
      <p:ext uri="{BB962C8B-B14F-4D97-AF65-F5344CB8AC3E}">
        <p14:creationId xmlns:p14="http://schemas.microsoft.com/office/powerpoint/2010/main" val="4256452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 name="TextBox 9">
            <a:extLst>
              <a:ext uri="{FF2B5EF4-FFF2-40B4-BE49-F238E27FC236}">
                <a16:creationId xmlns:a16="http://schemas.microsoft.com/office/drawing/2014/main" id="{D5338173-F3E4-400D-B153-9B88787B7A73}"/>
              </a:ext>
            </a:extLst>
          </p:cNvPr>
          <p:cNvSpPr txBox="1"/>
          <p:nvPr/>
        </p:nvSpPr>
        <p:spPr>
          <a:xfrm>
            <a:off x="616449" y="1906252"/>
            <a:ext cx="10837117" cy="1277273"/>
          </a:xfrm>
          <a:prstGeom prst="rect">
            <a:avLst/>
          </a:prstGeom>
          <a:noFill/>
        </p:spPr>
        <p:txBody>
          <a:bodyPr wrap="square" lIns="0" tIns="0" rIns="0" bIns="45720" rtlCol="0">
            <a:spAutoFit/>
          </a:bodyPr>
          <a:lstStyle/>
          <a:p>
            <a:pPr algn="just"/>
            <a:r>
              <a:rPr lang="en-US" sz="1600" b="1" dirty="0">
                <a:solidFill>
                  <a:schemeClr val="bg1"/>
                </a:solidFill>
              </a:rPr>
              <a:t>TRIPLE QUOTES</a:t>
            </a:r>
          </a:p>
          <a:p>
            <a:pPr algn="just"/>
            <a:endParaRPr lang="en-US" sz="1600" b="1" dirty="0">
              <a:solidFill>
                <a:schemeClr val="bg1"/>
              </a:solidFill>
            </a:endParaRPr>
          </a:p>
          <a:p>
            <a:pPr algn="just"/>
            <a:r>
              <a:rPr lang="en-US" sz="1600" dirty="0">
                <a:solidFill>
                  <a:schemeClr val="bg1"/>
                </a:solidFill>
              </a:rPr>
              <a:t>Python's triple quotes comes to the rescue by allowing strings to span multiple lines, including verbatim NEWLINEs, TABs, and any other special characters. The syntax for triple quotes consists of three consecutive single or double quotes.</a:t>
            </a:r>
          </a:p>
        </p:txBody>
      </p:sp>
      <p:sp>
        <p:nvSpPr>
          <p:cNvPr id="5" name="Rectangle 4">
            <a:extLst>
              <a:ext uri="{FF2B5EF4-FFF2-40B4-BE49-F238E27FC236}">
                <a16:creationId xmlns:a16="http://schemas.microsoft.com/office/drawing/2014/main" id="{9A97AC75-1C13-47D1-9514-08B3682824D0}"/>
              </a:ext>
            </a:extLst>
          </p:cNvPr>
          <p:cNvSpPr/>
          <p:nvPr/>
        </p:nvSpPr>
        <p:spPr>
          <a:xfrm>
            <a:off x="616449" y="3645743"/>
            <a:ext cx="5220933" cy="2893100"/>
          </a:xfrm>
          <a:prstGeom prst="rect">
            <a:avLst/>
          </a:prstGeom>
          <a:solidFill>
            <a:schemeClr val="bg1"/>
          </a:solidFill>
        </p:spPr>
        <p:txBody>
          <a:bodyPr wrap="square">
            <a:spAutoFit/>
          </a:bodyPr>
          <a:lstStyle/>
          <a:p>
            <a:r>
              <a:rPr lang="en-US" sz="1400" dirty="0" err="1">
                <a:latin typeface="Lucida Console" panose="020B0609040504020204" pitchFamily="49" charset="0"/>
              </a:rPr>
              <a:t>para_str</a:t>
            </a:r>
            <a:r>
              <a:rPr lang="en-US" sz="1400" dirty="0">
                <a:latin typeface="Lucida Console" panose="020B0609040504020204" pitchFamily="49" charset="0"/>
              </a:rPr>
              <a:t> = """this is a long string that is made up of</a:t>
            </a:r>
          </a:p>
          <a:p>
            <a:r>
              <a:rPr lang="en-US" sz="1400" dirty="0">
                <a:latin typeface="Lucida Console" panose="020B0609040504020204" pitchFamily="49" charset="0"/>
              </a:rPr>
              <a:t>several lines and non-printable characters such as</a:t>
            </a:r>
          </a:p>
          <a:p>
            <a:r>
              <a:rPr lang="en-US" sz="1400" dirty="0">
                <a:latin typeface="Lucida Console" panose="020B0609040504020204" pitchFamily="49" charset="0"/>
              </a:rPr>
              <a:t>TAB ( \t ) and they will show up that way when displayed.</a:t>
            </a:r>
          </a:p>
          <a:p>
            <a:r>
              <a:rPr lang="en-US" sz="1400" dirty="0">
                <a:latin typeface="Lucida Console" panose="020B0609040504020204" pitchFamily="49" charset="0"/>
              </a:rPr>
              <a:t>NEWLINEs within the string, whether explicitly given like</a:t>
            </a:r>
          </a:p>
          <a:p>
            <a:r>
              <a:rPr lang="en-US" sz="1400" dirty="0">
                <a:latin typeface="Lucida Console" panose="020B0609040504020204" pitchFamily="49" charset="0"/>
              </a:rPr>
              <a:t>this within the brackets [ \n ], or just a NEWLINE within</a:t>
            </a:r>
          </a:p>
          <a:p>
            <a:r>
              <a:rPr lang="en-US" sz="1400" dirty="0">
                <a:latin typeface="Lucida Console" panose="020B0609040504020204" pitchFamily="49" charset="0"/>
              </a:rPr>
              <a:t>the variable assignment will also show up.</a:t>
            </a:r>
          </a:p>
          <a:p>
            <a:r>
              <a:rPr lang="en-US" sz="1400" dirty="0">
                <a:latin typeface="Lucida Console" panose="020B0609040504020204" pitchFamily="49" charset="0"/>
              </a:rPr>
              <a:t>"""</a:t>
            </a:r>
          </a:p>
          <a:p>
            <a:r>
              <a:rPr lang="en-US" sz="1400" dirty="0">
                <a:latin typeface="Lucida Console" panose="020B0609040504020204" pitchFamily="49" charset="0"/>
              </a:rPr>
              <a:t>print(</a:t>
            </a:r>
            <a:r>
              <a:rPr lang="en-US" sz="1400" dirty="0" err="1">
                <a:latin typeface="Lucida Console" panose="020B0609040504020204" pitchFamily="49" charset="0"/>
              </a:rPr>
              <a:t>para_str</a:t>
            </a:r>
            <a:r>
              <a:rPr lang="en-US" sz="1400" dirty="0">
                <a:latin typeface="Lucida Console" panose="020B0609040504020204" pitchFamily="49" charset="0"/>
              </a:rPr>
              <a:t>)</a:t>
            </a:r>
            <a:endParaRPr lang="en-US" sz="1400" dirty="0"/>
          </a:p>
        </p:txBody>
      </p:sp>
      <p:sp>
        <p:nvSpPr>
          <p:cNvPr id="6" name="Rectangle 5">
            <a:extLst>
              <a:ext uri="{FF2B5EF4-FFF2-40B4-BE49-F238E27FC236}">
                <a16:creationId xmlns:a16="http://schemas.microsoft.com/office/drawing/2014/main" id="{76967D20-1690-43CF-9BBC-DACA41E95184}"/>
              </a:ext>
            </a:extLst>
          </p:cNvPr>
          <p:cNvSpPr/>
          <p:nvPr/>
        </p:nvSpPr>
        <p:spPr>
          <a:xfrm>
            <a:off x="6031345" y="3650565"/>
            <a:ext cx="5422221" cy="2893100"/>
          </a:xfrm>
          <a:prstGeom prst="rect">
            <a:avLst/>
          </a:prstGeom>
          <a:solidFill>
            <a:schemeClr val="bg1"/>
          </a:solidFill>
        </p:spPr>
        <p:txBody>
          <a:bodyPr wrap="square">
            <a:spAutoFit/>
          </a:bodyPr>
          <a:lstStyle/>
          <a:p>
            <a:r>
              <a:rPr lang="en-US" sz="1400" dirty="0">
                <a:solidFill>
                  <a:srgbClr val="00BF00"/>
                </a:solidFill>
                <a:latin typeface="Lucida Console" panose="020B0609040504020204" pitchFamily="49" charset="0"/>
              </a:rPr>
              <a:t>ma.a.d.serrano@PISI-7091S2N-LX </a:t>
            </a:r>
            <a:r>
              <a:rPr lang="en-US" sz="1400" dirty="0">
                <a:solidFill>
                  <a:srgbClr val="BF00BF"/>
                </a:solidFill>
                <a:latin typeface="Lucida Console" panose="020B0609040504020204" pitchFamily="49" charset="0"/>
              </a:rPr>
              <a:t>MINGW64 </a:t>
            </a:r>
            <a:r>
              <a:rPr lang="en-US" sz="1400" dirty="0">
                <a:solidFill>
                  <a:srgbClr val="BFBF00"/>
                </a:solidFill>
                <a:latin typeface="Lucida Console" panose="020B0609040504020204" pitchFamily="49" charset="0"/>
              </a:rPr>
              <a:t>~/Desktop/python/scripts/string</a:t>
            </a:r>
            <a:endParaRPr lang="en-US" sz="1400" dirty="0">
              <a:latin typeface="Lucida Console" panose="020B0609040504020204" pitchFamily="49" charset="0"/>
            </a:endParaRPr>
          </a:p>
          <a:p>
            <a:r>
              <a:rPr lang="en-US" sz="1400" dirty="0">
                <a:latin typeface="Lucida Console" panose="020B0609040504020204" pitchFamily="49" charset="0"/>
              </a:rPr>
              <a:t>$ python triple.py</a:t>
            </a:r>
          </a:p>
          <a:p>
            <a:r>
              <a:rPr lang="en-US" sz="1400" dirty="0">
                <a:latin typeface="Lucida Console" panose="020B0609040504020204" pitchFamily="49" charset="0"/>
              </a:rPr>
              <a:t>this is a long string that is made up of</a:t>
            </a:r>
          </a:p>
          <a:p>
            <a:r>
              <a:rPr lang="en-US" sz="1400" dirty="0">
                <a:latin typeface="Lucida Console" panose="020B0609040504020204" pitchFamily="49" charset="0"/>
              </a:rPr>
              <a:t>several lines and non-printable characters such as</a:t>
            </a:r>
          </a:p>
          <a:p>
            <a:r>
              <a:rPr lang="en-US" sz="1400" dirty="0">
                <a:latin typeface="Lucida Console" panose="020B0609040504020204" pitchFamily="49" charset="0"/>
              </a:rPr>
              <a:t>TAB (    ) and they will show up that way when displayed.</a:t>
            </a:r>
          </a:p>
          <a:p>
            <a:r>
              <a:rPr lang="en-US" sz="1400" dirty="0">
                <a:latin typeface="Lucida Console" panose="020B0609040504020204" pitchFamily="49" charset="0"/>
              </a:rPr>
              <a:t>NEWLINEs within the string, whether explicitly given like</a:t>
            </a:r>
          </a:p>
          <a:p>
            <a:r>
              <a:rPr lang="en-US" sz="1400" dirty="0">
                <a:latin typeface="Lucida Console" panose="020B0609040504020204" pitchFamily="49" charset="0"/>
              </a:rPr>
              <a:t>this within the brackets [</a:t>
            </a:r>
          </a:p>
          <a:p>
            <a:r>
              <a:rPr lang="en-US" sz="1400" dirty="0">
                <a:latin typeface="Lucida Console" panose="020B0609040504020204" pitchFamily="49" charset="0"/>
              </a:rPr>
              <a:t> ], or just a NEWLINE within</a:t>
            </a:r>
          </a:p>
          <a:p>
            <a:r>
              <a:rPr lang="en-US" sz="1400" dirty="0">
                <a:latin typeface="Lucida Console" panose="020B0609040504020204" pitchFamily="49" charset="0"/>
              </a:rPr>
              <a:t>the variable assignment will also show up.</a:t>
            </a:r>
          </a:p>
        </p:txBody>
      </p:sp>
      <p:sp>
        <p:nvSpPr>
          <p:cNvPr id="8" name="Rectangle 7">
            <a:extLst>
              <a:ext uri="{FF2B5EF4-FFF2-40B4-BE49-F238E27FC236}">
                <a16:creationId xmlns:a16="http://schemas.microsoft.com/office/drawing/2014/main" id="{E2AA4DA0-206A-4F73-BE1A-9C1E7557E8B6}"/>
              </a:ext>
            </a:extLst>
          </p:cNvPr>
          <p:cNvSpPr/>
          <p:nvPr/>
        </p:nvSpPr>
        <p:spPr>
          <a:xfrm>
            <a:off x="616449" y="3240842"/>
            <a:ext cx="5137806" cy="338554"/>
          </a:xfrm>
          <a:prstGeom prst="rect">
            <a:avLst/>
          </a:prstGeom>
        </p:spPr>
        <p:txBody>
          <a:bodyPr wrap="square">
            <a:spAutoFit/>
          </a:bodyPr>
          <a:lstStyle/>
          <a:p>
            <a:pPr algn="just"/>
            <a:r>
              <a:rPr lang="en-US" sz="1600" b="1" dirty="0">
                <a:solidFill>
                  <a:schemeClr val="bg1"/>
                </a:solidFill>
              </a:rPr>
              <a:t>Example:</a:t>
            </a:r>
          </a:p>
        </p:txBody>
      </p:sp>
      <p:sp>
        <p:nvSpPr>
          <p:cNvPr id="13" name="Rectangle 12">
            <a:extLst>
              <a:ext uri="{FF2B5EF4-FFF2-40B4-BE49-F238E27FC236}">
                <a16:creationId xmlns:a16="http://schemas.microsoft.com/office/drawing/2014/main" id="{5C2B3C14-5330-4218-BD38-476A2537FF4D}"/>
              </a:ext>
            </a:extLst>
          </p:cNvPr>
          <p:cNvSpPr/>
          <p:nvPr/>
        </p:nvSpPr>
        <p:spPr>
          <a:xfrm>
            <a:off x="6031345" y="3240842"/>
            <a:ext cx="5137806" cy="338554"/>
          </a:xfrm>
          <a:prstGeom prst="rect">
            <a:avLst/>
          </a:prstGeom>
        </p:spPr>
        <p:txBody>
          <a:bodyPr wrap="square">
            <a:spAutoFit/>
          </a:bodyPr>
          <a:lstStyle/>
          <a:p>
            <a:pPr algn="just"/>
            <a:r>
              <a:rPr lang="en-US" sz="1600" b="1" dirty="0">
                <a:solidFill>
                  <a:schemeClr val="bg1"/>
                </a:solidFill>
              </a:rPr>
              <a:t>Output:</a:t>
            </a:r>
          </a:p>
        </p:txBody>
      </p:sp>
    </p:spTree>
    <p:extLst>
      <p:ext uri="{BB962C8B-B14F-4D97-AF65-F5344CB8AC3E}">
        <p14:creationId xmlns:p14="http://schemas.microsoft.com/office/powerpoint/2010/main" val="31450278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 name="TextBox 9">
            <a:extLst>
              <a:ext uri="{FF2B5EF4-FFF2-40B4-BE49-F238E27FC236}">
                <a16:creationId xmlns:a16="http://schemas.microsoft.com/office/drawing/2014/main" id="{D5338173-F3E4-400D-B153-9B88787B7A73}"/>
              </a:ext>
            </a:extLst>
          </p:cNvPr>
          <p:cNvSpPr txBox="1"/>
          <p:nvPr/>
        </p:nvSpPr>
        <p:spPr>
          <a:xfrm>
            <a:off x="616450" y="2265848"/>
            <a:ext cx="10837117" cy="538609"/>
          </a:xfrm>
          <a:prstGeom prst="rect">
            <a:avLst/>
          </a:prstGeom>
          <a:noFill/>
        </p:spPr>
        <p:txBody>
          <a:bodyPr wrap="square" lIns="0" tIns="0" rIns="0" bIns="45720" rtlCol="0">
            <a:spAutoFit/>
          </a:bodyPr>
          <a:lstStyle/>
          <a:p>
            <a:pPr algn="just"/>
            <a:r>
              <a:rPr lang="en-US" sz="1600" dirty="0">
                <a:solidFill>
                  <a:schemeClr val="bg1"/>
                </a:solidFill>
              </a:rPr>
              <a:t>Raw strings do not treat the backslash as a special character at all. Every character you put into a raw string stays the way you wrote it</a:t>
            </a:r>
          </a:p>
        </p:txBody>
      </p:sp>
      <p:sp>
        <p:nvSpPr>
          <p:cNvPr id="5" name="Rectangle 4">
            <a:extLst>
              <a:ext uri="{FF2B5EF4-FFF2-40B4-BE49-F238E27FC236}">
                <a16:creationId xmlns:a16="http://schemas.microsoft.com/office/drawing/2014/main" id="{9A97AC75-1C13-47D1-9514-08B3682824D0}"/>
              </a:ext>
            </a:extLst>
          </p:cNvPr>
          <p:cNvSpPr/>
          <p:nvPr/>
        </p:nvSpPr>
        <p:spPr>
          <a:xfrm>
            <a:off x="616450" y="3512897"/>
            <a:ext cx="5220933" cy="323165"/>
          </a:xfrm>
          <a:prstGeom prst="rect">
            <a:avLst/>
          </a:prstGeom>
          <a:solidFill>
            <a:schemeClr val="bg1"/>
          </a:solidFill>
        </p:spPr>
        <p:txBody>
          <a:bodyPr wrap="square">
            <a:spAutoFit/>
          </a:bodyPr>
          <a:lstStyle/>
          <a:p>
            <a:r>
              <a:rPr lang="en-US" sz="1500" dirty="0">
                <a:latin typeface="Lucida Console" panose="020B0609040504020204" pitchFamily="49" charset="0"/>
              </a:rPr>
              <a:t>print 'C:\\nowhere'</a:t>
            </a:r>
          </a:p>
        </p:txBody>
      </p:sp>
      <p:sp>
        <p:nvSpPr>
          <p:cNvPr id="6" name="Rectangle 5">
            <a:extLst>
              <a:ext uri="{FF2B5EF4-FFF2-40B4-BE49-F238E27FC236}">
                <a16:creationId xmlns:a16="http://schemas.microsoft.com/office/drawing/2014/main" id="{76967D20-1690-43CF-9BBC-DACA41E95184}"/>
              </a:ext>
            </a:extLst>
          </p:cNvPr>
          <p:cNvSpPr/>
          <p:nvPr/>
        </p:nvSpPr>
        <p:spPr>
          <a:xfrm>
            <a:off x="6031346" y="3517719"/>
            <a:ext cx="5422221" cy="1015663"/>
          </a:xfrm>
          <a:prstGeom prst="rect">
            <a:avLst/>
          </a:prstGeom>
          <a:solidFill>
            <a:schemeClr val="bg1"/>
          </a:solidFill>
        </p:spPr>
        <p:txBody>
          <a:bodyPr wrap="square">
            <a:spAutoFit/>
          </a:bodyPr>
          <a:lstStyle/>
          <a:p>
            <a:r>
              <a:rPr lang="en-US" sz="1500" dirty="0">
                <a:solidFill>
                  <a:srgbClr val="00BF00"/>
                </a:solidFill>
                <a:latin typeface="Lucida Console" panose="020B0609040504020204" pitchFamily="49" charset="0"/>
              </a:rPr>
              <a:t>ma.a.d.serrano@PISI-7091S2N-LX </a:t>
            </a:r>
            <a:r>
              <a:rPr lang="en-US" sz="1500" dirty="0">
                <a:solidFill>
                  <a:srgbClr val="BF00BF"/>
                </a:solidFill>
                <a:latin typeface="Lucida Console" panose="020B0609040504020204" pitchFamily="49" charset="0"/>
              </a:rPr>
              <a:t>MINGW64 </a:t>
            </a:r>
            <a:r>
              <a:rPr lang="en-US" sz="1500" dirty="0">
                <a:solidFill>
                  <a:srgbClr val="BFBF00"/>
                </a:solidFill>
                <a:latin typeface="Lucida Console" panose="020B0609040504020204" pitchFamily="49" charset="0"/>
              </a:rPr>
              <a:t>~/Desktop/python/scripts/string</a:t>
            </a:r>
            <a:endParaRPr lang="en-US" sz="1500" dirty="0">
              <a:latin typeface="Lucida Console" panose="020B0609040504020204" pitchFamily="49" charset="0"/>
            </a:endParaRPr>
          </a:p>
          <a:p>
            <a:r>
              <a:rPr lang="en-US" sz="1500" dirty="0">
                <a:latin typeface="Lucida Console" panose="020B0609040504020204" pitchFamily="49" charset="0"/>
              </a:rPr>
              <a:t>$ python pr.py</a:t>
            </a:r>
          </a:p>
          <a:p>
            <a:r>
              <a:rPr lang="en-US" sz="1500" dirty="0">
                <a:latin typeface="Lucida Console" panose="020B0609040504020204" pitchFamily="49" charset="0"/>
              </a:rPr>
              <a:t>C:\nowhere</a:t>
            </a:r>
          </a:p>
        </p:txBody>
      </p:sp>
      <p:sp>
        <p:nvSpPr>
          <p:cNvPr id="8" name="Rectangle 7">
            <a:extLst>
              <a:ext uri="{FF2B5EF4-FFF2-40B4-BE49-F238E27FC236}">
                <a16:creationId xmlns:a16="http://schemas.microsoft.com/office/drawing/2014/main" id="{E2AA4DA0-206A-4F73-BE1A-9C1E7557E8B6}"/>
              </a:ext>
            </a:extLst>
          </p:cNvPr>
          <p:cNvSpPr/>
          <p:nvPr/>
        </p:nvSpPr>
        <p:spPr>
          <a:xfrm>
            <a:off x="616450" y="3107996"/>
            <a:ext cx="5137806" cy="338554"/>
          </a:xfrm>
          <a:prstGeom prst="rect">
            <a:avLst/>
          </a:prstGeom>
        </p:spPr>
        <p:txBody>
          <a:bodyPr wrap="square">
            <a:spAutoFit/>
          </a:bodyPr>
          <a:lstStyle/>
          <a:p>
            <a:pPr algn="just"/>
            <a:r>
              <a:rPr lang="en-US" sz="1600" b="1" dirty="0">
                <a:solidFill>
                  <a:schemeClr val="bg1"/>
                </a:solidFill>
              </a:rPr>
              <a:t>Example:</a:t>
            </a:r>
          </a:p>
        </p:txBody>
      </p:sp>
      <p:sp>
        <p:nvSpPr>
          <p:cNvPr id="13" name="Rectangle 12">
            <a:extLst>
              <a:ext uri="{FF2B5EF4-FFF2-40B4-BE49-F238E27FC236}">
                <a16:creationId xmlns:a16="http://schemas.microsoft.com/office/drawing/2014/main" id="{5C2B3C14-5330-4218-BD38-476A2537FF4D}"/>
              </a:ext>
            </a:extLst>
          </p:cNvPr>
          <p:cNvSpPr/>
          <p:nvPr/>
        </p:nvSpPr>
        <p:spPr>
          <a:xfrm>
            <a:off x="6031346" y="3107996"/>
            <a:ext cx="5137806" cy="338554"/>
          </a:xfrm>
          <a:prstGeom prst="rect">
            <a:avLst/>
          </a:prstGeom>
        </p:spPr>
        <p:txBody>
          <a:bodyPr wrap="square">
            <a:spAutoFit/>
          </a:bodyPr>
          <a:lstStyle/>
          <a:p>
            <a:pPr algn="just"/>
            <a:r>
              <a:rPr lang="en-US" sz="1600" b="1" dirty="0">
                <a:solidFill>
                  <a:schemeClr val="bg1"/>
                </a:solidFill>
              </a:rPr>
              <a:t>Output:</a:t>
            </a:r>
          </a:p>
        </p:txBody>
      </p:sp>
    </p:spTree>
    <p:extLst>
      <p:ext uri="{BB962C8B-B14F-4D97-AF65-F5344CB8AC3E}">
        <p14:creationId xmlns:p14="http://schemas.microsoft.com/office/powerpoint/2010/main" val="27853628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aphicFrame>
        <p:nvGraphicFramePr>
          <p:cNvPr id="12" name="Table 11">
            <a:extLst>
              <a:ext uri="{FF2B5EF4-FFF2-40B4-BE49-F238E27FC236}">
                <a16:creationId xmlns:a16="http://schemas.microsoft.com/office/drawing/2014/main" id="{E3C7438C-F408-49AA-83B0-85ECB8EAB39A}"/>
              </a:ext>
            </a:extLst>
          </p:cNvPr>
          <p:cNvGraphicFramePr>
            <a:graphicFrameLocks noGrp="1"/>
          </p:cNvGraphicFramePr>
          <p:nvPr>
            <p:extLst>
              <p:ext uri="{D42A27DB-BD31-4B8C-83A1-F6EECF244321}">
                <p14:modId xmlns:p14="http://schemas.microsoft.com/office/powerpoint/2010/main" val="502637070"/>
              </p:ext>
            </p:extLst>
          </p:nvPr>
        </p:nvGraphicFramePr>
        <p:xfrm>
          <a:off x="490196" y="2493650"/>
          <a:ext cx="10963371" cy="3907691"/>
        </p:xfrm>
        <a:graphic>
          <a:graphicData uri="http://schemas.openxmlformats.org/drawingml/2006/table">
            <a:tbl>
              <a:tblPr/>
              <a:tblGrid>
                <a:gridCol w="4050983">
                  <a:extLst>
                    <a:ext uri="{9D8B030D-6E8A-4147-A177-3AD203B41FA5}">
                      <a16:colId xmlns:a16="http://schemas.microsoft.com/office/drawing/2014/main" val="1504671818"/>
                    </a:ext>
                  </a:extLst>
                </a:gridCol>
                <a:gridCol w="6912388">
                  <a:extLst>
                    <a:ext uri="{9D8B030D-6E8A-4147-A177-3AD203B41FA5}">
                      <a16:colId xmlns:a16="http://schemas.microsoft.com/office/drawing/2014/main" val="4211624087"/>
                    </a:ext>
                  </a:extLst>
                </a:gridCol>
              </a:tblGrid>
              <a:tr h="227990">
                <a:tc>
                  <a:txBody>
                    <a:bodyPr/>
                    <a:lstStyle/>
                    <a:p>
                      <a:pPr algn="ctr" fontAlgn="t"/>
                      <a:r>
                        <a:rPr lang="en-US" sz="1500" b="1" i="0" u="none" strike="noStrike">
                          <a:solidFill>
                            <a:srgbClr val="313131"/>
                          </a:solidFill>
                          <a:effectLst/>
                          <a:latin typeface="Graphik" panose="020B0503030202060203" pitchFamily="34" charset="0"/>
                        </a:rPr>
                        <a:t>Methods </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t"/>
                      <a:r>
                        <a:rPr lang="en-US" sz="1500" b="1" i="0" u="none" strike="noStrike" dirty="0">
                          <a:solidFill>
                            <a:srgbClr val="313131"/>
                          </a:solidFill>
                          <a:effectLst/>
                          <a:latin typeface="Graphik" panose="020B0503030202060203" pitchFamily="34" charset="0"/>
                        </a:rPr>
                        <a:t>Description</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777864183"/>
                  </a:ext>
                </a:extLst>
              </a:tr>
              <a:tr h="213201">
                <a:tc>
                  <a:txBody>
                    <a:bodyPr/>
                    <a:lstStyle/>
                    <a:p>
                      <a:pPr algn="ctr" fontAlgn="t"/>
                      <a:r>
                        <a:rPr lang="en-US" sz="1400" b="1" i="0" u="none" strike="noStrike" dirty="0" err="1">
                          <a:solidFill>
                            <a:srgbClr val="000000"/>
                          </a:solidFill>
                          <a:effectLst/>
                          <a:latin typeface="Graphik" panose="020B0503030202060203" pitchFamily="34" charset="0"/>
                        </a:rPr>
                        <a:t>str.capitalize</a:t>
                      </a:r>
                      <a:r>
                        <a:rPr lang="en-US" sz="1400" b="1" i="0" u="none" strike="noStrike" dirty="0">
                          <a:solidFill>
                            <a:srgbClr val="000000"/>
                          </a:solidFill>
                          <a:effectLst/>
                          <a:latin typeface="Graphik" panose="020B0503030202060203" pitchFamily="34" charset="0"/>
                        </a:rPr>
                        <a:t>()</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dirty="0">
                          <a:solidFill>
                            <a:srgbClr val="000000"/>
                          </a:solidFill>
                          <a:effectLst/>
                          <a:latin typeface="Graphik" panose="020B0503030202060203" pitchFamily="34" charset="0"/>
                        </a:rPr>
                        <a:t>Capitalizes first letter of string</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2876177"/>
                  </a:ext>
                </a:extLst>
              </a:tr>
              <a:tr h="420241">
                <a:tc>
                  <a:txBody>
                    <a:bodyPr/>
                    <a:lstStyle/>
                    <a:p>
                      <a:pPr algn="ctr" fontAlgn="t"/>
                      <a:r>
                        <a:rPr lang="en-US" sz="1400" b="1" i="0" u="none" strike="noStrike" dirty="0" err="1">
                          <a:solidFill>
                            <a:srgbClr val="000000"/>
                          </a:solidFill>
                          <a:effectLst/>
                          <a:latin typeface="Graphik" panose="020B0503030202060203" pitchFamily="34" charset="0"/>
                        </a:rPr>
                        <a:t>str.center</a:t>
                      </a:r>
                      <a:r>
                        <a:rPr lang="en-US" sz="1400" b="1" i="0" u="none" strike="noStrike" dirty="0">
                          <a:solidFill>
                            <a:srgbClr val="000000"/>
                          </a:solidFill>
                          <a:effectLst/>
                          <a:latin typeface="Graphik" panose="020B0503030202060203" pitchFamily="34" charset="0"/>
                        </a:rPr>
                        <a:t>(width, </a:t>
                      </a:r>
                      <a:r>
                        <a:rPr lang="en-US" sz="1400" b="1" i="0" u="none" strike="noStrike" dirty="0" err="1">
                          <a:solidFill>
                            <a:srgbClr val="000000"/>
                          </a:solidFill>
                          <a:effectLst/>
                          <a:latin typeface="Graphik" panose="020B0503030202060203" pitchFamily="34" charset="0"/>
                        </a:rPr>
                        <a:t>fillchar</a:t>
                      </a:r>
                      <a:r>
                        <a:rPr lang="en-US" sz="1400" b="1" i="0" u="none" strike="noStrike" dirty="0">
                          <a:solidFill>
                            <a:srgbClr val="000000"/>
                          </a:solidFill>
                          <a:effectLst/>
                          <a:latin typeface="Graphik" panose="020B0503030202060203" pitchFamily="34" charset="0"/>
                        </a:rPr>
                        <a:t>)</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Returns a space-padded string with the original string centered to a total of width columns.</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2898046"/>
                  </a:ext>
                </a:extLst>
              </a:tr>
              <a:tr h="427305">
                <a:tc>
                  <a:txBody>
                    <a:bodyPr/>
                    <a:lstStyle/>
                    <a:p>
                      <a:pPr algn="ctr" fontAlgn="t"/>
                      <a:r>
                        <a:rPr lang="en-US" sz="1400" b="1" i="0" u="none" strike="noStrike" dirty="0" err="1">
                          <a:solidFill>
                            <a:srgbClr val="000000"/>
                          </a:solidFill>
                          <a:effectLst/>
                          <a:latin typeface="Graphik" panose="020B0503030202060203" pitchFamily="34" charset="0"/>
                        </a:rPr>
                        <a:t>str.count</a:t>
                      </a:r>
                      <a:r>
                        <a:rPr lang="en-US" sz="1400" b="1" i="0" u="none" strike="noStrike" dirty="0">
                          <a:solidFill>
                            <a:srgbClr val="000000"/>
                          </a:solidFill>
                          <a:effectLst/>
                          <a:latin typeface="Graphik" panose="020B0503030202060203" pitchFamily="34" charset="0"/>
                        </a:rPr>
                        <a:t>(</a:t>
                      </a:r>
                      <a:r>
                        <a:rPr lang="en-US" sz="1400" b="1" i="0" u="none" strike="noStrike" dirty="0" err="1">
                          <a:solidFill>
                            <a:srgbClr val="000000"/>
                          </a:solidFill>
                          <a:effectLst/>
                          <a:latin typeface="Graphik" panose="020B0503030202060203" pitchFamily="34" charset="0"/>
                        </a:rPr>
                        <a:t>str</a:t>
                      </a:r>
                      <a:r>
                        <a:rPr lang="en-US" sz="1400" b="1" i="0" u="none" strike="noStrike" dirty="0">
                          <a:solidFill>
                            <a:srgbClr val="000000"/>
                          </a:solidFill>
                          <a:effectLst/>
                          <a:latin typeface="Graphik" panose="020B0503030202060203" pitchFamily="34" charset="0"/>
                        </a:rPr>
                        <a:t>, beg= 0,end=</a:t>
                      </a:r>
                      <a:r>
                        <a:rPr lang="en-US" sz="1400" b="1" i="0" u="none" strike="noStrike" dirty="0" err="1">
                          <a:solidFill>
                            <a:srgbClr val="000000"/>
                          </a:solidFill>
                          <a:effectLst/>
                          <a:latin typeface="Graphik" panose="020B0503030202060203" pitchFamily="34" charset="0"/>
                        </a:rPr>
                        <a:t>len</a:t>
                      </a:r>
                      <a:r>
                        <a:rPr lang="en-US" sz="1400" b="1" i="0" u="none" strike="noStrike" dirty="0">
                          <a:solidFill>
                            <a:srgbClr val="000000"/>
                          </a:solidFill>
                          <a:effectLst/>
                          <a:latin typeface="Graphik" panose="020B0503030202060203" pitchFamily="34" charset="0"/>
                        </a:rPr>
                        <a:t>(string))</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Counts how many times str occurs in string or in a substring of string if starting index beg and ending index end are given.</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8532741"/>
                  </a:ext>
                </a:extLst>
              </a:tr>
              <a:tr h="427305">
                <a:tc>
                  <a:txBody>
                    <a:bodyPr/>
                    <a:lstStyle/>
                    <a:p>
                      <a:pPr algn="ctr" fontAlgn="t"/>
                      <a:r>
                        <a:rPr lang="en-US" sz="1400" b="1" i="0" u="none" strike="noStrike" dirty="0" err="1">
                          <a:solidFill>
                            <a:srgbClr val="000000"/>
                          </a:solidFill>
                          <a:effectLst/>
                          <a:latin typeface="Graphik" panose="020B0503030202060203" pitchFamily="34" charset="0"/>
                        </a:rPr>
                        <a:t>str.decode</a:t>
                      </a:r>
                      <a:r>
                        <a:rPr lang="en-US" sz="1400" b="1" i="0" u="none" strike="noStrike" dirty="0">
                          <a:solidFill>
                            <a:srgbClr val="000000"/>
                          </a:solidFill>
                          <a:effectLst/>
                          <a:latin typeface="Graphik" panose="020B0503030202060203" pitchFamily="34" charset="0"/>
                        </a:rPr>
                        <a:t>(encoding='UTF-8',errors='strict')</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Decodes the string using the codec registered for encoding. encoding defaults to the default string encoding.</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5579966"/>
                  </a:ext>
                </a:extLst>
              </a:tr>
              <a:tr h="427305">
                <a:tc>
                  <a:txBody>
                    <a:bodyPr/>
                    <a:lstStyle/>
                    <a:p>
                      <a:pPr algn="ctr" fontAlgn="t"/>
                      <a:r>
                        <a:rPr lang="en-US" sz="1400" b="1" i="0" u="none" strike="noStrike" dirty="0" err="1">
                          <a:solidFill>
                            <a:srgbClr val="000000"/>
                          </a:solidFill>
                          <a:effectLst/>
                          <a:latin typeface="Graphik" panose="020B0503030202060203" pitchFamily="34" charset="0"/>
                        </a:rPr>
                        <a:t>str.encode</a:t>
                      </a:r>
                      <a:r>
                        <a:rPr lang="en-US" sz="1400" b="1" i="0" u="none" strike="noStrike" dirty="0">
                          <a:solidFill>
                            <a:srgbClr val="000000"/>
                          </a:solidFill>
                          <a:effectLst/>
                          <a:latin typeface="Graphik" panose="020B0503030202060203" pitchFamily="34" charset="0"/>
                        </a:rPr>
                        <a:t>(encoding='UTF-8',errors='strict')</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Returns encoded string version of string; on error, default is to raise a ValueError unless errors is given with 'ignore' or 'replace'.</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0393180"/>
                  </a:ext>
                </a:extLst>
              </a:tr>
              <a:tr h="569740">
                <a:tc>
                  <a:txBody>
                    <a:bodyPr/>
                    <a:lstStyle/>
                    <a:p>
                      <a:pPr algn="ctr" fontAlgn="t"/>
                      <a:r>
                        <a:rPr lang="en-US" sz="1400" b="1" i="0" u="none" strike="noStrike" dirty="0" err="1">
                          <a:solidFill>
                            <a:srgbClr val="000000"/>
                          </a:solidFill>
                          <a:effectLst/>
                          <a:latin typeface="Graphik" panose="020B0503030202060203" pitchFamily="34" charset="0"/>
                        </a:rPr>
                        <a:t>str.endswith</a:t>
                      </a:r>
                      <a:r>
                        <a:rPr lang="en-US" sz="1400" b="1" i="0" u="none" strike="noStrike" dirty="0">
                          <a:solidFill>
                            <a:srgbClr val="000000"/>
                          </a:solidFill>
                          <a:effectLst/>
                          <a:latin typeface="Graphik" panose="020B0503030202060203" pitchFamily="34" charset="0"/>
                        </a:rPr>
                        <a:t>(suffix, beg=0, end=</a:t>
                      </a:r>
                      <a:r>
                        <a:rPr lang="en-US" sz="1400" b="1" i="0" u="none" strike="noStrike" dirty="0" err="1">
                          <a:solidFill>
                            <a:srgbClr val="000000"/>
                          </a:solidFill>
                          <a:effectLst/>
                          <a:latin typeface="Graphik" panose="020B0503030202060203" pitchFamily="34" charset="0"/>
                        </a:rPr>
                        <a:t>len</a:t>
                      </a:r>
                      <a:r>
                        <a:rPr lang="en-US" sz="1400" b="1" i="0" u="none" strike="noStrike" dirty="0">
                          <a:solidFill>
                            <a:srgbClr val="000000"/>
                          </a:solidFill>
                          <a:effectLst/>
                          <a:latin typeface="Graphik" panose="020B0503030202060203" pitchFamily="34" charset="0"/>
                        </a:rPr>
                        <a:t>(string))</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Determines if string or a substring of string (if starting index beg and ending index end are given) ends with suffix; returns true if so and false otherwise.</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850425"/>
                  </a:ext>
                </a:extLst>
              </a:tr>
              <a:tr h="420241">
                <a:tc>
                  <a:txBody>
                    <a:bodyPr/>
                    <a:lstStyle/>
                    <a:p>
                      <a:pPr algn="ctr" fontAlgn="t"/>
                      <a:r>
                        <a:rPr lang="en-US" sz="1400" b="1" i="0" u="none" strike="noStrike" dirty="0" err="1">
                          <a:solidFill>
                            <a:srgbClr val="000000"/>
                          </a:solidFill>
                          <a:effectLst/>
                          <a:latin typeface="Graphik" panose="020B0503030202060203" pitchFamily="34" charset="0"/>
                        </a:rPr>
                        <a:t>str.expandtabs</a:t>
                      </a:r>
                      <a:r>
                        <a:rPr lang="en-US" sz="1400" b="1" i="0" u="none" strike="noStrike" dirty="0">
                          <a:solidFill>
                            <a:srgbClr val="000000"/>
                          </a:solidFill>
                          <a:effectLst/>
                          <a:latin typeface="Graphik" panose="020B0503030202060203" pitchFamily="34" charset="0"/>
                        </a:rPr>
                        <a:t>(</a:t>
                      </a:r>
                      <a:r>
                        <a:rPr lang="en-US" sz="1400" b="1" i="0" u="none" strike="noStrike" dirty="0" err="1">
                          <a:solidFill>
                            <a:srgbClr val="000000"/>
                          </a:solidFill>
                          <a:effectLst/>
                          <a:latin typeface="Graphik" panose="020B0503030202060203" pitchFamily="34" charset="0"/>
                        </a:rPr>
                        <a:t>tabsize</a:t>
                      </a:r>
                      <a:r>
                        <a:rPr lang="en-US" sz="1400" b="1" i="0" u="none" strike="noStrike" dirty="0">
                          <a:solidFill>
                            <a:srgbClr val="000000"/>
                          </a:solidFill>
                          <a:effectLst/>
                          <a:latin typeface="Graphik" panose="020B0503030202060203" pitchFamily="34" charset="0"/>
                        </a:rPr>
                        <a:t>=8)</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Expands tabs in string to multiple spaces; defaults to 8 spaces per tab if tabsize not provided.</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3112281"/>
                  </a:ext>
                </a:extLst>
              </a:tr>
              <a:tr h="427305">
                <a:tc>
                  <a:txBody>
                    <a:bodyPr/>
                    <a:lstStyle/>
                    <a:p>
                      <a:pPr algn="ctr" fontAlgn="t"/>
                      <a:r>
                        <a:rPr lang="en-US" sz="1400" b="1" i="0" u="none" strike="noStrike" dirty="0" err="1">
                          <a:solidFill>
                            <a:srgbClr val="000000"/>
                          </a:solidFill>
                          <a:effectLst/>
                          <a:latin typeface="Graphik" panose="020B0503030202060203" pitchFamily="34" charset="0"/>
                        </a:rPr>
                        <a:t>str.find</a:t>
                      </a:r>
                      <a:r>
                        <a:rPr lang="en-US" sz="1400" b="1" i="0" u="none" strike="noStrike" dirty="0">
                          <a:solidFill>
                            <a:srgbClr val="000000"/>
                          </a:solidFill>
                          <a:effectLst/>
                          <a:latin typeface="Graphik" panose="020B0503030202060203" pitchFamily="34" charset="0"/>
                        </a:rPr>
                        <a:t>(</a:t>
                      </a:r>
                      <a:r>
                        <a:rPr lang="en-US" sz="1400" b="1" i="0" u="none" strike="noStrike" dirty="0" err="1">
                          <a:solidFill>
                            <a:srgbClr val="000000"/>
                          </a:solidFill>
                          <a:effectLst/>
                          <a:latin typeface="Graphik" panose="020B0503030202060203" pitchFamily="34" charset="0"/>
                        </a:rPr>
                        <a:t>str</a:t>
                      </a:r>
                      <a:r>
                        <a:rPr lang="en-US" sz="1400" b="1" i="0" u="none" strike="noStrike" dirty="0">
                          <a:solidFill>
                            <a:srgbClr val="000000"/>
                          </a:solidFill>
                          <a:effectLst/>
                          <a:latin typeface="Graphik" panose="020B0503030202060203" pitchFamily="34" charset="0"/>
                        </a:rPr>
                        <a:t>, beg=0 end=</a:t>
                      </a:r>
                      <a:r>
                        <a:rPr lang="en-US" sz="1400" b="1" i="0" u="none" strike="noStrike" dirty="0" err="1">
                          <a:solidFill>
                            <a:srgbClr val="000000"/>
                          </a:solidFill>
                          <a:effectLst/>
                          <a:latin typeface="Graphik" panose="020B0503030202060203" pitchFamily="34" charset="0"/>
                        </a:rPr>
                        <a:t>len</a:t>
                      </a:r>
                      <a:r>
                        <a:rPr lang="en-US" sz="1400" b="1" i="0" u="none" strike="noStrike" dirty="0">
                          <a:solidFill>
                            <a:srgbClr val="000000"/>
                          </a:solidFill>
                          <a:effectLst/>
                          <a:latin typeface="Graphik" panose="020B0503030202060203" pitchFamily="34" charset="0"/>
                        </a:rPr>
                        <a:t>(string))</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Determine if str occurs in string or in a substring of string if starting index beg and ending index end are given returns index if found and -1 otherwise.</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7657348"/>
                  </a:ext>
                </a:extLst>
              </a:tr>
              <a:tr h="284871">
                <a:tc>
                  <a:txBody>
                    <a:bodyPr/>
                    <a:lstStyle/>
                    <a:p>
                      <a:pPr algn="ctr" fontAlgn="t"/>
                      <a:r>
                        <a:rPr lang="en-US" sz="1400" b="1" i="0" u="none" strike="noStrike" dirty="0">
                          <a:solidFill>
                            <a:srgbClr val="000000"/>
                          </a:solidFill>
                          <a:effectLst/>
                          <a:latin typeface="Graphik" panose="020B0503030202060203" pitchFamily="34" charset="0"/>
                        </a:rPr>
                        <a:t>str.</a:t>
                      </a:r>
                      <a:r>
                        <a:rPr lang="da-DK" sz="1400" b="1" i="0" u="none" strike="noStrike" dirty="0">
                          <a:solidFill>
                            <a:srgbClr val="000000"/>
                          </a:solidFill>
                          <a:effectLst/>
                          <a:latin typeface="Graphik" panose="020B0503030202060203" pitchFamily="34" charset="0"/>
                        </a:rPr>
                        <a:t>index(str, beg=0, end=len(string))</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dirty="0">
                          <a:solidFill>
                            <a:srgbClr val="000000"/>
                          </a:solidFill>
                          <a:effectLst/>
                          <a:latin typeface="Graphik" panose="020B0503030202060203" pitchFamily="34" charset="0"/>
                        </a:rPr>
                        <a:t>Same as find(), but raises an exception if </a:t>
                      </a:r>
                      <a:r>
                        <a:rPr lang="en-US" sz="1400" b="0" i="0" u="none" strike="noStrike" dirty="0" err="1">
                          <a:solidFill>
                            <a:srgbClr val="000000"/>
                          </a:solidFill>
                          <a:effectLst/>
                          <a:latin typeface="Graphik" panose="020B0503030202060203" pitchFamily="34" charset="0"/>
                        </a:rPr>
                        <a:t>str</a:t>
                      </a:r>
                      <a:r>
                        <a:rPr lang="en-US" sz="1400" b="0" i="0" u="none" strike="noStrike" dirty="0">
                          <a:solidFill>
                            <a:srgbClr val="000000"/>
                          </a:solidFill>
                          <a:effectLst/>
                          <a:latin typeface="Graphik" panose="020B0503030202060203" pitchFamily="34" charset="0"/>
                        </a:rPr>
                        <a:t> not found.</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1744479"/>
                  </a:ext>
                </a:extLst>
              </a:tr>
            </a:tbl>
          </a:graphicData>
        </a:graphic>
      </p:graphicFrame>
      <p:sp>
        <p:nvSpPr>
          <p:cNvPr id="14" name="TextBox 13">
            <a:extLst>
              <a:ext uri="{FF2B5EF4-FFF2-40B4-BE49-F238E27FC236}">
                <a16:creationId xmlns:a16="http://schemas.microsoft.com/office/drawing/2014/main" id="{3C925C1A-16A8-40C8-909E-C759E3BE9252}"/>
              </a:ext>
            </a:extLst>
          </p:cNvPr>
          <p:cNvSpPr txBox="1"/>
          <p:nvPr/>
        </p:nvSpPr>
        <p:spPr>
          <a:xfrm>
            <a:off x="616450" y="1822754"/>
            <a:ext cx="10837117" cy="538609"/>
          </a:xfrm>
          <a:prstGeom prst="rect">
            <a:avLst/>
          </a:prstGeom>
          <a:noFill/>
        </p:spPr>
        <p:txBody>
          <a:bodyPr wrap="square" lIns="0" tIns="0" rIns="0" bIns="45720" rtlCol="0">
            <a:spAutoFit/>
          </a:bodyPr>
          <a:lstStyle/>
          <a:p>
            <a:pPr algn="just"/>
            <a:r>
              <a:rPr lang="en-US" sz="1600" b="1" dirty="0">
                <a:solidFill>
                  <a:schemeClr val="bg1"/>
                </a:solidFill>
              </a:rPr>
              <a:t>BUILT IN STRING METHODS</a:t>
            </a:r>
          </a:p>
          <a:p>
            <a:pPr algn="just"/>
            <a:r>
              <a:rPr lang="en-US" sz="1600" dirty="0">
                <a:solidFill>
                  <a:schemeClr val="bg1"/>
                </a:solidFill>
              </a:rPr>
              <a:t>Python includes the following built-in methods to manipulate strings −</a:t>
            </a:r>
          </a:p>
        </p:txBody>
      </p:sp>
    </p:spTree>
    <p:extLst>
      <p:ext uri="{BB962C8B-B14F-4D97-AF65-F5344CB8AC3E}">
        <p14:creationId xmlns:p14="http://schemas.microsoft.com/office/powerpoint/2010/main" val="35913364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aphicFrame>
        <p:nvGraphicFramePr>
          <p:cNvPr id="12" name="Table 11">
            <a:extLst>
              <a:ext uri="{FF2B5EF4-FFF2-40B4-BE49-F238E27FC236}">
                <a16:creationId xmlns:a16="http://schemas.microsoft.com/office/drawing/2014/main" id="{E3C7438C-F408-49AA-83B0-85ECB8EAB39A}"/>
              </a:ext>
            </a:extLst>
          </p:cNvPr>
          <p:cNvGraphicFramePr>
            <a:graphicFrameLocks noGrp="1"/>
          </p:cNvGraphicFramePr>
          <p:nvPr>
            <p:extLst>
              <p:ext uri="{D42A27DB-BD31-4B8C-83A1-F6EECF244321}">
                <p14:modId xmlns:p14="http://schemas.microsoft.com/office/powerpoint/2010/main" val="1802591182"/>
              </p:ext>
            </p:extLst>
          </p:nvPr>
        </p:nvGraphicFramePr>
        <p:xfrm>
          <a:off x="418275" y="1897750"/>
          <a:ext cx="10963371" cy="4749208"/>
        </p:xfrm>
        <a:graphic>
          <a:graphicData uri="http://schemas.openxmlformats.org/drawingml/2006/table">
            <a:tbl>
              <a:tblPr/>
              <a:tblGrid>
                <a:gridCol w="2859181">
                  <a:extLst>
                    <a:ext uri="{9D8B030D-6E8A-4147-A177-3AD203B41FA5}">
                      <a16:colId xmlns:a16="http://schemas.microsoft.com/office/drawing/2014/main" val="1504671818"/>
                    </a:ext>
                  </a:extLst>
                </a:gridCol>
                <a:gridCol w="8104190">
                  <a:extLst>
                    <a:ext uri="{9D8B030D-6E8A-4147-A177-3AD203B41FA5}">
                      <a16:colId xmlns:a16="http://schemas.microsoft.com/office/drawing/2014/main" val="4211624087"/>
                    </a:ext>
                  </a:extLst>
                </a:gridCol>
              </a:tblGrid>
              <a:tr h="178527">
                <a:tc>
                  <a:txBody>
                    <a:bodyPr/>
                    <a:lstStyle/>
                    <a:p>
                      <a:pPr algn="ctr" fontAlgn="t"/>
                      <a:r>
                        <a:rPr lang="en-US" sz="1500" b="1" i="0" u="none" strike="noStrike">
                          <a:solidFill>
                            <a:srgbClr val="313131"/>
                          </a:solidFill>
                          <a:effectLst/>
                          <a:latin typeface="Graphik" panose="020B0503030202060203" pitchFamily="34" charset="0"/>
                        </a:rPr>
                        <a:t>Methods </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t"/>
                      <a:r>
                        <a:rPr lang="en-US" sz="1500" b="1" i="0" u="none" strike="noStrike" dirty="0">
                          <a:solidFill>
                            <a:srgbClr val="313131"/>
                          </a:solidFill>
                          <a:effectLst/>
                          <a:latin typeface="Graphik" panose="020B0503030202060203" pitchFamily="34" charset="0"/>
                        </a:rPr>
                        <a:t>Description</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777864183"/>
                  </a:ext>
                </a:extLst>
              </a:tr>
              <a:tr h="329068">
                <a:tc>
                  <a:txBody>
                    <a:bodyPr/>
                    <a:lstStyle/>
                    <a:p>
                      <a:pPr algn="ctr" fontAlgn="t"/>
                      <a:r>
                        <a:rPr lang="en-US" sz="1400" b="1" i="0" u="none" strike="noStrike" dirty="0" err="1">
                          <a:solidFill>
                            <a:srgbClr val="000000"/>
                          </a:solidFill>
                          <a:effectLst/>
                          <a:latin typeface="Graphik" panose="020B0503030202060203" pitchFamily="34" charset="0"/>
                        </a:rPr>
                        <a:t>str.isalnum</a:t>
                      </a:r>
                      <a:r>
                        <a:rPr lang="en-US" sz="1400" b="1" i="0" u="none" strike="noStrike" dirty="0">
                          <a:solidFill>
                            <a:srgbClr val="000000"/>
                          </a:solidFill>
                          <a:effectLst/>
                          <a:latin typeface="Graphik" panose="020B0503030202060203" pitchFamily="34" charset="0"/>
                        </a:rPr>
                        <a:t>()</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Returns true if string has at least 1 character and all characters are alphanumeric and false otherwise.</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2876177"/>
                  </a:ext>
                </a:extLst>
              </a:tr>
              <a:tr h="329068">
                <a:tc>
                  <a:txBody>
                    <a:bodyPr/>
                    <a:lstStyle/>
                    <a:p>
                      <a:pPr algn="ctr" fontAlgn="t"/>
                      <a:r>
                        <a:rPr lang="en-US" sz="1400" b="1" i="0" u="none" strike="noStrike" dirty="0" err="1">
                          <a:solidFill>
                            <a:srgbClr val="000000"/>
                          </a:solidFill>
                          <a:effectLst/>
                          <a:latin typeface="Graphik" panose="020B0503030202060203" pitchFamily="34" charset="0"/>
                        </a:rPr>
                        <a:t>str.isalpha</a:t>
                      </a:r>
                      <a:r>
                        <a:rPr lang="en-US" sz="1400" b="1" i="0" u="none" strike="noStrike" dirty="0">
                          <a:solidFill>
                            <a:srgbClr val="000000"/>
                          </a:solidFill>
                          <a:effectLst/>
                          <a:latin typeface="Graphik" panose="020B0503030202060203" pitchFamily="34" charset="0"/>
                        </a:rPr>
                        <a:t>()</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Returns true if string has at least 1 character and all characters are alphabetic and false otherwise.</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2898046"/>
                  </a:ext>
                </a:extLst>
              </a:tr>
              <a:tr h="193348">
                <a:tc>
                  <a:txBody>
                    <a:bodyPr/>
                    <a:lstStyle/>
                    <a:p>
                      <a:pPr algn="ctr" fontAlgn="t"/>
                      <a:r>
                        <a:rPr lang="en-US" sz="1400" b="1" i="0" u="none" strike="noStrike" dirty="0" err="1">
                          <a:solidFill>
                            <a:srgbClr val="000000"/>
                          </a:solidFill>
                          <a:effectLst/>
                          <a:latin typeface="Graphik" panose="020B0503030202060203" pitchFamily="34" charset="0"/>
                        </a:rPr>
                        <a:t>str.isdecimal</a:t>
                      </a:r>
                      <a:r>
                        <a:rPr lang="en-US" sz="1400" b="1" i="0" u="none" strike="noStrike" dirty="0">
                          <a:solidFill>
                            <a:srgbClr val="000000"/>
                          </a:solidFill>
                          <a:effectLst/>
                          <a:latin typeface="Graphik" panose="020B0503030202060203" pitchFamily="34" charset="0"/>
                        </a:rPr>
                        <a:t>()</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Returns true if a unicode string contains only decimal characters and false otherwise. </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8532741"/>
                  </a:ext>
                </a:extLst>
              </a:tr>
              <a:tr h="193348">
                <a:tc>
                  <a:txBody>
                    <a:bodyPr/>
                    <a:lstStyle/>
                    <a:p>
                      <a:pPr algn="ctr" fontAlgn="t"/>
                      <a:r>
                        <a:rPr lang="en-US" sz="1400" b="1" i="0" u="none" strike="noStrike" dirty="0" err="1">
                          <a:solidFill>
                            <a:srgbClr val="000000"/>
                          </a:solidFill>
                          <a:effectLst/>
                          <a:latin typeface="Graphik" panose="020B0503030202060203" pitchFamily="34" charset="0"/>
                        </a:rPr>
                        <a:t>str.isdigit</a:t>
                      </a:r>
                      <a:r>
                        <a:rPr lang="en-US" sz="1400" b="1" i="0" u="none" strike="noStrike" dirty="0">
                          <a:solidFill>
                            <a:srgbClr val="000000"/>
                          </a:solidFill>
                          <a:effectLst/>
                          <a:latin typeface="Graphik" panose="020B0503030202060203" pitchFamily="34" charset="0"/>
                        </a:rPr>
                        <a:t>()</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Returns true if string contains only digits and false otherwise.</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5579966"/>
                  </a:ext>
                </a:extLst>
              </a:tr>
              <a:tr h="329068">
                <a:tc>
                  <a:txBody>
                    <a:bodyPr/>
                    <a:lstStyle/>
                    <a:p>
                      <a:pPr algn="ctr" fontAlgn="t"/>
                      <a:r>
                        <a:rPr lang="en-US" sz="1400" b="1" i="0" u="none" strike="noStrike" dirty="0" err="1">
                          <a:solidFill>
                            <a:srgbClr val="000000"/>
                          </a:solidFill>
                          <a:effectLst/>
                          <a:latin typeface="Graphik" panose="020B0503030202060203" pitchFamily="34" charset="0"/>
                        </a:rPr>
                        <a:t>str.islower</a:t>
                      </a:r>
                      <a:r>
                        <a:rPr lang="en-US" sz="1400" b="1" i="0" u="none" strike="noStrike" dirty="0">
                          <a:solidFill>
                            <a:srgbClr val="000000"/>
                          </a:solidFill>
                          <a:effectLst/>
                          <a:latin typeface="Graphik" panose="020B0503030202060203" pitchFamily="34" charset="0"/>
                        </a:rPr>
                        <a:t>()</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Returns true if string has at least 1 cased character and all cased characters are in lowercase and false otherwise.</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0393180"/>
                  </a:ext>
                </a:extLst>
              </a:tr>
              <a:tr h="257798">
                <a:tc>
                  <a:txBody>
                    <a:bodyPr/>
                    <a:lstStyle/>
                    <a:p>
                      <a:pPr algn="ctr" fontAlgn="t"/>
                      <a:r>
                        <a:rPr lang="en-US" sz="1400" b="1" i="0" u="none" strike="noStrike" dirty="0" err="1">
                          <a:solidFill>
                            <a:srgbClr val="000000"/>
                          </a:solidFill>
                          <a:effectLst/>
                          <a:latin typeface="Graphik" panose="020B0503030202060203" pitchFamily="34" charset="0"/>
                        </a:rPr>
                        <a:t>str.isnumeric</a:t>
                      </a:r>
                      <a:r>
                        <a:rPr lang="en-US" sz="1400" b="1" i="0" u="none" strike="noStrike" dirty="0">
                          <a:solidFill>
                            <a:srgbClr val="000000"/>
                          </a:solidFill>
                          <a:effectLst/>
                          <a:latin typeface="Graphik" panose="020B0503030202060203" pitchFamily="34" charset="0"/>
                        </a:rPr>
                        <a:t>()</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dirty="0">
                          <a:solidFill>
                            <a:srgbClr val="000000"/>
                          </a:solidFill>
                          <a:effectLst/>
                          <a:latin typeface="Graphik" panose="020B0503030202060203" pitchFamily="34" charset="0"/>
                        </a:rPr>
                        <a:t>Returns true if a </a:t>
                      </a:r>
                      <a:r>
                        <a:rPr lang="en-US" sz="1400" b="0" i="0" u="none" strike="noStrike" dirty="0" err="1">
                          <a:solidFill>
                            <a:srgbClr val="000000"/>
                          </a:solidFill>
                          <a:effectLst/>
                          <a:latin typeface="Graphik" panose="020B0503030202060203" pitchFamily="34" charset="0"/>
                        </a:rPr>
                        <a:t>unicode</a:t>
                      </a:r>
                      <a:r>
                        <a:rPr lang="en-US" sz="1400" b="0" i="0" u="none" strike="noStrike" dirty="0">
                          <a:solidFill>
                            <a:srgbClr val="000000"/>
                          </a:solidFill>
                          <a:effectLst/>
                          <a:latin typeface="Graphik" panose="020B0503030202060203" pitchFamily="34" charset="0"/>
                        </a:rPr>
                        <a:t> string contains only numeric characters and false otherwise.</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850425"/>
                  </a:ext>
                </a:extLst>
              </a:tr>
              <a:tr h="166947">
                <a:tc>
                  <a:txBody>
                    <a:bodyPr/>
                    <a:lstStyle/>
                    <a:p>
                      <a:pPr algn="ctr" fontAlgn="t"/>
                      <a:r>
                        <a:rPr lang="en-US" sz="1400" b="1" i="0" u="none" strike="noStrike" dirty="0" err="1">
                          <a:solidFill>
                            <a:srgbClr val="000000"/>
                          </a:solidFill>
                          <a:effectLst/>
                          <a:latin typeface="Graphik" panose="020B0503030202060203" pitchFamily="34" charset="0"/>
                        </a:rPr>
                        <a:t>str.isspace</a:t>
                      </a:r>
                      <a:r>
                        <a:rPr lang="en-US" sz="1400" b="1" i="0" u="none" strike="noStrike" dirty="0">
                          <a:solidFill>
                            <a:srgbClr val="000000"/>
                          </a:solidFill>
                          <a:effectLst/>
                          <a:latin typeface="Graphik" panose="020B0503030202060203" pitchFamily="34" charset="0"/>
                        </a:rPr>
                        <a:t>()</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Returns true if string contains only whitespace characters and false otherwise.</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3112281"/>
                  </a:ext>
                </a:extLst>
              </a:tr>
              <a:tr h="193348">
                <a:tc>
                  <a:txBody>
                    <a:bodyPr/>
                    <a:lstStyle/>
                    <a:p>
                      <a:pPr algn="ctr" fontAlgn="t"/>
                      <a:r>
                        <a:rPr lang="en-US" sz="1400" b="1" i="0" u="none" strike="noStrike" dirty="0" err="1">
                          <a:solidFill>
                            <a:srgbClr val="000000"/>
                          </a:solidFill>
                          <a:effectLst/>
                          <a:latin typeface="Graphik" panose="020B0503030202060203" pitchFamily="34" charset="0"/>
                        </a:rPr>
                        <a:t>str.istitle</a:t>
                      </a:r>
                      <a:r>
                        <a:rPr lang="en-US" sz="1400" b="1" i="0" u="none" strike="noStrike" dirty="0">
                          <a:solidFill>
                            <a:srgbClr val="000000"/>
                          </a:solidFill>
                          <a:effectLst/>
                          <a:latin typeface="Graphik" panose="020B0503030202060203" pitchFamily="34" charset="0"/>
                        </a:rPr>
                        <a:t>()</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Returns true if string is properly "titlecased" and false otherwise.</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7657348"/>
                  </a:ext>
                </a:extLst>
              </a:tr>
              <a:tr h="329068">
                <a:tc>
                  <a:txBody>
                    <a:bodyPr/>
                    <a:lstStyle/>
                    <a:p>
                      <a:pPr algn="ctr" fontAlgn="t"/>
                      <a:r>
                        <a:rPr lang="en-US" sz="1400" b="1" i="0" u="none" strike="noStrike" dirty="0" err="1">
                          <a:solidFill>
                            <a:srgbClr val="000000"/>
                          </a:solidFill>
                          <a:effectLst/>
                          <a:latin typeface="Graphik" panose="020B0503030202060203" pitchFamily="34" charset="0"/>
                        </a:rPr>
                        <a:t>str.isupper</a:t>
                      </a:r>
                      <a:r>
                        <a:rPr lang="en-US" sz="1400" b="1" i="0" u="none" strike="noStrike" dirty="0">
                          <a:solidFill>
                            <a:srgbClr val="000000"/>
                          </a:solidFill>
                          <a:effectLst/>
                          <a:latin typeface="Graphik" panose="020B0503030202060203" pitchFamily="34" charset="0"/>
                        </a:rPr>
                        <a:t>()</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dirty="0">
                          <a:solidFill>
                            <a:srgbClr val="000000"/>
                          </a:solidFill>
                          <a:effectLst/>
                          <a:latin typeface="Graphik" panose="020B0503030202060203" pitchFamily="34" charset="0"/>
                        </a:rPr>
                        <a:t>Returns true if string has at least one cased character and all cased characters are in uppercase and false otherwise.</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1744479"/>
                  </a:ext>
                </a:extLst>
              </a:tr>
              <a:tr h="329068">
                <a:tc>
                  <a:txBody>
                    <a:bodyPr/>
                    <a:lstStyle/>
                    <a:p>
                      <a:pPr algn="ctr" fontAlgn="t"/>
                      <a:r>
                        <a:rPr lang="en-US" sz="1400" b="1" i="0" u="none" strike="noStrike" dirty="0" err="1">
                          <a:solidFill>
                            <a:srgbClr val="000000"/>
                          </a:solidFill>
                          <a:effectLst/>
                          <a:latin typeface="Graphik" panose="020B0503030202060203" pitchFamily="34" charset="0"/>
                        </a:rPr>
                        <a:t>str.len</a:t>
                      </a:r>
                      <a:r>
                        <a:rPr lang="en-US" sz="1400" b="1" i="0" u="none" strike="noStrike" dirty="0">
                          <a:solidFill>
                            <a:srgbClr val="000000"/>
                          </a:solidFill>
                          <a:effectLst/>
                          <a:latin typeface="Graphik" panose="020B0503030202060203" pitchFamily="34" charset="0"/>
                        </a:rPr>
                        <a:t>(string)</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Returns the length of the string</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1181651"/>
                  </a:ext>
                </a:extLst>
              </a:tr>
              <a:tr h="329068">
                <a:tc>
                  <a:txBody>
                    <a:bodyPr/>
                    <a:lstStyle/>
                    <a:p>
                      <a:pPr algn="ctr" fontAlgn="t"/>
                      <a:r>
                        <a:rPr lang="en-US" sz="1400" b="1" i="0" u="none" strike="noStrike" dirty="0" err="1">
                          <a:solidFill>
                            <a:srgbClr val="000000"/>
                          </a:solidFill>
                          <a:effectLst/>
                          <a:latin typeface="Graphik" panose="020B0503030202060203" pitchFamily="34" charset="0"/>
                        </a:rPr>
                        <a:t>str.ljust</a:t>
                      </a:r>
                      <a:r>
                        <a:rPr lang="en-US" sz="1400" b="1" i="0" u="none" strike="noStrike" dirty="0">
                          <a:solidFill>
                            <a:srgbClr val="000000"/>
                          </a:solidFill>
                          <a:effectLst/>
                          <a:latin typeface="Graphik" panose="020B0503030202060203" pitchFamily="34" charset="0"/>
                        </a:rPr>
                        <a:t>(width[, </a:t>
                      </a:r>
                      <a:r>
                        <a:rPr lang="en-US" sz="1400" b="1" i="0" u="none" strike="noStrike" dirty="0" err="1">
                          <a:solidFill>
                            <a:srgbClr val="000000"/>
                          </a:solidFill>
                          <a:effectLst/>
                          <a:latin typeface="Graphik" panose="020B0503030202060203" pitchFamily="34" charset="0"/>
                        </a:rPr>
                        <a:t>fillchar</a:t>
                      </a:r>
                      <a:r>
                        <a:rPr lang="en-US" sz="1400" b="1" i="0" u="none" strike="noStrike" dirty="0">
                          <a:solidFill>
                            <a:srgbClr val="000000"/>
                          </a:solidFill>
                          <a:effectLst/>
                          <a:latin typeface="Graphik" panose="020B0503030202060203" pitchFamily="34" charset="0"/>
                        </a:rPr>
                        <a:t>])</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Returns a space-padded string with the original string left-justified to a total of width columns.</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9165893"/>
                  </a:ext>
                </a:extLst>
              </a:tr>
              <a:tr h="329068">
                <a:tc>
                  <a:txBody>
                    <a:bodyPr/>
                    <a:lstStyle/>
                    <a:p>
                      <a:pPr algn="ctr" fontAlgn="t"/>
                      <a:r>
                        <a:rPr lang="en-US" sz="1400" b="1" i="0" u="none" strike="noStrike" dirty="0" err="1">
                          <a:solidFill>
                            <a:srgbClr val="000000"/>
                          </a:solidFill>
                          <a:effectLst/>
                          <a:latin typeface="Graphik" panose="020B0503030202060203" pitchFamily="34" charset="0"/>
                        </a:rPr>
                        <a:t>str.lower</a:t>
                      </a:r>
                      <a:r>
                        <a:rPr lang="en-US" sz="1400" b="1" i="0" u="none" strike="noStrike" dirty="0">
                          <a:solidFill>
                            <a:srgbClr val="000000"/>
                          </a:solidFill>
                          <a:effectLst/>
                          <a:latin typeface="Graphik" panose="020B0503030202060203" pitchFamily="34" charset="0"/>
                        </a:rPr>
                        <a:t>()</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Converts all uppercase letters in string to lowercase.</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1077380"/>
                  </a:ext>
                </a:extLst>
              </a:tr>
              <a:tr h="329068">
                <a:tc>
                  <a:txBody>
                    <a:bodyPr/>
                    <a:lstStyle/>
                    <a:p>
                      <a:pPr algn="ctr" fontAlgn="t"/>
                      <a:r>
                        <a:rPr lang="en-US" sz="1400" b="1" i="0" u="none" strike="noStrike" dirty="0" err="1">
                          <a:solidFill>
                            <a:srgbClr val="000000"/>
                          </a:solidFill>
                          <a:effectLst/>
                          <a:latin typeface="Graphik" panose="020B0503030202060203" pitchFamily="34" charset="0"/>
                        </a:rPr>
                        <a:t>str.lstrip</a:t>
                      </a:r>
                      <a:r>
                        <a:rPr lang="en-US" sz="1400" b="1" i="0" u="none" strike="noStrike" dirty="0">
                          <a:solidFill>
                            <a:srgbClr val="000000"/>
                          </a:solidFill>
                          <a:effectLst/>
                          <a:latin typeface="Graphik" panose="020B0503030202060203" pitchFamily="34" charset="0"/>
                        </a:rPr>
                        <a:t>()</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Removes all leading whitespace in string.</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2918917"/>
                  </a:ext>
                </a:extLst>
              </a:tr>
              <a:tr h="329068">
                <a:tc>
                  <a:txBody>
                    <a:bodyPr/>
                    <a:lstStyle/>
                    <a:p>
                      <a:pPr algn="ctr" fontAlgn="t"/>
                      <a:r>
                        <a:rPr lang="en-US" sz="1400" b="1" i="0" u="none" strike="noStrike" dirty="0" err="1">
                          <a:solidFill>
                            <a:srgbClr val="000000"/>
                          </a:solidFill>
                          <a:effectLst/>
                          <a:latin typeface="Graphik" panose="020B0503030202060203" pitchFamily="34" charset="0"/>
                        </a:rPr>
                        <a:t>str.maketrans</a:t>
                      </a:r>
                      <a:r>
                        <a:rPr lang="en-US" sz="1400" b="1" i="0" u="none" strike="noStrike" dirty="0">
                          <a:solidFill>
                            <a:srgbClr val="000000"/>
                          </a:solidFill>
                          <a:effectLst/>
                          <a:latin typeface="Graphik" panose="020B0503030202060203" pitchFamily="34" charset="0"/>
                        </a:rPr>
                        <a:t>()</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dirty="0">
                          <a:solidFill>
                            <a:srgbClr val="000000"/>
                          </a:solidFill>
                          <a:effectLst/>
                          <a:latin typeface="Graphik" panose="020B0503030202060203" pitchFamily="34" charset="0"/>
                        </a:rPr>
                        <a:t>Returns a translation table to be used in translate function.</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3786035"/>
                  </a:ext>
                </a:extLst>
              </a:tr>
            </a:tbl>
          </a:graphicData>
        </a:graphic>
      </p:graphicFrame>
    </p:spTree>
    <p:extLst>
      <p:ext uri="{BB962C8B-B14F-4D97-AF65-F5344CB8AC3E}">
        <p14:creationId xmlns:p14="http://schemas.microsoft.com/office/powerpoint/2010/main" val="18540776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aphicFrame>
        <p:nvGraphicFramePr>
          <p:cNvPr id="12" name="Table 11">
            <a:extLst>
              <a:ext uri="{FF2B5EF4-FFF2-40B4-BE49-F238E27FC236}">
                <a16:creationId xmlns:a16="http://schemas.microsoft.com/office/drawing/2014/main" id="{E3C7438C-F408-49AA-83B0-85ECB8EAB39A}"/>
              </a:ext>
            </a:extLst>
          </p:cNvPr>
          <p:cNvGraphicFramePr>
            <a:graphicFrameLocks noGrp="1"/>
          </p:cNvGraphicFramePr>
          <p:nvPr>
            <p:extLst>
              <p:ext uri="{D42A27DB-BD31-4B8C-83A1-F6EECF244321}">
                <p14:modId xmlns:p14="http://schemas.microsoft.com/office/powerpoint/2010/main" val="4057247297"/>
              </p:ext>
            </p:extLst>
          </p:nvPr>
        </p:nvGraphicFramePr>
        <p:xfrm>
          <a:off x="418275" y="1897750"/>
          <a:ext cx="10963371" cy="4779224"/>
        </p:xfrm>
        <a:graphic>
          <a:graphicData uri="http://schemas.openxmlformats.org/drawingml/2006/table">
            <a:tbl>
              <a:tblPr/>
              <a:tblGrid>
                <a:gridCol w="3167406">
                  <a:extLst>
                    <a:ext uri="{9D8B030D-6E8A-4147-A177-3AD203B41FA5}">
                      <a16:colId xmlns:a16="http://schemas.microsoft.com/office/drawing/2014/main" val="1504671818"/>
                    </a:ext>
                  </a:extLst>
                </a:gridCol>
                <a:gridCol w="7795965">
                  <a:extLst>
                    <a:ext uri="{9D8B030D-6E8A-4147-A177-3AD203B41FA5}">
                      <a16:colId xmlns:a16="http://schemas.microsoft.com/office/drawing/2014/main" val="4211624087"/>
                    </a:ext>
                  </a:extLst>
                </a:gridCol>
              </a:tblGrid>
              <a:tr h="216646">
                <a:tc>
                  <a:txBody>
                    <a:bodyPr/>
                    <a:lstStyle/>
                    <a:p>
                      <a:pPr algn="ctr" fontAlgn="t"/>
                      <a:r>
                        <a:rPr lang="en-US" sz="1500" b="1" i="0" u="none" strike="noStrike">
                          <a:solidFill>
                            <a:srgbClr val="313131"/>
                          </a:solidFill>
                          <a:effectLst/>
                          <a:latin typeface="Graphik" panose="020B0503030202060203" pitchFamily="34" charset="0"/>
                        </a:rPr>
                        <a:t>Methods </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t"/>
                      <a:r>
                        <a:rPr lang="en-US" sz="1500" b="1" i="0" u="none" strike="noStrike" dirty="0">
                          <a:solidFill>
                            <a:srgbClr val="313131"/>
                          </a:solidFill>
                          <a:effectLst/>
                          <a:latin typeface="Graphik" panose="020B0503030202060203" pitchFamily="34" charset="0"/>
                        </a:rPr>
                        <a:t>Description</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777864183"/>
                  </a:ext>
                </a:extLst>
              </a:tr>
              <a:tr h="268341">
                <a:tc>
                  <a:txBody>
                    <a:bodyPr/>
                    <a:lstStyle/>
                    <a:p>
                      <a:pPr algn="ctr" fontAlgn="t"/>
                      <a:r>
                        <a:rPr lang="en-US" sz="1400" b="1" i="0" u="none" strike="noStrike" dirty="0" err="1">
                          <a:solidFill>
                            <a:srgbClr val="000000"/>
                          </a:solidFill>
                          <a:effectLst/>
                          <a:latin typeface="Graphik" panose="020B0503030202060203" pitchFamily="34" charset="0"/>
                        </a:rPr>
                        <a:t>str.max</a:t>
                      </a:r>
                      <a:r>
                        <a:rPr lang="en-US" sz="1400" b="1" i="0" u="none" strike="noStrike" dirty="0">
                          <a:solidFill>
                            <a:srgbClr val="000000"/>
                          </a:solidFill>
                          <a:effectLst/>
                          <a:latin typeface="Graphik" panose="020B0503030202060203" pitchFamily="34" charset="0"/>
                        </a:rPr>
                        <a:t>(</a:t>
                      </a:r>
                      <a:r>
                        <a:rPr lang="en-US" sz="1400" b="1" i="0" u="none" strike="noStrike" dirty="0" err="1">
                          <a:solidFill>
                            <a:srgbClr val="000000"/>
                          </a:solidFill>
                          <a:effectLst/>
                          <a:latin typeface="Graphik" panose="020B0503030202060203" pitchFamily="34" charset="0"/>
                        </a:rPr>
                        <a:t>str</a:t>
                      </a:r>
                      <a:r>
                        <a:rPr lang="en-US" sz="1400" b="1" i="0" u="none" strike="noStrike" dirty="0">
                          <a:solidFill>
                            <a:srgbClr val="000000"/>
                          </a:solidFill>
                          <a:effectLst/>
                          <a:latin typeface="Graphik" panose="020B0503030202060203" pitchFamily="34" charset="0"/>
                        </a:rPr>
                        <a:t>)</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Returns the max alphabetical character from the string str.</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2876177"/>
                  </a:ext>
                </a:extLst>
              </a:tr>
              <a:tr h="268341">
                <a:tc>
                  <a:txBody>
                    <a:bodyPr/>
                    <a:lstStyle/>
                    <a:p>
                      <a:pPr algn="ctr" fontAlgn="t"/>
                      <a:r>
                        <a:rPr lang="en-US" sz="1400" b="1" i="0" u="none" strike="noStrike" dirty="0" err="1">
                          <a:solidFill>
                            <a:srgbClr val="000000"/>
                          </a:solidFill>
                          <a:effectLst/>
                          <a:latin typeface="Graphik" panose="020B0503030202060203" pitchFamily="34" charset="0"/>
                        </a:rPr>
                        <a:t>str.min</a:t>
                      </a:r>
                      <a:r>
                        <a:rPr lang="en-US" sz="1400" b="1" i="0" u="none" strike="noStrike" dirty="0">
                          <a:solidFill>
                            <a:srgbClr val="000000"/>
                          </a:solidFill>
                          <a:effectLst/>
                          <a:latin typeface="Graphik" panose="020B0503030202060203" pitchFamily="34" charset="0"/>
                        </a:rPr>
                        <a:t>(</a:t>
                      </a:r>
                      <a:r>
                        <a:rPr lang="en-US" sz="1400" b="1" i="0" u="none" strike="noStrike" dirty="0" err="1">
                          <a:solidFill>
                            <a:srgbClr val="000000"/>
                          </a:solidFill>
                          <a:effectLst/>
                          <a:latin typeface="Graphik" panose="020B0503030202060203" pitchFamily="34" charset="0"/>
                        </a:rPr>
                        <a:t>str</a:t>
                      </a:r>
                      <a:r>
                        <a:rPr lang="en-US" sz="1400" b="1" i="0" u="none" strike="noStrike" dirty="0">
                          <a:solidFill>
                            <a:srgbClr val="000000"/>
                          </a:solidFill>
                          <a:effectLst/>
                          <a:latin typeface="Graphik" panose="020B0503030202060203" pitchFamily="34" charset="0"/>
                        </a:rPr>
                        <a:t>)</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Returns the min alphabetical character from the string str.</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2898046"/>
                  </a:ext>
                </a:extLst>
              </a:tr>
              <a:tr h="202594">
                <a:tc>
                  <a:txBody>
                    <a:bodyPr/>
                    <a:lstStyle/>
                    <a:p>
                      <a:pPr algn="ctr" fontAlgn="t"/>
                      <a:r>
                        <a:rPr lang="en-US" sz="1400" b="1" i="0" u="none" strike="noStrike" dirty="0" err="1">
                          <a:solidFill>
                            <a:srgbClr val="000000"/>
                          </a:solidFill>
                          <a:effectLst/>
                          <a:latin typeface="Graphik" panose="020B0503030202060203" pitchFamily="34" charset="0"/>
                        </a:rPr>
                        <a:t>str.replace</a:t>
                      </a:r>
                      <a:r>
                        <a:rPr lang="en-US" sz="1400" b="1" i="0" u="none" strike="noStrike" dirty="0">
                          <a:solidFill>
                            <a:srgbClr val="000000"/>
                          </a:solidFill>
                          <a:effectLst/>
                          <a:latin typeface="Graphik" panose="020B0503030202060203" pitchFamily="34" charset="0"/>
                        </a:rPr>
                        <a:t>(old, new [, max])</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Replaces all occurrences of old in string with new or at most max occurrences if max given.</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8532741"/>
                  </a:ext>
                </a:extLst>
              </a:tr>
              <a:tr h="202594">
                <a:tc>
                  <a:txBody>
                    <a:bodyPr/>
                    <a:lstStyle/>
                    <a:p>
                      <a:pPr algn="ctr" fontAlgn="t"/>
                      <a:r>
                        <a:rPr lang="en-US" sz="1400" b="1" i="0" u="none" strike="noStrike" dirty="0">
                          <a:solidFill>
                            <a:srgbClr val="000000"/>
                          </a:solidFill>
                          <a:effectLst/>
                          <a:latin typeface="Graphik" panose="020B0503030202060203" pitchFamily="34" charset="0"/>
                        </a:rPr>
                        <a:t>str.</a:t>
                      </a:r>
                      <a:r>
                        <a:rPr lang="da-DK" sz="1400" b="1" i="0" u="none" strike="noStrike" dirty="0">
                          <a:solidFill>
                            <a:srgbClr val="000000"/>
                          </a:solidFill>
                          <a:effectLst/>
                          <a:latin typeface="Graphik" panose="020B0503030202060203" pitchFamily="34" charset="0"/>
                        </a:rPr>
                        <a:t>rfind(str, beg=0,end=len(string))</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Same as find(), but search backwards in string.</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5579966"/>
                  </a:ext>
                </a:extLst>
              </a:tr>
              <a:tr h="399332">
                <a:tc>
                  <a:txBody>
                    <a:bodyPr/>
                    <a:lstStyle/>
                    <a:p>
                      <a:pPr algn="ctr" fontAlgn="t"/>
                      <a:r>
                        <a:rPr lang="en-US" sz="1400" b="1" i="0" u="none" strike="noStrike" dirty="0">
                          <a:solidFill>
                            <a:srgbClr val="000000"/>
                          </a:solidFill>
                          <a:effectLst/>
                          <a:latin typeface="Graphik" panose="020B0503030202060203" pitchFamily="34" charset="0"/>
                        </a:rPr>
                        <a:t>str.</a:t>
                      </a:r>
                      <a:r>
                        <a:rPr lang="da-DK" sz="1400" b="1" i="0" u="none" strike="noStrike" dirty="0">
                          <a:solidFill>
                            <a:srgbClr val="000000"/>
                          </a:solidFill>
                          <a:effectLst/>
                          <a:latin typeface="Graphik" panose="020B0503030202060203" pitchFamily="34" charset="0"/>
                        </a:rPr>
                        <a:t>rindex( str, beg=0, end=len(string))</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Same as index(), but search backwards in string.</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0393180"/>
                  </a:ext>
                </a:extLst>
              </a:tr>
              <a:tr h="399332">
                <a:tc>
                  <a:txBody>
                    <a:bodyPr/>
                    <a:lstStyle/>
                    <a:p>
                      <a:pPr algn="ctr" fontAlgn="t"/>
                      <a:r>
                        <a:rPr lang="en-US" sz="1400" b="1" i="0" u="none" strike="noStrike" dirty="0" err="1">
                          <a:solidFill>
                            <a:srgbClr val="000000"/>
                          </a:solidFill>
                          <a:effectLst/>
                          <a:latin typeface="Graphik" panose="020B0503030202060203" pitchFamily="34" charset="0"/>
                        </a:rPr>
                        <a:t>str.rjust</a:t>
                      </a:r>
                      <a:r>
                        <a:rPr lang="en-US" sz="1400" b="1" i="0" u="none" strike="noStrike" dirty="0">
                          <a:solidFill>
                            <a:srgbClr val="000000"/>
                          </a:solidFill>
                          <a:effectLst/>
                          <a:latin typeface="Graphik" panose="020B0503030202060203" pitchFamily="34" charset="0"/>
                        </a:rPr>
                        <a:t>(width,[, </a:t>
                      </a:r>
                      <a:r>
                        <a:rPr lang="en-US" sz="1400" b="1" i="0" u="none" strike="noStrike" dirty="0" err="1">
                          <a:solidFill>
                            <a:srgbClr val="000000"/>
                          </a:solidFill>
                          <a:effectLst/>
                          <a:latin typeface="Graphik" panose="020B0503030202060203" pitchFamily="34" charset="0"/>
                        </a:rPr>
                        <a:t>fillchar</a:t>
                      </a:r>
                      <a:r>
                        <a:rPr lang="en-US" sz="1400" b="1" i="0" u="none" strike="noStrike" dirty="0">
                          <a:solidFill>
                            <a:srgbClr val="000000"/>
                          </a:solidFill>
                          <a:effectLst/>
                          <a:latin typeface="Graphik" panose="020B0503030202060203" pitchFamily="34" charset="0"/>
                        </a:rPr>
                        <a:t>])</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Returns a space-padded string with the original string right-justified to a total of width columns.</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850425"/>
                  </a:ext>
                </a:extLst>
              </a:tr>
              <a:tr h="202594">
                <a:tc>
                  <a:txBody>
                    <a:bodyPr/>
                    <a:lstStyle/>
                    <a:p>
                      <a:pPr algn="ctr" fontAlgn="t"/>
                      <a:r>
                        <a:rPr lang="en-US" sz="1400" b="1" i="0" u="none" strike="noStrike" dirty="0" err="1">
                          <a:solidFill>
                            <a:srgbClr val="000000"/>
                          </a:solidFill>
                          <a:effectLst/>
                          <a:latin typeface="Graphik" panose="020B0503030202060203" pitchFamily="34" charset="0"/>
                        </a:rPr>
                        <a:t>str.rstrip</a:t>
                      </a:r>
                      <a:r>
                        <a:rPr lang="en-US" sz="1400" b="1" i="0" u="none" strike="noStrike" dirty="0">
                          <a:solidFill>
                            <a:srgbClr val="000000"/>
                          </a:solidFill>
                          <a:effectLst/>
                          <a:latin typeface="Graphik" panose="020B0503030202060203" pitchFamily="34" charset="0"/>
                        </a:rPr>
                        <a:t>()</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dirty="0">
                          <a:solidFill>
                            <a:srgbClr val="000000"/>
                          </a:solidFill>
                          <a:effectLst/>
                          <a:latin typeface="Graphik" panose="020B0503030202060203" pitchFamily="34" charset="0"/>
                        </a:rPr>
                        <a:t>Removes all trailing whitespace of string.</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3112281"/>
                  </a:ext>
                </a:extLst>
              </a:tr>
              <a:tr h="399332">
                <a:tc>
                  <a:txBody>
                    <a:bodyPr/>
                    <a:lstStyle/>
                    <a:p>
                      <a:pPr algn="ctr" fontAlgn="t"/>
                      <a:r>
                        <a:rPr lang="en-US" sz="1400" b="1" i="0" u="none" strike="noStrike" dirty="0" err="1">
                          <a:solidFill>
                            <a:srgbClr val="000000"/>
                          </a:solidFill>
                          <a:effectLst/>
                          <a:latin typeface="Graphik" panose="020B0503030202060203" pitchFamily="34" charset="0"/>
                        </a:rPr>
                        <a:t>str.split</a:t>
                      </a:r>
                      <a:r>
                        <a:rPr lang="en-US" sz="1400" b="1" i="0" u="none" strike="noStrike" dirty="0">
                          <a:solidFill>
                            <a:srgbClr val="000000"/>
                          </a:solidFill>
                          <a:effectLst/>
                          <a:latin typeface="Graphik" panose="020B0503030202060203" pitchFamily="34" charset="0"/>
                        </a:rPr>
                        <a:t>(</a:t>
                      </a:r>
                      <a:r>
                        <a:rPr lang="en-US" sz="1400" b="1" i="0" u="none" strike="noStrike" dirty="0" err="1">
                          <a:solidFill>
                            <a:srgbClr val="000000"/>
                          </a:solidFill>
                          <a:effectLst/>
                          <a:latin typeface="Graphik" panose="020B0503030202060203" pitchFamily="34" charset="0"/>
                        </a:rPr>
                        <a:t>str</a:t>
                      </a:r>
                      <a:r>
                        <a:rPr lang="en-US" sz="1400" b="1" i="0" u="none" strike="noStrike" dirty="0">
                          <a:solidFill>
                            <a:srgbClr val="000000"/>
                          </a:solidFill>
                          <a:effectLst/>
                          <a:latin typeface="Graphik" panose="020B0503030202060203" pitchFamily="34" charset="0"/>
                        </a:rPr>
                        <a:t>="", </a:t>
                      </a:r>
                      <a:r>
                        <a:rPr lang="en-US" sz="1400" b="1" i="0" u="none" strike="noStrike" dirty="0" err="1">
                          <a:solidFill>
                            <a:srgbClr val="000000"/>
                          </a:solidFill>
                          <a:effectLst/>
                          <a:latin typeface="Graphik" panose="020B0503030202060203" pitchFamily="34" charset="0"/>
                        </a:rPr>
                        <a:t>num</a:t>
                      </a:r>
                      <a:r>
                        <a:rPr lang="en-US" sz="1400" b="1" i="0" u="none" strike="noStrike" dirty="0">
                          <a:solidFill>
                            <a:srgbClr val="000000"/>
                          </a:solidFill>
                          <a:effectLst/>
                          <a:latin typeface="Graphik" panose="020B0503030202060203" pitchFamily="34" charset="0"/>
                        </a:rPr>
                        <a:t>=</a:t>
                      </a:r>
                      <a:r>
                        <a:rPr lang="en-US" sz="1400" b="1" i="0" u="none" strike="noStrike" dirty="0" err="1">
                          <a:solidFill>
                            <a:srgbClr val="000000"/>
                          </a:solidFill>
                          <a:effectLst/>
                          <a:latin typeface="Graphik" panose="020B0503030202060203" pitchFamily="34" charset="0"/>
                        </a:rPr>
                        <a:t>string.count</a:t>
                      </a:r>
                      <a:r>
                        <a:rPr lang="en-US" sz="1400" b="1" i="0" u="none" strike="noStrike" dirty="0">
                          <a:solidFill>
                            <a:srgbClr val="000000"/>
                          </a:solidFill>
                          <a:effectLst/>
                          <a:latin typeface="Graphik" panose="020B0503030202060203" pitchFamily="34" charset="0"/>
                        </a:rPr>
                        <a:t>(</a:t>
                      </a:r>
                      <a:r>
                        <a:rPr lang="en-US" sz="1400" b="1" i="0" u="none" strike="noStrike" dirty="0" err="1">
                          <a:solidFill>
                            <a:srgbClr val="000000"/>
                          </a:solidFill>
                          <a:effectLst/>
                          <a:latin typeface="Graphik" panose="020B0503030202060203" pitchFamily="34" charset="0"/>
                        </a:rPr>
                        <a:t>str</a:t>
                      </a:r>
                      <a:r>
                        <a:rPr lang="en-US" sz="1400" b="1" i="0" u="none" strike="noStrike" dirty="0">
                          <a:solidFill>
                            <a:srgbClr val="000000"/>
                          </a:solidFill>
                          <a:effectLst/>
                          <a:latin typeface="Graphik" panose="020B0503030202060203" pitchFamily="34" charset="0"/>
                        </a:rPr>
                        <a:t>))</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Splits string according to delimiter str (space if not provided) and returns list of substrings; split into at most num substrings if given.</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7657348"/>
                  </a:ext>
                </a:extLst>
              </a:tr>
              <a:tr h="268341">
                <a:tc>
                  <a:txBody>
                    <a:bodyPr/>
                    <a:lstStyle/>
                    <a:p>
                      <a:pPr algn="ctr" fontAlgn="t"/>
                      <a:r>
                        <a:rPr lang="en-US" sz="1400" b="1" i="0" u="none" strike="noStrike" dirty="0" err="1">
                          <a:solidFill>
                            <a:srgbClr val="000000"/>
                          </a:solidFill>
                          <a:effectLst/>
                          <a:latin typeface="Graphik" panose="020B0503030202060203" pitchFamily="34" charset="0"/>
                        </a:rPr>
                        <a:t>str.splitlines</a:t>
                      </a:r>
                      <a:r>
                        <a:rPr lang="en-US" sz="1400" b="1" i="0" u="none" strike="noStrike" dirty="0">
                          <a:solidFill>
                            <a:srgbClr val="000000"/>
                          </a:solidFill>
                          <a:effectLst/>
                          <a:latin typeface="Graphik" panose="020B0503030202060203" pitchFamily="34" charset="0"/>
                        </a:rPr>
                        <a:t>( </a:t>
                      </a:r>
                      <a:r>
                        <a:rPr lang="en-US" sz="1400" b="1" i="0" u="none" strike="noStrike" dirty="0" err="1">
                          <a:solidFill>
                            <a:srgbClr val="000000"/>
                          </a:solidFill>
                          <a:effectLst/>
                          <a:latin typeface="Graphik" panose="020B0503030202060203" pitchFamily="34" charset="0"/>
                        </a:rPr>
                        <a:t>num</a:t>
                      </a:r>
                      <a:r>
                        <a:rPr lang="en-US" sz="1400" b="1" i="0" u="none" strike="noStrike" dirty="0">
                          <a:solidFill>
                            <a:srgbClr val="000000"/>
                          </a:solidFill>
                          <a:effectLst/>
                          <a:latin typeface="Graphik" panose="020B0503030202060203" pitchFamily="34" charset="0"/>
                        </a:rPr>
                        <a:t>=</a:t>
                      </a:r>
                      <a:r>
                        <a:rPr lang="en-US" sz="1400" b="1" i="0" u="none" strike="noStrike" dirty="0" err="1">
                          <a:solidFill>
                            <a:srgbClr val="000000"/>
                          </a:solidFill>
                          <a:effectLst/>
                          <a:latin typeface="Graphik" panose="020B0503030202060203" pitchFamily="34" charset="0"/>
                        </a:rPr>
                        <a:t>string.count</a:t>
                      </a:r>
                      <a:r>
                        <a:rPr lang="en-US" sz="1400" b="1" i="0" u="none" strike="noStrike" dirty="0">
                          <a:solidFill>
                            <a:srgbClr val="000000"/>
                          </a:solidFill>
                          <a:effectLst/>
                          <a:latin typeface="Graphik" panose="020B0503030202060203" pitchFamily="34" charset="0"/>
                        </a:rPr>
                        <a:t>('\n'))</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Splits string at all (or num) NEWLINEs and returns a list of each line with NEWLINEs removed.</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1744479"/>
                  </a:ext>
                </a:extLst>
              </a:tr>
              <a:tr h="399332">
                <a:tc>
                  <a:txBody>
                    <a:bodyPr/>
                    <a:lstStyle/>
                    <a:p>
                      <a:pPr algn="ctr" fontAlgn="t"/>
                      <a:r>
                        <a:rPr lang="en-US" sz="1400" b="1" i="0" u="none" strike="noStrike" dirty="0" err="1">
                          <a:solidFill>
                            <a:srgbClr val="000000"/>
                          </a:solidFill>
                          <a:effectLst/>
                          <a:latin typeface="Graphik" panose="020B0503030202060203" pitchFamily="34" charset="0"/>
                        </a:rPr>
                        <a:t>str.startswith</a:t>
                      </a:r>
                      <a:r>
                        <a:rPr lang="en-US" sz="1400" b="1" i="0" u="none" strike="noStrike" dirty="0">
                          <a:solidFill>
                            <a:srgbClr val="000000"/>
                          </a:solidFill>
                          <a:effectLst/>
                          <a:latin typeface="Graphik" panose="020B0503030202060203" pitchFamily="34" charset="0"/>
                        </a:rPr>
                        <a:t>(</a:t>
                      </a:r>
                      <a:r>
                        <a:rPr lang="en-US" sz="1400" b="1" i="0" u="none" strike="noStrike" dirty="0" err="1">
                          <a:solidFill>
                            <a:srgbClr val="000000"/>
                          </a:solidFill>
                          <a:effectLst/>
                          <a:latin typeface="Graphik" panose="020B0503030202060203" pitchFamily="34" charset="0"/>
                        </a:rPr>
                        <a:t>str</a:t>
                      </a:r>
                      <a:r>
                        <a:rPr lang="en-US" sz="1400" b="1" i="0" u="none" strike="noStrike" dirty="0">
                          <a:solidFill>
                            <a:srgbClr val="000000"/>
                          </a:solidFill>
                          <a:effectLst/>
                          <a:latin typeface="Graphik" panose="020B0503030202060203" pitchFamily="34" charset="0"/>
                        </a:rPr>
                        <a:t>, beg=0,end=</a:t>
                      </a:r>
                      <a:r>
                        <a:rPr lang="en-US" sz="1400" b="1" i="0" u="none" strike="noStrike" dirty="0" err="1">
                          <a:solidFill>
                            <a:srgbClr val="000000"/>
                          </a:solidFill>
                          <a:effectLst/>
                          <a:latin typeface="Graphik" panose="020B0503030202060203" pitchFamily="34" charset="0"/>
                        </a:rPr>
                        <a:t>len</a:t>
                      </a:r>
                      <a:r>
                        <a:rPr lang="en-US" sz="1400" b="1" i="0" u="none" strike="noStrike" dirty="0">
                          <a:solidFill>
                            <a:srgbClr val="000000"/>
                          </a:solidFill>
                          <a:effectLst/>
                          <a:latin typeface="Graphik" panose="020B0503030202060203" pitchFamily="34" charset="0"/>
                        </a:rPr>
                        <a:t>(string))</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Determines if string or a substring of string (if starting index beg and ending index end are given) starts with substring str; returns true if so and false otherwise.</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1181651"/>
                  </a:ext>
                </a:extLst>
              </a:tr>
              <a:tr h="268341">
                <a:tc>
                  <a:txBody>
                    <a:bodyPr/>
                    <a:lstStyle/>
                    <a:p>
                      <a:pPr algn="ctr" fontAlgn="t"/>
                      <a:r>
                        <a:rPr lang="en-US" sz="1400" b="1" i="0" u="none" strike="noStrike" dirty="0" err="1">
                          <a:solidFill>
                            <a:srgbClr val="000000"/>
                          </a:solidFill>
                          <a:effectLst/>
                          <a:latin typeface="Graphik" panose="020B0503030202060203" pitchFamily="34" charset="0"/>
                        </a:rPr>
                        <a:t>str.strip</a:t>
                      </a:r>
                      <a:r>
                        <a:rPr lang="en-US" sz="1400" b="1" i="0" u="none" strike="noStrike" dirty="0">
                          <a:solidFill>
                            <a:srgbClr val="000000"/>
                          </a:solidFill>
                          <a:effectLst/>
                          <a:latin typeface="Graphik" panose="020B0503030202060203" pitchFamily="34" charset="0"/>
                        </a:rPr>
                        <a:t>([chars])</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dirty="0">
                          <a:solidFill>
                            <a:srgbClr val="000000"/>
                          </a:solidFill>
                          <a:effectLst/>
                          <a:latin typeface="Graphik" panose="020B0503030202060203" pitchFamily="34" charset="0"/>
                        </a:rPr>
                        <a:t>Performs both </a:t>
                      </a:r>
                      <a:r>
                        <a:rPr lang="en-US" sz="1400" b="0" i="0" u="none" strike="noStrike" dirty="0" err="1">
                          <a:solidFill>
                            <a:srgbClr val="000000"/>
                          </a:solidFill>
                          <a:effectLst/>
                          <a:latin typeface="Graphik" panose="020B0503030202060203" pitchFamily="34" charset="0"/>
                        </a:rPr>
                        <a:t>lstrip</a:t>
                      </a:r>
                      <a:r>
                        <a:rPr lang="en-US" sz="1400" b="0" i="0" u="none" strike="noStrike" dirty="0">
                          <a:solidFill>
                            <a:srgbClr val="000000"/>
                          </a:solidFill>
                          <a:effectLst/>
                          <a:latin typeface="Graphik" panose="020B0503030202060203" pitchFamily="34" charset="0"/>
                        </a:rPr>
                        <a:t>() and </a:t>
                      </a:r>
                      <a:r>
                        <a:rPr lang="en-US" sz="1400" b="0" i="0" u="none" strike="noStrike" dirty="0" err="1">
                          <a:solidFill>
                            <a:srgbClr val="000000"/>
                          </a:solidFill>
                          <a:effectLst/>
                          <a:latin typeface="Graphik" panose="020B0503030202060203" pitchFamily="34" charset="0"/>
                        </a:rPr>
                        <a:t>rstrip</a:t>
                      </a:r>
                      <a:r>
                        <a:rPr lang="en-US" sz="1400" b="0" i="0" u="none" strike="noStrike" dirty="0">
                          <a:solidFill>
                            <a:srgbClr val="000000"/>
                          </a:solidFill>
                          <a:effectLst/>
                          <a:latin typeface="Graphik" panose="020B0503030202060203" pitchFamily="34" charset="0"/>
                        </a:rPr>
                        <a:t>() on string.</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9165893"/>
                  </a:ext>
                </a:extLst>
              </a:tr>
              <a:tr h="268341">
                <a:tc>
                  <a:txBody>
                    <a:bodyPr/>
                    <a:lstStyle/>
                    <a:p>
                      <a:pPr algn="ctr" fontAlgn="t"/>
                      <a:r>
                        <a:rPr lang="en-US" sz="1400" b="1" i="0" u="none" strike="noStrike" dirty="0" err="1">
                          <a:solidFill>
                            <a:srgbClr val="000000"/>
                          </a:solidFill>
                          <a:effectLst/>
                          <a:latin typeface="Graphik" panose="020B0503030202060203" pitchFamily="34" charset="0"/>
                        </a:rPr>
                        <a:t>str.swapcase</a:t>
                      </a:r>
                      <a:r>
                        <a:rPr lang="en-US" sz="1400" b="1" i="0" u="none" strike="noStrike" dirty="0">
                          <a:solidFill>
                            <a:srgbClr val="000000"/>
                          </a:solidFill>
                          <a:effectLst/>
                          <a:latin typeface="Graphik" panose="020B0503030202060203" pitchFamily="34" charset="0"/>
                        </a:rPr>
                        <a:t>()</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Inverts case for all letters in string.</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1077380"/>
                  </a:ext>
                </a:extLst>
              </a:tr>
              <a:tr h="399332">
                <a:tc>
                  <a:txBody>
                    <a:bodyPr/>
                    <a:lstStyle/>
                    <a:p>
                      <a:pPr algn="ctr" fontAlgn="t"/>
                      <a:r>
                        <a:rPr lang="en-US" sz="1400" b="1" i="0" u="none" strike="noStrike" dirty="0" err="1">
                          <a:solidFill>
                            <a:srgbClr val="000000"/>
                          </a:solidFill>
                          <a:effectLst/>
                          <a:latin typeface="Graphik" panose="020B0503030202060203" pitchFamily="34" charset="0"/>
                        </a:rPr>
                        <a:t>str.title</a:t>
                      </a:r>
                      <a:r>
                        <a:rPr lang="en-US" sz="1400" b="1" i="0" u="none" strike="noStrike" dirty="0">
                          <a:solidFill>
                            <a:srgbClr val="000000"/>
                          </a:solidFill>
                          <a:effectLst/>
                          <a:latin typeface="Graphik" panose="020B0503030202060203" pitchFamily="34" charset="0"/>
                        </a:rPr>
                        <a:t>()</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dirty="0">
                          <a:solidFill>
                            <a:srgbClr val="000000"/>
                          </a:solidFill>
                          <a:effectLst/>
                          <a:latin typeface="Graphik" panose="020B0503030202060203" pitchFamily="34" charset="0"/>
                        </a:rPr>
                        <a:t>Returns "</a:t>
                      </a:r>
                      <a:r>
                        <a:rPr lang="en-US" sz="1400" b="0" i="0" u="none" strike="noStrike" dirty="0" err="1">
                          <a:solidFill>
                            <a:srgbClr val="000000"/>
                          </a:solidFill>
                          <a:effectLst/>
                          <a:latin typeface="Graphik" panose="020B0503030202060203" pitchFamily="34" charset="0"/>
                        </a:rPr>
                        <a:t>titlecased</a:t>
                      </a:r>
                      <a:r>
                        <a:rPr lang="en-US" sz="1400" b="0" i="0" u="none" strike="noStrike" dirty="0">
                          <a:solidFill>
                            <a:srgbClr val="000000"/>
                          </a:solidFill>
                          <a:effectLst/>
                          <a:latin typeface="Graphik" panose="020B0503030202060203" pitchFamily="34" charset="0"/>
                        </a:rPr>
                        <a:t>" version of string, that is, all words begin with uppercase and the rest are lowercase.</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2918917"/>
                  </a:ext>
                </a:extLst>
              </a:tr>
            </a:tbl>
          </a:graphicData>
        </a:graphic>
      </p:graphicFrame>
    </p:spTree>
    <p:extLst>
      <p:ext uri="{BB962C8B-B14F-4D97-AF65-F5344CB8AC3E}">
        <p14:creationId xmlns:p14="http://schemas.microsoft.com/office/powerpoint/2010/main" val="2345337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aphicFrame>
        <p:nvGraphicFramePr>
          <p:cNvPr id="12" name="Table 11">
            <a:extLst>
              <a:ext uri="{FF2B5EF4-FFF2-40B4-BE49-F238E27FC236}">
                <a16:creationId xmlns:a16="http://schemas.microsoft.com/office/drawing/2014/main" id="{E3C7438C-F408-49AA-83B0-85ECB8EAB39A}"/>
              </a:ext>
            </a:extLst>
          </p:cNvPr>
          <p:cNvGraphicFramePr>
            <a:graphicFrameLocks noGrp="1"/>
          </p:cNvGraphicFramePr>
          <p:nvPr>
            <p:extLst>
              <p:ext uri="{D42A27DB-BD31-4B8C-83A1-F6EECF244321}">
                <p14:modId xmlns:p14="http://schemas.microsoft.com/office/powerpoint/2010/main" val="1764688917"/>
              </p:ext>
            </p:extLst>
          </p:nvPr>
        </p:nvGraphicFramePr>
        <p:xfrm>
          <a:off x="418275" y="1897750"/>
          <a:ext cx="10963371" cy="921121"/>
        </p:xfrm>
        <a:graphic>
          <a:graphicData uri="http://schemas.openxmlformats.org/drawingml/2006/table">
            <a:tbl>
              <a:tblPr/>
              <a:tblGrid>
                <a:gridCol w="3167406">
                  <a:extLst>
                    <a:ext uri="{9D8B030D-6E8A-4147-A177-3AD203B41FA5}">
                      <a16:colId xmlns:a16="http://schemas.microsoft.com/office/drawing/2014/main" val="1504671818"/>
                    </a:ext>
                  </a:extLst>
                </a:gridCol>
                <a:gridCol w="7795965">
                  <a:extLst>
                    <a:ext uri="{9D8B030D-6E8A-4147-A177-3AD203B41FA5}">
                      <a16:colId xmlns:a16="http://schemas.microsoft.com/office/drawing/2014/main" val="4211624087"/>
                    </a:ext>
                  </a:extLst>
                </a:gridCol>
              </a:tblGrid>
              <a:tr h="216646">
                <a:tc>
                  <a:txBody>
                    <a:bodyPr/>
                    <a:lstStyle/>
                    <a:p>
                      <a:pPr algn="ctr" fontAlgn="t"/>
                      <a:r>
                        <a:rPr lang="en-US" sz="1400" b="1" i="0" u="none" strike="noStrike">
                          <a:solidFill>
                            <a:srgbClr val="313131"/>
                          </a:solidFill>
                          <a:effectLst/>
                          <a:latin typeface="Graphik" panose="020B0503030202060203" pitchFamily="34" charset="0"/>
                        </a:rPr>
                        <a:t>Methods </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t"/>
                      <a:r>
                        <a:rPr lang="en-US" sz="1400" b="1" i="0" u="none" strike="noStrike" dirty="0">
                          <a:solidFill>
                            <a:srgbClr val="313131"/>
                          </a:solidFill>
                          <a:effectLst/>
                          <a:latin typeface="Graphik" panose="020B0503030202060203" pitchFamily="34" charset="0"/>
                        </a:rPr>
                        <a:t>Description</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777864183"/>
                  </a:ext>
                </a:extLst>
              </a:tr>
              <a:tr h="268341">
                <a:tc>
                  <a:txBody>
                    <a:bodyPr/>
                    <a:lstStyle/>
                    <a:p>
                      <a:pPr algn="ctr" fontAlgn="t"/>
                      <a:r>
                        <a:rPr lang="en-US" sz="1400" b="1" i="0" u="none" strike="noStrike" dirty="0" err="1">
                          <a:solidFill>
                            <a:srgbClr val="000000"/>
                          </a:solidFill>
                          <a:effectLst/>
                          <a:latin typeface="Graphik" panose="020B0503030202060203" pitchFamily="34" charset="0"/>
                        </a:rPr>
                        <a:t>str.translate</a:t>
                      </a:r>
                      <a:r>
                        <a:rPr lang="en-US" sz="1400" b="1" i="0" u="none" strike="noStrike" dirty="0">
                          <a:solidFill>
                            <a:srgbClr val="000000"/>
                          </a:solidFill>
                          <a:effectLst/>
                          <a:latin typeface="Graphik" panose="020B0503030202060203" pitchFamily="34" charset="0"/>
                        </a:rPr>
                        <a:t>(table, </a:t>
                      </a:r>
                      <a:r>
                        <a:rPr lang="en-US" sz="1400" b="1" i="0" u="none" strike="noStrike" dirty="0" err="1">
                          <a:solidFill>
                            <a:srgbClr val="000000"/>
                          </a:solidFill>
                          <a:effectLst/>
                          <a:latin typeface="Graphik" panose="020B0503030202060203" pitchFamily="34" charset="0"/>
                        </a:rPr>
                        <a:t>deletechars</a:t>
                      </a:r>
                      <a:r>
                        <a:rPr lang="en-US" sz="1400" b="1" i="0" u="none" strike="noStrike" dirty="0">
                          <a:solidFill>
                            <a:srgbClr val="000000"/>
                          </a:solidFill>
                          <a:effectLst/>
                          <a:latin typeface="Graphik" panose="020B0503030202060203" pitchFamily="34" charset="0"/>
                        </a:rPr>
                        <a:t>="")</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a:solidFill>
                            <a:srgbClr val="000000"/>
                          </a:solidFill>
                          <a:effectLst/>
                          <a:latin typeface="Graphik" panose="020B0503030202060203" pitchFamily="34" charset="0"/>
                        </a:rPr>
                        <a:t>Translates string according to translation table str(256 chars), removing those in the del string.</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2876177"/>
                  </a:ext>
                </a:extLst>
              </a:tr>
              <a:tr h="268341">
                <a:tc>
                  <a:txBody>
                    <a:bodyPr/>
                    <a:lstStyle/>
                    <a:p>
                      <a:pPr algn="ctr" fontAlgn="t"/>
                      <a:r>
                        <a:rPr lang="en-US" sz="1400" b="1" i="0" u="none" strike="noStrike" dirty="0" err="1">
                          <a:solidFill>
                            <a:srgbClr val="000000"/>
                          </a:solidFill>
                          <a:effectLst/>
                          <a:latin typeface="Graphik" panose="020B0503030202060203" pitchFamily="34" charset="0"/>
                        </a:rPr>
                        <a:t>str.upper</a:t>
                      </a:r>
                      <a:r>
                        <a:rPr lang="en-US" sz="1400" b="1" i="0" u="none" strike="noStrike" dirty="0">
                          <a:solidFill>
                            <a:srgbClr val="000000"/>
                          </a:solidFill>
                          <a:effectLst/>
                          <a:latin typeface="Graphik" panose="020B0503030202060203" pitchFamily="34" charset="0"/>
                        </a:rPr>
                        <a:t>()</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400" b="0" i="0" u="none" strike="noStrike" dirty="0">
                          <a:solidFill>
                            <a:srgbClr val="000000"/>
                          </a:solidFill>
                          <a:effectLst/>
                          <a:latin typeface="Graphik" panose="020B0503030202060203" pitchFamily="34" charset="0"/>
                        </a:rPr>
                        <a:t>Converts lowercase letters in string to uppercase.</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2898046"/>
                  </a:ext>
                </a:extLst>
              </a:tr>
            </a:tbl>
          </a:graphicData>
        </a:graphic>
      </p:graphicFrame>
    </p:spTree>
    <p:extLst>
      <p:ext uri="{BB962C8B-B14F-4D97-AF65-F5344CB8AC3E}">
        <p14:creationId xmlns:p14="http://schemas.microsoft.com/office/powerpoint/2010/main" val="24613040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8" y="1880187"/>
            <a:ext cx="10893239" cy="2277547"/>
          </a:xfrm>
          <a:prstGeom prst="rect">
            <a:avLst/>
          </a:prstGeom>
          <a:noFill/>
        </p:spPr>
        <p:txBody>
          <a:bodyPr wrap="square" lIns="0" tIns="0" rIns="0" bIns="45720" rtlCol="0">
            <a:spAutoFit/>
          </a:bodyPr>
          <a:lstStyle/>
          <a:p>
            <a:pPr algn="just"/>
            <a:r>
              <a:rPr lang="en-US" b="1" dirty="0">
                <a:solidFill>
                  <a:schemeClr val="bg1"/>
                </a:solidFill>
              </a:rPr>
              <a:t>III. PYTHON LIST</a:t>
            </a:r>
          </a:p>
          <a:p>
            <a:pPr algn="just"/>
            <a:endParaRPr lang="en-US" sz="1500" b="1" dirty="0">
              <a:solidFill>
                <a:schemeClr val="bg1"/>
              </a:solidFill>
            </a:endParaRPr>
          </a:p>
          <a:p>
            <a:pPr algn="just"/>
            <a:r>
              <a:rPr lang="en-US" sz="1600" dirty="0">
                <a:solidFill>
                  <a:schemeClr val="bg1"/>
                </a:solidFill>
              </a:rPr>
              <a:t>Lists are the most versatile of Python's compound data types. A list contains items separated by commas and enclosed within square brackets ([]). To some extent, lists are similar to arrays in C. One difference between them is that all the items belonging to a list can be of different data type.</a:t>
            </a:r>
          </a:p>
          <a:p>
            <a:pPr algn="just"/>
            <a:endParaRPr lang="en-US" sz="1600" dirty="0">
              <a:solidFill>
                <a:schemeClr val="bg1"/>
              </a:solidFill>
            </a:endParaRPr>
          </a:p>
          <a:p>
            <a:pPr algn="just"/>
            <a:r>
              <a:rPr lang="en-US" sz="1600" dirty="0">
                <a:solidFill>
                  <a:schemeClr val="bg1"/>
                </a:solidFill>
              </a:rPr>
              <a:t>The values stored in a list can be accessed using the slice operator ([ ] and [:]) with indexes starting at 0 in the beginning of the list and working their way to end -1. The plus (+) sign is the list concatenation operator, and the asterisk (*) is the repetition operator. For example - </a:t>
            </a:r>
          </a:p>
        </p:txBody>
      </p:sp>
      <p:sp>
        <p:nvSpPr>
          <p:cNvPr id="16" name="Rectangle 15">
            <a:extLst>
              <a:ext uri="{FF2B5EF4-FFF2-40B4-BE49-F238E27FC236}">
                <a16:creationId xmlns:a16="http://schemas.microsoft.com/office/drawing/2014/main" id="{D7543BE2-5A76-4B9D-9A9D-641FEEC52ECE}"/>
              </a:ext>
            </a:extLst>
          </p:cNvPr>
          <p:cNvSpPr/>
          <p:nvPr/>
        </p:nvSpPr>
        <p:spPr>
          <a:xfrm>
            <a:off x="525261" y="4254455"/>
            <a:ext cx="10963372" cy="2169825"/>
          </a:xfrm>
          <a:prstGeom prst="rect">
            <a:avLst/>
          </a:prstGeom>
          <a:solidFill>
            <a:schemeClr val="bg1"/>
          </a:solidFill>
        </p:spPr>
        <p:txBody>
          <a:bodyPr wrap="square">
            <a:spAutoFit/>
          </a:bodyPr>
          <a:lstStyle/>
          <a:p>
            <a:r>
              <a:rPr lang="en-US" sz="1500" dirty="0">
                <a:latin typeface="Courier New" panose="02070309020205020404" pitchFamily="49" charset="0"/>
                <a:cs typeface="Courier New" panose="02070309020205020404" pitchFamily="49" charset="0"/>
              </a:rPr>
              <a:t>list = [ '</a:t>
            </a:r>
            <a:r>
              <a:rPr lang="en-US" sz="1500" dirty="0" err="1">
                <a:latin typeface="Courier New" panose="02070309020205020404" pitchFamily="49" charset="0"/>
                <a:cs typeface="Courier New" panose="02070309020205020404" pitchFamily="49" charset="0"/>
              </a:rPr>
              <a:t>abcd</a:t>
            </a:r>
            <a:r>
              <a:rPr lang="en-US" sz="1500" dirty="0">
                <a:latin typeface="Courier New" panose="02070309020205020404" pitchFamily="49" charset="0"/>
                <a:cs typeface="Courier New" panose="02070309020205020404" pitchFamily="49" charset="0"/>
              </a:rPr>
              <a:t>', 786 , 2.23, 'john', 70.2 ]</a:t>
            </a:r>
          </a:p>
          <a:p>
            <a:r>
              <a:rPr lang="en-US" sz="1500" dirty="0" err="1">
                <a:latin typeface="Courier New" panose="02070309020205020404" pitchFamily="49" charset="0"/>
                <a:cs typeface="Courier New" panose="02070309020205020404" pitchFamily="49" charset="0"/>
              </a:rPr>
              <a:t>tinylist</a:t>
            </a:r>
            <a:r>
              <a:rPr lang="en-US" sz="1500" dirty="0">
                <a:latin typeface="Courier New" panose="02070309020205020404" pitchFamily="49" charset="0"/>
                <a:cs typeface="Courier New" panose="02070309020205020404" pitchFamily="49" charset="0"/>
              </a:rPr>
              <a:t> = [123, 'john']</a:t>
            </a: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print(list)             # Prints complete list</a:t>
            </a:r>
          </a:p>
          <a:p>
            <a:r>
              <a:rPr lang="en-US" sz="1500" dirty="0">
                <a:latin typeface="Courier New" panose="02070309020205020404" pitchFamily="49" charset="0"/>
                <a:cs typeface="Courier New" panose="02070309020205020404" pitchFamily="49" charset="0"/>
              </a:rPr>
              <a:t>print(list[0])          # Prints first element of the list</a:t>
            </a:r>
          </a:p>
          <a:p>
            <a:r>
              <a:rPr lang="en-US" sz="1500" dirty="0">
                <a:latin typeface="Courier New" panose="02070309020205020404" pitchFamily="49" charset="0"/>
                <a:cs typeface="Courier New" panose="02070309020205020404" pitchFamily="49" charset="0"/>
              </a:rPr>
              <a:t>print(list[1:3])        # Prints elements starting from 2nd till 3rd</a:t>
            </a:r>
          </a:p>
          <a:p>
            <a:r>
              <a:rPr lang="en-US" sz="1500" dirty="0">
                <a:latin typeface="Courier New" panose="02070309020205020404" pitchFamily="49" charset="0"/>
                <a:cs typeface="Courier New" panose="02070309020205020404" pitchFamily="49" charset="0"/>
              </a:rPr>
              <a:t>print(list[2:])         # Prints elements starting from 3rd element</a:t>
            </a:r>
          </a:p>
          <a:p>
            <a:r>
              <a:rPr lang="en-US" sz="1500" dirty="0">
                <a:latin typeface="Courier New" panose="02070309020205020404" pitchFamily="49" charset="0"/>
                <a:cs typeface="Courier New" panose="02070309020205020404" pitchFamily="49" charset="0"/>
              </a:rPr>
              <a:t>print(</a:t>
            </a:r>
            <a:r>
              <a:rPr lang="en-US" sz="1500" dirty="0" err="1">
                <a:latin typeface="Courier New" panose="02070309020205020404" pitchFamily="49" charset="0"/>
                <a:cs typeface="Courier New" panose="02070309020205020404" pitchFamily="49" charset="0"/>
              </a:rPr>
              <a:t>tinylist</a:t>
            </a:r>
            <a:r>
              <a:rPr lang="en-US" sz="1500" dirty="0">
                <a:latin typeface="Courier New" panose="02070309020205020404" pitchFamily="49" charset="0"/>
                <a:cs typeface="Courier New" panose="02070309020205020404" pitchFamily="49" charset="0"/>
              </a:rPr>
              <a:t> * 2)     # Prints list two times</a:t>
            </a:r>
          </a:p>
          <a:p>
            <a:r>
              <a:rPr lang="en-US" sz="1500" dirty="0">
                <a:latin typeface="Courier New" panose="02070309020205020404" pitchFamily="49" charset="0"/>
                <a:cs typeface="Courier New" panose="02070309020205020404" pitchFamily="49" charset="0"/>
              </a:rPr>
              <a:t>print(list + </a:t>
            </a:r>
            <a:r>
              <a:rPr lang="en-US" sz="1500" dirty="0" err="1">
                <a:latin typeface="Courier New" panose="02070309020205020404" pitchFamily="49" charset="0"/>
                <a:cs typeface="Courier New" panose="02070309020205020404" pitchFamily="49" charset="0"/>
              </a:rPr>
              <a:t>tinylist</a:t>
            </a:r>
            <a:r>
              <a:rPr lang="en-US" sz="1500" dirty="0">
                <a:latin typeface="Courier New" panose="02070309020205020404" pitchFamily="49" charset="0"/>
                <a:cs typeface="Courier New" panose="02070309020205020404" pitchFamily="49" charset="0"/>
              </a:rPr>
              <a:t>)  # Prints concatenated lists</a:t>
            </a:r>
          </a:p>
        </p:txBody>
      </p:sp>
    </p:spTree>
    <p:extLst>
      <p:ext uri="{BB962C8B-B14F-4D97-AF65-F5344CB8AC3E}">
        <p14:creationId xmlns:p14="http://schemas.microsoft.com/office/powerpoint/2010/main" val="42200179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8" y="2039675"/>
            <a:ext cx="10893239" cy="292388"/>
          </a:xfrm>
          <a:prstGeom prst="rect">
            <a:avLst/>
          </a:prstGeom>
          <a:noFill/>
        </p:spPr>
        <p:txBody>
          <a:bodyPr wrap="square" lIns="0" tIns="0" rIns="0" bIns="45720" rtlCol="0">
            <a:spAutoFit/>
          </a:bodyPr>
          <a:lstStyle/>
          <a:p>
            <a:pPr algn="just"/>
            <a:r>
              <a:rPr lang="en-US" sz="1600" dirty="0">
                <a:solidFill>
                  <a:schemeClr val="bg1"/>
                </a:solidFill>
              </a:rPr>
              <a:t>This produces the </a:t>
            </a:r>
            <a:r>
              <a:rPr lang="en-US" sz="1600" dirty="0" err="1">
                <a:solidFill>
                  <a:schemeClr val="bg1"/>
                </a:solidFill>
              </a:rPr>
              <a:t>ff</a:t>
            </a:r>
            <a:r>
              <a:rPr lang="en-US" sz="1600" dirty="0">
                <a:solidFill>
                  <a:schemeClr val="bg1"/>
                </a:solidFill>
              </a:rPr>
              <a:t> result:</a:t>
            </a:r>
          </a:p>
        </p:txBody>
      </p:sp>
      <p:sp>
        <p:nvSpPr>
          <p:cNvPr id="3" name="Rectangle 2">
            <a:extLst>
              <a:ext uri="{FF2B5EF4-FFF2-40B4-BE49-F238E27FC236}">
                <a16:creationId xmlns:a16="http://schemas.microsoft.com/office/drawing/2014/main" id="{B980001F-1F96-456C-842E-2EDD7C12CFA8}"/>
              </a:ext>
            </a:extLst>
          </p:cNvPr>
          <p:cNvSpPr/>
          <p:nvPr/>
        </p:nvSpPr>
        <p:spPr>
          <a:xfrm>
            <a:off x="560327" y="2609537"/>
            <a:ext cx="10893239" cy="2169825"/>
          </a:xfrm>
          <a:prstGeom prst="rect">
            <a:avLst/>
          </a:prstGeom>
          <a:solidFill>
            <a:schemeClr val="bg1"/>
          </a:solidFill>
        </p:spPr>
        <p:txBody>
          <a:bodyPr wrap="square">
            <a:spAutoFit/>
          </a:bodyPr>
          <a:lstStyle/>
          <a:p>
            <a:r>
              <a:rPr lang="en-US" sz="1500" dirty="0">
                <a:solidFill>
                  <a:srgbClr val="00BF00"/>
                </a:solidFill>
                <a:latin typeface="Lucida Console" panose="020B0609040504020204" pitchFamily="49" charset="0"/>
              </a:rPr>
              <a:t>ma.a.d.serrano@PISI-7091S2N-LX </a:t>
            </a:r>
            <a:r>
              <a:rPr lang="en-US" sz="1500" dirty="0">
                <a:solidFill>
                  <a:srgbClr val="BF00BF"/>
                </a:solidFill>
                <a:latin typeface="Lucida Console" panose="020B0609040504020204" pitchFamily="49" charset="0"/>
              </a:rPr>
              <a:t>MINGW64 </a:t>
            </a:r>
            <a:r>
              <a:rPr lang="en-US" sz="1500" dirty="0">
                <a:solidFill>
                  <a:srgbClr val="BFBF00"/>
                </a:solidFill>
                <a:latin typeface="Lucida Console" panose="020B0609040504020204" pitchFamily="49" charset="0"/>
              </a:rPr>
              <a:t>~/Desktop/python/scripts</a:t>
            </a:r>
            <a:endParaRPr lang="en-US" sz="1500" dirty="0">
              <a:latin typeface="Lucida Console" panose="020B0609040504020204" pitchFamily="49" charset="0"/>
            </a:endParaRPr>
          </a:p>
          <a:p>
            <a:r>
              <a:rPr lang="en-US" sz="1500" dirty="0">
                <a:latin typeface="Lucida Console" panose="020B0609040504020204" pitchFamily="49" charset="0"/>
              </a:rPr>
              <a:t>$ python list.py</a:t>
            </a:r>
          </a:p>
          <a:p>
            <a:r>
              <a:rPr lang="en-US" sz="1500" dirty="0">
                <a:latin typeface="Lucida Console" panose="020B0609040504020204" pitchFamily="49" charset="0"/>
              </a:rPr>
              <a:t>['</a:t>
            </a:r>
            <a:r>
              <a:rPr lang="en-US" sz="1500" dirty="0" err="1">
                <a:latin typeface="Lucida Console" panose="020B0609040504020204" pitchFamily="49" charset="0"/>
              </a:rPr>
              <a:t>abcd</a:t>
            </a:r>
            <a:r>
              <a:rPr lang="en-US" sz="1500" dirty="0">
                <a:latin typeface="Lucida Console" panose="020B0609040504020204" pitchFamily="49" charset="0"/>
              </a:rPr>
              <a:t>', 786, 2.23, 'john', 70.2]</a:t>
            </a:r>
          </a:p>
          <a:p>
            <a:r>
              <a:rPr lang="en-US" sz="1500" dirty="0" err="1">
                <a:latin typeface="Lucida Console" panose="020B0609040504020204" pitchFamily="49" charset="0"/>
              </a:rPr>
              <a:t>abcd</a:t>
            </a:r>
            <a:endParaRPr lang="en-US" sz="1500" dirty="0">
              <a:latin typeface="Lucida Console" panose="020B0609040504020204" pitchFamily="49" charset="0"/>
            </a:endParaRPr>
          </a:p>
          <a:p>
            <a:r>
              <a:rPr lang="en-US" sz="1500" dirty="0">
                <a:latin typeface="Lucida Console" panose="020B0609040504020204" pitchFamily="49" charset="0"/>
              </a:rPr>
              <a:t>[786, 2.23]</a:t>
            </a:r>
          </a:p>
          <a:p>
            <a:r>
              <a:rPr lang="en-US" sz="1500" dirty="0">
                <a:latin typeface="Lucida Console" panose="020B0609040504020204" pitchFamily="49" charset="0"/>
              </a:rPr>
              <a:t>[2.23, 'john', 70.2]</a:t>
            </a:r>
          </a:p>
          <a:p>
            <a:r>
              <a:rPr lang="en-US" sz="1500" dirty="0">
                <a:latin typeface="Lucida Console" panose="020B0609040504020204" pitchFamily="49" charset="0"/>
              </a:rPr>
              <a:t>[123, 'john', 123, 'john']</a:t>
            </a:r>
          </a:p>
          <a:p>
            <a:r>
              <a:rPr lang="en-US" sz="1500" dirty="0">
                <a:latin typeface="Lucida Console" panose="020B0609040504020204" pitchFamily="49" charset="0"/>
              </a:rPr>
              <a:t>['</a:t>
            </a:r>
            <a:r>
              <a:rPr lang="en-US" sz="1500" dirty="0" err="1">
                <a:latin typeface="Lucida Console" panose="020B0609040504020204" pitchFamily="49" charset="0"/>
              </a:rPr>
              <a:t>abcd</a:t>
            </a:r>
            <a:r>
              <a:rPr lang="en-US" sz="1500" dirty="0">
                <a:latin typeface="Lucida Console" panose="020B0609040504020204" pitchFamily="49" charset="0"/>
              </a:rPr>
              <a:t>', 786, 2.23, 'john', 70.2, 123, 'john’]</a:t>
            </a:r>
          </a:p>
          <a:p>
            <a:endParaRPr lang="en-US" sz="1500" dirty="0">
              <a:latin typeface="Lucida Console" panose="020B0609040504020204" pitchFamily="49" charset="0"/>
            </a:endParaRPr>
          </a:p>
        </p:txBody>
      </p:sp>
      <p:sp>
        <p:nvSpPr>
          <p:cNvPr id="9" name="Rectangle 8">
            <a:extLst>
              <a:ext uri="{FF2B5EF4-FFF2-40B4-BE49-F238E27FC236}">
                <a16:creationId xmlns:a16="http://schemas.microsoft.com/office/drawing/2014/main" id="{F2F6ACF8-B993-4EDD-868D-866FE733EADD}"/>
              </a:ext>
            </a:extLst>
          </p:cNvPr>
          <p:cNvSpPr/>
          <p:nvPr/>
        </p:nvSpPr>
        <p:spPr>
          <a:xfrm>
            <a:off x="653389" y="3067897"/>
            <a:ext cx="5683616" cy="1461572"/>
          </a:xfrm>
          <a:prstGeom prst="rect">
            <a:avLst/>
          </a:prstGeom>
          <a:noFill/>
          <a:ln>
            <a:solidFill>
              <a:srgbClr val="FF91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249596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8" y="1880187"/>
            <a:ext cx="10893239" cy="1092607"/>
          </a:xfrm>
          <a:prstGeom prst="rect">
            <a:avLst/>
          </a:prstGeom>
          <a:noFill/>
        </p:spPr>
        <p:txBody>
          <a:bodyPr wrap="square" lIns="0" tIns="0" rIns="0" bIns="45720" rtlCol="0">
            <a:spAutoFit/>
          </a:bodyPr>
          <a:lstStyle/>
          <a:p>
            <a:pPr algn="just"/>
            <a:r>
              <a:rPr lang="en-US" b="1" dirty="0">
                <a:solidFill>
                  <a:schemeClr val="bg1"/>
                </a:solidFill>
              </a:rPr>
              <a:t>UPDATING LIST</a:t>
            </a:r>
          </a:p>
          <a:p>
            <a:pPr algn="just"/>
            <a:endParaRPr lang="en-US" b="1" dirty="0">
              <a:solidFill>
                <a:schemeClr val="bg1"/>
              </a:solidFill>
            </a:endParaRPr>
          </a:p>
          <a:p>
            <a:pPr algn="just"/>
            <a:r>
              <a:rPr lang="en-US" sz="1600" dirty="0">
                <a:solidFill>
                  <a:schemeClr val="bg1"/>
                </a:solidFill>
              </a:rPr>
              <a:t>You can update single or multiple elements of lists by giving the slice on the left-hand side of the assignment operator, and you can add to elements in a list with the append() method. </a:t>
            </a:r>
          </a:p>
        </p:txBody>
      </p:sp>
      <p:sp>
        <p:nvSpPr>
          <p:cNvPr id="16" name="Rectangle 15">
            <a:extLst>
              <a:ext uri="{FF2B5EF4-FFF2-40B4-BE49-F238E27FC236}">
                <a16:creationId xmlns:a16="http://schemas.microsoft.com/office/drawing/2014/main" id="{D7543BE2-5A76-4B9D-9A9D-641FEEC52ECE}"/>
              </a:ext>
            </a:extLst>
          </p:cNvPr>
          <p:cNvSpPr/>
          <p:nvPr/>
        </p:nvSpPr>
        <p:spPr>
          <a:xfrm>
            <a:off x="560328" y="3833877"/>
            <a:ext cx="5834442" cy="1477328"/>
          </a:xfrm>
          <a:prstGeom prst="rect">
            <a:avLst/>
          </a:prstGeom>
          <a:solidFill>
            <a:schemeClr val="bg1"/>
          </a:solidFill>
        </p:spPr>
        <p:txBody>
          <a:bodyPr wrap="square">
            <a:spAutoFit/>
          </a:bodyPr>
          <a:lstStyle/>
          <a:p>
            <a:r>
              <a:rPr lang="en-US" sz="1500" dirty="0">
                <a:latin typeface="Courier New" panose="02070309020205020404" pitchFamily="49" charset="0"/>
                <a:cs typeface="Courier New" panose="02070309020205020404" pitchFamily="49" charset="0"/>
              </a:rPr>
              <a:t>list = ['physics', 'chemistry', 1997, 2000];</a:t>
            </a:r>
          </a:p>
          <a:p>
            <a:r>
              <a:rPr lang="en-US" sz="1500" dirty="0">
                <a:latin typeface="Courier New" panose="02070309020205020404" pitchFamily="49" charset="0"/>
                <a:cs typeface="Courier New" panose="02070309020205020404" pitchFamily="49" charset="0"/>
              </a:rPr>
              <a:t>print("Value available at index 2 : ")</a:t>
            </a:r>
          </a:p>
          <a:p>
            <a:r>
              <a:rPr lang="en-US" sz="1500" dirty="0">
                <a:latin typeface="Courier New" panose="02070309020205020404" pitchFamily="49" charset="0"/>
                <a:cs typeface="Courier New" panose="02070309020205020404" pitchFamily="49" charset="0"/>
              </a:rPr>
              <a:t>print(list[2])</a:t>
            </a:r>
          </a:p>
          <a:p>
            <a:r>
              <a:rPr lang="en-US" sz="1500" dirty="0">
                <a:latin typeface="Courier New" panose="02070309020205020404" pitchFamily="49" charset="0"/>
                <a:cs typeface="Courier New" panose="02070309020205020404" pitchFamily="49" charset="0"/>
              </a:rPr>
              <a:t>list[2] = 2001;</a:t>
            </a:r>
          </a:p>
          <a:p>
            <a:r>
              <a:rPr lang="en-US" sz="1500" dirty="0">
                <a:latin typeface="Courier New" panose="02070309020205020404" pitchFamily="49" charset="0"/>
                <a:cs typeface="Courier New" panose="02070309020205020404" pitchFamily="49" charset="0"/>
              </a:rPr>
              <a:t>print("New value available at index 2 : ")</a:t>
            </a:r>
          </a:p>
          <a:p>
            <a:r>
              <a:rPr lang="en-US" sz="1500" dirty="0">
                <a:latin typeface="Courier New" panose="02070309020205020404" pitchFamily="49" charset="0"/>
                <a:cs typeface="Courier New" panose="02070309020205020404" pitchFamily="49" charset="0"/>
              </a:rPr>
              <a:t>print(list[2])</a:t>
            </a:r>
          </a:p>
        </p:txBody>
      </p:sp>
      <p:sp>
        <p:nvSpPr>
          <p:cNvPr id="2" name="Rectangle 1">
            <a:extLst>
              <a:ext uri="{FF2B5EF4-FFF2-40B4-BE49-F238E27FC236}">
                <a16:creationId xmlns:a16="http://schemas.microsoft.com/office/drawing/2014/main" id="{44908E48-BB46-426A-91E0-AE5FDE22B61D}"/>
              </a:ext>
            </a:extLst>
          </p:cNvPr>
          <p:cNvSpPr/>
          <p:nvPr/>
        </p:nvSpPr>
        <p:spPr>
          <a:xfrm>
            <a:off x="490195" y="3202460"/>
            <a:ext cx="1606530" cy="338554"/>
          </a:xfrm>
          <a:prstGeom prst="rect">
            <a:avLst/>
          </a:prstGeom>
        </p:spPr>
        <p:txBody>
          <a:bodyPr wrap="none">
            <a:spAutoFit/>
          </a:bodyPr>
          <a:lstStyle/>
          <a:p>
            <a:r>
              <a:rPr lang="en-US" sz="1600" b="1" dirty="0">
                <a:solidFill>
                  <a:schemeClr val="bg1"/>
                </a:solidFill>
              </a:rPr>
              <a:t>For example −</a:t>
            </a:r>
            <a:endParaRPr lang="en-US" sz="1600" b="1" dirty="0"/>
          </a:p>
        </p:txBody>
      </p:sp>
      <p:sp>
        <p:nvSpPr>
          <p:cNvPr id="8" name="Rectangle 7">
            <a:extLst>
              <a:ext uri="{FF2B5EF4-FFF2-40B4-BE49-F238E27FC236}">
                <a16:creationId xmlns:a16="http://schemas.microsoft.com/office/drawing/2014/main" id="{48402EEF-1F5B-4833-90CD-2FDD293288E8}"/>
              </a:ext>
            </a:extLst>
          </p:cNvPr>
          <p:cNvSpPr/>
          <p:nvPr/>
        </p:nvSpPr>
        <p:spPr>
          <a:xfrm>
            <a:off x="6539961" y="3202460"/>
            <a:ext cx="910827" cy="338554"/>
          </a:xfrm>
          <a:prstGeom prst="rect">
            <a:avLst/>
          </a:prstGeom>
        </p:spPr>
        <p:txBody>
          <a:bodyPr wrap="none">
            <a:spAutoFit/>
          </a:bodyPr>
          <a:lstStyle/>
          <a:p>
            <a:r>
              <a:rPr lang="en-US" sz="1600" b="1" dirty="0">
                <a:solidFill>
                  <a:schemeClr val="bg1"/>
                </a:solidFill>
              </a:rPr>
              <a:t>Output</a:t>
            </a:r>
            <a:endParaRPr lang="en-US" sz="1600" b="1" dirty="0"/>
          </a:p>
        </p:txBody>
      </p:sp>
      <p:sp>
        <p:nvSpPr>
          <p:cNvPr id="3" name="Rectangle 2">
            <a:extLst>
              <a:ext uri="{FF2B5EF4-FFF2-40B4-BE49-F238E27FC236}">
                <a16:creationId xmlns:a16="http://schemas.microsoft.com/office/drawing/2014/main" id="{776CD063-FB8B-4079-90B9-BD9B0B8AFB26}"/>
              </a:ext>
            </a:extLst>
          </p:cNvPr>
          <p:cNvSpPr/>
          <p:nvPr/>
        </p:nvSpPr>
        <p:spPr>
          <a:xfrm>
            <a:off x="6539961" y="3831124"/>
            <a:ext cx="4913606" cy="1708160"/>
          </a:xfrm>
          <a:prstGeom prst="rect">
            <a:avLst/>
          </a:prstGeom>
          <a:solidFill>
            <a:schemeClr val="bg1"/>
          </a:solidFill>
        </p:spPr>
        <p:txBody>
          <a:bodyPr wrap="square">
            <a:spAutoFit/>
          </a:bodyPr>
          <a:lstStyle/>
          <a:p>
            <a:r>
              <a:rPr lang="en-US" sz="1500" dirty="0">
                <a:solidFill>
                  <a:srgbClr val="00BF00"/>
                </a:solidFill>
                <a:latin typeface="Lucida Console" panose="020B0609040504020204" pitchFamily="49" charset="0"/>
              </a:rPr>
              <a:t>ma.a.d.serrano@PISI-7091S2N-LX </a:t>
            </a:r>
            <a:r>
              <a:rPr lang="en-US" sz="1500" dirty="0">
                <a:solidFill>
                  <a:srgbClr val="BF00BF"/>
                </a:solidFill>
                <a:latin typeface="Lucida Console" panose="020B0609040504020204" pitchFamily="49" charset="0"/>
              </a:rPr>
              <a:t>MINGW64 </a:t>
            </a:r>
            <a:r>
              <a:rPr lang="en-US" sz="1500" dirty="0">
                <a:solidFill>
                  <a:srgbClr val="BFBF00"/>
                </a:solidFill>
                <a:latin typeface="Lucida Console" panose="020B0609040504020204" pitchFamily="49" charset="0"/>
              </a:rPr>
              <a:t>~/Desktop/python/scripts/string</a:t>
            </a:r>
            <a:endParaRPr lang="en-US" sz="1500" dirty="0">
              <a:latin typeface="Lucida Console" panose="020B0609040504020204" pitchFamily="49" charset="0"/>
            </a:endParaRPr>
          </a:p>
          <a:p>
            <a:r>
              <a:rPr lang="en-US" sz="1500" dirty="0">
                <a:latin typeface="Lucida Console" panose="020B0609040504020204" pitchFamily="49" charset="0"/>
              </a:rPr>
              <a:t>$ python list.py</a:t>
            </a:r>
          </a:p>
          <a:p>
            <a:r>
              <a:rPr lang="en-US" sz="1500" dirty="0">
                <a:latin typeface="Lucida Console" panose="020B0609040504020204" pitchFamily="49" charset="0"/>
              </a:rPr>
              <a:t>Value available at index 2 :</a:t>
            </a:r>
          </a:p>
          <a:p>
            <a:r>
              <a:rPr lang="en-US" sz="1500" dirty="0">
                <a:latin typeface="Lucida Console" panose="020B0609040504020204" pitchFamily="49" charset="0"/>
              </a:rPr>
              <a:t>1997</a:t>
            </a:r>
          </a:p>
          <a:p>
            <a:r>
              <a:rPr lang="en-US" sz="1500" dirty="0">
                <a:latin typeface="Lucida Console" panose="020B0609040504020204" pitchFamily="49" charset="0"/>
              </a:rPr>
              <a:t>New value available at index 2 :</a:t>
            </a:r>
          </a:p>
          <a:p>
            <a:r>
              <a:rPr lang="en-US" sz="1500" dirty="0">
                <a:latin typeface="Lucida Console" panose="020B0609040504020204" pitchFamily="49" charset="0"/>
              </a:rPr>
              <a:t>2001</a:t>
            </a:r>
          </a:p>
        </p:txBody>
      </p:sp>
    </p:spTree>
    <p:extLst>
      <p:ext uri="{BB962C8B-B14F-4D97-AF65-F5344CB8AC3E}">
        <p14:creationId xmlns:p14="http://schemas.microsoft.com/office/powerpoint/2010/main" val="416425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INTRODUCTION</a:t>
            </a:r>
          </a:p>
        </p:txBody>
      </p:sp>
      <p:sp>
        <p:nvSpPr>
          <p:cNvPr id="8" name="TextBox 7">
            <a:extLst>
              <a:ext uri="{FF2B5EF4-FFF2-40B4-BE49-F238E27FC236}">
                <a16:creationId xmlns:a16="http://schemas.microsoft.com/office/drawing/2014/main" id="{4FEFE21A-A896-44F4-8EE0-17B37896C5ED}"/>
              </a:ext>
            </a:extLst>
          </p:cNvPr>
          <p:cNvSpPr txBox="1"/>
          <p:nvPr/>
        </p:nvSpPr>
        <p:spPr>
          <a:xfrm>
            <a:off x="490195" y="1979628"/>
            <a:ext cx="10963372" cy="323165"/>
          </a:xfrm>
          <a:prstGeom prst="rect">
            <a:avLst/>
          </a:prstGeom>
          <a:noFill/>
        </p:spPr>
        <p:txBody>
          <a:bodyPr wrap="square" lIns="0" tIns="0" rIns="0" bIns="45720" rtlCol="0">
            <a:spAutoFit/>
          </a:bodyPr>
          <a:lstStyle/>
          <a:p>
            <a:r>
              <a:rPr lang="en-US" b="1" dirty="0">
                <a:solidFill>
                  <a:schemeClr val="bg1"/>
                </a:solidFill>
              </a:rPr>
              <a:t>INSTALLATION</a:t>
            </a:r>
            <a:endParaRPr lang="en-US" sz="1500" b="1" dirty="0">
              <a:solidFill>
                <a:schemeClr val="bg1"/>
              </a:solidFill>
            </a:endParaRP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Rectangle 1">
            <a:extLst>
              <a:ext uri="{FF2B5EF4-FFF2-40B4-BE49-F238E27FC236}">
                <a16:creationId xmlns:a16="http://schemas.microsoft.com/office/drawing/2014/main" id="{27404B40-0D2C-4310-83BE-FD65CE58C09E}"/>
              </a:ext>
            </a:extLst>
          </p:cNvPr>
          <p:cNvSpPr/>
          <p:nvPr/>
        </p:nvSpPr>
        <p:spPr>
          <a:xfrm>
            <a:off x="421064" y="2544520"/>
            <a:ext cx="4590853" cy="2400657"/>
          </a:xfrm>
          <a:prstGeom prst="rect">
            <a:avLst/>
          </a:prstGeom>
        </p:spPr>
        <p:txBody>
          <a:bodyPr wrap="square">
            <a:spAutoFit/>
          </a:bodyPr>
          <a:lstStyle/>
          <a:p>
            <a:pPr algn="just"/>
            <a:r>
              <a:rPr lang="en-US" sz="1500" b="1" u="sng" dirty="0">
                <a:solidFill>
                  <a:schemeClr val="bg1"/>
                </a:solidFill>
              </a:rPr>
              <a:t>LINUX</a:t>
            </a:r>
          </a:p>
          <a:p>
            <a:pPr algn="just"/>
            <a:endParaRPr lang="en-US" sz="1500" b="1" dirty="0">
              <a:solidFill>
                <a:schemeClr val="bg1"/>
              </a:solidFill>
            </a:endParaRPr>
          </a:p>
          <a:p>
            <a:pPr algn="just"/>
            <a:r>
              <a:rPr lang="en-US" sz="1500" dirty="0">
                <a:solidFill>
                  <a:schemeClr val="bg1"/>
                </a:solidFill>
              </a:rPr>
              <a:t>The Python interpreter is usually installed as: </a:t>
            </a:r>
            <a:r>
              <a:rPr lang="en-US" sz="1500" b="1" u="sng" dirty="0">
                <a:solidFill>
                  <a:schemeClr val="bg1"/>
                </a:solidFill>
              </a:rPr>
              <a:t>/</a:t>
            </a:r>
            <a:r>
              <a:rPr lang="en-US" sz="1500" b="1" u="sng" dirty="0" err="1">
                <a:solidFill>
                  <a:schemeClr val="bg1"/>
                </a:solidFill>
              </a:rPr>
              <a:t>usr</a:t>
            </a:r>
            <a:r>
              <a:rPr lang="en-US" sz="1500" b="1" u="sng" dirty="0">
                <a:solidFill>
                  <a:schemeClr val="bg1"/>
                </a:solidFill>
              </a:rPr>
              <a:t>/local/bin/python</a:t>
            </a:r>
            <a:r>
              <a:rPr lang="en-US" sz="1500" dirty="0">
                <a:solidFill>
                  <a:schemeClr val="bg1"/>
                </a:solidFill>
              </a:rPr>
              <a:t> on those machines where it is available; putting: </a:t>
            </a:r>
            <a:r>
              <a:rPr lang="en-US" sz="1500" b="1" u="sng" dirty="0">
                <a:solidFill>
                  <a:schemeClr val="bg1"/>
                </a:solidFill>
              </a:rPr>
              <a:t>/</a:t>
            </a:r>
            <a:r>
              <a:rPr lang="en-US" sz="1500" b="1" u="sng" dirty="0" err="1">
                <a:solidFill>
                  <a:schemeClr val="bg1"/>
                </a:solidFill>
              </a:rPr>
              <a:t>usr</a:t>
            </a:r>
            <a:r>
              <a:rPr lang="en-US" sz="1500" b="1" u="sng" dirty="0">
                <a:solidFill>
                  <a:schemeClr val="bg1"/>
                </a:solidFill>
              </a:rPr>
              <a:t>/local/bin</a:t>
            </a:r>
            <a:r>
              <a:rPr lang="en-US" sz="1500" dirty="0">
                <a:solidFill>
                  <a:schemeClr val="bg1"/>
                </a:solidFill>
              </a:rPr>
              <a:t> in your UNIX shell’s search path makes it possible to start it by typing the command “</a:t>
            </a:r>
            <a:r>
              <a:rPr lang="en-US" sz="1500" b="1" u="sng" dirty="0">
                <a:solidFill>
                  <a:schemeClr val="bg1"/>
                </a:solidFill>
              </a:rPr>
              <a:t>python</a:t>
            </a:r>
            <a:r>
              <a:rPr lang="en-US" sz="1500" dirty="0">
                <a:solidFill>
                  <a:schemeClr val="bg1"/>
                </a:solidFill>
              </a:rPr>
              <a:t>” to the shell. Python 3 can be installed On Ubuntu Linux by using the following command from terminal. </a:t>
            </a:r>
          </a:p>
        </p:txBody>
      </p:sp>
      <p:sp>
        <p:nvSpPr>
          <p:cNvPr id="5" name="Rectangle 4">
            <a:extLst>
              <a:ext uri="{FF2B5EF4-FFF2-40B4-BE49-F238E27FC236}">
                <a16:creationId xmlns:a16="http://schemas.microsoft.com/office/drawing/2014/main" id="{E1FE6A1C-4D29-4ACE-888E-4CCC7303F4DB}"/>
              </a:ext>
            </a:extLst>
          </p:cNvPr>
          <p:cNvSpPr/>
          <p:nvPr/>
        </p:nvSpPr>
        <p:spPr>
          <a:xfrm>
            <a:off x="499621" y="5305333"/>
            <a:ext cx="4402317" cy="553998"/>
          </a:xfrm>
          <a:prstGeom prst="rect">
            <a:avLst/>
          </a:prstGeom>
          <a:solidFill>
            <a:schemeClr val="bg1"/>
          </a:solidFill>
        </p:spPr>
        <p:txBody>
          <a:bodyPr wrap="square">
            <a:spAutoFit/>
          </a:bodyPr>
          <a:lstStyle/>
          <a:p>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sudo</a:t>
            </a:r>
            <a:r>
              <a:rPr lang="en-US" sz="1500" dirty="0">
                <a:latin typeface="Courier New" panose="02070309020205020404" pitchFamily="49" charset="0"/>
                <a:cs typeface="Courier New" panose="02070309020205020404" pitchFamily="49" charset="0"/>
              </a:rPr>
              <a:t> apt-get install python3-minimal</a:t>
            </a:r>
          </a:p>
        </p:txBody>
      </p:sp>
      <p:sp>
        <p:nvSpPr>
          <p:cNvPr id="9" name="Rectangle 8">
            <a:extLst>
              <a:ext uri="{FF2B5EF4-FFF2-40B4-BE49-F238E27FC236}">
                <a16:creationId xmlns:a16="http://schemas.microsoft.com/office/drawing/2014/main" id="{B107A842-4D19-4071-8B84-8BA2787F97B7}"/>
              </a:ext>
            </a:extLst>
          </p:cNvPr>
          <p:cNvSpPr/>
          <p:nvPr/>
        </p:nvSpPr>
        <p:spPr>
          <a:xfrm>
            <a:off x="5143892" y="2544879"/>
            <a:ext cx="6309675" cy="1477328"/>
          </a:xfrm>
          <a:prstGeom prst="rect">
            <a:avLst/>
          </a:prstGeom>
        </p:spPr>
        <p:txBody>
          <a:bodyPr wrap="square">
            <a:spAutoFit/>
          </a:bodyPr>
          <a:lstStyle/>
          <a:p>
            <a:r>
              <a:rPr lang="en-US" sz="1500" b="1" u="sng" dirty="0">
                <a:solidFill>
                  <a:schemeClr val="bg1"/>
                </a:solidFill>
              </a:rPr>
              <a:t>WINDOWS</a:t>
            </a:r>
          </a:p>
          <a:p>
            <a:endParaRPr lang="en-US" sz="1500" b="1" dirty="0">
              <a:solidFill>
                <a:schemeClr val="bg1"/>
              </a:solidFill>
            </a:endParaRPr>
          </a:p>
          <a:p>
            <a:r>
              <a:rPr lang="en-US" sz="1500" dirty="0">
                <a:solidFill>
                  <a:schemeClr val="bg1"/>
                </a:solidFill>
              </a:rPr>
              <a:t>On Windows machines, the Python installation is usually placed in </a:t>
            </a:r>
            <a:r>
              <a:rPr lang="en-US" sz="1500" b="1" u="sng" dirty="0">
                <a:solidFill>
                  <a:schemeClr val="bg1"/>
                </a:solidFill>
              </a:rPr>
              <a:t>C:\Users\UserName\AppData\Local\Programs\Python\Python(Version)</a:t>
            </a:r>
            <a:r>
              <a:rPr lang="en-US" sz="1500" dirty="0">
                <a:solidFill>
                  <a:schemeClr val="bg1"/>
                </a:solidFill>
              </a:rPr>
              <a:t>,. though you can change this when you’re running the installer. </a:t>
            </a:r>
          </a:p>
        </p:txBody>
      </p:sp>
      <p:pic>
        <p:nvPicPr>
          <p:cNvPr id="15" name="Picture 14">
            <a:extLst>
              <a:ext uri="{FF2B5EF4-FFF2-40B4-BE49-F238E27FC236}">
                <a16:creationId xmlns:a16="http://schemas.microsoft.com/office/drawing/2014/main" id="{5E19ECC9-E2A9-4CC3-9DF9-3F449D40B7D4}"/>
              </a:ext>
            </a:extLst>
          </p:cNvPr>
          <p:cNvPicPr>
            <a:picLocks noChangeAspect="1"/>
          </p:cNvPicPr>
          <p:nvPr/>
        </p:nvPicPr>
        <p:blipFill rotWithShape="1">
          <a:blip r:embed="rId2"/>
          <a:srcRect l="9849" t="16578" r="10531" b="19595"/>
          <a:stretch/>
        </p:blipFill>
        <p:spPr>
          <a:xfrm>
            <a:off x="5203598" y="4214067"/>
            <a:ext cx="3837466" cy="1730397"/>
          </a:xfrm>
          <a:prstGeom prst="rect">
            <a:avLst/>
          </a:prstGeom>
          <a:ln>
            <a:solidFill>
              <a:schemeClr val="bg2">
                <a:lumMod val="90000"/>
              </a:schemeClr>
            </a:solidFill>
          </a:ln>
          <a:effectLst>
            <a:outerShdw blurRad="50800" dist="38100" dir="2700000" algn="tl" rotWithShape="0">
              <a:prstClr val="black">
                <a:alpha val="40000"/>
              </a:prstClr>
            </a:outerShdw>
          </a:effectLst>
        </p:spPr>
      </p:pic>
      <p:sp>
        <p:nvSpPr>
          <p:cNvPr id="16" name="Rectangle 15">
            <a:extLst>
              <a:ext uri="{FF2B5EF4-FFF2-40B4-BE49-F238E27FC236}">
                <a16:creationId xmlns:a16="http://schemas.microsoft.com/office/drawing/2014/main" id="{79CA6BB3-2807-41C0-94D7-57E731F5332D}"/>
              </a:ext>
            </a:extLst>
          </p:cNvPr>
          <p:cNvSpPr/>
          <p:nvPr/>
        </p:nvSpPr>
        <p:spPr>
          <a:xfrm>
            <a:off x="9232745" y="4322288"/>
            <a:ext cx="2220822" cy="1477328"/>
          </a:xfrm>
          <a:prstGeom prst="rect">
            <a:avLst/>
          </a:prstGeom>
        </p:spPr>
        <p:txBody>
          <a:bodyPr wrap="square">
            <a:spAutoFit/>
          </a:bodyPr>
          <a:lstStyle/>
          <a:p>
            <a:pPr algn="just"/>
            <a:r>
              <a:rPr lang="en-US" sz="1500" dirty="0">
                <a:solidFill>
                  <a:schemeClr val="bg1"/>
                </a:solidFill>
              </a:rPr>
              <a:t>The latest version of python binaries are available on this link: https://www.python.org/downloads/windows/</a:t>
            </a:r>
            <a:endParaRPr lang="en-US" sz="1500" dirty="0"/>
          </a:p>
        </p:txBody>
      </p:sp>
    </p:spTree>
    <p:extLst>
      <p:ext uri="{BB962C8B-B14F-4D97-AF65-F5344CB8AC3E}">
        <p14:creationId xmlns:p14="http://schemas.microsoft.com/office/powerpoint/2010/main" val="23422993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8" y="1880187"/>
            <a:ext cx="10893239" cy="1092607"/>
          </a:xfrm>
          <a:prstGeom prst="rect">
            <a:avLst/>
          </a:prstGeom>
          <a:noFill/>
        </p:spPr>
        <p:txBody>
          <a:bodyPr wrap="square" lIns="0" tIns="0" rIns="0" bIns="45720" rtlCol="0">
            <a:spAutoFit/>
          </a:bodyPr>
          <a:lstStyle/>
          <a:p>
            <a:pPr algn="just"/>
            <a:r>
              <a:rPr lang="en-US" b="1" dirty="0">
                <a:solidFill>
                  <a:schemeClr val="bg1"/>
                </a:solidFill>
              </a:rPr>
              <a:t>DELETING LIST ELEMENTS</a:t>
            </a:r>
          </a:p>
          <a:p>
            <a:pPr algn="just"/>
            <a:endParaRPr lang="en-US" b="1" dirty="0">
              <a:solidFill>
                <a:schemeClr val="bg1"/>
              </a:solidFill>
            </a:endParaRPr>
          </a:p>
          <a:p>
            <a:pPr algn="just"/>
            <a:r>
              <a:rPr lang="en-US" sz="1600" dirty="0">
                <a:solidFill>
                  <a:schemeClr val="bg1"/>
                </a:solidFill>
              </a:rPr>
              <a:t>To remove a list element, you can use either the del statement if you know exactly which element(s) you are deleting or the remove() method if you do not know.</a:t>
            </a:r>
          </a:p>
        </p:txBody>
      </p:sp>
      <p:sp>
        <p:nvSpPr>
          <p:cNvPr id="16" name="Rectangle 15">
            <a:extLst>
              <a:ext uri="{FF2B5EF4-FFF2-40B4-BE49-F238E27FC236}">
                <a16:creationId xmlns:a16="http://schemas.microsoft.com/office/drawing/2014/main" id="{D7543BE2-5A76-4B9D-9A9D-641FEEC52ECE}"/>
              </a:ext>
            </a:extLst>
          </p:cNvPr>
          <p:cNvSpPr/>
          <p:nvPr/>
        </p:nvSpPr>
        <p:spPr>
          <a:xfrm>
            <a:off x="560328" y="3833877"/>
            <a:ext cx="5834442" cy="1246495"/>
          </a:xfrm>
          <a:prstGeom prst="rect">
            <a:avLst/>
          </a:prstGeom>
          <a:solidFill>
            <a:schemeClr val="bg1"/>
          </a:solidFill>
        </p:spPr>
        <p:txBody>
          <a:bodyPr wrap="square">
            <a:spAutoFit/>
          </a:bodyPr>
          <a:lstStyle/>
          <a:p>
            <a:r>
              <a:rPr lang="en-US" sz="1500" dirty="0">
                <a:latin typeface="Courier New" panose="02070309020205020404" pitchFamily="49" charset="0"/>
                <a:cs typeface="Courier New" panose="02070309020205020404" pitchFamily="49" charset="0"/>
              </a:rPr>
              <a:t>list1 = ['physics', 'chemistry', 1997, 2000];</a:t>
            </a:r>
          </a:p>
          <a:p>
            <a:r>
              <a:rPr lang="en-US" sz="1500" dirty="0">
                <a:latin typeface="Courier New" panose="02070309020205020404" pitchFamily="49" charset="0"/>
                <a:cs typeface="Courier New" panose="02070309020205020404" pitchFamily="49" charset="0"/>
              </a:rPr>
              <a:t>print(list1)</a:t>
            </a:r>
          </a:p>
          <a:p>
            <a:r>
              <a:rPr lang="en-US" sz="1500" dirty="0">
                <a:latin typeface="Courier New" panose="02070309020205020404" pitchFamily="49" charset="0"/>
                <a:cs typeface="Courier New" panose="02070309020205020404" pitchFamily="49" charset="0"/>
              </a:rPr>
              <a:t>del list1[2];</a:t>
            </a:r>
          </a:p>
          <a:p>
            <a:r>
              <a:rPr lang="en-US" sz="1500" dirty="0">
                <a:latin typeface="Courier New" panose="02070309020205020404" pitchFamily="49" charset="0"/>
                <a:cs typeface="Courier New" panose="02070309020205020404" pitchFamily="49" charset="0"/>
              </a:rPr>
              <a:t>print("After deleting value at index 2 : ")</a:t>
            </a:r>
          </a:p>
          <a:p>
            <a:r>
              <a:rPr lang="en-US" sz="1500" dirty="0">
                <a:latin typeface="Courier New" panose="02070309020205020404" pitchFamily="49" charset="0"/>
                <a:cs typeface="Courier New" panose="02070309020205020404" pitchFamily="49" charset="0"/>
              </a:rPr>
              <a:t>print(list1)</a:t>
            </a:r>
          </a:p>
        </p:txBody>
      </p:sp>
      <p:sp>
        <p:nvSpPr>
          <p:cNvPr id="2" name="Rectangle 1">
            <a:extLst>
              <a:ext uri="{FF2B5EF4-FFF2-40B4-BE49-F238E27FC236}">
                <a16:creationId xmlns:a16="http://schemas.microsoft.com/office/drawing/2014/main" id="{44908E48-BB46-426A-91E0-AE5FDE22B61D}"/>
              </a:ext>
            </a:extLst>
          </p:cNvPr>
          <p:cNvSpPr/>
          <p:nvPr/>
        </p:nvSpPr>
        <p:spPr>
          <a:xfrm>
            <a:off x="490195" y="3202460"/>
            <a:ext cx="1606530" cy="338554"/>
          </a:xfrm>
          <a:prstGeom prst="rect">
            <a:avLst/>
          </a:prstGeom>
        </p:spPr>
        <p:txBody>
          <a:bodyPr wrap="none">
            <a:spAutoFit/>
          </a:bodyPr>
          <a:lstStyle/>
          <a:p>
            <a:r>
              <a:rPr lang="en-US" sz="1600" b="1" dirty="0">
                <a:solidFill>
                  <a:schemeClr val="bg1"/>
                </a:solidFill>
              </a:rPr>
              <a:t>For example −</a:t>
            </a:r>
            <a:endParaRPr lang="en-US" sz="1600" b="1" dirty="0"/>
          </a:p>
        </p:txBody>
      </p:sp>
      <p:sp>
        <p:nvSpPr>
          <p:cNvPr id="8" name="Rectangle 7">
            <a:extLst>
              <a:ext uri="{FF2B5EF4-FFF2-40B4-BE49-F238E27FC236}">
                <a16:creationId xmlns:a16="http://schemas.microsoft.com/office/drawing/2014/main" id="{48402EEF-1F5B-4833-90CD-2FDD293288E8}"/>
              </a:ext>
            </a:extLst>
          </p:cNvPr>
          <p:cNvSpPr/>
          <p:nvPr/>
        </p:nvSpPr>
        <p:spPr>
          <a:xfrm>
            <a:off x="6539961" y="3202460"/>
            <a:ext cx="910827" cy="338554"/>
          </a:xfrm>
          <a:prstGeom prst="rect">
            <a:avLst/>
          </a:prstGeom>
        </p:spPr>
        <p:txBody>
          <a:bodyPr wrap="none">
            <a:spAutoFit/>
          </a:bodyPr>
          <a:lstStyle/>
          <a:p>
            <a:r>
              <a:rPr lang="en-US" sz="1600" b="1" dirty="0">
                <a:solidFill>
                  <a:schemeClr val="bg1"/>
                </a:solidFill>
              </a:rPr>
              <a:t>Output</a:t>
            </a:r>
            <a:endParaRPr lang="en-US" sz="1600" b="1" dirty="0"/>
          </a:p>
        </p:txBody>
      </p:sp>
      <p:sp>
        <p:nvSpPr>
          <p:cNvPr id="3" name="Rectangle 2">
            <a:extLst>
              <a:ext uri="{FF2B5EF4-FFF2-40B4-BE49-F238E27FC236}">
                <a16:creationId xmlns:a16="http://schemas.microsoft.com/office/drawing/2014/main" id="{776CD063-FB8B-4079-90B9-BD9B0B8AFB26}"/>
              </a:ext>
            </a:extLst>
          </p:cNvPr>
          <p:cNvSpPr/>
          <p:nvPr/>
        </p:nvSpPr>
        <p:spPr>
          <a:xfrm>
            <a:off x="6539961" y="3831124"/>
            <a:ext cx="4913606" cy="1477328"/>
          </a:xfrm>
          <a:prstGeom prst="rect">
            <a:avLst/>
          </a:prstGeom>
          <a:solidFill>
            <a:schemeClr val="bg1"/>
          </a:solidFill>
        </p:spPr>
        <p:txBody>
          <a:bodyPr wrap="square">
            <a:spAutoFit/>
          </a:bodyPr>
          <a:lstStyle/>
          <a:p>
            <a:r>
              <a:rPr lang="en-US" sz="1500" dirty="0">
                <a:solidFill>
                  <a:srgbClr val="00BF00"/>
                </a:solidFill>
                <a:latin typeface="Lucida Console" panose="020B0609040504020204" pitchFamily="49" charset="0"/>
              </a:rPr>
              <a:t>ma.a.d.serrano@PISI-7091S2N-LX </a:t>
            </a:r>
            <a:r>
              <a:rPr lang="en-US" sz="1500" dirty="0">
                <a:solidFill>
                  <a:srgbClr val="BF00BF"/>
                </a:solidFill>
                <a:latin typeface="Lucida Console" panose="020B0609040504020204" pitchFamily="49" charset="0"/>
              </a:rPr>
              <a:t>MINGW64 </a:t>
            </a:r>
            <a:r>
              <a:rPr lang="en-US" sz="1500" dirty="0">
                <a:solidFill>
                  <a:srgbClr val="BFBF00"/>
                </a:solidFill>
                <a:latin typeface="Lucida Console" panose="020B0609040504020204" pitchFamily="49" charset="0"/>
              </a:rPr>
              <a:t>~/Desktop/python/scripts/string</a:t>
            </a:r>
            <a:endParaRPr lang="en-US" sz="1500" dirty="0">
              <a:latin typeface="Lucida Console" panose="020B0609040504020204" pitchFamily="49" charset="0"/>
            </a:endParaRPr>
          </a:p>
          <a:p>
            <a:r>
              <a:rPr lang="en-US" sz="1500" dirty="0">
                <a:latin typeface="Lucida Console" panose="020B0609040504020204" pitchFamily="49" charset="0"/>
              </a:rPr>
              <a:t>$ python delete.py</a:t>
            </a:r>
          </a:p>
          <a:p>
            <a:r>
              <a:rPr lang="en-US" sz="1500" dirty="0">
                <a:latin typeface="Lucida Console" panose="020B0609040504020204" pitchFamily="49" charset="0"/>
              </a:rPr>
              <a:t>['physics', 'chemistry', 1997, 2000]</a:t>
            </a:r>
          </a:p>
          <a:p>
            <a:r>
              <a:rPr lang="en-US" sz="1500" dirty="0">
                <a:latin typeface="Lucida Console" panose="020B0609040504020204" pitchFamily="49" charset="0"/>
              </a:rPr>
              <a:t>After deleting value at index 2 :</a:t>
            </a:r>
          </a:p>
          <a:p>
            <a:r>
              <a:rPr lang="en-US" sz="1500" dirty="0">
                <a:latin typeface="Lucida Console" panose="020B0609040504020204" pitchFamily="49" charset="0"/>
              </a:rPr>
              <a:t>['physics', 'chemistry', 2000]</a:t>
            </a:r>
          </a:p>
        </p:txBody>
      </p:sp>
    </p:spTree>
    <p:extLst>
      <p:ext uri="{BB962C8B-B14F-4D97-AF65-F5344CB8AC3E}">
        <p14:creationId xmlns:p14="http://schemas.microsoft.com/office/powerpoint/2010/main" val="116671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8" y="1880187"/>
            <a:ext cx="10893239" cy="1400383"/>
          </a:xfrm>
          <a:prstGeom prst="rect">
            <a:avLst/>
          </a:prstGeom>
          <a:noFill/>
        </p:spPr>
        <p:txBody>
          <a:bodyPr wrap="square" lIns="0" tIns="0" rIns="0" bIns="45720" rtlCol="0">
            <a:spAutoFit/>
          </a:bodyPr>
          <a:lstStyle/>
          <a:p>
            <a:pPr algn="just"/>
            <a:r>
              <a:rPr lang="en-US" b="1" dirty="0">
                <a:solidFill>
                  <a:schemeClr val="bg1"/>
                </a:solidFill>
              </a:rPr>
              <a:t>BASIC LIST OPERATIONS</a:t>
            </a:r>
          </a:p>
          <a:p>
            <a:pPr algn="just"/>
            <a:endParaRPr lang="en-US" b="1" dirty="0">
              <a:solidFill>
                <a:schemeClr val="bg1"/>
              </a:solidFill>
            </a:endParaRPr>
          </a:p>
          <a:p>
            <a:pPr algn="just"/>
            <a:r>
              <a:rPr lang="en-US" dirty="0">
                <a:solidFill>
                  <a:schemeClr val="bg1"/>
                </a:solidFill>
              </a:rPr>
              <a:t>Lists respond to the + and * operators much like strings; they mean concatenation and repetition here too, except that the result is a new list, not a string.</a:t>
            </a:r>
            <a:endParaRPr lang="en-US" b="1" dirty="0">
              <a:solidFill>
                <a:schemeClr val="bg1"/>
              </a:solidFill>
            </a:endParaRPr>
          </a:p>
          <a:p>
            <a:pPr algn="just"/>
            <a:endParaRPr lang="en-US" sz="1600" dirty="0">
              <a:solidFill>
                <a:schemeClr val="bg1"/>
              </a:solidFill>
            </a:endParaRPr>
          </a:p>
        </p:txBody>
      </p:sp>
      <p:graphicFrame>
        <p:nvGraphicFramePr>
          <p:cNvPr id="5" name="Table 4">
            <a:extLst>
              <a:ext uri="{FF2B5EF4-FFF2-40B4-BE49-F238E27FC236}">
                <a16:creationId xmlns:a16="http://schemas.microsoft.com/office/drawing/2014/main" id="{80956D62-43E6-4291-A659-2C1823CB3C92}"/>
              </a:ext>
            </a:extLst>
          </p:cNvPr>
          <p:cNvGraphicFramePr>
            <a:graphicFrameLocks noGrp="1"/>
          </p:cNvGraphicFramePr>
          <p:nvPr>
            <p:extLst>
              <p:ext uri="{D42A27DB-BD31-4B8C-83A1-F6EECF244321}">
                <p14:modId xmlns:p14="http://schemas.microsoft.com/office/powerpoint/2010/main" val="3517379456"/>
              </p:ext>
            </p:extLst>
          </p:nvPr>
        </p:nvGraphicFramePr>
        <p:xfrm>
          <a:off x="636997" y="3280570"/>
          <a:ext cx="10816569" cy="1828800"/>
        </p:xfrm>
        <a:graphic>
          <a:graphicData uri="http://schemas.openxmlformats.org/drawingml/2006/table">
            <a:tbl>
              <a:tblPr>
                <a:tableStyleId>{2D5ABB26-0587-4C30-8999-92F81FD0307C}</a:tableStyleId>
              </a:tblPr>
              <a:tblGrid>
                <a:gridCol w="3605523">
                  <a:extLst>
                    <a:ext uri="{9D8B030D-6E8A-4147-A177-3AD203B41FA5}">
                      <a16:colId xmlns:a16="http://schemas.microsoft.com/office/drawing/2014/main" val="3380549052"/>
                    </a:ext>
                  </a:extLst>
                </a:gridCol>
                <a:gridCol w="3605523">
                  <a:extLst>
                    <a:ext uri="{9D8B030D-6E8A-4147-A177-3AD203B41FA5}">
                      <a16:colId xmlns:a16="http://schemas.microsoft.com/office/drawing/2014/main" val="3906499828"/>
                    </a:ext>
                  </a:extLst>
                </a:gridCol>
                <a:gridCol w="3605523">
                  <a:extLst>
                    <a:ext uri="{9D8B030D-6E8A-4147-A177-3AD203B41FA5}">
                      <a16:colId xmlns:a16="http://schemas.microsoft.com/office/drawing/2014/main" val="1486574903"/>
                    </a:ext>
                  </a:extLst>
                </a:gridCol>
              </a:tblGrid>
              <a:tr h="0">
                <a:tc>
                  <a:txBody>
                    <a:bodyPr/>
                    <a:lstStyle/>
                    <a:p>
                      <a:pPr algn="ctr"/>
                      <a:r>
                        <a:rPr lang="en-US" sz="1400" b="1">
                          <a:solidFill>
                            <a:schemeClr val="bg1"/>
                          </a:solidFill>
                          <a:effectLst/>
                        </a:rPr>
                        <a:t>Python Expression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algn="ctr"/>
                      <a:r>
                        <a:rPr lang="en-US" sz="1400" b="1">
                          <a:solidFill>
                            <a:schemeClr val="bg1"/>
                          </a:solidFill>
                          <a:effectLst/>
                        </a:rPr>
                        <a:t>Results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algn="ctr"/>
                      <a:r>
                        <a:rPr lang="en-US" sz="1400" b="1" dirty="0">
                          <a:solidFill>
                            <a:schemeClr val="bg1"/>
                          </a:solidFill>
                          <a:effectLst/>
                        </a:rPr>
                        <a:t>Description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extLst>
                  <a:ext uri="{0D108BD9-81ED-4DB2-BD59-A6C34878D82A}">
                    <a16:rowId xmlns:a16="http://schemas.microsoft.com/office/drawing/2014/main" val="2929009065"/>
                  </a:ext>
                </a:extLst>
              </a:tr>
              <a:tr h="0">
                <a:tc>
                  <a:txBody>
                    <a:bodyPr/>
                    <a:lstStyle/>
                    <a:p>
                      <a:r>
                        <a:rPr lang="en-US" sz="1400">
                          <a:solidFill>
                            <a:schemeClr val="bg1"/>
                          </a:solidFill>
                        </a:rPr>
                        <a:t>len([1, 2, 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solidFill>
                            <a:schemeClr val="bg1"/>
                          </a:solidFill>
                        </a:rPr>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chemeClr val="bg1"/>
                          </a:solidFill>
                        </a:rPr>
                        <a:t>Length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1741431"/>
                  </a:ext>
                </a:extLst>
              </a:tr>
              <a:tr h="0">
                <a:tc>
                  <a:txBody>
                    <a:bodyPr/>
                    <a:lstStyle/>
                    <a:p>
                      <a:r>
                        <a:rPr lang="en-US" sz="1400">
                          <a:solidFill>
                            <a:schemeClr val="bg1"/>
                          </a:solidFill>
                        </a:rPr>
                        <a:t>[1, 2, 3] + [4, 5, 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solidFill>
                            <a:schemeClr val="bg1"/>
                          </a:solidFill>
                        </a:rPr>
                        <a:t>[1, 2, 3, 4, 5, 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solidFill>
                            <a:schemeClr val="bg1"/>
                          </a:solidFill>
                        </a:rPr>
                        <a:t>Concatenation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693546"/>
                  </a:ext>
                </a:extLst>
              </a:tr>
              <a:tr h="0">
                <a:tc>
                  <a:txBody>
                    <a:bodyPr/>
                    <a:lstStyle/>
                    <a:p>
                      <a:r>
                        <a:rPr lang="en-US" sz="1400">
                          <a:solidFill>
                            <a:schemeClr val="bg1"/>
                          </a:solidFill>
                        </a:rPr>
                        <a:t>['Hi!'] * 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solidFill>
                            <a:schemeClr val="bg1"/>
                          </a:solidFill>
                        </a:rPr>
                        <a:t>['Hi!', 'Hi!', 'Hi!', 'Hi!']</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solidFill>
                            <a:schemeClr val="bg1"/>
                          </a:solidFill>
                        </a:rPr>
                        <a:t>Repetition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03118085"/>
                  </a:ext>
                </a:extLst>
              </a:tr>
              <a:tr h="0">
                <a:tc>
                  <a:txBody>
                    <a:bodyPr/>
                    <a:lstStyle/>
                    <a:p>
                      <a:r>
                        <a:rPr lang="en-US" sz="1400">
                          <a:solidFill>
                            <a:schemeClr val="bg1"/>
                          </a:solidFill>
                        </a:rPr>
                        <a:t>3 in [1, 2, 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solidFill>
                            <a:schemeClr val="bg1"/>
                          </a:solidFill>
                        </a:rPr>
                        <a:t>True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solidFill>
                            <a:schemeClr val="bg1"/>
                          </a:solidFill>
                        </a:rPr>
                        <a:t>Membership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0247911"/>
                  </a:ext>
                </a:extLst>
              </a:tr>
              <a:tr h="0">
                <a:tc>
                  <a:txBody>
                    <a:bodyPr/>
                    <a:lstStyle/>
                    <a:p>
                      <a:r>
                        <a:rPr lang="en-US" sz="1400">
                          <a:solidFill>
                            <a:schemeClr val="bg1"/>
                          </a:solidFill>
                        </a:rPr>
                        <a:t>for x in [1, 2, 3]: print 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solidFill>
                            <a:schemeClr val="bg1"/>
                          </a:solidFill>
                        </a:rPr>
                        <a:t>1 2 3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chemeClr val="bg1"/>
                          </a:solidFill>
                        </a:rPr>
                        <a:t>Iteration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4000615"/>
                  </a:ext>
                </a:extLst>
              </a:tr>
            </a:tbl>
          </a:graphicData>
        </a:graphic>
      </p:graphicFrame>
    </p:spTree>
    <p:extLst>
      <p:ext uri="{BB962C8B-B14F-4D97-AF65-F5344CB8AC3E}">
        <p14:creationId xmlns:p14="http://schemas.microsoft.com/office/powerpoint/2010/main" val="39461182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8" y="1880187"/>
            <a:ext cx="10893239" cy="1308050"/>
          </a:xfrm>
          <a:prstGeom prst="rect">
            <a:avLst/>
          </a:prstGeom>
          <a:noFill/>
        </p:spPr>
        <p:txBody>
          <a:bodyPr wrap="square" lIns="0" tIns="0" rIns="0" bIns="45720" rtlCol="0">
            <a:spAutoFit/>
          </a:bodyPr>
          <a:lstStyle/>
          <a:p>
            <a:pPr algn="just"/>
            <a:r>
              <a:rPr lang="en-US" b="1" dirty="0">
                <a:solidFill>
                  <a:schemeClr val="bg1"/>
                </a:solidFill>
              </a:rPr>
              <a:t>INDEXING, SLICING AND MATRIXES</a:t>
            </a:r>
          </a:p>
          <a:p>
            <a:pPr algn="just"/>
            <a:endParaRPr lang="en-US" sz="1600" b="1" dirty="0">
              <a:solidFill>
                <a:schemeClr val="bg1"/>
              </a:solidFill>
            </a:endParaRPr>
          </a:p>
          <a:p>
            <a:r>
              <a:rPr lang="en-US" sz="1600" dirty="0">
                <a:solidFill>
                  <a:schemeClr val="bg1"/>
                </a:solidFill>
              </a:rPr>
              <a:t>Because lists are sequences, indexing and slicing work the same way for lists as they do for strings.</a:t>
            </a:r>
          </a:p>
          <a:p>
            <a:r>
              <a:rPr lang="en-US" sz="1600" dirty="0">
                <a:solidFill>
                  <a:schemeClr val="bg1"/>
                </a:solidFill>
              </a:rPr>
              <a:t>Assuming following input −</a:t>
            </a:r>
          </a:p>
          <a:p>
            <a:pPr algn="just"/>
            <a:endParaRPr lang="en-US" sz="1600" dirty="0">
              <a:solidFill>
                <a:schemeClr val="bg1"/>
              </a:solidFill>
            </a:endParaRPr>
          </a:p>
        </p:txBody>
      </p:sp>
      <p:sp>
        <p:nvSpPr>
          <p:cNvPr id="2" name="Rectangle 1">
            <a:extLst>
              <a:ext uri="{FF2B5EF4-FFF2-40B4-BE49-F238E27FC236}">
                <a16:creationId xmlns:a16="http://schemas.microsoft.com/office/drawing/2014/main" id="{B35B5289-2A78-4676-BF1B-567691C089B1}"/>
              </a:ext>
            </a:extLst>
          </p:cNvPr>
          <p:cNvSpPr/>
          <p:nvPr/>
        </p:nvSpPr>
        <p:spPr>
          <a:xfrm>
            <a:off x="554783" y="3142546"/>
            <a:ext cx="10898783" cy="323165"/>
          </a:xfrm>
          <a:prstGeom prst="rect">
            <a:avLst/>
          </a:prstGeom>
          <a:solidFill>
            <a:schemeClr val="bg1"/>
          </a:solidFill>
        </p:spPr>
        <p:txBody>
          <a:bodyPr wrap="square">
            <a:spAutoFit/>
          </a:bodyPr>
          <a:lstStyle/>
          <a:p>
            <a:r>
              <a:rPr lang="en-US" sz="1500" dirty="0">
                <a:latin typeface="Lucida Console" panose="020B0609040504020204" pitchFamily="49" charset="0"/>
              </a:rPr>
              <a:t>L = ['spam', 'Spam', 'SPAM!']</a:t>
            </a:r>
          </a:p>
        </p:txBody>
      </p:sp>
      <p:graphicFrame>
        <p:nvGraphicFramePr>
          <p:cNvPr id="3" name="Table 2">
            <a:extLst>
              <a:ext uri="{FF2B5EF4-FFF2-40B4-BE49-F238E27FC236}">
                <a16:creationId xmlns:a16="http://schemas.microsoft.com/office/drawing/2014/main" id="{6E9081E4-40B3-48DC-94EE-AE36663F8978}"/>
              </a:ext>
            </a:extLst>
          </p:cNvPr>
          <p:cNvGraphicFramePr>
            <a:graphicFrameLocks noGrp="1"/>
          </p:cNvGraphicFramePr>
          <p:nvPr>
            <p:extLst>
              <p:ext uri="{D42A27DB-BD31-4B8C-83A1-F6EECF244321}">
                <p14:modId xmlns:p14="http://schemas.microsoft.com/office/powerpoint/2010/main" val="3623865950"/>
              </p:ext>
            </p:extLst>
          </p:nvPr>
        </p:nvGraphicFramePr>
        <p:xfrm>
          <a:off x="554783" y="3822313"/>
          <a:ext cx="10898784" cy="1219200"/>
        </p:xfrm>
        <a:graphic>
          <a:graphicData uri="http://schemas.openxmlformats.org/drawingml/2006/table">
            <a:tbl>
              <a:tblPr/>
              <a:tblGrid>
                <a:gridCol w="3632928">
                  <a:extLst>
                    <a:ext uri="{9D8B030D-6E8A-4147-A177-3AD203B41FA5}">
                      <a16:colId xmlns:a16="http://schemas.microsoft.com/office/drawing/2014/main" val="1574394434"/>
                    </a:ext>
                  </a:extLst>
                </a:gridCol>
                <a:gridCol w="3632928">
                  <a:extLst>
                    <a:ext uri="{9D8B030D-6E8A-4147-A177-3AD203B41FA5}">
                      <a16:colId xmlns:a16="http://schemas.microsoft.com/office/drawing/2014/main" val="1618951564"/>
                    </a:ext>
                  </a:extLst>
                </a:gridCol>
                <a:gridCol w="3632928">
                  <a:extLst>
                    <a:ext uri="{9D8B030D-6E8A-4147-A177-3AD203B41FA5}">
                      <a16:colId xmlns:a16="http://schemas.microsoft.com/office/drawing/2014/main" val="3298205978"/>
                    </a:ext>
                  </a:extLst>
                </a:gridCol>
              </a:tblGrid>
              <a:tr h="0">
                <a:tc>
                  <a:txBody>
                    <a:bodyPr/>
                    <a:lstStyle/>
                    <a:p>
                      <a:pPr algn="ctr"/>
                      <a:r>
                        <a:rPr lang="en-US" sz="1400" b="1">
                          <a:solidFill>
                            <a:schemeClr val="bg1"/>
                          </a:solidFill>
                          <a:effectLst/>
                        </a:rPr>
                        <a:t>Python Expression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en-US" sz="1400" b="1">
                          <a:solidFill>
                            <a:schemeClr val="bg1"/>
                          </a:solidFill>
                          <a:effectLst/>
                        </a:rPr>
                        <a:t>Results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en-US" sz="1400" b="1" dirty="0">
                          <a:solidFill>
                            <a:schemeClr val="bg1"/>
                          </a:solidFill>
                          <a:effectLst/>
                        </a:rPr>
                        <a:t>Description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116804547"/>
                  </a:ext>
                </a:extLst>
              </a:tr>
              <a:tr h="0">
                <a:tc>
                  <a:txBody>
                    <a:bodyPr/>
                    <a:lstStyle/>
                    <a:p>
                      <a:r>
                        <a:rPr lang="en-US" sz="1400">
                          <a:solidFill>
                            <a:schemeClr val="bg1"/>
                          </a:solidFill>
                        </a:rPr>
                        <a:t>L[2]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400">
                          <a:solidFill>
                            <a:schemeClr val="bg1"/>
                          </a:solidFill>
                        </a:rPr>
                        <a:t>'SPAM!'</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400" dirty="0">
                          <a:solidFill>
                            <a:schemeClr val="bg1"/>
                          </a:solidFill>
                        </a:rPr>
                        <a:t>Offsets start at zero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03816439"/>
                  </a:ext>
                </a:extLst>
              </a:tr>
              <a:tr h="0">
                <a:tc>
                  <a:txBody>
                    <a:bodyPr/>
                    <a:lstStyle/>
                    <a:p>
                      <a:r>
                        <a:rPr lang="en-US" sz="1400">
                          <a:solidFill>
                            <a:schemeClr val="bg1"/>
                          </a:solidFill>
                        </a:rPr>
                        <a:t>L[-2]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400">
                          <a:solidFill>
                            <a:schemeClr val="bg1"/>
                          </a:solidFill>
                        </a:rPr>
                        <a:t>'Spam'</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400">
                          <a:solidFill>
                            <a:schemeClr val="bg1"/>
                          </a:solidFill>
                        </a:rPr>
                        <a:t>Negative: count from the right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30947488"/>
                  </a:ext>
                </a:extLst>
              </a:tr>
              <a:tr h="0">
                <a:tc>
                  <a:txBody>
                    <a:bodyPr/>
                    <a:lstStyle/>
                    <a:p>
                      <a:r>
                        <a:rPr lang="en-US" sz="1400">
                          <a:solidFill>
                            <a:schemeClr val="bg1"/>
                          </a:solidFill>
                        </a:rPr>
                        <a:t>L[1:]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400">
                          <a:solidFill>
                            <a:schemeClr val="bg1"/>
                          </a:solidFill>
                        </a:rPr>
                        <a:t>['Spam', 'SPAM!']</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400" dirty="0">
                          <a:solidFill>
                            <a:schemeClr val="bg1"/>
                          </a:solidFill>
                        </a:rPr>
                        <a:t>Slicing fetches sections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29214197"/>
                  </a:ext>
                </a:extLst>
              </a:tr>
            </a:tbl>
          </a:graphicData>
        </a:graphic>
      </p:graphicFrame>
    </p:spTree>
    <p:extLst>
      <p:ext uri="{BB962C8B-B14F-4D97-AF65-F5344CB8AC3E}">
        <p14:creationId xmlns:p14="http://schemas.microsoft.com/office/powerpoint/2010/main" val="264941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234119"/>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404717"/>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290367"/>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8" y="1643881"/>
            <a:ext cx="10893239" cy="846386"/>
          </a:xfrm>
          <a:prstGeom prst="rect">
            <a:avLst/>
          </a:prstGeom>
          <a:noFill/>
        </p:spPr>
        <p:txBody>
          <a:bodyPr wrap="square" lIns="0" tIns="0" rIns="0" bIns="45720" rtlCol="0">
            <a:spAutoFit/>
          </a:bodyPr>
          <a:lstStyle/>
          <a:p>
            <a:pPr algn="just"/>
            <a:r>
              <a:rPr lang="en-US" b="1" dirty="0">
                <a:solidFill>
                  <a:schemeClr val="bg1"/>
                </a:solidFill>
              </a:rPr>
              <a:t>BUILT-IN LIST FUNCTIONS &amp; METHODS</a:t>
            </a:r>
          </a:p>
          <a:p>
            <a:pPr algn="just"/>
            <a:endParaRPr lang="en-US" sz="1600" b="1" dirty="0">
              <a:solidFill>
                <a:schemeClr val="bg1"/>
              </a:solidFill>
            </a:endParaRPr>
          </a:p>
          <a:p>
            <a:pPr algn="just"/>
            <a:r>
              <a:rPr lang="en-US" sz="1600" dirty="0">
                <a:solidFill>
                  <a:schemeClr val="bg1"/>
                </a:solidFill>
              </a:rPr>
              <a:t>Python includes the following list functions −</a:t>
            </a:r>
          </a:p>
        </p:txBody>
      </p:sp>
      <p:graphicFrame>
        <p:nvGraphicFramePr>
          <p:cNvPr id="8" name="Table 7">
            <a:extLst>
              <a:ext uri="{FF2B5EF4-FFF2-40B4-BE49-F238E27FC236}">
                <a16:creationId xmlns:a16="http://schemas.microsoft.com/office/drawing/2014/main" id="{1A79451A-AF90-4D33-837C-4435D744C628}"/>
              </a:ext>
            </a:extLst>
          </p:cNvPr>
          <p:cNvGraphicFramePr>
            <a:graphicFrameLocks noGrp="1"/>
          </p:cNvGraphicFramePr>
          <p:nvPr>
            <p:extLst>
              <p:ext uri="{D42A27DB-BD31-4B8C-83A1-F6EECF244321}">
                <p14:modId xmlns:p14="http://schemas.microsoft.com/office/powerpoint/2010/main" val="2187113967"/>
              </p:ext>
            </p:extLst>
          </p:nvPr>
        </p:nvGraphicFramePr>
        <p:xfrm>
          <a:off x="560327" y="2619909"/>
          <a:ext cx="10893239" cy="3917050"/>
        </p:xfrm>
        <a:graphic>
          <a:graphicData uri="http://schemas.openxmlformats.org/drawingml/2006/table">
            <a:tbl>
              <a:tblPr/>
              <a:tblGrid>
                <a:gridCol w="3837011">
                  <a:extLst>
                    <a:ext uri="{9D8B030D-6E8A-4147-A177-3AD203B41FA5}">
                      <a16:colId xmlns:a16="http://schemas.microsoft.com/office/drawing/2014/main" val="2741505439"/>
                    </a:ext>
                  </a:extLst>
                </a:gridCol>
                <a:gridCol w="7056228">
                  <a:extLst>
                    <a:ext uri="{9D8B030D-6E8A-4147-A177-3AD203B41FA5}">
                      <a16:colId xmlns:a16="http://schemas.microsoft.com/office/drawing/2014/main" val="1926044900"/>
                    </a:ext>
                  </a:extLst>
                </a:gridCol>
              </a:tblGrid>
              <a:tr h="190547">
                <a:tc>
                  <a:txBody>
                    <a:bodyPr/>
                    <a:lstStyle/>
                    <a:p>
                      <a:pPr algn="ctr" fontAlgn="ctr"/>
                      <a:r>
                        <a:rPr lang="en-US" sz="1400" b="1" i="0" u="none" strike="noStrike">
                          <a:solidFill>
                            <a:srgbClr val="313131"/>
                          </a:solidFill>
                          <a:effectLst/>
                          <a:latin typeface="Verdana" panose="020B0604030504040204" pitchFamily="34" charset="0"/>
                        </a:rPr>
                        <a:t>Function</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ctr"/>
                      <a:r>
                        <a:rPr lang="en-US" sz="1400" b="1" i="0" u="none" strike="noStrike">
                          <a:solidFill>
                            <a:srgbClr val="313131"/>
                          </a:solidFill>
                          <a:effectLst/>
                          <a:latin typeface="Verdana" panose="020B0604030504040204" pitchFamily="34" charset="0"/>
                        </a:rPr>
                        <a:t>Description</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34632350"/>
                  </a:ext>
                </a:extLst>
              </a:tr>
              <a:tr h="297385">
                <a:tc>
                  <a:txBody>
                    <a:bodyPr/>
                    <a:lstStyle/>
                    <a:p>
                      <a:pPr algn="ctr" fontAlgn="b"/>
                      <a:r>
                        <a:rPr lang="en-US" sz="1400" b="1" i="0" u="none" strike="noStrike" dirty="0">
                          <a:solidFill>
                            <a:srgbClr val="000000"/>
                          </a:solidFill>
                          <a:effectLst/>
                          <a:latin typeface="+mj-lt"/>
                        </a:rPr>
                        <a:t>min(list)</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400" b="0" i="0" u="none" strike="noStrike" dirty="0">
                          <a:solidFill>
                            <a:srgbClr val="000000"/>
                          </a:solidFill>
                          <a:effectLst/>
                          <a:latin typeface="+mj-lt"/>
                        </a:rPr>
                        <a:t>Returns item from the list with min value.</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9312456"/>
                  </a:ext>
                </a:extLst>
              </a:tr>
              <a:tr h="297385">
                <a:tc>
                  <a:txBody>
                    <a:bodyPr/>
                    <a:lstStyle/>
                    <a:p>
                      <a:pPr algn="ctr" fontAlgn="b"/>
                      <a:r>
                        <a:rPr lang="en-US" sz="1400" b="1" i="0" u="none" strike="noStrike">
                          <a:solidFill>
                            <a:srgbClr val="000000"/>
                          </a:solidFill>
                          <a:effectLst/>
                          <a:latin typeface="+mj-lt"/>
                        </a:rPr>
                        <a:t>max(list)</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400" b="0" i="0" u="none" strike="noStrike" dirty="0">
                          <a:solidFill>
                            <a:srgbClr val="000000"/>
                          </a:solidFill>
                          <a:effectLst/>
                          <a:latin typeface="+mj-lt"/>
                        </a:rPr>
                        <a:t>Returns item from the list with max value.</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4600364"/>
                  </a:ext>
                </a:extLst>
              </a:tr>
              <a:tr h="190547">
                <a:tc>
                  <a:txBody>
                    <a:bodyPr/>
                    <a:lstStyle/>
                    <a:p>
                      <a:pPr algn="ctr" fontAlgn="b"/>
                      <a:r>
                        <a:rPr lang="en-US" sz="1400" b="1" i="0" u="none" strike="noStrike">
                          <a:solidFill>
                            <a:srgbClr val="000000"/>
                          </a:solidFill>
                          <a:effectLst/>
                          <a:latin typeface="+mj-lt"/>
                        </a:rPr>
                        <a:t>len(list)</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400" b="0" i="0" u="none" strike="noStrike" dirty="0">
                          <a:solidFill>
                            <a:srgbClr val="000000"/>
                          </a:solidFill>
                          <a:effectLst/>
                          <a:latin typeface="+mj-lt"/>
                        </a:rPr>
                        <a:t>Gives the total length of the list.</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6783464"/>
                  </a:ext>
                </a:extLst>
              </a:tr>
              <a:tr h="190547">
                <a:tc>
                  <a:txBody>
                    <a:bodyPr/>
                    <a:lstStyle/>
                    <a:p>
                      <a:pPr algn="ctr" fontAlgn="b"/>
                      <a:r>
                        <a:rPr lang="en-US" sz="1400" b="1" i="0" u="none" strike="noStrike">
                          <a:solidFill>
                            <a:srgbClr val="000000"/>
                          </a:solidFill>
                          <a:effectLst/>
                          <a:latin typeface="+mj-lt"/>
                        </a:rPr>
                        <a:t>list(seq)</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400" b="0" i="0" u="none" strike="noStrike" dirty="0">
                          <a:solidFill>
                            <a:srgbClr val="000000"/>
                          </a:solidFill>
                          <a:effectLst/>
                          <a:latin typeface="+mj-lt"/>
                        </a:rPr>
                        <a:t>Converts a tuple into list. </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0294640"/>
                  </a:ext>
                </a:extLst>
              </a:tr>
              <a:tr h="190547">
                <a:tc>
                  <a:txBody>
                    <a:bodyPr/>
                    <a:lstStyle/>
                    <a:p>
                      <a:pPr algn="ctr" fontAlgn="b"/>
                      <a:r>
                        <a:rPr lang="en-US" sz="1400" b="1" i="0" u="none" strike="noStrike">
                          <a:solidFill>
                            <a:srgbClr val="000000"/>
                          </a:solidFill>
                          <a:effectLst/>
                          <a:latin typeface="+mj-lt"/>
                        </a:rPr>
                        <a:t>cmp(list1, list2)</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400" b="0" i="0" u="none" strike="noStrike" dirty="0">
                          <a:solidFill>
                            <a:srgbClr val="000000"/>
                          </a:solidFill>
                          <a:effectLst/>
                          <a:latin typeface="+mj-lt"/>
                        </a:rPr>
                        <a:t>Compares elements of both lists.</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4138263"/>
                  </a:ext>
                </a:extLst>
              </a:tr>
              <a:tr h="297385">
                <a:tc>
                  <a:txBody>
                    <a:bodyPr/>
                    <a:lstStyle/>
                    <a:p>
                      <a:pPr algn="ctr" fontAlgn="b"/>
                      <a:r>
                        <a:rPr lang="en-US" sz="1400" b="1" i="0" u="none" strike="noStrike">
                          <a:solidFill>
                            <a:srgbClr val="000000"/>
                          </a:solidFill>
                          <a:effectLst/>
                          <a:latin typeface="+mj-lt"/>
                        </a:rPr>
                        <a:t>list.sort([func])</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400" b="0" i="0" u="none" strike="noStrike" dirty="0">
                          <a:solidFill>
                            <a:srgbClr val="000000"/>
                          </a:solidFill>
                          <a:effectLst/>
                          <a:latin typeface="+mj-lt"/>
                        </a:rPr>
                        <a:t>Sorts objects of list, use compare </a:t>
                      </a:r>
                      <a:r>
                        <a:rPr lang="en-US" sz="1400" b="0" i="0" u="none" strike="noStrike" dirty="0" err="1">
                          <a:solidFill>
                            <a:srgbClr val="000000"/>
                          </a:solidFill>
                          <a:effectLst/>
                          <a:latin typeface="+mj-lt"/>
                        </a:rPr>
                        <a:t>func</a:t>
                      </a:r>
                      <a:r>
                        <a:rPr lang="en-US" sz="1400" b="0" i="0" u="none" strike="noStrike" dirty="0">
                          <a:solidFill>
                            <a:srgbClr val="000000"/>
                          </a:solidFill>
                          <a:effectLst/>
                          <a:latin typeface="+mj-lt"/>
                        </a:rPr>
                        <a:t> if given </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5670000"/>
                  </a:ext>
                </a:extLst>
              </a:tr>
              <a:tr h="190547">
                <a:tc>
                  <a:txBody>
                    <a:bodyPr/>
                    <a:lstStyle/>
                    <a:p>
                      <a:pPr algn="ctr" fontAlgn="b"/>
                      <a:r>
                        <a:rPr lang="en-US" sz="1400" b="1" i="0" u="none" strike="noStrike">
                          <a:solidFill>
                            <a:srgbClr val="000000"/>
                          </a:solidFill>
                          <a:effectLst/>
                          <a:latin typeface="+mj-lt"/>
                        </a:rPr>
                        <a:t>list.reverse()</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400" b="0" i="0" u="none" strike="noStrike" dirty="0">
                          <a:solidFill>
                            <a:srgbClr val="000000"/>
                          </a:solidFill>
                          <a:effectLst/>
                          <a:latin typeface="+mj-lt"/>
                        </a:rPr>
                        <a:t>Reverses objects of list in place</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2839730"/>
                  </a:ext>
                </a:extLst>
              </a:tr>
              <a:tr h="297385">
                <a:tc>
                  <a:txBody>
                    <a:bodyPr/>
                    <a:lstStyle/>
                    <a:p>
                      <a:pPr algn="ctr" fontAlgn="b"/>
                      <a:r>
                        <a:rPr lang="en-US" sz="1400" b="1" i="0" u="none" strike="noStrike" dirty="0" err="1">
                          <a:solidFill>
                            <a:srgbClr val="000000"/>
                          </a:solidFill>
                          <a:effectLst/>
                          <a:latin typeface="+mj-lt"/>
                        </a:rPr>
                        <a:t>list.index</a:t>
                      </a:r>
                      <a:r>
                        <a:rPr lang="en-US" sz="1400" b="1" i="0" u="none" strike="noStrike" dirty="0">
                          <a:solidFill>
                            <a:srgbClr val="000000"/>
                          </a:solidFill>
                          <a:effectLst/>
                          <a:latin typeface="+mj-lt"/>
                        </a:rPr>
                        <a:t>(</a:t>
                      </a:r>
                      <a:r>
                        <a:rPr lang="en-US" sz="1400" b="1" i="0" u="none" strike="noStrike" dirty="0" err="1">
                          <a:solidFill>
                            <a:srgbClr val="000000"/>
                          </a:solidFill>
                          <a:effectLst/>
                          <a:latin typeface="+mj-lt"/>
                        </a:rPr>
                        <a:t>obj</a:t>
                      </a:r>
                      <a:r>
                        <a:rPr lang="en-US" sz="1400" b="1" i="0" u="none" strike="noStrike" dirty="0">
                          <a:solidFill>
                            <a:srgbClr val="000000"/>
                          </a:solidFill>
                          <a:effectLst/>
                          <a:latin typeface="+mj-lt"/>
                        </a:rPr>
                        <a:t>)</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400" b="0" i="0" u="none" strike="noStrike" dirty="0">
                          <a:solidFill>
                            <a:srgbClr val="000000"/>
                          </a:solidFill>
                          <a:effectLst/>
                          <a:latin typeface="+mj-lt"/>
                        </a:rPr>
                        <a:t>Returns the lowest index in list that </a:t>
                      </a:r>
                      <a:r>
                        <a:rPr lang="en-US" sz="1400" b="0" i="0" u="none" strike="noStrike" dirty="0" err="1">
                          <a:solidFill>
                            <a:srgbClr val="000000"/>
                          </a:solidFill>
                          <a:effectLst/>
                          <a:latin typeface="+mj-lt"/>
                        </a:rPr>
                        <a:t>obj</a:t>
                      </a:r>
                      <a:r>
                        <a:rPr lang="en-US" sz="1400" b="0" i="0" u="none" strike="noStrike" dirty="0">
                          <a:solidFill>
                            <a:srgbClr val="000000"/>
                          </a:solidFill>
                          <a:effectLst/>
                          <a:latin typeface="+mj-lt"/>
                        </a:rPr>
                        <a:t> appears</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1302798"/>
                  </a:ext>
                </a:extLst>
              </a:tr>
              <a:tr h="297385">
                <a:tc>
                  <a:txBody>
                    <a:bodyPr/>
                    <a:lstStyle/>
                    <a:p>
                      <a:pPr algn="ctr" fontAlgn="b"/>
                      <a:r>
                        <a:rPr lang="en-US" sz="1400" b="1" i="0" u="none" strike="noStrike">
                          <a:solidFill>
                            <a:srgbClr val="000000"/>
                          </a:solidFill>
                          <a:effectLst/>
                          <a:latin typeface="+mj-lt"/>
                        </a:rPr>
                        <a:t>list.count(obj)</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400" b="0" i="0" u="none" strike="noStrike" dirty="0">
                          <a:solidFill>
                            <a:srgbClr val="000000"/>
                          </a:solidFill>
                          <a:effectLst/>
                          <a:latin typeface="+mj-lt"/>
                        </a:rPr>
                        <a:t>Returns count of how many times </a:t>
                      </a:r>
                      <a:r>
                        <a:rPr lang="en-US" sz="1400" b="0" i="0" u="none" strike="noStrike" dirty="0" err="1">
                          <a:solidFill>
                            <a:srgbClr val="000000"/>
                          </a:solidFill>
                          <a:effectLst/>
                          <a:latin typeface="+mj-lt"/>
                        </a:rPr>
                        <a:t>obj</a:t>
                      </a:r>
                      <a:r>
                        <a:rPr lang="en-US" sz="1400" b="0" i="0" u="none" strike="noStrike" dirty="0">
                          <a:solidFill>
                            <a:srgbClr val="000000"/>
                          </a:solidFill>
                          <a:effectLst/>
                          <a:latin typeface="+mj-lt"/>
                        </a:rPr>
                        <a:t> occurs in list</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8288225"/>
                  </a:ext>
                </a:extLst>
              </a:tr>
              <a:tr h="190547">
                <a:tc>
                  <a:txBody>
                    <a:bodyPr/>
                    <a:lstStyle/>
                    <a:p>
                      <a:pPr algn="ctr" fontAlgn="b"/>
                      <a:r>
                        <a:rPr lang="en-US" sz="1400" b="1" i="0" u="none" strike="noStrike">
                          <a:solidFill>
                            <a:srgbClr val="000000"/>
                          </a:solidFill>
                          <a:effectLst/>
                          <a:latin typeface="+mj-lt"/>
                        </a:rPr>
                        <a:t>list.remove(obj)</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400" b="0" i="0" u="none" strike="noStrike" dirty="0">
                          <a:solidFill>
                            <a:srgbClr val="000000"/>
                          </a:solidFill>
                          <a:effectLst/>
                          <a:latin typeface="+mj-lt"/>
                        </a:rPr>
                        <a:t>Removes object </a:t>
                      </a:r>
                      <a:r>
                        <a:rPr lang="en-US" sz="1400" b="0" i="0" u="none" strike="noStrike" dirty="0" err="1">
                          <a:solidFill>
                            <a:srgbClr val="000000"/>
                          </a:solidFill>
                          <a:effectLst/>
                          <a:latin typeface="+mj-lt"/>
                        </a:rPr>
                        <a:t>obj</a:t>
                      </a:r>
                      <a:r>
                        <a:rPr lang="en-US" sz="1400" b="0" i="0" u="none" strike="noStrike" dirty="0">
                          <a:solidFill>
                            <a:srgbClr val="000000"/>
                          </a:solidFill>
                          <a:effectLst/>
                          <a:latin typeface="+mj-lt"/>
                        </a:rPr>
                        <a:t> from list</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3996303"/>
                  </a:ext>
                </a:extLst>
              </a:tr>
              <a:tr h="297385">
                <a:tc>
                  <a:txBody>
                    <a:bodyPr/>
                    <a:lstStyle/>
                    <a:p>
                      <a:pPr algn="ctr" fontAlgn="b"/>
                      <a:r>
                        <a:rPr lang="en-US" sz="1400" b="1" i="0" u="none" strike="noStrike">
                          <a:solidFill>
                            <a:srgbClr val="000000"/>
                          </a:solidFill>
                          <a:effectLst/>
                          <a:latin typeface="+mj-lt"/>
                        </a:rPr>
                        <a:t>list.pop(obj=list[-1])</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400" b="0" i="0" u="none" strike="noStrike" dirty="0">
                          <a:solidFill>
                            <a:srgbClr val="000000"/>
                          </a:solidFill>
                          <a:effectLst/>
                          <a:latin typeface="+mj-lt"/>
                        </a:rPr>
                        <a:t>Removes and returns last object or </a:t>
                      </a:r>
                      <a:r>
                        <a:rPr lang="en-US" sz="1400" b="0" i="0" u="none" strike="noStrike" dirty="0" err="1">
                          <a:solidFill>
                            <a:srgbClr val="000000"/>
                          </a:solidFill>
                          <a:effectLst/>
                          <a:latin typeface="+mj-lt"/>
                        </a:rPr>
                        <a:t>obj</a:t>
                      </a:r>
                      <a:r>
                        <a:rPr lang="en-US" sz="1400" b="0" i="0" u="none" strike="noStrike" dirty="0">
                          <a:solidFill>
                            <a:srgbClr val="000000"/>
                          </a:solidFill>
                          <a:effectLst/>
                          <a:latin typeface="+mj-lt"/>
                        </a:rPr>
                        <a:t> from list</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6149050"/>
                  </a:ext>
                </a:extLst>
              </a:tr>
              <a:tr h="297385">
                <a:tc>
                  <a:txBody>
                    <a:bodyPr/>
                    <a:lstStyle/>
                    <a:p>
                      <a:pPr algn="ctr" fontAlgn="b"/>
                      <a:r>
                        <a:rPr lang="en-US" sz="1400" b="1" i="0" u="none" strike="noStrike">
                          <a:solidFill>
                            <a:srgbClr val="000000"/>
                          </a:solidFill>
                          <a:effectLst/>
                          <a:latin typeface="+mj-lt"/>
                        </a:rPr>
                        <a:t>list.insert(index, obj)</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400" b="0" i="0" u="none" strike="noStrike" dirty="0">
                          <a:solidFill>
                            <a:srgbClr val="000000"/>
                          </a:solidFill>
                          <a:effectLst/>
                          <a:latin typeface="+mj-lt"/>
                        </a:rPr>
                        <a:t>Inserts object </a:t>
                      </a:r>
                      <a:r>
                        <a:rPr lang="en-US" sz="1400" b="0" i="0" u="none" strike="noStrike" dirty="0" err="1">
                          <a:solidFill>
                            <a:srgbClr val="000000"/>
                          </a:solidFill>
                          <a:effectLst/>
                          <a:latin typeface="+mj-lt"/>
                        </a:rPr>
                        <a:t>obj</a:t>
                      </a:r>
                      <a:r>
                        <a:rPr lang="en-US" sz="1400" b="0" i="0" u="none" strike="noStrike" dirty="0">
                          <a:solidFill>
                            <a:srgbClr val="000000"/>
                          </a:solidFill>
                          <a:effectLst/>
                          <a:latin typeface="+mj-lt"/>
                        </a:rPr>
                        <a:t> into list at offset index</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0436229"/>
                  </a:ext>
                </a:extLst>
              </a:tr>
              <a:tr h="297385">
                <a:tc>
                  <a:txBody>
                    <a:bodyPr/>
                    <a:lstStyle/>
                    <a:p>
                      <a:pPr algn="ctr" fontAlgn="b"/>
                      <a:r>
                        <a:rPr lang="en-US" sz="1400" b="1" i="0" u="none" strike="noStrike" dirty="0" err="1">
                          <a:solidFill>
                            <a:srgbClr val="000000"/>
                          </a:solidFill>
                          <a:effectLst/>
                          <a:latin typeface="+mj-lt"/>
                        </a:rPr>
                        <a:t>list.extend</a:t>
                      </a:r>
                      <a:r>
                        <a:rPr lang="en-US" sz="1400" b="1" i="0" u="none" strike="noStrike" dirty="0">
                          <a:solidFill>
                            <a:srgbClr val="000000"/>
                          </a:solidFill>
                          <a:effectLst/>
                          <a:latin typeface="+mj-lt"/>
                        </a:rPr>
                        <a:t>(</a:t>
                      </a:r>
                      <a:r>
                        <a:rPr lang="en-US" sz="1400" b="1" i="0" u="none" strike="noStrike" dirty="0" err="1">
                          <a:solidFill>
                            <a:srgbClr val="000000"/>
                          </a:solidFill>
                          <a:effectLst/>
                          <a:latin typeface="+mj-lt"/>
                        </a:rPr>
                        <a:t>seq</a:t>
                      </a:r>
                      <a:r>
                        <a:rPr lang="en-US" sz="1400" b="1" i="0" u="none" strike="noStrike" dirty="0">
                          <a:solidFill>
                            <a:srgbClr val="000000"/>
                          </a:solidFill>
                          <a:effectLst/>
                          <a:latin typeface="+mj-lt"/>
                        </a:rPr>
                        <a:t>)</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400" b="0" i="0" u="none" strike="noStrike" dirty="0">
                          <a:solidFill>
                            <a:srgbClr val="000000"/>
                          </a:solidFill>
                          <a:effectLst/>
                          <a:latin typeface="+mj-lt"/>
                        </a:rPr>
                        <a:t>Appends the contents of </a:t>
                      </a:r>
                      <a:r>
                        <a:rPr lang="en-US" sz="1400" b="0" i="0" u="none" strike="noStrike" dirty="0" err="1">
                          <a:solidFill>
                            <a:srgbClr val="000000"/>
                          </a:solidFill>
                          <a:effectLst/>
                          <a:latin typeface="+mj-lt"/>
                        </a:rPr>
                        <a:t>seq</a:t>
                      </a:r>
                      <a:r>
                        <a:rPr lang="en-US" sz="1400" b="0" i="0" u="none" strike="noStrike" dirty="0">
                          <a:solidFill>
                            <a:srgbClr val="000000"/>
                          </a:solidFill>
                          <a:effectLst/>
                          <a:latin typeface="+mj-lt"/>
                        </a:rPr>
                        <a:t> to list</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4037856"/>
                  </a:ext>
                </a:extLst>
              </a:tr>
              <a:tr h="190547">
                <a:tc>
                  <a:txBody>
                    <a:bodyPr/>
                    <a:lstStyle/>
                    <a:p>
                      <a:pPr algn="ctr" fontAlgn="b"/>
                      <a:r>
                        <a:rPr lang="en-US" sz="1400" b="1" i="0" u="none" strike="noStrike" dirty="0" err="1">
                          <a:solidFill>
                            <a:srgbClr val="000000"/>
                          </a:solidFill>
                          <a:effectLst/>
                          <a:latin typeface="+mj-lt"/>
                        </a:rPr>
                        <a:t>list.append</a:t>
                      </a:r>
                      <a:r>
                        <a:rPr lang="en-US" sz="1400" b="1" i="0" u="none" strike="noStrike" dirty="0">
                          <a:solidFill>
                            <a:srgbClr val="000000"/>
                          </a:solidFill>
                          <a:effectLst/>
                          <a:latin typeface="+mj-lt"/>
                        </a:rPr>
                        <a:t>(</a:t>
                      </a:r>
                      <a:r>
                        <a:rPr lang="en-US" sz="1400" b="1" i="0" u="none" strike="noStrike" dirty="0" err="1">
                          <a:solidFill>
                            <a:srgbClr val="000000"/>
                          </a:solidFill>
                          <a:effectLst/>
                          <a:latin typeface="+mj-lt"/>
                        </a:rPr>
                        <a:t>obj</a:t>
                      </a:r>
                      <a:r>
                        <a:rPr lang="en-US" sz="1400" b="1" i="0" u="none" strike="noStrike" dirty="0">
                          <a:solidFill>
                            <a:srgbClr val="000000"/>
                          </a:solidFill>
                          <a:effectLst/>
                          <a:latin typeface="+mj-lt"/>
                        </a:rPr>
                        <a:t>)</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400" b="0" i="0" u="none" strike="noStrike" dirty="0">
                          <a:solidFill>
                            <a:srgbClr val="000000"/>
                          </a:solidFill>
                          <a:effectLst/>
                          <a:latin typeface="+mj-lt"/>
                        </a:rPr>
                        <a:t>Appends object </a:t>
                      </a:r>
                      <a:r>
                        <a:rPr lang="en-US" sz="1400" b="0" i="0" u="none" strike="noStrike" dirty="0" err="1">
                          <a:solidFill>
                            <a:srgbClr val="000000"/>
                          </a:solidFill>
                          <a:effectLst/>
                          <a:latin typeface="+mj-lt"/>
                        </a:rPr>
                        <a:t>obj</a:t>
                      </a:r>
                      <a:r>
                        <a:rPr lang="en-US" sz="1400" b="0" i="0" u="none" strike="noStrike" dirty="0">
                          <a:solidFill>
                            <a:srgbClr val="000000"/>
                          </a:solidFill>
                          <a:effectLst/>
                          <a:latin typeface="+mj-lt"/>
                        </a:rPr>
                        <a:t> to list</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2880398"/>
                  </a:ext>
                </a:extLst>
              </a:tr>
            </a:tbl>
          </a:graphicData>
        </a:graphic>
      </p:graphicFrame>
    </p:spTree>
    <p:extLst>
      <p:ext uri="{BB962C8B-B14F-4D97-AF65-F5344CB8AC3E}">
        <p14:creationId xmlns:p14="http://schemas.microsoft.com/office/powerpoint/2010/main" val="8739662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8" y="1880187"/>
            <a:ext cx="10893239" cy="2277547"/>
          </a:xfrm>
          <a:prstGeom prst="rect">
            <a:avLst/>
          </a:prstGeom>
          <a:noFill/>
        </p:spPr>
        <p:txBody>
          <a:bodyPr wrap="square" lIns="0" tIns="0" rIns="0" bIns="45720" rtlCol="0">
            <a:spAutoFit/>
          </a:bodyPr>
          <a:lstStyle/>
          <a:p>
            <a:pPr algn="just"/>
            <a:r>
              <a:rPr lang="en-US" b="1" dirty="0">
                <a:solidFill>
                  <a:schemeClr val="bg1"/>
                </a:solidFill>
              </a:rPr>
              <a:t>IV. PYTHON TUPLES</a:t>
            </a:r>
          </a:p>
          <a:p>
            <a:pPr algn="just"/>
            <a:endParaRPr lang="en-US" sz="1500" b="1" dirty="0">
              <a:solidFill>
                <a:schemeClr val="bg1"/>
              </a:solidFill>
            </a:endParaRPr>
          </a:p>
          <a:p>
            <a:pPr algn="just"/>
            <a:r>
              <a:rPr lang="en-US" sz="1600" dirty="0">
                <a:solidFill>
                  <a:schemeClr val="bg1"/>
                </a:solidFill>
              </a:rPr>
              <a:t>A tuple is another sequence data type that is similar to the list. A tuple consists of a number of values separated by commas. Unlike lists, however, tuples are enclosed within parentheses.</a:t>
            </a:r>
          </a:p>
          <a:p>
            <a:r>
              <a:rPr lang="en-US" sz="1600" dirty="0">
                <a:solidFill>
                  <a:schemeClr val="bg1"/>
                </a:solidFill>
              </a:rPr>
              <a:t>The main differences between lists and tuples are: Lists are enclosed in brackets ( [ ] ) and their elements and size can be changed, while tuples are enclosed in parentheses ( ( ) ) and cannot be updated. Tuples can be thought of as </a:t>
            </a:r>
            <a:r>
              <a:rPr lang="en-US" sz="1600" b="1" dirty="0">
                <a:solidFill>
                  <a:schemeClr val="bg1"/>
                </a:solidFill>
              </a:rPr>
              <a:t>read-only</a:t>
            </a:r>
            <a:r>
              <a:rPr lang="en-US" sz="1600" dirty="0">
                <a:solidFill>
                  <a:schemeClr val="bg1"/>
                </a:solidFill>
              </a:rPr>
              <a:t> lists. </a:t>
            </a:r>
          </a:p>
          <a:p>
            <a:endParaRPr lang="en-US" sz="1600" dirty="0">
              <a:solidFill>
                <a:schemeClr val="bg1"/>
              </a:solidFill>
            </a:endParaRPr>
          </a:p>
          <a:p>
            <a:r>
              <a:rPr lang="en-US" sz="1600" dirty="0">
                <a:solidFill>
                  <a:schemeClr val="bg1"/>
                </a:solidFill>
              </a:rPr>
              <a:t>For example −</a:t>
            </a:r>
          </a:p>
        </p:txBody>
      </p:sp>
      <p:sp>
        <p:nvSpPr>
          <p:cNvPr id="16" name="Rectangle 15">
            <a:extLst>
              <a:ext uri="{FF2B5EF4-FFF2-40B4-BE49-F238E27FC236}">
                <a16:creationId xmlns:a16="http://schemas.microsoft.com/office/drawing/2014/main" id="{D7543BE2-5A76-4B9D-9A9D-641FEEC52ECE}"/>
              </a:ext>
            </a:extLst>
          </p:cNvPr>
          <p:cNvSpPr/>
          <p:nvPr/>
        </p:nvSpPr>
        <p:spPr>
          <a:xfrm>
            <a:off x="560328" y="4243822"/>
            <a:ext cx="10963372" cy="2169825"/>
          </a:xfrm>
          <a:prstGeom prst="rect">
            <a:avLst/>
          </a:prstGeom>
          <a:solidFill>
            <a:schemeClr val="bg1"/>
          </a:solidFill>
        </p:spPr>
        <p:txBody>
          <a:bodyPr wrap="square">
            <a:spAutoFit/>
          </a:bodyPr>
          <a:lstStyle/>
          <a:p>
            <a:r>
              <a:rPr lang="en-US" sz="1500" dirty="0">
                <a:latin typeface="Courier New" panose="02070309020205020404" pitchFamily="49" charset="0"/>
                <a:cs typeface="Courier New" panose="02070309020205020404" pitchFamily="49" charset="0"/>
              </a:rPr>
              <a:t>tuple = ( '</a:t>
            </a:r>
            <a:r>
              <a:rPr lang="en-US" sz="1500" dirty="0" err="1">
                <a:latin typeface="Courier New" panose="02070309020205020404" pitchFamily="49" charset="0"/>
                <a:cs typeface="Courier New" panose="02070309020205020404" pitchFamily="49" charset="0"/>
              </a:rPr>
              <a:t>abcd</a:t>
            </a:r>
            <a:r>
              <a:rPr lang="en-US" sz="1500" dirty="0">
                <a:latin typeface="Courier New" panose="02070309020205020404" pitchFamily="49" charset="0"/>
                <a:cs typeface="Courier New" panose="02070309020205020404" pitchFamily="49" charset="0"/>
              </a:rPr>
              <a:t>', 786 , 2.23, 'john', 70.2  )</a:t>
            </a:r>
          </a:p>
          <a:p>
            <a:r>
              <a:rPr lang="en-US" sz="1500" dirty="0" err="1">
                <a:latin typeface="Courier New" panose="02070309020205020404" pitchFamily="49" charset="0"/>
                <a:cs typeface="Courier New" panose="02070309020205020404" pitchFamily="49" charset="0"/>
              </a:rPr>
              <a:t>tinytuple</a:t>
            </a:r>
            <a:r>
              <a:rPr lang="en-US" sz="1500" dirty="0">
                <a:latin typeface="Courier New" panose="02070309020205020404" pitchFamily="49" charset="0"/>
                <a:cs typeface="Courier New" panose="02070309020205020404" pitchFamily="49" charset="0"/>
              </a:rPr>
              <a:t> = (123, 'john')</a:t>
            </a: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print(tuple)             # Prints complete list</a:t>
            </a:r>
          </a:p>
          <a:p>
            <a:r>
              <a:rPr lang="en-US" sz="1500" dirty="0">
                <a:latin typeface="Courier New" panose="02070309020205020404" pitchFamily="49" charset="0"/>
                <a:cs typeface="Courier New" panose="02070309020205020404" pitchFamily="49" charset="0"/>
              </a:rPr>
              <a:t>print(tuple[0])          # Prints first element of the list</a:t>
            </a:r>
          </a:p>
          <a:p>
            <a:r>
              <a:rPr lang="en-US" sz="1500" dirty="0">
                <a:latin typeface="Courier New" panose="02070309020205020404" pitchFamily="49" charset="0"/>
                <a:cs typeface="Courier New" panose="02070309020205020404" pitchFamily="49" charset="0"/>
              </a:rPr>
              <a:t>print(tuple[1:3])        # Prints elements starting from 2nd till 3rd</a:t>
            </a:r>
          </a:p>
          <a:p>
            <a:r>
              <a:rPr lang="en-US" sz="1500" dirty="0">
                <a:latin typeface="Courier New" panose="02070309020205020404" pitchFamily="49" charset="0"/>
                <a:cs typeface="Courier New" panose="02070309020205020404" pitchFamily="49" charset="0"/>
              </a:rPr>
              <a:t>print(tuple[2:])         # Prints elements starting from 3rd element</a:t>
            </a:r>
          </a:p>
          <a:p>
            <a:r>
              <a:rPr lang="en-US" sz="1500" dirty="0">
                <a:latin typeface="Courier New" panose="02070309020205020404" pitchFamily="49" charset="0"/>
                <a:cs typeface="Courier New" panose="02070309020205020404" pitchFamily="49" charset="0"/>
              </a:rPr>
              <a:t>print(</a:t>
            </a:r>
            <a:r>
              <a:rPr lang="en-US" sz="1500" dirty="0" err="1">
                <a:latin typeface="Courier New" panose="02070309020205020404" pitchFamily="49" charset="0"/>
                <a:cs typeface="Courier New" panose="02070309020205020404" pitchFamily="49" charset="0"/>
              </a:rPr>
              <a:t>tinytuple</a:t>
            </a:r>
            <a:r>
              <a:rPr lang="en-US" sz="1500" dirty="0">
                <a:latin typeface="Courier New" panose="02070309020205020404" pitchFamily="49" charset="0"/>
                <a:cs typeface="Courier New" panose="02070309020205020404" pitchFamily="49" charset="0"/>
              </a:rPr>
              <a:t> * 2)     # Prints list two times</a:t>
            </a:r>
          </a:p>
          <a:p>
            <a:r>
              <a:rPr lang="en-US" sz="1500" dirty="0">
                <a:latin typeface="Courier New" panose="02070309020205020404" pitchFamily="49" charset="0"/>
                <a:cs typeface="Courier New" panose="02070309020205020404" pitchFamily="49" charset="0"/>
              </a:rPr>
              <a:t>print(tuple + </a:t>
            </a:r>
            <a:r>
              <a:rPr lang="en-US" sz="1500" dirty="0" err="1">
                <a:latin typeface="Courier New" panose="02070309020205020404" pitchFamily="49" charset="0"/>
                <a:cs typeface="Courier New" panose="02070309020205020404" pitchFamily="49" charset="0"/>
              </a:rPr>
              <a:t>tinytuple</a:t>
            </a:r>
            <a:r>
              <a:rPr lang="en-US" sz="1500" dirty="0">
                <a:latin typeface="Courier New" panose="02070309020205020404" pitchFamily="49" charset="0"/>
                <a:cs typeface="Courier New" panose="02070309020205020404" pitchFamily="49" charset="0"/>
              </a:rPr>
              <a:t>) # Prints concatenated lists</a:t>
            </a:r>
          </a:p>
        </p:txBody>
      </p:sp>
    </p:spTree>
    <p:extLst>
      <p:ext uri="{BB962C8B-B14F-4D97-AF65-F5344CB8AC3E}">
        <p14:creationId xmlns:p14="http://schemas.microsoft.com/office/powerpoint/2010/main" val="39421062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304800" y="2128974"/>
            <a:ext cx="5421983" cy="292388"/>
          </a:xfrm>
          <a:prstGeom prst="rect">
            <a:avLst/>
          </a:prstGeom>
          <a:noFill/>
        </p:spPr>
        <p:txBody>
          <a:bodyPr wrap="square" lIns="0" tIns="0" rIns="0" bIns="45720" rtlCol="0">
            <a:spAutoFit/>
          </a:bodyPr>
          <a:lstStyle/>
          <a:p>
            <a:pPr algn="just"/>
            <a:r>
              <a:rPr lang="en-US" sz="1600" dirty="0">
                <a:solidFill>
                  <a:schemeClr val="bg1"/>
                </a:solidFill>
              </a:rPr>
              <a:t>This produces the </a:t>
            </a:r>
            <a:r>
              <a:rPr lang="en-US" sz="1600" dirty="0" err="1">
                <a:solidFill>
                  <a:schemeClr val="bg1"/>
                </a:solidFill>
              </a:rPr>
              <a:t>ff</a:t>
            </a:r>
            <a:r>
              <a:rPr lang="en-US" sz="1600" dirty="0">
                <a:solidFill>
                  <a:schemeClr val="bg1"/>
                </a:solidFill>
              </a:rPr>
              <a:t> result</a:t>
            </a:r>
          </a:p>
        </p:txBody>
      </p:sp>
      <p:sp>
        <p:nvSpPr>
          <p:cNvPr id="2" name="Rectangle 1">
            <a:extLst>
              <a:ext uri="{FF2B5EF4-FFF2-40B4-BE49-F238E27FC236}">
                <a16:creationId xmlns:a16="http://schemas.microsoft.com/office/drawing/2014/main" id="{E04E9BBE-81B6-4FE6-9753-6C6D94C89843}"/>
              </a:ext>
            </a:extLst>
          </p:cNvPr>
          <p:cNvSpPr/>
          <p:nvPr/>
        </p:nvSpPr>
        <p:spPr>
          <a:xfrm>
            <a:off x="304800" y="2815802"/>
            <a:ext cx="5511801" cy="2631490"/>
          </a:xfrm>
          <a:prstGeom prst="rect">
            <a:avLst/>
          </a:prstGeom>
          <a:solidFill>
            <a:schemeClr val="bg1"/>
          </a:solidFill>
        </p:spPr>
        <p:txBody>
          <a:bodyPr wrap="square">
            <a:spAutoFit/>
          </a:bodyPr>
          <a:lstStyle/>
          <a:p>
            <a:r>
              <a:rPr lang="en-US" sz="1500" dirty="0">
                <a:solidFill>
                  <a:srgbClr val="00BF00"/>
                </a:solidFill>
                <a:latin typeface="Lucida Console" panose="020B0609040504020204" pitchFamily="49" charset="0"/>
              </a:rPr>
              <a:t>ma.a.d.serrano@PISI-7091S2N-LX </a:t>
            </a:r>
            <a:r>
              <a:rPr lang="en-US" sz="1500" dirty="0">
                <a:solidFill>
                  <a:srgbClr val="BF00BF"/>
                </a:solidFill>
                <a:latin typeface="Lucida Console" panose="020B0609040504020204" pitchFamily="49" charset="0"/>
              </a:rPr>
              <a:t>MINGW64 </a:t>
            </a:r>
            <a:r>
              <a:rPr lang="en-US" sz="1500" dirty="0">
                <a:solidFill>
                  <a:srgbClr val="BFBF00"/>
                </a:solidFill>
                <a:latin typeface="Lucida Console" panose="020B0609040504020204" pitchFamily="49" charset="0"/>
              </a:rPr>
              <a:t>~/Desktop/python/scripts</a:t>
            </a:r>
          </a:p>
          <a:p>
            <a:endParaRPr lang="en-US" sz="1500" dirty="0">
              <a:latin typeface="Lucida Console" panose="020B0609040504020204" pitchFamily="49" charset="0"/>
            </a:endParaRPr>
          </a:p>
          <a:p>
            <a:r>
              <a:rPr lang="en-US" sz="1500" dirty="0">
                <a:latin typeface="Lucida Console" panose="020B0609040504020204" pitchFamily="49" charset="0"/>
              </a:rPr>
              <a:t>$ python tuple.py</a:t>
            </a:r>
          </a:p>
          <a:p>
            <a:r>
              <a:rPr lang="en-US" sz="1500" dirty="0">
                <a:latin typeface="Lucida Console" panose="020B0609040504020204" pitchFamily="49" charset="0"/>
              </a:rPr>
              <a:t>('</a:t>
            </a:r>
            <a:r>
              <a:rPr lang="en-US" sz="1500" dirty="0" err="1">
                <a:latin typeface="Lucida Console" panose="020B0609040504020204" pitchFamily="49" charset="0"/>
              </a:rPr>
              <a:t>abcd</a:t>
            </a:r>
            <a:r>
              <a:rPr lang="en-US" sz="1500" dirty="0">
                <a:latin typeface="Lucida Console" panose="020B0609040504020204" pitchFamily="49" charset="0"/>
              </a:rPr>
              <a:t>', 786, 2.23, 'john', 70.2)</a:t>
            </a:r>
          </a:p>
          <a:p>
            <a:r>
              <a:rPr lang="en-US" sz="1500" dirty="0" err="1">
                <a:latin typeface="Lucida Console" panose="020B0609040504020204" pitchFamily="49" charset="0"/>
              </a:rPr>
              <a:t>abcd</a:t>
            </a:r>
            <a:endParaRPr lang="en-US" sz="1500" dirty="0">
              <a:latin typeface="Lucida Console" panose="020B0609040504020204" pitchFamily="49" charset="0"/>
            </a:endParaRPr>
          </a:p>
          <a:p>
            <a:r>
              <a:rPr lang="en-US" sz="1500" dirty="0">
                <a:latin typeface="Lucida Console" panose="020B0609040504020204" pitchFamily="49" charset="0"/>
              </a:rPr>
              <a:t>(786, 2.23)</a:t>
            </a:r>
          </a:p>
          <a:p>
            <a:r>
              <a:rPr lang="en-US" sz="1500" dirty="0">
                <a:latin typeface="Lucida Console" panose="020B0609040504020204" pitchFamily="49" charset="0"/>
              </a:rPr>
              <a:t>(2.23, 'john', 70.2)</a:t>
            </a:r>
          </a:p>
          <a:p>
            <a:r>
              <a:rPr lang="en-US" sz="1500" dirty="0">
                <a:latin typeface="Lucida Console" panose="020B0609040504020204" pitchFamily="49" charset="0"/>
              </a:rPr>
              <a:t>(123, 'john', 123, 'john')</a:t>
            </a:r>
          </a:p>
          <a:p>
            <a:r>
              <a:rPr lang="en-US" sz="1500" dirty="0">
                <a:latin typeface="Lucida Console" panose="020B0609040504020204" pitchFamily="49" charset="0"/>
              </a:rPr>
              <a:t>('</a:t>
            </a:r>
            <a:r>
              <a:rPr lang="en-US" sz="1500" dirty="0" err="1">
                <a:latin typeface="Lucida Console" panose="020B0609040504020204" pitchFamily="49" charset="0"/>
              </a:rPr>
              <a:t>abcd</a:t>
            </a:r>
            <a:r>
              <a:rPr lang="en-US" sz="1500" dirty="0">
                <a:latin typeface="Lucida Console" panose="020B0609040504020204" pitchFamily="49" charset="0"/>
              </a:rPr>
              <a:t>', 786, 2.23, 'john', 70.2, 123, 'john’)</a:t>
            </a:r>
          </a:p>
          <a:p>
            <a:endParaRPr lang="en-US" sz="1500" dirty="0">
              <a:latin typeface="Lucida Console" panose="020B0609040504020204" pitchFamily="49" charset="0"/>
            </a:endParaRPr>
          </a:p>
        </p:txBody>
      </p:sp>
      <p:sp>
        <p:nvSpPr>
          <p:cNvPr id="8" name="Rectangle 7">
            <a:extLst>
              <a:ext uri="{FF2B5EF4-FFF2-40B4-BE49-F238E27FC236}">
                <a16:creationId xmlns:a16="http://schemas.microsoft.com/office/drawing/2014/main" id="{948A5653-814D-4C39-9FFD-023193D92612}"/>
              </a:ext>
            </a:extLst>
          </p:cNvPr>
          <p:cNvSpPr/>
          <p:nvPr/>
        </p:nvSpPr>
        <p:spPr>
          <a:xfrm>
            <a:off x="367382" y="3435898"/>
            <a:ext cx="5359401" cy="1756556"/>
          </a:xfrm>
          <a:prstGeom prst="rect">
            <a:avLst/>
          </a:prstGeom>
          <a:noFill/>
          <a:ln>
            <a:solidFill>
              <a:srgbClr val="FF91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 name="Rectangle 2">
            <a:extLst>
              <a:ext uri="{FF2B5EF4-FFF2-40B4-BE49-F238E27FC236}">
                <a16:creationId xmlns:a16="http://schemas.microsoft.com/office/drawing/2014/main" id="{B1F85B5F-2A9D-497E-8B36-166FC9AEBFEE}"/>
              </a:ext>
            </a:extLst>
          </p:cNvPr>
          <p:cNvSpPr/>
          <p:nvPr/>
        </p:nvSpPr>
        <p:spPr>
          <a:xfrm>
            <a:off x="6180735" y="1980179"/>
            <a:ext cx="5272829" cy="830997"/>
          </a:xfrm>
          <a:prstGeom prst="rect">
            <a:avLst/>
          </a:prstGeom>
        </p:spPr>
        <p:txBody>
          <a:bodyPr wrap="square">
            <a:spAutoFit/>
          </a:bodyPr>
          <a:lstStyle/>
          <a:p>
            <a:pPr algn="just"/>
            <a:r>
              <a:rPr lang="en-US" sz="1600" dirty="0">
                <a:solidFill>
                  <a:schemeClr val="bg1"/>
                </a:solidFill>
              </a:rPr>
              <a:t>The following code is invalid with tuple, because we attempted to update a tuple, which is not allowed. Similar case is possible with lists −</a:t>
            </a:r>
          </a:p>
        </p:txBody>
      </p:sp>
      <p:cxnSp>
        <p:nvCxnSpPr>
          <p:cNvPr id="10" name="Straight Connector 9">
            <a:extLst>
              <a:ext uri="{FF2B5EF4-FFF2-40B4-BE49-F238E27FC236}">
                <a16:creationId xmlns:a16="http://schemas.microsoft.com/office/drawing/2014/main" id="{A3EEEABA-CE48-4D33-8CFC-C72A52689316}"/>
              </a:ext>
            </a:extLst>
          </p:cNvPr>
          <p:cNvCxnSpPr>
            <a:cxnSpLocks/>
          </p:cNvCxnSpPr>
          <p:nvPr/>
        </p:nvCxnSpPr>
        <p:spPr>
          <a:xfrm>
            <a:off x="5953760" y="1775433"/>
            <a:ext cx="0" cy="4798087"/>
          </a:xfrm>
          <a:prstGeom prst="line">
            <a:avLst/>
          </a:prstGeom>
          <a:ln w="19050">
            <a:solidFill>
              <a:srgbClr val="FF9128"/>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208DDC05-883F-413E-AD83-F72EDB26B75D}"/>
              </a:ext>
            </a:extLst>
          </p:cNvPr>
          <p:cNvSpPr/>
          <p:nvPr/>
        </p:nvSpPr>
        <p:spPr>
          <a:xfrm>
            <a:off x="6180735" y="2928066"/>
            <a:ext cx="5272829" cy="1015663"/>
          </a:xfrm>
          <a:prstGeom prst="rect">
            <a:avLst/>
          </a:prstGeom>
          <a:solidFill>
            <a:schemeClr val="bg1"/>
          </a:solidFill>
        </p:spPr>
        <p:txBody>
          <a:bodyPr wrap="square">
            <a:spAutoFit/>
          </a:bodyPr>
          <a:lstStyle/>
          <a:p>
            <a:r>
              <a:rPr lang="en-US" sz="1500" dirty="0">
                <a:latin typeface="Courier New" panose="02070309020205020404" pitchFamily="49" charset="0"/>
                <a:cs typeface="Courier New" panose="02070309020205020404" pitchFamily="49" charset="0"/>
              </a:rPr>
              <a:t>tuple = ( '</a:t>
            </a:r>
            <a:r>
              <a:rPr lang="en-US" sz="1500" dirty="0" err="1">
                <a:latin typeface="Courier New" panose="02070309020205020404" pitchFamily="49" charset="0"/>
                <a:cs typeface="Courier New" panose="02070309020205020404" pitchFamily="49" charset="0"/>
              </a:rPr>
              <a:t>abcd</a:t>
            </a:r>
            <a:r>
              <a:rPr lang="en-US" sz="1500" dirty="0">
                <a:latin typeface="Courier New" panose="02070309020205020404" pitchFamily="49" charset="0"/>
                <a:cs typeface="Courier New" panose="02070309020205020404" pitchFamily="49" charset="0"/>
              </a:rPr>
              <a:t>', 786 , 2.23, 'john', 70.2 ) list = [ '</a:t>
            </a:r>
            <a:r>
              <a:rPr lang="en-US" sz="1500" dirty="0" err="1">
                <a:latin typeface="Courier New" panose="02070309020205020404" pitchFamily="49" charset="0"/>
                <a:cs typeface="Courier New" panose="02070309020205020404" pitchFamily="49" charset="0"/>
              </a:rPr>
              <a:t>abcd</a:t>
            </a:r>
            <a:r>
              <a:rPr lang="en-US" sz="1500" dirty="0">
                <a:latin typeface="Courier New" panose="02070309020205020404" pitchFamily="49" charset="0"/>
                <a:cs typeface="Courier New" panose="02070309020205020404" pitchFamily="49" charset="0"/>
              </a:rPr>
              <a:t>', 786 , 2.23, 'john', 70.2 ] tuple[2] = 1000 # Invalid syntax with tuple list[2] = 1000 # Valid syntax with list</a:t>
            </a:r>
          </a:p>
        </p:txBody>
      </p:sp>
      <p:sp>
        <p:nvSpPr>
          <p:cNvPr id="6" name="Rectangle 5">
            <a:extLst>
              <a:ext uri="{FF2B5EF4-FFF2-40B4-BE49-F238E27FC236}">
                <a16:creationId xmlns:a16="http://schemas.microsoft.com/office/drawing/2014/main" id="{CA047E74-B00A-49A6-8090-5FF9A4C98E14}"/>
              </a:ext>
            </a:extLst>
          </p:cNvPr>
          <p:cNvSpPr/>
          <p:nvPr/>
        </p:nvSpPr>
        <p:spPr>
          <a:xfrm>
            <a:off x="6180735" y="4060619"/>
            <a:ext cx="5272829" cy="2400657"/>
          </a:xfrm>
          <a:prstGeom prst="rect">
            <a:avLst/>
          </a:prstGeom>
          <a:solidFill>
            <a:schemeClr val="bg1"/>
          </a:solidFill>
        </p:spPr>
        <p:txBody>
          <a:bodyPr wrap="square">
            <a:spAutoFit/>
          </a:bodyPr>
          <a:lstStyle/>
          <a:p>
            <a:r>
              <a:rPr lang="en-US" sz="1500" dirty="0">
                <a:solidFill>
                  <a:srgbClr val="00BF00"/>
                </a:solidFill>
                <a:latin typeface="Lucida Console" panose="020B0609040504020204" pitchFamily="49" charset="0"/>
              </a:rPr>
              <a:t>ma.a.d.serrano@PISI-7091S2N-LX </a:t>
            </a:r>
            <a:r>
              <a:rPr lang="en-US" sz="1500" dirty="0">
                <a:solidFill>
                  <a:srgbClr val="BF00BF"/>
                </a:solidFill>
                <a:latin typeface="Lucida Console" panose="020B0609040504020204" pitchFamily="49" charset="0"/>
              </a:rPr>
              <a:t>MINGW64 </a:t>
            </a:r>
            <a:r>
              <a:rPr lang="en-US" sz="1500" dirty="0">
                <a:solidFill>
                  <a:srgbClr val="BFBF00"/>
                </a:solidFill>
                <a:latin typeface="Lucida Console" panose="020B0609040504020204" pitchFamily="49" charset="0"/>
              </a:rPr>
              <a:t>~/Desktop/python/scripts</a:t>
            </a:r>
            <a:endParaRPr lang="en-US" sz="1500" dirty="0">
              <a:latin typeface="Lucida Console" panose="020B0609040504020204" pitchFamily="49" charset="0"/>
            </a:endParaRPr>
          </a:p>
          <a:p>
            <a:r>
              <a:rPr lang="en-US" sz="1500" dirty="0">
                <a:latin typeface="Lucida Console" panose="020B0609040504020204" pitchFamily="49" charset="0"/>
              </a:rPr>
              <a:t>$ python tuple_err.py</a:t>
            </a:r>
          </a:p>
          <a:p>
            <a:r>
              <a:rPr lang="en-US" sz="1500" dirty="0">
                <a:latin typeface="Lucida Console" panose="020B0609040504020204" pitchFamily="49" charset="0"/>
              </a:rPr>
              <a:t>Traceback (most recent call last):</a:t>
            </a:r>
          </a:p>
          <a:p>
            <a:r>
              <a:rPr lang="en-US" sz="1500" dirty="0">
                <a:latin typeface="Lucida Console" panose="020B0609040504020204" pitchFamily="49" charset="0"/>
              </a:rPr>
              <a:t>  File "tuple_err.py", line 3, in &lt;module&gt;</a:t>
            </a:r>
          </a:p>
          <a:p>
            <a:r>
              <a:rPr lang="en-US" sz="1500" dirty="0">
                <a:latin typeface="Lucida Console" panose="020B0609040504020204" pitchFamily="49" charset="0"/>
              </a:rPr>
              <a:t>    tuple[2] = 1000    # Invalid syntax with tuple</a:t>
            </a:r>
          </a:p>
          <a:p>
            <a:r>
              <a:rPr lang="en-US" sz="1500" dirty="0" err="1">
                <a:latin typeface="Lucida Console" panose="020B0609040504020204" pitchFamily="49" charset="0"/>
              </a:rPr>
              <a:t>TypeError</a:t>
            </a:r>
            <a:r>
              <a:rPr lang="en-US" sz="1500" dirty="0">
                <a:latin typeface="Lucida Console" panose="020B0609040504020204" pitchFamily="49" charset="0"/>
              </a:rPr>
              <a:t>: 'tuple' object does not support item assignment</a:t>
            </a:r>
          </a:p>
          <a:p>
            <a:endParaRPr lang="en-US" sz="1500" dirty="0"/>
          </a:p>
        </p:txBody>
      </p:sp>
      <p:sp>
        <p:nvSpPr>
          <p:cNvPr id="13" name="Rectangle 12">
            <a:extLst>
              <a:ext uri="{FF2B5EF4-FFF2-40B4-BE49-F238E27FC236}">
                <a16:creationId xmlns:a16="http://schemas.microsoft.com/office/drawing/2014/main" id="{B859C8A4-3E89-4252-A100-E85D95B3EA49}"/>
              </a:ext>
            </a:extLst>
          </p:cNvPr>
          <p:cNvSpPr/>
          <p:nvPr/>
        </p:nvSpPr>
        <p:spPr>
          <a:xfrm>
            <a:off x="6241773" y="5666285"/>
            <a:ext cx="4922503" cy="605899"/>
          </a:xfrm>
          <a:prstGeom prst="rect">
            <a:avLst/>
          </a:prstGeom>
          <a:noFill/>
          <a:ln>
            <a:solidFill>
              <a:srgbClr val="FF91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37207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1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9" y="1880187"/>
            <a:ext cx="10802890" cy="1092607"/>
          </a:xfrm>
          <a:prstGeom prst="rect">
            <a:avLst/>
          </a:prstGeom>
          <a:noFill/>
        </p:spPr>
        <p:txBody>
          <a:bodyPr wrap="square" lIns="0" tIns="0" rIns="0" bIns="45720" rtlCol="0">
            <a:spAutoFit/>
          </a:bodyPr>
          <a:lstStyle/>
          <a:p>
            <a:pPr algn="just"/>
            <a:r>
              <a:rPr lang="en-US" b="1" dirty="0">
                <a:solidFill>
                  <a:schemeClr val="bg1"/>
                </a:solidFill>
              </a:rPr>
              <a:t>UPDATING TUPLES</a:t>
            </a:r>
          </a:p>
          <a:p>
            <a:pPr algn="just"/>
            <a:endParaRPr lang="en-US" b="1" dirty="0">
              <a:solidFill>
                <a:schemeClr val="bg1"/>
              </a:solidFill>
            </a:endParaRPr>
          </a:p>
          <a:p>
            <a:pPr algn="just"/>
            <a:r>
              <a:rPr lang="en-US" sz="1600" dirty="0">
                <a:solidFill>
                  <a:schemeClr val="bg1"/>
                </a:solidFill>
              </a:rPr>
              <a:t>Tuples are immutable which means you cannot update or change the values of tuple elements. You are able to take portions of existing tuples to create new tuples as the following example demonstrates −</a:t>
            </a:r>
          </a:p>
        </p:txBody>
      </p:sp>
      <p:sp>
        <p:nvSpPr>
          <p:cNvPr id="16" name="Rectangle 15">
            <a:extLst>
              <a:ext uri="{FF2B5EF4-FFF2-40B4-BE49-F238E27FC236}">
                <a16:creationId xmlns:a16="http://schemas.microsoft.com/office/drawing/2014/main" id="{D7543BE2-5A76-4B9D-9A9D-641FEEC52ECE}"/>
              </a:ext>
            </a:extLst>
          </p:cNvPr>
          <p:cNvSpPr/>
          <p:nvPr/>
        </p:nvSpPr>
        <p:spPr>
          <a:xfrm>
            <a:off x="490195" y="3250268"/>
            <a:ext cx="5737730" cy="2169825"/>
          </a:xfrm>
          <a:prstGeom prst="rect">
            <a:avLst/>
          </a:prstGeom>
          <a:solidFill>
            <a:schemeClr val="bg1"/>
          </a:solidFill>
        </p:spPr>
        <p:txBody>
          <a:bodyPr wrap="square">
            <a:spAutoFit/>
          </a:bodyPr>
          <a:lstStyle/>
          <a:p>
            <a:r>
              <a:rPr lang="en-US" sz="1500" dirty="0">
                <a:latin typeface="Courier New" panose="02070309020205020404" pitchFamily="49" charset="0"/>
                <a:cs typeface="Courier New" panose="02070309020205020404" pitchFamily="49" charset="0"/>
              </a:rPr>
              <a:t>tup1 = (12, 34.56)</a:t>
            </a:r>
          </a:p>
          <a:p>
            <a:r>
              <a:rPr lang="en-US" sz="1500" dirty="0">
                <a:latin typeface="Courier New" panose="02070309020205020404" pitchFamily="49" charset="0"/>
                <a:cs typeface="Courier New" panose="02070309020205020404" pitchFamily="49" charset="0"/>
              </a:rPr>
              <a:t>tup2 = ('</a:t>
            </a:r>
            <a:r>
              <a:rPr lang="en-US" sz="1500" dirty="0" err="1">
                <a:latin typeface="Courier New" panose="02070309020205020404" pitchFamily="49" charset="0"/>
                <a:cs typeface="Courier New" panose="02070309020205020404" pitchFamily="49" charset="0"/>
              </a:rPr>
              <a:t>abc</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xyz</a:t>
            </a:r>
            <a:r>
              <a:rPr lang="en-US" sz="1500" dirty="0">
                <a:latin typeface="Courier New" panose="02070309020205020404" pitchFamily="49" charset="0"/>
                <a:cs typeface="Courier New" panose="02070309020205020404" pitchFamily="49" charset="0"/>
              </a:rPr>
              <a:t>')</a:t>
            </a: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 Following action is not valid for tuples</a:t>
            </a:r>
          </a:p>
          <a:p>
            <a:r>
              <a:rPr lang="en-US" sz="1500" dirty="0">
                <a:latin typeface="Courier New" panose="02070309020205020404" pitchFamily="49" charset="0"/>
                <a:cs typeface="Courier New" panose="02070309020205020404" pitchFamily="49" charset="0"/>
              </a:rPr>
              <a:t># tup1[0] = 100;</a:t>
            </a: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 So let's create a new tuple as follows</a:t>
            </a:r>
          </a:p>
          <a:p>
            <a:r>
              <a:rPr lang="en-US" sz="1500" dirty="0">
                <a:latin typeface="Courier New" panose="02070309020205020404" pitchFamily="49" charset="0"/>
                <a:cs typeface="Courier New" panose="02070309020205020404" pitchFamily="49" charset="0"/>
              </a:rPr>
              <a:t>tup3 = tup1 + tup2</a:t>
            </a:r>
          </a:p>
          <a:p>
            <a:r>
              <a:rPr lang="en-US" sz="1500" dirty="0">
                <a:latin typeface="Courier New" panose="02070309020205020404" pitchFamily="49" charset="0"/>
                <a:cs typeface="Courier New" panose="02070309020205020404" pitchFamily="49" charset="0"/>
              </a:rPr>
              <a:t>print(tup3)</a:t>
            </a:r>
          </a:p>
        </p:txBody>
      </p:sp>
      <p:sp>
        <p:nvSpPr>
          <p:cNvPr id="2" name="Rectangle 1">
            <a:extLst>
              <a:ext uri="{FF2B5EF4-FFF2-40B4-BE49-F238E27FC236}">
                <a16:creationId xmlns:a16="http://schemas.microsoft.com/office/drawing/2014/main" id="{D6C08860-7F45-456B-B7FD-EEC8B0C3ABEA}"/>
              </a:ext>
            </a:extLst>
          </p:cNvPr>
          <p:cNvSpPr/>
          <p:nvPr/>
        </p:nvSpPr>
        <p:spPr>
          <a:xfrm>
            <a:off x="6431622" y="3652643"/>
            <a:ext cx="4931597" cy="1015663"/>
          </a:xfrm>
          <a:prstGeom prst="rect">
            <a:avLst/>
          </a:prstGeom>
          <a:solidFill>
            <a:schemeClr val="bg1"/>
          </a:solidFill>
        </p:spPr>
        <p:txBody>
          <a:bodyPr wrap="square">
            <a:spAutoFit/>
          </a:bodyPr>
          <a:lstStyle/>
          <a:p>
            <a:r>
              <a:rPr lang="en-US" sz="1500" dirty="0">
                <a:solidFill>
                  <a:srgbClr val="00BF00"/>
                </a:solidFill>
                <a:latin typeface="Lucida Console" panose="020B0609040504020204" pitchFamily="49" charset="0"/>
              </a:rPr>
              <a:t>ma.a.d.serrano@PISI-7091S2N-LX </a:t>
            </a:r>
            <a:r>
              <a:rPr lang="en-US" sz="1500" dirty="0">
                <a:solidFill>
                  <a:srgbClr val="BF00BF"/>
                </a:solidFill>
                <a:latin typeface="Lucida Console" panose="020B0609040504020204" pitchFamily="49" charset="0"/>
              </a:rPr>
              <a:t>MINGW64 </a:t>
            </a:r>
            <a:r>
              <a:rPr lang="en-US" sz="1500" dirty="0">
                <a:solidFill>
                  <a:srgbClr val="BFBF00"/>
                </a:solidFill>
                <a:latin typeface="Lucida Console" panose="020B0609040504020204" pitchFamily="49" charset="0"/>
              </a:rPr>
              <a:t>~/Desktop/python/scripts/string</a:t>
            </a:r>
            <a:endParaRPr lang="en-US" sz="1500" dirty="0">
              <a:latin typeface="Lucida Console" panose="020B0609040504020204" pitchFamily="49" charset="0"/>
            </a:endParaRPr>
          </a:p>
          <a:p>
            <a:r>
              <a:rPr lang="en-US" sz="1500" dirty="0">
                <a:latin typeface="Lucida Console" panose="020B0609040504020204" pitchFamily="49" charset="0"/>
              </a:rPr>
              <a:t>$ python tup.py</a:t>
            </a:r>
          </a:p>
          <a:p>
            <a:r>
              <a:rPr lang="en-US" sz="1500" dirty="0">
                <a:latin typeface="Lucida Console" panose="020B0609040504020204" pitchFamily="49" charset="0"/>
              </a:rPr>
              <a:t>(12, 34.56, '</a:t>
            </a:r>
            <a:r>
              <a:rPr lang="en-US" sz="1500" dirty="0" err="1">
                <a:latin typeface="Lucida Console" panose="020B0609040504020204" pitchFamily="49" charset="0"/>
              </a:rPr>
              <a:t>abc</a:t>
            </a:r>
            <a:r>
              <a:rPr lang="en-US" sz="1500" dirty="0">
                <a:latin typeface="Lucida Console" panose="020B0609040504020204" pitchFamily="49" charset="0"/>
              </a:rPr>
              <a:t>', '</a:t>
            </a:r>
            <a:r>
              <a:rPr lang="en-US" sz="1500" dirty="0" err="1">
                <a:latin typeface="Lucida Console" panose="020B0609040504020204" pitchFamily="49" charset="0"/>
              </a:rPr>
              <a:t>xyz</a:t>
            </a:r>
            <a:r>
              <a:rPr lang="en-US" sz="1500" dirty="0">
                <a:latin typeface="Lucida Console" panose="020B0609040504020204" pitchFamily="49" charset="0"/>
              </a:rPr>
              <a:t>')</a:t>
            </a:r>
            <a:endParaRPr lang="en-US" sz="1500" dirty="0"/>
          </a:p>
        </p:txBody>
      </p:sp>
      <p:sp>
        <p:nvSpPr>
          <p:cNvPr id="8" name="Rectangle 7">
            <a:extLst>
              <a:ext uri="{FF2B5EF4-FFF2-40B4-BE49-F238E27FC236}">
                <a16:creationId xmlns:a16="http://schemas.microsoft.com/office/drawing/2014/main" id="{08AAB5CA-3166-4CA9-A53F-FD11268D971F}"/>
              </a:ext>
            </a:extLst>
          </p:cNvPr>
          <p:cNvSpPr/>
          <p:nvPr/>
        </p:nvSpPr>
        <p:spPr>
          <a:xfrm>
            <a:off x="6539961" y="3202460"/>
            <a:ext cx="910827" cy="338554"/>
          </a:xfrm>
          <a:prstGeom prst="rect">
            <a:avLst/>
          </a:prstGeom>
        </p:spPr>
        <p:txBody>
          <a:bodyPr wrap="none">
            <a:spAutoFit/>
          </a:bodyPr>
          <a:lstStyle/>
          <a:p>
            <a:r>
              <a:rPr lang="en-US" sz="1600" b="1" dirty="0">
                <a:solidFill>
                  <a:schemeClr val="bg1"/>
                </a:solidFill>
              </a:rPr>
              <a:t>Output</a:t>
            </a:r>
            <a:endParaRPr lang="en-US" sz="1600" b="1" dirty="0"/>
          </a:p>
        </p:txBody>
      </p:sp>
    </p:spTree>
    <p:extLst>
      <p:ext uri="{BB962C8B-B14F-4D97-AF65-F5344CB8AC3E}">
        <p14:creationId xmlns:p14="http://schemas.microsoft.com/office/powerpoint/2010/main" val="358349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9" y="1865931"/>
            <a:ext cx="10802890" cy="1277273"/>
          </a:xfrm>
          <a:prstGeom prst="rect">
            <a:avLst/>
          </a:prstGeom>
          <a:noFill/>
        </p:spPr>
        <p:txBody>
          <a:bodyPr wrap="square" lIns="0" tIns="0" rIns="0" bIns="45720" rtlCol="0">
            <a:spAutoFit/>
          </a:bodyPr>
          <a:lstStyle/>
          <a:p>
            <a:pPr algn="just"/>
            <a:r>
              <a:rPr lang="en-US" sz="1600" b="1" dirty="0">
                <a:solidFill>
                  <a:schemeClr val="bg1"/>
                </a:solidFill>
              </a:rPr>
              <a:t>DELETING TUPLE ELEMENTS</a:t>
            </a:r>
          </a:p>
          <a:p>
            <a:pPr algn="just"/>
            <a:endParaRPr lang="en-US" sz="1600" b="1" dirty="0">
              <a:solidFill>
                <a:schemeClr val="bg1"/>
              </a:solidFill>
            </a:endParaRPr>
          </a:p>
          <a:p>
            <a:r>
              <a:rPr lang="en-US" sz="1600" dirty="0">
                <a:solidFill>
                  <a:schemeClr val="bg1"/>
                </a:solidFill>
              </a:rPr>
              <a:t>Removing individual tuple elements is not possible. There is, of course, nothing wrong with putting together another tuple with the undesired elements discarded.</a:t>
            </a:r>
          </a:p>
          <a:p>
            <a:r>
              <a:rPr lang="en-US" sz="1600" dirty="0">
                <a:solidFill>
                  <a:schemeClr val="bg1"/>
                </a:solidFill>
              </a:rPr>
              <a:t>To explicitly remove an entire tuple, just use the </a:t>
            </a:r>
            <a:r>
              <a:rPr lang="en-US" sz="1600" b="1" dirty="0">
                <a:solidFill>
                  <a:schemeClr val="bg1"/>
                </a:solidFill>
              </a:rPr>
              <a:t>del</a:t>
            </a:r>
            <a:r>
              <a:rPr lang="en-US" sz="1600" dirty="0">
                <a:solidFill>
                  <a:schemeClr val="bg1"/>
                </a:solidFill>
              </a:rPr>
              <a:t> statement. </a:t>
            </a:r>
          </a:p>
        </p:txBody>
      </p:sp>
      <p:sp>
        <p:nvSpPr>
          <p:cNvPr id="16" name="Rectangle 15">
            <a:extLst>
              <a:ext uri="{FF2B5EF4-FFF2-40B4-BE49-F238E27FC236}">
                <a16:creationId xmlns:a16="http://schemas.microsoft.com/office/drawing/2014/main" id="{D7543BE2-5A76-4B9D-9A9D-641FEEC52ECE}"/>
              </a:ext>
            </a:extLst>
          </p:cNvPr>
          <p:cNvSpPr/>
          <p:nvPr/>
        </p:nvSpPr>
        <p:spPr>
          <a:xfrm>
            <a:off x="472409" y="3652643"/>
            <a:ext cx="5737730" cy="1246495"/>
          </a:xfrm>
          <a:prstGeom prst="rect">
            <a:avLst/>
          </a:prstGeom>
          <a:solidFill>
            <a:schemeClr val="bg1"/>
          </a:solidFill>
        </p:spPr>
        <p:txBody>
          <a:bodyPr wrap="square">
            <a:spAutoFit/>
          </a:bodyPr>
          <a:lstStyle/>
          <a:p>
            <a:r>
              <a:rPr lang="en-US" sz="1500" dirty="0" err="1">
                <a:latin typeface="Courier New" panose="02070309020205020404" pitchFamily="49" charset="0"/>
                <a:cs typeface="Courier New" panose="02070309020205020404" pitchFamily="49" charset="0"/>
              </a:rPr>
              <a:t>tup</a:t>
            </a:r>
            <a:r>
              <a:rPr lang="en-US" sz="1500" dirty="0">
                <a:latin typeface="Courier New" panose="02070309020205020404" pitchFamily="49" charset="0"/>
                <a:cs typeface="Courier New" panose="02070309020205020404" pitchFamily="49" charset="0"/>
              </a:rPr>
              <a:t> = ('physics', 'chemistry', 1997, 2000)</a:t>
            </a:r>
          </a:p>
          <a:p>
            <a:r>
              <a:rPr lang="en-US" sz="1500" dirty="0">
                <a:latin typeface="Courier New" panose="02070309020205020404" pitchFamily="49" charset="0"/>
                <a:cs typeface="Courier New" panose="02070309020205020404" pitchFamily="49" charset="0"/>
              </a:rPr>
              <a:t>print(</a:t>
            </a:r>
            <a:r>
              <a:rPr lang="en-US" sz="1500" dirty="0" err="1">
                <a:latin typeface="Courier New" panose="02070309020205020404" pitchFamily="49" charset="0"/>
                <a:cs typeface="Courier New" panose="02070309020205020404" pitchFamily="49" charset="0"/>
              </a:rPr>
              <a:t>tup</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del </a:t>
            </a:r>
            <a:r>
              <a:rPr lang="en-US" sz="1500" dirty="0" err="1">
                <a:latin typeface="Courier New" panose="02070309020205020404" pitchFamily="49" charset="0"/>
                <a:cs typeface="Courier New" panose="02070309020205020404" pitchFamily="49" charset="0"/>
              </a:rPr>
              <a:t>tup</a:t>
            </a:r>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print("After deleting </a:t>
            </a:r>
            <a:r>
              <a:rPr lang="en-US" sz="1500" dirty="0" err="1">
                <a:latin typeface="Courier New" panose="02070309020205020404" pitchFamily="49" charset="0"/>
                <a:cs typeface="Courier New" panose="02070309020205020404" pitchFamily="49" charset="0"/>
              </a:rPr>
              <a:t>tup</a:t>
            </a:r>
            <a:r>
              <a:rPr lang="en-US" sz="1500" dirty="0">
                <a:latin typeface="Courier New" panose="02070309020205020404" pitchFamily="49" charset="0"/>
                <a:cs typeface="Courier New" panose="02070309020205020404" pitchFamily="49" charset="0"/>
              </a:rPr>
              <a:t> : ")</a:t>
            </a:r>
          </a:p>
          <a:p>
            <a:r>
              <a:rPr lang="en-US" sz="1500" dirty="0">
                <a:latin typeface="Courier New" panose="02070309020205020404" pitchFamily="49" charset="0"/>
                <a:cs typeface="Courier New" panose="02070309020205020404" pitchFamily="49" charset="0"/>
              </a:rPr>
              <a:t>print(</a:t>
            </a:r>
            <a:r>
              <a:rPr lang="en-US" sz="1500" dirty="0" err="1">
                <a:latin typeface="Courier New" panose="02070309020205020404" pitchFamily="49" charset="0"/>
                <a:cs typeface="Courier New" panose="02070309020205020404" pitchFamily="49" charset="0"/>
              </a:rPr>
              <a:t>tup</a:t>
            </a:r>
            <a:r>
              <a:rPr lang="en-US" sz="1500" dirty="0">
                <a:latin typeface="Courier New" panose="02070309020205020404" pitchFamily="49" charset="0"/>
                <a:cs typeface="Courier New" panose="02070309020205020404" pitchFamily="49" charset="0"/>
              </a:rPr>
              <a:t>)</a:t>
            </a:r>
          </a:p>
        </p:txBody>
      </p:sp>
      <p:sp>
        <p:nvSpPr>
          <p:cNvPr id="2" name="Rectangle 1">
            <a:extLst>
              <a:ext uri="{FF2B5EF4-FFF2-40B4-BE49-F238E27FC236}">
                <a16:creationId xmlns:a16="http://schemas.microsoft.com/office/drawing/2014/main" id="{D6C08860-7F45-456B-B7FD-EEC8B0C3ABEA}"/>
              </a:ext>
            </a:extLst>
          </p:cNvPr>
          <p:cNvSpPr/>
          <p:nvPr/>
        </p:nvSpPr>
        <p:spPr>
          <a:xfrm>
            <a:off x="6431622" y="3652643"/>
            <a:ext cx="4931597" cy="2169825"/>
          </a:xfrm>
          <a:prstGeom prst="rect">
            <a:avLst/>
          </a:prstGeom>
          <a:solidFill>
            <a:schemeClr val="bg1"/>
          </a:solidFill>
        </p:spPr>
        <p:txBody>
          <a:bodyPr wrap="square">
            <a:spAutoFit/>
          </a:bodyPr>
          <a:lstStyle/>
          <a:p>
            <a:r>
              <a:rPr lang="en-US" sz="1500" dirty="0">
                <a:solidFill>
                  <a:srgbClr val="00BF00"/>
                </a:solidFill>
                <a:latin typeface="Lucida Console" panose="020B0609040504020204" pitchFamily="49" charset="0"/>
              </a:rPr>
              <a:t>ma.a.d.serrano@PISI-7091S2N-LX </a:t>
            </a:r>
            <a:r>
              <a:rPr lang="en-US" sz="1500" dirty="0">
                <a:solidFill>
                  <a:srgbClr val="BF00BF"/>
                </a:solidFill>
                <a:latin typeface="Lucida Console" panose="020B0609040504020204" pitchFamily="49" charset="0"/>
              </a:rPr>
              <a:t>MINGW64 </a:t>
            </a:r>
            <a:r>
              <a:rPr lang="en-US" sz="1500" dirty="0">
                <a:solidFill>
                  <a:srgbClr val="BFBF00"/>
                </a:solidFill>
                <a:latin typeface="Lucida Console" panose="020B0609040504020204" pitchFamily="49" charset="0"/>
              </a:rPr>
              <a:t>~/Desktop/python/scripts/string</a:t>
            </a:r>
            <a:endParaRPr lang="en-US" sz="1500" dirty="0">
              <a:latin typeface="Lucida Console" panose="020B0609040504020204" pitchFamily="49" charset="0"/>
            </a:endParaRPr>
          </a:p>
          <a:p>
            <a:r>
              <a:rPr lang="en-US" sz="1500" dirty="0">
                <a:latin typeface="Lucida Console" panose="020B0609040504020204" pitchFamily="49" charset="0"/>
              </a:rPr>
              <a:t>$ python deltup.py</a:t>
            </a:r>
          </a:p>
          <a:p>
            <a:r>
              <a:rPr lang="en-US" sz="1500" dirty="0">
                <a:latin typeface="Lucida Console" panose="020B0609040504020204" pitchFamily="49" charset="0"/>
              </a:rPr>
              <a:t>('physics', 'chemistry', 1997, 2000)</a:t>
            </a:r>
          </a:p>
          <a:p>
            <a:r>
              <a:rPr lang="en-US" sz="1500" dirty="0">
                <a:latin typeface="Lucida Console" panose="020B0609040504020204" pitchFamily="49" charset="0"/>
              </a:rPr>
              <a:t>After deleting </a:t>
            </a:r>
            <a:r>
              <a:rPr lang="en-US" sz="1500" dirty="0" err="1">
                <a:latin typeface="Lucida Console" panose="020B0609040504020204" pitchFamily="49" charset="0"/>
              </a:rPr>
              <a:t>tup</a:t>
            </a:r>
            <a:r>
              <a:rPr lang="en-US" sz="1500" dirty="0">
                <a:latin typeface="Lucida Console" panose="020B0609040504020204" pitchFamily="49" charset="0"/>
              </a:rPr>
              <a:t> :</a:t>
            </a:r>
          </a:p>
          <a:p>
            <a:r>
              <a:rPr lang="en-US" sz="1500" dirty="0">
                <a:latin typeface="Lucida Console" panose="020B0609040504020204" pitchFamily="49" charset="0"/>
              </a:rPr>
              <a:t>Traceback (most recent call last):</a:t>
            </a:r>
          </a:p>
          <a:p>
            <a:r>
              <a:rPr lang="en-US" sz="1500" dirty="0">
                <a:latin typeface="Lucida Console" panose="020B0609040504020204" pitchFamily="49" charset="0"/>
              </a:rPr>
              <a:t>  File "deltup.py", line 5, in &lt;module&gt;</a:t>
            </a:r>
          </a:p>
          <a:p>
            <a:r>
              <a:rPr lang="en-US" sz="1500" dirty="0">
                <a:latin typeface="Lucida Console" panose="020B0609040504020204" pitchFamily="49" charset="0"/>
              </a:rPr>
              <a:t>    print(</a:t>
            </a:r>
            <a:r>
              <a:rPr lang="en-US" sz="1500" dirty="0" err="1">
                <a:latin typeface="Lucida Console" panose="020B0609040504020204" pitchFamily="49" charset="0"/>
              </a:rPr>
              <a:t>tup</a:t>
            </a:r>
            <a:r>
              <a:rPr lang="en-US" sz="1500" dirty="0">
                <a:latin typeface="Lucida Console" panose="020B0609040504020204" pitchFamily="49" charset="0"/>
              </a:rPr>
              <a:t>);</a:t>
            </a:r>
          </a:p>
          <a:p>
            <a:r>
              <a:rPr lang="en-US" sz="1500" dirty="0" err="1">
                <a:latin typeface="Lucida Console" panose="020B0609040504020204" pitchFamily="49" charset="0"/>
              </a:rPr>
              <a:t>NameError</a:t>
            </a:r>
            <a:r>
              <a:rPr lang="en-US" sz="1500" dirty="0">
                <a:latin typeface="Lucida Console" panose="020B0609040504020204" pitchFamily="49" charset="0"/>
              </a:rPr>
              <a:t>: name '</a:t>
            </a:r>
            <a:r>
              <a:rPr lang="en-US" sz="1500" dirty="0" err="1">
                <a:latin typeface="Lucida Console" panose="020B0609040504020204" pitchFamily="49" charset="0"/>
              </a:rPr>
              <a:t>tup</a:t>
            </a:r>
            <a:r>
              <a:rPr lang="en-US" sz="1500" dirty="0">
                <a:latin typeface="Lucida Console" panose="020B0609040504020204" pitchFamily="49" charset="0"/>
              </a:rPr>
              <a:t>' is not defined</a:t>
            </a:r>
          </a:p>
        </p:txBody>
      </p:sp>
      <p:sp>
        <p:nvSpPr>
          <p:cNvPr id="8" name="Rectangle 7">
            <a:extLst>
              <a:ext uri="{FF2B5EF4-FFF2-40B4-BE49-F238E27FC236}">
                <a16:creationId xmlns:a16="http://schemas.microsoft.com/office/drawing/2014/main" id="{08AAB5CA-3166-4CA9-A53F-FD11268D971F}"/>
              </a:ext>
            </a:extLst>
          </p:cNvPr>
          <p:cNvSpPr/>
          <p:nvPr/>
        </p:nvSpPr>
        <p:spPr>
          <a:xfrm>
            <a:off x="6431622" y="3212434"/>
            <a:ext cx="910827" cy="338554"/>
          </a:xfrm>
          <a:prstGeom prst="rect">
            <a:avLst/>
          </a:prstGeom>
        </p:spPr>
        <p:txBody>
          <a:bodyPr wrap="none">
            <a:spAutoFit/>
          </a:bodyPr>
          <a:lstStyle/>
          <a:p>
            <a:r>
              <a:rPr lang="en-US" sz="1600" b="1" dirty="0">
                <a:solidFill>
                  <a:schemeClr val="bg1"/>
                </a:solidFill>
              </a:rPr>
              <a:t>Output</a:t>
            </a:r>
            <a:endParaRPr lang="en-US" sz="1600" b="1" dirty="0"/>
          </a:p>
        </p:txBody>
      </p:sp>
      <p:sp>
        <p:nvSpPr>
          <p:cNvPr id="3" name="Rectangle 2">
            <a:extLst>
              <a:ext uri="{FF2B5EF4-FFF2-40B4-BE49-F238E27FC236}">
                <a16:creationId xmlns:a16="http://schemas.microsoft.com/office/drawing/2014/main" id="{A2156AE6-D6AD-4BC6-BAD3-B2FB90A6A9F0}"/>
              </a:ext>
            </a:extLst>
          </p:cNvPr>
          <p:cNvSpPr/>
          <p:nvPr/>
        </p:nvSpPr>
        <p:spPr>
          <a:xfrm>
            <a:off x="1931542" y="5051236"/>
            <a:ext cx="4296383" cy="830997"/>
          </a:xfrm>
          <a:prstGeom prst="rect">
            <a:avLst/>
          </a:prstGeom>
          <a:ln w="19050">
            <a:solidFill>
              <a:srgbClr val="FF9128"/>
            </a:solidFill>
            <a:prstDash val="sysDash"/>
          </a:ln>
        </p:spPr>
        <p:txBody>
          <a:bodyPr wrap="square">
            <a:spAutoFit/>
          </a:bodyPr>
          <a:lstStyle/>
          <a:p>
            <a:r>
              <a:rPr lang="en-US" sz="1600" dirty="0">
                <a:solidFill>
                  <a:schemeClr val="bg1"/>
                </a:solidFill>
              </a:rPr>
              <a:t>Note an exception raised, this is because after </a:t>
            </a:r>
            <a:r>
              <a:rPr lang="en-US" sz="1600" b="1" dirty="0">
                <a:solidFill>
                  <a:schemeClr val="bg1"/>
                </a:solidFill>
              </a:rPr>
              <a:t>del </a:t>
            </a:r>
            <a:r>
              <a:rPr lang="en-US" sz="1600" b="1" dirty="0" err="1">
                <a:solidFill>
                  <a:schemeClr val="bg1"/>
                </a:solidFill>
              </a:rPr>
              <a:t>tup</a:t>
            </a:r>
            <a:r>
              <a:rPr lang="en-US" sz="1600" dirty="0">
                <a:solidFill>
                  <a:schemeClr val="bg1"/>
                </a:solidFill>
              </a:rPr>
              <a:t> tuple does not exist any more −</a:t>
            </a:r>
          </a:p>
        </p:txBody>
      </p:sp>
      <p:sp>
        <p:nvSpPr>
          <p:cNvPr id="10" name="Rectangle 9">
            <a:extLst>
              <a:ext uri="{FF2B5EF4-FFF2-40B4-BE49-F238E27FC236}">
                <a16:creationId xmlns:a16="http://schemas.microsoft.com/office/drawing/2014/main" id="{C8F6C1EB-C33A-48F1-9FC2-DA0AF33BF644}"/>
              </a:ext>
            </a:extLst>
          </p:cNvPr>
          <p:cNvSpPr/>
          <p:nvPr/>
        </p:nvSpPr>
        <p:spPr>
          <a:xfrm>
            <a:off x="472409" y="3220148"/>
            <a:ext cx="1069524" cy="338554"/>
          </a:xfrm>
          <a:prstGeom prst="rect">
            <a:avLst/>
          </a:prstGeom>
        </p:spPr>
        <p:txBody>
          <a:bodyPr wrap="none">
            <a:spAutoFit/>
          </a:bodyPr>
          <a:lstStyle/>
          <a:p>
            <a:r>
              <a:rPr lang="en-US" sz="1600" b="1" dirty="0">
                <a:solidFill>
                  <a:schemeClr val="bg1"/>
                </a:solidFill>
              </a:rPr>
              <a:t>Example</a:t>
            </a:r>
            <a:endParaRPr lang="en-US" sz="1600" b="1" dirty="0"/>
          </a:p>
        </p:txBody>
      </p:sp>
    </p:spTree>
    <p:extLst>
      <p:ext uri="{BB962C8B-B14F-4D97-AF65-F5344CB8AC3E}">
        <p14:creationId xmlns:p14="http://schemas.microsoft.com/office/powerpoint/2010/main" val="198869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9" y="1865931"/>
            <a:ext cx="10802890" cy="1031051"/>
          </a:xfrm>
          <a:prstGeom prst="rect">
            <a:avLst/>
          </a:prstGeom>
          <a:noFill/>
        </p:spPr>
        <p:txBody>
          <a:bodyPr wrap="square" lIns="0" tIns="0" rIns="0" bIns="45720" rtlCol="0">
            <a:spAutoFit/>
          </a:bodyPr>
          <a:lstStyle/>
          <a:p>
            <a:pPr algn="just"/>
            <a:r>
              <a:rPr lang="en-US" sz="1600" b="1" dirty="0">
                <a:solidFill>
                  <a:schemeClr val="bg1"/>
                </a:solidFill>
              </a:rPr>
              <a:t>BASIC TUPLES OPERATIONS</a:t>
            </a:r>
          </a:p>
          <a:p>
            <a:pPr algn="just"/>
            <a:endParaRPr lang="en-US" sz="1600" b="1" dirty="0">
              <a:solidFill>
                <a:schemeClr val="bg1"/>
              </a:solidFill>
            </a:endParaRPr>
          </a:p>
          <a:p>
            <a:pPr algn="just"/>
            <a:r>
              <a:rPr lang="en-US" sz="1600" dirty="0">
                <a:solidFill>
                  <a:schemeClr val="bg1"/>
                </a:solidFill>
              </a:rPr>
              <a:t>Tuples respond to the + and * operators much like strings; they mean concatenation and repetition here too, except that the result is a new tuple, not a string.</a:t>
            </a:r>
          </a:p>
        </p:txBody>
      </p:sp>
      <p:graphicFrame>
        <p:nvGraphicFramePr>
          <p:cNvPr id="5" name="Table 4">
            <a:extLst>
              <a:ext uri="{FF2B5EF4-FFF2-40B4-BE49-F238E27FC236}">
                <a16:creationId xmlns:a16="http://schemas.microsoft.com/office/drawing/2014/main" id="{57687FC2-FFB8-40E4-8772-38B14F8B0264}"/>
              </a:ext>
            </a:extLst>
          </p:cNvPr>
          <p:cNvGraphicFramePr>
            <a:graphicFrameLocks noGrp="1"/>
          </p:cNvGraphicFramePr>
          <p:nvPr>
            <p:extLst>
              <p:ext uri="{D42A27DB-BD31-4B8C-83A1-F6EECF244321}">
                <p14:modId xmlns:p14="http://schemas.microsoft.com/office/powerpoint/2010/main" val="1904161865"/>
              </p:ext>
            </p:extLst>
          </p:nvPr>
        </p:nvGraphicFramePr>
        <p:xfrm>
          <a:off x="560328" y="3160200"/>
          <a:ext cx="10893240" cy="1920240"/>
        </p:xfrm>
        <a:graphic>
          <a:graphicData uri="http://schemas.openxmlformats.org/drawingml/2006/table">
            <a:tbl>
              <a:tblPr/>
              <a:tblGrid>
                <a:gridCol w="3631080">
                  <a:extLst>
                    <a:ext uri="{9D8B030D-6E8A-4147-A177-3AD203B41FA5}">
                      <a16:colId xmlns:a16="http://schemas.microsoft.com/office/drawing/2014/main" val="3138743958"/>
                    </a:ext>
                  </a:extLst>
                </a:gridCol>
                <a:gridCol w="3631080">
                  <a:extLst>
                    <a:ext uri="{9D8B030D-6E8A-4147-A177-3AD203B41FA5}">
                      <a16:colId xmlns:a16="http://schemas.microsoft.com/office/drawing/2014/main" val="1195950090"/>
                    </a:ext>
                  </a:extLst>
                </a:gridCol>
                <a:gridCol w="3631080">
                  <a:extLst>
                    <a:ext uri="{9D8B030D-6E8A-4147-A177-3AD203B41FA5}">
                      <a16:colId xmlns:a16="http://schemas.microsoft.com/office/drawing/2014/main" val="498250195"/>
                    </a:ext>
                  </a:extLst>
                </a:gridCol>
              </a:tblGrid>
              <a:tr h="0">
                <a:tc>
                  <a:txBody>
                    <a:bodyPr/>
                    <a:lstStyle/>
                    <a:p>
                      <a:pPr algn="ctr"/>
                      <a:r>
                        <a:rPr lang="en-US" sz="1500" b="1">
                          <a:solidFill>
                            <a:schemeClr val="bg1"/>
                          </a:solidFill>
                          <a:effectLst/>
                        </a:rPr>
                        <a:t>Python Expression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en-US" sz="1500" b="1">
                          <a:solidFill>
                            <a:schemeClr val="bg1"/>
                          </a:solidFill>
                          <a:effectLst/>
                        </a:rPr>
                        <a:t>Results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en-US" sz="1500" b="1" dirty="0">
                          <a:solidFill>
                            <a:schemeClr val="bg1"/>
                          </a:solidFill>
                          <a:effectLst/>
                        </a:rPr>
                        <a:t>Description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971388769"/>
                  </a:ext>
                </a:extLst>
              </a:tr>
              <a:tr h="0">
                <a:tc>
                  <a:txBody>
                    <a:bodyPr/>
                    <a:lstStyle/>
                    <a:p>
                      <a:r>
                        <a:rPr lang="en-US" sz="1500">
                          <a:solidFill>
                            <a:schemeClr val="bg1"/>
                          </a:solidFill>
                        </a:rPr>
                        <a:t>len((1, 2, 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a:solidFill>
                            <a:schemeClr val="bg1"/>
                          </a:solidFill>
                        </a:rPr>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a:solidFill>
                            <a:schemeClr val="bg1"/>
                          </a:solidFill>
                        </a:rPr>
                        <a:t>Length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37652053"/>
                  </a:ext>
                </a:extLst>
              </a:tr>
              <a:tr h="0">
                <a:tc>
                  <a:txBody>
                    <a:bodyPr/>
                    <a:lstStyle/>
                    <a:p>
                      <a:r>
                        <a:rPr lang="en-US" sz="1500">
                          <a:solidFill>
                            <a:schemeClr val="bg1"/>
                          </a:solidFill>
                        </a:rPr>
                        <a:t>(1, 2, 3) + (4, 5, 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a:solidFill>
                            <a:schemeClr val="bg1"/>
                          </a:solidFill>
                        </a:rPr>
                        <a:t>(1, 2, 3, 4, 5, 6)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a:solidFill>
                            <a:schemeClr val="bg1"/>
                          </a:solidFill>
                        </a:rPr>
                        <a:t>Concatenation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42673631"/>
                  </a:ext>
                </a:extLst>
              </a:tr>
              <a:tr h="0">
                <a:tc>
                  <a:txBody>
                    <a:bodyPr/>
                    <a:lstStyle/>
                    <a:p>
                      <a:r>
                        <a:rPr lang="en-US" sz="1500">
                          <a:solidFill>
                            <a:schemeClr val="bg1"/>
                          </a:solidFill>
                        </a:rPr>
                        <a:t>('Hi!',) * 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a:solidFill>
                            <a:schemeClr val="bg1"/>
                          </a:solidFill>
                        </a:rPr>
                        <a:t>('Hi!', 'Hi!', 'Hi!', 'Hi!')</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a:solidFill>
                            <a:schemeClr val="bg1"/>
                          </a:solidFill>
                        </a:rPr>
                        <a:t>Repetition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46218628"/>
                  </a:ext>
                </a:extLst>
              </a:tr>
              <a:tr h="0">
                <a:tc>
                  <a:txBody>
                    <a:bodyPr/>
                    <a:lstStyle/>
                    <a:p>
                      <a:r>
                        <a:rPr lang="en-US" sz="1500">
                          <a:solidFill>
                            <a:schemeClr val="bg1"/>
                          </a:solidFill>
                        </a:rPr>
                        <a:t>3 in (1, 2, 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a:solidFill>
                            <a:schemeClr val="bg1"/>
                          </a:solidFill>
                        </a:rPr>
                        <a:t>True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a:solidFill>
                            <a:schemeClr val="bg1"/>
                          </a:solidFill>
                        </a:rPr>
                        <a:t>Membership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20225068"/>
                  </a:ext>
                </a:extLst>
              </a:tr>
              <a:tr h="0">
                <a:tc>
                  <a:txBody>
                    <a:bodyPr/>
                    <a:lstStyle/>
                    <a:p>
                      <a:r>
                        <a:rPr lang="en-US" sz="1500">
                          <a:solidFill>
                            <a:schemeClr val="bg1"/>
                          </a:solidFill>
                        </a:rPr>
                        <a:t>for x in (1, 2, 3): print 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dirty="0">
                          <a:solidFill>
                            <a:schemeClr val="bg1"/>
                          </a:solidFill>
                        </a:rPr>
                        <a:t>1 2 3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dirty="0">
                          <a:solidFill>
                            <a:schemeClr val="bg1"/>
                          </a:solidFill>
                        </a:rPr>
                        <a:t>Iteration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30928761"/>
                  </a:ext>
                </a:extLst>
              </a:tr>
            </a:tbl>
          </a:graphicData>
        </a:graphic>
      </p:graphicFrame>
    </p:spTree>
    <p:extLst>
      <p:ext uri="{BB962C8B-B14F-4D97-AF65-F5344CB8AC3E}">
        <p14:creationId xmlns:p14="http://schemas.microsoft.com/office/powerpoint/2010/main" val="15355188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9" y="1865931"/>
            <a:ext cx="10802890" cy="1031051"/>
          </a:xfrm>
          <a:prstGeom prst="rect">
            <a:avLst/>
          </a:prstGeom>
          <a:noFill/>
        </p:spPr>
        <p:txBody>
          <a:bodyPr wrap="square" lIns="0" tIns="0" rIns="0" bIns="45720" rtlCol="0">
            <a:spAutoFit/>
          </a:bodyPr>
          <a:lstStyle/>
          <a:p>
            <a:pPr algn="just"/>
            <a:r>
              <a:rPr lang="en-US" sz="1600" b="1" dirty="0">
                <a:solidFill>
                  <a:schemeClr val="bg1"/>
                </a:solidFill>
              </a:rPr>
              <a:t>INDEXING, SLICING MATRIXES</a:t>
            </a:r>
          </a:p>
          <a:p>
            <a:pPr algn="just"/>
            <a:endParaRPr lang="en-US" sz="1600" b="1" dirty="0">
              <a:solidFill>
                <a:schemeClr val="bg1"/>
              </a:solidFill>
            </a:endParaRPr>
          </a:p>
          <a:p>
            <a:pPr algn="just"/>
            <a:r>
              <a:rPr lang="en-US" sz="1600" dirty="0">
                <a:solidFill>
                  <a:schemeClr val="bg1"/>
                </a:solidFill>
              </a:rPr>
              <a:t>Because tuples are sequences, indexing and slicing work the same way for tuples as they do for strings. Assuming following input −</a:t>
            </a:r>
          </a:p>
        </p:txBody>
      </p:sp>
      <p:sp>
        <p:nvSpPr>
          <p:cNvPr id="2" name="Rectangle 1">
            <a:extLst>
              <a:ext uri="{FF2B5EF4-FFF2-40B4-BE49-F238E27FC236}">
                <a16:creationId xmlns:a16="http://schemas.microsoft.com/office/drawing/2014/main" id="{88718C1E-6832-4BB8-978E-CC50EAC5A122}"/>
              </a:ext>
            </a:extLst>
          </p:cNvPr>
          <p:cNvSpPr/>
          <p:nvPr/>
        </p:nvSpPr>
        <p:spPr>
          <a:xfrm>
            <a:off x="554783" y="3160200"/>
            <a:ext cx="10808435" cy="323165"/>
          </a:xfrm>
          <a:prstGeom prst="rect">
            <a:avLst/>
          </a:prstGeom>
          <a:solidFill>
            <a:schemeClr val="bg1"/>
          </a:solidFill>
        </p:spPr>
        <p:txBody>
          <a:bodyPr wrap="square">
            <a:spAutoFit/>
          </a:bodyPr>
          <a:lstStyle/>
          <a:p>
            <a:r>
              <a:rPr lang="en-US" sz="1500" dirty="0">
                <a:latin typeface="Lucida Console" panose="020B0609040504020204" pitchFamily="49" charset="0"/>
              </a:rPr>
              <a:t>L = ('spam', 'Spam', 'SPAM!')</a:t>
            </a:r>
          </a:p>
        </p:txBody>
      </p:sp>
      <p:graphicFrame>
        <p:nvGraphicFramePr>
          <p:cNvPr id="3" name="Table 2">
            <a:extLst>
              <a:ext uri="{FF2B5EF4-FFF2-40B4-BE49-F238E27FC236}">
                <a16:creationId xmlns:a16="http://schemas.microsoft.com/office/drawing/2014/main" id="{6F6DD3C2-D41C-4DFF-A94C-E3B2049E3C48}"/>
              </a:ext>
            </a:extLst>
          </p:cNvPr>
          <p:cNvGraphicFramePr>
            <a:graphicFrameLocks noGrp="1"/>
          </p:cNvGraphicFramePr>
          <p:nvPr>
            <p:extLst>
              <p:ext uri="{D42A27DB-BD31-4B8C-83A1-F6EECF244321}">
                <p14:modId xmlns:p14="http://schemas.microsoft.com/office/powerpoint/2010/main" val="2358035564"/>
              </p:ext>
            </p:extLst>
          </p:nvPr>
        </p:nvGraphicFramePr>
        <p:xfrm>
          <a:off x="664182" y="3894232"/>
          <a:ext cx="10699035" cy="1280160"/>
        </p:xfrm>
        <a:graphic>
          <a:graphicData uri="http://schemas.openxmlformats.org/drawingml/2006/table">
            <a:tbl>
              <a:tblPr/>
              <a:tblGrid>
                <a:gridCol w="3566345">
                  <a:extLst>
                    <a:ext uri="{9D8B030D-6E8A-4147-A177-3AD203B41FA5}">
                      <a16:colId xmlns:a16="http://schemas.microsoft.com/office/drawing/2014/main" val="3934508025"/>
                    </a:ext>
                  </a:extLst>
                </a:gridCol>
                <a:gridCol w="3566345">
                  <a:extLst>
                    <a:ext uri="{9D8B030D-6E8A-4147-A177-3AD203B41FA5}">
                      <a16:colId xmlns:a16="http://schemas.microsoft.com/office/drawing/2014/main" val="3690577033"/>
                    </a:ext>
                  </a:extLst>
                </a:gridCol>
                <a:gridCol w="3566345">
                  <a:extLst>
                    <a:ext uri="{9D8B030D-6E8A-4147-A177-3AD203B41FA5}">
                      <a16:colId xmlns:a16="http://schemas.microsoft.com/office/drawing/2014/main" val="1580462789"/>
                    </a:ext>
                  </a:extLst>
                </a:gridCol>
              </a:tblGrid>
              <a:tr h="0">
                <a:tc>
                  <a:txBody>
                    <a:bodyPr/>
                    <a:lstStyle/>
                    <a:p>
                      <a:pPr algn="ctr"/>
                      <a:r>
                        <a:rPr lang="en-US" sz="1500" b="1">
                          <a:solidFill>
                            <a:schemeClr val="bg1"/>
                          </a:solidFill>
                          <a:effectLst/>
                        </a:rPr>
                        <a:t>Python Expression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en-US" sz="1500" b="1">
                          <a:solidFill>
                            <a:schemeClr val="bg1"/>
                          </a:solidFill>
                          <a:effectLst/>
                        </a:rPr>
                        <a:t>Results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en-US" sz="1500" b="1" dirty="0">
                          <a:solidFill>
                            <a:schemeClr val="bg1"/>
                          </a:solidFill>
                          <a:effectLst/>
                        </a:rPr>
                        <a:t>Description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252214787"/>
                  </a:ext>
                </a:extLst>
              </a:tr>
              <a:tr h="0">
                <a:tc>
                  <a:txBody>
                    <a:bodyPr/>
                    <a:lstStyle/>
                    <a:p>
                      <a:r>
                        <a:rPr lang="en-US" sz="1500">
                          <a:solidFill>
                            <a:schemeClr val="bg1"/>
                          </a:solidFill>
                        </a:rPr>
                        <a:t>L[2]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a:solidFill>
                            <a:schemeClr val="bg1"/>
                          </a:solidFill>
                        </a:rPr>
                        <a:t>'SPAM!'</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a:solidFill>
                            <a:schemeClr val="bg1"/>
                          </a:solidFill>
                        </a:rPr>
                        <a:t>Offsets start at zero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86156130"/>
                  </a:ext>
                </a:extLst>
              </a:tr>
              <a:tr h="0">
                <a:tc>
                  <a:txBody>
                    <a:bodyPr/>
                    <a:lstStyle/>
                    <a:p>
                      <a:r>
                        <a:rPr lang="en-US" sz="1500">
                          <a:solidFill>
                            <a:schemeClr val="bg1"/>
                          </a:solidFill>
                        </a:rPr>
                        <a:t>L[-2]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a:solidFill>
                            <a:schemeClr val="bg1"/>
                          </a:solidFill>
                        </a:rPr>
                        <a:t>'Spam'</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a:solidFill>
                            <a:schemeClr val="bg1"/>
                          </a:solidFill>
                        </a:rPr>
                        <a:t>Negative: count from the right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72732741"/>
                  </a:ext>
                </a:extLst>
              </a:tr>
              <a:tr h="0">
                <a:tc>
                  <a:txBody>
                    <a:bodyPr/>
                    <a:lstStyle/>
                    <a:p>
                      <a:r>
                        <a:rPr lang="en-US" sz="1500">
                          <a:solidFill>
                            <a:schemeClr val="bg1"/>
                          </a:solidFill>
                        </a:rPr>
                        <a:t>L[1:]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a:solidFill>
                            <a:schemeClr val="bg1"/>
                          </a:solidFill>
                        </a:rPr>
                        <a:t>['Spam', 'SPAM!']</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500" dirty="0">
                          <a:solidFill>
                            <a:schemeClr val="bg1"/>
                          </a:solidFill>
                        </a:rPr>
                        <a:t>Slicing fetches sections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67349035"/>
                  </a:ext>
                </a:extLst>
              </a:tr>
            </a:tbl>
          </a:graphicData>
        </a:graphic>
      </p:graphicFrame>
    </p:spTree>
    <p:extLst>
      <p:ext uri="{BB962C8B-B14F-4D97-AF65-F5344CB8AC3E}">
        <p14:creationId xmlns:p14="http://schemas.microsoft.com/office/powerpoint/2010/main" val="405596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INTRODUCTION</a:t>
            </a:r>
          </a:p>
        </p:txBody>
      </p:sp>
      <p:sp>
        <p:nvSpPr>
          <p:cNvPr id="8" name="TextBox 7">
            <a:extLst>
              <a:ext uri="{FF2B5EF4-FFF2-40B4-BE49-F238E27FC236}">
                <a16:creationId xmlns:a16="http://schemas.microsoft.com/office/drawing/2014/main" id="{4FEFE21A-A896-44F4-8EE0-17B37896C5ED}"/>
              </a:ext>
            </a:extLst>
          </p:cNvPr>
          <p:cNvSpPr txBox="1"/>
          <p:nvPr/>
        </p:nvSpPr>
        <p:spPr>
          <a:xfrm>
            <a:off x="490195" y="1979628"/>
            <a:ext cx="10963372" cy="323165"/>
          </a:xfrm>
          <a:prstGeom prst="rect">
            <a:avLst/>
          </a:prstGeom>
          <a:noFill/>
        </p:spPr>
        <p:txBody>
          <a:bodyPr wrap="square" lIns="0" tIns="0" rIns="0" bIns="45720" rtlCol="0">
            <a:spAutoFit/>
          </a:bodyPr>
          <a:lstStyle/>
          <a:p>
            <a:r>
              <a:rPr lang="en-US" b="1" dirty="0">
                <a:solidFill>
                  <a:schemeClr val="bg1"/>
                </a:solidFill>
              </a:rPr>
              <a:t>SETTING UP PATH</a:t>
            </a:r>
            <a:endParaRPr lang="en-US" sz="1500" b="1" dirty="0">
              <a:solidFill>
                <a:schemeClr val="bg1"/>
              </a:solidFill>
            </a:endParaRP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Rectangle 5">
            <a:extLst>
              <a:ext uri="{FF2B5EF4-FFF2-40B4-BE49-F238E27FC236}">
                <a16:creationId xmlns:a16="http://schemas.microsoft.com/office/drawing/2014/main" id="{76ACDFEF-98DA-475E-83A2-079FA9973C03}"/>
              </a:ext>
            </a:extLst>
          </p:cNvPr>
          <p:cNvSpPr/>
          <p:nvPr/>
        </p:nvSpPr>
        <p:spPr>
          <a:xfrm>
            <a:off x="465956" y="2432402"/>
            <a:ext cx="10987611" cy="2125390"/>
          </a:xfrm>
          <a:prstGeom prst="rect">
            <a:avLst/>
          </a:prstGeom>
        </p:spPr>
        <p:txBody>
          <a:bodyPr wrap="square">
            <a:spAutoFit/>
          </a:bodyPr>
          <a:lstStyle/>
          <a:p>
            <a:pPr>
              <a:lnSpc>
                <a:spcPct val="150000"/>
              </a:lnSpc>
            </a:pPr>
            <a:r>
              <a:rPr lang="en-US" sz="1500" b="1" dirty="0">
                <a:solidFill>
                  <a:schemeClr val="bg1"/>
                </a:solidFill>
              </a:rPr>
              <a:t>Setting path at Unix/Linux</a:t>
            </a:r>
          </a:p>
          <a:p>
            <a:pPr>
              <a:lnSpc>
                <a:spcPct val="150000"/>
              </a:lnSpc>
            </a:pPr>
            <a:r>
              <a:rPr lang="en-US" sz="1500" dirty="0">
                <a:solidFill>
                  <a:schemeClr val="bg1"/>
                </a:solidFill>
              </a:rPr>
              <a:t>To add the Python directory to the path for a particular session in Unix −</a:t>
            </a:r>
          </a:p>
          <a:p>
            <a:pPr marL="800100" lvl="1" indent="-342900">
              <a:lnSpc>
                <a:spcPct val="150000"/>
              </a:lnSpc>
              <a:buFont typeface="+mj-lt"/>
              <a:buAutoNum type="arabicPeriod"/>
            </a:pPr>
            <a:r>
              <a:rPr lang="en-US" sz="1500" b="1" dirty="0">
                <a:solidFill>
                  <a:schemeClr val="bg1"/>
                </a:solidFill>
              </a:rPr>
              <a:t>In the </a:t>
            </a:r>
            <a:r>
              <a:rPr lang="en-US" sz="1500" b="1" dirty="0" err="1">
                <a:solidFill>
                  <a:schemeClr val="bg1"/>
                </a:solidFill>
              </a:rPr>
              <a:t>csh</a:t>
            </a:r>
            <a:r>
              <a:rPr lang="en-US" sz="1500" b="1" dirty="0">
                <a:solidFill>
                  <a:schemeClr val="bg1"/>
                </a:solidFill>
              </a:rPr>
              <a:t> shell</a:t>
            </a:r>
            <a:r>
              <a:rPr lang="en-US" sz="1500" dirty="0">
                <a:solidFill>
                  <a:schemeClr val="bg1"/>
                </a:solidFill>
              </a:rPr>
              <a:t> − type </a:t>
            </a:r>
            <a:r>
              <a:rPr lang="en-US" sz="1500" dirty="0" err="1">
                <a:solidFill>
                  <a:schemeClr val="bg1"/>
                </a:solidFill>
              </a:rPr>
              <a:t>setenv</a:t>
            </a:r>
            <a:r>
              <a:rPr lang="en-US" sz="1500" dirty="0">
                <a:solidFill>
                  <a:schemeClr val="bg1"/>
                </a:solidFill>
              </a:rPr>
              <a:t> PATH "$PATH:/</a:t>
            </a:r>
            <a:r>
              <a:rPr lang="en-US" sz="1500" dirty="0" err="1">
                <a:solidFill>
                  <a:schemeClr val="bg1"/>
                </a:solidFill>
              </a:rPr>
              <a:t>usr</a:t>
            </a:r>
            <a:r>
              <a:rPr lang="en-US" sz="1500" dirty="0">
                <a:solidFill>
                  <a:schemeClr val="bg1"/>
                </a:solidFill>
              </a:rPr>
              <a:t>/local/bin/python" and press Enter.</a:t>
            </a:r>
          </a:p>
          <a:p>
            <a:pPr marL="800100" lvl="1" indent="-342900">
              <a:lnSpc>
                <a:spcPct val="150000"/>
              </a:lnSpc>
              <a:buFont typeface="+mj-lt"/>
              <a:buAutoNum type="arabicPeriod"/>
            </a:pPr>
            <a:r>
              <a:rPr lang="en-US" sz="1500" b="1" dirty="0">
                <a:solidFill>
                  <a:schemeClr val="bg1"/>
                </a:solidFill>
              </a:rPr>
              <a:t>In the bash shell (Linux)</a:t>
            </a:r>
            <a:r>
              <a:rPr lang="en-US" sz="1500" dirty="0">
                <a:solidFill>
                  <a:schemeClr val="bg1"/>
                </a:solidFill>
              </a:rPr>
              <a:t> − type export PATH="$PATH:/</a:t>
            </a:r>
            <a:r>
              <a:rPr lang="en-US" sz="1500" dirty="0" err="1">
                <a:solidFill>
                  <a:schemeClr val="bg1"/>
                </a:solidFill>
              </a:rPr>
              <a:t>usr</a:t>
            </a:r>
            <a:r>
              <a:rPr lang="en-US" sz="1500" dirty="0">
                <a:solidFill>
                  <a:schemeClr val="bg1"/>
                </a:solidFill>
              </a:rPr>
              <a:t>/local/bin/python" and press Enter.</a:t>
            </a:r>
          </a:p>
          <a:p>
            <a:pPr marL="800100" lvl="1" indent="-342900">
              <a:lnSpc>
                <a:spcPct val="150000"/>
              </a:lnSpc>
              <a:buFont typeface="+mj-lt"/>
              <a:buAutoNum type="arabicPeriod"/>
            </a:pPr>
            <a:r>
              <a:rPr lang="en-US" sz="1500" b="1" dirty="0">
                <a:solidFill>
                  <a:schemeClr val="bg1"/>
                </a:solidFill>
              </a:rPr>
              <a:t>In the </a:t>
            </a:r>
            <a:r>
              <a:rPr lang="en-US" sz="1500" b="1" dirty="0" err="1">
                <a:solidFill>
                  <a:schemeClr val="bg1"/>
                </a:solidFill>
              </a:rPr>
              <a:t>sh</a:t>
            </a:r>
            <a:r>
              <a:rPr lang="en-US" sz="1500" b="1" dirty="0">
                <a:solidFill>
                  <a:schemeClr val="bg1"/>
                </a:solidFill>
              </a:rPr>
              <a:t> or </a:t>
            </a:r>
            <a:r>
              <a:rPr lang="en-US" sz="1500" b="1" dirty="0" err="1">
                <a:solidFill>
                  <a:schemeClr val="bg1"/>
                </a:solidFill>
              </a:rPr>
              <a:t>ksh</a:t>
            </a:r>
            <a:r>
              <a:rPr lang="en-US" sz="1500" b="1" dirty="0">
                <a:solidFill>
                  <a:schemeClr val="bg1"/>
                </a:solidFill>
              </a:rPr>
              <a:t> shell</a:t>
            </a:r>
            <a:r>
              <a:rPr lang="en-US" sz="1500" dirty="0">
                <a:solidFill>
                  <a:schemeClr val="bg1"/>
                </a:solidFill>
              </a:rPr>
              <a:t> − type PATH="$PATH:/</a:t>
            </a:r>
            <a:r>
              <a:rPr lang="en-US" sz="1500" dirty="0" err="1">
                <a:solidFill>
                  <a:schemeClr val="bg1"/>
                </a:solidFill>
              </a:rPr>
              <a:t>usr</a:t>
            </a:r>
            <a:r>
              <a:rPr lang="en-US" sz="1500" dirty="0">
                <a:solidFill>
                  <a:schemeClr val="bg1"/>
                </a:solidFill>
              </a:rPr>
              <a:t>/local/bin/python" and press Enter.</a:t>
            </a:r>
          </a:p>
          <a:p>
            <a:pPr marL="800100" lvl="1" indent="-342900">
              <a:lnSpc>
                <a:spcPct val="150000"/>
              </a:lnSpc>
              <a:buFont typeface="+mj-lt"/>
              <a:buAutoNum type="arabicPeriod"/>
            </a:pPr>
            <a:r>
              <a:rPr lang="en-US" sz="1500" b="1" dirty="0">
                <a:solidFill>
                  <a:schemeClr val="bg1"/>
                </a:solidFill>
              </a:rPr>
              <a:t>Note</a:t>
            </a:r>
            <a:r>
              <a:rPr lang="en-US" sz="1500" dirty="0">
                <a:solidFill>
                  <a:schemeClr val="bg1"/>
                </a:solidFill>
              </a:rPr>
              <a:t> − /</a:t>
            </a:r>
            <a:r>
              <a:rPr lang="en-US" sz="1500" dirty="0" err="1">
                <a:solidFill>
                  <a:schemeClr val="bg1"/>
                </a:solidFill>
              </a:rPr>
              <a:t>usr</a:t>
            </a:r>
            <a:r>
              <a:rPr lang="en-US" sz="1500" dirty="0">
                <a:solidFill>
                  <a:schemeClr val="bg1"/>
                </a:solidFill>
              </a:rPr>
              <a:t>/local/bin/python is the path of the Python directory</a:t>
            </a:r>
          </a:p>
        </p:txBody>
      </p:sp>
      <p:sp>
        <p:nvSpPr>
          <p:cNvPr id="2" name="Rectangle 1">
            <a:extLst>
              <a:ext uri="{FF2B5EF4-FFF2-40B4-BE49-F238E27FC236}">
                <a16:creationId xmlns:a16="http://schemas.microsoft.com/office/drawing/2014/main" id="{90F7AABD-2E52-4021-AE24-C2E584A694BD}"/>
              </a:ext>
            </a:extLst>
          </p:cNvPr>
          <p:cNvSpPr/>
          <p:nvPr/>
        </p:nvSpPr>
        <p:spPr>
          <a:xfrm>
            <a:off x="573994" y="4896839"/>
            <a:ext cx="10795774" cy="1384995"/>
          </a:xfrm>
          <a:prstGeom prst="rect">
            <a:avLst/>
          </a:prstGeom>
          <a:solidFill>
            <a:schemeClr val="bg1"/>
          </a:solidFill>
        </p:spPr>
        <p:txBody>
          <a:bodyPr wrap="square">
            <a:spAutoFit/>
          </a:bodyPr>
          <a:lstStyle/>
          <a:p>
            <a:r>
              <a:rPr lang="en-US" sz="1400" dirty="0">
                <a:solidFill>
                  <a:srgbClr val="00BF00"/>
                </a:solidFill>
                <a:latin typeface="Lucida Console" panose="020B0609040504020204" pitchFamily="49" charset="0"/>
              </a:rPr>
              <a:t>ma.a.d.serrano@PISI-7091S2N-LX </a:t>
            </a:r>
            <a:r>
              <a:rPr lang="en-US" sz="1400" dirty="0">
                <a:solidFill>
                  <a:srgbClr val="BF00BF"/>
                </a:solidFill>
                <a:latin typeface="Lucida Console" panose="020B0609040504020204" pitchFamily="49" charset="0"/>
              </a:rPr>
              <a:t>MINGW64 </a:t>
            </a:r>
            <a:r>
              <a:rPr lang="en-US" sz="1400" dirty="0">
                <a:solidFill>
                  <a:srgbClr val="BFBF00"/>
                </a:solidFill>
                <a:latin typeface="Lucida Console" panose="020B0609040504020204" pitchFamily="49" charset="0"/>
              </a:rPr>
              <a:t>~/Desktop/python/scripts</a:t>
            </a:r>
            <a:endParaRPr lang="en-US" sz="1400" dirty="0">
              <a:latin typeface="Lucida Console" panose="020B0609040504020204" pitchFamily="49" charset="0"/>
            </a:endParaRPr>
          </a:p>
          <a:p>
            <a:r>
              <a:rPr lang="en-US" sz="1400" dirty="0">
                <a:latin typeface="Lucida Console" panose="020B0609040504020204" pitchFamily="49" charset="0"/>
              </a:rPr>
              <a:t>$ export PATH="$PATH:/c/Users/</a:t>
            </a:r>
            <a:r>
              <a:rPr lang="en-US" sz="1400" dirty="0" err="1">
                <a:latin typeface="Lucida Console" panose="020B0609040504020204" pitchFamily="49" charset="0"/>
              </a:rPr>
              <a:t>ma.a.d.serrano</a:t>
            </a:r>
            <a:r>
              <a:rPr lang="en-US" sz="1400" dirty="0">
                <a:latin typeface="Lucida Console" panose="020B0609040504020204" pitchFamily="49" charset="0"/>
              </a:rPr>
              <a:t>/</a:t>
            </a:r>
            <a:r>
              <a:rPr lang="en-US" sz="1400" dirty="0" err="1">
                <a:latin typeface="Lucida Console" panose="020B0609040504020204" pitchFamily="49" charset="0"/>
              </a:rPr>
              <a:t>AppData</a:t>
            </a:r>
            <a:r>
              <a:rPr lang="en-US" sz="1400" dirty="0">
                <a:latin typeface="Lucida Console" panose="020B0609040504020204" pitchFamily="49" charset="0"/>
              </a:rPr>
              <a:t>/Local/Programs/Python/Python36-32/python"</a:t>
            </a:r>
          </a:p>
          <a:p>
            <a:endParaRPr lang="en-US" sz="1400" dirty="0">
              <a:solidFill>
                <a:prstClr val="black"/>
              </a:solidFill>
              <a:latin typeface="Lucida Console" panose="020B0609040504020204" pitchFamily="49" charset="0"/>
            </a:endParaRPr>
          </a:p>
          <a:p>
            <a:r>
              <a:rPr lang="en-US" sz="1400" dirty="0">
                <a:solidFill>
                  <a:srgbClr val="00BF00"/>
                </a:solidFill>
                <a:latin typeface="Lucida Console" panose="020B0609040504020204" pitchFamily="49" charset="0"/>
              </a:rPr>
              <a:t>ma.a.d.serrano@PISI-7091S2N-LX </a:t>
            </a:r>
            <a:r>
              <a:rPr lang="en-US" sz="1400" dirty="0">
                <a:solidFill>
                  <a:srgbClr val="BF00BF"/>
                </a:solidFill>
                <a:latin typeface="Lucida Console" panose="020B0609040504020204" pitchFamily="49" charset="0"/>
              </a:rPr>
              <a:t>MINGW64 </a:t>
            </a:r>
            <a:r>
              <a:rPr lang="en-US" sz="1400" dirty="0">
                <a:solidFill>
                  <a:srgbClr val="BFBF00"/>
                </a:solidFill>
                <a:latin typeface="Lucida Console" panose="020B0609040504020204" pitchFamily="49" charset="0"/>
              </a:rPr>
              <a:t>~/Desktop/python/scripts</a:t>
            </a:r>
            <a:endParaRPr lang="en-US" sz="1400" dirty="0">
              <a:latin typeface="Lucida Console" panose="020B0609040504020204" pitchFamily="49" charset="0"/>
            </a:endParaRPr>
          </a:p>
          <a:p>
            <a:r>
              <a:rPr lang="en-US" sz="1400" dirty="0">
                <a:latin typeface="Lucida Console" panose="020B0609040504020204" pitchFamily="49" charset="0"/>
              </a:rPr>
              <a:t>$ which python</a:t>
            </a:r>
          </a:p>
          <a:p>
            <a:r>
              <a:rPr lang="en-US" sz="1400" dirty="0">
                <a:latin typeface="Lucida Console" panose="020B0609040504020204" pitchFamily="49" charset="0"/>
              </a:rPr>
              <a:t>/c/Users/</a:t>
            </a:r>
            <a:r>
              <a:rPr lang="en-US" sz="1400" dirty="0" err="1">
                <a:latin typeface="Lucida Console" panose="020B0609040504020204" pitchFamily="49" charset="0"/>
              </a:rPr>
              <a:t>ma.a.d.serrano</a:t>
            </a:r>
            <a:r>
              <a:rPr lang="en-US" sz="1400" dirty="0">
                <a:latin typeface="Lucida Console" panose="020B0609040504020204" pitchFamily="49" charset="0"/>
              </a:rPr>
              <a:t>/</a:t>
            </a:r>
            <a:r>
              <a:rPr lang="en-US" sz="1400" dirty="0" err="1">
                <a:latin typeface="Lucida Console" panose="020B0609040504020204" pitchFamily="49" charset="0"/>
              </a:rPr>
              <a:t>AppData</a:t>
            </a:r>
            <a:r>
              <a:rPr lang="en-US" sz="1400" dirty="0">
                <a:latin typeface="Lucida Console" panose="020B0609040504020204" pitchFamily="49" charset="0"/>
              </a:rPr>
              <a:t>/Local/Programs/Python/Python36-32/python</a:t>
            </a:r>
          </a:p>
        </p:txBody>
      </p:sp>
    </p:spTree>
    <p:extLst>
      <p:ext uri="{BB962C8B-B14F-4D97-AF65-F5344CB8AC3E}">
        <p14:creationId xmlns:p14="http://schemas.microsoft.com/office/powerpoint/2010/main" val="4429470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9" y="1865931"/>
            <a:ext cx="10802890" cy="1031051"/>
          </a:xfrm>
          <a:prstGeom prst="rect">
            <a:avLst/>
          </a:prstGeom>
          <a:noFill/>
        </p:spPr>
        <p:txBody>
          <a:bodyPr wrap="square" lIns="0" tIns="0" rIns="0" bIns="45720" rtlCol="0">
            <a:spAutoFit/>
          </a:bodyPr>
          <a:lstStyle/>
          <a:p>
            <a:pPr algn="just"/>
            <a:r>
              <a:rPr lang="en-US" sz="1600" b="1" dirty="0">
                <a:solidFill>
                  <a:schemeClr val="bg1"/>
                </a:solidFill>
              </a:rPr>
              <a:t>NO ENCLOSING DELIMETERS</a:t>
            </a:r>
          </a:p>
          <a:p>
            <a:pPr algn="just"/>
            <a:endParaRPr lang="en-US" sz="1600" b="1" dirty="0">
              <a:solidFill>
                <a:schemeClr val="bg1"/>
              </a:solidFill>
            </a:endParaRPr>
          </a:p>
          <a:p>
            <a:pPr algn="just"/>
            <a:r>
              <a:rPr lang="en-US" sz="1600" dirty="0">
                <a:solidFill>
                  <a:schemeClr val="bg1"/>
                </a:solidFill>
              </a:rPr>
              <a:t>Any set of multiple objects, comma-separated, written without identifying symbols, i.e., brackets for lists, parentheses for tuples, etc., default to tuples, as indicated in these short examples −</a:t>
            </a:r>
          </a:p>
        </p:txBody>
      </p:sp>
      <p:sp>
        <p:nvSpPr>
          <p:cNvPr id="5" name="Rectangle 4">
            <a:extLst>
              <a:ext uri="{FF2B5EF4-FFF2-40B4-BE49-F238E27FC236}">
                <a16:creationId xmlns:a16="http://schemas.microsoft.com/office/drawing/2014/main" id="{CF612D29-8F7C-4164-BF1D-2C78DDD63B69}"/>
              </a:ext>
            </a:extLst>
          </p:cNvPr>
          <p:cNvSpPr/>
          <p:nvPr/>
        </p:nvSpPr>
        <p:spPr>
          <a:xfrm>
            <a:off x="502761" y="3540420"/>
            <a:ext cx="5871293" cy="830997"/>
          </a:xfrm>
          <a:prstGeom prst="rect">
            <a:avLst/>
          </a:prstGeom>
          <a:solidFill>
            <a:schemeClr val="bg1"/>
          </a:solidFill>
        </p:spPr>
        <p:txBody>
          <a:bodyPr wrap="square">
            <a:spAutoFit/>
          </a:bodyPr>
          <a:lstStyle/>
          <a:p>
            <a:r>
              <a:rPr lang="en-US" sz="1600" dirty="0">
                <a:latin typeface="Lucida Console" panose="020B0609040504020204" pitchFamily="49" charset="0"/>
              </a:rPr>
              <a:t>print ('</a:t>
            </a:r>
            <a:r>
              <a:rPr lang="en-US" sz="1600" dirty="0" err="1">
                <a:latin typeface="Lucida Console" panose="020B0609040504020204" pitchFamily="49" charset="0"/>
              </a:rPr>
              <a:t>abc</a:t>
            </a:r>
            <a:r>
              <a:rPr lang="en-US" sz="1600" dirty="0">
                <a:latin typeface="Lucida Console" panose="020B0609040504020204" pitchFamily="49" charset="0"/>
              </a:rPr>
              <a:t>', -4.24e93, 18+6.6j, '</a:t>
            </a:r>
            <a:r>
              <a:rPr lang="en-US" sz="1600" dirty="0" err="1">
                <a:latin typeface="Lucida Console" panose="020B0609040504020204" pitchFamily="49" charset="0"/>
              </a:rPr>
              <a:t>xyz</a:t>
            </a:r>
            <a:r>
              <a:rPr lang="en-US" sz="1600" dirty="0">
                <a:latin typeface="Lucida Console" panose="020B0609040504020204" pitchFamily="49" charset="0"/>
              </a:rPr>
              <a:t>');</a:t>
            </a:r>
          </a:p>
          <a:p>
            <a:r>
              <a:rPr lang="en-US" sz="1600" dirty="0">
                <a:latin typeface="Lucida Console" panose="020B0609040504020204" pitchFamily="49" charset="0"/>
              </a:rPr>
              <a:t>x, y = 1, 2;</a:t>
            </a:r>
          </a:p>
          <a:p>
            <a:r>
              <a:rPr lang="en-US" sz="1600" dirty="0">
                <a:latin typeface="Lucida Console" panose="020B0609040504020204" pitchFamily="49" charset="0"/>
              </a:rPr>
              <a:t>print("Value of x , y : ", </a:t>
            </a:r>
            <a:r>
              <a:rPr lang="en-US" sz="1600" dirty="0" err="1">
                <a:latin typeface="Lucida Console" panose="020B0609040504020204" pitchFamily="49" charset="0"/>
              </a:rPr>
              <a:t>x,y</a:t>
            </a:r>
            <a:r>
              <a:rPr lang="en-US" sz="1600" dirty="0">
                <a:latin typeface="Lucida Console" panose="020B0609040504020204" pitchFamily="49" charset="0"/>
              </a:rPr>
              <a:t>);</a:t>
            </a:r>
          </a:p>
        </p:txBody>
      </p:sp>
      <p:sp>
        <p:nvSpPr>
          <p:cNvPr id="6" name="Rectangle 5">
            <a:extLst>
              <a:ext uri="{FF2B5EF4-FFF2-40B4-BE49-F238E27FC236}">
                <a16:creationId xmlns:a16="http://schemas.microsoft.com/office/drawing/2014/main" id="{82D4C1F7-3781-42BD-AF8A-C32EA63F277D}"/>
              </a:ext>
            </a:extLst>
          </p:cNvPr>
          <p:cNvSpPr/>
          <p:nvPr/>
        </p:nvSpPr>
        <p:spPr>
          <a:xfrm>
            <a:off x="6647380" y="3886331"/>
            <a:ext cx="4715839" cy="1246495"/>
          </a:xfrm>
          <a:prstGeom prst="rect">
            <a:avLst/>
          </a:prstGeom>
          <a:solidFill>
            <a:schemeClr val="bg1"/>
          </a:solidFill>
        </p:spPr>
        <p:txBody>
          <a:bodyPr wrap="square">
            <a:spAutoFit/>
          </a:bodyPr>
          <a:lstStyle/>
          <a:p>
            <a:r>
              <a:rPr lang="en-US" sz="1500" dirty="0">
                <a:solidFill>
                  <a:srgbClr val="00BF00"/>
                </a:solidFill>
                <a:latin typeface="Lucida Console" panose="020B0609040504020204" pitchFamily="49" charset="0"/>
              </a:rPr>
              <a:t>ma.a.d.serrano@PISI-7091S2N-LX </a:t>
            </a:r>
            <a:r>
              <a:rPr lang="en-US" sz="1500" dirty="0">
                <a:solidFill>
                  <a:srgbClr val="BF00BF"/>
                </a:solidFill>
                <a:latin typeface="Lucida Console" panose="020B0609040504020204" pitchFamily="49" charset="0"/>
              </a:rPr>
              <a:t>MINGW64 </a:t>
            </a:r>
            <a:r>
              <a:rPr lang="en-US" sz="1500" dirty="0">
                <a:solidFill>
                  <a:srgbClr val="BFBF00"/>
                </a:solidFill>
                <a:latin typeface="Lucida Console" panose="020B0609040504020204" pitchFamily="49" charset="0"/>
              </a:rPr>
              <a:t>~/Desktop/python/scripts/string</a:t>
            </a:r>
            <a:endParaRPr lang="en-US" sz="1500" dirty="0">
              <a:latin typeface="Lucida Console" panose="020B0609040504020204" pitchFamily="49" charset="0"/>
            </a:endParaRPr>
          </a:p>
          <a:p>
            <a:r>
              <a:rPr lang="en-US" sz="1500" dirty="0">
                <a:latin typeface="Lucida Console" panose="020B0609040504020204" pitchFamily="49" charset="0"/>
              </a:rPr>
              <a:t>$ python nodel.py</a:t>
            </a:r>
          </a:p>
          <a:p>
            <a:r>
              <a:rPr lang="pt-BR" sz="1500" dirty="0">
                <a:latin typeface="Lucida Console" panose="020B0609040504020204" pitchFamily="49" charset="0"/>
              </a:rPr>
              <a:t>abc -4.24e+93 (18+6.6j) xyz</a:t>
            </a:r>
          </a:p>
          <a:p>
            <a:r>
              <a:rPr lang="en-US" sz="1500" dirty="0">
                <a:latin typeface="Lucida Console" panose="020B0609040504020204" pitchFamily="49" charset="0"/>
              </a:rPr>
              <a:t>Value of x , y :  1 2</a:t>
            </a:r>
          </a:p>
        </p:txBody>
      </p:sp>
      <p:sp>
        <p:nvSpPr>
          <p:cNvPr id="10" name="Rectangle 9">
            <a:extLst>
              <a:ext uri="{FF2B5EF4-FFF2-40B4-BE49-F238E27FC236}">
                <a16:creationId xmlns:a16="http://schemas.microsoft.com/office/drawing/2014/main" id="{371B7EFE-27C0-4C90-A1A0-8E83D4B20B8F}"/>
              </a:ext>
            </a:extLst>
          </p:cNvPr>
          <p:cNvSpPr/>
          <p:nvPr/>
        </p:nvSpPr>
        <p:spPr>
          <a:xfrm>
            <a:off x="6647380" y="3371143"/>
            <a:ext cx="910827" cy="338554"/>
          </a:xfrm>
          <a:prstGeom prst="rect">
            <a:avLst/>
          </a:prstGeom>
        </p:spPr>
        <p:txBody>
          <a:bodyPr wrap="none">
            <a:spAutoFit/>
          </a:bodyPr>
          <a:lstStyle/>
          <a:p>
            <a:r>
              <a:rPr lang="en-US" sz="1600" b="1" dirty="0">
                <a:solidFill>
                  <a:schemeClr val="bg1"/>
                </a:solidFill>
              </a:rPr>
              <a:t>Output</a:t>
            </a:r>
            <a:endParaRPr lang="en-US" sz="1600" b="1" dirty="0"/>
          </a:p>
        </p:txBody>
      </p:sp>
    </p:spTree>
    <p:extLst>
      <p:ext uri="{BB962C8B-B14F-4D97-AF65-F5344CB8AC3E}">
        <p14:creationId xmlns:p14="http://schemas.microsoft.com/office/powerpoint/2010/main" val="239034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9" y="1865931"/>
            <a:ext cx="10802890" cy="1031051"/>
          </a:xfrm>
          <a:prstGeom prst="rect">
            <a:avLst/>
          </a:prstGeom>
          <a:noFill/>
        </p:spPr>
        <p:txBody>
          <a:bodyPr wrap="square" lIns="0" tIns="0" rIns="0" bIns="45720" rtlCol="0">
            <a:spAutoFit/>
          </a:bodyPr>
          <a:lstStyle/>
          <a:p>
            <a:pPr algn="just"/>
            <a:r>
              <a:rPr lang="en-US" sz="1600" b="1" dirty="0">
                <a:solidFill>
                  <a:schemeClr val="bg1"/>
                </a:solidFill>
              </a:rPr>
              <a:t>BUILT-IN TUPLE FUNCTIONS</a:t>
            </a:r>
          </a:p>
          <a:p>
            <a:endParaRPr lang="en-US" sz="1600" b="1" dirty="0">
              <a:solidFill>
                <a:schemeClr val="bg1"/>
              </a:solidFill>
            </a:endParaRPr>
          </a:p>
          <a:p>
            <a:r>
              <a:rPr lang="en-US" sz="1600" dirty="0">
                <a:solidFill>
                  <a:schemeClr val="bg1"/>
                </a:solidFill>
              </a:rPr>
              <a:t>Python includes the following tuple functions −</a:t>
            </a:r>
          </a:p>
          <a:p>
            <a:pPr algn="just"/>
            <a:endParaRPr lang="en-US" sz="1600" b="1" dirty="0">
              <a:solidFill>
                <a:schemeClr val="bg1"/>
              </a:solidFill>
            </a:endParaRPr>
          </a:p>
        </p:txBody>
      </p:sp>
      <p:graphicFrame>
        <p:nvGraphicFramePr>
          <p:cNvPr id="2" name="Table 1">
            <a:extLst>
              <a:ext uri="{FF2B5EF4-FFF2-40B4-BE49-F238E27FC236}">
                <a16:creationId xmlns:a16="http://schemas.microsoft.com/office/drawing/2014/main" id="{757BE444-D9CA-4B16-8F47-7090F2B26359}"/>
              </a:ext>
            </a:extLst>
          </p:cNvPr>
          <p:cNvGraphicFramePr>
            <a:graphicFrameLocks noGrp="1"/>
          </p:cNvGraphicFramePr>
          <p:nvPr>
            <p:extLst>
              <p:ext uri="{D42A27DB-BD31-4B8C-83A1-F6EECF244321}">
                <p14:modId xmlns:p14="http://schemas.microsoft.com/office/powerpoint/2010/main" val="3720143387"/>
              </p:ext>
            </p:extLst>
          </p:nvPr>
        </p:nvGraphicFramePr>
        <p:xfrm>
          <a:off x="560329" y="2766308"/>
          <a:ext cx="10893238" cy="2463237"/>
        </p:xfrm>
        <a:graphic>
          <a:graphicData uri="http://schemas.openxmlformats.org/drawingml/2006/table">
            <a:tbl>
              <a:tblPr/>
              <a:tblGrid>
                <a:gridCol w="3200013">
                  <a:extLst>
                    <a:ext uri="{9D8B030D-6E8A-4147-A177-3AD203B41FA5}">
                      <a16:colId xmlns:a16="http://schemas.microsoft.com/office/drawing/2014/main" val="386322336"/>
                    </a:ext>
                  </a:extLst>
                </a:gridCol>
                <a:gridCol w="7693225">
                  <a:extLst>
                    <a:ext uri="{9D8B030D-6E8A-4147-A177-3AD203B41FA5}">
                      <a16:colId xmlns:a16="http://schemas.microsoft.com/office/drawing/2014/main" val="2010463790"/>
                    </a:ext>
                  </a:extLst>
                </a:gridCol>
              </a:tblGrid>
              <a:tr h="297791">
                <a:tc>
                  <a:txBody>
                    <a:bodyPr/>
                    <a:lstStyle/>
                    <a:p>
                      <a:pPr algn="ctr" fontAlgn="t"/>
                      <a:r>
                        <a:rPr lang="en-US" sz="1500" b="1" i="0" u="none" strike="noStrike" dirty="0">
                          <a:solidFill>
                            <a:srgbClr val="313131"/>
                          </a:solidFill>
                          <a:effectLst/>
                          <a:latin typeface="+mj-lt"/>
                        </a:rPr>
                        <a:t>Function </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t"/>
                      <a:r>
                        <a:rPr lang="en-US" sz="1500" b="1" i="0" u="none" strike="noStrike" dirty="0">
                          <a:solidFill>
                            <a:srgbClr val="313131"/>
                          </a:solidFill>
                          <a:effectLst/>
                          <a:latin typeface="+mj-lt"/>
                        </a:rPr>
                        <a:t>Description</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4151231645"/>
                  </a:ext>
                </a:extLst>
              </a:tr>
              <a:tr h="464762">
                <a:tc>
                  <a:txBody>
                    <a:bodyPr/>
                    <a:lstStyle/>
                    <a:p>
                      <a:pPr algn="ctr" fontAlgn="t"/>
                      <a:r>
                        <a:rPr lang="en-US" sz="1500" b="1" i="0" u="none" strike="noStrike">
                          <a:solidFill>
                            <a:srgbClr val="000000"/>
                          </a:solidFill>
                          <a:effectLst/>
                          <a:latin typeface="+mj-lt"/>
                        </a:rPr>
                        <a:t>min(tuple)</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500" b="0" i="0" u="none" strike="noStrike">
                          <a:solidFill>
                            <a:srgbClr val="000000"/>
                          </a:solidFill>
                          <a:effectLst/>
                          <a:latin typeface="+mj-lt"/>
                        </a:rPr>
                        <a:t>Returns item from the tuple with min value.</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8926269"/>
                  </a:ext>
                </a:extLst>
              </a:tr>
              <a:tr h="464762">
                <a:tc>
                  <a:txBody>
                    <a:bodyPr/>
                    <a:lstStyle/>
                    <a:p>
                      <a:pPr algn="ctr" fontAlgn="t"/>
                      <a:r>
                        <a:rPr lang="en-US" sz="1500" b="1" i="0" u="none" strike="noStrike">
                          <a:solidFill>
                            <a:srgbClr val="000000"/>
                          </a:solidFill>
                          <a:effectLst/>
                          <a:latin typeface="+mj-lt"/>
                        </a:rPr>
                        <a:t>max(tuple)</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500" b="0" i="0" u="none" strike="noStrike">
                          <a:solidFill>
                            <a:srgbClr val="000000"/>
                          </a:solidFill>
                          <a:effectLst/>
                          <a:latin typeface="+mj-lt"/>
                        </a:rPr>
                        <a:t>Returns item from the tuple with max value.</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7380192"/>
                  </a:ext>
                </a:extLst>
              </a:tr>
              <a:tr h="464762">
                <a:tc>
                  <a:txBody>
                    <a:bodyPr/>
                    <a:lstStyle/>
                    <a:p>
                      <a:pPr algn="ctr" fontAlgn="t"/>
                      <a:r>
                        <a:rPr lang="en-US" sz="1500" b="1" i="0" u="none" strike="noStrike">
                          <a:solidFill>
                            <a:srgbClr val="000000"/>
                          </a:solidFill>
                          <a:effectLst/>
                          <a:latin typeface="+mj-lt"/>
                        </a:rPr>
                        <a:t>len(tuple)</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500" b="0" i="0" u="none" strike="noStrike">
                          <a:solidFill>
                            <a:srgbClr val="000000"/>
                          </a:solidFill>
                          <a:effectLst/>
                          <a:latin typeface="+mj-lt"/>
                        </a:rPr>
                        <a:t>Gives the total length of the tuple.</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9825813"/>
                  </a:ext>
                </a:extLst>
              </a:tr>
              <a:tr h="297791">
                <a:tc>
                  <a:txBody>
                    <a:bodyPr/>
                    <a:lstStyle/>
                    <a:p>
                      <a:pPr algn="ctr" fontAlgn="t"/>
                      <a:r>
                        <a:rPr lang="en-US" sz="1500" b="1" i="0" u="none" strike="noStrike">
                          <a:solidFill>
                            <a:srgbClr val="000000"/>
                          </a:solidFill>
                          <a:effectLst/>
                          <a:latin typeface="+mj-lt"/>
                        </a:rPr>
                        <a:t>tuple(seq)</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t"/>
                      <a:r>
                        <a:rPr lang="en-US" sz="1500" b="0" i="0" u="none" strike="noStrike" dirty="0">
                          <a:solidFill>
                            <a:srgbClr val="000000"/>
                          </a:solidFill>
                          <a:effectLst/>
                          <a:latin typeface="+mj-lt"/>
                        </a:rPr>
                        <a:t>Converts a list into tuple. </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8557805"/>
                  </a:ext>
                </a:extLst>
              </a:tr>
              <a:tr h="473369">
                <a:tc>
                  <a:txBody>
                    <a:bodyPr/>
                    <a:lstStyle/>
                    <a:p>
                      <a:pPr algn="ctr" fontAlgn="t"/>
                      <a:r>
                        <a:rPr lang="en-US" sz="1500" b="1" i="0" u="none" strike="noStrike" dirty="0" err="1">
                          <a:solidFill>
                            <a:srgbClr val="000000"/>
                          </a:solidFill>
                          <a:effectLst/>
                          <a:latin typeface="+mj-lt"/>
                        </a:rPr>
                        <a:t>cmp</a:t>
                      </a:r>
                      <a:r>
                        <a:rPr lang="en-US" sz="1500" b="1" i="0" u="none" strike="noStrike" dirty="0">
                          <a:solidFill>
                            <a:srgbClr val="000000"/>
                          </a:solidFill>
                          <a:effectLst/>
                          <a:latin typeface="+mj-lt"/>
                        </a:rPr>
                        <a:t>(tuple1, tuple2)</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r>
                        <a:rPr lang="en-US" sz="1500" b="0" i="0" u="none" strike="noStrike" dirty="0">
                          <a:solidFill>
                            <a:srgbClr val="000000"/>
                          </a:solidFill>
                          <a:effectLst/>
                          <a:latin typeface="+mj-lt"/>
                        </a:rPr>
                        <a:t>Compares elements of both tuples.</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1070771"/>
                  </a:ext>
                </a:extLst>
              </a:tr>
            </a:tbl>
          </a:graphicData>
        </a:graphic>
      </p:graphicFrame>
    </p:spTree>
    <p:extLst>
      <p:ext uri="{BB962C8B-B14F-4D97-AF65-F5344CB8AC3E}">
        <p14:creationId xmlns:p14="http://schemas.microsoft.com/office/powerpoint/2010/main" val="34228642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8" y="1880187"/>
            <a:ext cx="10893239" cy="1800493"/>
          </a:xfrm>
          <a:prstGeom prst="rect">
            <a:avLst/>
          </a:prstGeom>
          <a:noFill/>
        </p:spPr>
        <p:txBody>
          <a:bodyPr wrap="square" lIns="0" tIns="0" rIns="0" bIns="45720" rtlCol="0">
            <a:spAutoFit/>
          </a:bodyPr>
          <a:lstStyle/>
          <a:p>
            <a:pPr algn="just"/>
            <a:r>
              <a:rPr lang="en-US" b="1" dirty="0">
                <a:solidFill>
                  <a:schemeClr val="bg1"/>
                </a:solidFill>
              </a:rPr>
              <a:t>V. PYTHON DICTIONARY</a:t>
            </a:r>
          </a:p>
          <a:p>
            <a:pPr algn="just"/>
            <a:endParaRPr lang="en-US" sz="1600" b="1" dirty="0">
              <a:solidFill>
                <a:schemeClr val="bg1"/>
              </a:solidFill>
            </a:endParaRPr>
          </a:p>
          <a:p>
            <a:r>
              <a:rPr lang="en-US" sz="1600" dirty="0">
                <a:solidFill>
                  <a:schemeClr val="bg1"/>
                </a:solidFill>
              </a:rPr>
              <a:t>Python's dictionaries are kind of hash table type. They work like associative arrays or hashes found in Perl and consist of key-value pairs. A dictionary key can be almost any Python type, but are usually numbers or strings. Values, on the other hand, can be any arbitrary Python object.</a:t>
            </a:r>
          </a:p>
          <a:p>
            <a:r>
              <a:rPr lang="en-US" sz="1600" dirty="0">
                <a:solidFill>
                  <a:schemeClr val="bg1"/>
                </a:solidFill>
              </a:rPr>
              <a:t>Dictionaries are enclosed by curly braces </a:t>
            </a:r>
            <a:r>
              <a:rPr lang="en-US" sz="1600" b="1" dirty="0">
                <a:solidFill>
                  <a:srgbClr val="FF0000"/>
                </a:solidFill>
              </a:rPr>
              <a:t>{ }</a:t>
            </a:r>
            <a:r>
              <a:rPr lang="en-US" sz="1600" dirty="0">
                <a:solidFill>
                  <a:schemeClr val="bg1"/>
                </a:solidFill>
              </a:rPr>
              <a:t> and values can be assigned and accessed using square braces </a:t>
            </a:r>
            <a:r>
              <a:rPr lang="en-US" sz="1600" b="1" dirty="0">
                <a:solidFill>
                  <a:srgbClr val="FF0000"/>
                </a:solidFill>
              </a:rPr>
              <a:t>[]</a:t>
            </a:r>
            <a:r>
              <a:rPr lang="en-US" sz="1600" dirty="0">
                <a:solidFill>
                  <a:schemeClr val="bg1"/>
                </a:solidFill>
              </a:rPr>
              <a:t>. For example -</a:t>
            </a:r>
          </a:p>
        </p:txBody>
      </p:sp>
      <p:sp>
        <p:nvSpPr>
          <p:cNvPr id="16" name="Rectangle 15">
            <a:extLst>
              <a:ext uri="{FF2B5EF4-FFF2-40B4-BE49-F238E27FC236}">
                <a16:creationId xmlns:a16="http://schemas.microsoft.com/office/drawing/2014/main" id="{D7543BE2-5A76-4B9D-9A9D-641FEEC52ECE}"/>
              </a:ext>
            </a:extLst>
          </p:cNvPr>
          <p:cNvSpPr/>
          <p:nvPr/>
        </p:nvSpPr>
        <p:spPr>
          <a:xfrm>
            <a:off x="560328" y="3862822"/>
            <a:ext cx="10963372" cy="2400657"/>
          </a:xfrm>
          <a:prstGeom prst="rect">
            <a:avLst/>
          </a:prstGeom>
          <a:solidFill>
            <a:schemeClr val="bg1"/>
          </a:solidFill>
        </p:spPr>
        <p:txBody>
          <a:bodyPr wrap="square">
            <a:spAutoFit/>
          </a:bodyPr>
          <a:lstStyle/>
          <a:p>
            <a:r>
              <a:rPr lang="en-US" sz="1500" dirty="0">
                <a:latin typeface="Courier New" panose="02070309020205020404" pitchFamily="49" charset="0"/>
                <a:cs typeface="Courier New" panose="02070309020205020404" pitchFamily="49" charset="0"/>
              </a:rPr>
              <a:t>dictionary = {}</a:t>
            </a:r>
          </a:p>
          <a:p>
            <a:r>
              <a:rPr lang="en-US" sz="1500" dirty="0">
                <a:latin typeface="Courier New" panose="02070309020205020404" pitchFamily="49" charset="0"/>
                <a:cs typeface="Courier New" panose="02070309020205020404" pitchFamily="49" charset="0"/>
              </a:rPr>
              <a:t>dictionary['one'] = "This is one"</a:t>
            </a:r>
          </a:p>
          <a:p>
            <a:r>
              <a:rPr lang="en-US" sz="1500" dirty="0">
                <a:latin typeface="Courier New" panose="02070309020205020404" pitchFamily="49" charset="0"/>
                <a:cs typeface="Courier New" panose="02070309020205020404" pitchFamily="49" charset="0"/>
              </a:rPr>
              <a:t>dictionary[2]     = "This is two"</a:t>
            </a:r>
          </a:p>
          <a:p>
            <a:r>
              <a:rPr lang="en-US" sz="1500" dirty="0" err="1">
                <a:latin typeface="Courier New" panose="02070309020205020404" pitchFamily="49" charset="0"/>
                <a:cs typeface="Courier New" panose="02070309020205020404" pitchFamily="49" charset="0"/>
              </a:rPr>
              <a:t>tinydictionary</a:t>
            </a:r>
            <a:r>
              <a:rPr lang="en-US" sz="1500" dirty="0">
                <a:latin typeface="Courier New" panose="02070309020205020404" pitchFamily="49" charset="0"/>
                <a:cs typeface="Courier New" panose="02070309020205020404" pitchFamily="49" charset="0"/>
              </a:rPr>
              <a:t> = {'name': 'john','code':6734, '</a:t>
            </a:r>
            <a:r>
              <a:rPr lang="en-US" sz="1500" dirty="0" err="1">
                <a:latin typeface="Courier New" panose="02070309020205020404" pitchFamily="49" charset="0"/>
                <a:cs typeface="Courier New" panose="02070309020205020404" pitchFamily="49" charset="0"/>
              </a:rPr>
              <a:t>dept</a:t>
            </a:r>
            <a:r>
              <a:rPr lang="en-US" sz="1500" dirty="0">
                <a:latin typeface="Courier New" panose="02070309020205020404" pitchFamily="49" charset="0"/>
                <a:cs typeface="Courier New" panose="02070309020205020404" pitchFamily="49" charset="0"/>
              </a:rPr>
              <a:t>': 'sales’}</a:t>
            </a: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print(dictionary['one'])       # Prints value for 'one' key</a:t>
            </a:r>
          </a:p>
          <a:p>
            <a:r>
              <a:rPr lang="en-US" sz="1500" dirty="0">
                <a:latin typeface="Courier New" panose="02070309020205020404" pitchFamily="49" charset="0"/>
                <a:cs typeface="Courier New" panose="02070309020205020404" pitchFamily="49" charset="0"/>
              </a:rPr>
              <a:t>print(dictionary[2])           # Prints value for 2 key</a:t>
            </a:r>
          </a:p>
          <a:p>
            <a:r>
              <a:rPr lang="en-US" sz="1500" dirty="0">
                <a:latin typeface="Courier New" panose="02070309020205020404" pitchFamily="49" charset="0"/>
                <a:cs typeface="Courier New" panose="02070309020205020404" pitchFamily="49" charset="0"/>
              </a:rPr>
              <a:t>print(</a:t>
            </a:r>
            <a:r>
              <a:rPr lang="en-US" sz="1500" dirty="0" err="1">
                <a:latin typeface="Courier New" panose="02070309020205020404" pitchFamily="49" charset="0"/>
                <a:cs typeface="Courier New" panose="02070309020205020404" pitchFamily="49" charset="0"/>
              </a:rPr>
              <a:t>tinydictionary</a:t>
            </a:r>
            <a:r>
              <a:rPr lang="en-US" sz="1500" dirty="0">
                <a:latin typeface="Courier New" panose="02070309020205020404" pitchFamily="49" charset="0"/>
                <a:cs typeface="Courier New" panose="02070309020205020404" pitchFamily="49" charset="0"/>
              </a:rPr>
              <a:t>)          # Prints complete dictionary</a:t>
            </a:r>
          </a:p>
          <a:p>
            <a:r>
              <a:rPr lang="en-US" sz="1500" dirty="0">
                <a:latin typeface="Courier New" panose="02070309020205020404" pitchFamily="49" charset="0"/>
                <a:cs typeface="Courier New" panose="02070309020205020404" pitchFamily="49" charset="0"/>
              </a:rPr>
              <a:t>print(</a:t>
            </a:r>
            <a:r>
              <a:rPr lang="en-US" sz="1500" dirty="0" err="1">
                <a:latin typeface="Courier New" panose="02070309020205020404" pitchFamily="49" charset="0"/>
                <a:cs typeface="Courier New" panose="02070309020205020404" pitchFamily="49" charset="0"/>
              </a:rPr>
              <a:t>tinydictionary.keys</a:t>
            </a:r>
            <a:r>
              <a:rPr lang="en-US" sz="1500" dirty="0">
                <a:latin typeface="Courier New" panose="02070309020205020404" pitchFamily="49" charset="0"/>
                <a:cs typeface="Courier New" panose="02070309020205020404" pitchFamily="49" charset="0"/>
              </a:rPr>
              <a:t>())   # Prints all the keys</a:t>
            </a:r>
          </a:p>
          <a:p>
            <a:r>
              <a:rPr lang="en-US" sz="1500" dirty="0">
                <a:latin typeface="Courier New" panose="02070309020205020404" pitchFamily="49" charset="0"/>
                <a:cs typeface="Courier New" panose="02070309020205020404" pitchFamily="49" charset="0"/>
              </a:rPr>
              <a:t>print(</a:t>
            </a:r>
            <a:r>
              <a:rPr lang="en-US" sz="1500" dirty="0" err="1">
                <a:latin typeface="Courier New" panose="02070309020205020404" pitchFamily="49" charset="0"/>
                <a:cs typeface="Courier New" panose="02070309020205020404" pitchFamily="49" charset="0"/>
              </a:rPr>
              <a:t>tinydictionary.values</a:t>
            </a:r>
            <a:r>
              <a:rPr lang="en-US" sz="1500" dirty="0">
                <a:latin typeface="Courier New" panose="02070309020205020404" pitchFamily="49" charset="0"/>
                <a:cs typeface="Courier New" panose="02070309020205020404" pitchFamily="49" charset="0"/>
              </a:rPr>
              <a:t>()) # Prints all the values</a:t>
            </a:r>
          </a:p>
        </p:txBody>
      </p:sp>
    </p:spTree>
    <p:extLst>
      <p:ext uri="{BB962C8B-B14F-4D97-AF65-F5344CB8AC3E}">
        <p14:creationId xmlns:p14="http://schemas.microsoft.com/office/powerpoint/2010/main" val="36463234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6" y="2145762"/>
            <a:ext cx="10893239" cy="323165"/>
          </a:xfrm>
          <a:prstGeom prst="rect">
            <a:avLst/>
          </a:prstGeom>
          <a:noFill/>
        </p:spPr>
        <p:txBody>
          <a:bodyPr wrap="square" lIns="0" tIns="0" rIns="0" bIns="45720" rtlCol="0">
            <a:spAutoFit/>
          </a:bodyPr>
          <a:lstStyle/>
          <a:p>
            <a:pPr algn="just"/>
            <a:r>
              <a:rPr lang="en-US" dirty="0">
                <a:solidFill>
                  <a:schemeClr val="bg1"/>
                </a:solidFill>
              </a:rPr>
              <a:t>This will produce the </a:t>
            </a:r>
            <a:r>
              <a:rPr lang="en-US" dirty="0" err="1">
                <a:solidFill>
                  <a:schemeClr val="bg1"/>
                </a:solidFill>
              </a:rPr>
              <a:t>ff</a:t>
            </a:r>
            <a:r>
              <a:rPr lang="en-US" dirty="0">
                <a:solidFill>
                  <a:schemeClr val="bg1"/>
                </a:solidFill>
              </a:rPr>
              <a:t> result:</a:t>
            </a:r>
            <a:endParaRPr lang="en-US" sz="1600" dirty="0">
              <a:solidFill>
                <a:schemeClr val="bg1"/>
              </a:solidFill>
            </a:endParaRPr>
          </a:p>
        </p:txBody>
      </p:sp>
      <p:sp>
        <p:nvSpPr>
          <p:cNvPr id="2" name="Rectangle 1">
            <a:extLst>
              <a:ext uri="{FF2B5EF4-FFF2-40B4-BE49-F238E27FC236}">
                <a16:creationId xmlns:a16="http://schemas.microsoft.com/office/drawing/2014/main" id="{2AEAADF2-751D-4440-95EF-144E7DB1682A}"/>
              </a:ext>
            </a:extLst>
          </p:cNvPr>
          <p:cNvSpPr/>
          <p:nvPr/>
        </p:nvSpPr>
        <p:spPr>
          <a:xfrm>
            <a:off x="560326" y="2803990"/>
            <a:ext cx="10893239" cy="1938992"/>
          </a:xfrm>
          <a:prstGeom prst="rect">
            <a:avLst/>
          </a:prstGeom>
          <a:solidFill>
            <a:schemeClr val="bg1"/>
          </a:solidFill>
        </p:spPr>
        <p:txBody>
          <a:bodyPr wrap="square">
            <a:spAutoFit/>
          </a:bodyPr>
          <a:lstStyle/>
          <a:p>
            <a:r>
              <a:rPr lang="en-US" sz="1500" dirty="0">
                <a:solidFill>
                  <a:srgbClr val="00BF00"/>
                </a:solidFill>
                <a:latin typeface="Lucida Console" panose="020B0609040504020204" pitchFamily="49" charset="0"/>
              </a:rPr>
              <a:t>ma.a.d.serrano@PISI-7091S2N-LX </a:t>
            </a:r>
            <a:r>
              <a:rPr lang="en-US" sz="1500" dirty="0">
                <a:solidFill>
                  <a:srgbClr val="BF00BF"/>
                </a:solidFill>
                <a:latin typeface="Lucida Console" panose="020B0609040504020204" pitchFamily="49" charset="0"/>
              </a:rPr>
              <a:t>MINGW64 </a:t>
            </a:r>
            <a:r>
              <a:rPr lang="en-US" sz="1500" dirty="0">
                <a:solidFill>
                  <a:srgbClr val="BFBF00"/>
                </a:solidFill>
                <a:latin typeface="Lucida Console" panose="020B0609040504020204" pitchFamily="49" charset="0"/>
              </a:rPr>
              <a:t>~/Desktop/python/scripts</a:t>
            </a:r>
            <a:endParaRPr lang="en-US" sz="1500" dirty="0">
              <a:latin typeface="Lucida Console" panose="020B0609040504020204" pitchFamily="49" charset="0"/>
            </a:endParaRPr>
          </a:p>
          <a:p>
            <a:r>
              <a:rPr lang="en-US" sz="1500" dirty="0">
                <a:latin typeface="Lucida Console" panose="020B0609040504020204" pitchFamily="49" charset="0"/>
              </a:rPr>
              <a:t>$ python dict.py</a:t>
            </a:r>
          </a:p>
          <a:p>
            <a:r>
              <a:rPr lang="en-US" sz="1500" dirty="0">
                <a:latin typeface="Lucida Console" panose="020B0609040504020204" pitchFamily="49" charset="0"/>
              </a:rPr>
              <a:t>This is one</a:t>
            </a:r>
          </a:p>
          <a:p>
            <a:r>
              <a:rPr lang="en-US" sz="1500" dirty="0">
                <a:latin typeface="Lucida Console" panose="020B0609040504020204" pitchFamily="49" charset="0"/>
              </a:rPr>
              <a:t>This is two</a:t>
            </a:r>
          </a:p>
          <a:p>
            <a:r>
              <a:rPr lang="en-US" sz="1500" dirty="0">
                <a:latin typeface="Lucida Console" panose="020B0609040504020204" pitchFamily="49" charset="0"/>
              </a:rPr>
              <a:t>{'name': 'john', 'code': 6734, '</a:t>
            </a:r>
            <a:r>
              <a:rPr lang="en-US" sz="1500" dirty="0" err="1">
                <a:latin typeface="Lucida Console" panose="020B0609040504020204" pitchFamily="49" charset="0"/>
              </a:rPr>
              <a:t>dept</a:t>
            </a:r>
            <a:r>
              <a:rPr lang="en-US" sz="1500" dirty="0">
                <a:latin typeface="Lucida Console" panose="020B0609040504020204" pitchFamily="49" charset="0"/>
              </a:rPr>
              <a:t>': 'sales'}</a:t>
            </a:r>
          </a:p>
          <a:p>
            <a:r>
              <a:rPr lang="en-US" sz="1500" dirty="0" err="1">
                <a:latin typeface="Lucida Console" panose="020B0609040504020204" pitchFamily="49" charset="0"/>
              </a:rPr>
              <a:t>dict_keys</a:t>
            </a:r>
            <a:r>
              <a:rPr lang="en-US" sz="1500" dirty="0">
                <a:latin typeface="Lucida Console" panose="020B0609040504020204" pitchFamily="49" charset="0"/>
              </a:rPr>
              <a:t>(['name', 'code', '</a:t>
            </a:r>
            <a:r>
              <a:rPr lang="en-US" sz="1500" dirty="0" err="1">
                <a:latin typeface="Lucida Console" panose="020B0609040504020204" pitchFamily="49" charset="0"/>
              </a:rPr>
              <a:t>dept</a:t>
            </a:r>
            <a:r>
              <a:rPr lang="en-US" sz="1500" dirty="0">
                <a:latin typeface="Lucida Console" panose="020B0609040504020204" pitchFamily="49" charset="0"/>
              </a:rPr>
              <a:t>'])</a:t>
            </a:r>
          </a:p>
          <a:p>
            <a:r>
              <a:rPr lang="en-US" sz="1500" dirty="0" err="1">
                <a:latin typeface="Lucida Console" panose="020B0609040504020204" pitchFamily="49" charset="0"/>
              </a:rPr>
              <a:t>dict_values</a:t>
            </a:r>
            <a:r>
              <a:rPr lang="en-US" sz="1500" dirty="0">
                <a:latin typeface="Lucida Console" panose="020B0609040504020204" pitchFamily="49" charset="0"/>
              </a:rPr>
              <a:t>(['john', 6734, 'sales’])</a:t>
            </a:r>
          </a:p>
          <a:p>
            <a:endParaRPr lang="en-US" sz="1500" dirty="0">
              <a:latin typeface="Lucida Console" panose="020B0609040504020204" pitchFamily="49" charset="0"/>
            </a:endParaRPr>
          </a:p>
        </p:txBody>
      </p:sp>
      <p:sp>
        <p:nvSpPr>
          <p:cNvPr id="3" name="Rectangle 2">
            <a:extLst>
              <a:ext uri="{FF2B5EF4-FFF2-40B4-BE49-F238E27FC236}">
                <a16:creationId xmlns:a16="http://schemas.microsoft.com/office/drawing/2014/main" id="{955E8DF5-7321-4E8F-A5D4-15F3A40475B7}"/>
              </a:ext>
            </a:extLst>
          </p:cNvPr>
          <p:cNvSpPr/>
          <p:nvPr/>
        </p:nvSpPr>
        <p:spPr>
          <a:xfrm>
            <a:off x="560325" y="5078045"/>
            <a:ext cx="10893239" cy="338554"/>
          </a:xfrm>
          <a:prstGeom prst="rect">
            <a:avLst/>
          </a:prstGeom>
        </p:spPr>
        <p:txBody>
          <a:bodyPr wrap="square">
            <a:spAutoFit/>
          </a:bodyPr>
          <a:lstStyle/>
          <a:p>
            <a:r>
              <a:rPr lang="en-US" sz="1600" dirty="0">
                <a:solidFill>
                  <a:schemeClr val="bg1"/>
                </a:solidFill>
              </a:rPr>
              <a:t>Dictionaries have no concept of order among elements. </a:t>
            </a:r>
          </a:p>
        </p:txBody>
      </p:sp>
      <p:sp>
        <p:nvSpPr>
          <p:cNvPr id="9" name="Rectangle 8">
            <a:extLst>
              <a:ext uri="{FF2B5EF4-FFF2-40B4-BE49-F238E27FC236}">
                <a16:creationId xmlns:a16="http://schemas.microsoft.com/office/drawing/2014/main" id="{02277955-CE14-44C9-9BDE-166419CDDC3B}"/>
              </a:ext>
            </a:extLst>
          </p:cNvPr>
          <p:cNvSpPr/>
          <p:nvPr/>
        </p:nvSpPr>
        <p:spPr>
          <a:xfrm>
            <a:off x="628153" y="3037429"/>
            <a:ext cx="6826747" cy="1547271"/>
          </a:xfrm>
          <a:prstGeom prst="rect">
            <a:avLst/>
          </a:prstGeom>
          <a:noFill/>
          <a:ln>
            <a:solidFill>
              <a:srgbClr val="FF91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19078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8" y="1880187"/>
            <a:ext cx="10893239" cy="1092607"/>
          </a:xfrm>
          <a:prstGeom prst="rect">
            <a:avLst/>
          </a:prstGeom>
          <a:noFill/>
        </p:spPr>
        <p:txBody>
          <a:bodyPr wrap="square" lIns="0" tIns="0" rIns="0" bIns="45720" rtlCol="0">
            <a:spAutoFit/>
          </a:bodyPr>
          <a:lstStyle/>
          <a:p>
            <a:pPr algn="just"/>
            <a:r>
              <a:rPr lang="en-US" b="1" dirty="0">
                <a:solidFill>
                  <a:schemeClr val="bg1"/>
                </a:solidFill>
              </a:rPr>
              <a:t>UPDATING DICTIONARY</a:t>
            </a:r>
          </a:p>
          <a:p>
            <a:pPr algn="just"/>
            <a:endParaRPr lang="en-US" b="1" dirty="0">
              <a:solidFill>
                <a:schemeClr val="bg1"/>
              </a:solidFill>
            </a:endParaRPr>
          </a:p>
          <a:p>
            <a:pPr algn="just"/>
            <a:r>
              <a:rPr lang="en-US" sz="1600" dirty="0">
                <a:solidFill>
                  <a:schemeClr val="bg1"/>
                </a:solidFill>
              </a:rPr>
              <a:t>You can update a dictionary by adding a new entry or a key-value pair, modifying an existing entry, or deleting an existing entry as shown below in the simple example −</a:t>
            </a:r>
          </a:p>
        </p:txBody>
      </p:sp>
      <p:sp>
        <p:nvSpPr>
          <p:cNvPr id="16" name="Rectangle 15">
            <a:extLst>
              <a:ext uri="{FF2B5EF4-FFF2-40B4-BE49-F238E27FC236}">
                <a16:creationId xmlns:a16="http://schemas.microsoft.com/office/drawing/2014/main" id="{D7543BE2-5A76-4B9D-9A9D-641FEEC52ECE}"/>
              </a:ext>
            </a:extLst>
          </p:cNvPr>
          <p:cNvSpPr/>
          <p:nvPr/>
        </p:nvSpPr>
        <p:spPr>
          <a:xfrm>
            <a:off x="523241" y="3379937"/>
            <a:ext cx="5787315" cy="1938992"/>
          </a:xfrm>
          <a:prstGeom prst="rect">
            <a:avLst/>
          </a:prstGeom>
          <a:solidFill>
            <a:schemeClr val="bg1"/>
          </a:solidFill>
        </p:spPr>
        <p:txBody>
          <a:bodyPr wrap="square">
            <a:spAutoFit/>
          </a:bodyPr>
          <a:lstStyle/>
          <a:p>
            <a:r>
              <a:rPr lang="en-US" sz="1500" dirty="0" err="1">
                <a:latin typeface="Courier New" panose="02070309020205020404" pitchFamily="49" charset="0"/>
                <a:cs typeface="Courier New" panose="02070309020205020404" pitchFamily="49" charset="0"/>
              </a:rPr>
              <a:t>dict</a:t>
            </a:r>
            <a:r>
              <a:rPr lang="en-US" sz="1500" dirty="0">
                <a:latin typeface="Courier New" panose="02070309020205020404" pitchFamily="49" charset="0"/>
                <a:cs typeface="Courier New" panose="02070309020205020404" pitchFamily="49" charset="0"/>
              </a:rPr>
              <a:t> = {'Name': 'Zara', 'Age': 7, 'Class': 'First'}</a:t>
            </a:r>
          </a:p>
          <a:p>
            <a:r>
              <a:rPr lang="en-US" sz="1500" dirty="0" err="1">
                <a:latin typeface="Courier New" panose="02070309020205020404" pitchFamily="49" charset="0"/>
                <a:cs typeface="Courier New" panose="02070309020205020404" pitchFamily="49" charset="0"/>
              </a:rPr>
              <a:t>dict</a:t>
            </a:r>
            <a:r>
              <a:rPr lang="en-US" sz="1500" dirty="0">
                <a:latin typeface="Courier New" panose="02070309020205020404" pitchFamily="49" charset="0"/>
                <a:cs typeface="Courier New" panose="02070309020205020404" pitchFamily="49" charset="0"/>
              </a:rPr>
              <a:t>['Age'] = 8; # update existing entry</a:t>
            </a:r>
          </a:p>
          <a:p>
            <a:r>
              <a:rPr lang="en-US" sz="1500" dirty="0" err="1">
                <a:latin typeface="Courier New" panose="02070309020205020404" pitchFamily="49" charset="0"/>
                <a:cs typeface="Courier New" panose="02070309020205020404" pitchFamily="49" charset="0"/>
              </a:rPr>
              <a:t>dict</a:t>
            </a:r>
            <a:r>
              <a:rPr lang="en-US" sz="1500" dirty="0">
                <a:latin typeface="Courier New" panose="02070309020205020404" pitchFamily="49" charset="0"/>
                <a:cs typeface="Courier New" panose="02070309020205020404" pitchFamily="49" charset="0"/>
              </a:rPr>
              <a:t>['School'] = "DPS School"; # Add new entry</a:t>
            </a: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print("</a:t>
            </a:r>
            <a:r>
              <a:rPr lang="en-US" sz="1500" dirty="0" err="1">
                <a:latin typeface="Courier New" panose="02070309020205020404" pitchFamily="49" charset="0"/>
                <a:cs typeface="Courier New" panose="02070309020205020404" pitchFamily="49" charset="0"/>
              </a:rPr>
              <a:t>dict</a:t>
            </a:r>
            <a:r>
              <a:rPr lang="en-US" sz="1500" dirty="0">
                <a:latin typeface="Courier New" panose="02070309020205020404" pitchFamily="49" charset="0"/>
                <a:cs typeface="Courier New" panose="02070309020205020404" pitchFamily="49" charset="0"/>
              </a:rPr>
              <a:t>[Name]: ", </a:t>
            </a:r>
            <a:r>
              <a:rPr lang="en-US" sz="1500" dirty="0" err="1">
                <a:latin typeface="Courier New" panose="02070309020205020404" pitchFamily="49" charset="0"/>
                <a:cs typeface="Courier New" panose="02070309020205020404" pitchFamily="49" charset="0"/>
              </a:rPr>
              <a:t>dict</a:t>
            </a:r>
            <a:r>
              <a:rPr lang="en-US" sz="1500" dirty="0">
                <a:latin typeface="Courier New" panose="02070309020205020404" pitchFamily="49" charset="0"/>
                <a:cs typeface="Courier New" panose="02070309020205020404" pitchFamily="49" charset="0"/>
              </a:rPr>
              <a:t>['Name'])</a:t>
            </a:r>
          </a:p>
          <a:p>
            <a:r>
              <a:rPr lang="en-US" sz="1500" dirty="0">
                <a:latin typeface="Courier New" panose="02070309020205020404" pitchFamily="49" charset="0"/>
                <a:cs typeface="Courier New" panose="02070309020205020404" pitchFamily="49" charset="0"/>
              </a:rPr>
              <a:t>print("</a:t>
            </a:r>
            <a:r>
              <a:rPr lang="en-US" sz="1500" dirty="0" err="1">
                <a:latin typeface="Courier New" panose="02070309020205020404" pitchFamily="49" charset="0"/>
                <a:cs typeface="Courier New" panose="02070309020205020404" pitchFamily="49" charset="0"/>
              </a:rPr>
              <a:t>dict</a:t>
            </a:r>
            <a:r>
              <a:rPr lang="en-US" sz="1500" dirty="0">
                <a:latin typeface="Courier New" panose="02070309020205020404" pitchFamily="49" charset="0"/>
                <a:cs typeface="Courier New" panose="02070309020205020404" pitchFamily="49" charset="0"/>
              </a:rPr>
              <a:t>['Age']: ", </a:t>
            </a:r>
            <a:r>
              <a:rPr lang="en-US" sz="1500" dirty="0" err="1">
                <a:latin typeface="Courier New" panose="02070309020205020404" pitchFamily="49" charset="0"/>
                <a:cs typeface="Courier New" panose="02070309020205020404" pitchFamily="49" charset="0"/>
              </a:rPr>
              <a:t>dict</a:t>
            </a:r>
            <a:r>
              <a:rPr lang="en-US" sz="1500" dirty="0">
                <a:latin typeface="Courier New" panose="02070309020205020404" pitchFamily="49" charset="0"/>
                <a:cs typeface="Courier New" panose="02070309020205020404" pitchFamily="49" charset="0"/>
              </a:rPr>
              <a:t>['Age'])</a:t>
            </a:r>
          </a:p>
          <a:p>
            <a:r>
              <a:rPr lang="en-US" sz="1500" dirty="0">
                <a:latin typeface="Courier New" panose="02070309020205020404" pitchFamily="49" charset="0"/>
                <a:cs typeface="Courier New" panose="02070309020205020404" pitchFamily="49" charset="0"/>
              </a:rPr>
              <a:t>print("</a:t>
            </a:r>
            <a:r>
              <a:rPr lang="en-US" sz="1500" dirty="0" err="1">
                <a:latin typeface="Courier New" panose="02070309020205020404" pitchFamily="49" charset="0"/>
                <a:cs typeface="Courier New" panose="02070309020205020404" pitchFamily="49" charset="0"/>
              </a:rPr>
              <a:t>dict</a:t>
            </a:r>
            <a:r>
              <a:rPr lang="en-US" sz="1500" dirty="0">
                <a:latin typeface="Courier New" panose="02070309020205020404" pitchFamily="49" charset="0"/>
                <a:cs typeface="Courier New" panose="02070309020205020404" pitchFamily="49" charset="0"/>
              </a:rPr>
              <a:t>['School']: ", </a:t>
            </a:r>
            <a:r>
              <a:rPr lang="en-US" sz="1500" dirty="0" err="1">
                <a:latin typeface="Courier New" panose="02070309020205020404" pitchFamily="49" charset="0"/>
                <a:cs typeface="Courier New" panose="02070309020205020404" pitchFamily="49" charset="0"/>
              </a:rPr>
              <a:t>dict</a:t>
            </a:r>
            <a:r>
              <a:rPr lang="en-US" sz="1500" dirty="0">
                <a:latin typeface="Courier New" panose="02070309020205020404" pitchFamily="49" charset="0"/>
                <a:cs typeface="Courier New" panose="02070309020205020404" pitchFamily="49" charset="0"/>
              </a:rPr>
              <a:t>['School'])</a:t>
            </a:r>
          </a:p>
        </p:txBody>
      </p:sp>
      <p:sp>
        <p:nvSpPr>
          <p:cNvPr id="8" name="Rectangle 7">
            <a:extLst>
              <a:ext uri="{FF2B5EF4-FFF2-40B4-BE49-F238E27FC236}">
                <a16:creationId xmlns:a16="http://schemas.microsoft.com/office/drawing/2014/main" id="{F090FC83-8182-42E5-9CF4-A524A3013A7A}"/>
              </a:ext>
            </a:extLst>
          </p:cNvPr>
          <p:cNvSpPr/>
          <p:nvPr/>
        </p:nvSpPr>
        <p:spPr>
          <a:xfrm>
            <a:off x="6511696" y="3804138"/>
            <a:ext cx="4941871" cy="1477328"/>
          </a:xfrm>
          <a:prstGeom prst="rect">
            <a:avLst/>
          </a:prstGeom>
          <a:solidFill>
            <a:schemeClr val="bg1"/>
          </a:solidFill>
        </p:spPr>
        <p:txBody>
          <a:bodyPr wrap="square">
            <a:spAutoFit/>
          </a:bodyPr>
          <a:lstStyle/>
          <a:p>
            <a:r>
              <a:rPr lang="en-US" sz="1500" dirty="0">
                <a:solidFill>
                  <a:srgbClr val="00BF00"/>
                </a:solidFill>
                <a:latin typeface="Lucida Console" panose="020B0609040504020204" pitchFamily="49" charset="0"/>
              </a:rPr>
              <a:t>ma.a.d.serrano@PISI-7091S2N-LX </a:t>
            </a:r>
            <a:r>
              <a:rPr lang="en-US" sz="1500" dirty="0">
                <a:solidFill>
                  <a:srgbClr val="BF00BF"/>
                </a:solidFill>
                <a:latin typeface="Lucida Console" panose="020B0609040504020204" pitchFamily="49" charset="0"/>
              </a:rPr>
              <a:t>MINGW64 </a:t>
            </a:r>
            <a:r>
              <a:rPr lang="en-US" sz="1500" dirty="0">
                <a:solidFill>
                  <a:srgbClr val="BFBF00"/>
                </a:solidFill>
                <a:latin typeface="Lucida Console" panose="020B0609040504020204" pitchFamily="49" charset="0"/>
              </a:rPr>
              <a:t>~/Desktop/python/scripts/string</a:t>
            </a:r>
            <a:endParaRPr lang="en-US" sz="1500" dirty="0">
              <a:latin typeface="Lucida Console" panose="020B0609040504020204" pitchFamily="49" charset="0"/>
            </a:endParaRPr>
          </a:p>
          <a:p>
            <a:r>
              <a:rPr lang="en-US" sz="1500" dirty="0">
                <a:latin typeface="Lucida Console" panose="020B0609040504020204" pitchFamily="49" charset="0"/>
              </a:rPr>
              <a:t>$ python dict.py</a:t>
            </a:r>
          </a:p>
          <a:p>
            <a:r>
              <a:rPr lang="en-US" sz="1500" dirty="0" err="1">
                <a:latin typeface="Lucida Console" panose="020B0609040504020204" pitchFamily="49" charset="0"/>
              </a:rPr>
              <a:t>dict</a:t>
            </a:r>
            <a:r>
              <a:rPr lang="en-US" sz="1500" dirty="0">
                <a:latin typeface="Lucida Console" panose="020B0609040504020204" pitchFamily="49" charset="0"/>
              </a:rPr>
              <a:t>[Name]:  Zara</a:t>
            </a:r>
          </a:p>
          <a:p>
            <a:r>
              <a:rPr lang="en-US" sz="1500" dirty="0" err="1">
                <a:latin typeface="Lucida Console" panose="020B0609040504020204" pitchFamily="49" charset="0"/>
              </a:rPr>
              <a:t>dict</a:t>
            </a:r>
            <a:r>
              <a:rPr lang="en-US" sz="1500" dirty="0">
                <a:latin typeface="Lucida Console" panose="020B0609040504020204" pitchFamily="49" charset="0"/>
              </a:rPr>
              <a:t>['Age']:  8</a:t>
            </a:r>
          </a:p>
          <a:p>
            <a:r>
              <a:rPr lang="en-US" sz="1500" dirty="0" err="1">
                <a:latin typeface="Lucida Console" panose="020B0609040504020204" pitchFamily="49" charset="0"/>
              </a:rPr>
              <a:t>dict</a:t>
            </a:r>
            <a:r>
              <a:rPr lang="en-US" sz="1500" dirty="0">
                <a:latin typeface="Lucida Console" panose="020B0609040504020204" pitchFamily="49" charset="0"/>
              </a:rPr>
              <a:t>['School']:  DPS School</a:t>
            </a:r>
          </a:p>
        </p:txBody>
      </p:sp>
      <p:sp>
        <p:nvSpPr>
          <p:cNvPr id="9" name="Rectangle 8">
            <a:extLst>
              <a:ext uri="{FF2B5EF4-FFF2-40B4-BE49-F238E27FC236}">
                <a16:creationId xmlns:a16="http://schemas.microsoft.com/office/drawing/2014/main" id="{6B3C285C-6112-4263-98B9-515293359439}"/>
              </a:ext>
            </a:extLst>
          </p:cNvPr>
          <p:cNvSpPr/>
          <p:nvPr/>
        </p:nvSpPr>
        <p:spPr>
          <a:xfrm>
            <a:off x="6382475" y="3379937"/>
            <a:ext cx="910827" cy="338554"/>
          </a:xfrm>
          <a:prstGeom prst="rect">
            <a:avLst/>
          </a:prstGeom>
        </p:spPr>
        <p:txBody>
          <a:bodyPr wrap="none">
            <a:spAutoFit/>
          </a:bodyPr>
          <a:lstStyle/>
          <a:p>
            <a:r>
              <a:rPr lang="en-US" sz="1600" b="1" dirty="0">
                <a:solidFill>
                  <a:schemeClr val="bg1"/>
                </a:solidFill>
              </a:rPr>
              <a:t>Output</a:t>
            </a:r>
            <a:endParaRPr lang="en-US" sz="1600" b="1" dirty="0"/>
          </a:p>
        </p:txBody>
      </p:sp>
    </p:spTree>
    <p:extLst>
      <p:ext uri="{BB962C8B-B14F-4D97-AF65-F5344CB8AC3E}">
        <p14:creationId xmlns:p14="http://schemas.microsoft.com/office/powerpoint/2010/main" val="385485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8" y="1880187"/>
            <a:ext cx="10893239" cy="1338828"/>
          </a:xfrm>
          <a:prstGeom prst="rect">
            <a:avLst/>
          </a:prstGeom>
          <a:noFill/>
        </p:spPr>
        <p:txBody>
          <a:bodyPr wrap="square" lIns="0" tIns="0" rIns="0" bIns="45720" rtlCol="0">
            <a:spAutoFit/>
          </a:bodyPr>
          <a:lstStyle/>
          <a:p>
            <a:pPr algn="just"/>
            <a:r>
              <a:rPr lang="en-US" b="1" dirty="0">
                <a:solidFill>
                  <a:schemeClr val="bg1"/>
                </a:solidFill>
              </a:rPr>
              <a:t>DELETE DICTIONARY ELEMENTS</a:t>
            </a:r>
          </a:p>
          <a:p>
            <a:pPr algn="just"/>
            <a:endParaRPr lang="en-US" b="1" dirty="0">
              <a:solidFill>
                <a:schemeClr val="bg1"/>
              </a:solidFill>
            </a:endParaRPr>
          </a:p>
          <a:p>
            <a:r>
              <a:rPr lang="en-US" sz="1600" dirty="0">
                <a:solidFill>
                  <a:schemeClr val="bg1"/>
                </a:solidFill>
              </a:rPr>
              <a:t>You can either remove individual dictionary elements or clear the entire contents of a dictionary. You can also delete entire dictionary in a single operation.</a:t>
            </a:r>
          </a:p>
          <a:p>
            <a:r>
              <a:rPr lang="en-US" sz="1600" dirty="0">
                <a:solidFill>
                  <a:schemeClr val="bg1"/>
                </a:solidFill>
              </a:rPr>
              <a:t>To explicitly remove an entire dictionary, just use the </a:t>
            </a:r>
            <a:r>
              <a:rPr lang="en-US" sz="1600" b="1" dirty="0">
                <a:solidFill>
                  <a:schemeClr val="bg1"/>
                </a:solidFill>
              </a:rPr>
              <a:t>del</a:t>
            </a:r>
            <a:r>
              <a:rPr lang="en-US" sz="1600" dirty="0">
                <a:solidFill>
                  <a:schemeClr val="bg1"/>
                </a:solidFill>
              </a:rPr>
              <a:t> statement. Following is a simple example −</a:t>
            </a:r>
          </a:p>
        </p:txBody>
      </p:sp>
      <p:sp>
        <p:nvSpPr>
          <p:cNvPr id="16" name="Rectangle 15">
            <a:extLst>
              <a:ext uri="{FF2B5EF4-FFF2-40B4-BE49-F238E27FC236}">
                <a16:creationId xmlns:a16="http://schemas.microsoft.com/office/drawing/2014/main" id="{D7543BE2-5A76-4B9D-9A9D-641FEEC52ECE}"/>
              </a:ext>
            </a:extLst>
          </p:cNvPr>
          <p:cNvSpPr/>
          <p:nvPr/>
        </p:nvSpPr>
        <p:spPr>
          <a:xfrm>
            <a:off x="560328" y="3496489"/>
            <a:ext cx="5787315" cy="1938992"/>
          </a:xfrm>
          <a:prstGeom prst="rect">
            <a:avLst/>
          </a:prstGeom>
          <a:solidFill>
            <a:schemeClr val="bg1"/>
          </a:solidFill>
        </p:spPr>
        <p:txBody>
          <a:bodyPr wrap="square">
            <a:spAutoFit/>
          </a:bodyPr>
          <a:lstStyle/>
          <a:p>
            <a:r>
              <a:rPr lang="en-US" sz="1500">
                <a:latin typeface="Courier New" panose="02070309020205020404" pitchFamily="49" charset="0"/>
                <a:cs typeface="Courier New" panose="02070309020205020404" pitchFamily="49" charset="0"/>
              </a:rPr>
              <a:t>dict = {'Name': 'Zara', 'Age': 7, 'Class': 'First'}</a:t>
            </a:r>
          </a:p>
          <a:p>
            <a:r>
              <a:rPr lang="en-US" sz="1500">
                <a:latin typeface="Courier New" panose="02070309020205020404" pitchFamily="49" charset="0"/>
                <a:cs typeface="Courier New" panose="02070309020205020404" pitchFamily="49" charset="0"/>
              </a:rPr>
              <a:t>del dict['Name']; # remove entry with key 'Name'</a:t>
            </a:r>
          </a:p>
          <a:p>
            <a:r>
              <a:rPr lang="en-US" sz="1500">
                <a:latin typeface="Courier New" panose="02070309020205020404" pitchFamily="49" charset="0"/>
                <a:cs typeface="Courier New" panose="02070309020205020404" pitchFamily="49" charset="0"/>
              </a:rPr>
              <a:t>dict.clear();     # remove all entries in dict</a:t>
            </a:r>
          </a:p>
          <a:p>
            <a:r>
              <a:rPr lang="en-US" sz="1500">
                <a:latin typeface="Courier New" panose="02070309020205020404" pitchFamily="49" charset="0"/>
                <a:cs typeface="Courier New" panose="02070309020205020404" pitchFamily="49" charset="0"/>
              </a:rPr>
              <a:t>del dict ;        # delete entire dictionary</a:t>
            </a:r>
          </a:p>
          <a:p>
            <a:endParaRPr lang="en-US" sz="1500">
              <a:latin typeface="Courier New" panose="02070309020205020404" pitchFamily="49" charset="0"/>
              <a:cs typeface="Courier New" panose="02070309020205020404" pitchFamily="49" charset="0"/>
            </a:endParaRPr>
          </a:p>
          <a:p>
            <a:r>
              <a:rPr lang="en-US" sz="1500">
                <a:latin typeface="Courier New" panose="02070309020205020404" pitchFamily="49" charset="0"/>
                <a:cs typeface="Courier New" panose="02070309020205020404" pitchFamily="49" charset="0"/>
              </a:rPr>
              <a:t>print "dict['Age']: ", dict['Age']</a:t>
            </a:r>
          </a:p>
          <a:p>
            <a:r>
              <a:rPr lang="en-US" sz="1500">
                <a:latin typeface="Courier New" panose="02070309020205020404" pitchFamily="49" charset="0"/>
                <a:cs typeface="Courier New" panose="02070309020205020404" pitchFamily="49" charset="0"/>
              </a:rPr>
              <a:t>print "dict['School']: ", dict['School']</a:t>
            </a:r>
            <a:endParaRPr lang="en-US" sz="1500"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F090FC83-8182-42E5-9CF4-A524A3013A7A}"/>
              </a:ext>
            </a:extLst>
          </p:cNvPr>
          <p:cNvSpPr/>
          <p:nvPr/>
        </p:nvSpPr>
        <p:spPr>
          <a:xfrm>
            <a:off x="6548783" y="3920690"/>
            <a:ext cx="4941871" cy="1938992"/>
          </a:xfrm>
          <a:prstGeom prst="rect">
            <a:avLst/>
          </a:prstGeom>
          <a:solidFill>
            <a:schemeClr val="bg1"/>
          </a:solidFill>
        </p:spPr>
        <p:txBody>
          <a:bodyPr wrap="square">
            <a:spAutoFit/>
          </a:bodyPr>
          <a:lstStyle/>
          <a:p>
            <a:r>
              <a:rPr lang="en-US" sz="1500" dirty="0">
                <a:solidFill>
                  <a:srgbClr val="00BF00"/>
                </a:solidFill>
                <a:latin typeface="Lucida Console" panose="020B0609040504020204" pitchFamily="49" charset="0"/>
              </a:rPr>
              <a:t>ma.a.d.serrano@PISI-7091S2N-LX </a:t>
            </a:r>
            <a:r>
              <a:rPr lang="en-US" sz="1500" dirty="0">
                <a:solidFill>
                  <a:srgbClr val="BF00BF"/>
                </a:solidFill>
                <a:latin typeface="Lucida Console" panose="020B0609040504020204" pitchFamily="49" charset="0"/>
              </a:rPr>
              <a:t>MINGW64 </a:t>
            </a:r>
            <a:r>
              <a:rPr lang="en-US" sz="1500" dirty="0">
                <a:solidFill>
                  <a:srgbClr val="BFBF00"/>
                </a:solidFill>
                <a:latin typeface="Lucida Console" panose="020B0609040504020204" pitchFamily="49" charset="0"/>
              </a:rPr>
              <a:t>~/Desktop/python/scripts/string</a:t>
            </a:r>
            <a:endParaRPr lang="en-US" sz="1500" dirty="0">
              <a:latin typeface="Lucida Console" panose="020B0609040504020204" pitchFamily="49" charset="0"/>
            </a:endParaRPr>
          </a:p>
          <a:p>
            <a:r>
              <a:rPr lang="en-US" sz="1500" dirty="0">
                <a:latin typeface="Lucida Console" panose="020B0609040504020204" pitchFamily="49" charset="0"/>
              </a:rPr>
              <a:t>$ python deldict.py</a:t>
            </a:r>
          </a:p>
          <a:p>
            <a:r>
              <a:rPr lang="en-US" sz="1500" dirty="0">
                <a:latin typeface="Lucida Console" panose="020B0609040504020204" pitchFamily="49" charset="0"/>
              </a:rPr>
              <a:t>Traceback (most recent call last):</a:t>
            </a:r>
          </a:p>
          <a:p>
            <a:r>
              <a:rPr lang="en-US" sz="1500" dirty="0">
                <a:latin typeface="Lucida Console" panose="020B0609040504020204" pitchFamily="49" charset="0"/>
              </a:rPr>
              <a:t>  File "deldict.py", line 6, in &lt;module&gt;</a:t>
            </a:r>
          </a:p>
          <a:p>
            <a:r>
              <a:rPr lang="en-US" sz="1500" dirty="0">
                <a:latin typeface="Lucida Console" panose="020B0609040504020204" pitchFamily="49" charset="0"/>
              </a:rPr>
              <a:t>    print("</a:t>
            </a:r>
            <a:r>
              <a:rPr lang="en-US" sz="1500" dirty="0" err="1">
                <a:latin typeface="Lucida Console" panose="020B0609040504020204" pitchFamily="49" charset="0"/>
              </a:rPr>
              <a:t>dict</a:t>
            </a:r>
            <a:r>
              <a:rPr lang="en-US" sz="1500" dirty="0">
                <a:latin typeface="Lucida Console" panose="020B0609040504020204" pitchFamily="49" charset="0"/>
              </a:rPr>
              <a:t>['Age']: ", </a:t>
            </a:r>
            <a:r>
              <a:rPr lang="en-US" sz="1500" dirty="0" err="1">
                <a:latin typeface="Lucida Console" panose="020B0609040504020204" pitchFamily="49" charset="0"/>
              </a:rPr>
              <a:t>dict</a:t>
            </a:r>
            <a:r>
              <a:rPr lang="en-US" sz="1500" dirty="0">
                <a:latin typeface="Lucida Console" panose="020B0609040504020204" pitchFamily="49" charset="0"/>
              </a:rPr>
              <a:t>['Age'])</a:t>
            </a:r>
          </a:p>
          <a:p>
            <a:r>
              <a:rPr lang="en-US" sz="1500" dirty="0" err="1">
                <a:latin typeface="Lucida Console" panose="020B0609040504020204" pitchFamily="49" charset="0"/>
              </a:rPr>
              <a:t>TypeError</a:t>
            </a:r>
            <a:r>
              <a:rPr lang="en-US" sz="1500" dirty="0">
                <a:latin typeface="Lucida Console" panose="020B0609040504020204" pitchFamily="49" charset="0"/>
              </a:rPr>
              <a:t>: 'type' object is not </a:t>
            </a:r>
            <a:r>
              <a:rPr lang="en-US" sz="1500" dirty="0" err="1">
                <a:latin typeface="Lucida Console" panose="020B0609040504020204" pitchFamily="49" charset="0"/>
              </a:rPr>
              <a:t>subscriptable</a:t>
            </a:r>
            <a:endParaRPr lang="en-US" sz="1500" dirty="0">
              <a:latin typeface="Lucida Console" panose="020B0609040504020204" pitchFamily="49" charset="0"/>
            </a:endParaRPr>
          </a:p>
        </p:txBody>
      </p:sp>
      <p:sp>
        <p:nvSpPr>
          <p:cNvPr id="9" name="Rectangle 8">
            <a:extLst>
              <a:ext uri="{FF2B5EF4-FFF2-40B4-BE49-F238E27FC236}">
                <a16:creationId xmlns:a16="http://schemas.microsoft.com/office/drawing/2014/main" id="{6B3C285C-6112-4263-98B9-515293359439}"/>
              </a:ext>
            </a:extLst>
          </p:cNvPr>
          <p:cNvSpPr/>
          <p:nvPr/>
        </p:nvSpPr>
        <p:spPr>
          <a:xfrm>
            <a:off x="6419562" y="3496489"/>
            <a:ext cx="910827" cy="338554"/>
          </a:xfrm>
          <a:prstGeom prst="rect">
            <a:avLst/>
          </a:prstGeom>
        </p:spPr>
        <p:txBody>
          <a:bodyPr wrap="none">
            <a:spAutoFit/>
          </a:bodyPr>
          <a:lstStyle/>
          <a:p>
            <a:r>
              <a:rPr lang="en-US" sz="1600" b="1" dirty="0">
                <a:solidFill>
                  <a:schemeClr val="bg1"/>
                </a:solidFill>
              </a:rPr>
              <a:t>Output</a:t>
            </a:r>
            <a:endParaRPr lang="en-US" sz="1600" b="1" dirty="0"/>
          </a:p>
        </p:txBody>
      </p:sp>
    </p:spTree>
    <p:extLst>
      <p:ext uri="{BB962C8B-B14F-4D97-AF65-F5344CB8AC3E}">
        <p14:creationId xmlns:p14="http://schemas.microsoft.com/office/powerpoint/2010/main" val="72160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8" y="1880187"/>
            <a:ext cx="10893239" cy="2292935"/>
          </a:xfrm>
          <a:prstGeom prst="rect">
            <a:avLst/>
          </a:prstGeom>
          <a:noFill/>
        </p:spPr>
        <p:txBody>
          <a:bodyPr wrap="square" lIns="0" tIns="0" rIns="0" bIns="45720" rtlCol="0">
            <a:spAutoFit/>
          </a:bodyPr>
          <a:lstStyle/>
          <a:p>
            <a:pPr algn="just"/>
            <a:r>
              <a:rPr lang="en-US" b="1" dirty="0">
                <a:solidFill>
                  <a:schemeClr val="bg1"/>
                </a:solidFill>
              </a:rPr>
              <a:t>PROPERTIES OF DICTIONARY KEYS</a:t>
            </a:r>
          </a:p>
          <a:p>
            <a:pPr algn="just"/>
            <a:endParaRPr lang="en-US" sz="1600" b="1" dirty="0">
              <a:solidFill>
                <a:schemeClr val="bg1"/>
              </a:solidFill>
            </a:endParaRPr>
          </a:p>
          <a:p>
            <a:r>
              <a:rPr lang="en-US" sz="1600" dirty="0">
                <a:solidFill>
                  <a:schemeClr val="bg1"/>
                </a:solidFill>
              </a:rPr>
              <a:t>Dictionary values have no restrictions. They can be any arbitrary Python object, either standard objects or user-defined objects. However, same is not true for the keys.</a:t>
            </a:r>
          </a:p>
          <a:p>
            <a:r>
              <a:rPr lang="en-US" sz="1600" dirty="0">
                <a:solidFill>
                  <a:schemeClr val="bg1"/>
                </a:solidFill>
              </a:rPr>
              <a:t>There are two important points to remember about dictionary keys −</a:t>
            </a:r>
          </a:p>
          <a:p>
            <a:endParaRPr lang="en-US" sz="1600" dirty="0">
              <a:solidFill>
                <a:schemeClr val="bg1"/>
              </a:solidFill>
            </a:endParaRPr>
          </a:p>
          <a:p>
            <a:r>
              <a:rPr lang="en-US" sz="1600" b="1" dirty="0">
                <a:solidFill>
                  <a:schemeClr val="bg1"/>
                </a:solidFill>
              </a:rPr>
              <a:t>(a)</a:t>
            </a:r>
            <a:r>
              <a:rPr lang="en-US" sz="1600" dirty="0">
                <a:solidFill>
                  <a:schemeClr val="bg1"/>
                </a:solidFill>
              </a:rPr>
              <a:t> More than one entry per key not allowed. Which means no duplicate key is allowed. When duplicate keys encountered during assignment, the last assignment wins. For example −</a:t>
            </a:r>
          </a:p>
          <a:p>
            <a:pPr algn="just"/>
            <a:endParaRPr lang="en-US" sz="1600" dirty="0">
              <a:solidFill>
                <a:schemeClr val="bg1"/>
              </a:solidFill>
            </a:endParaRPr>
          </a:p>
        </p:txBody>
      </p:sp>
      <p:sp>
        <p:nvSpPr>
          <p:cNvPr id="2" name="Rectangle 1">
            <a:extLst>
              <a:ext uri="{FF2B5EF4-FFF2-40B4-BE49-F238E27FC236}">
                <a16:creationId xmlns:a16="http://schemas.microsoft.com/office/drawing/2014/main" id="{16019EFD-AD75-4252-B716-4ABBBE275327}"/>
              </a:ext>
            </a:extLst>
          </p:cNvPr>
          <p:cNvSpPr/>
          <p:nvPr/>
        </p:nvSpPr>
        <p:spPr>
          <a:xfrm>
            <a:off x="568493" y="4080727"/>
            <a:ext cx="10609790" cy="553998"/>
          </a:xfrm>
          <a:prstGeom prst="rect">
            <a:avLst/>
          </a:prstGeom>
          <a:solidFill>
            <a:schemeClr val="bg1"/>
          </a:solidFill>
        </p:spPr>
        <p:txBody>
          <a:bodyPr wrap="square">
            <a:spAutoFit/>
          </a:bodyPr>
          <a:lstStyle/>
          <a:p>
            <a:r>
              <a:rPr lang="en-US" sz="1500" dirty="0" err="1">
                <a:latin typeface="Lucida Console" panose="020B0609040504020204" pitchFamily="49" charset="0"/>
              </a:rPr>
              <a:t>dict</a:t>
            </a:r>
            <a:r>
              <a:rPr lang="en-US" sz="1500" dirty="0">
                <a:latin typeface="Lucida Console" panose="020B0609040504020204" pitchFamily="49" charset="0"/>
              </a:rPr>
              <a:t> = {'Name': 'Zara', 'Age': 7, 'Name': 'Manni'}</a:t>
            </a:r>
          </a:p>
          <a:p>
            <a:r>
              <a:rPr lang="en-US" sz="1500" dirty="0">
                <a:latin typeface="Lucida Console" panose="020B0609040504020204" pitchFamily="49" charset="0"/>
              </a:rPr>
              <a:t>print("</a:t>
            </a:r>
            <a:r>
              <a:rPr lang="en-US" sz="1500" dirty="0" err="1">
                <a:latin typeface="Lucida Console" panose="020B0609040504020204" pitchFamily="49" charset="0"/>
              </a:rPr>
              <a:t>dict</a:t>
            </a:r>
            <a:r>
              <a:rPr lang="en-US" sz="1500" dirty="0">
                <a:latin typeface="Lucida Console" panose="020B0609040504020204" pitchFamily="49" charset="0"/>
              </a:rPr>
              <a:t>['Name']: ", </a:t>
            </a:r>
            <a:r>
              <a:rPr lang="en-US" sz="1500" dirty="0" err="1">
                <a:latin typeface="Lucida Console" panose="020B0609040504020204" pitchFamily="49" charset="0"/>
              </a:rPr>
              <a:t>dict</a:t>
            </a:r>
            <a:r>
              <a:rPr lang="en-US" sz="1500" dirty="0">
                <a:latin typeface="Lucida Console" panose="020B0609040504020204" pitchFamily="49" charset="0"/>
              </a:rPr>
              <a:t>['Name'])</a:t>
            </a:r>
          </a:p>
        </p:txBody>
      </p:sp>
      <p:sp>
        <p:nvSpPr>
          <p:cNvPr id="3" name="Rectangle 2">
            <a:extLst>
              <a:ext uri="{FF2B5EF4-FFF2-40B4-BE49-F238E27FC236}">
                <a16:creationId xmlns:a16="http://schemas.microsoft.com/office/drawing/2014/main" id="{478BD341-60BB-4DE3-8E7B-8DA57BADB27A}"/>
              </a:ext>
            </a:extLst>
          </p:cNvPr>
          <p:cNvSpPr/>
          <p:nvPr/>
        </p:nvSpPr>
        <p:spPr>
          <a:xfrm>
            <a:off x="560328" y="5102867"/>
            <a:ext cx="10617955" cy="784830"/>
          </a:xfrm>
          <a:prstGeom prst="rect">
            <a:avLst/>
          </a:prstGeom>
          <a:solidFill>
            <a:schemeClr val="bg1"/>
          </a:solidFill>
        </p:spPr>
        <p:txBody>
          <a:bodyPr wrap="square">
            <a:spAutoFit/>
          </a:bodyPr>
          <a:lstStyle/>
          <a:p>
            <a:r>
              <a:rPr lang="en-US" sz="1500" dirty="0">
                <a:solidFill>
                  <a:srgbClr val="00BF00"/>
                </a:solidFill>
                <a:latin typeface="Lucida Console" panose="020B0609040504020204" pitchFamily="49" charset="0"/>
              </a:rPr>
              <a:t>ma.a.d.serrano@PISI-7091S2N-LX </a:t>
            </a:r>
            <a:r>
              <a:rPr lang="en-US" sz="1500" dirty="0">
                <a:solidFill>
                  <a:srgbClr val="BF00BF"/>
                </a:solidFill>
                <a:latin typeface="Lucida Console" panose="020B0609040504020204" pitchFamily="49" charset="0"/>
              </a:rPr>
              <a:t>MINGW64 </a:t>
            </a:r>
            <a:r>
              <a:rPr lang="en-US" sz="1500" dirty="0">
                <a:solidFill>
                  <a:srgbClr val="BFBF00"/>
                </a:solidFill>
                <a:latin typeface="Lucida Console" panose="020B0609040504020204" pitchFamily="49" charset="0"/>
              </a:rPr>
              <a:t>~/Desktop/python/scripts/string</a:t>
            </a:r>
            <a:endParaRPr lang="en-US" sz="1500" dirty="0">
              <a:latin typeface="Lucida Console" panose="020B0609040504020204" pitchFamily="49" charset="0"/>
            </a:endParaRPr>
          </a:p>
          <a:p>
            <a:r>
              <a:rPr lang="en-US" sz="1500" dirty="0">
                <a:latin typeface="Lucida Console" panose="020B0609040504020204" pitchFamily="49" charset="0"/>
              </a:rPr>
              <a:t>$ python propdict.py</a:t>
            </a:r>
          </a:p>
          <a:p>
            <a:r>
              <a:rPr lang="en-US" sz="1500" dirty="0" err="1">
                <a:latin typeface="Lucida Console" panose="020B0609040504020204" pitchFamily="49" charset="0"/>
              </a:rPr>
              <a:t>dict</a:t>
            </a:r>
            <a:r>
              <a:rPr lang="en-US" sz="1500" dirty="0">
                <a:latin typeface="Lucida Console" panose="020B0609040504020204" pitchFamily="49" charset="0"/>
              </a:rPr>
              <a:t>['Name']:  Manni</a:t>
            </a:r>
          </a:p>
        </p:txBody>
      </p:sp>
      <p:sp>
        <p:nvSpPr>
          <p:cNvPr id="5" name="Rectangle 4">
            <a:extLst>
              <a:ext uri="{FF2B5EF4-FFF2-40B4-BE49-F238E27FC236}">
                <a16:creationId xmlns:a16="http://schemas.microsoft.com/office/drawing/2014/main" id="{2EDA6C0A-D925-4700-8E37-B2CB5AB8D04E}"/>
              </a:ext>
            </a:extLst>
          </p:cNvPr>
          <p:cNvSpPr/>
          <p:nvPr/>
        </p:nvSpPr>
        <p:spPr>
          <a:xfrm>
            <a:off x="560327" y="4699519"/>
            <a:ext cx="10617955" cy="338554"/>
          </a:xfrm>
          <a:prstGeom prst="rect">
            <a:avLst/>
          </a:prstGeom>
        </p:spPr>
        <p:txBody>
          <a:bodyPr wrap="square">
            <a:spAutoFit/>
          </a:bodyPr>
          <a:lstStyle/>
          <a:p>
            <a:r>
              <a:rPr lang="en-US" sz="1600" dirty="0">
                <a:solidFill>
                  <a:schemeClr val="bg1"/>
                </a:solidFill>
              </a:rPr>
              <a:t>When the above code is executed, it produces the following result −</a:t>
            </a:r>
          </a:p>
        </p:txBody>
      </p:sp>
    </p:spTree>
    <p:extLst>
      <p:ext uri="{BB962C8B-B14F-4D97-AF65-F5344CB8AC3E}">
        <p14:creationId xmlns:p14="http://schemas.microsoft.com/office/powerpoint/2010/main" val="31924691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8" y="1880187"/>
            <a:ext cx="10893239" cy="600164"/>
          </a:xfrm>
          <a:prstGeom prst="rect">
            <a:avLst/>
          </a:prstGeom>
          <a:noFill/>
        </p:spPr>
        <p:txBody>
          <a:bodyPr wrap="square" lIns="0" tIns="0" rIns="0" bIns="45720" rtlCol="0">
            <a:spAutoFit/>
          </a:bodyPr>
          <a:lstStyle/>
          <a:p>
            <a:pPr algn="just"/>
            <a:r>
              <a:rPr lang="en-US" b="1" dirty="0">
                <a:solidFill>
                  <a:schemeClr val="bg1"/>
                </a:solidFill>
              </a:rPr>
              <a:t>(b)</a:t>
            </a:r>
            <a:r>
              <a:rPr lang="en-US" dirty="0">
                <a:solidFill>
                  <a:schemeClr val="bg1"/>
                </a:solidFill>
              </a:rPr>
              <a:t> Keys must be immutable. Which means you can use strings, numbers or tuples as dictionary keys but something like ['key'] is not allowed. Following is a simple example −</a:t>
            </a:r>
            <a:endParaRPr lang="en-US" sz="1600" dirty="0">
              <a:solidFill>
                <a:schemeClr val="bg1"/>
              </a:solidFill>
            </a:endParaRPr>
          </a:p>
        </p:txBody>
      </p:sp>
      <p:sp>
        <p:nvSpPr>
          <p:cNvPr id="2" name="Rectangle 1">
            <a:extLst>
              <a:ext uri="{FF2B5EF4-FFF2-40B4-BE49-F238E27FC236}">
                <a16:creationId xmlns:a16="http://schemas.microsoft.com/office/drawing/2014/main" id="{16019EFD-AD75-4252-B716-4ABBBE275327}"/>
              </a:ext>
            </a:extLst>
          </p:cNvPr>
          <p:cNvSpPr/>
          <p:nvPr/>
        </p:nvSpPr>
        <p:spPr>
          <a:xfrm>
            <a:off x="702052" y="2741830"/>
            <a:ext cx="10609790" cy="553998"/>
          </a:xfrm>
          <a:prstGeom prst="rect">
            <a:avLst/>
          </a:prstGeom>
          <a:solidFill>
            <a:schemeClr val="bg1"/>
          </a:solidFill>
        </p:spPr>
        <p:txBody>
          <a:bodyPr wrap="square">
            <a:spAutoFit/>
          </a:bodyPr>
          <a:lstStyle/>
          <a:p>
            <a:r>
              <a:rPr lang="en-US" sz="1500">
                <a:latin typeface="Lucida Console" panose="020B0609040504020204" pitchFamily="49" charset="0"/>
              </a:rPr>
              <a:t>dict = {['Name']: 'Zara', 'Age': 7}</a:t>
            </a:r>
          </a:p>
          <a:p>
            <a:r>
              <a:rPr lang="en-US" sz="1500">
                <a:latin typeface="Lucida Console" panose="020B0609040504020204" pitchFamily="49" charset="0"/>
              </a:rPr>
              <a:t>print "dict['Name']: ", dict['Name']</a:t>
            </a:r>
            <a:endParaRPr lang="en-US" sz="1500" dirty="0">
              <a:latin typeface="Lucida Console" panose="020B0609040504020204" pitchFamily="49" charset="0"/>
            </a:endParaRPr>
          </a:p>
        </p:txBody>
      </p:sp>
      <p:sp>
        <p:nvSpPr>
          <p:cNvPr id="3" name="Rectangle 2">
            <a:extLst>
              <a:ext uri="{FF2B5EF4-FFF2-40B4-BE49-F238E27FC236}">
                <a16:creationId xmlns:a16="http://schemas.microsoft.com/office/drawing/2014/main" id="{478BD341-60BB-4DE3-8E7B-8DA57BADB27A}"/>
              </a:ext>
            </a:extLst>
          </p:cNvPr>
          <p:cNvSpPr/>
          <p:nvPr/>
        </p:nvSpPr>
        <p:spPr>
          <a:xfrm>
            <a:off x="702053" y="3960655"/>
            <a:ext cx="10617955" cy="1477328"/>
          </a:xfrm>
          <a:prstGeom prst="rect">
            <a:avLst/>
          </a:prstGeom>
          <a:solidFill>
            <a:schemeClr val="bg1"/>
          </a:solidFill>
        </p:spPr>
        <p:txBody>
          <a:bodyPr wrap="square">
            <a:spAutoFit/>
          </a:bodyPr>
          <a:lstStyle/>
          <a:p>
            <a:r>
              <a:rPr lang="en-US" sz="1500" dirty="0">
                <a:solidFill>
                  <a:srgbClr val="00BF00"/>
                </a:solidFill>
                <a:latin typeface="Lucida Console" panose="020B0609040504020204" pitchFamily="49" charset="0"/>
              </a:rPr>
              <a:t>ma.a.d.serrano@PISI-7091S2N-LX </a:t>
            </a:r>
            <a:r>
              <a:rPr lang="en-US" sz="1500" dirty="0">
                <a:solidFill>
                  <a:srgbClr val="BF00BF"/>
                </a:solidFill>
                <a:latin typeface="Lucida Console" panose="020B0609040504020204" pitchFamily="49" charset="0"/>
              </a:rPr>
              <a:t>MINGW64 </a:t>
            </a:r>
            <a:r>
              <a:rPr lang="en-US" sz="1500" dirty="0">
                <a:solidFill>
                  <a:srgbClr val="BFBF00"/>
                </a:solidFill>
                <a:latin typeface="Lucida Console" panose="020B0609040504020204" pitchFamily="49" charset="0"/>
              </a:rPr>
              <a:t>~/Desktop/python/scripts/string</a:t>
            </a:r>
            <a:endParaRPr lang="en-US" sz="1500" dirty="0">
              <a:latin typeface="Lucida Console" panose="020B0609040504020204" pitchFamily="49" charset="0"/>
            </a:endParaRPr>
          </a:p>
          <a:p>
            <a:r>
              <a:rPr lang="en-US" sz="1500" dirty="0">
                <a:latin typeface="Lucida Console" panose="020B0609040504020204" pitchFamily="49" charset="0"/>
              </a:rPr>
              <a:t>$ python propdict.py</a:t>
            </a:r>
          </a:p>
          <a:p>
            <a:r>
              <a:rPr lang="en-US" sz="1500" dirty="0">
                <a:latin typeface="Lucida Console" panose="020B0609040504020204" pitchFamily="49" charset="0"/>
              </a:rPr>
              <a:t>Traceback (most recent call last):</a:t>
            </a:r>
          </a:p>
          <a:p>
            <a:r>
              <a:rPr lang="en-US" sz="1500" dirty="0">
                <a:latin typeface="Lucida Console" panose="020B0609040504020204" pitchFamily="49" charset="0"/>
              </a:rPr>
              <a:t>   File "test.py", line 3, in &lt;module&gt;</a:t>
            </a:r>
          </a:p>
          <a:p>
            <a:r>
              <a:rPr lang="en-US" sz="1500" dirty="0">
                <a:latin typeface="Lucida Console" panose="020B0609040504020204" pitchFamily="49" charset="0"/>
              </a:rPr>
              <a:t>      </a:t>
            </a:r>
            <a:r>
              <a:rPr lang="en-US" sz="1500" dirty="0" err="1">
                <a:latin typeface="Lucida Console" panose="020B0609040504020204" pitchFamily="49" charset="0"/>
              </a:rPr>
              <a:t>dict</a:t>
            </a:r>
            <a:r>
              <a:rPr lang="en-US" sz="1500" dirty="0">
                <a:latin typeface="Lucida Console" panose="020B0609040504020204" pitchFamily="49" charset="0"/>
              </a:rPr>
              <a:t> = {['Name']: 'Zara', 'Age': 7};</a:t>
            </a:r>
          </a:p>
          <a:p>
            <a:r>
              <a:rPr lang="en-US" sz="1500" dirty="0" err="1">
                <a:latin typeface="Lucida Console" panose="020B0609040504020204" pitchFamily="49" charset="0"/>
              </a:rPr>
              <a:t>TypeError</a:t>
            </a:r>
            <a:r>
              <a:rPr lang="en-US" sz="1500" dirty="0">
                <a:latin typeface="Lucida Console" panose="020B0609040504020204" pitchFamily="49" charset="0"/>
              </a:rPr>
              <a:t>: list objects are </a:t>
            </a:r>
            <a:r>
              <a:rPr lang="en-US" sz="1500" dirty="0" err="1">
                <a:latin typeface="Lucida Console" panose="020B0609040504020204" pitchFamily="49" charset="0"/>
              </a:rPr>
              <a:t>unhashable</a:t>
            </a:r>
            <a:endParaRPr lang="en-US" sz="1500" dirty="0">
              <a:latin typeface="Lucida Console" panose="020B0609040504020204" pitchFamily="49" charset="0"/>
            </a:endParaRPr>
          </a:p>
        </p:txBody>
      </p:sp>
      <p:sp>
        <p:nvSpPr>
          <p:cNvPr id="5" name="Rectangle 4">
            <a:extLst>
              <a:ext uri="{FF2B5EF4-FFF2-40B4-BE49-F238E27FC236}">
                <a16:creationId xmlns:a16="http://schemas.microsoft.com/office/drawing/2014/main" id="{2EDA6C0A-D925-4700-8E37-B2CB5AB8D04E}"/>
              </a:ext>
            </a:extLst>
          </p:cNvPr>
          <p:cNvSpPr/>
          <p:nvPr/>
        </p:nvSpPr>
        <p:spPr>
          <a:xfrm>
            <a:off x="702052" y="3557307"/>
            <a:ext cx="10617955" cy="338554"/>
          </a:xfrm>
          <a:prstGeom prst="rect">
            <a:avLst/>
          </a:prstGeom>
        </p:spPr>
        <p:txBody>
          <a:bodyPr wrap="square">
            <a:spAutoFit/>
          </a:bodyPr>
          <a:lstStyle/>
          <a:p>
            <a:r>
              <a:rPr lang="en-US" sz="1600" dirty="0">
                <a:solidFill>
                  <a:schemeClr val="bg1"/>
                </a:solidFill>
              </a:rPr>
              <a:t>When the above code is executed, it produces the following result −</a:t>
            </a:r>
          </a:p>
        </p:txBody>
      </p:sp>
    </p:spTree>
    <p:extLst>
      <p:ext uri="{BB962C8B-B14F-4D97-AF65-F5344CB8AC3E}">
        <p14:creationId xmlns:p14="http://schemas.microsoft.com/office/powerpoint/2010/main" val="29545493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9" y="1892771"/>
            <a:ext cx="5039089" cy="600164"/>
          </a:xfrm>
          <a:prstGeom prst="rect">
            <a:avLst/>
          </a:prstGeom>
          <a:noFill/>
        </p:spPr>
        <p:txBody>
          <a:bodyPr wrap="square" lIns="0" tIns="0" rIns="0" bIns="45720" rtlCol="0">
            <a:spAutoFit/>
          </a:bodyPr>
          <a:lstStyle/>
          <a:p>
            <a:pPr algn="just"/>
            <a:r>
              <a:rPr lang="en-US" b="1" dirty="0">
                <a:solidFill>
                  <a:schemeClr val="bg1"/>
                </a:solidFill>
              </a:rPr>
              <a:t>BUILT-IN DICTIONARY FUNCTIONS AND METHODS</a:t>
            </a:r>
          </a:p>
        </p:txBody>
      </p:sp>
      <p:graphicFrame>
        <p:nvGraphicFramePr>
          <p:cNvPr id="8" name="Table 7">
            <a:extLst>
              <a:ext uri="{FF2B5EF4-FFF2-40B4-BE49-F238E27FC236}">
                <a16:creationId xmlns:a16="http://schemas.microsoft.com/office/drawing/2014/main" id="{70274865-AC95-4B7B-89BE-B18C63B2335A}"/>
              </a:ext>
            </a:extLst>
          </p:cNvPr>
          <p:cNvGraphicFramePr>
            <a:graphicFrameLocks noGrp="1"/>
          </p:cNvGraphicFramePr>
          <p:nvPr>
            <p:extLst>
              <p:ext uri="{D42A27DB-BD31-4B8C-83A1-F6EECF244321}">
                <p14:modId xmlns:p14="http://schemas.microsoft.com/office/powerpoint/2010/main" val="3306233816"/>
              </p:ext>
            </p:extLst>
          </p:nvPr>
        </p:nvGraphicFramePr>
        <p:xfrm>
          <a:off x="560329" y="2589088"/>
          <a:ext cx="5039089" cy="3932832"/>
        </p:xfrm>
        <a:graphic>
          <a:graphicData uri="http://schemas.openxmlformats.org/drawingml/2006/table">
            <a:tbl>
              <a:tblPr/>
              <a:tblGrid>
                <a:gridCol w="1997936">
                  <a:extLst>
                    <a:ext uri="{9D8B030D-6E8A-4147-A177-3AD203B41FA5}">
                      <a16:colId xmlns:a16="http://schemas.microsoft.com/office/drawing/2014/main" val="3910630605"/>
                    </a:ext>
                  </a:extLst>
                </a:gridCol>
                <a:gridCol w="3041153">
                  <a:extLst>
                    <a:ext uri="{9D8B030D-6E8A-4147-A177-3AD203B41FA5}">
                      <a16:colId xmlns:a16="http://schemas.microsoft.com/office/drawing/2014/main" val="3423309819"/>
                    </a:ext>
                  </a:extLst>
                </a:gridCol>
              </a:tblGrid>
              <a:tr h="329867">
                <a:tc>
                  <a:txBody>
                    <a:bodyPr/>
                    <a:lstStyle/>
                    <a:p>
                      <a:pPr algn="ctr" fontAlgn="t"/>
                      <a:r>
                        <a:rPr lang="en-US" sz="1500" b="1" i="0" u="none" strike="noStrike">
                          <a:solidFill>
                            <a:srgbClr val="313131"/>
                          </a:solidFill>
                          <a:effectLst/>
                          <a:latin typeface="+mj-lt"/>
                        </a:rPr>
                        <a:t>Function </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t"/>
                      <a:r>
                        <a:rPr lang="en-US" sz="1500" b="1" i="0" u="none" strike="noStrike">
                          <a:solidFill>
                            <a:srgbClr val="313131"/>
                          </a:solidFill>
                          <a:effectLst/>
                          <a:latin typeface="+mj-lt"/>
                        </a:rPr>
                        <a:t>Description</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241854338"/>
                  </a:ext>
                </a:extLst>
              </a:tr>
              <a:tr h="520420">
                <a:tc>
                  <a:txBody>
                    <a:bodyPr/>
                    <a:lstStyle/>
                    <a:p>
                      <a:pPr algn="l" fontAlgn="b"/>
                      <a:r>
                        <a:rPr lang="en-US" sz="1500" b="1" i="0" u="none" strike="noStrike">
                          <a:solidFill>
                            <a:srgbClr val="000000"/>
                          </a:solidFill>
                          <a:effectLst/>
                          <a:latin typeface="+mj-lt"/>
                        </a:rPr>
                        <a:t>cmp(dict1, dict2)</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dirty="0">
                          <a:solidFill>
                            <a:srgbClr val="000000"/>
                          </a:solidFill>
                          <a:effectLst/>
                          <a:latin typeface="+mj-lt"/>
                        </a:rPr>
                        <a:t>Compares elements of both dict.</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75293"/>
                  </a:ext>
                </a:extLst>
              </a:tr>
              <a:tr h="1228468">
                <a:tc>
                  <a:txBody>
                    <a:bodyPr/>
                    <a:lstStyle/>
                    <a:p>
                      <a:pPr algn="l" fontAlgn="b"/>
                      <a:r>
                        <a:rPr lang="en-US" sz="1500" b="1" i="0" u="none" strike="noStrike">
                          <a:solidFill>
                            <a:srgbClr val="000000"/>
                          </a:solidFill>
                          <a:effectLst/>
                          <a:latin typeface="+mj-lt"/>
                        </a:rPr>
                        <a:t>len(dict)</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a:solidFill>
                            <a:srgbClr val="000000"/>
                          </a:solidFill>
                          <a:effectLst/>
                          <a:latin typeface="+mj-lt"/>
                        </a:rPr>
                        <a:t>Gives the total length of the dictionary. This would be equal to the number of items in the dictionary.</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5142777"/>
                  </a:ext>
                </a:extLst>
              </a:tr>
              <a:tr h="614234">
                <a:tc>
                  <a:txBody>
                    <a:bodyPr/>
                    <a:lstStyle/>
                    <a:p>
                      <a:pPr algn="l" fontAlgn="b"/>
                      <a:r>
                        <a:rPr lang="en-US" sz="1500" b="1" i="0" u="none" strike="noStrike">
                          <a:solidFill>
                            <a:srgbClr val="000000"/>
                          </a:solidFill>
                          <a:effectLst/>
                          <a:latin typeface="+mj-lt"/>
                        </a:rPr>
                        <a:t>str(dict)</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dirty="0">
                          <a:solidFill>
                            <a:srgbClr val="000000"/>
                          </a:solidFill>
                          <a:effectLst/>
                          <a:latin typeface="+mj-lt"/>
                        </a:rPr>
                        <a:t>Produces a printable string representation of a dictionary</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0141704"/>
                  </a:ext>
                </a:extLst>
              </a:tr>
              <a:tr h="1239843">
                <a:tc>
                  <a:txBody>
                    <a:bodyPr/>
                    <a:lstStyle/>
                    <a:p>
                      <a:pPr algn="l" fontAlgn="b"/>
                      <a:r>
                        <a:rPr lang="en-US" sz="1500" b="1" i="0" u="none" strike="noStrike" dirty="0">
                          <a:solidFill>
                            <a:srgbClr val="000000"/>
                          </a:solidFill>
                          <a:effectLst/>
                          <a:latin typeface="+mj-lt"/>
                        </a:rPr>
                        <a:t>type(variable)</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500" b="0" i="0" u="none" strike="noStrike" dirty="0">
                          <a:solidFill>
                            <a:srgbClr val="000000"/>
                          </a:solidFill>
                          <a:effectLst/>
                          <a:latin typeface="+mj-lt"/>
                        </a:rPr>
                        <a:t>Returns the type of the passed variable. If passed variable is dictionary, then it would return a dictionary type. </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3400422"/>
                  </a:ext>
                </a:extLst>
              </a:tr>
            </a:tbl>
          </a:graphicData>
        </a:graphic>
      </p:graphicFrame>
      <p:graphicFrame>
        <p:nvGraphicFramePr>
          <p:cNvPr id="10" name="Table 9">
            <a:extLst>
              <a:ext uri="{FF2B5EF4-FFF2-40B4-BE49-F238E27FC236}">
                <a16:creationId xmlns:a16="http://schemas.microsoft.com/office/drawing/2014/main" id="{78F4D606-9102-47E1-B06A-D876C2A1D32D}"/>
              </a:ext>
            </a:extLst>
          </p:cNvPr>
          <p:cNvGraphicFramePr>
            <a:graphicFrameLocks noGrp="1"/>
          </p:cNvGraphicFramePr>
          <p:nvPr>
            <p:extLst>
              <p:ext uri="{D42A27DB-BD31-4B8C-83A1-F6EECF244321}">
                <p14:modId xmlns:p14="http://schemas.microsoft.com/office/powerpoint/2010/main" val="442909361"/>
              </p:ext>
            </p:extLst>
          </p:nvPr>
        </p:nvGraphicFramePr>
        <p:xfrm>
          <a:off x="5845996" y="1892771"/>
          <a:ext cx="5607571" cy="4629150"/>
        </p:xfrm>
        <a:graphic>
          <a:graphicData uri="http://schemas.openxmlformats.org/drawingml/2006/table">
            <a:tbl>
              <a:tblPr/>
              <a:tblGrid>
                <a:gridCol w="1910993">
                  <a:extLst>
                    <a:ext uri="{9D8B030D-6E8A-4147-A177-3AD203B41FA5}">
                      <a16:colId xmlns:a16="http://schemas.microsoft.com/office/drawing/2014/main" val="2228159697"/>
                    </a:ext>
                  </a:extLst>
                </a:gridCol>
                <a:gridCol w="3696578">
                  <a:extLst>
                    <a:ext uri="{9D8B030D-6E8A-4147-A177-3AD203B41FA5}">
                      <a16:colId xmlns:a16="http://schemas.microsoft.com/office/drawing/2014/main" val="2151977247"/>
                    </a:ext>
                  </a:extLst>
                </a:gridCol>
              </a:tblGrid>
              <a:tr h="184150">
                <a:tc>
                  <a:txBody>
                    <a:bodyPr/>
                    <a:lstStyle/>
                    <a:p>
                      <a:pPr algn="ctr" fontAlgn="t"/>
                      <a:r>
                        <a:rPr lang="en-US" sz="1500" b="1" i="0" u="none" strike="noStrike">
                          <a:solidFill>
                            <a:srgbClr val="313131"/>
                          </a:solidFill>
                          <a:effectLst/>
                          <a:latin typeface="+mj-lt"/>
                        </a:rPr>
                        <a:t>Function </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t"/>
                      <a:r>
                        <a:rPr lang="en-US" sz="1500" b="1" i="0" u="none" strike="noStrike">
                          <a:solidFill>
                            <a:srgbClr val="313131"/>
                          </a:solidFill>
                          <a:effectLst/>
                          <a:latin typeface="+mj-lt"/>
                        </a:rPr>
                        <a:t>Description</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3855570428"/>
                  </a:ext>
                </a:extLst>
              </a:tr>
              <a:tr h="342900">
                <a:tc>
                  <a:txBody>
                    <a:bodyPr/>
                    <a:lstStyle/>
                    <a:p>
                      <a:pPr algn="l" fontAlgn="b"/>
                      <a:r>
                        <a:rPr lang="en-US" sz="1500" b="1" i="0" u="none" strike="noStrike">
                          <a:solidFill>
                            <a:srgbClr val="000000"/>
                          </a:solidFill>
                          <a:effectLst/>
                          <a:latin typeface="+mj-lt"/>
                        </a:rPr>
                        <a:t>dict.update(dict2)</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a:solidFill>
                            <a:srgbClr val="000000"/>
                          </a:solidFill>
                          <a:effectLst/>
                          <a:latin typeface="+mj-lt"/>
                        </a:rPr>
                        <a:t>Adds dictionary dict2's key-values pairs to dict</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4932772"/>
                  </a:ext>
                </a:extLst>
              </a:tr>
              <a:tr h="342900">
                <a:tc>
                  <a:txBody>
                    <a:bodyPr/>
                    <a:lstStyle/>
                    <a:p>
                      <a:pPr algn="l" fontAlgn="b"/>
                      <a:r>
                        <a:rPr lang="en-US" sz="1500" b="1" i="0" u="none" strike="noStrike">
                          <a:solidFill>
                            <a:srgbClr val="000000"/>
                          </a:solidFill>
                          <a:effectLst/>
                          <a:latin typeface="+mj-lt"/>
                        </a:rPr>
                        <a:t>dict.fromkeys()</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a:solidFill>
                            <a:srgbClr val="000000"/>
                          </a:solidFill>
                          <a:effectLst/>
                          <a:latin typeface="+mj-lt"/>
                        </a:rPr>
                        <a:t>Create a new dictionary with keys from seq and values set to value.</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6322206"/>
                  </a:ext>
                </a:extLst>
              </a:tr>
              <a:tr h="342900">
                <a:tc>
                  <a:txBody>
                    <a:bodyPr/>
                    <a:lstStyle/>
                    <a:p>
                      <a:pPr algn="l" fontAlgn="b"/>
                      <a:r>
                        <a:rPr lang="en-US" sz="1500" b="1" i="0" u="none" strike="noStrike">
                          <a:solidFill>
                            <a:srgbClr val="000000"/>
                          </a:solidFill>
                          <a:effectLst/>
                          <a:latin typeface="+mj-lt"/>
                        </a:rPr>
                        <a:t>dict.get(key, default=None)</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a:solidFill>
                            <a:srgbClr val="000000"/>
                          </a:solidFill>
                          <a:effectLst/>
                          <a:latin typeface="+mj-lt"/>
                        </a:rPr>
                        <a:t>For key key, returns value or default if key not in dictionary</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48355"/>
                  </a:ext>
                </a:extLst>
              </a:tr>
              <a:tr h="342900">
                <a:tc>
                  <a:txBody>
                    <a:bodyPr/>
                    <a:lstStyle/>
                    <a:p>
                      <a:pPr algn="l" fontAlgn="b"/>
                      <a:r>
                        <a:rPr lang="en-US" sz="1500" b="1" i="0" u="none" strike="noStrike">
                          <a:solidFill>
                            <a:srgbClr val="000000"/>
                          </a:solidFill>
                          <a:effectLst/>
                          <a:latin typeface="+mj-lt"/>
                        </a:rPr>
                        <a:t>dict.clear()</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a:solidFill>
                            <a:srgbClr val="000000"/>
                          </a:solidFill>
                          <a:effectLst/>
                          <a:latin typeface="+mj-lt"/>
                        </a:rPr>
                        <a:t>Removes all elements of dictionary dict</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0855503"/>
                  </a:ext>
                </a:extLst>
              </a:tr>
              <a:tr h="342900">
                <a:tc>
                  <a:txBody>
                    <a:bodyPr/>
                    <a:lstStyle/>
                    <a:p>
                      <a:pPr algn="l" fontAlgn="b"/>
                      <a:r>
                        <a:rPr lang="en-US" sz="1500" b="1" i="0" u="none" strike="noStrike">
                          <a:solidFill>
                            <a:srgbClr val="000000"/>
                          </a:solidFill>
                          <a:effectLst/>
                          <a:latin typeface="+mj-lt"/>
                        </a:rPr>
                        <a:t>dict.items()</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a:solidFill>
                            <a:srgbClr val="000000"/>
                          </a:solidFill>
                          <a:effectLst/>
                          <a:latin typeface="+mj-lt"/>
                        </a:rPr>
                        <a:t>Returns a list of dict's (key, value) tuple pairs</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376879"/>
                  </a:ext>
                </a:extLst>
              </a:tr>
              <a:tr h="342900">
                <a:tc>
                  <a:txBody>
                    <a:bodyPr/>
                    <a:lstStyle/>
                    <a:p>
                      <a:pPr algn="l" fontAlgn="b"/>
                      <a:r>
                        <a:rPr lang="en-US" sz="1500" b="1" i="0" u="none" strike="noStrike">
                          <a:solidFill>
                            <a:srgbClr val="000000"/>
                          </a:solidFill>
                          <a:effectLst/>
                          <a:latin typeface="+mj-lt"/>
                        </a:rPr>
                        <a:t>dict.copy()</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a:solidFill>
                            <a:srgbClr val="000000"/>
                          </a:solidFill>
                          <a:effectLst/>
                          <a:latin typeface="+mj-lt"/>
                        </a:rPr>
                        <a:t>Returns a shallow copy of dictionary dict</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3664667"/>
                  </a:ext>
                </a:extLst>
              </a:tr>
              <a:tr h="184150">
                <a:tc>
                  <a:txBody>
                    <a:bodyPr/>
                    <a:lstStyle/>
                    <a:p>
                      <a:pPr algn="l" fontAlgn="b"/>
                      <a:r>
                        <a:rPr lang="en-US" sz="1500" b="1" i="0" u="none" strike="noStrike">
                          <a:solidFill>
                            <a:srgbClr val="000000"/>
                          </a:solidFill>
                          <a:effectLst/>
                          <a:latin typeface="+mj-lt"/>
                        </a:rPr>
                        <a:t>dict.keys()</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a:solidFill>
                            <a:srgbClr val="000000"/>
                          </a:solidFill>
                          <a:effectLst/>
                          <a:latin typeface="+mj-lt"/>
                        </a:rPr>
                        <a:t>Returns list of dictionary dict's keys</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5264416"/>
                  </a:ext>
                </a:extLst>
              </a:tr>
              <a:tr h="342900">
                <a:tc>
                  <a:txBody>
                    <a:bodyPr/>
                    <a:lstStyle/>
                    <a:p>
                      <a:pPr algn="l" fontAlgn="b"/>
                      <a:r>
                        <a:rPr lang="en-US" sz="1500" b="1" i="0" u="none" strike="noStrike">
                          <a:solidFill>
                            <a:srgbClr val="000000"/>
                          </a:solidFill>
                          <a:effectLst/>
                          <a:latin typeface="+mj-lt"/>
                        </a:rPr>
                        <a:t>dict.values()</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a:solidFill>
                            <a:srgbClr val="000000"/>
                          </a:solidFill>
                          <a:effectLst/>
                          <a:latin typeface="+mj-lt"/>
                        </a:rPr>
                        <a:t>Returns list of dictionary dict's values </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9729323"/>
                  </a:ext>
                </a:extLst>
              </a:tr>
              <a:tr h="342900">
                <a:tc>
                  <a:txBody>
                    <a:bodyPr/>
                    <a:lstStyle/>
                    <a:p>
                      <a:pPr algn="l" fontAlgn="b"/>
                      <a:r>
                        <a:rPr lang="en-US" sz="1500" b="1" i="0" u="none" strike="noStrike">
                          <a:solidFill>
                            <a:srgbClr val="000000"/>
                          </a:solidFill>
                          <a:effectLst/>
                          <a:latin typeface="+mj-lt"/>
                        </a:rPr>
                        <a:t>dict.has_key(key)</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a:solidFill>
                            <a:srgbClr val="000000"/>
                          </a:solidFill>
                          <a:effectLst/>
                          <a:latin typeface="+mj-lt"/>
                        </a:rPr>
                        <a:t>Returns true if key in dictionary dict, false otherwise</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4102300"/>
                  </a:ext>
                </a:extLst>
              </a:tr>
              <a:tr h="520700">
                <a:tc>
                  <a:txBody>
                    <a:bodyPr/>
                    <a:lstStyle/>
                    <a:p>
                      <a:pPr algn="l" fontAlgn="b"/>
                      <a:r>
                        <a:rPr lang="en-US" sz="1500" b="1" i="0" u="none" strike="noStrike" dirty="0" err="1">
                          <a:solidFill>
                            <a:srgbClr val="000000"/>
                          </a:solidFill>
                          <a:effectLst/>
                          <a:latin typeface="+mj-lt"/>
                        </a:rPr>
                        <a:t>dict.setdefault</a:t>
                      </a:r>
                      <a:r>
                        <a:rPr lang="en-US" sz="1500" b="1" i="0" u="none" strike="noStrike" dirty="0">
                          <a:solidFill>
                            <a:srgbClr val="000000"/>
                          </a:solidFill>
                          <a:effectLst/>
                          <a:latin typeface="+mj-lt"/>
                        </a:rPr>
                        <a:t>(key, default=None)</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US" sz="1500" b="0" i="0" u="none" strike="noStrike" dirty="0">
                          <a:solidFill>
                            <a:srgbClr val="000000"/>
                          </a:solidFill>
                          <a:effectLst/>
                          <a:latin typeface="+mj-lt"/>
                        </a:rPr>
                        <a:t>Similar to get(), but will set </a:t>
                      </a:r>
                      <a:r>
                        <a:rPr lang="en-US" sz="1500" b="0" i="0" u="none" strike="noStrike" dirty="0" err="1">
                          <a:solidFill>
                            <a:srgbClr val="000000"/>
                          </a:solidFill>
                          <a:effectLst/>
                          <a:latin typeface="+mj-lt"/>
                        </a:rPr>
                        <a:t>dict</a:t>
                      </a:r>
                      <a:r>
                        <a:rPr lang="en-US" sz="1500" b="0" i="0" u="none" strike="noStrike" dirty="0">
                          <a:solidFill>
                            <a:srgbClr val="000000"/>
                          </a:solidFill>
                          <a:effectLst/>
                          <a:latin typeface="+mj-lt"/>
                        </a:rPr>
                        <a:t>[key]=default if key is not already in </a:t>
                      </a:r>
                      <a:r>
                        <a:rPr lang="en-US" sz="1500" b="0" i="0" u="none" strike="noStrike" dirty="0" err="1">
                          <a:solidFill>
                            <a:srgbClr val="000000"/>
                          </a:solidFill>
                          <a:effectLst/>
                          <a:latin typeface="+mj-lt"/>
                        </a:rPr>
                        <a:t>dict</a:t>
                      </a:r>
                      <a:endParaRPr lang="en-US" sz="1500" b="0" i="0" u="none" strike="noStrike" dirty="0">
                        <a:solidFill>
                          <a:srgbClr val="000000"/>
                        </a:solidFill>
                        <a:effectLst/>
                        <a:latin typeface="+mj-lt"/>
                      </a:endParaRP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519013"/>
                  </a:ext>
                </a:extLst>
              </a:tr>
            </a:tbl>
          </a:graphicData>
        </a:graphic>
      </p:graphicFrame>
    </p:spTree>
    <p:extLst>
      <p:ext uri="{BB962C8B-B14F-4D97-AF65-F5344CB8AC3E}">
        <p14:creationId xmlns:p14="http://schemas.microsoft.com/office/powerpoint/2010/main" val="23378867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VARIABLE TYPES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70602" y="1962363"/>
            <a:ext cx="3323303" cy="3770263"/>
          </a:xfrm>
          <a:prstGeom prst="rect">
            <a:avLst/>
          </a:prstGeom>
          <a:noFill/>
        </p:spPr>
        <p:txBody>
          <a:bodyPr wrap="square" lIns="0" tIns="0" rIns="0" bIns="45720" rtlCol="0">
            <a:spAutoFit/>
          </a:bodyPr>
          <a:lstStyle/>
          <a:p>
            <a:pPr algn="just"/>
            <a:r>
              <a:rPr lang="en-US" b="1" dirty="0">
                <a:solidFill>
                  <a:schemeClr val="bg1"/>
                </a:solidFill>
              </a:rPr>
              <a:t>DATA TYPE CONVERSION</a:t>
            </a:r>
          </a:p>
          <a:p>
            <a:pPr algn="just"/>
            <a:endParaRPr lang="en-US" sz="1600" b="1" dirty="0">
              <a:solidFill>
                <a:schemeClr val="bg1"/>
              </a:solidFill>
            </a:endParaRPr>
          </a:p>
          <a:p>
            <a:pPr algn="just"/>
            <a:r>
              <a:rPr lang="en-US" sz="1600" dirty="0">
                <a:solidFill>
                  <a:schemeClr val="bg1"/>
                </a:solidFill>
              </a:rPr>
              <a:t>Sometimes, you may need to perform conversions between the built-in types. To convert between types, you simply use the type name as a function.</a:t>
            </a:r>
          </a:p>
          <a:p>
            <a:pPr algn="just"/>
            <a:endParaRPr lang="en-US" sz="1600" dirty="0">
              <a:solidFill>
                <a:schemeClr val="bg1"/>
              </a:solidFill>
            </a:endParaRPr>
          </a:p>
          <a:p>
            <a:pPr algn="just"/>
            <a:r>
              <a:rPr lang="en-US" sz="1600" dirty="0">
                <a:solidFill>
                  <a:schemeClr val="bg1"/>
                </a:solidFill>
              </a:rPr>
              <a:t>There are several built-in functions to perform conversion from one data type to another. These functions return a new object representing the converted value.</a:t>
            </a:r>
          </a:p>
          <a:p>
            <a:pPr algn="just"/>
            <a:endParaRPr lang="en-US" sz="1600" dirty="0">
              <a:solidFill>
                <a:schemeClr val="bg1"/>
              </a:solidFill>
            </a:endParaRPr>
          </a:p>
        </p:txBody>
      </p:sp>
      <p:graphicFrame>
        <p:nvGraphicFramePr>
          <p:cNvPr id="3" name="Table 2">
            <a:extLst>
              <a:ext uri="{FF2B5EF4-FFF2-40B4-BE49-F238E27FC236}">
                <a16:creationId xmlns:a16="http://schemas.microsoft.com/office/drawing/2014/main" id="{7289CE1D-B10A-45FC-83BF-2B973495E020}"/>
              </a:ext>
            </a:extLst>
          </p:cNvPr>
          <p:cNvGraphicFramePr>
            <a:graphicFrameLocks noGrp="1"/>
          </p:cNvGraphicFramePr>
          <p:nvPr>
            <p:extLst>
              <p:ext uri="{D42A27DB-BD31-4B8C-83A1-F6EECF244321}">
                <p14:modId xmlns:p14="http://schemas.microsoft.com/office/powerpoint/2010/main" val="4192146316"/>
              </p:ext>
            </p:extLst>
          </p:nvPr>
        </p:nvGraphicFramePr>
        <p:xfrm>
          <a:off x="4140485" y="1962363"/>
          <a:ext cx="7313082" cy="4594860"/>
        </p:xfrm>
        <a:graphic>
          <a:graphicData uri="http://schemas.openxmlformats.org/drawingml/2006/table">
            <a:tbl>
              <a:tblPr/>
              <a:tblGrid>
                <a:gridCol w="1901095">
                  <a:extLst>
                    <a:ext uri="{9D8B030D-6E8A-4147-A177-3AD203B41FA5}">
                      <a16:colId xmlns:a16="http://schemas.microsoft.com/office/drawing/2014/main" val="3404004676"/>
                    </a:ext>
                  </a:extLst>
                </a:gridCol>
                <a:gridCol w="5411987">
                  <a:extLst>
                    <a:ext uri="{9D8B030D-6E8A-4147-A177-3AD203B41FA5}">
                      <a16:colId xmlns:a16="http://schemas.microsoft.com/office/drawing/2014/main" val="215372576"/>
                    </a:ext>
                  </a:extLst>
                </a:gridCol>
              </a:tblGrid>
              <a:tr h="215434">
                <a:tc>
                  <a:txBody>
                    <a:bodyPr/>
                    <a:lstStyle/>
                    <a:p>
                      <a:pPr algn="ctr" fontAlgn="b"/>
                      <a:r>
                        <a:rPr lang="en-US" sz="1400" b="1" i="0" u="none" strike="noStrike" dirty="0">
                          <a:solidFill>
                            <a:srgbClr val="FFFFFF"/>
                          </a:solidFill>
                          <a:effectLst/>
                          <a:latin typeface="Graphik" panose="020B0503030202060203" pitchFamily="34" charset="0"/>
                        </a:rPr>
                        <a:t>FUNCTION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546A"/>
                    </a:solidFill>
                  </a:tcPr>
                </a:tc>
                <a:tc>
                  <a:txBody>
                    <a:bodyPr/>
                    <a:lstStyle/>
                    <a:p>
                      <a:pPr algn="l" fontAlgn="b"/>
                      <a:r>
                        <a:rPr lang="en-US" sz="1400" b="1" i="0" u="none" strike="noStrike">
                          <a:solidFill>
                            <a:srgbClr val="FFFFFF"/>
                          </a:solidFill>
                          <a:effectLst/>
                          <a:latin typeface="Graphik" panose="020B0503030202060203" pitchFamily="34" charset="0"/>
                        </a:rPr>
                        <a:t>DESCRIPTION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546A"/>
                    </a:solidFill>
                  </a:tcPr>
                </a:tc>
                <a:extLst>
                  <a:ext uri="{0D108BD9-81ED-4DB2-BD59-A6C34878D82A}">
                    <a16:rowId xmlns:a16="http://schemas.microsoft.com/office/drawing/2014/main" val="2288525813"/>
                  </a:ext>
                </a:extLst>
              </a:tr>
              <a:tr h="168308">
                <a:tc>
                  <a:txBody>
                    <a:bodyPr/>
                    <a:lstStyle/>
                    <a:p>
                      <a:pPr algn="ctr" fontAlgn="b"/>
                      <a:r>
                        <a:rPr lang="en-US" sz="1400" b="1" i="0" u="none" strike="noStrike" dirty="0" err="1">
                          <a:solidFill>
                            <a:srgbClr val="000000"/>
                          </a:solidFill>
                          <a:effectLst/>
                          <a:latin typeface="Graphik" panose="020B0503030202060203" pitchFamily="34" charset="0"/>
                        </a:rPr>
                        <a:t>int</a:t>
                      </a:r>
                      <a:r>
                        <a:rPr lang="en-US" sz="1400" b="1" i="0" u="none" strike="noStrike" dirty="0">
                          <a:solidFill>
                            <a:srgbClr val="000000"/>
                          </a:solidFill>
                          <a:effectLst/>
                          <a:latin typeface="Graphik" panose="020B0503030202060203" pitchFamily="34" charset="0"/>
                        </a:rPr>
                        <a:t>(x [,base])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Graphik" panose="020B0503030202060203" pitchFamily="34" charset="0"/>
                        </a:rPr>
                        <a:t>Converts x to an integer. base specifies the base if x is a string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8294775"/>
                  </a:ext>
                </a:extLst>
              </a:tr>
              <a:tr h="168308">
                <a:tc>
                  <a:txBody>
                    <a:bodyPr/>
                    <a:lstStyle/>
                    <a:p>
                      <a:pPr algn="ctr" fontAlgn="b"/>
                      <a:r>
                        <a:rPr lang="en-US" sz="1400" b="1" i="0" u="none" strike="noStrike" dirty="0">
                          <a:solidFill>
                            <a:srgbClr val="000000"/>
                          </a:solidFill>
                          <a:effectLst/>
                          <a:latin typeface="Graphik" panose="020B0503030202060203" pitchFamily="34" charset="0"/>
                        </a:rPr>
                        <a:t>long(x [,base]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Graphik" panose="020B0503030202060203" pitchFamily="34" charset="0"/>
                        </a:rPr>
                        <a:t>Converts x to a long integer. base specifies the base if x is a string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1680664"/>
                  </a:ext>
                </a:extLst>
              </a:tr>
              <a:tr h="168308">
                <a:tc>
                  <a:txBody>
                    <a:bodyPr/>
                    <a:lstStyle/>
                    <a:p>
                      <a:pPr algn="ctr" fontAlgn="b"/>
                      <a:r>
                        <a:rPr lang="en-US" sz="1400" b="1" i="0" u="none" strike="noStrike" dirty="0">
                          <a:solidFill>
                            <a:srgbClr val="000000"/>
                          </a:solidFill>
                          <a:effectLst/>
                          <a:latin typeface="Graphik" panose="020B0503030202060203" pitchFamily="34" charset="0"/>
                        </a:rPr>
                        <a:t>float(x)</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Graphik" panose="020B0503030202060203" pitchFamily="34" charset="0"/>
                        </a:rPr>
                        <a:t>Converts x to a floating-point number.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5388884"/>
                  </a:ext>
                </a:extLst>
              </a:tr>
              <a:tr h="168308">
                <a:tc>
                  <a:txBody>
                    <a:bodyPr/>
                    <a:lstStyle/>
                    <a:p>
                      <a:pPr algn="ctr" fontAlgn="b"/>
                      <a:r>
                        <a:rPr lang="en-US" sz="1400" b="1" i="0" u="none" strike="noStrike" dirty="0">
                          <a:solidFill>
                            <a:srgbClr val="000000"/>
                          </a:solidFill>
                          <a:effectLst/>
                          <a:latin typeface="Graphik" panose="020B0503030202060203" pitchFamily="34" charset="0"/>
                        </a:rPr>
                        <a:t>complex(real [,</a:t>
                      </a:r>
                      <a:r>
                        <a:rPr lang="en-US" sz="1400" b="1" i="0" u="none" strike="noStrike" dirty="0" err="1">
                          <a:solidFill>
                            <a:srgbClr val="000000"/>
                          </a:solidFill>
                          <a:effectLst/>
                          <a:latin typeface="Graphik" panose="020B0503030202060203" pitchFamily="34" charset="0"/>
                        </a:rPr>
                        <a:t>imag</a:t>
                      </a:r>
                      <a:r>
                        <a:rPr lang="en-US" sz="1400" b="1" i="0" u="none" strike="noStrike" dirty="0">
                          <a:solidFill>
                            <a:srgbClr val="000000"/>
                          </a:solidFill>
                          <a:effectLst/>
                          <a:latin typeface="Graphik" panose="020B0503030202060203" pitchFamily="34" charset="0"/>
                        </a:rPr>
                        <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Graphik" panose="020B0503030202060203" pitchFamily="34" charset="0"/>
                        </a:rPr>
                        <a:t>Creates a complex number.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0200097"/>
                  </a:ext>
                </a:extLst>
              </a:tr>
              <a:tr h="168308">
                <a:tc>
                  <a:txBody>
                    <a:bodyPr/>
                    <a:lstStyle/>
                    <a:p>
                      <a:pPr algn="ctr" fontAlgn="b"/>
                      <a:r>
                        <a:rPr lang="en-US" sz="1400" b="1" i="0" u="none" strike="noStrike" dirty="0" err="1">
                          <a:solidFill>
                            <a:srgbClr val="000000"/>
                          </a:solidFill>
                          <a:effectLst/>
                          <a:latin typeface="Graphik" panose="020B0503030202060203" pitchFamily="34" charset="0"/>
                        </a:rPr>
                        <a:t>str</a:t>
                      </a:r>
                      <a:r>
                        <a:rPr lang="en-US" sz="1400" b="1" i="0" u="none" strike="noStrike" dirty="0">
                          <a:solidFill>
                            <a:srgbClr val="000000"/>
                          </a:solidFill>
                          <a:effectLst/>
                          <a:latin typeface="Graphik" panose="020B0503030202060203" pitchFamily="34" charset="0"/>
                        </a:rPr>
                        <a:t>(x)</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Graphik" panose="020B0503030202060203" pitchFamily="34" charset="0"/>
                        </a:rPr>
                        <a:t>Converts object x to a string representation.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2989490"/>
                  </a:ext>
                </a:extLst>
              </a:tr>
              <a:tr h="168308">
                <a:tc>
                  <a:txBody>
                    <a:bodyPr/>
                    <a:lstStyle/>
                    <a:p>
                      <a:pPr algn="ctr" fontAlgn="b"/>
                      <a:r>
                        <a:rPr lang="en-US" sz="1400" b="1" i="0" u="none" strike="noStrike" dirty="0" err="1">
                          <a:solidFill>
                            <a:srgbClr val="000000"/>
                          </a:solidFill>
                          <a:effectLst/>
                          <a:latin typeface="Graphik" panose="020B0503030202060203" pitchFamily="34" charset="0"/>
                        </a:rPr>
                        <a:t>repr</a:t>
                      </a:r>
                      <a:r>
                        <a:rPr lang="en-US" sz="1400" b="1" i="0" u="none" strike="noStrike" dirty="0">
                          <a:solidFill>
                            <a:srgbClr val="000000"/>
                          </a:solidFill>
                          <a:effectLst/>
                          <a:latin typeface="Graphik" panose="020B0503030202060203" pitchFamily="34" charset="0"/>
                        </a:rPr>
                        <a:t>(x)</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Graphik" panose="020B0503030202060203" pitchFamily="34" charset="0"/>
                        </a:rPr>
                        <a:t>Converts object x to an expression string.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5207742"/>
                  </a:ext>
                </a:extLst>
              </a:tr>
              <a:tr h="168308">
                <a:tc>
                  <a:txBody>
                    <a:bodyPr/>
                    <a:lstStyle/>
                    <a:p>
                      <a:pPr algn="ctr" fontAlgn="b"/>
                      <a:r>
                        <a:rPr lang="en-US" sz="1400" b="1" i="0" u="none" strike="noStrike" dirty="0" err="1">
                          <a:solidFill>
                            <a:srgbClr val="000000"/>
                          </a:solidFill>
                          <a:effectLst/>
                          <a:latin typeface="Graphik" panose="020B0503030202060203" pitchFamily="34" charset="0"/>
                        </a:rPr>
                        <a:t>eval</a:t>
                      </a:r>
                      <a:r>
                        <a:rPr lang="en-US" sz="1400" b="1" i="0" u="none" strike="noStrike" dirty="0">
                          <a:solidFill>
                            <a:srgbClr val="000000"/>
                          </a:solidFill>
                          <a:effectLst/>
                          <a:latin typeface="Graphik" panose="020B0503030202060203" pitchFamily="34" charset="0"/>
                        </a:rPr>
                        <a:t>(</a:t>
                      </a:r>
                      <a:r>
                        <a:rPr lang="en-US" sz="1400" b="1" i="0" u="none" strike="noStrike" dirty="0" err="1">
                          <a:solidFill>
                            <a:srgbClr val="000000"/>
                          </a:solidFill>
                          <a:effectLst/>
                          <a:latin typeface="Graphik" panose="020B0503030202060203" pitchFamily="34" charset="0"/>
                        </a:rPr>
                        <a:t>str</a:t>
                      </a:r>
                      <a:r>
                        <a:rPr lang="en-US" sz="1400" b="1" i="0" u="none" strike="noStrike" dirty="0">
                          <a:solidFill>
                            <a:srgbClr val="000000"/>
                          </a:solidFill>
                          <a:effectLst/>
                          <a:latin typeface="Graphik" panose="020B0503030202060203" pitchFamily="34" charset="0"/>
                        </a:rPr>
                        <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Graphik" panose="020B0503030202060203" pitchFamily="34" charset="0"/>
                        </a:rPr>
                        <a:t>Evaluates a string and returns an object.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9077144"/>
                  </a:ext>
                </a:extLst>
              </a:tr>
              <a:tr h="168308">
                <a:tc>
                  <a:txBody>
                    <a:bodyPr/>
                    <a:lstStyle/>
                    <a:p>
                      <a:pPr algn="ctr" fontAlgn="b"/>
                      <a:r>
                        <a:rPr lang="en-US" sz="1400" b="1" i="0" u="none" strike="noStrike" dirty="0">
                          <a:solidFill>
                            <a:srgbClr val="000000"/>
                          </a:solidFill>
                          <a:effectLst/>
                          <a:latin typeface="Graphik" panose="020B0503030202060203" pitchFamily="34" charset="0"/>
                        </a:rPr>
                        <a:t>tuple(s)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Graphik" panose="020B0503030202060203" pitchFamily="34" charset="0"/>
                        </a:rPr>
                        <a:t>Converts s to a tuple.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9018941"/>
                  </a:ext>
                </a:extLst>
              </a:tr>
              <a:tr h="168308">
                <a:tc>
                  <a:txBody>
                    <a:bodyPr/>
                    <a:lstStyle/>
                    <a:p>
                      <a:pPr algn="ctr" fontAlgn="b"/>
                      <a:r>
                        <a:rPr lang="en-US" sz="1400" b="1" i="0" u="none" strike="noStrike" dirty="0">
                          <a:solidFill>
                            <a:srgbClr val="000000"/>
                          </a:solidFill>
                          <a:effectLst/>
                          <a:latin typeface="Graphik" panose="020B0503030202060203" pitchFamily="34" charset="0"/>
                        </a:rPr>
                        <a:t>list(s)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Graphik" panose="020B0503030202060203" pitchFamily="34" charset="0"/>
                        </a:rPr>
                        <a:t>Converts s to a list.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4895146"/>
                  </a:ext>
                </a:extLst>
              </a:tr>
              <a:tr h="168308">
                <a:tc>
                  <a:txBody>
                    <a:bodyPr/>
                    <a:lstStyle/>
                    <a:p>
                      <a:pPr algn="ctr" fontAlgn="b"/>
                      <a:r>
                        <a:rPr lang="en-US" sz="1400" b="1" i="0" u="none" strike="noStrike" dirty="0">
                          <a:solidFill>
                            <a:srgbClr val="000000"/>
                          </a:solidFill>
                          <a:effectLst/>
                          <a:latin typeface="Graphik" panose="020B0503030202060203" pitchFamily="34" charset="0"/>
                        </a:rPr>
                        <a:t>set(s)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Graphik" panose="020B0503030202060203" pitchFamily="34" charset="0"/>
                        </a:rPr>
                        <a:t>Converts s to a set.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9428135"/>
                  </a:ext>
                </a:extLst>
              </a:tr>
              <a:tr h="168308">
                <a:tc>
                  <a:txBody>
                    <a:bodyPr/>
                    <a:lstStyle/>
                    <a:p>
                      <a:pPr algn="ctr" fontAlgn="b"/>
                      <a:r>
                        <a:rPr lang="en-US" sz="1400" b="1" i="0" u="none" strike="noStrike" dirty="0" err="1">
                          <a:solidFill>
                            <a:srgbClr val="000000"/>
                          </a:solidFill>
                          <a:effectLst/>
                          <a:latin typeface="Graphik" panose="020B0503030202060203" pitchFamily="34" charset="0"/>
                        </a:rPr>
                        <a:t>dict</a:t>
                      </a:r>
                      <a:r>
                        <a:rPr lang="en-US" sz="1400" b="1" i="0" u="none" strike="noStrike" dirty="0">
                          <a:solidFill>
                            <a:srgbClr val="000000"/>
                          </a:solidFill>
                          <a:effectLst/>
                          <a:latin typeface="Graphik" panose="020B0503030202060203" pitchFamily="34" charset="0"/>
                        </a:rPr>
                        <a:t>(d)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Graphik" panose="020B0503030202060203" pitchFamily="34" charset="0"/>
                        </a:rPr>
                        <a:t>Creates a dictionary. d must be a sequence of (key,value) tuples.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1138770"/>
                  </a:ext>
                </a:extLst>
              </a:tr>
              <a:tr h="168308">
                <a:tc>
                  <a:txBody>
                    <a:bodyPr/>
                    <a:lstStyle/>
                    <a:p>
                      <a:pPr algn="ctr" fontAlgn="b"/>
                      <a:r>
                        <a:rPr lang="en-US" sz="1400" b="1" i="0" u="none" strike="noStrike" dirty="0" err="1">
                          <a:solidFill>
                            <a:srgbClr val="000000"/>
                          </a:solidFill>
                          <a:effectLst/>
                          <a:latin typeface="Graphik" panose="020B0503030202060203" pitchFamily="34" charset="0"/>
                        </a:rPr>
                        <a:t>frozenset</a:t>
                      </a:r>
                      <a:r>
                        <a:rPr lang="en-US" sz="1400" b="1" i="0" u="none" strike="noStrike" dirty="0">
                          <a:solidFill>
                            <a:srgbClr val="000000"/>
                          </a:solidFill>
                          <a:effectLst/>
                          <a:latin typeface="Graphik" panose="020B0503030202060203" pitchFamily="34" charset="0"/>
                        </a:rPr>
                        <a: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Graphik" panose="020B0503030202060203" pitchFamily="34" charset="0"/>
                        </a:rPr>
                        <a:t>Converts s to a frozen set.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8047375"/>
                  </a:ext>
                </a:extLst>
              </a:tr>
              <a:tr h="168308">
                <a:tc>
                  <a:txBody>
                    <a:bodyPr/>
                    <a:lstStyle/>
                    <a:p>
                      <a:pPr algn="ctr" fontAlgn="b"/>
                      <a:r>
                        <a:rPr lang="en-US" sz="1400" b="1" i="0" u="none" strike="noStrike" dirty="0" err="1">
                          <a:solidFill>
                            <a:srgbClr val="000000"/>
                          </a:solidFill>
                          <a:effectLst/>
                          <a:latin typeface="Graphik" panose="020B0503030202060203" pitchFamily="34" charset="0"/>
                        </a:rPr>
                        <a:t>chr</a:t>
                      </a:r>
                      <a:r>
                        <a:rPr lang="en-US" sz="1400" b="1" i="0" u="none" strike="noStrike" dirty="0">
                          <a:solidFill>
                            <a:srgbClr val="000000"/>
                          </a:solidFill>
                          <a:effectLst/>
                          <a:latin typeface="Graphik" panose="020B0503030202060203" pitchFamily="34" charset="0"/>
                        </a:rPr>
                        <a:t>(x)</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Graphik" panose="020B0503030202060203" pitchFamily="34" charset="0"/>
                        </a:rPr>
                        <a:t>Converts an integer to a character.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623369"/>
                  </a:ext>
                </a:extLst>
              </a:tr>
              <a:tr h="168308">
                <a:tc>
                  <a:txBody>
                    <a:bodyPr/>
                    <a:lstStyle/>
                    <a:p>
                      <a:pPr algn="ctr" fontAlgn="b"/>
                      <a:r>
                        <a:rPr lang="en-US" sz="1400" b="1" i="0" u="none" strike="noStrike" dirty="0" err="1">
                          <a:solidFill>
                            <a:srgbClr val="000000"/>
                          </a:solidFill>
                          <a:effectLst/>
                          <a:latin typeface="Graphik" panose="020B0503030202060203" pitchFamily="34" charset="0"/>
                        </a:rPr>
                        <a:t>unichr</a:t>
                      </a:r>
                      <a:r>
                        <a:rPr lang="en-US" sz="1400" b="1" i="0" u="none" strike="noStrike" dirty="0">
                          <a:solidFill>
                            <a:srgbClr val="000000"/>
                          </a:solidFill>
                          <a:effectLst/>
                          <a:latin typeface="Graphik" panose="020B0503030202060203" pitchFamily="34" charset="0"/>
                        </a:rPr>
                        <a:t>(x)</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Graphik" panose="020B0503030202060203" pitchFamily="34" charset="0"/>
                        </a:rPr>
                        <a:t>Converts an integer to a Unicode character.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4985820"/>
                  </a:ext>
                </a:extLst>
              </a:tr>
              <a:tr h="168308">
                <a:tc>
                  <a:txBody>
                    <a:bodyPr/>
                    <a:lstStyle/>
                    <a:p>
                      <a:pPr algn="ctr" fontAlgn="b"/>
                      <a:r>
                        <a:rPr lang="en-US" sz="1400" b="1" i="0" u="none" strike="noStrike" dirty="0" err="1">
                          <a:solidFill>
                            <a:srgbClr val="000000"/>
                          </a:solidFill>
                          <a:effectLst/>
                          <a:latin typeface="Graphik" panose="020B0503030202060203" pitchFamily="34" charset="0"/>
                        </a:rPr>
                        <a:t>ord</a:t>
                      </a:r>
                      <a:r>
                        <a:rPr lang="en-US" sz="1400" b="1" i="0" u="none" strike="noStrike" dirty="0">
                          <a:solidFill>
                            <a:srgbClr val="000000"/>
                          </a:solidFill>
                          <a:effectLst/>
                          <a:latin typeface="Graphik" panose="020B0503030202060203" pitchFamily="34" charset="0"/>
                        </a:rPr>
                        <a:t>(x)</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Graphik" panose="020B0503030202060203" pitchFamily="34" charset="0"/>
                        </a:rPr>
                        <a:t>Converts a single character to its integer value.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7606504"/>
                  </a:ext>
                </a:extLst>
              </a:tr>
              <a:tr h="168308">
                <a:tc>
                  <a:txBody>
                    <a:bodyPr/>
                    <a:lstStyle/>
                    <a:p>
                      <a:pPr algn="ctr" fontAlgn="b"/>
                      <a:r>
                        <a:rPr lang="en-US" sz="1400" b="1" i="0" u="none" strike="noStrike" dirty="0">
                          <a:solidFill>
                            <a:srgbClr val="000000"/>
                          </a:solidFill>
                          <a:effectLst/>
                          <a:latin typeface="Graphik" panose="020B0503030202060203" pitchFamily="34" charset="0"/>
                        </a:rPr>
                        <a:t>hex(x)</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Graphik" panose="020B0503030202060203" pitchFamily="34" charset="0"/>
                        </a:rPr>
                        <a:t>Converts an integer to a hexadecimal string.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1147562"/>
                  </a:ext>
                </a:extLst>
              </a:tr>
              <a:tr h="168308">
                <a:tc>
                  <a:txBody>
                    <a:bodyPr/>
                    <a:lstStyle/>
                    <a:p>
                      <a:pPr algn="ctr" fontAlgn="b"/>
                      <a:r>
                        <a:rPr lang="en-US" sz="1400" b="1" i="0" u="none" strike="noStrike" dirty="0">
                          <a:solidFill>
                            <a:srgbClr val="000000"/>
                          </a:solidFill>
                          <a:effectLst/>
                          <a:latin typeface="Graphik" panose="020B0503030202060203" pitchFamily="34" charset="0"/>
                        </a:rPr>
                        <a:t>oct(x)</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Graphik" panose="020B0503030202060203" pitchFamily="34" charset="0"/>
                        </a:rPr>
                        <a:t>Converts an integer to an octal string.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1412169"/>
                  </a:ext>
                </a:extLst>
              </a:tr>
            </a:tbl>
          </a:graphicData>
        </a:graphic>
      </p:graphicFrame>
    </p:spTree>
    <p:extLst>
      <p:ext uri="{BB962C8B-B14F-4D97-AF65-F5344CB8AC3E}">
        <p14:creationId xmlns:p14="http://schemas.microsoft.com/office/powerpoint/2010/main" val="239943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INTRODUCTION</a:t>
            </a:r>
          </a:p>
        </p:txBody>
      </p:sp>
      <p:sp>
        <p:nvSpPr>
          <p:cNvPr id="8" name="TextBox 7">
            <a:extLst>
              <a:ext uri="{FF2B5EF4-FFF2-40B4-BE49-F238E27FC236}">
                <a16:creationId xmlns:a16="http://schemas.microsoft.com/office/drawing/2014/main" id="{4FEFE21A-A896-44F4-8EE0-17B37896C5ED}"/>
              </a:ext>
            </a:extLst>
          </p:cNvPr>
          <p:cNvSpPr txBox="1"/>
          <p:nvPr/>
        </p:nvSpPr>
        <p:spPr>
          <a:xfrm>
            <a:off x="490195" y="1979628"/>
            <a:ext cx="10963372" cy="323165"/>
          </a:xfrm>
          <a:prstGeom prst="rect">
            <a:avLst/>
          </a:prstGeom>
          <a:noFill/>
        </p:spPr>
        <p:txBody>
          <a:bodyPr wrap="square" lIns="0" tIns="0" rIns="0" bIns="45720" rtlCol="0">
            <a:spAutoFit/>
          </a:bodyPr>
          <a:lstStyle/>
          <a:p>
            <a:r>
              <a:rPr lang="en-US" b="1" dirty="0">
                <a:solidFill>
                  <a:schemeClr val="bg1"/>
                </a:solidFill>
              </a:rPr>
              <a:t>SETTING UP PATH</a:t>
            </a:r>
            <a:endParaRPr lang="en-US" sz="1500" b="1" dirty="0">
              <a:solidFill>
                <a:schemeClr val="bg1"/>
              </a:solidFill>
            </a:endParaRP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Rectangle 5">
            <a:extLst>
              <a:ext uri="{FF2B5EF4-FFF2-40B4-BE49-F238E27FC236}">
                <a16:creationId xmlns:a16="http://schemas.microsoft.com/office/drawing/2014/main" id="{76ACDFEF-98DA-475E-83A2-079FA9973C03}"/>
              </a:ext>
            </a:extLst>
          </p:cNvPr>
          <p:cNvSpPr/>
          <p:nvPr/>
        </p:nvSpPr>
        <p:spPr>
          <a:xfrm>
            <a:off x="465956" y="2432402"/>
            <a:ext cx="5010170" cy="2516073"/>
          </a:xfrm>
          <a:prstGeom prst="rect">
            <a:avLst/>
          </a:prstGeom>
        </p:spPr>
        <p:txBody>
          <a:bodyPr wrap="square">
            <a:spAutoFit/>
          </a:bodyPr>
          <a:lstStyle/>
          <a:p>
            <a:pPr>
              <a:lnSpc>
                <a:spcPct val="150000"/>
              </a:lnSpc>
            </a:pPr>
            <a:r>
              <a:rPr lang="en-US" sz="1500" b="1" dirty="0">
                <a:solidFill>
                  <a:schemeClr val="bg1"/>
                </a:solidFill>
              </a:rPr>
              <a:t>Setting path at Windows</a:t>
            </a:r>
          </a:p>
          <a:p>
            <a:pPr>
              <a:lnSpc>
                <a:spcPct val="150000"/>
              </a:lnSpc>
            </a:pPr>
            <a:r>
              <a:rPr lang="en-US" sz="1500" dirty="0">
                <a:solidFill>
                  <a:schemeClr val="bg1"/>
                </a:solidFill>
              </a:rPr>
              <a:t>To add the Python directory to the path for a particular session in Windows −</a:t>
            </a:r>
          </a:p>
          <a:p>
            <a:pPr marL="800100" lvl="1" indent="-342900">
              <a:lnSpc>
                <a:spcPct val="150000"/>
              </a:lnSpc>
              <a:buFont typeface="+mj-lt"/>
              <a:buAutoNum type="arabicPeriod"/>
            </a:pPr>
            <a:r>
              <a:rPr lang="en-US" sz="1500" b="1" dirty="0">
                <a:solidFill>
                  <a:schemeClr val="bg1"/>
                </a:solidFill>
              </a:rPr>
              <a:t>At the command prompt</a:t>
            </a:r>
            <a:r>
              <a:rPr lang="en-US" sz="1500" dirty="0">
                <a:solidFill>
                  <a:schemeClr val="bg1"/>
                </a:solidFill>
              </a:rPr>
              <a:t> − type path %path%;C:\Python and press Enter.</a:t>
            </a:r>
          </a:p>
          <a:p>
            <a:pPr marL="800100" lvl="1" indent="-342900">
              <a:lnSpc>
                <a:spcPct val="150000"/>
              </a:lnSpc>
              <a:buFont typeface="+mj-lt"/>
              <a:buAutoNum type="arabicPeriod"/>
            </a:pPr>
            <a:r>
              <a:rPr lang="en-US" sz="1500" dirty="0">
                <a:solidFill>
                  <a:schemeClr val="bg1"/>
                </a:solidFill>
              </a:rPr>
              <a:t>Got to the </a:t>
            </a:r>
            <a:r>
              <a:rPr lang="en-US" sz="1500" b="1" dirty="0">
                <a:solidFill>
                  <a:schemeClr val="bg1"/>
                </a:solidFill>
              </a:rPr>
              <a:t>Environment Variables </a:t>
            </a:r>
            <a:r>
              <a:rPr lang="en-US" sz="1500" dirty="0">
                <a:solidFill>
                  <a:schemeClr val="bg1"/>
                </a:solidFill>
              </a:rPr>
              <a:t>Window and add Path or python installation</a:t>
            </a:r>
          </a:p>
        </p:txBody>
      </p:sp>
      <p:pic>
        <p:nvPicPr>
          <p:cNvPr id="2" name="Picture 1">
            <a:extLst>
              <a:ext uri="{FF2B5EF4-FFF2-40B4-BE49-F238E27FC236}">
                <a16:creationId xmlns:a16="http://schemas.microsoft.com/office/drawing/2014/main" id="{B73819F8-0AB7-4344-B1D4-EFCAB82C3A7C}"/>
              </a:ext>
            </a:extLst>
          </p:cNvPr>
          <p:cNvPicPr>
            <a:picLocks noChangeAspect="1"/>
          </p:cNvPicPr>
          <p:nvPr/>
        </p:nvPicPr>
        <p:blipFill>
          <a:blip r:embed="rId3"/>
          <a:stretch>
            <a:fillRect/>
          </a:stretch>
        </p:blipFill>
        <p:spPr>
          <a:xfrm>
            <a:off x="5726783" y="2432402"/>
            <a:ext cx="5944494" cy="3249207"/>
          </a:xfrm>
          <a:prstGeom prst="rect">
            <a:avLst/>
          </a:prstGeom>
          <a:ln>
            <a:solidFill>
              <a:schemeClr val="bg1"/>
            </a:solidFill>
          </a:ln>
        </p:spPr>
      </p:pic>
    </p:spTree>
    <p:extLst>
      <p:ext uri="{BB962C8B-B14F-4D97-AF65-F5344CB8AC3E}">
        <p14:creationId xmlns:p14="http://schemas.microsoft.com/office/powerpoint/2010/main" val="4501959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BASIC OPERATORS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8" y="1880187"/>
            <a:ext cx="10893239" cy="4385816"/>
          </a:xfrm>
          <a:prstGeom prst="rect">
            <a:avLst/>
          </a:prstGeom>
          <a:noFill/>
        </p:spPr>
        <p:txBody>
          <a:bodyPr wrap="square" lIns="0" tIns="0" rIns="0" bIns="45720" rtlCol="0">
            <a:spAutoFit/>
          </a:bodyPr>
          <a:lstStyle/>
          <a:p>
            <a:r>
              <a:rPr lang="en-US" sz="1600" dirty="0">
                <a:solidFill>
                  <a:schemeClr val="bg1"/>
                </a:solidFill>
              </a:rPr>
              <a:t>Operators are the constructs which can manipulate the value of operands.</a:t>
            </a:r>
          </a:p>
          <a:p>
            <a:r>
              <a:rPr lang="en-US" sz="1600" dirty="0">
                <a:solidFill>
                  <a:schemeClr val="bg1"/>
                </a:solidFill>
              </a:rPr>
              <a:t>Consider the expression 4 + 5 = 9. Here, 4 and 5 are called operands and + is called </a:t>
            </a:r>
            <a:r>
              <a:rPr lang="en-US" sz="1600" b="1" dirty="0">
                <a:solidFill>
                  <a:schemeClr val="bg1"/>
                </a:solidFill>
              </a:rPr>
              <a:t>operator</a:t>
            </a:r>
            <a:r>
              <a:rPr lang="en-US" sz="1600" dirty="0">
                <a:solidFill>
                  <a:schemeClr val="bg1"/>
                </a:solidFill>
              </a:rPr>
              <a:t>.</a:t>
            </a:r>
          </a:p>
          <a:p>
            <a:endParaRPr lang="en-US" sz="1600" dirty="0">
              <a:solidFill>
                <a:schemeClr val="bg1"/>
              </a:solidFill>
            </a:endParaRPr>
          </a:p>
          <a:p>
            <a:r>
              <a:rPr lang="en-US" b="1" dirty="0">
                <a:solidFill>
                  <a:schemeClr val="bg1"/>
                </a:solidFill>
              </a:rPr>
              <a:t>TYPES OF OPERATOR</a:t>
            </a:r>
          </a:p>
          <a:p>
            <a:endParaRPr lang="en-US" sz="1600" b="1" dirty="0">
              <a:solidFill>
                <a:schemeClr val="bg1"/>
              </a:solidFill>
            </a:endParaRPr>
          </a:p>
          <a:p>
            <a:r>
              <a:rPr lang="en-US" sz="1600" dirty="0">
                <a:solidFill>
                  <a:schemeClr val="bg1"/>
                </a:solidFill>
              </a:rPr>
              <a:t>Python language supports the following types of operators.</a:t>
            </a:r>
          </a:p>
          <a:p>
            <a:pPr marL="857250" lvl="1" indent="-400050">
              <a:lnSpc>
                <a:spcPct val="150000"/>
              </a:lnSpc>
              <a:buFont typeface="+mj-lt"/>
              <a:buAutoNum type="romanUcPeriod"/>
            </a:pPr>
            <a:r>
              <a:rPr lang="en-US" sz="1600" dirty="0">
                <a:solidFill>
                  <a:schemeClr val="bg1"/>
                </a:solidFill>
              </a:rPr>
              <a:t>Arithmetic Operators</a:t>
            </a:r>
          </a:p>
          <a:p>
            <a:pPr marL="857250" lvl="1" indent="-400050">
              <a:lnSpc>
                <a:spcPct val="150000"/>
              </a:lnSpc>
              <a:buFont typeface="+mj-lt"/>
              <a:buAutoNum type="romanUcPeriod"/>
            </a:pPr>
            <a:r>
              <a:rPr lang="en-US" sz="1600" dirty="0">
                <a:solidFill>
                  <a:schemeClr val="bg1"/>
                </a:solidFill>
              </a:rPr>
              <a:t>Comparison (Relational) Operators</a:t>
            </a:r>
          </a:p>
          <a:p>
            <a:pPr marL="857250" lvl="1" indent="-400050">
              <a:lnSpc>
                <a:spcPct val="150000"/>
              </a:lnSpc>
              <a:buFont typeface="+mj-lt"/>
              <a:buAutoNum type="romanUcPeriod"/>
            </a:pPr>
            <a:r>
              <a:rPr lang="en-US" sz="1600" dirty="0">
                <a:solidFill>
                  <a:schemeClr val="bg1"/>
                </a:solidFill>
              </a:rPr>
              <a:t>Assignment Operators</a:t>
            </a:r>
          </a:p>
          <a:p>
            <a:pPr marL="857250" lvl="1" indent="-400050">
              <a:lnSpc>
                <a:spcPct val="150000"/>
              </a:lnSpc>
              <a:buFont typeface="+mj-lt"/>
              <a:buAutoNum type="romanUcPeriod"/>
            </a:pPr>
            <a:r>
              <a:rPr lang="en-US" sz="1600" dirty="0">
                <a:solidFill>
                  <a:schemeClr val="bg1"/>
                </a:solidFill>
              </a:rPr>
              <a:t>Logical Operators</a:t>
            </a:r>
          </a:p>
          <a:p>
            <a:pPr marL="857250" lvl="1" indent="-400050">
              <a:lnSpc>
                <a:spcPct val="150000"/>
              </a:lnSpc>
              <a:buFont typeface="+mj-lt"/>
              <a:buAutoNum type="romanUcPeriod"/>
            </a:pPr>
            <a:r>
              <a:rPr lang="en-US" sz="1600" dirty="0">
                <a:solidFill>
                  <a:schemeClr val="bg1"/>
                </a:solidFill>
              </a:rPr>
              <a:t>Bitwise Operators</a:t>
            </a:r>
          </a:p>
          <a:p>
            <a:pPr marL="857250" lvl="1" indent="-400050">
              <a:lnSpc>
                <a:spcPct val="150000"/>
              </a:lnSpc>
              <a:buFont typeface="+mj-lt"/>
              <a:buAutoNum type="romanUcPeriod"/>
            </a:pPr>
            <a:r>
              <a:rPr lang="en-US" sz="1600" dirty="0">
                <a:solidFill>
                  <a:schemeClr val="bg1"/>
                </a:solidFill>
              </a:rPr>
              <a:t>Membership Operators</a:t>
            </a:r>
          </a:p>
          <a:p>
            <a:pPr marL="857250" lvl="1" indent="-400050">
              <a:lnSpc>
                <a:spcPct val="150000"/>
              </a:lnSpc>
              <a:buFont typeface="+mj-lt"/>
              <a:buAutoNum type="romanUcPeriod"/>
            </a:pPr>
            <a:r>
              <a:rPr lang="en-US" sz="1600" dirty="0">
                <a:solidFill>
                  <a:schemeClr val="bg1"/>
                </a:solidFill>
              </a:rPr>
              <a:t>Identity Operators</a:t>
            </a:r>
          </a:p>
          <a:p>
            <a:endParaRPr lang="en-US" sz="1600" b="1" dirty="0">
              <a:solidFill>
                <a:schemeClr val="bg1"/>
              </a:solidFill>
            </a:endParaRPr>
          </a:p>
        </p:txBody>
      </p:sp>
    </p:spTree>
    <p:extLst>
      <p:ext uri="{BB962C8B-B14F-4D97-AF65-F5344CB8AC3E}">
        <p14:creationId xmlns:p14="http://schemas.microsoft.com/office/powerpoint/2010/main" val="24791291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BASIC OPERATORS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8" y="1880187"/>
            <a:ext cx="10893239" cy="877163"/>
          </a:xfrm>
          <a:prstGeom prst="rect">
            <a:avLst/>
          </a:prstGeom>
          <a:noFill/>
        </p:spPr>
        <p:txBody>
          <a:bodyPr wrap="square" lIns="0" tIns="0" rIns="0" bIns="45720" rtlCol="0">
            <a:spAutoFit/>
          </a:bodyPr>
          <a:lstStyle/>
          <a:p>
            <a:r>
              <a:rPr lang="en-US" b="1" dirty="0">
                <a:solidFill>
                  <a:schemeClr val="bg1"/>
                </a:solidFill>
              </a:rPr>
              <a:t>I. PYTHON ARITHMETIC OPERATORS</a:t>
            </a:r>
          </a:p>
          <a:p>
            <a:endParaRPr lang="en-US" b="1" dirty="0">
              <a:solidFill>
                <a:schemeClr val="bg1"/>
              </a:solidFill>
            </a:endParaRPr>
          </a:p>
          <a:p>
            <a:r>
              <a:rPr lang="en-US" sz="1600" dirty="0">
                <a:solidFill>
                  <a:schemeClr val="bg1"/>
                </a:solidFill>
              </a:rPr>
              <a:t>Assume variable a holds 10 and variable b holds 20, then </a:t>
            </a:r>
            <a:r>
              <a:rPr lang="en-US" dirty="0">
                <a:solidFill>
                  <a:schemeClr val="bg1"/>
                </a:solidFill>
              </a:rPr>
              <a:t>−</a:t>
            </a:r>
            <a:endParaRPr lang="en-US" b="1" dirty="0">
              <a:solidFill>
                <a:schemeClr val="bg1"/>
              </a:solidFill>
            </a:endParaRPr>
          </a:p>
        </p:txBody>
      </p:sp>
      <p:graphicFrame>
        <p:nvGraphicFramePr>
          <p:cNvPr id="3" name="Table 2">
            <a:extLst>
              <a:ext uri="{FF2B5EF4-FFF2-40B4-BE49-F238E27FC236}">
                <a16:creationId xmlns:a16="http://schemas.microsoft.com/office/drawing/2014/main" id="{9D13F914-E70E-49ED-9F2E-31711C32ED83}"/>
              </a:ext>
            </a:extLst>
          </p:cNvPr>
          <p:cNvGraphicFramePr>
            <a:graphicFrameLocks noGrp="1"/>
          </p:cNvGraphicFramePr>
          <p:nvPr>
            <p:extLst>
              <p:ext uri="{D42A27DB-BD31-4B8C-83A1-F6EECF244321}">
                <p14:modId xmlns:p14="http://schemas.microsoft.com/office/powerpoint/2010/main" val="428878491"/>
              </p:ext>
            </p:extLst>
          </p:nvPr>
        </p:nvGraphicFramePr>
        <p:xfrm>
          <a:off x="560327" y="2955488"/>
          <a:ext cx="10893239" cy="3225800"/>
        </p:xfrm>
        <a:graphic>
          <a:graphicData uri="http://schemas.openxmlformats.org/drawingml/2006/table">
            <a:tbl>
              <a:tblPr/>
              <a:tblGrid>
                <a:gridCol w="2129839">
                  <a:extLst>
                    <a:ext uri="{9D8B030D-6E8A-4147-A177-3AD203B41FA5}">
                      <a16:colId xmlns:a16="http://schemas.microsoft.com/office/drawing/2014/main" val="2123307931"/>
                    </a:ext>
                  </a:extLst>
                </a:gridCol>
                <a:gridCol w="5701756">
                  <a:extLst>
                    <a:ext uri="{9D8B030D-6E8A-4147-A177-3AD203B41FA5}">
                      <a16:colId xmlns:a16="http://schemas.microsoft.com/office/drawing/2014/main" val="483699102"/>
                    </a:ext>
                  </a:extLst>
                </a:gridCol>
                <a:gridCol w="3061644">
                  <a:extLst>
                    <a:ext uri="{9D8B030D-6E8A-4147-A177-3AD203B41FA5}">
                      <a16:colId xmlns:a16="http://schemas.microsoft.com/office/drawing/2014/main" val="3611998945"/>
                    </a:ext>
                  </a:extLst>
                </a:gridCol>
              </a:tblGrid>
              <a:tr h="215900">
                <a:tc>
                  <a:txBody>
                    <a:bodyPr/>
                    <a:lstStyle/>
                    <a:p>
                      <a:pPr algn="ctr" fontAlgn="ctr"/>
                      <a:r>
                        <a:rPr lang="en-US" sz="1400" b="1" i="0" u="none" strike="noStrike">
                          <a:solidFill>
                            <a:srgbClr val="FFFFFF"/>
                          </a:solidFill>
                          <a:effectLst/>
                          <a:latin typeface="Graphik" panose="020B0503030202060203" pitchFamily="34" charset="0"/>
                        </a:rPr>
                        <a:t>Operator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546A"/>
                    </a:solidFill>
                  </a:tcPr>
                </a:tc>
                <a:tc>
                  <a:txBody>
                    <a:bodyPr/>
                    <a:lstStyle/>
                    <a:p>
                      <a:pPr algn="ctr" fontAlgn="ctr"/>
                      <a:r>
                        <a:rPr lang="en-US" sz="1400" b="1" i="0" u="none" strike="noStrike">
                          <a:solidFill>
                            <a:srgbClr val="FFFFFF"/>
                          </a:solidFill>
                          <a:effectLst/>
                          <a:latin typeface="Graphik" panose="020B0503030202060203" pitchFamily="34" charset="0"/>
                        </a:rPr>
                        <a:t>Description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546A"/>
                    </a:solidFill>
                  </a:tcPr>
                </a:tc>
                <a:tc>
                  <a:txBody>
                    <a:bodyPr/>
                    <a:lstStyle/>
                    <a:p>
                      <a:pPr algn="ctr" fontAlgn="ctr"/>
                      <a:r>
                        <a:rPr lang="en-US" sz="1400" b="1" i="0" u="none" strike="noStrike">
                          <a:solidFill>
                            <a:srgbClr val="FFFFFF"/>
                          </a:solidFill>
                          <a:effectLst/>
                          <a:latin typeface="Graphik" panose="020B0503030202060203" pitchFamily="34" charset="0"/>
                        </a:rPr>
                        <a:t>Example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546A"/>
                    </a:solidFill>
                  </a:tcPr>
                </a:tc>
                <a:extLst>
                  <a:ext uri="{0D108BD9-81ED-4DB2-BD59-A6C34878D82A}">
                    <a16:rowId xmlns:a16="http://schemas.microsoft.com/office/drawing/2014/main" val="2935584638"/>
                  </a:ext>
                </a:extLst>
              </a:tr>
              <a:tr h="184150">
                <a:tc>
                  <a:txBody>
                    <a:bodyPr/>
                    <a:lstStyle/>
                    <a:p>
                      <a:pPr algn="l" fontAlgn="ctr"/>
                      <a:r>
                        <a:rPr lang="en-US" sz="1400" b="1" i="0" u="none" strike="noStrike">
                          <a:solidFill>
                            <a:srgbClr val="313131"/>
                          </a:solidFill>
                          <a:effectLst/>
                          <a:latin typeface="Graphik" panose="020B0503030202060203" pitchFamily="34" charset="0"/>
                        </a:rPr>
                        <a:t>+ Addition</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Graphik" panose="020B0503030202060203" pitchFamily="34" charset="0"/>
                        </a:rPr>
                        <a:t>Adds values on either side of the operator.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Graphik" panose="020B0503030202060203" pitchFamily="34" charset="0"/>
                        </a:rPr>
                        <a:t>a + b = 30</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8415347"/>
                  </a:ext>
                </a:extLst>
              </a:tr>
              <a:tr h="355600">
                <a:tc>
                  <a:txBody>
                    <a:bodyPr/>
                    <a:lstStyle/>
                    <a:p>
                      <a:pPr algn="l" fontAlgn="ctr"/>
                      <a:r>
                        <a:rPr lang="en-US" sz="1400" b="1" i="0" u="none" strike="noStrike">
                          <a:solidFill>
                            <a:srgbClr val="313131"/>
                          </a:solidFill>
                          <a:effectLst/>
                          <a:latin typeface="Graphik" panose="020B0503030202060203" pitchFamily="34" charset="0"/>
                        </a:rPr>
                        <a:t>- Subtraction</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Graphik" panose="020B0503030202060203" pitchFamily="34" charset="0"/>
                        </a:rPr>
                        <a:t>Subtracts right hand operand from left hand operand.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Graphik" panose="020B0503030202060203" pitchFamily="34" charset="0"/>
                        </a:rPr>
                        <a:t>a – b = -10</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3767866"/>
                  </a:ext>
                </a:extLst>
              </a:tr>
              <a:tr h="184150">
                <a:tc>
                  <a:txBody>
                    <a:bodyPr/>
                    <a:lstStyle/>
                    <a:p>
                      <a:pPr algn="l" fontAlgn="ctr"/>
                      <a:r>
                        <a:rPr lang="en-US" sz="1400" b="1" i="0" u="none" strike="noStrike">
                          <a:solidFill>
                            <a:srgbClr val="313131"/>
                          </a:solidFill>
                          <a:effectLst/>
                          <a:latin typeface="Graphik" panose="020B0503030202060203" pitchFamily="34" charset="0"/>
                        </a:rPr>
                        <a:t>* Multiplication</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Graphik" panose="020B0503030202060203" pitchFamily="34" charset="0"/>
                        </a:rPr>
                        <a:t>Multiplies values on either side of the operator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Graphik" panose="020B0503030202060203" pitchFamily="34" charset="0"/>
                        </a:rPr>
                        <a:t>a * b = 200</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985964"/>
                  </a:ext>
                </a:extLst>
              </a:tr>
              <a:tr h="355600">
                <a:tc>
                  <a:txBody>
                    <a:bodyPr/>
                    <a:lstStyle/>
                    <a:p>
                      <a:pPr algn="l" fontAlgn="ctr"/>
                      <a:r>
                        <a:rPr lang="en-US" sz="1400" b="1" i="0" u="none" strike="noStrike">
                          <a:solidFill>
                            <a:srgbClr val="313131"/>
                          </a:solidFill>
                          <a:effectLst/>
                          <a:latin typeface="Graphik" panose="020B0503030202060203" pitchFamily="34" charset="0"/>
                        </a:rPr>
                        <a:t>/ Division</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Graphik" panose="020B0503030202060203" pitchFamily="34" charset="0"/>
                        </a:rPr>
                        <a:t>Divides left hand operand by right hand operand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Graphik" panose="020B0503030202060203" pitchFamily="34" charset="0"/>
                        </a:rPr>
                        <a:t>b / a = 2</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952918"/>
                  </a:ext>
                </a:extLst>
              </a:tr>
              <a:tr h="355600">
                <a:tc>
                  <a:txBody>
                    <a:bodyPr/>
                    <a:lstStyle/>
                    <a:p>
                      <a:pPr algn="l" fontAlgn="ctr"/>
                      <a:r>
                        <a:rPr lang="en-US" sz="1400" b="1" i="0" u="none" strike="noStrike">
                          <a:solidFill>
                            <a:srgbClr val="313131"/>
                          </a:solidFill>
                          <a:effectLst/>
                          <a:latin typeface="Graphik" panose="020B0503030202060203" pitchFamily="34" charset="0"/>
                        </a:rPr>
                        <a:t>% Modulus</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Graphik" panose="020B0503030202060203" pitchFamily="34" charset="0"/>
                        </a:rPr>
                        <a:t>Divides left hand operand by right hand operand and returns remainder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Graphik" panose="020B0503030202060203" pitchFamily="34" charset="0"/>
                        </a:rPr>
                        <a:t>b % a = 0</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9722104"/>
                  </a:ext>
                </a:extLst>
              </a:tr>
              <a:tr h="355600">
                <a:tc>
                  <a:txBody>
                    <a:bodyPr/>
                    <a:lstStyle/>
                    <a:p>
                      <a:pPr algn="l" fontAlgn="ctr"/>
                      <a:r>
                        <a:rPr lang="en-US" sz="1400" b="1" i="0" u="none" strike="noStrike">
                          <a:solidFill>
                            <a:srgbClr val="313131"/>
                          </a:solidFill>
                          <a:effectLst/>
                          <a:latin typeface="Graphik" panose="020B0503030202060203" pitchFamily="34" charset="0"/>
                        </a:rPr>
                        <a:t>** Exponent</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Graphik" panose="020B0503030202060203" pitchFamily="34" charset="0"/>
                        </a:rPr>
                        <a:t>Performs exponential (power) calculation on operators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Graphik" panose="020B0503030202060203" pitchFamily="34" charset="0"/>
                        </a:rPr>
                        <a:t>a**b =10 to the power 20</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1755967"/>
                  </a:ext>
                </a:extLst>
              </a:tr>
              <a:tr h="1066800">
                <a:tc>
                  <a:txBody>
                    <a:bodyPr/>
                    <a:lstStyle/>
                    <a:p>
                      <a:pPr algn="l" fontAlgn="ctr"/>
                      <a:r>
                        <a:rPr lang="en-US" sz="1400" b="1" i="0" u="none" strike="noStrike" dirty="0">
                          <a:solidFill>
                            <a:srgbClr val="313131"/>
                          </a:solidFill>
                          <a:effectLst/>
                          <a:latin typeface="Graphik" panose="020B0503030202060203" pitchFamily="34" charset="0"/>
                        </a:rPr>
                        <a:t>//</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Graphik" panose="020B0503030202060203" pitchFamily="34" charset="0"/>
                        </a:rPr>
                        <a:t>Floor Division - The division of operands where the result is the quotient in which the digits after the decimal point are removed. But if one of the operands is negative, the result is floored, i.e., rounded away from zero (towards negative infinity)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313131"/>
                          </a:solidFill>
                          <a:effectLst/>
                          <a:latin typeface="Graphik" panose="020B0503030202060203" pitchFamily="34" charset="0"/>
                        </a:rPr>
                        <a:t>9//2 = 4 and 9.0//2.0 = 4.0, -11//3 = -4, - </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4670042"/>
                  </a:ext>
                </a:extLst>
              </a:tr>
            </a:tbl>
          </a:graphicData>
        </a:graphic>
      </p:graphicFrame>
    </p:spTree>
    <p:extLst>
      <p:ext uri="{BB962C8B-B14F-4D97-AF65-F5344CB8AC3E}">
        <p14:creationId xmlns:p14="http://schemas.microsoft.com/office/powerpoint/2010/main" val="35371685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BASIC OPERATORS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8" y="1880187"/>
            <a:ext cx="10893239" cy="815608"/>
          </a:xfrm>
          <a:prstGeom prst="rect">
            <a:avLst/>
          </a:prstGeom>
          <a:noFill/>
        </p:spPr>
        <p:txBody>
          <a:bodyPr wrap="square" lIns="0" tIns="0" rIns="0" bIns="45720" rtlCol="0">
            <a:spAutoFit/>
          </a:bodyPr>
          <a:lstStyle/>
          <a:p>
            <a:r>
              <a:rPr lang="en-US" b="1" dirty="0">
                <a:solidFill>
                  <a:schemeClr val="bg1"/>
                </a:solidFill>
              </a:rPr>
              <a:t>EXAMPLE</a:t>
            </a:r>
          </a:p>
          <a:p>
            <a:endParaRPr lang="en-US" sz="1600" b="1" dirty="0">
              <a:solidFill>
                <a:schemeClr val="bg1"/>
              </a:solidFill>
            </a:endParaRPr>
          </a:p>
          <a:p>
            <a:r>
              <a:rPr lang="en-US" sz="1600" dirty="0">
                <a:solidFill>
                  <a:schemeClr val="bg1"/>
                </a:solidFill>
              </a:rPr>
              <a:t>Assume variable a holds 21 and variable b holds 10, then −</a:t>
            </a:r>
            <a:endParaRPr lang="en-US" sz="1600" b="1" dirty="0">
              <a:solidFill>
                <a:schemeClr val="bg1"/>
              </a:solidFill>
            </a:endParaRPr>
          </a:p>
        </p:txBody>
      </p:sp>
      <p:sp>
        <p:nvSpPr>
          <p:cNvPr id="2" name="Rectangle 1">
            <a:extLst>
              <a:ext uri="{FF2B5EF4-FFF2-40B4-BE49-F238E27FC236}">
                <a16:creationId xmlns:a16="http://schemas.microsoft.com/office/drawing/2014/main" id="{B9AC7AA2-BEAE-4BB5-9DCC-B37D86F18F98}"/>
              </a:ext>
            </a:extLst>
          </p:cNvPr>
          <p:cNvSpPr/>
          <p:nvPr/>
        </p:nvSpPr>
        <p:spPr>
          <a:xfrm>
            <a:off x="560328" y="2905316"/>
            <a:ext cx="4946620" cy="3554819"/>
          </a:xfrm>
          <a:prstGeom prst="rect">
            <a:avLst/>
          </a:prstGeom>
          <a:solidFill>
            <a:schemeClr val="bg1"/>
          </a:solidFill>
        </p:spPr>
        <p:txBody>
          <a:bodyPr wrap="square">
            <a:spAutoFit/>
          </a:bodyPr>
          <a:lstStyle/>
          <a:p>
            <a:r>
              <a:rPr lang="en-US" sz="1500" dirty="0">
                <a:latin typeface="Courier New" panose="02070309020205020404" pitchFamily="49" charset="0"/>
                <a:cs typeface="Courier New" panose="02070309020205020404" pitchFamily="49" charset="0"/>
              </a:rPr>
              <a:t>a = 21</a:t>
            </a:r>
          </a:p>
          <a:p>
            <a:r>
              <a:rPr lang="en-US" sz="1500" dirty="0">
                <a:latin typeface="Courier New" panose="02070309020205020404" pitchFamily="49" charset="0"/>
                <a:cs typeface="Courier New" panose="02070309020205020404" pitchFamily="49" charset="0"/>
              </a:rPr>
              <a:t>b = 10</a:t>
            </a:r>
          </a:p>
          <a:p>
            <a:r>
              <a:rPr lang="en-US" sz="1500" dirty="0">
                <a:latin typeface="Courier New" panose="02070309020205020404" pitchFamily="49" charset="0"/>
                <a:cs typeface="Courier New" panose="02070309020205020404" pitchFamily="49" charset="0"/>
              </a:rPr>
              <a:t>c = 0</a:t>
            </a: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c = a + b</a:t>
            </a:r>
          </a:p>
          <a:p>
            <a:r>
              <a:rPr lang="en-US" sz="1500" dirty="0">
                <a:latin typeface="Courier New" panose="02070309020205020404" pitchFamily="49" charset="0"/>
                <a:cs typeface="Courier New" panose="02070309020205020404" pitchFamily="49" charset="0"/>
              </a:rPr>
              <a:t>print(“Line 1 - Value of c is ", c)</a:t>
            </a: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c = a - b</a:t>
            </a:r>
          </a:p>
          <a:p>
            <a:r>
              <a:rPr lang="en-US" sz="1500" dirty="0">
                <a:latin typeface="Courier New" panose="02070309020205020404" pitchFamily="49" charset="0"/>
                <a:cs typeface="Courier New" panose="02070309020205020404" pitchFamily="49" charset="0"/>
              </a:rPr>
              <a:t>print("Line 2 - Value of c is ", c) </a:t>
            </a: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c = a * b</a:t>
            </a:r>
          </a:p>
          <a:p>
            <a:r>
              <a:rPr lang="en-US" sz="1500" dirty="0">
                <a:latin typeface="Courier New" panose="02070309020205020404" pitchFamily="49" charset="0"/>
                <a:cs typeface="Courier New" panose="02070309020205020404" pitchFamily="49" charset="0"/>
              </a:rPr>
              <a:t>print("Line 3 - Value of c is ", c) </a:t>
            </a: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c = a / b</a:t>
            </a:r>
          </a:p>
          <a:p>
            <a:r>
              <a:rPr lang="en-US" sz="1500" dirty="0">
                <a:latin typeface="Courier New" panose="02070309020205020404" pitchFamily="49" charset="0"/>
                <a:cs typeface="Courier New" panose="02070309020205020404" pitchFamily="49" charset="0"/>
              </a:rPr>
              <a:t>print("Line 4 - Value of c is ", c)</a:t>
            </a:r>
          </a:p>
        </p:txBody>
      </p:sp>
      <p:sp>
        <p:nvSpPr>
          <p:cNvPr id="5" name="Rectangle 4">
            <a:extLst>
              <a:ext uri="{FF2B5EF4-FFF2-40B4-BE49-F238E27FC236}">
                <a16:creationId xmlns:a16="http://schemas.microsoft.com/office/drawing/2014/main" id="{10B82E37-58AC-4946-8BA6-6BBA8C97EBA4}"/>
              </a:ext>
            </a:extLst>
          </p:cNvPr>
          <p:cNvSpPr/>
          <p:nvPr/>
        </p:nvSpPr>
        <p:spPr>
          <a:xfrm>
            <a:off x="5852845" y="2905316"/>
            <a:ext cx="5600722" cy="3554819"/>
          </a:xfrm>
          <a:prstGeom prst="rect">
            <a:avLst/>
          </a:prstGeom>
          <a:solidFill>
            <a:schemeClr val="bg1"/>
          </a:solidFill>
        </p:spPr>
        <p:txBody>
          <a:bodyPr wrap="square">
            <a:spAutoFit/>
          </a:bodyPr>
          <a:lstStyle/>
          <a:p>
            <a:r>
              <a:rPr lang="en-US" sz="1500" dirty="0">
                <a:latin typeface="Courier New" panose="02070309020205020404" pitchFamily="49" charset="0"/>
                <a:cs typeface="Courier New" panose="02070309020205020404" pitchFamily="49" charset="0"/>
              </a:rPr>
              <a:t>c = a % b</a:t>
            </a:r>
          </a:p>
          <a:p>
            <a:r>
              <a:rPr lang="en-US" sz="1500" dirty="0">
                <a:latin typeface="Courier New" panose="02070309020205020404" pitchFamily="49" charset="0"/>
                <a:cs typeface="Courier New" panose="02070309020205020404" pitchFamily="49" charset="0"/>
              </a:rPr>
              <a:t>print("Line 5 - Value of c is ", c)</a:t>
            </a: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a = 2</a:t>
            </a:r>
          </a:p>
          <a:p>
            <a:r>
              <a:rPr lang="en-US" sz="1500" dirty="0">
                <a:latin typeface="Courier New" panose="02070309020205020404" pitchFamily="49" charset="0"/>
                <a:cs typeface="Courier New" panose="02070309020205020404" pitchFamily="49" charset="0"/>
              </a:rPr>
              <a:t>b = 3</a:t>
            </a:r>
          </a:p>
          <a:p>
            <a:r>
              <a:rPr lang="en-US" sz="1500" dirty="0">
                <a:latin typeface="Courier New" panose="02070309020205020404" pitchFamily="49" charset="0"/>
                <a:cs typeface="Courier New" panose="02070309020205020404" pitchFamily="49" charset="0"/>
              </a:rPr>
              <a:t>c = a**b </a:t>
            </a:r>
          </a:p>
          <a:p>
            <a:r>
              <a:rPr lang="en-US" sz="1500" dirty="0">
                <a:latin typeface="Courier New" panose="02070309020205020404" pitchFamily="49" charset="0"/>
                <a:cs typeface="Courier New" panose="02070309020205020404" pitchFamily="49" charset="0"/>
              </a:rPr>
              <a:t>print("Line 6 - Value of c is ", c)</a:t>
            </a: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a = 10</a:t>
            </a:r>
          </a:p>
          <a:p>
            <a:r>
              <a:rPr lang="en-US" sz="1500" dirty="0">
                <a:latin typeface="Courier New" panose="02070309020205020404" pitchFamily="49" charset="0"/>
                <a:cs typeface="Courier New" panose="02070309020205020404" pitchFamily="49" charset="0"/>
              </a:rPr>
              <a:t>b = 5</a:t>
            </a:r>
          </a:p>
          <a:p>
            <a:r>
              <a:rPr lang="en-US" sz="1500" dirty="0">
                <a:latin typeface="Courier New" panose="02070309020205020404" pitchFamily="49" charset="0"/>
                <a:cs typeface="Courier New" panose="02070309020205020404" pitchFamily="49" charset="0"/>
              </a:rPr>
              <a:t>c = a//b </a:t>
            </a:r>
          </a:p>
          <a:p>
            <a:r>
              <a:rPr lang="en-US" sz="1500" dirty="0">
                <a:latin typeface="Courier New" panose="02070309020205020404" pitchFamily="49" charset="0"/>
                <a:cs typeface="Courier New" panose="02070309020205020404" pitchFamily="49" charset="0"/>
              </a:rPr>
              <a:t>print("Line 7 - Value of c is ", c)</a:t>
            </a:r>
          </a:p>
          <a:p>
            <a:endParaRPr lang="en-US" sz="1500" dirty="0">
              <a:latin typeface="Courier New" panose="02070309020205020404" pitchFamily="49" charset="0"/>
              <a:cs typeface="Courier New" panose="02070309020205020404" pitchFamily="49" charset="0"/>
            </a:endParaRPr>
          </a:p>
          <a:p>
            <a:endParaRPr lang="en-US" sz="1500" dirty="0">
              <a:latin typeface="Courier New" panose="02070309020205020404" pitchFamily="49" charset="0"/>
              <a:cs typeface="Courier New" panose="02070309020205020404" pitchFamily="49" charset="0"/>
            </a:endParaRPr>
          </a:p>
          <a:p>
            <a:endParaRPr lang="en-US" sz="1500" dirty="0"/>
          </a:p>
        </p:txBody>
      </p:sp>
    </p:spTree>
    <p:extLst>
      <p:ext uri="{BB962C8B-B14F-4D97-AF65-F5344CB8AC3E}">
        <p14:creationId xmlns:p14="http://schemas.microsoft.com/office/powerpoint/2010/main" val="30366114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BASIC OPERATORS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490195" y="1922588"/>
            <a:ext cx="10893239" cy="815608"/>
          </a:xfrm>
          <a:prstGeom prst="rect">
            <a:avLst/>
          </a:prstGeom>
          <a:noFill/>
        </p:spPr>
        <p:txBody>
          <a:bodyPr wrap="square" lIns="0" tIns="0" rIns="0" bIns="45720" rtlCol="0">
            <a:spAutoFit/>
          </a:bodyPr>
          <a:lstStyle/>
          <a:p>
            <a:r>
              <a:rPr lang="en-US" b="1" dirty="0">
                <a:solidFill>
                  <a:schemeClr val="bg1"/>
                </a:solidFill>
              </a:rPr>
              <a:t>EXAMPLE</a:t>
            </a:r>
          </a:p>
          <a:p>
            <a:endParaRPr lang="en-US" sz="1600" dirty="0">
              <a:solidFill>
                <a:schemeClr val="bg1"/>
              </a:solidFill>
            </a:endParaRPr>
          </a:p>
          <a:p>
            <a:r>
              <a:rPr lang="en-US" sz="1600" dirty="0">
                <a:solidFill>
                  <a:schemeClr val="bg1"/>
                </a:solidFill>
              </a:rPr>
              <a:t>When you execute the above program, it produces the following result −</a:t>
            </a:r>
            <a:endParaRPr lang="en-US" sz="1600" b="1" dirty="0">
              <a:solidFill>
                <a:schemeClr val="bg1"/>
              </a:solidFill>
            </a:endParaRPr>
          </a:p>
        </p:txBody>
      </p:sp>
      <p:sp>
        <p:nvSpPr>
          <p:cNvPr id="3" name="Rectangle 2">
            <a:extLst>
              <a:ext uri="{FF2B5EF4-FFF2-40B4-BE49-F238E27FC236}">
                <a16:creationId xmlns:a16="http://schemas.microsoft.com/office/drawing/2014/main" id="{641A2CAB-7CD7-414C-9BC4-DB2043A5AC88}"/>
              </a:ext>
            </a:extLst>
          </p:cNvPr>
          <p:cNvSpPr/>
          <p:nvPr/>
        </p:nvSpPr>
        <p:spPr>
          <a:xfrm>
            <a:off x="582662" y="2839705"/>
            <a:ext cx="10112736" cy="2400657"/>
          </a:xfrm>
          <a:prstGeom prst="rect">
            <a:avLst/>
          </a:prstGeom>
          <a:solidFill>
            <a:schemeClr val="bg1"/>
          </a:solidFill>
        </p:spPr>
        <p:txBody>
          <a:bodyPr wrap="square">
            <a:spAutoFit/>
          </a:bodyPr>
          <a:lstStyle/>
          <a:p>
            <a:r>
              <a:rPr lang="en-US" sz="1500" dirty="0">
                <a:solidFill>
                  <a:srgbClr val="00BF00"/>
                </a:solidFill>
                <a:latin typeface="Lucida Console" panose="020B0609040504020204" pitchFamily="49" charset="0"/>
              </a:rPr>
              <a:t>ma.a.d.serrano@PISI-7091S2N-LX </a:t>
            </a:r>
            <a:r>
              <a:rPr lang="en-US" sz="1500" dirty="0">
                <a:solidFill>
                  <a:srgbClr val="BF00BF"/>
                </a:solidFill>
                <a:latin typeface="Lucida Console" panose="020B0609040504020204" pitchFamily="49" charset="0"/>
              </a:rPr>
              <a:t>MINGW64 </a:t>
            </a:r>
            <a:r>
              <a:rPr lang="en-US" sz="1500" dirty="0">
                <a:solidFill>
                  <a:srgbClr val="BFBF00"/>
                </a:solidFill>
                <a:latin typeface="Lucida Console" panose="020B0609040504020204" pitchFamily="49" charset="0"/>
              </a:rPr>
              <a:t>~/Desktop/python/scripts</a:t>
            </a:r>
            <a:endParaRPr lang="en-US" sz="1500" dirty="0">
              <a:latin typeface="Lucida Console" panose="020B0609040504020204" pitchFamily="49" charset="0"/>
            </a:endParaRPr>
          </a:p>
          <a:p>
            <a:r>
              <a:rPr lang="en-US" sz="1500" dirty="0">
                <a:latin typeface="Lucida Console" panose="020B0609040504020204" pitchFamily="49" charset="0"/>
              </a:rPr>
              <a:t>$ python operators.py</a:t>
            </a:r>
          </a:p>
          <a:p>
            <a:r>
              <a:rPr lang="en-US" sz="1500" dirty="0">
                <a:latin typeface="Lucida Console" panose="020B0609040504020204" pitchFamily="49" charset="0"/>
              </a:rPr>
              <a:t>Line 1 - Value of c is  31</a:t>
            </a:r>
          </a:p>
          <a:p>
            <a:r>
              <a:rPr lang="en-US" sz="1500" dirty="0">
                <a:latin typeface="Lucida Console" panose="020B0609040504020204" pitchFamily="49" charset="0"/>
              </a:rPr>
              <a:t>Line 2 - Value of c is  11</a:t>
            </a:r>
          </a:p>
          <a:p>
            <a:r>
              <a:rPr lang="en-US" sz="1500" dirty="0">
                <a:latin typeface="Lucida Console" panose="020B0609040504020204" pitchFamily="49" charset="0"/>
              </a:rPr>
              <a:t>Line 3 - Value of c is  210</a:t>
            </a:r>
          </a:p>
          <a:p>
            <a:r>
              <a:rPr lang="en-US" sz="1500" dirty="0">
                <a:latin typeface="Lucida Console" panose="020B0609040504020204" pitchFamily="49" charset="0"/>
              </a:rPr>
              <a:t>Line 4 - Value of c is  2.1</a:t>
            </a:r>
          </a:p>
          <a:p>
            <a:r>
              <a:rPr lang="en-US" sz="1500" dirty="0">
                <a:latin typeface="Lucida Console" panose="020B0609040504020204" pitchFamily="49" charset="0"/>
              </a:rPr>
              <a:t>Line 5 - Value of c is  1</a:t>
            </a:r>
          </a:p>
          <a:p>
            <a:r>
              <a:rPr lang="en-US" sz="1500" dirty="0">
                <a:latin typeface="Lucida Console" panose="020B0609040504020204" pitchFamily="49" charset="0"/>
              </a:rPr>
              <a:t>Line 6 - Value of c is  8</a:t>
            </a:r>
          </a:p>
          <a:p>
            <a:r>
              <a:rPr lang="en-US" sz="1500" dirty="0">
                <a:latin typeface="Lucida Console" panose="020B0609040504020204" pitchFamily="49" charset="0"/>
              </a:rPr>
              <a:t>Line 7 - Value of c is  2</a:t>
            </a:r>
          </a:p>
          <a:p>
            <a:endParaRPr lang="en-US" sz="1500" dirty="0">
              <a:latin typeface="Lucida Console" panose="020B0609040504020204" pitchFamily="49" charset="0"/>
            </a:endParaRPr>
          </a:p>
        </p:txBody>
      </p:sp>
      <p:sp>
        <p:nvSpPr>
          <p:cNvPr id="9" name="Rectangle 8">
            <a:extLst>
              <a:ext uri="{FF2B5EF4-FFF2-40B4-BE49-F238E27FC236}">
                <a16:creationId xmlns:a16="http://schemas.microsoft.com/office/drawing/2014/main" id="{123CB656-919B-40FA-93E3-3BF7F8A73B68}"/>
              </a:ext>
            </a:extLst>
          </p:cNvPr>
          <p:cNvSpPr/>
          <p:nvPr/>
        </p:nvSpPr>
        <p:spPr>
          <a:xfrm>
            <a:off x="673146" y="3129897"/>
            <a:ext cx="6826747" cy="1904440"/>
          </a:xfrm>
          <a:prstGeom prst="rect">
            <a:avLst/>
          </a:prstGeom>
          <a:noFill/>
          <a:ln>
            <a:solidFill>
              <a:srgbClr val="FF91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276654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BASIC OPERATORS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8" y="1880187"/>
            <a:ext cx="10893239" cy="1092607"/>
          </a:xfrm>
          <a:prstGeom prst="rect">
            <a:avLst/>
          </a:prstGeom>
          <a:noFill/>
        </p:spPr>
        <p:txBody>
          <a:bodyPr wrap="square" lIns="0" tIns="0" rIns="0" bIns="45720" rtlCol="0">
            <a:spAutoFit/>
          </a:bodyPr>
          <a:lstStyle/>
          <a:p>
            <a:r>
              <a:rPr lang="en-US" b="1" dirty="0">
                <a:solidFill>
                  <a:schemeClr val="bg1"/>
                </a:solidFill>
              </a:rPr>
              <a:t>II. PYTHON COMPARISON OPERATORS</a:t>
            </a:r>
          </a:p>
          <a:p>
            <a:endParaRPr lang="en-US" b="1" dirty="0">
              <a:solidFill>
                <a:schemeClr val="bg1"/>
              </a:solidFill>
            </a:endParaRPr>
          </a:p>
          <a:p>
            <a:r>
              <a:rPr lang="en-US" sz="1600" dirty="0">
                <a:solidFill>
                  <a:schemeClr val="bg1"/>
                </a:solidFill>
              </a:rPr>
              <a:t>These operators compare the values on either sides of them and decide the relation among them. They are also called Relational operators. Assume variable a holds 10 and variable b holds 20, then −</a:t>
            </a:r>
          </a:p>
        </p:txBody>
      </p:sp>
      <p:graphicFrame>
        <p:nvGraphicFramePr>
          <p:cNvPr id="2" name="Table 1">
            <a:extLst>
              <a:ext uri="{FF2B5EF4-FFF2-40B4-BE49-F238E27FC236}">
                <a16:creationId xmlns:a16="http://schemas.microsoft.com/office/drawing/2014/main" id="{1B971F8B-328F-441D-B569-42311B576C73}"/>
              </a:ext>
            </a:extLst>
          </p:cNvPr>
          <p:cNvGraphicFramePr>
            <a:graphicFrameLocks noGrp="1"/>
          </p:cNvGraphicFramePr>
          <p:nvPr>
            <p:extLst>
              <p:ext uri="{D42A27DB-BD31-4B8C-83A1-F6EECF244321}">
                <p14:modId xmlns:p14="http://schemas.microsoft.com/office/powerpoint/2010/main" val="731730620"/>
              </p:ext>
            </p:extLst>
          </p:nvPr>
        </p:nvGraphicFramePr>
        <p:xfrm>
          <a:off x="560327" y="3066118"/>
          <a:ext cx="10893239" cy="3380262"/>
        </p:xfrm>
        <a:graphic>
          <a:graphicData uri="http://schemas.openxmlformats.org/drawingml/2006/table">
            <a:tbl>
              <a:tblPr/>
              <a:tblGrid>
                <a:gridCol w="1045189">
                  <a:extLst>
                    <a:ext uri="{9D8B030D-6E8A-4147-A177-3AD203B41FA5}">
                      <a16:colId xmlns:a16="http://schemas.microsoft.com/office/drawing/2014/main" val="1291808030"/>
                    </a:ext>
                  </a:extLst>
                </a:gridCol>
                <a:gridCol w="6475228">
                  <a:extLst>
                    <a:ext uri="{9D8B030D-6E8A-4147-A177-3AD203B41FA5}">
                      <a16:colId xmlns:a16="http://schemas.microsoft.com/office/drawing/2014/main" val="478293983"/>
                    </a:ext>
                  </a:extLst>
                </a:gridCol>
                <a:gridCol w="3372822">
                  <a:extLst>
                    <a:ext uri="{9D8B030D-6E8A-4147-A177-3AD203B41FA5}">
                      <a16:colId xmlns:a16="http://schemas.microsoft.com/office/drawing/2014/main" val="2806439921"/>
                    </a:ext>
                  </a:extLst>
                </a:gridCol>
              </a:tblGrid>
              <a:tr h="167483">
                <a:tc>
                  <a:txBody>
                    <a:bodyPr/>
                    <a:lstStyle/>
                    <a:p>
                      <a:pPr algn="ctr" fontAlgn="ctr"/>
                      <a:r>
                        <a:rPr lang="en-US" sz="1500" b="1" i="0" u="none" strike="noStrike">
                          <a:solidFill>
                            <a:srgbClr val="FFFFFF"/>
                          </a:solidFill>
                          <a:effectLst/>
                          <a:latin typeface="Graphik" panose="020B0503030202060203" pitchFamily="34" charset="0"/>
                        </a:rPr>
                        <a:t>Operator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546A"/>
                    </a:solidFill>
                  </a:tcPr>
                </a:tc>
                <a:tc>
                  <a:txBody>
                    <a:bodyPr/>
                    <a:lstStyle/>
                    <a:p>
                      <a:pPr algn="ctr" fontAlgn="ctr"/>
                      <a:r>
                        <a:rPr lang="en-US" sz="1500" b="1" i="0" u="none" strike="noStrike" dirty="0">
                          <a:solidFill>
                            <a:srgbClr val="FFFFFF"/>
                          </a:solidFill>
                          <a:effectLst/>
                          <a:latin typeface="Graphik" panose="020B0503030202060203" pitchFamily="34" charset="0"/>
                        </a:rPr>
                        <a:t>Description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546A"/>
                    </a:solidFill>
                  </a:tcPr>
                </a:tc>
                <a:tc>
                  <a:txBody>
                    <a:bodyPr/>
                    <a:lstStyle/>
                    <a:p>
                      <a:pPr algn="ctr" fontAlgn="ctr"/>
                      <a:r>
                        <a:rPr lang="en-US" sz="1500" b="1" i="0" u="none" strike="noStrike">
                          <a:solidFill>
                            <a:srgbClr val="FFFFFF"/>
                          </a:solidFill>
                          <a:effectLst/>
                          <a:latin typeface="Graphik" panose="020B0503030202060203" pitchFamily="34" charset="0"/>
                        </a:rPr>
                        <a:t>Example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546A"/>
                    </a:solidFill>
                  </a:tcPr>
                </a:tc>
                <a:extLst>
                  <a:ext uri="{0D108BD9-81ED-4DB2-BD59-A6C34878D82A}">
                    <a16:rowId xmlns:a16="http://schemas.microsoft.com/office/drawing/2014/main" val="2410884309"/>
                  </a:ext>
                </a:extLst>
              </a:tr>
              <a:tr h="413781">
                <a:tc>
                  <a:txBody>
                    <a:bodyPr/>
                    <a:lstStyle/>
                    <a:p>
                      <a:pPr algn="ctr" fontAlgn="ctr"/>
                      <a:r>
                        <a:rPr lang="en-US" sz="1500" b="1" i="0" u="none" strike="noStrike">
                          <a:solidFill>
                            <a:srgbClr val="313131"/>
                          </a:solidFill>
                          <a:effectLst/>
                          <a:latin typeface="Graphik" panose="020B0503030202060203" pitchFamily="34" charset="0"/>
                        </a:rPr>
                        <a:t>==</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313131"/>
                          </a:solidFill>
                          <a:effectLst/>
                          <a:latin typeface="Graphik" panose="020B0503030202060203" pitchFamily="34" charset="0"/>
                        </a:rPr>
                        <a:t>If the values of two operands are equal, then the condition becomes true.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313131"/>
                          </a:solidFill>
                          <a:effectLst/>
                          <a:latin typeface="Graphik" panose="020B0503030202060203" pitchFamily="34" charset="0"/>
                        </a:rPr>
                        <a:t>(a == b) is not true.</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3779477"/>
                  </a:ext>
                </a:extLst>
              </a:tr>
              <a:tr h="275854">
                <a:tc>
                  <a:txBody>
                    <a:bodyPr/>
                    <a:lstStyle/>
                    <a:p>
                      <a:pPr algn="ctr" fontAlgn="ctr"/>
                      <a:r>
                        <a:rPr lang="en-US" sz="1500" b="1" i="0" u="none" strike="noStrike">
                          <a:solidFill>
                            <a:srgbClr val="313131"/>
                          </a:solidFill>
                          <a:effectLst/>
                          <a:latin typeface="Graphik" panose="020B0503030202060203" pitchFamily="34" charset="0"/>
                        </a:rPr>
                        <a:t>!=</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313131"/>
                          </a:solidFill>
                          <a:effectLst/>
                          <a:latin typeface="Graphik" panose="020B0503030202060203" pitchFamily="34" charset="0"/>
                        </a:rPr>
                        <a:t>If values of two operands are not equal, then condition becomes true.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313131"/>
                          </a:solidFill>
                          <a:effectLst/>
                          <a:latin typeface="Graphik" panose="020B0503030202060203" pitchFamily="34" charset="0"/>
                        </a:rPr>
                        <a:t>(a != b) is true.</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2529375"/>
                  </a:ext>
                </a:extLst>
              </a:tr>
              <a:tr h="275854">
                <a:tc>
                  <a:txBody>
                    <a:bodyPr/>
                    <a:lstStyle/>
                    <a:p>
                      <a:pPr algn="ctr" fontAlgn="ctr"/>
                      <a:r>
                        <a:rPr lang="en-US" sz="1500" b="1" i="0" u="none" strike="noStrike">
                          <a:solidFill>
                            <a:srgbClr val="313131"/>
                          </a:solidFill>
                          <a:effectLst/>
                          <a:latin typeface="Graphik" panose="020B0503030202060203" pitchFamily="34" charset="0"/>
                        </a:rPr>
                        <a:t>&lt;&gt;</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313131"/>
                          </a:solidFill>
                          <a:effectLst/>
                          <a:latin typeface="Graphik" panose="020B0503030202060203" pitchFamily="34" charset="0"/>
                        </a:rPr>
                        <a:t>If values of two operands are not equal, then condition becomes true.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313131"/>
                          </a:solidFill>
                          <a:effectLst/>
                          <a:latin typeface="Graphik" panose="020B0503030202060203" pitchFamily="34" charset="0"/>
                        </a:rPr>
                        <a:t>(a &lt;&gt; b) is true. This is similar to != operator.</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2929967"/>
                  </a:ext>
                </a:extLst>
              </a:tr>
              <a:tr h="413781">
                <a:tc>
                  <a:txBody>
                    <a:bodyPr/>
                    <a:lstStyle/>
                    <a:p>
                      <a:pPr algn="ctr" fontAlgn="ctr"/>
                      <a:r>
                        <a:rPr lang="en-US" sz="1500" b="1" i="0" u="none" strike="noStrike">
                          <a:solidFill>
                            <a:srgbClr val="313131"/>
                          </a:solidFill>
                          <a:effectLst/>
                          <a:latin typeface="Graphik" panose="020B0503030202060203" pitchFamily="34" charset="0"/>
                        </a:rPr>
                        <a:t>&gt;</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313131"/>
                          </a:solidFill>
                          <a:effectLst/>
                          <a:latin typeface="Graphik" panose="020B0503030202060203" pitchFamily="34" charset="0"/>
                        </a:rPr>
                        <a:t>If the value of left operand is greater than the value of right operand, then condition becomes true.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313131"/>
                          </a:solidFill>
                          <a:effectLst/>
                          <a:latin typeface="Graphik" panose="020B0503030202060203" pitchFamily="34" charset="0"/>
                        </a:rPr>
                        <a:t>(a &gt; b) is not true.</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0391714"/>
                  </a:ext>
                </a:extLst>
              </a:tr>
              <a:tr h="413781">
                <a:tc>
                  <a:txBody>
                    <a:bodyPr/>
                    <a:lstStyle/>
                    <a:p>
                      <a:pPr algn="ctr" fontAlgn="ctr"/>
                      <a:r>
                        <a:rPr lang="en-US" sz="1500" b="1" i="0" u="none" strike="noStrike">
                          <a:solidFill>
                            <a:srgbClr val="313131"/>
                          </a:solidFill>
                          <a:effectLst/>
                          <a:latin typeface="Graphik" panose="020B0503030202060203" pitchFamily="34" charset="0"/>
                        </a:rPr>
                        <a:t>&lt;</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313131"/>
                          </a:solidFill>
                          <a:effectLst/>
                          <a:latin typeface="Graphik" panose="020B0503030202060203" pitchFamily="34" charset="0"/>
                        </a:rPr>
                        <a:t>If the value of left operand is less than the value of right operand, then condition becomes true.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313131"/>
                          </a:solidFill>
                          <a:effectLst/>
                          <a:latin typeface="Graphik" panose="020B0503030202060203" pitchFamily="34" charset="0"/>
                        </a:rPr>
                        <a:t>(a &lt; b) is true.</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0838198"/>
                  </a:ext>
                </a:extLst>
              </a:tr>
              <a:tr h="551708">
                <a:tc>
                  <a:txBody>
                    <a:bodyPr/>
                    <a:lstStyle/>
                    <a:p>
                      <a:pPr algn="ctr" fontAlgn="ctr"/>
                      <a:r>
                        <a:rPr lang="en-US" sz="1500" b="1" i="0" u="none" strike="noStrike">
                          <a:solidFill>
                            <a:srgbClr val="313131"/>
                          </a:solidFill>
                          <a:effectLst/>
                          <a:latin typeface="Graphik" panose="020B0503030202060203" pitchFamily="34" charset="0"/>
                        </a:rPr>
                        <a:t>&gt;=</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313131"/>
                          </a:solidFill>
                          <a:effectLst/>
                          <a:latin typeface="Graphik" panose="020B0503030202060203" pitchFamily="34" charset="0"/>
                        </a:rPr>
                        <a:t>If the value of left operand is greater than or equal to the value of right operand, then condition becomes true.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313131"/>
                          </a:solidFill>
                          <a:effectLst/>
                          <a:latin typeface="Graphik" panose="020B0503030202060203" pitchFamily="34" charset="0"/>
                        </a:rPr>
                        <a:t>(a &gt;= b) is not true.</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2604444"/>
                  </a:ext>
                </a:extLst>
              </a:tr>
              <a:tr h="413781">
                <a:tc>
                  <a:txBody>
                    <a:bodyPr/>
                    <a:lstStyle/>
                    <a:p>
                      <a:pPr algn="ctr" fontAlgn="ctr"/>
                      <a:r>
                        <a:rPr lang="en-US" sz="1500" b="1" i="0" u="none" strike="noStrike" dirty="0">
                          <a:solidFill>
                            <a:srgbClr val="313131"/>
                          </a:solidFill>
                          <a:effectLst/>
                          <a:latin typeface="Graphik" panose="020B0503030202060203" pitchFamily="34" charset="0"/>
                        </a:rPr>
                        <a:t>&lt;=</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313131"/>
                          </a:solidFill>
                          <a:effectLst/>
                          <a:latin typeface="Graphik" panose="020B0503030202060203" pitchFamily="34" charset="0"/>
                        </a:rPr>
                        <a:t>If the value of left operand is less than or equal to the value of right operand, then condition becomes true.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dirty="0">
                          <a:solidFill>
                            <a:srgbClr val="313131"/>
                          </a:solidFill>
                          <a:effectLst/>
                          <a:latin typeface="Graphik" panose="020B0503030202060203" pitchFamily="34" charset="0"/>
                        </a:rPr>
                        <a:t>(a &lt;= b) is true. </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6423361"/>
                  </a:ext>
                </a:extLst>
              </a:tr>
            </a:tbl>
          </a:graphicData>
        </a:graphic>
      </p:graphicFrame>
    </p:spTree>
    <p:extLst>
      <p:ext uri="{BB962C8B-B14F-4D97-AF65-F5344CB8AC3E}">
        <p14:creationId xmlns:p14="http://schemas.microsoft.com/office/powerpoint/2010/main" val="32417888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BASIC OPERATORS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8" y="1880187"/>
            <a:ext cx="10893239" cy="877163"/>
          </a:xfrm>
          <a:prstGeom prst="rect">
            <a:avLst/>
          </a:prstGeom>
          <a:noFill/>
        </p:spPr>
        <p:txBody>
          <a:bodyPr wrap="square" lIns="0" tIns="0" rIns="0" bIns="45720" rtlCol="0">
            <a:spAutoFit/>
          </a:bodyPr>
          <a:lstStyle/>
          <a:p>
            <a:r>
              <a:rPr lang="en-US" b="1" dirty="0">
                <a:solidFill>
                  <a:schemeClr val="bg1"/>
                </a:solidFill>
              </a:rPr>
              <a:t>II. PYTHON ASSIGNMENT OPERATORS</a:t>
            </a:r>
          </a:p>
          <a:p>
            <a:endParaRPr lang="en-US" b="1" dirty="0">
              <a:solidFill>
                <a:schemeClr val="bg1"/>
              </a:solidFill>
            </a:endParaRPr>
          </a:p>
          <a:p>
            <a:r>
              <a:rPr lang="en-US" sz="1600" dirty="0">
                <a:solidFill>
                  <a:schemeClr val="bg1"/>
                </a:solidFill>
              </a:rPr>
              <a:t>Assume variable a holds 10 and variable b holds 20, then −</a:t>
            </a:r>
          </a:p>
        </p:txBody>
      </p:sp>
      <p:graphicFrame>
        <p:nvGraphicFramePr>
          <p:cNvPr id="5" name="Table 4">
            <a:extLst>
              <a:ext uri="{FF2B5EF4-FFF2-40B4-BE49-F238E27FC236}">
                <a16:creationId xmlns:a16="http://schemas.microsoft.com/office/drawing/2014/main" id="{957585C8-83C6-4910-A7F4-300E5CCEC1E2}"/>
              </a:ext>
            </a:extLst>
          </p:cNvPr>
          <p:cNvGraphicFramePr>
            <a:graphicFrameLocks noGrp="1"/>
          </p:cNvGraphicFramePr>
          <p:nvPr>
            <p:extLst>
              <p:ext uri="{D42A27DB-BD31-4B8C-83A1-F6EECF244321}">
                <p14:modId xmlns:p14="http://schemas.microsoft.com/office/powerpoint/2010/main" val="3117584999"/>
              </p:ext>
            </p:extLst>
          </p:nvPr>
        </p:nvGraphicFramePr>
        <p:xfrm>
          <a:off x="560327" y="2852353"/>
          <a:ext cx="10893239" cy="3514278"/>
        </p:xfrm>
        <a:graphic>
          <a:graphicData uri="http://schemas.openxmlformats.org/drawingml/2006/table">
            <a:tbl>
              <a:tblPr/>
              <a:tblGrid>
                <a:gridCol w="1792455">
                  <a:extLst>
                    <a:ext uri="{9D8B030D-6E8A-4147-A177-3AD203B41FA5}">
                      <a16:colId xmlns:a16="http://schemas.microsoft.com/office/drawing/2014/main" val="2905338668"/>
                    </a:ext>
                  </a:extLst>
                </a:gridCol>
                <a:gridCol w="5496674">
                  <a:extLst>
                    <a:ext uri="{9D8B030D-6E8A-4147-A177-3AD203B41FA5}">
                      <a16:colId xmlns:a16="http://schemas.microsoft.com/office/drawing/2014/main" val="1217199226"/>
                    </a:ext>
                  </a:extLst>
                </a:gridCol>
                <a:gridCol w="3604110">
                  <a:extLst>
                    <a:ext uri="{9D8B030D-6E8A-4147-A177-3AD203B41FA5}">
                      <a16:colId xmlns:a16="http://schemas.microsoft.com/office/drawing/2014/main" val="541623590"/>
                    </a:ext>
                  </a:extLst>
                </a:gridCol>
              </a:tblGrid>
              <a:tr h="260552">
                <a:tc>
                  <a:txBody>
                    <a:bodyPr/>
                    <a:lstStyle/>
                    <a:p>
                      <a:pPr algn="ctr" fontAlgn="ctr"/>
                      <a:r>
                        <a:rPr lang="en-US" sz="1400" b="1" i="0" u="none" strike="noStrike">
                          <a:solidFill>
                            <a:srgbClr val="FFFFFF"/>
                          </a:solidFill>
                          <a:effectLst/>
                          <a:latin typeface="Graphik" panose="020B0503030202060203" pitchFamily="34" charset="0"/>
                        </a:rPr>
                        <a:t>Operator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546A"/>
                    </a:solidFill>
                  </a:tcPr>
                </a:tc>
                <a:tc>
                  <a:txBody>
                    <a:bodyPr/>
                    <a:lstStyle/>
                    <a:p>
                      <a:pPr algn="ctr" fontAlgn="ctr"/>
                      <a:r>
                        <a:rPr lang="en-US" sz="1400" b="1" i="0" u="none" strike="noStrike">
                          <a:solidFill>
                            <a:srgbClr val="FFFFFF"/>
                          </a:solidFill>
                          <a:effectLst/>
                          <a:latin typeface="Graphik" panose="020B0503030202060203" pitchFamily="34" charset="0"/>
                        </a:rPr>
                        <a:t>Description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546A"/>
                    </a:solidFill>
                  </a:tcPr>
                </a:tc>
                <a:tc>
                  <a:txBody>
                    <a:bodyPr/>
                    <a:lstStyle/>
                    <a:p>
                      <a:pPr algn="ctr" fontAlgn="ctr"/>
                      <a:r>
                        <a:rPr lang="en-US" sz="1400" b="1" i="0" u="none" strike="noStrike">
                          <a:solidFill>
                            <a:srgbClr val="FFFFFF"/>
                          </a:solidFill>
                          <a:effectLst/>
                          <a:latin typeface="Graphik" panose="020B0503030202060203" pitchFamily="34" charset="0"/>
                        </a:rPr>
                        <a:t>Example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546A"/>
                    </a:solidFill>
                  </a:tcPr>
                </a:tc>
                <a:extLst>
                  <a:ext uri="{0D108BD9-81ED-4DB2-BD59-A6C34878D82A}">
                    <a16:rowId xmlns:a16="http://schemas.microsoft.com/office/drawing/2014/main" val="3318178661"/>
                  </a:ext>
                </a:extLst>
              </a:tr>
              <a:tr h="222236">
                <a:tc>
                  <a:txBody>
                    <a:bodyPr/>
                    <a:lstStyle/>
                    <a:p>
                      <a:pPr algn="l" fontAlgn="ctr"/>
                      <a:r>
                        <a:rPr lang="en-US" sz="1400" b="1" i="0" u="none" strike="noStrike">
                          <a:solidFill>
                            <a:srgbClr val="313131"/>
                          </a:solidFill>
                          <a:effectLst/>
                          <a:latin typeface="Graphik" panose="020B0503030202060203" pitchFamily="34" charset="0"/>
                        </a:rPr>
                        <a:t>=</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Graphik" panose="020B0503030202060203" pitchFamily="34" charset="0"/>
                        </a:rPr>
                        <a:t>Assigns values from right side operands to left side operand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Graphik" panose="020B0503030202060203" pitchFamily="34" charset="0"/>
                        </a:rPr>
                        <a:t>c = a + b assigns value of a + b into c</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2430858"/>
                  </a:ext>
                </a:extLst>
              </a:tr>
              <a:tr h="429145">
                <a:tc>
                  <a:txBody>
                    <a:bodyPr/>
                    <a:lstStyle/>
                    <a:p>
                      <a:pPr algn="l" fontAlgn="ctr"/>
                      <a:r>
                        <a:rPr lang="en-US" sz="1400" b="1" i="0" u="none" strike="noStrike">
                          <a:solidFill>
                            <a:srgbClr val="313131"/>
                          </a:solidFill>
                          <a:effectLst/>
                          <a:latin typeface="Graphik" panose="020B0503030202060203" pitchFamily="34" charset="0"/>
                        </a:rPr>
                        <a:t>+= Add AND</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Graphik" panose="020B0503030202060203" pitchFamily="34" charset="0"/>
                        </a:rPr>
                        <a:t>It adds right operand to the left operand and assign the result to left operand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Graphik" panose="020B0503030202060203" pitchFamily="34" charset="0"/>
                        </a:rPr>
                        <a:t>c += a is equivalent to c = c + 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1422254"/>
                  </a:ext>
                </a:extLst>
              </a:tr>
              <a:tr h="429145">
                <a:tc>
                  <a:txBody>
                    <a:bodyPr/>
                    <a:lstStyle/>
                    <a:p>
                      <a:pPr algn="l" fontAlgn="ctr"/>
                      <a:r>
                        <a:rPr lang="en-US" sz="1400" b="1" i="0" u="none" strike="noStrike">
                          <a:solidFill>
                            <a:srgbClr val="313131"/>
                          </a:solidFill>
                          <a:effectLst/>
                          <a:latin typeface="Graphik" panose="020B0503030202060203" pitchFamily="34" charset="0"/>
                        </a:rPr>
                        <a:t>-= Subtract AND</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Graphik" panose="020B0503030202060203" pitchFamily="34" charset="0"/>
                        </a:rPr>
                        <a:t>It subtracts right operand from the left operand and assign the result to left operand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Graphik" panose="020B0503030202060203" pitchFamily="34" charset="0"/>
                        </a:rPr>
                        <a:t>c -= a is equivalent to c = c - 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6365043"/>
                  </a:ext>
                </a:extLst>
              </a:tr>
              <a:tr h="429145">
                <a:tc>
                  <a:txBody>
                    <a:bodyPr/>
                    <a:lstStyle/>
                    <a:p>
                      <a:pPr algn="l" fontAlgn="ctr"/>
                      <a:r>
                        <a:rPr lang="en-US" sz="1400" b="1" i="0" u="none" strike="noStrike">
                          <a:solidFill>
                            <a:srgbClr val="313131"/>
                          </a:solidFill>
                          <a:effectLst/>
                          <a:latin typeface="Graphik" panose="020B0503030202060203" pitchFamily="34" charset="0"/>
                        </a:rPr>
                        <a:t>*= Multiply AND</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Graphik" panose="020B0503030202060203" pitchFamily="34" charset="0"/>
                        </a:rPr>
                        <a:t>It multiplies right operand with the left operand and assign the result to left operand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Graphik" panose="020B0503030202060203" pitchFamily="34" charset="0"/>
                        </a:rPr>
                        <a:t>c *= a is equivalent to c = c * 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8892443"/>
                  </a:ext>
                </a:extLst>
              </a:tr>
              <a:tr h="429145">
                <a:tc>
                  <a:txBody>
                    <a:bodyPr/>
                    <a:lstStyle/>
                    <a:p>
                      <a:pPr algn="l" fontAlgn="ctr"/>
                      <a:r>
                        <a:rPr lang="en-US" sz="1400" b="1" i="0" u="none" strike="noStrike">
                          <a:solidFill>
                            <a:srgbClr val="313131"/>
                          </a:solidFill>
                          <a:effectLst/>
                          <a:latin typeface="Graphik" panose="020B0503030202060203" pitchFamily="34" charset="0"/>
                        </a:rPr>
                        <a:t>/= Divide AND</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Graphik" panose="020B0503030202060203" pitchFamily="34" charset="0"/>
                        </a:rPr>
                        <a:t>It divides left operand with the right operand and assign the result to left operand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Graphik" panose="020B0503030202060203" pitchFamily="34" charset="0"/>
                        </a:rPr>
                        <a:t>c /= a is equivalent to c = c / ac /= a is equivalent to c = c / 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3544164"/>
                  </a:ext>
                </a:extLst>
              </a:tr>
              <a:tr h="429145">
                <a:tc>
                  <a:txBody>
                    <a:bodyPr/>
                    <a:lstStyle/>
                    <a:p>
                      <a:pPr algn="l" fontAlgn="ctr"/>
                      <a:r>
                        <a:rPr lang="en-US" sz="1400" b="1" i="0" u="none" strike="noStrike">
                          <a:solidFill>
                            <a:srgbClr val="313131"/>
                          </a:solidFill>
                          <a:effectLst/>
                          <a:latin typeface="Graphik" panose="020B0503030202060203" pitchFamily="34" charset="0"/>
                        </a:rPr>
                        <a:t>%= Modulus AND</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Graphik" panose="020B0503030202060203" pitchFamily="34" charset="0"/>
                        </a:rPr>
                        <a:t>It takes modulus using two operands and assign the result to left operand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Graphik" panose="020B0503030202060203" pitchFamily="34" charset="0"/>
                        </a:rPr>
                        <a:t>c %= a is equivalent to c = c % 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3085662"/>
                  </a:ext>
                </a:extLst>
              </a:tr>
              <a:tr h="429145">
                <a:tc>
                  <a:txBody>
                    <a:bodyPr/>
                    <a:lstStyle/>
                    <a:p>
                      <a:pPr algn="l" fontAlgn="ctr"/>
                      <a:r>
                        <a:rPr lang="en-US" sz="1400" b="1" i="0" u="none" strike="noStrike">
                          <a:solidFill>
                            <a:srgbClr val="313131"/>
                          </a:solidFill>
                          <a:effectLst/>
                          <a:latin typeface="Graphik" panose="020B0503030202060203" pitchFamily="34" charset="0"/>
                        </a:rPr>
                        <a:t>**= Exponent AND</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Graphik" panose="020B0503030202060203" pitchFamily="34" charset="0"/>
                        </a:rPr>
                        <a:t>Performs exponential (power) calculation on operators and assign value to the left operand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Graphik" panose="020B0503030202060203" pitchFamily="34" charset="0"/>
                        </a:rPr>
                        <a:t>c **= a is equivalent to c = c ** 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6100831"/>
                  </a:ext>
                </a:extLst>
              </a:tr>
              <a:tr h="429145">
                <a:tc>
                  <a:txBody>
                    <a:bodyPr/>
                    <a:lstStyle/>
                    <a:p>
                      <a:pPr algn="l" fontAlgn="ctr"/>
                      <a:r>
                        <a:rPr lang="en-US" sz="1400" b="1" i="0" u="none" strike="noStrike" dirty="0">
                          <a:solidFill>
                            <a:srgbClr val="313131"/>
                          </a:solidFill>
                          <a:effectLst/>
                          <a:latin typeface="Graphik" panose="020B0503030202060203" pitchFamily="34" charset="0"/>
                        </a:rPr>
                        <a:t>//= Floor Division</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313131"/>
                          </a:solidFill>
                          <a:effectLst/>
                          <a:latin typeface="Graphik" panose="020B0503030202060203" pitchFamily="34" charset="0"/>
                        </a:rPr>
                        <a:t>It performs floor division on operators and assign value to the left operand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313131"/>
                          </a:solidFill>
                          <a:effectLst/>
                          <a:latin typeface="Graphik" panose="020B0503030202060203" pitchFamily="34" charset="0"/>
                        </a:rPr>
                        <a:t>c //= a is equivalent to c = c // a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372028"/>
                  </a:ext>
                </a:extLst>
              </a:tr>
            </a:tbl>
          </a:graphicData>
        </a:graphic>
      </p:graphicFrame>
    </p:spTree>
    <p:extLst>
      <p:ext uri="{BB962C8B-B14F-4D97-AF65-F5344CB8AC3E}">
        <p14:creationId xmlns:p14="http://schemas.microsoft.com/office/powerpoint/2010/main" val="15733963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BASIC OPERATORS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8" y="1880187"/>
            <a:ext cx="10893239" cy="3277820"/>
          </a:xfrm>
          <a:prstGeom prst="rect">
            <a:avLst/>
          </a:prstGeom>
          <a:noFill/>
        </p:spPr>
        <p:txBody>
          <a:bodyPr wrap="square" lIns="0" tIns="0" rIns="0" bIns="45720" rtlCol="0">
            <a:spAutoFit/>
          </a:bodyPr>
          <a:lstStyle/>
          <a:p>
            <a:r>
              <a:rPr lang="en-US" b="1" dirty="0">
                <a:solidFill>
                  <a:schemeClr val="bg1"/>
                </a:solidFill>
              </a:rPr>
              <a:t>II. PYTHON BITWISE OPERATORS</a:t>
            </a:r>
          </a:p>
          <a:p>
            <a:endParaRPr lang="en-US" sz="1600" b="1" dirty="0">
              <a:solidFill>
                <a:schemeClr val="bg1"/>
              </a:solidFill>
            </a:endParaRPr>
          </a:p>
          <a:p>
            <a:r>
              <a:rPr lang="en-US" sz="1600" dirty="0">
                <a:solidFill>
                  <a:schemeClr val="bg1"/>
                </a:solidFill>
              </a:rPr>
              <a:t>Bitwise operator works on bits and performs bit by bit operation. Assume if a = 60; and b = 13; Now in binary format they will be as follows −</a:t>
            </a:r>
          </a:p>
          <a:p>
            <a:endParaRPr lang="en-US" sz="1600" dirty="0">
              <a:solidFill>
                <a:schemeClr val="bg1"/>
              </a:solidFill>
            </a:endParaRPr>
          </a:p>
          <a:p>
            <a:pPr lvl="1"/>
            <a:r>
              <a:rPr lang="en-US" sz="1600" dirty="0">
                <a:solidFill>
                  <a:schemeClr val="bg1"/>
                </a:solidFill>
              </a:rPr>
              <a:t>a =       0011 1100</a:t>
            </a:r>
          </a:p>
          <a:p>
            <a:pPr lvl="1"/>
            <a:r>
              <a:rPr lang="en-US" sz="1600" dirty="0">
                <a:solidFill>
                  <a:schemeClr val="bg1"/>
                </a:solidFill>
              </a:rPr>
              <a:t>b =       0000 1101</a:t>
            </a:r>
          </a:p>
          <a:p>
            <a:pPr lvl="1"/>
            <a:r>
              <a:rPr lang="en-US" sz="1600" dirty="0">
                <a:solidFill>
                  <a:schemeClr val="bg1"/>
                </a:solidFill>
              </a:rPr>
              <a:t>-------------------------</a:t>
            </a:r>
          </a:p>
          <a:p>
            <a:pPr lvl="1"/>
            <a:r>
              <a:rPr lang="en-US" sz="1600" dirty="0">
                <a:solidFill>
                  <a:schemeClr val="bg1"/>
                </a:solidFill>
              </a:rPr>
              <a:t>a&amp;b =  0000 1100</a:t>
            </a:r>
          </a:p>
          <a:p>
            <a:pPr lvl="1"/>
            <a:r>
              <a:rPr lang="en-US" sz="1600" dirty="0">
                <a:solidFill>
                  <a:schemeClr val="bg1"/>
                </a:solidFill>
              </a:rPr>
              <a:t>a|b =    0011 1101</a:t>
            </a:r>
          </a:p>
          <a:p>
            <a:pPr lvl="1"/>
            <a:r>
              <a:rPr lang="en-US" sz="1600" dirty="0">
                <a:solidFill>
                  <a:schemeClr val="bg1"/>
                </a:solidFill>
              </a:rPr>
              <a:t>a^b =   0011 0001</a:t>
            </a:r>
          </a:p>
          <a:p>
            <a:pPr lvl="1"/>
            <a:r>
              <a:rPr lang="en-US" sz="1600" dirty="0">
                <a:solidFill>
                  <a:schemeClr val="bg1"/>
                </a:solidFill>
              </a:rPr>
              <a:t>~a  =     1100 0011</a:t>
            </a:r>
          </a:p>
          <a:p>
            <a:endParaRPr lang="en-US" sz="1600" dirty="0">
              <a:solidFill>
                <a:schemeClr val="bg1"/>
              </a:solidFill>
            </a:endParaRPr>
          </a:p>
        </p:txBody>
      </p:sp>
      <p:graphicFrame>
        <p:nvGraphicFramePr>
          <p:cNvPr id="3" name="Table 2">
            <a:extLst>
              <a:ext uri="{FF2B5EF4-FFF2-40B4-BE49-F238E27FC236}">
                <a16:creationId xmlns:a16="http://schemas.microsoft.com/office/drawing/2014/main" id="{D8547053-A0C2-472B-9858-048A12B08034}"/>
              </a:ext>
            </a:extLst>
          </p:cNvPr>
          <p:cNvGraphicFramePr>
            <a:graphicFrameLocks noGrp="1"/>
          </p:cNvGraphicFramePr>
          <p:nvPr>
            <p:extLst>
              <p:ext uri="{D42A27DB-BD31-4B8C-83A1-F6EECF244321}">
                <p14:modId xmlns:p14="http://schemas.microsoft.com/office/powerpoint/2010/main" val="2074438339"/>
              </p:ext>
            </p:extLst>
          </p:nvPr>
        </p:nvGraphicFramePr>
        <p:xfrm>
          <a:off x="3708971" y="3002898"/>
          <a:ext cx="7744596" cy="3225800"/>
        </p:xfrm>
        <a:graphic>
          <a:graphicData uri="http://schemas.openxmlformats.org/drawingml/2006/table">
            <a:tbl>
              <a:tblPr/>
              <a:tblGrid>
                <a:gridCol w="1920041">
                  <a:extLst>
                    <a:ext uri="{9D8B030D-6E8A-4147-A177-3AD203B41FA5}">
                      <a16:colId xmlns:a16="http://schemas.microsoft.com/office/drawing/2014/main" val="1396870968"/>
                    </a:ext>
                  </a:extLst>
                </a:gridCol>
                <a:gridCol w="3079798">
                  <a:extLst>
                    <a:ext uri="{9D8B030D-6E8A-4147-A177-3AD203B41FA5}">
                      <a16:colId xmlns:a16="http://schemas.microsoft.com/office/drawing/2014/main" val="1177420498"/>
                    </a:ext>
                  </a:extLst>
                </a:gridCol>
                <a:gridCol w="2744757">
                  <a:extLst>
                    <a:ext uri="{9D8B030D-6E8A-4147-A177-3AD203B41FA5}">
                      <a16:colId xmlns:a16="http://schemas.microsoft.com/office/drawing/2014/main" val="3100678824"/>
                    </a:ext>
                  </a:extLst>
                </a:gridCol>
              </a:tblGrid>
              <a:tr h="215900">
                <a:tc>
                  <a:txBody>
                    <a:bodyPr/>
                    <a:lstStyle/>
                    <a:p>
                      <a:pPr algn="ctr" fontAlgn="ctr"/>
                      <a:r>
                        <a:rPr lang="en-US" sz="1300" b="1" i="0" u="none" strike="noStrike">
                          <a:solidFill>
                            <a:srgbClr val="FFFFFF"/>
                          </a:solidFill>
                          <a:effectLst/>
                          <a:latin typeface="Graphik" panose="020B0503030202060203" pitchFamily="34" charset="0"/>
                        </a:rPr>
                        <a:t>Operator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546A"/>
                    </a:solidFill>
                  </a:tcPr>
                </a:tc>
                <a:tc>
                  <a:txBody>
                    <a:bodyPr/>
                    <a:lstStyle/>
                    <a:p>
                      <a:pPr algn="ctr" fontAlgn="ctr"/>
                      <a:r>
                        <a:rPr lang="en-US" sz="1300" b="1" i="0" u="none" strike="noStrike">
                          <a:solidFill>
                            <a:srgbClr val="FFFFFF"/>
                          </a:solidFill>
                          <a:effectLst/>
                          <a:latin typeface="Graphik" panose="020B0503030202060203" pitchFamily="34" charset="0"/>
                        </a:rPr>
                        <a:t>Description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546A"/>
                    </a:solidFill>
                  </a:tcPr>
                </a:tc>
                <a:tc>
                  <a:txBody>
                    <a:bodyPr/>
                    <a:lstStyle/>
                    <a:p>
                      <a:pPr algn="ctr" fontAlgn="ctr"/>
                      <a:r>
                        <a:rPr lang="en-US" sz="1300" b="1" i="0" u="none" strike="noStrike">
                          <a:solidFill>
                            <a:srgbClr val="FFFFFF"/>
                          </a:solidFill>
                          <a:effectLst/>
                          <a:latin typeface="Graphik" panose="020B0503030202060203" pitchFamily="34" charset="0"/>
                        </a:rPr>
                        <a:t>Example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546A"/>
                    </a:solidFill>
                  </a:tcPr>
                </a:tc>
                <a:extLst>
                  <a:ext uri="{0D108BD9-81ED-4DB2-BD59-A6C34878D82A}">
                    <a16:rowId xmlns:a16="http://schemas.microsoft.com/office/drawing/2014/main" val="3921979912"/>
                  </a:ext>
                </a:extLst>
              </a:tr>
              <a:tr h="355600">
                <a:tc>
                  <a:txBody>
                    <a:bodyPr/>
                    <a:lstStyle/>
                    <a:p>
                      <a:pPr algn="l" fontAlgn="ctr"/>
                      <a:r>
                        <a:rPr lang="en-US" sz="1300" b="1" i="0" u="none" strike="noStrike">
                          <a:solidFill>
                            <a:srgbClr val="313131"/>
                          </a:solidFill>
                          <a:effectLst/>
                          <a:latin typeface="Graphik" panose="020B0503030202060203" pitchFamily="34" charset="0"/>
                        </a:rPr>
                        <a:t>&amp; Binary AND</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313131"/>
                          </a:solidFill>
                          <a:effectLst/>
                          <a:latin typeface="Graphik" panose="020B0503030202060203" pitchFamily="34" charset="0"/>
                        </a:rPr>
                        <a:t>Operator copies a bit to the result if it exists in both operands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313131"/>
                          </a:solidFill>
                          <a:effectLst/>
                          <a:latin typeface="Graphik" panose="020B0503030202060203" pitchFamily="34" charset="0"/>
                        </a:rPr>
                        <a:t>(a &amp; b) (means 0000 1100)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4625151"/>
                  </a:ext>
                </a:extLst>
              </a:tr>
              <a:tr h="184150">
                <a:tc>
                  <a:txBody>
                    <a:bodyPr/>
                    <a:lstStyle/>
                    <a:p>
                      <a:pPr algn="l" fontAlgn="ctr"/>
                      <a:r>
                        <a:rPr lang="en-US" sz="1300" b="1" i="0" u="none" strike="noStrike">
                          <a:solidFill>
                            <a:srgbClr val="313131"/>
                          </a:solidFill>
                          <a:effectLst/>
                          <a:latin typeface="Graphik" panose="020B0503030202060203" pitchFamily="34" charset="0"/>
                        </a:rPr>
                        <a:t>| Binary OR</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313131"/>
                          </a:solidFill>
                          <a:effectLst/>
                          <a:latin typeface="Graphik" panose="020B0503030202060203" pitchFamily="34" charset="0"/>
                        </a:rPr>
                        <a:t>It copies a bit if it exists in either operand.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313131"/>
                          </a:solidFill>
                          <a:effectLst/>
                          <a:latin typeface="Graphik" panose="020B0503030202060203" pitchFamily="34" charset="0"/>
                        </a:rPr>
                        <a:t>(a | b) = 61 (means 0011 1101)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6745313"/>
                  </a:ext>
                </a:extLst>
              </a:tr>
              <a:tr h="355600">
                <a:tc>
                  <a:txBody>
                    <a:bodyPr/>
                    <a:lstStyle/>
                    <a:p>
                      <a:pPr algn="l" fontAlgn="ctr"/>
                      <a:r>
                        <a:rPr lang="en-US" sz="1300" b="1" i="0" u="none" strike="noStrike">
                          <a:solidFill>
                            <a:srgbClr val="313131"/>
                          </a:solidFill>
                          <a:effectLst/>
                          <a:latin typeface="Graphik" panose="020B0503030202060203" pitchFamily="34" charset="0"/>
                        </a:rPr>
                        <a:t>^ Binary XOR</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313131"/>
                          </a:solidFill>
                          <a:effectLst/>
                          <a:latin typeface="Graphik" panose="020B0503030202060203" pitchFamily="34" charset="0"/>
                        </a:rPr>
                        <a:t>It copies the bit if it is set in one operand but not both.</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313131"/>
                          </a:solidFill>
                          <a:effectLst/>
                          <a:latin typeface="Graphik" panose="020B0503030202060203" pitchFamily="34" charset="0"/>
                        </a:rPr>
                        <a:t>(a ^ b) = 49 (means 0011 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0066960"/>
                  </a:ext>
                </a:extLst>
              </a:tr>
              <a:tr h="533400">
                <a:tc>
                  <a:txBody>
                    <a:bodyPr/>
                    <a:lstStyle/>
                    <a:p>
                      <a:pPr algn="l" fontAlgn="ctr"/>
                      <a:r>
                        <a:rPr lang="en-US" sz="1300" b="1" i="0" u="none" strike="noStrike" dirty="0">
                          <a:solidFill>
                            <a:srgbClr val="313131"/>
                          </a:solidFill>
                          <a:effectLst/>
                          <a:latin typeface="Graphik" panose="020B0503030202060203" pitchFamily="34" charset="0"/>
                        </a:rPr>
                        <a:t>~ Binary Ones Complement</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313131"/>
                          </a:solidFill>
                          <a:effectLst/>
                          <a:latin typeface="Graphik" panose="020B0503030202060203" pitchFamily="34" charset="0"/>
                        </a:rPr>
                        <a:t>It is unary and has the effect of 'flipping' bits.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313131"/>
                          </a:solidFill>
                          <a:effectLst/>
                          <a:latin typeface="Graphik" panose="020B0503030202060203" pitchFamily="34" charset="0"/>
                        </a:rPr>
                        <a:t>(~a ) = -61 (means 1100 0011 in 2's complement form due to a signed binary number.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0906460"/>
                  </a:ext>
                </a:extLst>
              </a:tr>
              <a:tr h="533400">
                <a:tc>
                  <a:txBody>
                    <a:bodyPr/>
                    <a:lstStyle/>
                    <a:p>
                      <a:pPr algn="l" fontAlgn="ctr"/>
                      <a:r>
                        <a:rPr lang="en-US" sz="1300" b="1" i="0" u="none" strike="noStrike">
                          <a:solidFill>
                            <a:srgbClr val="313131"/>
                          </a:solidFill>
                          <a:effectLst/>
                          <a:latin typeface="Graphik" panose="020B0503030202060203" pitchFamily="34" charset="0"/>
                        </a:rPr>
                        <a:t>&lt;&lt; Binary Left Shift</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313131"/>
                          </a:solidFill>
                          <a:effectLst/>
                          <a:latin typeface="Graphik" panose="020B0503030202060203" pitchFamily="34" charset="0"/>
                        </a:rPr>
                        <a:t>The left operands value is moved left by the number of bits specified by the right operand.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a:solidFill>
                            <a:srgbClr val="313131"/>
                          </a:solidFill>
                          <a:effectLst/>
                          <a:latin typeface="Graphik" panose="020B0503030202060203" pitchFamily="34" charset="0"/>
                        </a:rPr>
                        <a:t>a &lt;&lt; 2 = 240 (means 1111 0000)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2574664"/>
                  </a:ext>
                </a:extLst>
              </a:tr>
              <a:tr h="533400">
                <a:tc>
                  <a:txBody>
                    <a:bodyPr/>
                    <a:lstStyle/>
                    <a:p>
                      <a:pPr algn="l" fontAlgn="ctr"/>
                      <a:r>
                        <a:rPr lang="en-US" sz="1300" b="1" i="0" u="none" strike="noStrike" dirty="0">
                          <a:solidFill>
                            <a:srgbClr val="313131"/>
                          </a:solidFill>
                          <a:effectLst/>
                          <a:latin typeface="Graphik" panose="020B0503030202060203" pitchFamily="34" charset="0"/>
                        </a:rPr>
                        <a:t>&gt;&gt; Binary Right Shift</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a:solidFill>
                            <a:srgbClr val="313131"/>
                          </a:solidFill>
                          <a:effectLst/>
                          <a:latin typeface="Graphik" panose="020B0503030202060203" pitchFamily="34" charset="0"/>
                        </a:rPr>
                        <a:t>The left operands value is moved right by the number of bits specified by the right operand.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300" b="0" i="0" u="none" strike="noStrike" dirty="0">
                          <a:solidFill>
                            <a:srgbClr val="313131"/>
                          </a:solidFill>
                          <a:effectLst/>
                          <a:latin typeface="Graphik" panose="020B0503030202060203" pitchFamily="34" charset="0"/>
                        </a:rPr>
                        <a:t>a &gt;&gt; 2 = 15 (means 0000 1111)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8061097"/>
                  </a:ext>
                </a:extLst>
              </a:tr>
            </a:tbl>
          </a:graphicData>
        </a:graphic>
      </p:graphicFrame>
      <p:sp>
        <p:nvSpPr>
          <p:cNvPr id="6" name="Rectangle 5">
            <a:extLst>
              <a:ext uri="{FF2B5EF4-FFF2-40B4-BE49-F238E27FC236}">
                <a16:creationId xmlns:a16="http://schemas.microsoft.com/office/drawing/2014/main" id="{CF47E2AD-4206-4C8D-A502-8050D5B3ED5A}"/>
              </a:ext>
            </a:extLst>
          </p:cNvPr>
          <p:cNvSpPr/>
          <p:nvPr/>
        </p:nvSpPr>
        <p:spPr>
          <a:xfrm>
            <a:off x="560328" y="5158007"/>
            <a:ext cx="2922611" cy="830997"/>
          </a:xfrm>
          <a:prstGeom prst="rect">
            <a:avLst/>
          </a:prstGeom>
        </p:spPr>
        <p:txBody>
          <a:bodyPr wrap="square">
            <a:spAutoFit/>
          </a:bodyPr>
          <a:lstStyle/>
          <a:p>
            <a:r>
              <a:rPr lang="en-US" sz="1600" dirty="0">
                <a:solidFill>
                  <a:schemeClr val="bg1"/>
                </a:solidFill>
              </a:rPr>
              <a:t>There are following Bitwise </a:t>
            </a:r>
          </a:p>
          <a:p>
            <a:pPr algn="just"/>
            <a:r>
              <a:rPr lang="en-US" sz="1600" dirty="0">
                <a:solidFill>
                  <a:schemeClr val="bg1"/>
                </a:solidFill>
              </a:rPr>
              <a:t>operators supported by Python language </a:t>
            </a:r>
            <a:r>
              <a:rPr lang="en-US" sz="1600" dirty="0">
                <a:solidFill>
                  <a:schemeClr val="bg1"/>
                </a:solidFill>
                <a:sym typeface="Wingdings" panose="05000000000000000000" pitchFamily="2" charset="2"/>
              </a:rPr>
              <a:t></a:t>
            </a:r>
            <a:endParaRPr lang="en-US" sz="1600" dirty="0">
              <a:solidFill>
                <a:schemeClr val="bg1"/>
              </a:solidFill>
            </a:endParaRPr>
          </a:p>
        </p:txBody>
      </p:sp>
      <p:pic>
        <p:nvPicPr>
          <p:cNvPr id="5" name="Picture 4">
            <a:extLst>
              <a:ext uri="{FF2B5EF4-FFF2-40B4-BE49-F238E27FC236}">
                <a16:creationId xmlns:a16="http://schemas.microsoft.com/office/drawing/2014/main" id="{DE7773A5-3828-4163-BFFE-C64202496E11}"/>
              </a:ext>
            </a:extLst>
          </p:cNvPr>
          <p:cNvPicPr>
            <a:picLocks noChangeAspect="1"/>
          </p:cNvPicPr>
          <p:nvPr/>
        </p:nvPicPr>
        <p:blipFill>
          <a:blip r:embed="rId3"/>
          <a:stretch>
            <a:fillRect/>
          </a:stretch>
        </p:blipFill>
        <p:spPr>
          <a:xfrm>
            <a:off x="761411" y="3121603"/>
            <a:ext cx="2351659" cy="1864752"/>
          </a:xfrm>
          <a:prstGeom prst="rect">
            <a:avLst/>
          </a:prstGeom>
        </p:spPr>
      </p:pic>
    </p:spTree>
    <p:extLst>
      <p:ext uri="{BB962C8B-B14F-4D97-AF65-F5344CB8AC3E}">
        <p14:creationId xmlns:p14="http://schemas.microsoft.com/office/powerpoint/2010/main" val="28623104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BASIC OPERATORS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9" y="1880187"/>
            <a:ext cx="10792616" cy="4016484"/>
          </a:xfrm>
          <a:prstGeom prst="rect">
            <a:avLst/>
          </a:prstGeom>
          <a:noFill/>
        </p:spPr>
        <p:txBody>
          <a:bodyPr wrap="square" lIns="0" tIns="0" rIns="0" bIns="45720" rtlCol="0">
            <a:spAutoFit/>
          </a:bodyPr>
          <a:lstStyle/>
          <a:p>
            <a:r>
              <a:rPr lang="en-US" b="1" dirty="0">
                <a:solidFill>
                  <a:schemeClr val="bg1"/>
                </a:solidFill>
              </a:rPr>
              <a:t>III. PYTHON LOGICAL OPERATORS</a:t>
            </a:r>
          </a:p>
          <a:p>
            <a:endParaRPr lang="en-US" sz="1600" b="1" dirty="0">
              <a:solidFill>
                <a:schemeClr val="bg1"/>
              </a:solidFill>
            </a:endParaRPr>
          </a:p>
          <a:p>
            <a:r>
              <a:rPr lang="en-US" sz="1600" dirty="0">
                <a:solidFill>
                  <a:schemeClr val="bg1"/>
                </a:solidFill>
              </a:rPr>
              <a:t>There are following logical operators supported by Python language. Assume variable a holds 10 and variable b holds 20 then</a:t>
            </a: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r>
              <a:rPr lang="en-US" sz="1600" dirty="0">
                <a:solidFill>
                  <a:schemeClr val="bg1"/>
                </a:solidFill>
              </a:rPr>
              <a:t>Used to reverse the logical state of its operand. </a:t>
            </a:r>
          </a:p>
        </p:txBody>
      </p:sp>
      <p:graphicFrame>
        <p:nvGraphicFramePr>
          <p:cNvPr id="8" name="Table 7">
            <a:extLst>
              <a:ext uri="{FF2B5EF4-FFF2-40B4-BE49-F238E27FC236}">
                <a16:creationId xmlns:a16="http://schemas.microsoft.com/office/drawing/2014/main" id="{B678344C-CC77-43E8-9C86-ECC3F93996A3}"/>
              </a:ext>
            </a:extLst>
          </p:cNvPr>
          <p:cNvGraphicFramePr>
            <a:graphicFrameLocks noGrp="1"/>
          </p:cNvGraphicFramePr>
          <p:nvPr>
            <p:extLst>
              <p:ext uri="{D42A27DB-BD31-4B8C-83A1-F6EECF244321}">
                <p14:modId xmlns:p14="http://schemas.microsoft.com/office/powerpoint/2010/main" val="3412387380"/>
              </p:ext>
            </p:extLst>
          </p:nvPr>
        </p:nvGraphicFramePr>
        <p:xfrm>
          <a:off x="560328" y="3158179"/>
          <a:ext cx="10689874" cy="2122739"/>
        </p:xfrm>
        <a:graphic>
          <a:graphicData uri="http://schemas.openxmlformats.org/drawingml/2006/table">
            <a:tbl>
              <a:tblPr/>
              <a:tblGrid>
                <a:gridCol w="2666060">
                  <a:extLst>
                    <a:ext uri="{9D8B030D-6E8A-4147-A177-3AD203B41FA5}">
                      <a16:colId xmlns:a16="http://schemas.microsoft.com/office/drawing/2014/main" val="448791326"/>
                    </a:ext>
                  </a:extLst>
                </a:gridCol>
                <a:gridCol w="4614334">
                  <a:extLst>
                    <a:ext uri="{9D8B030D-6E8A-4147-A177-3AD203B41FA5}">
                      <a16:colId xmlns:a16="http://schemas.microsoft.com/office/drawing/2014/main" val="4174852887"/>
                    </a:ext>
                  </a:extLst>
                </a:gridCol>
                <a:gridCol w="3409480">
                  <a:extLst>
                    <a:ext uri="{9D8B030D-6E8A-4147-A177-3AD203B41FA5}">
                      <a16:colId xmlns:a16="http://schemas.microsoft.com/office/drawing/2014/main" val="2736129130"/>
                    </a:ext>
                  </a:extLst>
                </a:gridCol>
              </a:tblGrid>
              <a:tr h="313796">
                <a:tc>
                  <a:txBody>
                    <a:bodyPr/>
                    <a:lstStyle/>
                    <a:p>
                      <a:pPr algn="ctr" fontAlgn="ctr"/>
                      <a:r>
                        <a:rPr lang="en-US" sz="1500" b="1" i="0" u="none" strike="noStrike">
                          <a:solidFill>
                            <a:srgbClr val="FFFFFF"/>
                          </a:solidFill>
                          <a:effectLst/>
                          <a:latin typeface="Graphik" panose="020B0503030202060203" pitchFamily="34" charset="0"/>
                        </a:rPr>
                        <a:t>Operator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546A"/>
                    </a:solidFill>
                  </a:tcPr>
                </a:tc>
                <a:tc>
                  <a:txBody>
                    <a:bodyPr/>
                    <a:lstStyle/>
                    <a:p>
                      <a:pPr algn="ctr" fontAlgn="ctr"/>
                      <a:r>
                        <a:rPr lang="en-US" sz="1500" b="1" i="0" u="none" strike="noStrike">
                          <a:solidFill>
                            <a:srgbClr val="FFFFFF"/>
                          </a:solidFill>
                          <a:effectLst/>
                          <a:latin typeface="Graphik" panose="020B0503030202060203" pitchFamily="34" charset="0"/>
                        </a:rPr>
                        <a:t>Description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546A"/>
                    </a:solidFill>
                  </a:tcPr>
                </a:tc>
                <a:tc>
                  <a:txBody>
                    <a:bodyPr/>
                    <a:lstStyle/>
                    <a:p>
                      <a:pPr algn="ctr" fontAlgn="ctr"/>
                      <a:r>
                        <a:rPr lang="en-US" sz="1500" b="1" i="0" u="none" strike="noStrike">
                          <a:solidFill>
                            <a:srgbClr val="FFFFFF"/>
                          </a:solidFill>
                          <a:effectLst/>
                          <a:latin typeface="Graphik" panose="020B0503030202060203" pitchFamily="34" charset="0"/>
                        </a:rPr>
                        <a:t>Example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546A"/>
                    </a:solidFill>
                  </a:tcPr>
                </a:tc>
                <a:extLst>
                  <a:ext uri="{0D108BD9-81ED-4DB2-BD59-A6C34878D82A}">
                    <a16:rowId xmlns:a16="http://schemas.microsoft.com/office/drawing/2014/main" val="3936212761"/>
                  </a:ext>
                </a:extLst>
              </a:tr>
              <a:tr h="516841">
                <a:tc>
                  <a:txBody>
                    <a:bodyPr/>
                    <a:lstStyle/>
                    <a:p>
                      <a:pPr algn="l" fontAlgn="ctr"/>
                      <a:r>
                        <a:rPr lang="en-US" sz="1500" b="1" i="0" u="none" strike="noStrike">
                          <a:solidFill>
                            <a:srgbClr val="313131"/>
                          </a:solidFill>
                          <a:effectLst/>
                          <a:latin typeface="Graphik" panose="020B0503030202060203" pitchFamily="34" charset="0"/>
                        </a:rPr>
                        <a:t>and Logical AND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dirty="0">
                          <a:solidFill>
                            <a:srgbClr val="313131"/>
                          </a:solidFill>
                          <a:effectLst/>
                          <a:latin typeface="Graphik" panose="020B0503030202060203" pitchFamily="34" charset="0"/>
                        </a:rPr>
                        <a:t>If both the operands are true then condition becomes true.</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313131"/>
                          </a:solidFill>
                          <a:effectLst/>
                          <a:latin typeface="Graphik" panose="020B0503030202060203" pitchFamily="34" charset="0"/>
                        </a:rPr>
                        <a:t>(a and b) is true.</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3357032"/>
                  </a:ext>
                </a:extLst>
              </a:tr>
              <a:tr h="775261">
                <a:tc>
                  <a:txBody>
                    <a:bodyPr/>
                    <a:lstStyle/>
                    <a:p>
                      <a:pPr algn="l" fontAlgn="ctr"/>
                      <a:r>
                        <a:rPr lang="en-US" sz="1500" b="1" i="0" u="none" strike="noStrike">
                          <a:solidFill>
                            <a:srgbClr val="313131"/>
                          </a:solidFill>
                          <a:effectLst/>
                          <a:latin typeface="Graphik" panose="020B0503030202060203" pitchFamily="34" charset="0"/>
                        </a:rPr>
                        <a:t>or Logical OR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313131"/>
                          </a:solidFill>
                          <a:effectLst/>
                          <a:latin typeface="Graphik" panose="020B0503030202060203" pitchFamily="34" charset="0"/>
                        </a:rPr>
                        <a:t>If any of the two operands are non-zero then condition becomes true.</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313131"/>
                          </a:solidFill>
                          <a:effectLst/>
                          <a:latin typeface="Graphik" panose="020B0503030202060203" pitchFamily="34" charset="0"/>
                        </a:rPr>
                        <a:t>(a or b) is true.</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1720925"/>
                  </a:ext>
                </a:extLst>
              </a:tr>
              <a:tr h="516841">
                <a:tc>
                  <a:txBody>
                    <a:bodyPr/>
                    <a:lstStyle/>
                    <a:p>
                      <a:pPr algn="l" fontAlgn="ctr"/>
                      <a:r>
                        <a:rPr lang="en-US" sz="1500" b="1" i="0" u="none" strike="noStrike" dirty="0">
                          <a:solidFill>
                            <a:srgbClr val="313131"/>
                          </a:solidFill>
                          <a:effectLst/>
                          <a:latin typeface="Graphik" panose="020B0503030202060203" pitchFamily="34" charset="0"/>
                        </a:rPr>
                        <a:t>not Logical NOT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313131"/>
                          </a:solidFill>
                          <a:effectLst/>
                          <a:latin typeface="Graphik" panose="020B0503030202060203" pitchFamily="34" charset="0"/>
                        </a:rPr>
                        <a:t>Used to reverse the logical state of its operand.</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dirty="0">
                          <a:solidFill>
                            <a:srgbClr val="313131"/>
                          </a:solidFill>
                          <a:effectLst/>
                          <a:latin typeface="Graphik" panose="020B0503030202060203" pitchFamily="34" charset="0"/>
                        </a:rPr>
                        <a:t>Not(a and b) is false. </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3301461"/>
                  </a:ext>
                </a:extLst>
              </a:tr>
            </a:tbl>
          </a:graphicData>
        </a:graphic>
      </p:graphicFrame>
    </p:spTree>
    <p:extLst>
      <p:ext uri="{BB962C8B-B14F-4D97-AF65-F5344CB8AC3E}">
        <p14:creationId xmlns:p14="http://schemas.microsoft.com/office/powerpoint/2010/main" val="210264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BASIC OPERATORS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9" y="1880187"/>
            <a:ext cx="10792616" cy="1061829"/>
          </a:xfrm>
          <a:prstGeom prst="rect">
            <a:avLst/>
          </a:prstGeom>
          <a:noFill/>
        </p:spPr>
        <p:txBody>
          <a:bodyPr wrap="square" lIns="0" tIns="0" rIns="0" bIns="45720" rtlCol="0">
            <a:spAutoFit/>
          </a:bodyPr>
          <a:lstStyle/>
          <a:p>
            <a:r>
              <a:rPr lang="en-US" b="1" dirty="0">
                <a:solidFill>
                  <a:schemeClr val="bg1"/>
                </a:solidFill>
              </a:rPr>
              <a:t>IV. PYTHON MEMBERSHIP OPERATORS</a:t>
            </a:r>
          </a:p>
          <a:p>
            <a:endParaRPr lang="en-US" sz="1600" b="1" dirty="0">
              <a:solidFill>
                <a:schemeClr val="bg1"/>
              </a:solidFill>
            </a:endParaRPr>
          </a:p>
          <a:p>
            <a:r>
              <a:rPr lang="en-US" sz="1600" dirty="0">
                <a:solidFill>
                  <a:schemeClr val="bg1"/>
                </a:solidFill>
              </a:rPr>
              <a:t>Python’s membership operators test for membership in a sequence, such as strings, lists, or tuples. There are two membership operators as explained below</a:t>
            </a:r>
          </a:p>
        </p:txBody>
      </p:sp>
      <p:graphicFrame>
        <p:nvGraphicFramePr>
          <p:cNvPr id="2" name="Table 1">
            <a:extLst>
              <a:ext uri="{FF2B5EF4-FFF2-40B4-BE49-F238E27FC236}">
                <a16:creationId xmlns:a16="http://schemas.microsoft.com/office/drawing/2014/main" id="{DFBD6672-9113-4587-B34D-3B5149BE8772}"/>
              </a:ext>
            </a:extLst>
          </p:cNvPr>
          <p:cNvGraphicFramePr>
            <a:graphicFrameLocks noGrp="1"/>
          </p:cNvGraphicFramePr>
          <p:nvPr>
            <p:extLst>
              <p:ext uri="{D42A27DB-BD31-4B8C-83A1-F6EECF244321}">
                <p14:modId xmlns:p14="http://schemas.microsoft.com/office/powerpoint/2010/main" val="3489025682"/>
              </p:ext>
            </p:extLst>
          </p:nvPr>
        </p:nvGraphicFramePr>
        <p:xfrm>
          <a:off x="560329" y="3219490"/>
          <a:ext cx="10700147" cy="2012950"/>
        </p:xfrm>
        <a:graphic>
          <a:graphicData uri="http://schemas.openxmlformats.org/drawingml/2006/table">
            <a:tbl>
              <a:tblPr/>
              <a:tblGrid>
                <a:gridCol w="2069855">
                  <a:extLst>
                    <a:ext uri="{9D8B030D-6E8A-4147-A177-3AD203B41FA5}">
                      <a16:colId xmlns:a16="http://schemas.microsoft.com/office/drawing/2014/main" val="3069805646"/>
                    </a:ext>
                  </a:extLst>
                </a:gridCol>
                <a:gridCol w="5280917">
                  <a:extLst>
                    <a:ext uri="{9D8B030D-6E8A-4147-A177-3AD203B41FA5}">
                      <a16:colId xmlns:a16="http://schemas.microsoft.com/office/drawing/2014/main" val="1385704572"/>
                    </a:ext>
                  </a:extLst>
                </a:gridCol>
                <a:gridCol w="3349375">
                  <a:extLst>
                    <a:ext uri="{9D8B030D-6E8A-4147-A177-3AD203B41FA5}">
                      <a16:colId xmlns:a16="http://schemas.microsoft.com/office/drawing/2014/main" val="3244694331"/>
                    </a:ext>
                  </a:extLst>
                </a:gridCol>
              </a:tblGrid>
              <a:tr h="215900">
                <a:tc>
                  <a:txBody>
                    <a:bodyPr/>
                    <a:lstStyle/>
                    <a:p>
                      <a:pPr algn="ctr" fontAlgn="ctr"/>
                      <a:r>
                        <a:rPr lang="en-US" sz="1500" b="1" i="0" u="none" strike="noStrike">
                          <a:solidFill>
                            <a:srgbClr val="FFFFFF"/>
                          </a:solidFill>
                          <a:effectLst/>
                          <a:latin typeface="Graphik" panose="020B0503030202060203" pitchFamily="34" charset="0"/>
                        </a:rPr>
                        <a:t>Operator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546A"/>
                    </a:solidFill>
                  </a:tcPr>
                </a:tc>
                <a:tc>
                  <a:txBody>
                    <a:bodyPr/>
                    <a:lstStyle/>
                    <a:p>
                      <a:pPr algn="ctr" fontAlgn="ctr"/>
                      <a:r>
                        <a:rPr lang="en-US" sz="1500" b="1" i="0" u="none" strike="noStrike" dirty="0">
                          <a:solidFill>
                            <a:srgbClr val="FFFFFF"/>
                          </a:solidFill>
                          <a:effectLst/>
                          <a:latin typeface="Graphik" panose="020B0503030202060203" pitchFamily="34" charset="0"/>
                        </a:rPr>
                        <a:t>Description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546A"/>
                    </a:solidFill>
                  </a:tcPr>
                </a:tc>
                <a:tc>
                  <a:txBody>
                    <a:bodyPr/>
                    <a:lstStyle/>
                    <a:p>
                      <a:pPr algn="ctr" fontAlgn="ctr"/>
                      <a:r>
                        <a:rPr lang="en-US" sz="1500" b="1" i="0" u="none" strike="noStrike">
                          <a:solidFill>
                            <a:srgbClr val="FFFFFF"/>
                          </a:solidFill>
                          <a:effectLst/>
                          <a:latin typeface="Graphik" panose="020B0503030202060203" pitchFamily="34" charset="0"/>
                        </a:rPr>
                        <a:t>Example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546A"/>
                    </a:solidFill>
                  </a:tcPr>
                </a:tc>
                <a:extLst>
                  <a:ext uri="{0D108BD9-81ED-4DB2-BD59-A6C34878D82A}">
                    <a16:rowId xmlns:a16="http://schemas.microsoft.com/office/drawing/2014/main" val="3916572614"/>
                  </a:ext>
                </a:extLst>
              </a:tr>
              <a:tr h="889000">
                <a:tc>
                  <a:txBody>
                    <a:bodyPr/>
                    <a:lstStyle/>
                    <a:p>
                      <a:pPr algn="l" fontAlgn="ctr"/>
                      <a:r>
                        <a:rPr lang="en-US" sz="1500" b="1" i="0" u="none" strike="noStrike">
                          <a:solidFill>
                            <a:srgbClr val="313131"/>
                          </a:solidFill>
                          <a:effectLst/>
                          <a:latin typeface="Graphik" panose="020B0503030202060203" pitchFamily="34" charset="0"/>
                        </a:rPr>
                        <a:t>in</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dirty="0">
                          <a:solidFill>
                            <a:srgbClr val="313131"/>
                          </a:solidFill>
                          <a:effectLst/>
                          <a:latin typeface="Graphik" panose="020B0503030202060203" pitchFamily="34" charset="0"/>
                        </a:rPr>
                        <a:t>Evaluates to true if it finds a variable in the specified sequence and false otherwise.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313131"/>
                          </a:solidFill>
                          <a:effectLst/>
                          <a:latin typeface="Graphik" panose="020B0503030202060203" pitchFamily="34" charset="0"/>
                        </a:rPr>
                        <a:t>x in y, here in results in a 1 if x is a member of sequence 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4820698"/>
                  </a:ext>
                </a:extLst>
              </a:tr>
              <a:tr h="889000">
                <a:tc>
                  <a:txBody>
                    <a:bodyPr/>
                    <a:lstStyle/>
                    <a:p>
                      <a:pPr algn="l" fontAlgn="ctr"/>
                      <a:r>
                        <a:rPr lang="en-US" sz="1500" b="1" i="0" u="none" strike="noStrike" dirty="0">
                          <a:solidFill>
                            <a:srgbClr val="313131"/>
                          </a:solidFill>
                          <a:effectLst/>
                          <a:latin typeface="Graphik" panose="020B0503030202060203" pitchFamily="34" charset="0"/>
                        </a:rPr>
                        <a:t>not in</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313131"/>
                          </a:solidFill>
                          <a:effectLst/>
                          <a:latin typeface="Graphik" panose="020B0503030202060203" pitchFamily="34" charset="0"/>
                        </a:rPr>
                        <a:t>Evaluates to true if it does not finds a variable in the specified sequence and false otherwise.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dirty="0">
                          <a:solidFill>
                            <a:srgbClr val="313131"/>
                          </a:solidFill>
                          <a:effectLst/>
                          <a:latin typeface="Graphik" panose="020B0503030202060203" pitchFamily="34" charset="0"/>
                        </a:rPr>
                        <a:t>x not in y, here not in results in a 1 if x is not a member of sequence y.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2232140"/>
                  </a:ext>
                </a:extLst>
              </a:tr>
            </a:tbl>
          </a:graphicData>
        </a:graphic>
      </p:graphicFrame>
    </p:spTree>
    <p:extLst>
      <p:ext uri="{BB962C8B-B14F-4D97-AF65-F5344CB8AC3E}">
        <p14:creationId xmlns:p14="http://schemas.microsoft.com/office/powerpoint/2010/main" val="39134631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BASIC OPERATORS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9" y="1880187"/>
            <a:ext cx="10792616" cy="877163"/>
          </a:xfrm>
          <a:prstGeom prst="rect">
            <a:avLst/>
          </a:prstGeom>
          <a:noFill/>
        </p:spPr>
        <p:txBody>
          <a:bodyPr wrap="square" lIns="0" tIns="0" rIns="0" bIns="45720" rtlCol="0">
            <a:spAutoFit/>
          </a:bodyPr>
          <a:lstStyle/>
          <a:p>
            <a:r>
              <a:rPr lang="en-US" b="1" dirty="0">
                <a:solidFill>
                  <a:schemeClr val="bg1"/>
                </a:solidFill>
              </a:rPr>
              <a:t>Example</a:t>
            </a:r>
            <a:br>
              <a:rPr lang="en-US" b="1" dirty="0">
                <a:solidFill>
                  <a:schemeClr val="bg1"/>
                </a:solidFill>
              </a:rPr>
            </a:br>
            <a:endParaRPr lang="en-US" b="1" dirty="0">
              <a:solidFill>
                <a:schemeClr val="bg1"/>
              </a:solidFill>
            </a:endParaRPr>
          </a:p>
          <a:p>
            <a:endParaRPr lang="en-US" dirty="0">
              <a:solidFill>
                <a:schemeClr val="bg1"/>
              </a:solidFill>
            </a:endParaRPr>
          </a:p>
        </p:txBody>
      </p:sp>
      <p:sp>
        <p:nvSpPr>
          <p:cNvPr id="3" name="Rectangle 2">
            <a:extLst>
              <a:ext uri="{FF2B5EF4-FFF2-40B4-BE49-F238E27FC236}">
                <a16:creationId xmlns:a16="http://schemas.microsoft.com/office/drawing/2014/main" id="{08D6AF3F-410B-4565-975B-D88E61DE403A}"/>
              </a:ext>
            </a:extLst>
          </p:cNvPr>
          <p:cNvSpPr/>
          <p:nvPr/>
        </p:nvSpPr>
        <p:spPr>
          <a:xfrm>
            <a:off x="663069" y="2375870"/>
            <a:ext cx="5696634" cy="4016484"/>
          </a:xfrm>
          <a:prstGeom prst="rect">
            <a:avLst/>
          </a:prstGeom>
          <a:solidFill>
            <a:schemeClr val="bg1"/>
          </a:solidFill>
        </p:spPr>
        <p:txBody>
          <a:bodyPr wrap="square">
            <a:spAutoFit/>
          </a:bodyPr>
          <a:lstStyle/>
          <a:p>
            <a:r>
              <a:rPr lang="en-US" sz="1500" dirty="0">
                <a:latin typeface="Courier New" panose="02070309020205020404" pitchFamily="49" charset="0"/>
                <a:cs typeface="Courier New" panose="02070309020205020404" pitchFamily="49" charset="0"/>
              </a:rPr>
              <a:t>a = 10</a:t>
            </a:r>
          </a:p>
          <a:p>
            <a:r>
              <a:rPr lang="en-US" sz="1500" dirty="0">
                <a:latin typeface="Courier New" panose="02070309020205020404" pitchFamily="49" charset="0"/>
                <a:cs typeface="Courier New" panose="02070309020205020404" pitchFamily="49" charset="0"/>
              </a:rPr>
              <a:t>b = 20</a:t>
            </a:r>
          </a:p>
          <a:p>
            <a:r>
              <a:rPr lang="da-DK" sz="1500" dirty="0">
                <a:latin typeface="Courier New" panose="02070309020205020404" pitchFamily="49" charset="0"/>
                <a:cs typeface="Courier New" panose="02070309020205020404" pitchFamily="49" charset="0"/>
              </a:rPr>
              <a:t>list = [1, 2, 3, 4, 5 ];</a:t>
            </a: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if ( a in list ):</a:t>
            </a:r>
          </a:p>
          <a:p>
            <a:r>
              <a:rPr lang="en-US" sz="1500" dirty="0">
                <a:latin typeface="Courier New" panose="02070309020205020404" pitchFamily="49" charset="0"/>
                <a:cs typeface="Courier New" panose="02070309020205020404" pitchFamily="49" charset="0"/>
              </a:rPr>
              <a:t>   print("Line 1 - a is available in the given list")</a:t>
            </a:r>
          </a:p>
          <a:p>
            <a:r>
              <a:rPr lang="en-US" sz="1500" dirty="0">
                <a:latin typeface="Courier New" panose="02070309020205020404" pitchFamily="49" charset="0"/>
                <a:cs typeface="Courier New" panose="02070309020205020404" pitchFamily="49" charset="0"/>
              </a:rPr>
              <a:t>else:</a:t>
            </a:r>
          </a:p>
          <a:p>
            <a:r>
              <a:rPr lang="en-US" sz="1500" dirty="0">
                <a:latin typeface="Courier New" panose="02070309020205020404" pitchFamily="49" charset="0"/>
                <a:cs typeface="Courier New" panose="02070309020205020404" pitchFamily="49" charset="0"/>
              </a:rPr>
              <a:t>   print("Line 1 - a is not available in the given list")</a:t>
            </a: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if ( b not in list ):</a:t>
            </a:r>
          </a:p>
          <a:p>
            <a:r>
              <a:rPr lang="en-US" sz="1500" dirty="0">
                <a:latin typeface="Courier New" panose="02070309020205020404" pitchFamily="49" charset="0"/>
                <a:cs typeface="Courier New" panose="02070309020205020404" pitchFamily="49" charset="0"/>
              </a:rPr>
              <a:t>   print("Line 2 - b is not available in the given list")</a:t>
            </a:r>
          </a:p>
          <a:p>
            <a:r>
              <a:rPr lang="en-US" sz="1500" dirty="0">
                <a:latin typeface="Courier New" panose="02070309020205020404" pitchFamily="49" charset="0"/>
                <a:cs typeface="Courier New" panose="02070309020205020404" pitchFamily="49" charset="0"/>
              </a:rPr>
              <a:t>else:</a:t>
            </a:r>
          </a:p>
          <a:p>
            <a:r>
              <a:rPr lang="en-US" sz="1500" dirty="0">
                <a:latin typeface="Courier New" panose="02070309020205020404" pitchFamily="49" charset="0"/>
                <a:cs typeface="Courier New" panose="02070309020205020404" pitchFamily="49" charset="0"/>
              </a:rPr>
              <a:t>   print("Line 2 - b is available in the given list")</a:t>
            </a:r>
          </a:p>
        </p:txBody>
      </p:sp>
      <p:sp>
        <p:nvSpPr>
          <p:cNvPr id="5" name="Rectangle 4">
            <a:extLst>
              <a:ext uri="{FF2B5EF4-FFF2-40B4-BE49-F238E27FC236}">
                <a16:creationId xmlns:a16="http://schemas.microsoft.com/office/drawing/2014/main" id="{874E1CD8-A3E3-4D4C-BAD6-9FAC572F5359}"/>
              </a:ext>
            </a:extLst>
          </p:cNvPr>
          <p:cNvSpPr/>
          <p:nvPr/>
        </p:nvSpPr>
        <p:spPr>
          <a:xfrm>
            <a:off x="6654229" y="2375870"/>
            <a:ext cx="4698716" cy="1708160"/>
          </a:xfrm>
          <a:prstGeom prst="rect">
            <a:avLst/>
          </a:prstGeom>
          <a:solidFill>
            <a:schemeClr val="bg1"/>
          </a:solidFill>
        </p:spPr>
        <p:txBody>
          <a:bodyPr wrap="square">
            <a:spAutoFit/>
          </a:bodyPr>
          <a:lstStyle/>
          <a:p>
            <a:r>
              <a:rPr lang="en-US" sz="1500" dirty="0">
                <a:latin typeface="Courier New" panose="02070309020205020404" pitchFamily="49" charset="0"/>
                <a:cs typeface="Courier New" panose="02070309020205020404" pitchFamily="49" charset="0"/>
              </a:rPr>
              <a:t>a = 2</a:t>
            </a:r>
          </a:p>
          <a:p>
            <a:r>
              <a:rPr lang="en-US" sz="1500" dirty="0">
                <a:latin typeface="Courier New" panose="02070309020205020404" pitchFamily="49" charset="0"/>
                <a:cs typeface="Courier New" panose="02070309020205020404" pitchFamily="49" charset="0"/>
              </a:rPr>
              <a:t>if ( a in list ):</a:t>
            </a:r>
          </a:p>
          <a:p>
            <a:r>
              <a:rPr lang="en-US" sz="1500" dirty="0">
                <a:latin typeface="Courier New" panose="02070309020205020404" pitchFamily="49" charset="0"/>
                <a:cs typeface="Courier New" panose="02070309020205020404" pitchFamily="49" charset="0"/>
              </a:rPr>
              <a:t>   print("Line 3 - a is available in the given list")</a:t>
            </a:r>
          </a:p>
          <a:p>
            <a:r>
              <a:rPr lang="en-US" sz="1500" dirty="0">
                <a:latin typeface="Courier New" panose="02070309020205020404" pitchFamily="49" charset="0"/>
                <a:cs typeface="Courier New" panose="02070309020205020404" pitchFamily="49" charset="0"/>
              </a:rPr>
              <a:t>else:</a:t>
            </a:r>
          </a:p>
          <a:p>
            <a:r>
              <a:rPr lang="en-US" sz="1500" dirty="0">
                <a:latin typeface="Courier New" panose="02070309020205020404" pitchFamily="49" charset="0"/>
                <a:cs typeface="Courier New" panose="02070309020205020404" pitchFamily="49" charset="0"/>
              </a:rPr>
              <a:t>   print("Line 3 - a is not available in the given list")</a:t>
            </a:r>
          </a:p>
        </p:txBody>
      </p:sp>
    </p:spTree>
    <p:extLst>
      <p:ext uri="{BB962C8B-B14F-4D97-AF65-F5344CB8AC3E}">
        <p14:creationId xmlns:p14="http://schemas.microsoft.com/office/powerpoint/2010/main" val="602101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INTRODUCTION</a:t>
            </a:r>
          </a:p>
        </p:txBody>
      </p:sp>
      <p:sp>
        <p:nvSpPr>
          <p:cNvPr id="8" name="TextBox 7">
            <a:extLst>
              <a:ext uri="{FF2B5EF4-FFF2-40B4-BE49-F238E27FC236}">
                <a16:creationId xmlns:a16="http://schemas.microsoft.com/office/drawing/2014/main" id="{4FEFE21A-A896-44F4-8EE0-17B37896C5ED}"/>
              </a:ext>
            </a:extLst>
          </p:cNvPr>
          <p:cNvSpPr txBox="1"/>
          <p:nvPr/>
        </p:nvSpPr>
        <p:spPr>
          <a:xfrm>
            <a:off x="490194" y="2096586"/>
            <a:ext cx="10963372" cy="323165"/>
          </a:xfrm>
          <a:prstGeom prst="rect">
            <a:avLst/>
          </a:prstGeom>
          <a:noFill/>
        </p:spPr>
        <p:txBody>
          <a:bodyPr wrap="square" lIns="0" tIns="0" rIns="0" bIns="45720" rtlCol="0">
            <a:spAutoFit/>
          </a:bodyPr>
          <a:lstStyle/>
          <a:p>
            <a:r>
              <a:rPr lang="en-US" b="1" dirty="0">
                <a:solidFill>
                  <a:schemeClr val="bg1"/>
                </a:solidFill>
              </a:rPr>
              <a:t>RUNNING PYTHON</a:t>
            </a:r>
            <a:endParaRPr lang="en-US" sz="1500" b="1" dirty="0">
              <a:solidFill>
                <a:schemeClr val="bg1"/>
              </a:solidFill>
            </a:endParaRP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Rectangle 5">
            <a:extLst>
              <a:ext uri="{FF2B5EF4-FFF2-40B4-BE49-F238E27FC236}">
                <a16:creationId xmlns:a16="http://schemas.microsoft.com/office/drawing/2014/main" id="{76ACDFEF-98DA-475E-83A2-079FA9973C03}"/>
              </a:ext>
            </a:extLst>
          </p:cNvPr>
          <p:cNvSpPr/>
          <p:nvPr/>
        </p:nvSpPr>
        <p:spPr>
          <a:xfrm>
            <a:off x="465955" y="2549360"/>
            <a:ext cx="10987612" cy="394788"/>
          </a:xfrm>
          <a:prstGeom prst="rect">
            <a:avLst/>
          </a:prstGeom>
        </p:spPr>
        <p:txBody>
          <a:bodyPr wrap="square">
            <a:spAutoFit/>
          </a:bodyPr>
          <a:lstStyle/>
          <a:p>
            <a:pPr>
              <a:lnSpc>
                <a:spcPct val="150000"/>
              </a:lnSpc>
            </a:pPr>
            <a:r>
              <a:rPr lang="en-US" sz="1500" dirty="0">
                <a:solidFill>
                  <a:schemeClr val="bg1"/>
                </a:solidFill>
              </a:rPr>
              <a:t>There are three different ways to start Python −</a:t>
            </a:r>
          </a:p>
        </p:txBody>
      </p:sp>
      <p:sp>
        <p:nvSpPr>
          <p:cNvPr id="9" name="Rectangle 8">
            <a:extLst>
              <a:ext uri="{FF2B5EF4-FFF2-40B4-BE49-F238E27FC236}">
                <a16:creationId xmlns:a16="http://schemas.microsoft.com/office/drawing/2014/main" id="{5B924D92-8F00-4D8B-9B0E-76FCCB0B7658}"/>
              </a:ext>
            </a:extLst>
          </p:cNvPr>
          <p:cNvSpPr/>
          <p:nvPr/>
        </p:nvSpPr>
        <p:spPr>
          <a:xfrm>
            <a:off x="465955" y="3194077"/>
            <a:ext cx="10987611" cy="1015663"/>
          </a:xfrm>
          <a:prstGeom prst="rect">
            <a:avLst/>
          </a:prstGeom>
        </p:spPr>
        <p:txBody>
          <a:bodyPr wrap="square">
            <a:spAutoFit/>
          </a:bodyPr>
          <a:lstStyle/>
          <a:p>
            <a:r>
              <a:rPr lang="en-US" sz="1500" b="1" dirty="0">
                <a:solidFill>
                  <a:schemeClr val="bg1"/>
                </a:solidFill>
              </a:rPr>
              <a:t>I. INTERACTIVE INTERPRETER</a:t>
            </a:r>
          </a:p>
          <a:p>
            <a:endParaRPr lang="en-US" sz="1500" b="1" dirty="0">
              <a:solidFill>
                <a:schemeClr val="bg1"/>
              </a:solidFill>
            </a:endParaRPr>
          </a:p>
          <a:p>
            <a:r>
              <a:rPr lang="en-US" sz="1500" dirty="0">
                <a:solidFill>
                  <a:schemeClr val="bg1"/>
                </a:solidFill>
              </a:rPr>
              <a:t>You can start Python from Unix, DOS, or any other system that provides you a command-line interpreter or shell window. </a:t>
            </a:r>
          </a:p>
        </p:txBody>
      </p:sp>
      <p:pic>
        <p:nvPicPr>
          <p:cNvPr id="2" name="Picture 1">
            <a:extLst>
              <a:ext uri="{FF2B5EF4-FFF2-40B4-BE49-F238E27FC236}">
                <a16:creationId xmlns:a16="http://schemas.microsoft.com/office/drawing/2014/main" id="{2B17603D-5BF4-48FE-84E4-81831B8B1AF9}"/>
              </a:ext>
            </a:extLst>
          </p:cNvPr>
          <p:cNvPicPr>
            <a:picLocks noChangeAspect="1"/>
          </p:cNvPicPr>
          <p:nvPr/>
        </p:nvPicPr>
        <p:blipFill rotWithShape="1">
          <a:blip r:embed="rId3"/>
          <a:srcRect t="2529" b="1"/>
          <a:stretch/>
        </p:blipFill>
        <p:spPr>
          <a:xfrm>
            <a:off x="571475" y="4297679"/>
            <a:ext cx="9467850" cy="2042505"/>
          </a:xfrm>
          <a:prstGeom prst="rect">
            <a:avLst/>
          </a:prstGeom>
          <a:ln>
            <a:solidFill>
              <a:schemeClr val="bg1"/>
            </a:solidFill>
          </a:ln>
        </p:spPr>
      </p:pic>
    </p:spTree>
    <p:extLst>
      <p:ext uri="{BB962C8B-B14F-4D97-AF65-F5344CB8AC3E}">
        <p14:creationId xmlns:p14="http://schemas.microsoft.com/office/powerpoint/2010/main" val="37649344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BASIC OPERATORS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9" y="1880187"/>
            <a:ext cx="10792616" cy="1061829"/>
          </a:xfrm>
          <a:prstGeom prst="rect">
            <a:avLst/>
          </a:prstGeom>
          <a:noFill/>
        </p:spPr>
        <p:txBody>
          <a:bodyPr wrap="square" lIns="0" tIns="0" rIns="0" bIns="45720" rtlCol="0">
            <a:spAutoFit/>
          </a:bodyPr>
          <a:lstStyle/>
          <a:p>
            <a:r>
              <a:rPr lang="en-US" b="1" dirty="0">
                <a:solidFill>
                  <a:schemeClr val="bg1"/>
                </a:solidFill>
              </a:rPr>
              <a:t>Example</a:t>
            </a:r>
            <a:br>
              <a:rPr lang="en-US" sz="1600" b="1" dirty="0">
                <a:solidFill>
                  <a:schemeClr val="bg1"/>
                </a:solidFill>
              </a:rPr>
            </a:br>
            <a:endParaRPr lang="en-US" sz="1600" b="1" dirty="0">
              <a:solidFill>
                <a:schemeClr val="bg1"/>
              </a:solidFill>
            </a:endParaRPr>
          </a:p>
          <a:p>
            <a:r>
              <a:rPr lang="en-US" sz="1600" dirty="0">
                <a:solidFill>
                  <a:schemeClr val="bg1"/>
                </a:solidFill>
              </a:rPr>
              <a:t>When you execute the program it produces the following result −</a:t>
            </a:r>
            <a:endParaRPr lang="en-US" sz="1600" b="1" dirty="0">
              <a:solidFill>
                <a:schemeClr val="bg1"/>
              </a:solidFill>
            </a:endParaRPr>
          </a:p>
          <a:p>
            <a:endParaRPr lang="en-US" sz="1600" dirty="0">
              <a:solidFill>
                <a:schemeClr val="bg1"/>
              </a:solidFill>
            </a:endParaRPr>
          </a:p>
        </p:txBody>
      </p:sp>
      <p:sp>
        <p:nvSpPr>
          <p:cNvPr id="2" name="Rectangle 1">
            <a:extLst>
              <a:ext uri="{FF2B5EF4-FFF2-40B4-BE49-F238E27FC236}">
                <a16:creationId xmlns:a16="http://schemas.microsoft.com/office/drawing/2014/main" id="{0DE18E3A-974D-4279-833F-DBADEB0F48C6}"/>
              </a:ext>
            </a:extLst>
          </p:cNvPr>
          <p:cNvSpPr/>
          <p:nvPr/>
        </p:nvSpPr>
        <p:spPr>
          <a:xfrm>
            <a:off x="560329" y="2839916"/>
            <a:ext cx="10792616" cy="1477328"/>
          </a:xfrm>
          <a:prstGeom prst="rect">
            <a:avLst/>
          </a:prstGeom>
          <a:solidFill>
            <a:schemeClr val="bg1"/>
          </a:solidFill>
        </p:spPr>
        <p:txBody>
          <a:bodyPr wrap="square">
            <a:spAutoFit/>
          </a:bodyPr>
          <a:lstStyle/>
          <a:p>
            <a:r>
              <a:rPr lang="en-US" sz="1500" dirty="0">
                <a:solidFill>
                  <a:srgbClr val="00BF00"/>
                </a:solidFill>
                <a:latin typeface="Lucida Console" panose="020B0609040504020204" pitchFamily="49" charset="0"/>
              </a:rPr>
              <a:t>ma.a.d.serrano@PISI-7091S2N-LX </a:t>
            </a:r>
            <a:r>
              <a:rPr lang="en-US" sz="1500" dirty="0">
                <a:solidFill>
                  <a:srgbClr val="BF00BF"/>
                </a:solidFill>
                <a:latin typeface="Lucida Console" panose="020B0609040504020204" pitchFamily="49" charset="0"/>
              </a:rPr>
              <a:t>MINGW64 </a:t>
            </a:r>
            <a:r>
              <a:rPr lang="en-US" sz="1500" dirty="0">
                <a:solidFill>
                  <a:srgbClr val="BFBF00"/>
                </a:solidFill>
                <a:latin typeface="Lucida Console" panose="020B0609040504020204" pitchFamily="49" charset="0"/>
              </a:rPr>
              <a:t>~/Desktop/python/scripts</a:t>
            </a:r>
            <a:endParaRPr lang="en-US" sz="1500" dirty="0">
              <a:latin typeface="Lucida Console" panose="020B0609040504020204" pitchFamily="49" charset="0"/>
            </a:endParaRPr>
          </a:p>
          <a:p>
            <a:r>
              <a:rPr lang="en-US" sz="1500" dirty="0">
                <a:latin typeface="Lucida Console" panose="020B0609040504020204" pitchFamily="49" charset="0"/>
              </a:rPr>
              <a:t>$ python member.py</a:t>
            </a:r>
          </a:p>
          <a:p>
            <a:r>
              <a:rPr lang="en-US" sz="1500" dirty="0">
                <a:latin typeface="Lucida Console" panose="020B0609040504020204" pitchFamily="49" charset="0"/>
              </a:rPr>
              <a:t>Line 1 - a is not available in the given list</a:t>
            </a:r>
          </a:p>
          <a:p>
            <a:r>
              <a:rPr lang="en-US" sz="1500" dirty="0">
                <a:latin typeface="Lucida Console" panose="020B0609040504020204" pitchFamily="49" charset="0"/>
              </a:rPr>
              <a:t>Line 2 - b is not available in the given list</a:t>
            </a:r>
          </a:p>
          <a:p>
            <a:r>
              <a:rPr lang="en-US" sz="1500" dirty="0">
                <a:latin typeface="Lucida Console" panose="020B0609040504020204" pitchFamily="49" charset="0"/>
              </a:rPr>
              <a:t>Line 3 - a is available in the given list</a:t>
            </a:r>
          </a:p>
          <a:p>
            <a:endParaRPr lang="en-US" sz="1500" dirty="0">
              <a:latin typeface="Lucida Console" panose="020B0609040504020204" pitchFamily="49" charset="0"/>
            </a:endParaRPr>
          </a:p>
        </p:txBody>
      </p:sp>
      <p:sp>
        <p:nvSpPr>
          <p:cNvPr id="9" name="Rectangle 8">
            <a:extLst>
              <a:ext uri="{FF2B5EF4-FFF2-40B4-BE49-F238E27FC236}">
                <a16:creationId xmlns:a16="http://schemas.microsoft.com/office/drawing/2014/main" id="{4E091596-8704-40D3-8E6C-BC866BA1475A}"/>
              </a:ext>
            </a:extLst>
          </p:cNvPr>
          <p:cNvSpPr/>
          <p:nvPr/>
        </p:nvSpPr>
        <p:spPr>
          <a:xfrm>
            <a:off x="623527" y="3103787"/>
            <a:ext cx="5656771" cy="1051685"/>
          </a:xfrm>
          <a:prstGeom prst="rect">
            <a:avLst/>
          </a:prstGeom>
          <a:noFill/>
          <a:ln>
            <a:solidFill>
              <a:srgbClr val="FF91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263763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BASIC OPERATORS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9" y="1880187"/>
            <a:ext cx="10792616" cy="1061829"/>
          </a:xfrm>
          <a:prstGeom prst="rect">
            <a:avLst/>
          </a:prstGeom>
          <a:noFill/>
        </p:spPr>
        <p:txBody>
          <a:bodyPr wrap="square" lIns="0" tIns="0" rIns="0" bIns="45720" rtlCol="0">
            <a:spAutoFit/>
          </a:bodyPr>
          <a:lstStyle/>
          <a:p>
            <a:r>
              <a:rPr lang="en-US" b="1" dirty="0">
                <a:solidFill>
                  <a:schemeClr val="bg1"/>
                </a:solidFill>
              </a:rPr>
              <a:t>V. PYTHON IDENTITY OPERATORS</a:t>
            </a:r>
          </a:p>
          <a:p>
            <a:endParaRPr lang="en-US" sz="1600" b="1" dirty="0">
              <a:solidFill>
                <a:schemeClr val="bg1"/>
              </a:solidFill>
            </a:endParaRPr>
          </a:p>
          <a:p>
            <a:r>
              <a:rPr lang="en-US" sz="1600" dirty="0">
                <a:solidFill>
                  <a:schemeClr val="bg1"/>
                </a:solidFill>
              </a:rPr>
              <a:t>Identity operators compare the memory locations of two objects. There are two Identity operators explained below −</a:t>
            </a:r>
          </a:p>
        </p:txBody>
      </p:sp>
      <p:graphicFrame>
        <p:nvGraphicFramePr>
          <p:cNvPr id="3" name="Table 2">
            <a:extLst>
              <a:ext uri="{FF2B5EF4-FFF2-40B4-BE49-F238E27FC236}">
                <a16:creationId xmlns:a16="http://schemas.microsoft.com/office/drawing/2014/main" id="{406BA5BD-A101-456A-852E-0701FB025DE3}"/>
              </a:ext>
            </a:extLst>
          </p:cNvPr>
          <p:cNvGraphicFramePr>
            <a:graphicFrameLocks noGrp="1"/>
          </p:cNvGraphicFramePr>
          <p:nvPr>
            <p:extLst>
              <p:ext uri="{D42A27DB-BD31-4B8C-83A1-F6EECF244321}">
                <p14:modId xmlns:p14="http://schemas.microsoft.com/office/powerpoint/2010/main" val="4226840290"/>
              </p:ext>
            </p:extLst>
          </p:nvPr>
        </p:nvGraphicFramePr>
        <p:xfrm>
          <a:off x="560329" y="3219490"/>
          <a:ext cx="10792616" cy="2341338"/>
        </p:xfrm>
        <a:graphic>
          <a:graphicData uri="http://schemas.openxmlformats.org/drawingml/2006/table">
            <a:tbl>
              <a:tblPr/>
              <a:tblGrid>
                <a:gridCol w="2633605">
                  <a:extLst>
                    <a:ext uri="{9D8B030D-6E8A-4147-A177-3AD203B41FA5}">
                      <a16:colId xmlns:a16="http://schemas.microsoft.com/office/drawing/2014/main" val="913530195"/>
                    </a:ext>
                  </a:extLst>
                </a:gridCol>
                <a:gridCol w="3459834">
                  <a:extLst>
                    <a:ext uri="{9D8B030D-6E8A-4147-A177-3AD203B41FA5}">
                      <a16:colId xmlns:a16="http://schemas.microsoft.com/office/drawing/2014/main" val="1978061108"/>
                    </a:ext>
                  </a:extLst>
                </a:gridCol>
                <a:gridCol w="4699177">
                  <a:extLst>
                    <a:ext uri="{9D8B030D-6E8A-4147-A177-3AD203B41FA5}">
                      <a16:colId xmlns:a16="http://schemas.microsoft.com/office/drawing/2014/main" val="1561060352"/>
                    </a:ext>
                  </a:extLst>
                </a:gridCol>
              </a:tblGrid>
              <a:tr h="253520">
                <a:tc>
                  <a:txBody>
                    <a:bodyPr/>
                    <a:lstStyle/>
                    <a:p>
                      <a:pPr algn="ctr" fontAlgn="ctr"/>
                      <a:r>
                        <a:rPr lang="en-US" sz="1500" b="1" i="0" u="none" strike="noStrike">
                          <a:solidFill>
                            <a:srgbClr val="FFFFFF"/>
                          </a:solidFill>
                          <a:effectLst/>
                          <a:latin typeface="Graphik" panose="020B0503030202060203" pitchFamily="34" charset="0"/>
                        </a:rPr>
                        <a:t>Operator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546A"/>
                    </a:solidFill>
                  </a:tcPr>
                </a:tc>
                <a:tc>
                  <a:txBody>
                    <a:bodyPr/>
                    <a:lstStyle/>
                    <a:p>
                      <a:pPr algn="ctr" fontAlgn="ctr"/>
                      <a:r>
                        <a:rPr lang="en-US" sz="1500" b="1" i="0" u="none" strike="noStrike">
                          <a:solidFill>
                            <a:srgbClr val="FFFFFF"/>
                          </a:solidFill>
                          <a:effectLst/>
                          <a:latin typeface="Graphik" panose="020B0503030202060203" pitchFamily="34" charset="0"/>
                        </a:rPr>
                        <a:t>Description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546A"/>
                    </a:solidFill>
                  </a:tcPr>
                </a:tc>
                <a:tc>
                  <a:txBody>
                    <a:bodyPr/>
                    <a:lstStyle/>
                    <a:p>
                      <a:pPr algn="ctr" fontAlgn="ctr"/>
                      <a:r>
                        <a:rPr lang="en-US" sz="1500" b="1" i="0" u="none" strike="noStrike">
                          <a:solidFill>
                            <a:srgbClr val="FFFFFF"/>
                          </a:solidFill>
                          <a:effectLst/>
                          <a:latin typeface="Graphik" panose="020B0503030202060203" pitchFamily="34" charset="0"/>
                        </a:rPr>
                        <a:t>Example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546A"/>
                    </a:solidFill>
                  </a:tcPr>
                </a:tc>
                <a:extLst>
                  <a:ext uri="{0D108BD9-81ED-4DB2-BD59-A6C34878D82A}">
                    <a16:rowId xmlns:a16="http://schemas.microsoft.com/office/drawing/2014/main" val="982636604"/>
                  </a:ext>
                </a:extLst>
              </a:tr>
              <a:tr h="1043909">
                <a:tc>
                  <a:txBody>
                    <a:bodyPr/>
                    <a:lstStyle/>
                    <a:p>
                      <a:pPr algn="l" fontAlgn="ctr"/>
                      <a:r>
                        <a:rPr lang="en-US" sz="1500" b="1" i="0" u="none" strike="noStrike">
                          <a:solidFill>
                            <a:srgbClr val="313131"/>
                          </a:solidFill>
                          <a:effectLst/>
                          <a:latin typeface="Graphik" panose="020B0503030202060203" pitchFamily="34" charset="0"/>
                        </a:rPr>
                        <a:t>is</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313131"/>
                          </a:solidFill>
                          <a:effectLst/>
                          <a:latin typeface="Graphik" panose="020B0503030202060203" pitchFamily="34" charset="0"/>
                        </a:rPr>
                        <a:t>Evaluates to true if the variables on either side of the operator point to the same object and false otherwise.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313131"/>
                          </a:solidFill>
                          <a:effectLst/>
                          <a:latin typeface="Graphik" panose="020B0503030202060203" pitchFamily="34" charset="0"/>
                        </a:rPr>
                        <a:t>x is y, here is results in 1 if id(x) equals id(y).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7210761"/>
                  </a:ext>
                </a:extLst>
              </a:tr>
              <a:tr h="1043909">
                <a:tc>
                  <a:txBody>
                    <a:bodyPr/>
                    <a:lstStyle/>
                    <a:p>
                      <a:pPr algn="l" fontAlgn="ctr"/>
                      <a:r>
                        <a:rPr lang="en-US" sz="1500" b="1" i="0" u="none" strike="noStrike" dirty="0">
                          <a:solidFill>
                            <a:srgbClr val="313131"/>
                          </a:solidFill>
                          <a:effectLst/>
                          <a:latin typeface="Graphik" panose="020B0503030202060203" pitchFamily="34" charset="0"/>
                        </a:rPr>
                        <a:t>is not</a:t>
                      </a:r>
                    </a:p>
                  </a:txBody>
                  <a:tcPr marL="952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dirty="0">
                          <a:solidFill>
                            <a:srgbClr val="313131"/>
                          </a:solidFill>
                          <a:effectLst/>
                          <a:latin typeface="Graphik" panose="020B0503030202060203" pitchFamily="34" charset="0"/>
                        </a:rPr>
                        <a:t>Evaluates to false if the variables on either side of the operator point to the same object and true otherwise.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dirty="0">
                          <a:solidFill>
                            <a:srgbClr val="313131"/>
                          </a:solidFill>
                          <a:effectLst/>
                          <a:latin typeface="Graphik" panose="020B0503030202060203" pitchFamily="34" charset="0"/>
                        </a:rPr>
                        <a:t>x is not y, here is not results in 1 if id(x) is not equal to id(y).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9865462"/>
                  </a:ext>
                </a:extLst>
              </a:tr>
            </a:tbl>
          </a:graphicData>
        </a:graphic>
      </p:graphicFrame>
    </p:spTree>
    <p:extLst>
      <p:ext uri="{BB962C8B-B14F-4D97-AF65-F5344CB8AC3E}">
        <p14:creationId xmlns:p14="http://schemas.microsoft.com/office/powerpoint/2010/main" val="3168800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BASIC OPERATORS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9" y="1880187"/>
            <a:ext cx="10792616" cy="877163"/>
          </a:xfrm>
          <a:prstGeom prst="rect">
            <a:avLst/>
          </a:prstGeom>
          <a:noFill/>
        </p:spPr>
        <p:txBody>
          <a:bodyPr wrap="square" lIns="0" tIns="0" rIns="0" bIns="45720" rtlCol="0">
            <a:spAutoFit/>
          </a:bodyPr>
          <a:lstStyle/>
          <a:p>
            <a:r>
              <a:rPr lang="en-US" b="1" dirty="0">
                <a:solidFill>
                  <a:schemeClr val="bg1"/>
                </a:solidFill>
              </a:rPr>
              <a:t>Example</a:t>
            </a:r>
            <a:br>
              <a:rPr lang="en-US" b="1" dirty="0">
                <a:solidFill>
                  <a:schemeClr val="bg1"/>
                </a:solidFill>
              </a:rPr>
            </a:br>
            <a:endParaRPr lang="en-US" b="1" dirty="0">
              <a:solidFill>
                <a:schemeClr val="bg1"/>
              </a:solidFill>
            </a:endParaRPr>
          </a:p>
          <a:p>
            <a:endParaRPr lang="en-US" dirty="0">
              <a:solidFill>
                <a:schemeClr val="bg1"/>
              </a:solidFill>
            </a:endParaRPr>
          </a:p>
        </p:txBody>
      </p:sp>
      <p:sp>
        <p:nvSpPr>
          <p:cNvPr id="3" name="Rectangle 2">
            <a:extLst>
              <a:ext uri="{FF2B5EF4-FFF2-40B4-BE49-F238E27FC236}">
                <a16:creationId xmlns:a16="http://schemas.microsoft.com/office/drawing/2014/main" id="{08D6AF3F-410B-4565-975B-D88E61DE403A}"/>
              </a:ext>
            </a:extLst>
          </p:cNvPr>
          <p:cNvSpPr/>
          <p:nvPr/>
        </p:nvSpPr>
        <p:spPr>
          <a:xfrm>
            <a:off x="663069" y="2375870"/>
            <a:ext cx="5365591" cy="4016484"/>
          </a:xfrm>
          <a:prstGeom prst="rect">
            <a:avLst/>
          </a:prstGeom>
          <a:solidFill>
            <a:schemeClr val="bg1"/>
          </a:solidFill>
        </p:spPr>
        <p:txBody>
          <a:bodyPr wrap="square">
            <a:spAutoFit/>
          </a:bodyPr>
          <a:lstStyle/>
          <a:p>
            <a:r>
              <a:rPr lang="en-US" sz="1500" dirty="0">
                <a:latin typeface="Courier New" panose="02070309020205020404" pitchFamily="49" charset="0"/>
                <a:cs typeface="Courier New" panose="02070309020205020404" pitchFamily="49" charset="0"/>
              </a:rPr>
              <a:t>a = 20</a:t>
            </a:r>
          </a:p>
          <a:p>
            <a:r>
              <a:rPr lang="en-US" sz="1500" dirty="0">
                <a:latin typeface="Courier New" panose="02070309020205020404" pitchFamily="49" charset="0"/>
                <a:cs typeface="Courier New" panose="02070309020205020404" pitchFamily="49" charset="0"/>
              </a:rPr>
              <a:t>b = 20</a:t>
            </a: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if ( a is b ):</a:t>
            </a:r>
          </a:p>
          <a:p>
            <a:r>
              <a:rPr lang="en-US" sz="1500" dirty="0">
                <a:latin typeface="Courier New" panose="02070309020205020404" pitchFamily="49" charset="0"/>
                <a:cs typeface="Courier New" panose="02070309020205020404" pitchFamily="49" charset="0"/>
              </a:rPr>
              <a:t>   print("Line 1 - a and b have same identity")</a:t>
            </a:r>
          </a:p>
          <a:p>
            <a:r>
              <a:rPr lang="en-US" sz="1500" dirty="0">
                <a:latin typeface="Courier New" panose="02070309020205020404" pitchFamily="49" charset="0"/>
                <a:cs typeface="Courier New" panose="02070309020205020404" pitchFamily="49" charset="0"/>
              </a:rPr>
              <a:t>else:</a:t>
            </a:r>
          </a:p>
          <a:p>
            <a:r>
              <a:rPr lang="en-US" sz="1500" dirty="0">
                <a:latin typeface="Courier New" panose="02070309020205020404" pitchFamily="49" charset="0"/>
                <a:cs typeface="Courier New" panose="02070309020205020404" pitchFamily="49" charset="0"/>
              </a:rPr>
              <a:t>   print("Line 1 - a and b do not have same identity")</a:t>
            </a: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if ( id(a) == id(b) ):</a:t>
            </a:r>
          </a:p>
          <a:p>
            <a:r>
              <a:rPr lang="en-US" sz="1500" dirty="0">
                <a:latin typeface="Courier New" panose="02070309020205020404" pitchFamily="49" charset="0"/>
                <a:cs typeface="Courier New" panose="02070309020205020404" pitchFamily="49" charset="0"/>
              </a:rPr>
              <a:t>   print("Line 2 - a and b have same identity")</a:t>
            </a:r>
          </a:p>
          <a:p>
            <a:r>
              <a:rPr lang="en-US" sz="1500" dirty="0">
                <a:latin typeface="Courier New" panose="02070309020205020404" pitchFamily="49" charset="0"/>
                <a:cs typeface="Courier New" panose="02070309020205020404" pitchFamily="49" charset="0"/>
              </a:rPr>
              <a:t>else:</a:t>
            </a:r>
          </a:p>
          <a:p>
            <a:r>
              <a:rPr lang="en-US" sz="1500" dirty="0">
                <a:latin typeface="Courier New" panose="02070309020205020404" pitchFamily="49" charset="0"/>
                <a:cs typeface="Courier New" panose="02070309020205020404" pitchFamily="49" charset="0"/>
              </a:rPr>
              <a:t>   print("Line 2 - a and b do not have same identity")</a:t>
            </a:r>
          </a:p>
          <a:p>
            <a:endParaRPr lang="en-US" sz="1500" dirty="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874E1CD8-A3E3-4D4C-BAD6-9FAC572F5359}"/>
              </a:ext>
            </a:extLst>
          </p:cNvPr>
          <p:cNvSpPr/>
          <p:nvPr/>
        </p:nvSpPr>
        <p:spPr>
          <a:xfrm>
            <a:off x="6262577" y="2375870"/>
            <a:ext cx="5090368" cy="3323987"/>
          </a:xfrm>
          <a:prstGeom prst="rect">
            <a:avLst/>
          </a:prstGeom>
          <a:solidFill>
            <a:schemeClr val="bg1"/>
          </a:solidFill>
        </p:spPr>
        <p:txBody>
          <a:bodyPr wrap="square">
            <a:spAutoFit/>
          </a:bodyPr>
          <a:lstStyle/>
          <a:p>
            <a:r>
              <a:rPr lang="en-US" sz="1500" dirty="0">
                <a:latin typeface="Courier New" panose="02070309020205020404" pitchFamily="49" charset="0"/>
                <a:cs typeface="Courier New" panose="02070309020205020404" pitchFamily="49" charset="0"/>
              </a:rPr>
              <a:t>b = 30</a:t>
            </a:r>
          </a:p>
          <a:p>
            <a:r>
              <a:rPr lang="en-US" sz="1500" dirty="0">
                <a:latin typeface="Courier New" panose="02070309020205020404" pitchFamily="49" charset="0"/>
                <a:cs typeface="Courier New" panose="02070309020205020404" pitchFamily="49" charset="0"/>
              </a:rPr>
              <a:t>if ( a is b ):</a:t>
            </a:r>
          </a:p>
          <a:p>
            <a:r>
              <a:rPr lang="en-US" sz="1500" dirty="0">
                <a:latin typeface="Courier New" panose="02070309020205020404" pitchFamily="49" charset="0"/>
                <a:cs typeface="Courier New" panose="02070309020205020404" pitchFamily="49" charset="0"/>
              </a:rPr>
              <a:t>   print("Line 3 - a and b have same identity")</a:t>
            </a:r>
          </a:p>
          <a:p>
            <a:r>
              <a:rPr lang="en-US" sz="1500" dirty="0">
                <a:latin typeface="Courier New" panose="02070309020205020404" pitchFamily="49" charset="0"/>
                <a:cs typeface="Courier New" panose="02070309020205020404" pitchFamily="49" charset="0"/>
              </a:rPr>
              <a:t>else:</a:t>
            </a:r>
          </a:p>
          <a:p>
            <a:r>
              <a:rPr lang="en-US" sz="1500" dirty="0">
                <a:latin typeface="Courier New" panose="02070309020205020404" pitchFamily="49" charset="0"/>
                <a:cs typeface="Courier New" panose="02070309020205020404" pitchFamily="49" charset="0"/>
              </a:rPr>
              <a:t>   print("Line 3 - a and b do not have same identity")</a:t>
            </a: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if ( a is not b ):</a:t>
            </a:r>
          </a:p>
          <a:p>
            <a:r>
              <a:rPr lang="en-US" sz="1500" dirty="0">
                <a:latin typeface="Courier New" panose="02070309020205020404" pitchFamily="49" charset="0"/>
                <a:cs typeface="Courier New" panose="02070309020205020404" pitchFamily="49" charset="0"/>
              </a:rPr>
              <a:t>   print("Line 4 - a and b do not have same identity")</a:t>
            </a:r>
          </a:p>
          <a:p>
            <a:r>
              <a:rPr lang="en-US" sz="1500" dirty="0">
                <a:latin typeface="Courier New" panose="02070309020205020404" pitchFamily="49" charset="0"/>
                <a:cs typeface="Courier New" panose="02070309020205020404" pitchFamily="49" charset="0"/>
              </a:rPr>
              <a:t>else:</a:t>
            </a:r>
          </a:p>
          <a:p>
            <a:r>
              <a:rPr lang="en-US" sz="1500" dirty="0">
                <a:latin typeface="Courier New" panose="02070309020205020404" pitchFamily="49" charset="0"/>
                <a:cs typeface="Courier New" panose="02070309020205020404" pitchFamily="49" charset="0"/>
              </a:rPr>
              <a:t>   print("Line 4 - a and b have same identity")</a:t>
            </a:r>
          </a:p>
        </p:txBody>
      </p:sp>
    </p:spTree>
    <p:extLst>
      <p:ext uri="{BB962C8B-B14F-4D97-AF65-F5344CB8AC3E}">
        <p14:creationId xmlns:p14="http://schemas.microsoft.com/office/powerpoint/2010/main" val="36290091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BASIC OPERATORS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9" y="1880187"/>
            <a:ext cx="10792616" cy="1431161"/>
          </a:xfrm>
          <a:prstGeom prst="rect">
            <a:avLst/>
          </a:prstGeom>
          <a:noFill/>
        </p:spPr>
        <p:txBody>
          <a:bodyPr wrap="square" lIns="0" tIns="0" rIns="0" bIns="45720" rtlCol="0">
            <a:spAutoFit/>
          </a:bodyPr>
          <a:lstStyle/>
          <a:p>
            <a:r>
              <a:rPr lang="en-US" b="1" dirty="0">
                <a:solidFill>
                  <a:schemeClr val="bg1"/>
                </a:solidFill>
              </a:rPr>
              <a:t>Example</a:t>
            </a:r>
          </a:p>
          <a:p>
            <a:endParaRPr lang="en-US" b="1" dirty="0">
              <a:solidFill>
                <a:schemeClr val="bg1"/>
              </a:solidFill>
            </a:endParaRPr>
          </a:p>
          <a:p>
            <a:r>
              <a:rPr lang="en-US" dirty="0">
                <a:solidFill>
                  <a:schemeClr val="bg1"/>
                </a:solidFill>
              </a:rPr>
              <a:t>When you execute the above program it produces the following result −</a:t>
            </a:r>
            <a:br>
              <a:rPr lang="en-US" b="1" dirty="0">
                <a:solidFill>
                  <a:schemeClr val="bg1"/>
                </a:solidFill>
              </a:rPr>
            </a:br>
            <a:endParaRPr lang="en-US" b="1" dirty="0">
              <a:solidFill>
                <a:schemeClr val="bg1"/>
              </a:solidFill>
            </a:endParaRPr>
          </a:p>
          <a:p>
            <a:endParaRPr lang="en-US" dirty="0">
              <a:solidFill>
                <a:schemeClr val="bg1"/>
              </a:solidFill>
            </a:endParaRPr>
          </a:p>
        </p:txBody>
      </p:sp>
      <p:sp>
        <p:nvSpPr>
          <p:cNvPr id="2" name="Rectangle 1">
            <a:extLst>
              <a:ext uri="{FF2B5EF4-FFF2-40B4-BE49-F238E27FC236}">
                <a16:creationId xmlns:a16="http://schemas.microsoft.com/office/drawing/2014/main" id="{41CD2CAB-4B50-476F-9963-FC59F5D2746A}"/>
              </a:ext>
            </a:extLst>
          </p:cNvPr>
          <p:cNvSpPr/>
          <p:nvPr/>
        </p:nvSpPr>
        <p:spPr>
          <a:xfrm>
            <a:off x="560330" y="3034824"/>
            <a:ext cx="10893237" cy="1708160"/>
          </a:xfrm>
          <a:prstGeom prst="rect">
            <a:avLst/>
          </a:prstGeom>
          <a:solidFill>
            <a:schemeClr val="bg1"/>
          </a:solidFill>
        </p:spPr>
        <p:txBody>
          <a:bodyPr wrap="square">
            <a:spAutoFit/>
          </a:bodyPr>
          <a:lstStyle/>
          <a:p>
            <a:r>
              <a:rPr lang="en-US" sz="1500" dirty="0">
                <a:solidFill>
                  <a:srgbClr val="00BF00"/>
                </a:solidFill>
                <a:latin typeface="Lucida Console" panose="020B0609040504020204" pitchFamily="49" charset="0"/>
              </a:rPr>
              <a:t>ma.a.d.serrano@PISI-7091S2N-LX </a:t>
            </a:r>
            <a:r>
              <a:rPr lang="en-US" sz="1500" dirty="0">
                <a:solidFill>
                  <a:srgbClr val="BF00BF"/>
                </a:solidFill>
                <a:latin typeface="Lucida Console" panose="020B0609040504020204" pitchFamily="49" charset="0"/>
              </a:rPr>
              <a:t>MINGW64 </a:t>
            </a:r>
            <a:r>
              <a:rPr lang="en-US" sz="1500" dirty="0">
                <a:solidFill>
                  <a:srgbClr val="BFBF00"/>
                </a:solidFill>
                <a:latin typeface="Lucida Console" panose="020B0609040504020204" pitchFamily="49" charset="0"/>
              </a:rPr>
              <a:t>~/Desktop/python/scripts</a:t>
            </a:r>
            <a:endParaRPr lang="en-US" sz="1500" dirty="0">
              <a:latin typeface="Lucida Console" panose="020B0609040504020204" pitchFamily="49" charset="0"/>
            </a:endParaRPr>
          </a:p>
          <a:p>
            <a:r>
              <a:rPr lang="en-US" sz="1500" dirty="0">
                <a:latin typeface="Lucida Console" panose="020B0609040504020204" pitchFamily="49" charset="0"/>
              </a:rPr>
              <a:t>$ python identity.py</a:t>
            </a:r>
          </a:p>
          <a:p>
            <a:r>
              <a:rPr lang="en-US" sz="1500" dirty="0">
                <a:latin typeface="Lucida Console" panose="020B0609040504020204" pitchFamily="49" charset="0"/>
              </a:rPr>
              <a:t>Line 1 - a and b have same identity</a:t>
            </a:r>
          </a:p>
          <a:p>
            <a:r>
              <a:rPr lang="en-US" sz="1500" dirty="0">
                <a:latin typeface="Lucida Console" panose="020B0609040504020204" pitchFamily="49" charset="0"/>
              </a:rPr>
              <a:t>Line 2 - a and b have same identity</a:t>
            </a:r>
          </a:p>
          <a:p>
            <a:r>
              <a:rPr lang="en-US" sz="1500" dirty="0">
                <a:latin typeface="Lucida Console" panose="020B0609040504020204" pitchFamily="49" charset="0"/>
              </a:rPr>
              <a:t>Line 3 - a and b do not have same identity</a:t>
            </a:r>
          </a:p>
          <a:p>
            <a:r>
              <a:rPr lang="en-US" sz="1500" dirty="0">
                <a:latin typeface="Lucida Console" panose="020B0609040504020204" pitchFamily="49" charset="0"/>
              </a:rPr>
              <a:t>Line 4 - a and b do not have same identity</a:t>
            </a:r>
          </a:p>
          <a:p>
            <a:endParaRPr lang="en-US" sz="1500" dirty="0">
              <a:latin typeface="Lucida Console" panose="020B0609040504020204" pitchFamily="49" charset="0"/>
            </a:endParaRPr>
          </a:p>
        </p:txBody>
      </p:sp>
      <p:sp>
        <p:nvSpPr>
          <p:cNvPr id="9" name="Rectangle 8">
            <a:extLst>
              <a:ext uri="{FF2B5EF4-FFF2-40B4-BE49-F238E27FC236}">
                <a16:creationId xmlns:a16="http://schemas.microsoft.com/office/drawing/2014/main" id="{BA4B0E83-3EDA-458F-AAB5-9237EF3BF3A5}"/>
              </a:ext>
            </a:extLst>
          </p:cNvPr>
          <p:cNvSpPr/>
          <p:nvPr/>
        </p:nvSpPr>
        <p:spPr>
          <a:xfrm>
            <a:off x="620202" y="3316332"/>
            <a:ext cx="5702627" cy="1145144"/>
          </a:xfrm>
          <a:prstGeom prst="rect">
            <a:avLst/>
          </a:prstGeom>
          <a:noFill/>
          <a:ln>
            <a:solidFill>
              <a:srgbClr val="FF91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49421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BASIC OPERATORS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9" y="1880187"/>
            <a:ext cx="10792616" cy="846386"/>
          </a:xfrm>
          <a:prstGeom prst="rect">
            <a:avLst/>
          </a:prstGeom>
          <a:noFill/>
        </p:spPr>
        <p:txBody>
          <a:bodyPr wrap="square" lIns="0" tIns="0" rIns="0" bIns="45720" rtlCol="0">
            <a:spAutoFit/>
          </a:bodyPr>
          <a:lstStyle/>
          <a:p>
            <a:r>
              <a:rPr lang="en-US" b="1" dirty="0">
                <a:solidFill>
                  <a:schemeClr val="bg1"/>
                </a:solidFill>
              </a:rPr>
              <a:t>PYTHON OPERATORS PRECEDENCE</a:t>
            </a:r>
          </a:p>
          <a:p>
            <a:endParaRPr lang="en-US" sz="1600" b="1" dirty="0">
              <a:solidFill>
                <a:schemeClr val="bg1"/>
              </a:solidFill>
            </a:endParaRPr>
          </a:p>
          <a:p>
            <a:r>
              <a:rPr lang="en-US" sz="1600" dirty="0">
                <a:solidFill>
                  <a:schemeClr val="bg1"/>
                </a:solidFill>
              </a:rPr>
              <a:t>The following table lists all operators from highest precedence to lowest.</a:t>
            </a:r>
          </a:p>
        </p:txBody>
      </p:sp>
      <p:graphicFrame>
        <p:nvGraphicFramePr>
          <p:cNvPr id="2" name="Table 1">
            <a:extLst>
              <a:ext uri="{FF2B5EF4-FFF2-40B4-BE49-F238E27FC236}">
                <a16:creationId xmlns:a16="http://schemas.microsoft.com/office/drawing/2014/main" id="{8CF439F1-5E21-48E1-8576-54A11035276A}"/>
              </a:ext>
            </a:extLst>
          </p:cNvPr>
          <p:cNvGraphicFramePr>
            <a:graphicFrameLocks noGrp="1"/>
          </p:cNvGraphicFramePr>
          <p:nvPr>
            <p:extLst>
              <p:ext uri="{D42A27DB-BD31-4B8C-83A1-F6EECF244321}">
                <p14:modId xmlns:p14="http://schemas.microsoft.com/office/powerpoint/2010/main" val="3929185294"/>
              </p:ext>
            </p:extLst>
          </p:nvPr>
        </p:nvGraphicFramePr>
        <p:xfrm>
          <a:off x="560329" y="2908169"/>
          <a:ext cx="10893238" cy="3503264"/>
        </p:xfrm>
        <a:graphic>
          <a:graphicData uri="http://schemas.openxmlformats.org/drawingml/2006/table">
            <a:tbl>
              <a:tblPr/>
              <a:tblGrid>
                <a:gridCol w="2767662">
                  <a:extLst>
                    <a:ext uri="{9D8B030D-6E8A-4147-A177-3AD203B41FA5}">
                      <a16:colId xmlns:a16="http://schemas.microsoft.com/office/drawing/2014/main" val="1800011388"/>
                    </a:ext>
                  </a:extLst>
                </a:gridCol>
                <a:gridCol w="8125576">
                  <a:extLst>
                    <a:ext uri="{9D8B030D-6E8A-4147-A177-3AD203B41FA5}">
                      <a16:colId xmlns:a16="http://schemas.microsoft.com/office/drawing/2014/main" val="2596020251"/>
                    </a:ext>
                  </a:extLst>
                </a:gridCol>
              </a:tblGrid>
              <a:tr h="239646">
                <a:tc>
                  <a:txBody>
                    <a:bodyPr/>
                    <a:lstStyle/>
                    <a:p>
                      <a:pPr algn="ctr" fontAlgn="ctr"/>
                      <a:r>
                        <a:rPr lang="en-US" sz="1500" b="1" i="0" u="none" strike="noStrike">
                          <a:solidFill>
                            <a:srgbClr val="FFFFFF"/>
                          </a:solidFill>
                          <a:effectLst/>
                          <a:latin typeface="Graphik" panose="020B0503030202060203" pitchFamily="34" charset="0"/>
                        </a:rPr>
                        <a:t>Operator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546A"/>
                    </a:solidFill>
                  </a:tcPr>
                </a:tc>
                <a:tc>
                  <a:txBody>
                    <a:bodyPr/>
                    <a:lstStyle/>
                    <a:p>
                      <a:pPr algn="l" fontAlgn="b"/>
                      <a:r>
                        <a:rPr lang="en-US" sz="1500" b="1" i="0" u="none" strike="noStrike">
                          <a:solidFill>
                            <a:srgbClr val="FFFFFF"/>
                          </a:solidFill>
                          <a:effectLst/>
                          <a:latin typeface="Graphik" panose="020B0503030202060203" pitchFamily="34" charset="0"/>
                        </a:rPr>
                        <a:t>Description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546A"/>
                    </a:solidFill>
                  </a:tcPr>
                </a:tc>
                <a:extLst>
                  <a:ext uri="{0D108BD9-81ED-4DB2-BD59-A6C34878D82A}">
                    <a16:rowId xmlns:a16="http://schemas.microsoft.com/office/drawing/2014/main" val="3443684037"/>
                  </a:ext>
                </a:extLst>
              </a:tr>
              <a:tr h="239646">
                <a:tc>
                  <a:txBody>
                    <a:bodyPr/>
                    <a:lstStyle/>
                    <a:p>
                      <a:pPr algn="just" fontAlgn="ctr"/>
                      <a:r>
                        <a:rPr lang="en-US" sz="1500" b="1" i="0" u="none" strike="noStrike">
                          <a:solidFill>
                            <a:srgbClr val="000000"/>
                          </a:solidFill>
                          <a:effectLst/>
                          <a:latin typeface="Graphik" panose="020B0503030202060203" pitchFamily="34" charset="0"/>
                        </a:rPr>
                        <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a:solidFill>
                            <a:srgbClr val="000000"/>
                          </a:solidFill>
                          <a:effectLst/>
                          <a:latin typeface="Graphik" panose="020B0503030202060203" pitchFamily="34" charset="0"/>
                        </a:rPr>
                        <a:t>Exponentiation (raise to the power)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4177206"/>
                  </a:ext>
                </a:extLst>
              </a:tr>
              <a:tr h="387866">
                <a:tc>
                  <a:txBody>
                    <a:bodyPr/>
                    <a:lstStyle/>
                    <a:p>
                      <a:pPr algn="just" fontAlgn="ctr"/>
                      <a:r>
                        <a:rPr lang="en-US" sz="1500" b="1" i="0" u="none" strike="noStrike">
                          <a:solidFill>
                            <a:srgbClr val="000000"/>
                          </a:solidFill>
                          <a:effectLst/>
                          <a:latin typeface="Graphik" panose="020B0503030202060203" pitchFamily="34" charset="0"/>
                        </a:rPr>
                        <a:t>~ +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a:solidFill>
                            <a:srgbClr val="000000"/>
                          </a:solidFill>
                          <a:effectLst/>
                          <a:latin typeface="Graphik" panose="020B0503030202060203" pitchFamily="34" charset="0"/>
                        </a:rPr>
                        <a:t>Complement, unary plus and minus (method names for the last two are +@ and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04384"/>
                  </a:ext>
                </a:extLst>
              </a:tr>
              <a:tr h="239646">
                <a:tc>
                  <a:txBody>
                    <a:bodyPr/>
                    <a:lstStyle/>
                    <a:p>
                      <a:pPr algn="just" fontAlgn="ctr"/>
                      <a:r>
                        <a:rPr lang="en-US" sz="1500" b="1" i="0" u="none" strike="noStrike">
                          <a:solidFill>
                            <a:srgbClr val="000000"/>
                          </a:solidFill>
                          <a:effectLst/>
                          <a:latin typeface="Graphik" panose="020B0503030202060203" pitchFamily="34" charset="0"/>
                        </a:rPr>
                        <a:t>* / %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a:solidFill>
                            <a:srgbClr val="000000"/>
                          </a:solidFill>
                          <a:effectLst/>
                          <a:latin typeface="Graphik" panose="020B0503030202060203" pitchFamily="34" charset="0"/>
                        </a:rPr>
                        <a:t>Multiply, divide, modulo and floor division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916848"/>
                  </a:ext>
                </a:extLst>
              </a:tr>
              <a:tr h="239646">
                <a:tc>
                  <a:txBody>
                    <a:bodyPr/>
                    <a:lstStyle/>
                    <a:p>
                      <a:pPr algn="just" fontAlgn="ctr"/>
                      <a:r>
                        <a:rPr lang="en-US" sz="1500" b="1" i="0" u="none" strike="noStrike">
                          <a:solidFill>
                            <a:srgbClr val="000000"/>
                          </a:solidFill>
                          <a:effectLst/>
                          <a:latin typeface="Graphik" panose="020B0503030202060203"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dirty="0">
                          <a:solidFill>
                            <a:srgbClr val="000000"/>
                          </a:solidFill>
                          <a:effectLst/>
                          <a:latin typeface="Graphik" panose="020B0503030202060203" pitchFamily="34" charset="0"/>
                        </a:rPr>
                        <a:t>Addition and subtraction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2298262"/>
                  </a:ext>
                </a:extLst>
              </a:tr>
              <a:tr h="239646">
                <a:tc>
                  <a:txBody>
                    <a:bodyPr/>
                    <a:lstStyle/>
                    <a:p>
                      <a:pPr algn="just" fontAlgn="ctr"/>
                      <a:r>
                        <a:rPr lang="en-US" sz="1500" b="1" i="0" u="none" strike="noStrike">
                          <a:solidFill>
                            <a:srgbClr val="000000"/>
                          </a:solidFill>
                          <a:effectLst/>
                          <a:latin typeface="Graphik" panose="020B0503030202060203" pitchFamily="34" charset="0"/>
                        </a:rPr>
                        <a:t>&gt;&gt; &lt;&lt;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a:solidFill>
                            <a:srgbClr val="000000"/>
                          </a:solidFill>
                          <a:effectLst/>
                          <a:latin typeface="Graphik" panose="020B0503030202060203" pitchFamily="34" charset="0"/>
                        </a:rPr>
                        <a:t>Right and left bitwise shift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9750276"/>
                  </a:ext>
                </a:extLst>
              </a:tr>
              <a:tr h="239646">
                <a:tc>
                  <a:txBody>
                    <a:bodyPr/>
                    <a:lstStyle/>
                    <a:p>
                      <a:pPr algn="just" fontAlgn="ctr"/>
                      <a:r>
                        <a:rPr lang="en-US" sz="1500" b="1" i="0" u="none" strike="noStrike">
                          <a:solidFill>
                            <a:srgbClr val="000000"/>
                          </a:solidFill>
                          <a:effectLst/>
                          <a:latin typeface="Graphik" panose="020B0503030202060203" pitchFamily="34" charset="0"/>
                        </a:rPr>
                        <a:t>&amp;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a:solidFill>
                            <a:srgbClr val="000000"/>
                          </a:solidFill>
                          <a:effectLst/>
                          <a:latin typeface="Graphik" panose="020B0503030202060203" pitchFamily="34" charset="0"/>
                        </a:rPr>
                        <a:t>Bitwise 'AND'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2287221"/>
                  </a:ext>
                </a:extLst>
              </a:tr>
              <a:tr h="239646">
                <a:tc>
                  <a:txBody>
                    <a:bodyPr/>
                    <a:lstStyle/>
                    <a:p>
                      <a:pPr algn="just" fontAlgn="ctr"/>
                      <a:r>
                        <a:rPr lang="en-US" sz="1500" b="1" i="0" u="none" strike="noStrike">
                          <a:solidFill>
                            <a:srgbClr val="000000"/>
                          </a:solidFill>
                          <a:effectLst/>
                          <a:latin typeface="Graphik" panose="020B0503030202060203"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a:solidFill>
                            <a:srgbClr val="000000"/>
                          </a:solidFill>
                          <a:effectLst/>
                          <a:latin typeface="Graphik" panose="020B0503030202060203" pitchFamily="34" charset="0"/>
                        </a:rPr>
                        <a:t>Bitwise exclusive `OR' and regular `OR'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5531405"/>
                  </a:ext>
                </a:extLst>
              </a:tr>
              <a:tr h="239646">
                <a:tc>
                  <a:txBody>
                    <a:bodyPr/>
                    <a:lstStyle/>
                    <a:p>
                      <a:pPr algn="just" fontAlgn="ctr"/>
                      <a:r>
                        <a:rPr lang="en-US" sz="1500" b="1" i="0" u="none" strike="noStrike">
                          <a:solidFill>
                            <a:srgbClr val="000000"/>
                          </a:solidFill>
                          <a:effectLst/>
                          <a:latin typeface="Graphik" panose="020B0503030202060203" pitchFamily="34" charset="0"/>
                        </a:rPr>
                        <a:t>&lt;= &lt; &gt; &gt;=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dirty="0">
                          <a:solidFill>
                            <a:srgbClr val="000000"/>
                          </a:solidFill>
                          <a:effectLst/>
                          <a:latin typeface="Graphik" panose="020B0503030202060203" pitchFamily="34" charset="0"/>
                        </a:rPr>
                        <a:t>Comparison operators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2003937"/>
                  </a:ext>
                </a:extLst>
              </a:tr>
              <a:tr h="239646">
                <a:tc>
                  <a:txBody>
                    <a:bodyPr/>
                    <a:lstStyle/>
                    <a:p>
                      <a:pPr algn="just" fontAlgn="ctr"/>
                      <a:r>
                        <a:rPr lang="en-US" sz="1500" b="1" i="0" u="none" strike="noStrike">
                          <a:solidFill>
                            <a:srgbClr val="000000"/>
                          </a:solidFill>
                          <a:effectLst/>
                          <a:latin typeface="Graphik" panose="020B0503030202060203" pitchFamily="34" charset="0"/>
                        </a:rPr>
                        <a:t>&lt;&gt; ==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a:solidFill>
                            <a:srgbClr val="000000"/>
                          </a:solidFill>
                          <a:effectLst/>
                          <a:latin typeface="Graphik" panose="020B0503030202060203" pitchFamily="34" charset="0"/>
                        </a:rPr>
                        <a:t>Equality operators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4681258"/>
                  </a:ext>
                </a:extLst>
              </a:tr>
              <a:tr h="239646">
                <a:tc>
                  <a:txBody>
                    <a:bodyPr/>
                    <a:lstStyle/>
                    <a:p>
                      <a:pPr algn="just" fontAlgn="ctr"/>
                      <a:r>
                        <a:rPr lang="en-US" sz="1500" b="1" i="0" u="none" strike="noStrike">
                          <a:solidFill>
                            <a:srgbClr val="000000"/>
                          </a:solidFill>
                          <a:effectLst/>
                          <a:latin typeface="Graphik" panose="020B0503030202060203" pitchFamily="34" charset="0"/>
                        </a:rPr>
                        <a:t>= %= /= //= -= += *=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a:solidFill>
                            <a:srgbClr val="000000"/>
                          </a:solidFill>
                          <a:effectLst/>
                          <a:latin typeface="Graphik" panose="020B0503030202060203" pitchFamily="34" charset="0"/>
                        </a:rPr>
                        <a:t>Assignment operators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566545"/>
                  </a:ext>
                </a:extLst>
              </a:tr>
              <a:tr h="239646">
                <a:tc>
                  <a:txBody>
                    <a:bodyPr/>
                    <a:lstStyle/>
                    <a:p>
                      <a:pPr algn="just" fontAlgn="ctr"/>
                      <a:r>
                        <a:rPr lang="en-US" sz="1500" b="1" i="0" u="none" strike="noStrike">
                          <a:solidFill>
                            <a:srgbClr val="000000"/>
                          </a:solidFill>
                          <a:effectLst/>
                          <a:latin typeface="Graphik" panose="020B0503030202060203" pitchFamily="34" charset="0"/>
                        </a:rPr>
                        <a:t>is is not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a:solidFill>
                            <a:srgbClr val="000000"/>
                          </a:solidFill>
                          <a:effectLst/>
                          <a:latin typeface="Graphik" panose="020B0503030202060203" pitchFamily="34" charset="0"/>
                        </a:rPr>
                        <a:t>Identity operators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8609740"/>
                  </a:ext>
                </a:extLst>
              </a:tr>
              <a:tr h="239646">
                <a:tc>
                  <a:txBody>
                    <a:bodyPr/>
                    <a:lstStyle/>
                    <a:p>
                      <a:pPr algn="just" fontAlgn="ctr"/>
                      <a:r>
                        <a:rPr lang="en-US" sz="1500" b="1" i="0" u="none" strike="noStrike" dirty="0">
                          <a:solidFill>
                            <a:srgbClr val="000000"/>
                          </a:solidFill>
                          <a:effectLst/>
                          <a:latin typeface="Graphik" panose="020B0503030202060203" pitchFamily="34" charset="0"/>
                        </a:rPr>
                        <a:t>in not 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a:solidFill>
                            <a:srgbClr val="000000"/>
                          </a:solidFill>
                          <a:effectLst/>
                          <a:latin typeface="Graphik" panose="020B0503030202060203" pitchFamily="34" charset="0"/>
                        </a:rPr>
                        <a:t>Membership operators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5913421"/>
                  </a:ext>
                </a:extLst>
              </a:tr>
              <a:tr h="239646">
                <a:tc>
                  <a:txBody>
                    <a:bodyPr/>
                    <a:lstStyle/>
                    <a:p>
                      <a:pPr algn="just" fontAlgn="ctr"/>
                      <a:r>
                        <a:rPr lang="en-US" sz="1500" b="1" i="0" u="none" strike="noStrike" dirty="0">
                          <a:solidFill>
                            <a:srgbClr val="000000"/>
                          </a:solidFill>
                          <a:effectLst/>
                          <a:latin typeface="Graphik" panose="020B0503030202060203" pitchFamily="34" charset="0"/>
                        </a:rPr>
                        <a:t>not or and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500" b="0" i="0" u="none" strike="noStrike" dirty="0">
                          <a:solidFill>
                            <a:srgbClr val="000000"/>
                          </a:solidFill>
                          <a:effectLst/>
                          <a:latin typeface="Graphik" panose="020B0503030202060203" pitchFamily="34" charset="0"/>
                        </a:rPr>
                        <a:t>Logical operators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2919364"/>
                  </a:ext>
                </a:extLst>
              </a:tr>
            </a:tbl>
          </a:graphicData>
        </a:graphic>
      </p:graphicFrame>
    </p:spTree>
    <p:extLst>
      <p:ext uri="{BB962C8B-B14F-4D97-AF65-F5344CB8AC3E}">
        <p14:creationId xmlns:p14="http://schemas.microsoft.com/office/powerpoint/2010/main" val="16567162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BASIC OPERATORS</a:t>
            </a: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a:extLst>
              <a:ext uri="{FF2B5EF4-FFF2-40B4-BE49-F238E27FC236}">
                <a16:creationId xmlns:a16="http://schemas.microsoft.com/office/drawing/2014/main" id="{6B80F008-F25E-4A7A-A57D-310D92BD5A4D}"/>
              </a:ext>
            </a:extLst>
          </p:cNvPr>
          <p:cNvSpPr txBox="1"/>
          <p:nvPr/>
        </p:nvSpPr>
        <p:spPr>
          <a:xfrm>
            <a:off x="560329" y="1880187"/>
            <a:ext cx="10792616" cy="877163"/>
          </a:xfrm>
          <a:prstGeom prst="rect">
            <a:avLst/>
          </a:prstGeom>
          <a:noFill/>
        </p:spPr>
        <p:txBody>
          <a:bodyPr wrap="square" lIns="0" tIns="0" rIns="0" bIns="45720" rtlCol="0">
            <a:spAutoFit/>
          </a:bodyPr>
          <a:lstStyle/>
          <a:p>
            <a:r>
              <a:rPr lang="en-US" b="1" dirty="0">
                <a:solidFill>
                  <a:schemeClr val="bg1"/>
                </a:solidFill>
              </a:rPr>
              <a:t>Example</a:t>
            </a:r>
            <a:br>
              <a:rPr lang="en-US" b="1" dirty="0">
                <a:solidFill>
                  <a:schemeClr val="bg1"/>
                </a:solidFill>
              </a:rPr>
            </a:br>
            <a:endParaRPr lang="en-US" b="1" dirty="0">
              <a:solidFill>
                <a:schemeClr val="bg1"/>
              </a:solidFill>
            </a:endParaRPr>
          </a:p>
          <a:p>
            <a:endParaRPr lang="en-US" dirty="0">
              <a:solidFill>
                <a:schemeClr val="bg1"/>
              </a:solidFill>
            </a:endParaRPr>
          </a:p>
        </p:txBody>
      </p:sp>
      <p:sp>
        <p:nvSpPr>
          <p:cNvPr id="3" name="Rectangle 2">
            <a:extLst>
              <a:ext uri="{FF2B5EF4-FFF2-40B4-BE49-F238E27FC236}">
                <a16:creationId xmlns:a16="http://schemas.microsoft.com/office/drawing/2014/main" id="{08D6AF3F-410B-4565-975B-D88E61DE403A}"/>
              </a:ext>
            </a:extLst>
          </p:cNvPr>
          <p:cNvSpPr/>
          <p:nvPr/>
        </p:nvSpPr>
        <p:spPr>
          <a:xfrm>
            <a:off x="663069" y="2375870"/>
            <a:ext cx="5365591" cy="4016484"/>
          </a:xfrm>
          <a:prstGeom prst="rect">
            <a:avLst/>
          </a:prstGeom>
          <a:solidFill>
            <a:schemeClr val="bg1"/>
          </a:solidFill>
        </p:spPr>
        <p:txBody>
          <a:bodyPr wrap="square">
            <a:spAutoFit/>
          </a:bodyPr>
          <a:lstStyle/>
          <a:p>
            <a:r>
              <a:rPr lang="en-US" sz="1500" dirty="0">
                <a:latin typeface="Courier New" panose="02070309020205020404" pitchFamily="49" charset="0"/>
                <a:cs typeface="Courier New" panose="02070309020205020404" pitchFamily="49" charset="0"/>
              </a:rPr>
              <a:t>a = 20</a:t>
            </a:r>
          </a:p>
          <a:p>
            <a:r>
              <a:rPr lang="en-US" sz="1500" dirty="0">
                <a:latin typeface="Courier New" panose="02070309020205020404" pitchFamily="49" charset="0"/>
                <a:cs typeface="Courier New" panose="02070309020205020404" pitchFamily="49" charset="0"/>
              </a:rPr>
              <a:t>b = 10</a:t>
            </a:r>
          </a:p>
          <a:p>
            <a:r>
              <a:rPr lang="en-US" sz="1500" dirty="0">
                <a:latin typeface="Courier New" panose="02070309020205020404" pitchFamily="49" charset="0"/>
                <a:cs typeface="Courier New" panose="02070309020205020404" pitchFamily="49" charset="0"/>
              </a:rPr>
              <a:t>c = 15</a:t>
            </a:r>
          </a:p>
          <a:p>
            <a:r>
              <a:rPr lang="en-US" sz="1500" dirty="0">
                <a:latin typeface="Courier New" panose="02070309020205020404" pitchFamily="49" charset="0"/>
                <a:cs typeface="Courier New" panose="02070309020205020404" pitchFamily="49" charset="0"/>
              </a:rPr>
              <a:t>d = 5</a:t>
            </a:r>
          </a:p>
          <a:p>
            <a:r>
              <a:rPr lang="en-US" sz="1500" dirty="0">
                <a:latin typeface="Courier New" panose="02070309020205020404" pitchFamily="49" charset="0"/>
                <a:cs typeface="Courier New" panose="02070309020205020404" pitchFamily="49" charset="0"/>
              </a:rPr>
              <a:t>e = 0</a:t>
            </a: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e = (a + b) * c / d       #( 30 * 15 ) / 5</a:t>
            </a:r>
          </a:p>
          <a:p>
            <a:r>
              <a:rPr lang="en-US" sz="1500" dirty="0">
                <a:latin typeface="Courier New" panose="02070309020205020404" pitchFamily="49" charset="0"/>
                <a:cs typeface="Courier New" panose="02070309020205020404" pitchFamily="49" charset="0"/>
              </a:rPr>
              <a:t>print("Value of (a + b) * c / d is ",  e)</a:t>
            </a: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e = ((a + b) * c) / d     # (30 * 15 ) / 5</a:t>
            </a:r>
          </a:p>
          <a:p>
            <a:r>
              <a:rPr lang="en-US" sz="1500" dirty="0">
                <a:latin typeface="Courier New" panose="02070309020205020404" pitchFamily="49" charset="0"/>
                <a:cs typeface="Courier New" panose="02070309020205020404" pitchFamily="49" charset="0"/>
              </a:rPr>
              <a:t>print("Value of ((a + b) * c) / d is ",  e)</a:t>
            </a: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e = (a + b) * (c / d);    # (30) * (15/5)</a:t>
            </a:r>
          </a:p>
          <a:p>
            <a:r>
              <a:rPr lang="en-US" sz="1500" dirty="0">
                <a:latin typeface="Courier New" panose="02070309020205020404" pitchFamily="49" charset="0"/>
                <a:cs typeface="Courier New" panose="02070309020205020404" pitchFamily="49" charset="0"/>
              </a:rPr>
              <a:t>print("Value of (a + b) * (c / d) is ",  e)</a:t>
            </a: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e = a + (b * c) / d;      #  20 + (150/5)</a:t>
            </a:r>
          </a:p>
          <a:p>
            <a:r>
              <a:rPr lang="en-US" sz="1500" dirty="0">
                <a:latin typeface="Courier New" panose="02070309020205020404" pitchFamily="49" charset="0"/>
                <a:cs typeface="Courier New" panose="02070309020205020404" pitchFamily="49" charset="0"/>
              </a:rPr>
              <a:t>print("Value of a + (b * c) / d is ",  e)</a:t>
            </a:r>
          </a:p>
        </p:txBody>
      </p:sp>
      <p:sp>
        <p:nvSpPr>
          <p:cNvPr id="2" name="Rectangle 1">
            <a:extLst>
              <a:ext uri="{FF2B5EF4-FFF2-40B4-BE49-F238E27FC236}">
                <a16:creationId xmlns:a16="http://schemas.microsoft.com/office/drawing/2014/main" id="{0DC7A054-E349-44BA-A3EE-D5AA8B8912FC}"/>
              </a:ext>
            </a:extLst>
          </p:cNvPr>
          <p:cNvSpPr/>
          <p:nvPr/>
        </p:nvSpPr>
        <p:spPr>
          <a:xfrm>
            <a:off x="6209414" y="3212443"/>
            <a:ext cx="5244153" cy="1938992"/>
          </a:xfrm>
          <a:prstGeom prst="rect">
            <a:avLst/>
          </a:prstGeom>
          <a:solidFill>
            <a:schemeClr val="bg1"/>
          </a:solidFill>
        </p:spPr>
        <p:txBody>
          <a:bodyPr wrap="square">
            <a:spAutoFit/>
          </a:bodyPr>
          <a:lstStyle/>
          <a:p>
            <a:r>
              <a:rPr lang="en-US" sz="1500" dirty="0">
                <a:solidFill>
                  <a:srgbClr val="00BF00"/>
                </a:solidFill>
                <a:latin typeface="Lucida Console" panose="020B0609040504020204" pitchFamily="49" charset="0"/>
              </a:rPr>
              <a:t>ma.a.d.serrano@PISI-7091S2N-LX </a:t>
            </a:r>
            <a:r>
              <a:rPr lang="en-US" sz="1500" dirty="0">
                <a:solidFill>
                  <a:srgbClr val="BF00BF"/>
                </a:solidFill>
                <a:latin typeface="Lucida Console" panose="020B0609040504020204" pitchFamily="49" charset="0"/>
              </a:rPr>
              <a:t>MINGW64 </a:t>
            </a:r>
            <a:r>
              <a:rPr lang="en-US" sz="1500" dirty="0">
                <a:solidFill>
                  <a:srgbClr val="BFBF00"/>
                </a:solidFill>
                <a:latin typeface="Lucida Console" panose="020B0609040504020204" pitchFamily="49" charset="0"/>
              </a:rPr>
              <a:t>~/Desktop/python/scripts</a:t>
            </a:r>
            <a:endParaRPr lang="en-US" sz="1500" dirty="0">
              <a:latin typeface="Lucida Console" panose="020B0609040504020204" pitchFamily="49" charset="0"/>
            </a:endParaRPr>
          </a:p>
          <a:p>
            <a:r>
              <a:rPr lang="en-US" sz="1500" dirty="0">
                <a:latin typeface="Lucida Console" panose="020B0609040504020204" pitchFamily="49" charset="0"/>
              </a:rPr>
              <a:t>$ python precedence.py</a:t>
            </a:r>
          </a:p>
          <a:p>
            <a:r>
              <a:rPr lang="en-US" sz="1500" dirty="0">
                <a:latin typeface="Lucida Console" panose="020B0609040504020204" pitchFamily="49" charset="0"/>
              </a:rPr>
              <a:t>Value of (a + b) * c / d is  90.0</a:t>
            </a:r>
          </a:p>
          <a:p>
            <a:r>
              <a:rPr lang="en-US" sz="1500" dirty="0">
                <a:latin typeface="Lucida Console" panose="020B0609040504020204" pitchFamily="49" charset="0"/>
              </a:rPr>
              <a:t>Value of ((a + b) * c) / d is  90.0</a:t>
            </a:r>
          </a:p>
          <a:p>
            <a:r>
              <a:rPr lang="en-US" sz="1500" dirty="0">
                <a:latin typeface="Lucida Console" panose="020B0609040504020204" pitchFamily="49" charset="0"/>
              </a:rPr>
              <a:t>Value of (a + b) * (c / d) is  90.0</a:t>
            </a:r>
          </a:p>
          <a:p>
            <a:r>
              <a:rPr lang="en-US" sz="1500" dirty="0">
                <a:latin typeface="Lucida Console" panose="020B0609040504020204" pitchFamily="49" charset="0"/>
              </a:rPr>
              <a:t>Value of a + (b * c) / d is  50.0</a:t>
            </a:r>
          </a:p>
          <a:p>
            <a:endParaRPr lang="en-US" sz="1500" dirty="0">
              <a:latin typeface="Lucida Console" panose="020B0609040504020204" pitchFamily="49" charset="0"/>
            </a:endParaRPr>
          </a:p>
        </p:txBody>
      </p:sp>
      <p:sp>
        <p:nvSpPr>
          <p:cNvPr id="6" name="Rectangle 5">
            <a:extLst>
              <a:ext uri="{FF2B5EF4-FFF2-40B4-BE49-F238E27FC236}">
                <a16:creationId xmlns:a16="http://schemas.microsoft.com/office/drawing/2014/main" id="{8261FB21-A6A6-41E0-BCE5-3EDC4FC0452B}"/>
              </a:ext>
            </a:extLst>
          </p:cNvPr>
          <p:cNvSpPr/>
          <p:nvPr/>
        </p:nvSpPr>
        <p:spPr>
          <a:xfrm>
            <a:off x="6209414" y="2335280"/>
            <a:ext cx="5143531" cy="646331"/>
          </a:xfrm>
          <a:prstGeom prst="rect">
            <a:avLst/>
          </a:prstGeom>
        </p:spPr>
        <p:txBody>
          <a:bodyPr wrap="square">
            <a:spAutoFit/>
          </a:bodyPr>
          <a:lstStyle/>
          <a:p>
            <a:r>
              <a:rPr lang="en-US" dirty="0">
                <a:solidFill>
                  <a:schemeClr val="bg1"/>
                </a:solidFill>
              </a:rPr>
              <a:t>When you execute the above program, it produces the following result −</a:t>
            </a:r>
          </a:p>
        </p:txBody>
      </p:sp>
      <p:sp>
        <p:nvSpPr>
          <p:cNvPr id="10" name="Rectangle 9">
            <a:extLst>
              <a:ext uri="{FF2B5EF4-FFF2-40B4-BE49-F238E27FC236}">
                <a16:creationId xmlns:a16="http://schemas.microsoft.com/office/drawing/2014/main" id="{0F649527-E8C5-4452-ACB9-9CCDD5BA9095}"/>
              </a:ext>
            </a:extLst>
          </p:cNvPr>
          <p:cNvSpPr/>
          <p:nvPr/>
        </p:nvSpPr>
        <p:spPr>
          <a:xfrm>
            <a:off x="6267691" y="3699104"/>
            <a:ext cx="4237276" cy="1330096"/>
          </a:xfrm>
          <a:prstGeom prst="rect">
            <a:avLst/>
          </a:prstGeom>
          <a:noFill/>
          <a:ln>
            <a:solidFill>
              <a:srgbClr val="FF91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133923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00DFC37-AC6A-4B34-B86E-1BFEC9ED434B}"/>
              </a:ext>
            </a:extLst>
          </p:cNvPr>
          <p:cNvCxnSpPr>
            <a:cxnSpLocks/>
          </p:cNvCxnSpPr>
          <p:nvPr/>
        </p:nvCxnSpPr>
        <p:spPr>
          <a:xfrm>
            <a:off x="0" y="1470425"/>
            <a:ext cx="11453567" cy="0"/>
          </a:xfrm>
          <a:prstGeom prst="line">
            <a:avLst/>
          </a:prstGeom>
          <a:ln w="38100">
            <a:solidFill>
              <a:srgbClr val="FFD42E"/>
            </a:solidFill>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C5F77F4-5F31-4D24-B0F6-8EDCB22A2D5E}"/>
              </a:ext>
            </a:extLst>
          </p:cNvPr>
          <p:cNvSpPr txBox="1"/>
          <p:nvPr/>
        </p:nvSpPr>
        <p:spPr>
          <a:xfrm>
            <a:off x="490195" y="641023"/>
            <a:ext cx="7192651" cy="584775"/>
          </a:xfrm>
          <a:prstGeom prst="rect">
            <a:avLst/>
          </a:prstGeom>
          <a:noFill/>
        </p:spPr>
        <p:txBody>
          <a:bodyPr wrap="square" lIns="0" tIns="0" rIns="0" bIns="45720" rtlCol="0">
            <a:spAutoFit/>
          </a:bodyPr>
          <a:lstStyle/>
          <a:p>
            <a:r>
              <a:rPr lang="en-US" sz="3500" b="1" dirty="0">
                <a:solidFill>
                  <a:schemeClr val="bg1"/>
                </a:solidFill>
              </a:rPr>
              <a:t>INTRODUCTION</a:t>
            </a:r>
          </a:p>
        </p:txBody>
      </p:sp>
      <p:sp>
        <p:nvSpPr>
          <p:cNvPr id="8" name="TextBox 7">
            <a:extLst>
              <a:ext uri="{FF2B5EF4-FFF2-40B4-BE49-F238E27FC236}">
                <a16:creationId xmlns:a16="http://schemas.microsoft.com/office/drawing/2014/main" id="{4FEFE21A-A896-44F4-8EE0-17B37896C5ED}"/>
              </a:ext>
            </a:extLst>
          </p:cNvPr>
          <p:cNvSpPr txBox="1"/>
          <p:nvPr/>
        </p:nvSpPr>
        <p:spPr>
          <a:xfrm>
            <a:off x="490194" y="2096586"/>
            <a:ext cx="10963372" cy="323165"/>
          </a:xfrm>
          <a:prstGeom prst="rect">
            <a:avLst/>
          </a:prstGeom>
          <a:noFill/>
        </p:spPr>
        <p:txBody>
          <a:bodyPr wrap="square" lIns="0" tIns="0" rIns="0" bIns="45720" rtlCol="0">
            <a:spAutoFit/>
          </a:bodyPr>
          <a:lstStyle/>
          <a:p>
            <a:r>
              <a:rPr lang="en-US" b="1" dirty="0">
                <a:solidFill>
                  <a:schemeClr val="bg1"/>
                </a:solidFill>
              </a:rPr>
              <a:t>RUNNING PYTHON</a:t>
            </a:r>
            <a:endParaRPr lang="en-US" sz="1500" b="1" dirty="0">
              <a:solidFill>
                <a:schemeClr val="bg1"/>
              </a:solidFill>
            </a:endParaRPr>
          </a:p>
        </p:txBody>
      </p:sp>
      <p:sp>
        <p:nvSpPr>
          <p:cNvPr id="11" name="Rectangle 10">
            <a:extLst>
              <a:ext uri="{FF2B5EF4-FFF2-40B4-BE49-F238E27FC236}">
                <a16:creationId xmlns:a16="http://schemas.microsoft.com/office/drawing/2014/main" id="{81018F94-D9AE-4203-808B-3992876E5A13}"/>
              </a:ext>
            </a:extLst>
          </p:cNvPr>
          <p:cNvSpPr/>
          <p:nvPr/>
        </p:nvSpPr>
        <p:spPr>
          <a:xfrm>
            <a:off x="0" y="1526673"/>
            <a:ext cx="11453567" cy="76040"/>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Rectangle 5">
            <a:extLst>
              <a:ext uri="{FF2B5EF4-FFF2-40B4-BE49-F238E27FC236}">
                <a16:creationId xmlns:a16="http://schemas.microsoft.com/office/drawing/2014/main" id="{76ACDFEF-98DA-475E-83A2-079FA9973C03}"/>
              </a:ext>
            </a:extLst>
          </p:cNvPr>
          <p:cNvSpPr/>
          <p:nvPr/>
        </p:nvSpPr>
        <p:spPr>
          <a:xfrm>
            <a:off x="465955" y="2549360"/>
            <a:ext cx="10987612" cy="394788"/>
          </a:xfrm>
          <a:prstGeom prst="rect">
            <a:avLst/>
          </a:prstGeom>
        </p:spPr>
        <p:txBody>
          <a:bodyPr wrap="square">
            <a:spAutoFit/>
          </a:bodyPr>
          <a:lstStyle/>
          <a:p>
            <a:pPr>
              <a:lnSpc>
                <a:spcPct val="150000"/>
              </a:lnSpc>
            </a:pPr>
            <a:r>
              <a:rPr lang="en-US" sz="1500" dirty="0">
                <a:solidFill>
                  <a:schemeClr val="bg1"/>
                </a:solidFill>
              </a:rPr>
              <a:t>There are three different ways to start Python −</a:t>
            </a:r>
          </a:p>
        </p:txBody>
      </p:sp>
      <p:sp>
        <p:nvSpPr>
          <p:cNvPr id="12" name="Rectangle 11">
            <a:extLst>
              <a:ext uri="{FF2B5EF4-FFF2-40B4-BE49-F238E27FC236}">
                <a16:creationId xmlns:a16="http://schemas.microsoft.com/office/drawing/2014/main" id="{0508A5CB-D3B1-44C3-85A4-A135B0B7E368}"/>
              </a:ext>
            </a:extLst>
          </p:cNvPr>
          <p:cNvSpPr/>
          <p:nvPr/>
        </p:nvSpPr>
        <p:spPr>
          <a:xfrm>
            <a:off x="465954" y="3267547"/>
            <a:ext cx="10987611" cy="1015663"/>
          </a:xfrm>
          <a:prstGeom prst="rect">
            <a:avLst/>
          </a:prstGeom>
        </p:spPr>
        <p:txBody>
          <a:bodyPr wrap="square">
            <a:spAutoFit/>
          </a:bodyPr>
          <a:lstStyle/>
          <a:p>
            <a:r>
              <a:rPr lang="en-US" sz="1500" b="1" dirty="0">
                <a:solidFill>
                  <a:schemeClr val="bg1"/>
                </a:solidFill>
              </a:rPr>
              <a:t>II. SCRIPT FROM THE COMMAND LINE</a:t>
            </a:r>
          </a:p>
          <a:p>
            <a:endParaRPr lang="en-US" sz="1500" b="1" dirty="0">
              <a:solidFill>
                <a:schemeClr val="bg1"/>
              </a:solidFill>
            </a:endParaRPr>
          </a:p>
          <a:p>
            <a:r>
              <a:rPr lang="en-US" sz="1500" dirty="0">
                <a:solidFill>
                  <a:schemeClr val="bg1"/>
                </a:solidFill>
              </a:rPr>
              <a:t>A Python script can be executed at command line (either dos or git bash) by invoking the interpreter on your application, as in the following −</a:t>
            </a:r>
          </a:p>
        </p:txBody>
      </p:sp>
      <p:pic>
        <p:nvPicPr>
          <p:cNvPr id="14" name="Picture 13">
            <a:extLst>
              <a:ext uri="{FF2B5EF4-FFF2-40B4-BE49-F238E27FC236}">
                <a16:creationId xmlns:a16="http://schemas.microsoft.com/office/drawing/2014/main" id="{8D862E2A-D065-44A8-8B8C-3357EF3E99F0}"/>
              </a:ext>
            </a:extLst>
          </p:cNvPr>
          <p:cNvPicPr>
            <a:picLocks noChangeAspect="1"/>
          </p:cNvPicPr>
          <p:nvPr/>
        </p:nvPicPr>
        <p:blipFill rotWithShape="1">
          <a:blip r:embed="rId3"/>
          <a:srcRect t="2965" b="-1"/>
          <a:stretch/>
        </p:blipFill>
        <p:spPr>
          <a:xfrm>
            <a:off x="577695" y="4494028"/>
            <a:ext cx="7743825" cy="1534262"/>
          </a:xfrm>
          <a:prstGeom prst="rect">
            <a:avLst/>
          </a:prstGeom>
          <a:ln>
            <a:solidFill>
              <a:schemeClr val="bg1"/>
            </a:solidFill>
          </a:ln>
        </p:spPr>
      </p:pic>
    </p:spTree>
    <p:extLst>
      <p:ext uri="{BB962C8B-B14F-4D97-AF65-F5344CB8AC3E}">
        <p14:creationId xmlns:p14="http://schemas.microsoft.com/office/powerpoint/2010/main" val="2444763432"/>
      </p:ext>
    </p:extLst>
  </p:cSld>
  <p:clrMapOvr>
    <a:masterClrMapping/>
  </p:clrMapOvr>
</p:sld>
</file>

<file path=ppt/theme/theme1.xml><?xml version="1.0" encoding="utf-8"?>
<a:theme xmlns:a="http://schemas.openxmlformats.org/drawingml/2006/main" name="MAIN MASTER - BLACK">
  <a:themeElements>
    <a:clrScheme name="Operations">
      <a:dk1>
        <a:sysClr val="windowText" lastClr="000000"/>
      </a:dk1>
      <a:lt1>
        <a:sysClr val="window" lastClr="FFFFFF"/>
      </a:lt1>
      <a:dk2>
        <a:srgbClr val="595959"/>
      </a:dk2>
      <a:lt2>
        <a:srgbClr val="D8D8D8"/>
      </a:lt2>
      <a:accent1>
        <a:srgbClr val="00F3FF"/>
      </a:accent1>
      <a:accent2>
        <a:srgbClr val="00BAFF"/>
      </a:accent2>
      <a:accent3>
        <a:srgbClr val="008EFF"/>
      </a:accent3>
      <a:accent4>
        <a:srgbClr val="004DFF"/>
      </a:accent4>
      <a:accent5>
        <a:srgbClr val="2800FF"/>
      </a:accent5>
      <a:accent6>
        <a:srgbClr val="000088"/>
      </a:accent6>
      <a:hlink>
        <a:srgbClr val="2800FF"/>
      </a:hlink>
      <a:folHlink>
        <a:srgbClr val="7E00FF"/>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 id="{3AF425F2-D110-4AD7-9186-046FD1A1BA59}" vid="{0A93B61A-D5CB-4DDA-AA86-286514324F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6384</TotalTime>
  <Words>13233</Words>
  <Application>Microsoft Office PowerPoint</Application>
  <PresentationFormat>Widescreen</PresentationFormat>
  <Paragraphs>1751</Paragraphs>
  <Slides>85</Slides>
  <Notes>74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85</vt:i4>
      </vt:variant>
    </vt:vector>
  </HeadingPairs>
  <TitlesOfParts>
    <vt:vector size="95" baseType="lpstr">
      <vt:lpstr>Arial</vt:lpstr>
      <vt:lpstr>Calibri</vt:lpstr>
      <vt:lpstr>Courier New</vt:lpstr>
      <vt:lpstr>Graphik</vt:lpstr>
      <vt:lpstr>Graphik Black</vt:lpstr>
      <vt:lpstr>Graphik Body</vt:lpstr>
      <vt:lpstr>Lucida Console</vt:lpstr>
      <vt:lpstr>Verdana</vt:lpstr>
      <vt:lpstr>Wingdings</vt:lpstr>
      <vt:lpstr>MAIN MASTER - BLACK</vt:lpstr>
      <vt:lpstr>PowerPoint Presentation</vt:lpstr>
      <vt:lpstr>AGENDA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BASIC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VARIABLE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 Puerto, Bianca A.</dc:creator>
  <cp:lastModifiedBy>Serrano, Ma A. D.</cp:lastModifiedBy>
  <cp:revision>166</cp:revision>
  <dcterms:created xsi:type="dcterms:W3CDTF">2017-10-18T03:20:33Z</dcterms:created>
  <dcterms:modified xsi:type="dcterms:W3CDTF">2018-01-06T03:15:34Z</dcterms:modified>
</cp:coreProperties>
</file>