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326" r:id="rId4"/>
    <p:sldId id="327" r:id="rId5"/>
    <p:sldId id="328" r:id="rId6"/>
    <p:sldId id="329" r:id="rId7"/>
    <p:sldId id="330" r:id="rId8"/>
    <p:sldId id="331" r:id="rId9"/>
    <p:sldId id="332" r:id="rId10"/>
    <p:sldId id="333" r:id="rId11"/>
    <p:sldId id="334" r:id="rId12"/>
    <p:sldId id="335" r:id="rId13"/>
    <p:sldId id="337" r:id="rId14"/>
    <p:sldId id="338" r:id="rId15"/>
    <p:sldId id="339"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94096" autoAdjust="0"/>
  </p:normalViewPr>
  <p:slideViewPr>
    <p:cSldViewPr snapToGrid="0">
      <p:cViewPr varScale="1">
        <p:scale>
          <a:sx n="69" d="100"/>
          <a:sy n="69" d="100"/>
        </p:scale>
        <p:origin x="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AFD3F-DB8E-4390-B0FB-A536488CCD3A}" type="datetimeFigureOut">
              <a:rPr lang="en-US" smtClean="0"/>
              <a:t>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34175-444F-4F60-A29F-7E0DC6A2F6FC}" type="slidenum">
              <a:rPr lang="en-US" smtClean="0"/>
              <a:t>‹#›</a:t>
            </a:fld>
            <a:endParaRPr lang="en-US"/>
          </a:p>
        </p:txBody>
      </p:sp>
    </p:spTree>
    <p:extLst>
      <p:ext uri="{BB962C8B-B14F-4D97-AF65-F5344CB8AC3E}">
        <p14:creationId xmlns:p14="http://schemas.microsoft.com/office/powerpoint/2010/main" val="325111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a:t>
            </a:fld>
            <a:endParaRPr lang="en-US"/>
          </a:p>
        </p:txBody>
      </p:sp>
    </p:spTree>
    <p:extLst>
      <p:ext uri="{BB962C8B-B14F-4D97-AF65-F5344CB8AC3E}">
        <p14:creationId xmlns:p14="http://schemas.microsoft.com/office/powerpoint/2010/main" val="28806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12</a:t>
            </a:fld>
            <a:endParaRPr lang="en-US"/>
          </a:p>
        </p:txBody>
      </p:sp>
    </p:spTree>
    <p:extLst>
      <p:ext uri="{BB962C8B-B14F-4D97-AF65-F5344CB8AC3E}">
        <p14:creationId xmlns:p14="http://schemas.microsoft.com/office/powerpoint/2010/main" val="134740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13</a:t>
            </a:fld>
            <a:endParaRPr lang="en-US"/>
          </a:p>
        </p:txBody>
      </p:sp>
    </p:spTree>
    <p:extLst>
      <p:ext uri="{BB962C8B-B14F-4D97-AF65-F5344CB8AC3E}">
        <p14:creationId xmlns:p14="http://schemas.microsoft.com/office/powerpoint/2010/main" val="161776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In Python, all the statements indented by the same number of character spaces after a programming construct are considered to be part of a single block of code. Python uses indentation as its method of grouping statements.</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14</a:t>
            </a:fld>
            <a:endParaRPr lang="en-US"/>
          </a:p>
        </p:txBody>
      </p:sp>
    </p:spTree>
    <p:extLst>
      <p:ext uri="{BB962C8B-B14F-4D97-AF65-F5344CB8AC3E}">
        <p14:creationId xmlns:p14="http://schemas.microsoft.com/office/powerpoint/2010/main" val="28585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15</a:t>
            </a:fld>
            <a:endParaRPr lang="en-US"/>
          </a:p>
        </p:txBody>
      </p:sp>
    </p:spTree>
    <p:extLst>
      <p:ext uri="{BB962C8B-B14F-4D97-AF65-F5344CB8AC3E}">
        <p14:creationId xmlns:p14="http://schemas.microsoft.com/office/powerpoint/2010/main" val="2770553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example goes in an infinite loop and you need to use CTRL+C to exit the program.</a:t>
            </a:r>
          </a:p>
        </p:txBody>
      </p:sp>
      <p:sp>
        <p:nvSpPr>
          <p:cNvPr id="4" name="Slide Number Placeholder 3"/>
          <p:cNvSpPr>
            <a:spLocks noGrp="1"/>
          </p:cNvSpPr>
          <p:nvPr>
            <p:ph type="sldNum" sz="quarter" idx="10"/>
          </p:nvPr>
        </p:nvSpPr>
        <p:spPr/>
        <p:txBody>
          <a:bodyPr/>
          <a:lstStyle/>
          <a:p>
            <a:fld id="{38634175-444F-4F60-A29F-7E0DC6A2F6FC}" type="slidenum">
              <a:rPr lang="en-US" smtClean="0"/>
              <a:t>16</a:t>
            </a:fld>
            <a:endParaRPr lang="en-US"/>
          </a:p>
        </p:txBody>
      </p:sp>
    </p:spTree>
    <p:extLst>
      <p:ext uri="{BB962C8B-B14F-4D97-AF65-F5344CB8AC3E}">
        <p14:creationId xmlns:p14="http://schemas.microsoft.com/office/powerpoint/2010/main" val="257468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17</a:t>
            </a:fld>
            <a:endParaRPr lang="en-US"/>
          </a:p>
        </p:txBody>
      </p:sp>
    </p:spTree>
    <p:extLst>
      <p:ext uri="{BB962C8B-B14F-4D97-AF65-F5344CB8AC3E}">
        <p14:creationId xmlns:p14="http://schemas.microsoft.com/office/powerpoint/2010/main" val="67160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18</a:t>
            </a:fld>
            <a:endParaRPr lang="en-US"/>
          </a:p>
        </p:txBody>
      </p:sp>
    </p:spTree>
    <p:extLst>
      <p:ext uri="{BB962C8B-B14F-4D97-AF65-F5344CB8AC3E}">
        <p14:creationId xmlns:p14="http://schemas.microsoft.com/office/powerpoint/2010/main" val="270177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19</a:t>
            </a:fld>
            <a:endParaRPr lang="en-US"/>
          </a:p>
        </p:txBody>
      </p:sp>
    </p:spTree>
    <p:extLst>
      <p:ext uri="{BB962C8B-B14F-4D97-AF65-F5344CB8AC3E}">
        <p14:creationId xmlns:p14="http://schemas.microsoft.com/office/powerpoint/2010/main" val="98761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20</a:t>
            </a:fld>
            <a:endParaRPr lang="en-US"/>
          </a:p>
        </p:txBody>
      </p:sp>
    </p:spTree>
    <p:extLst>
      <p:ext uri="{BB962C8B-B14F-4D97-AF65-F5344CB8AC3E}">
        <p14:creationId xmlns:p14="http://schemas.microsoft.com/office/powerpoint/2010/main" val="334381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21</a:t>
            </a:fld>
            <a:endParaRPr lang="en-US"/>
          </a:p>
        </p:txBody>
      </p:sp>
    </p:spTree>
    <p:extLst>
      <p:ext uri="{BB962C8B-B14F-4D97-AF65-F5344CB8AC3E}">
        <p14:creationId xmlns:p14="http://schemas.microsoft.com/office/powerpoint/2010/main" val="174626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a:t>
            </a:fld>
            <a:endParaRPr lang="en-US"/>
          </a:p>
        </p:txBody>
      </p:sp>
    </p:spTree>
    <p:extLst>
      <p:ext uri="{BB962C8B-B14F-4D97-AF65-F5344CB8AC3E}">
        <p14:creationId xmlns:p14="http://schemas.microsoft.com/office/powerpoint/2010/main" val="1193343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22</a:t>
            </a:fld>
            <a:endParaRPr lang="en-US"/>
          </a:p>
        </p:txBody>
      </p:sp>
    </p:spTree>
    <p:extLst>
      <p:ext uri="{BB962C8B-B14F-4D97-AF65-F5344CB8AC3E}">
        <p14:creationId xmlns:p14="http://schemas.microsoft.com/office/powerpoint/2010/main" val="3360702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23</a:t>
            </a:fld>
            <a:endParaRPr lang="en-US"/>
          </a:p>
        </p:txBody>
      </p:sp>
    </p:spTree>
    <p:extLst>
      <p:ext uri="{BB962C8B-B14F-4D97-AF65-F5344CB8AC3E}">
        <p14:creationId xmlns:p14="http://schemas.microsoft.com/office/powerpoint/2010/main" val="3600443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24</a:t>
            </a:fld>
            <a:endParaRPr lang="en-US"/>
          </a:p>
        </p:txBody>
      </p:sp>
    </p:spTree>
    <p:extLst>
      <p:ext uri="{BB962C8B-B14F-4D97-AF65-F5344CB8AC3E}">
        <p14:creationId xmlns:p14="http://schemas.microsoft.com/office/powerpoint/2010/main" val="2180261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25</a:t>
            </a:fld>
            <a:endParaRPr lang="en-US"/>
          </a:p>
        </p:txBody>
      </p:sp>
    </p:spTree>
    <p:extLst>
      <p:ext uri="{BB962C8B-B14F-4D97-AF65-F5344CB8AC3E}">
        <p14:creationId xmlns:p14="http://schemas.microsoft.com/office/powerpoint/2010/main" val="875191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26</a:t>
            </a:fld>
            <a:endParaRPr lang="en-US"/>
          </a:p>
        </p:txBody>
      </p:sp>
    </p:spTree>
    <p:extLst>
      <p:ext uri="{BB962C8B-B14F-4D97-AF65-F5344CB8AC3E}">
        <p14:creationId xmlns:p14="http://schemas.microsoft.com/office/powerpoint/2010/main" val="3206388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terminates the current loop and resumes execution at the next statement, just like the traditional break statement in C.</a:t>
            </a:r>
          </a:p>
          <a:p>
            <a:r>
              <a:rPr lang="en-US" dirty="0"/>
              <a:t>The most common use for break is when some external condition is triggered requiring a hasty exit from a loop. The </a:t>
            </a:r>
            <a:r>
              <a:rPr lang="en-US" b="1" dirty="0"/>
              <a:t>break</a:t>
            </a:r>
            <a:r>
              <a:rPr lang="en-US" dirty="0"/>
              <a:t> statement can be used in both </a:t>
            </a:r>
            <a:r>
              <a:rPr lang="en-US" i="1" dirty="0"/>
              <a:t>while</a:t>
            </a:r>
            <a:r>
              <a:rPr lang="en-US" dirty="0"/>
              <a:t> and </a:t>
            </a:r>
            <a:r>
              <a:rPr lang="en-US" i="1" dirty="0"/>
              <a:t>for</a:t>
            </a:r>
            <a:r>
              <a:rPr lang="en-US" dirty="0"/>
              <a:t> loops.</a:t>
            </a:r>
          </a:p>
          <a:p>
            <a:r>
              <a:rPr lang="en-US" dirty="0"/>
              <a:t>If you are using nested loops, the break statement stops the execution of the innermost loop and start executing the next line of code after the block.</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27</a:t>
            </a:fld>
            <a:endParaRPr lang="en-US"/>
          </a:p>
        </p:txBody>
      </p:sp>
    </p:spTree>
    <p:extLst>
      <p:ext uri="{BB962C8B-B14F-4D97-AF65-F5344CB8AC3E}">
        <p14:creationId xmlns:p14="http://schemas.microsoft.com/office/powerpoint/2010/main" val="2350606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returns the control to the beginning of the while loop.. The </a:t>
            </a:r>
            <a:r>
              <a:rPr lang="en-US" b="1" dirty="0"/>
              <a:t>continue</a:t>
            </a:r>
            <a:r>
              <a:rPr lang="en-US" dirty="0"/>
              <a:t> statement rejects all the remaining statements in the current iteration of the loop and moves the control back to the top of the loop.</a:t>
            </a:r>
          </a:p>
          <a:p>
            <a:r>
              <a:rPr lang="en-US" dirty="0"/>
              <a:t>The </a:t>
            </a:r>
            <a:r>
              <a:rPr lang="en-US" b="1" dirty="0"/>
              <a:t>continue</a:t>
            </a:r>
            <a:r>
              <a:rPr lang="en-US" dirty="0"/>
              <a:t> statement can be used in both </a:t>
            </a:r>
            <a:r>
              <a:rPr lang="en-US" i="1" dirty="0"/>
              <a:t>while</a:t>
            </a:r>
            <a:r>
              <a:rPr lang="en-US" dirty="0"/>
              <a:t> and </a:t>
            </a:r>
            <a:r>
              <a:rPr lang="en-US" i="1" dirty="0"/>
              <a:t>for</a:t>
            </a:r>
            <a:r>
              <a:rPr lang="en-US" dirty="0"/>
              <a:t> loops.</a:t>
            </a:r>
          </a:p>
        </p:txBody>
      </p:sp>
      <p:sp>
        <p:nvSpPr>
          <p:cNvPr id="4" name="Slide Number Placeholder 3"/>
          <p:cNvSpPr>
            <a:spLocks noGrp="1"/>
          </p:cNvSpPr>
          <p:nvPr>
            <p:ph type="sldNum" sz="quarter" idx="10"/>
          </p:nvPr>
        </p:nvSpPr>
        <p:spPr/>
        <p:txBody>
          <a:bodyPr/>
          <a:lstStyle/>
          <a:p>
            <a:fld id="{38634175-444F-4F60-A29F-7E0DC6A2F6FC}" type="slidenum">
              <a:rPr lang="en-US" smtClean="0"/>
              <a:t>28</a:t>
            </a:fld>
            <a:endParaRPr lang="en-US"/>
          </a:p>
        </p:txBody>
      </p:sp>
    </p:spTree>
    <p:extLst>
      <p:ext uri="{BB962C8B-B14F-4D97-AF65-F5344CB8AC3E}">
        <p14:creationId xmlns:p14="http://schemas.microsoft.com/office/powerpoint/2010/main" val="3865499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It is used when a statement is required syntactically but you do not want any command or code to execute.</a:t>
            </a:r>
          </a:p>
          <a:p>
            <a:r>
              <a:rPr lang="en-US" dirty="0">
                <a:effectLst/>
              </a:rPr>
              <a:t>The </a:t>
            </a:r>
            <a:r>
              <a:rPr lang="en-US" b="1" dirty="0">
                <a:effectLst/>
              </a:rPr>
              <a:t>pass</a:t>
            </a:r>
            <a:r>
              <a:rPr lang="en-US" dirty="0">
                <a:effectLst/>
              </a:rPr>
              <a:t> statement is a </a:t>
            </a:r>
            <a:r>
              <a:rPr lang="en-US" i="1" dirty="0">
                <a:effectLst/>
              </a:rPr>
              <a:t>null</a:t>
            </a:r>
            <a:r>
              <a:rPr lang="en-US" dirty="0">
                <a:effectLst/>
              </a:rPr>
              <a:t> operation; nothing happens when it executes. The </a:t>
            </a:r>
            <a:r>
              <a:rPr lang="en-US" b="1" dirty="0">
                <a:effectLst/>
              </a:rPr>
              <a:t>pass</a:t>
            </a:r>
            <a:r>
              <a:rPr lang="en-US" dirty="0">
                <a:effectLst/>
              </a:rPr>
              <a:t> is also useful in places where your code will eventually go, but has not been written yet (e.g., in stubs for example) −</a:t>
            </a:r>
          </a:p>
        </p:txBody>
      </p:sp>
      <p:sp>
        <p:nvSpPr>
          <p:cNvPr id="4" name="Slide Number Placeholder 3"/>
          <p:cNvSpPr>
            <a:spLocks noGrp="1"/>
          </p:cNvSpPr>
          <p:nvPr>
            <p:ph type="sldNum" sz="quarter" idx="10"/>
          </p:nvPr>
        </p:nvSpPr>
        <p:spPr/>
        <p:txBody>
          <a:bodyPr/>
          <a:lstStyle/>
          <a:p>
            <a:fld id="{38634175-444F-4F60-A29F-7E0DC6A2F6FC}" type="slidenum">
              <a:rPr lang="en-US" smtClean="0"/>
              <a:t>29</a:t>
            </a:fld>
            <a:endParaRPr lang="en-US"/>
          </a:p>
        </p:txBody>
      </p:sp>
    </p:spTree>
    <p:extLst>
      <p:ext uri="{BB962C8B-B14F-4D97-AF65-F5344CB8AC3E}">
        <p14:creationId xmlns:p14="http://schemas.microsoft.com/office/powerpoint/2010/main" val="246787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a:t>
            </a:fld>
            <a:endParaRPr lang="en-US"/>
          </a:p>
        </p:txBody>
      </p:sp>
    </p:spTree>
    <p:extLst>
      <p:ext uri="{BB962C8B-B14F-4D97-AF65-F5344CB8AC3E}">
        <p14:creationId xmlns:p14="http://schemas.microsoft.com/office/powerpoint/2010/main" val="2241940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a:t>
            </a:fld>
            <a:endParaRPr lang="en-US"/>
          </a:p>
        </p:txBody>
      </p:sp>
    </p:spTree>
    <p:extLst>
      <p:ext uri="{BB962C8B-B14F-4D97-AF65-F5344CB8AC3E}">
        <p14:creationId xmlns:p14="http://schemas.microsoft.com/office/powerpoint/2010/main" val="257574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a:t>
            </a:fld>
            <a:endParaRPr lang="en-US"/>
          </a:p>
        </p:txBody>
      </p:sp>
    </p:spTree>
    <p:extLst>
      <p:ext uri="{BB962C8B-B14F-4D97-AF65-F5344CB8AC3E}">
        <p14:creationId xmlns:p14="http://schemas.microsoft.com/office/powerpoint/2010/main" val="190869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a:t>
            </a:fld>
            <a:endParaRPr lang="en-US"/>
          </a:p>
        </p:txBody>
      </p:sp>
    </p:spTree>
    <p:extLst>
      <p:ext uri="{BB962C8B-B14F-4D97-AF65-F5344CB8AC3E}">
        <p14:creationId xmlns:p14="http://schemas.microsoft.com/office/powerpoint/2010/main" val="3649296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9</a:t>
            </a:fld>
            <a:endParaRPr lang="en-US"/>
          </a:p>
        </p:txBody>
      </p:sp>
    </p:spTree>
    <p:extLst>
      <p:ext uri="{BB962C8B-B14F-4D97-AF65-F5344CB8AC3E}">
        <p14:creationId xmlns:p14="http://schemas.microsoft.com/office/powerpoint/2010/main" val="217819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10</a:t>
            </a:fld>
            <a:endParaRPr lang="en-US"/>
          </a:p>
        </p:txBody>
      </p:sp>
    </p:spTree>
    <p:extLst>
      <p:ext uri="{BB962C8B-B14F-4D97-AF65-F5344CB8AC3E}">
        <p14:creationId xmlns:p14="http://schemas.microsoft.com/office/powerpoint/2010/main" val="247517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11</a:t>
            </a:fld>
            <a:endParaRPr lang="en-US"/>
          </a:p>
        </p:txBody>
      </p:sp>
    </p:spTree>
    <p:extLst>
      <p:ext uri="{BB962C8B-B14F-4D97-AF65-F5344CB8AC3E}">
        <p14:creationId xmlns:p14="http://schemas.microsoft.com/office/powerpoint/2010/main" val="381057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Dark">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82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Master: Dark">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301703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92025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5748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775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9055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17363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44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637736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python/python_if_statement.ht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tutorialspoint.com/python/nested_if_statements_in_python.htm" TargetMode="External"/><Relationship Id="rId4" Type="http://schemas.openxmlformats.org/officeDocument/2006/relationships/hyperlink" Target="https://www.tutorialspoint.com/python/python_if_else.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p:cNvSpPr/>
          <p:nvPr/>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00F3FF">
                      <a:lumMod val="5000"/>
                      <a:lumOff val="95000"/>
                    </a:srgbClr>
                  </a:gs>
                  <a:gs pos="74000">
                    <a:srgbClr val="00F3FF">
                      <a:lumMod val="45000"/>
                      <a:lumOff val="55000"/>
                    </a:srgbClr>
                  </a:gs>
                  <a:gs pos="83000">
                    <a:srgbClr val="00F3FF">
                      <a:lumMod val="45000"/>
                      <a:lumOff val="55000"/>
                    </a:srgbClr>
                  </a:gs>
                  <a:gs pos="100000">
                    <a:srgbClr val="00F3FF">
                      <a:lumMod val="30000"/>
                      <a:lumOff val="70000"/>
                    </a:srgbClr>
                  </a:gs>
                </a:gsLst>
                <a:lin ang="5400000" scaled="1"/>
              </a:gradFill>
              <a:effectLst/>
              <a:uLnTx/>
              <a:uFillTx/>
              <a:latin typeface="Graphik"/>
              <a:ea typeface="+mn-ea"/>
              <a:cs typeface="+mn-cs"/>
            </a:endParaRPr>
          </a:p>
        </p:txBody>
      </p:sp>
      <p:sp>
        <p:nvSpPr>
          <p:cNvPr id="4" name="Parallelogram 3"/>
          <p:cNvSpPr/>
          <p:nvPr/>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a:ea typeface="+mn-ea"/>
              <a:cs typeface="+mn-cs"/>
            </a:endParaRPr>
          </a:p>
        </p:txBody>
      </p:sp>
      <p:sp>
        <p:nvSpPr>
          <p:cNvPr id="6" name="Title 1"/>
          <p:cNvSpPr txBox="1">
            <a:spLocks/>
          </p:cNvSpPr>
          <p:nvPr/>
        </p:nvSpPr>
        <p:spPr>
          <a:xfrm>
            <a:off x="362145" y="3950019"/>
            <a:ext cx="11327092" cy="1984248"/>
          </a:xfrm>
          <a:prstGeom prst="rect">
            <a:avLst/>
          </a:prstGeom>
          <a:ln>
            <a:noFill/>
          </a:ln>
        </p:spPr>
        <p:txBody>
          <a:bodyPr vert="horz" lIns="91440" tIns="91440" rIns="91440" bIns="91440" rtlCol="0" anchor="t" anchorCtr="0">
            <a:noAutofit/>
          </a:bodyPr>
          <a:lstStyle>
            <a:lvl1pPr marL="0" indent="0" algn="l" defTabSz="914377" rtl="0" eaLnBrk="1" latinLnBrk="0" hangingPunct="1">
              <a:lnSpc>
                <a:spcPct val="80000"/>
              </a:lnSpc>
              <a:spcBef>
                <a:spcPct val="0"/>
              </a:spcBef>
              <a:buNone/>
              <a:defRPr sz="4800" b="0" kern="1200" cap="all" spc="0" baseline="0">
                <a:solidFill>
                  <a:schemeClr val="tx1"/>
                </a:solidFill>
                <a:latin typeface="Graphik Black" panose="020B0A03030202060203" pitchFamily="34" charset="0"/>
                <a:ea typeface="+mj-ea"/>
                <a:cs typeface="Arial" pitchFamily="34" charset="0"/>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sz="7200" dirty="0">
                <a:solidFill>
                  <a:prstClr val="white"/>
                </a:solidFill>
              </a:rPr>
              <a:t>Python </a:t>
            </a:r>
          </a:p>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7200" b="0" i="0" u="none" strike="noStrike" kern="1200" cap="all" spc="0" normalizeH="0" baseline="0" noProof="0" dirty="0">
                <a:ln>
                  <a:noFill/>
                </a:ln>
                <a:solidFill>
                  <a:prstClr val="white"/>
                </a:solidFill>
                <a:effectLst/>
                <a:uLnTx/>
                <a:uFillTx/>
                <a:latin typeface="Graphik Black" panose="020B0A03030202060203" pitchFamily="34" charset="0"/>
                <a:ea typeface="+mj-ea"/>
                <a:cs typeface="Arial" pitchFamily="34" charset="0"/>
              </a:rPr>
              <a:t>DAY 2</a:t>
            </a:r>
            <a:endParaRPr kumimoji="0" lang="en-US" sz="6500" b="0" i="0" u="none" strike="noStrike" kern="1200" cap="all" spc="0" normalizeH="0" baseline="0" noProof="0" dirty="0">
              <a:ln>
                <a:noFill/>
              </a:ln>
              <a:solidFill>
                <a:prstClr val="white"/>
              </a:solidFill>
              <a:effectLst/>
              <a:uLnTx/>
              <a:uFillTx/>
              <a:latin typeface="Graphik Black" panose="020B0A03030202060203" pitchFamily="34" charset="0"/>
              <a:ea typeface="+mj-ea"/>
              <a:cs typeface="Arial" pitchFamily="34" charset="0"/>
            </a:endParaRPr>
          </a:p>
        </p:txBody>
      </p:sp>
    </p:spTree>
    <p:extLst>
      <p:ext uri="{BB962C8B-B14F-4D97-AF65-F5344CB8AC3E}">
        <p14:creationId xmlns:p14="http://schemas.microsoft.com/office/powerpoint/2010/main" val="297828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Rectangle 1">
            <a:extLst>
              <a:ext uri="{FF2B5EF4-FFF2-40B4-BE49-F238E27FC236}">
                <a16:creationId xmlns:a16="http://schemas.microsoft.com/office/drawing/2014/main" id="{14793D14-A069-4867-8A62-2E24A0DED058}"/>
              </a:ext>
            </a:extLst>
          </p:cNvPr>
          <p:cNvSpPr/>
          <p:nvPr/>
        </p:nvSpPr>
        <p:spPr>
          <a:xfrm>
            <a:off x="514941" y="2907437"/>
            <a:ext cx="10938626"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nested.py</a:t>
            </a:r>
          </a:p>
          <a:p>
            <a:r>
              <a:rPr lang="en-US" sz="1500" dirty="0">
                <a:latin typeface="Lucida Console" panose="020B0609040504020204" pitchFamily="49" charset="0"/>
              </a:rPr>
              <a:t>Expression value is less than 200</a:t>
            </a:r>
          </a:p>
          <a:p>
            <a:r>
              <a:rPr lang="en-US" sz="1500" dirty="0">
                <a:latin typeface="Lucida Console" panose="020B0609040504020204" pitchFamily="49" charset="0"/>
              </a:rPr>
              <a:t>Which is 100</a:t>
            </a:r>
          </a:p>
          <a:p>
            <a:r>
              <a:rPr lang="en-US" sz="1500" dirty="0">
                <a:latin typeface="Lucida Console" panose="020B0609040504020204" pitchFamily="49" charset="0"/>
              </a:rPr>
              <a:t>Good bye!</a:t>
            </a:r>
          </a:p>
          <a:p>
            <a:endParaRPr lang="en-US" sz="1500" dirty="0">
              <a:latin typeface="Lucida Console" panose="020B0609040504020204" pitchFamily="49" charset="0"/>
            </a:endParaRPr>
          </a:p>
        </p:txBody>
      </p:sp>
      <p:sp>
        <p:nvSpPr>
          <p:cNvPr id="9" name="Rectangle 8">
            <a:extLst>
              <a:ext uri="{FF2B5EF4-FFF2-40B4-BE49-F238E27FC236}">
                <a16:creationId xmlns:a16="http://schemas.microsoft.com/office/drawing/2014/main" id="{00D398DA-731B-4EDA-A53D-97D0F296847A}"/>
              </a:ext>
            </a:extLst>
          </p:cNvPr>
          <p:cNvSpPr/>
          <p:nvPr/>
        </p:nvSpPr>
        <p:spPr>
          <a:xfrm>
            <a:off x="577849" y="3141073"/>
            <a:ext cx="4174367" cy="1010056"/>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9D779F1-6BB4-473E-A4CB-D075B5E93BFB}"/>
              </a:ext>
            </a:extLst>
          </p:cNvPr>
          <p:cNvSpPr/>
          <p:nvPr/>
        </p:nvSpPr>
        <p:spPr>
          <a:xfrm>
            <a:off x="577849" y="2161190"/>
            <a:ext cx="10340901" cy="369332"/>
          </a:xfrm>
          <a:prstGeom prst="rect">
            <a:avLst/>
          </a:prstGeom>
        </p:spPr>
        <p:txBody>
          <a:bodyPr wrap="square">
            <a:spAutoFit/>
          </a:bodyPr>
          <a:lstStyle/>
          <a:p>
            <a:r>
              <a:rPr lang="en-US" dirty="0">
                <a:solidFill>
                  <a:schemeClr val="bg1"/>
                </a:solidFill>
              </a:rPr>
              <a:t>When the code is executed, it produces following result −</a:t>
            </a:r>
          </a:p>
        </p:txBody>
      </p:sp>
    </p:spTree>
    <p:extLst>
      <p:ext uri="{BB962C8B-B14F-4D97-AF65-F5344CB8AC3E}">
        <p14:creationId xmlns:p14="http://schemas.microsoft.com/office/powerpoint/2010/main" val="13581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9D779F1-6BB4-473E-A4CB-D075B5E93BFB}"/>
              </a:ext>
            </a:extLst>
          </p:cNvPr>
          <p:cNvSpPr/>
          <p:nvPr/>
        </p:nvSpPr>
        <p:spPr>
          <a:xfrm>
            <a:off x="556332" y="1991069"/>
            <a:ext cx="10340901" cy="1908215"/>
          </a:xfrm>
          <a:prstGeom prst="rect">
            <a:avLst/>
          </a:prstGeom>
        </p:spPr>
        <p:txBody>
          <a:bodyPr wrap="square">
            <a:spAutoFit/>
          </a:bodyPr>
          <a:lstStyle/>
          <a:p>
            <a:r>
              <a:rPr lang="en-US" b="1" dirty="0">
                <a:solidFill>
                  <a:schemeClr val="bg1"/>
                </a:solidFill>
              </a:rPr>
              <a:t>SINGLE STATEMENT SUITES</a:t>
            </a:r>
          </a:p>
          <a:p>
            <a:endParaRPr lang="en-US" b="1" dirty="0">
              <a:solidFill>
                <a:schemeClr val="bg1"/>
              </a:solidFill>
            </a:endParaRPr>
          </a:p>
          <a:p>
            <a:r>
              <a:rPr lang="en-US" sz="1600" dirty="0">
                <a:solidFill>
                  <a:schemeClr val="bg1"/>
                </a:solidFill>
              </a:rPr>
              <a:t>If the suite of an </a:t>
            </a:r>
            <a:r>
              <a:rPr lang="en-US" sz="1600" b="1" dirty="0">
                <a:solidFill>
                  <a:schemeClr val="bg1"/>
                </a:solidFill>
              </a:rPr>
              <a:t>if</a:t>
            </a:r>
            <a:r>
              <a:rPr lang="en-US" sz="1600" dirty="0">
                <a:solidFill>
                  <a:schemeClr val="bg1"/>
                </a:solidFill>
              </a:rPr>
              <a:t> clause consists only of a single line, it may go on the same line as the header statement.</a:t>
            </a:r>
          </a:p>
          <a:p>
            <a:endParaRPr lang="en-US" sz="1600" dirty="0">
              <a:solidFill>
                <a:schemeClr val="bg1"/>
              </a:solidFill>
            </a:endParaRPr>
          </a:p>
          <a:p>
            <a:r>
              <a:rPr lang="en-US" sz="1600" dirty="0">
                <a:solidFill>
                  <a:schemeClr val="bg1"/>
                </a:solidFill>
              </a:rPr>
              <a:t>Here is an example of a </a:t>
            </a:r>
            <a:r>
              <a:rPr lang="en-US" sz="1600" b="1" dirty="0">
                <a:solidFill>
                  <a:schemeClr val="bg1"/>
                </a:solidFill>
              </a:rPr>
              <a:t>one-line if</a:t>
            </a:r>
            <a:r>
              <a:rPr lang="en-US" sz="1600" dirty="0">
                <a:solidFill>
                  <a:schemeClr val="bg1"/>
                </a:solidFill>
              </a:rPr>
              <a:t> clause −</a:t>
            </a:r>
          </a:p>
          <a:p>
            <a:endParaRPr lang="en-US" b="1" dirty="0">
              <a:solidFill>
                <a:schemeClr val="bg1"/>
              </a:solidFill>
            </a:endParaRPr>
          </a:p>
        </p:txBody>
      </p:sp>
      <p:sp>
        <p:nvSpPr>
          <p:cNvPr id="3" name="Rectangle 2">
            <a:extLst>
              <a:ext uri="{FF2B5EF4-FFF2-40B4-BE49-F238E27FC236}">
                <a16:creationId xmlns:a16="http://schemas.microsoft.com/office/drawing/2014/main" id="{20A8893F-0CAB-4E83-9FDA-52C718302F61}"/>
              </a:ext>
            </a:extLst>
          </p:cNvPr>
          <p:cNvSpPr/>
          <p:nvPr/>
        </p:nvSpPr>
        <p:spPr>
          <a:xfrm>
            <a:off x="645042" y="3779808"/>
            <a:ext cx="4937051" cy="1246495"/>
          </a:xfrm>
          <a:prstGeom prst="rect">
            <a:avLst/>
          </a:prstGeom>
          <a:solidFill>
            <a:schemeClr val="bg1"/>
          </a:solidFill>
        </p:spPr>
        <p:txBody>
          <a:bodyPr wrap="square">
            <a:spAutoFit/>
          </a:bodyPr>
          <a:lstStyle/>
          <a:p>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 100</a:t>
            </a:r>
          </a:p>
          <a:p>
            <a:r>
              <a:rPr lang="en-US" sz="1500" dirty="0">
                <a:latin typeface="Courier New" panose="02070309020205020404" pitchFamily="49" charset="0"/>
                <a:cs typeface="Courier New" panose="02070309020205020404" pitchFamily="49" charset="0"/>
              </a:rPr>
              <a:t>if ( </a:t>
            </a:r>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 100 ) : print("Value of expression is 100")</a:t>
            </a:r>
          </a:p>
          <a:p>
            <a:r>
              <a:rPr lang="en-US" sz="1500" dirty="0">
                <a:latin typeface="Courier New" panose="02070309020205020404" pitchFamily="49" charset="0"/>
                <a:cs typeface="Courier New" panose="02070309020205020404" pitchFamily="49" charset="0"/>
              </a:rPr>
              <a:t>print("Good bye!")</a:t>
            </a:r>
          </a:p>
          <a:p>
            <a:endParaRPr lang="en-US" sz="15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F2A51673-AE7C-4E5D-A917-74260C51A433}"/>
              </a:ext>
            </a:extLst>
          </p:cNvPr>
          <p:cNvSpPr/>
          <p:nvPr/>
        </p:nvSpPr>
        <p:spPr>
          <a:xfrm>
            <a:off x="5837274" y="4045622"/>
            <a:ext cx="5616293"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suite.py</a:t>
            </a:r>
          </a:p>
          <a:p>
            <a:r>
              <a:rPr lang="en-US" sz="1500" dirty="0">
                <a:latin typeface="Lucida Console" panose="020B0609040504020204" pitchFamily="49" charset="0"/>
              </a:rPr>
              <a:t>Value of expression is 100</a:t>
            </a:r>
          </a:p>
          <a:p>
            <a:r>
              <a:rPr lang="en-US" sz="1500" dirty="0">
                <a:latin typeface="Lucida Console" panose="020B0609040504020204" pitchFamily="49" charset="0"/>
              </a:rPr>
              <a:t>Good bye!</a:t>
            </a:r>
          </a:p>
          <a:p>
            <a:endParaRPr lang="en-US" sz="1500" dirty="0">
              <a:solidFill>
                <a:prstClr val="black"/>
              </a:solidFill>
              <a:latin typeface="Lucida Console" panose="020B0609040504020204" pitchFamily="49" charset="0"/>
            </a:endParaRPr>
          </a:p>
        </p:txBody>
      </p:sp>
      <p:sp>
        <p:nvSpPr>
          <p:cNvPr id="8" name="Rectangle 7">
            <a:extLst>
              <a:ext uri="{FF2B5EF4-FFF2-40B4-BE49-F238E27FC236}">
                <a16:creationId xmlns:a16="http://schemas.microsoft.com/office/drawing/2014/main" id="{0692775E-9EB9-4E12-81B3-082D8B401E55}"/>
              </a:ext>
            </a:extLst>
          </p:cNvPr>
          <p:cNvSpPr/>
          <p:nvPr/>
        </p:nvSpPr>
        <p:spPr>
          <a:xfrm>
            <a:off x="5726782" y="3345286"/>
            <a:ext cx="5543730" cy="553998"/>
          </a:xfrm>
          <a:prstGeom prst="rect">
            <a:avLst/>
          </a:prstGeom>
        </p:spPr>
        <p:txBody>
          <a:bodyPr wrap="square">
            <a:spAutoFit/>
          </a:bodyPr>
          <a:lstStyle/>
          <a:p>
            <a:r>
              <a:rPr lang="en-US" sz="1500" dirty="0">
                <a:solidFill>
                  <a:schemeClr val="bg1"/>
                </a:solidFill>
              </a:rPr>
              <a:t>When the code is executed, it produces the following result −</a:t>
            </a:r>
          </a:p>
        </p:txBody>
      </p:sp>
      <p:sp>
        <p:nvSpPr>
          <p:cNvPr id="12" name="Rectangle 11">
            <a:extLst>
              <a:ext uri="{FF2B5EF4-FFF2-40B4-BE49-F238E27FC236}">
                <a16:creationId xmlns:a16="http://schemas.microsoft.com/office/drawing/2014/main" id="{4C786DFD-2BF4-4F63-B40E-6FB1E1AA0E20}"/>
              </a:ext>
            </a:extLst>
          </p:cNvPr>
          <p:cNvSpPr/>
          <p:nvPr/>
        </p:nvSpPr>
        <p:spPr>
          <a:xfrm>
            <a:off x="5890437" y="4521275"/>
            <a:ext cx="3487480" cy="732226"/>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12516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Rectangle 1">
            <a:extLst>
              <a:ext uri="{FF2B5EF4-FFF2-40B4-BE49-F238E27FC236}">
                <a16:creationId xmlns:a16="http://schemas.microsoft.com/office/drawing/2014/main" id="{8A511F99-C68E-445D-8501-5E92FEB76F73}"/>
              </a:ext>
            </a:extLst>
          </p:cNvPr>
          <p:cNvSpPr/>
          <p:nvPr/>
        </p:nvSpPr>
        <p:spPr>
          <a:xfrm>
            <a:off x="571927" y="2038375"/>
            <a:ext cx="6794643" cy="3139321"/>
          </a:xfrm>
          <a:prstGeom prst="rect">
            <a:avLst/>
          </a:prstGeom>
        </p:spPr>
        <p:txBody>
          <a:bodyPr wrap="square">
            <a:spAutoFit/>
          </a:bodyPr>
          <a:lstStyle/>
          <a:p>
            <a:pPr algn="just"/>
            <a:r>
              <a:rPr lang="en-US" dirty="0">
                <a:solidFill>
                  <a:schemeClr val="bg1"/>
                </a:solidFill>
              </a:rPr>
              <a:t>In general, statements are executed sequentially: The first statement in a function is executed first, followed by the second, and so on. There may be a situation when you need to execute a block of code several number of times.</a:t>
            </a:r>
          </a:p>
          <a:p>
            <a:pPr algn="just"/>
            <a:endParaRPr lang="en-US" dirty="0">
              <a:solidFill>
                <a:schemeClr val="bg1"/>
              </a:solidFill>
            </a:endParaRPr>
          </a:p>
          <a:p>
            <a:pPr algn="just"/>
            <a:r>
              <a:rPr lang="en-US" dirty="0">
                <a:solidFill>
                  <a:schemeClr val="bg1"/>
                </a:solidFill>
              </a:rPr>
              <a:t>Programming languages provide various control structures that allow for more complicated execution paths.</a:t>
            </a:r>
          </a:p>
          <a:p>
            <a:pPr algn="just"/>
            <a:endParaRPr lang="en-US" dirty="0">
              <a:solidFill>
                <a:schemeClr val="bg1"/>
              </a:solidFill>
            </a:endParaRPr>
          </a:p>
          <a:p>
            <a:pPr algn="just"/>
            <a:r>
              <a:rPr lang="en-US" dirty="0">
                <a:solidFill>
                  <a:schemeClr val="bg1"/>
                </a:solidFill>
              </a:rPr>
              <a:t>A loop statement allows us to execute a statement or group of statements multiple times. The following diagram illustrates a loop statement −</a:t>
            </a:r>
          </a:p>
        </p:txBody>
      </p:sp>
      <p:pic>
        <p:nvPicPr>
          <p:cNvPr id="10" name="Picture 9">
            <a:extLst>
              <a:ext uri="{FF2B5EF4-FFF2-40B4-BE49-F238E27FC236}">
                <a16:creationId xmlns:a16="http://schemas.microsoft.com/office/drawing/2014/main" id="{A3E0CD34-0D26-48B7-91B3-D5BEE1C3E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785" y="2038375"/>
            <a:ext cx="3495782" cy="4001750"/>
          </a:xfrm>
          <a:prstGeom prst="rect">
            <a:avLst/>
          </a:prstGeom>
        </p:spPr>
      </p:pic>
    </p:spTree>
    <p:extLst>
      <p:ext uri="{BB962C8B-B14F-4D97-AF65-F5344CB8AC3E}">
        <p14:creationId xmlns:p14="http://schemas.microsoft.com/office/powerpoint/2010/main" val="398513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Rectangle 1">
            <a:extLst>
              <a:ext uri="{FF2B5EF4-FFF2-40B4-BE49-F238E27FC236}">
                <a16:creationId xmlns:a16="http://schemas.microsoft.com/office/drawing/2014/main" id="{8A511F99-C68E-445D-8501-5E92FEB76F73}"/>
              </a:ext>
            </a:extLst>
          </p:cNvPr>
          <p:cNvSpPr/>
          <p:nvPr/>
        </p:nvSpPr>
        <p:spPr>
          <a:xfrm>
            <a:off x="490195" y="1945908"/>
            <a:ext cx="10881640" cy="369332"/>
          </a:xfrm>
          <a:prstGeom prst="rect">
            <a:avLst/>
          </a:prstGeom>
        </p:spPr>
        <p:txBody>
          <a:bodyPr wrap="square">
            <a:spAutoFit/>
          </a:bodyPr>
          <a:lstStyle/>
          <a:p>
            <a:pPr algn="just"/>
            <a:r>
              <a:rPr lang="en-US" dirty="0">
                <a:solidFill>
                  <a:schemeClr val="bg1"/>
                </a:solidFill>
              </a:rPr>
              <a:t>Python programming language provides following types of loops to handle looping requirements.</a:t>
            </a:r>
          </a:p>
        </p:txBody>
      </p:sp>
      <p:sp>
        <p:nvSpPr>
          <p:cNvPr id="3" name="Rectangle 2">
            <a:extLst>
              <a:ext uri="{FF2B5EF4-FFF2-40B4-BE49-F238E27FC236}">
                <a16:creationId xmlns:a16="http://schemas.microsoft.com/office/drawing/2014/main" id="{94AC470A-CCE0-443A-B605-5BEAD7E9866B}"/>
              </a:ext>
            </a:extLst>
          </p:cNvPr>
          <p:cNvSpPr/>
          <p:nvPr/>
        </p:nvSpPr>
        <p:spPr>
          <a:xfrm>
            <a:off x="793108" y="2658435"/>
            <a:ext cx="10275814" cy="3139321"/>
          </a:xfrm>
          <a:prstGeom prst="rect">
            <a:avLst/>
          </a:prstGeom>
        </p:spPr>
        <p:txBody>
          <a:bodyPr wrap="square">
            <a:spAutoFit/>
          </a:bodyPr>
          <a:lstStyle/>
          <a:p>
            <a:r>
              <a:rPr lang="en-US" b="1" dirty="0">
                <a:solidFill>
                  <a:schemeClr val="bg1"/>
                </a:solidFill>
              </a:rPr>
              <a:t>while loop </a:t>
            </a:r>
          </a:p>
          <a:p>
            <a:r>
              <a:rPr lang="en-US" dirty="0">
                <a:solidFill>
                  <a:schemeClr val="bg1"/>
                </a:solidFill>
              </a:rPr>
              <a:t>Repeats a statement or group of statements while a given condition is TRUE. It tests the condition before executing the loop body.</a:t>
            </a:r>
          </a:p>
          <a:p>
            <a:pPr marL="285750" indent="-285750">
              <a:buFont typeface="Arial" panose="020B0604020202020204" pitchFamily="34" charset="0"/>
              <a:buChar char="•"/>
            </a:pPr>
            <a:endParaRPr lang="en-US" dirty="0">
              <a:solidFill>
                <a:schemeClr val="bg1"/>
              </a:solidFill>
            </a:endParaRPr>
          </a:p>
          <a:p>
            <a:r>
              <a:rPr lang="en-US" b="1" dirty="0">
                <a:solidFill>
                  <a:schemeClr val="bg1"/>
                </a:solidFill>
              </a:rPr>
              <a:t>for loop</a:t>
            </a:r>
            <a:r>
              <a:rPr lang="en-US" dirty="0">
                <a:solidFill>
                  <a:schemeClr val="bg1"/>
                </a:solidFill>
              </a:rPr>
              <a:t> </a:t>
            </a:r>
          </a:p>
          <a:p>
            <a:r>
              <a:rPr lang="en-US" dirty="0">
                <a:solidFill>
                  <a:schemeClr val="bg1"/>
                </a:solidFill>
              </a:rPr>
              <a:t>Executes a sequence of statements multiple times and abbreviates the code that manages the loop variable.</a:t>
            </a:r>
          </a:p>
          <a:p>
            <a:pPr marL="285750" indent="-285750">
              <a:buFont typeface="Arial" panose="020B0604020202020204" pitchFamily="34" charset="0"/>
              <a:buChar char="•"/>
            </a:pPr>
            <a:endParaRPr lang="en-US" dirty="0">
              <a:solidFill>
                <a:schemeClr val="bg1"/>
              </a:solidFill>
            </a:endParaRPr>
          </a:p>
          <a:p>
            <a:r>
              <a:rPr lang="en-US" b="1" dirty="0">
                <a:solidFill>
                  <a:schemeClr val="bg1"/>
                </a:solidFill>
              </a:rPr>
              <a:t>nested loops</a:t>
            </a:r>
            <a:r>
              <a:rPr lang="en-US" dirty="0">
                <a:solidFill>
                  <a:schemeClr val="bg1"/>
                </a:solidFill>
              </a:rPr>
              <a:t> </a:t>
            </a:r>
          </a:p>
          <a:p>
            <a:r>
              <a:rPr lang="en-US" dirty="0">
                <a:solidFill>
                  <a:schemeClr val="bg1"/>
                </a:solidFill>
              </a:rPr>
              <a:t>You can use one or more loop inside any another while, for or </a:t>
            </a:r>
            <a:r>
              <a:rPr lang="en-US" dirty="0" err="1">
                <a:solidFill>
                  <a:schemeClr val="bg1"/>
                </a:solidFill>
              </a:rPr>
              <a:t>do..while</a:t>
            </a:r>
            <a:r>
              <a:rPr lang="en-US" dirty="0">
                <a:solidFill>
                  <a:schemeClr val="bg1"/>
                </a:solidFill>
              </a:rPr>
              <a:t> loop.</a:t>
            </a:r>
          </a:p>
          <a:p>
            <a:endParaRPr lang="en-US" dirty="0">
              <a:solidFill>
                <a:schemeClr val="bg1"/>
              </a:solidFill>
            </a:endParaRPr>
          </a:p>
        </p:txBody>
      </p:sp>
    </p:spTree>
    <p:extLst>
      <p:ext uri="{BB962C8B-B14F-4D97-AF65-F5344CB8AC3E}">
        <p14:creationId xmlns:p14="http://schemas.microsoft.com/office/powerpoint/2010/main" val="41711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WHILE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a:extLst>
              <a:ext uri="{FF2B5EF4-FFF2-40B4-BE49-F238E27FC236}">
                <a16:creationId xmlns:a16="http://schemas.microsoft.com/office/drawing/2014/main" id="{C56340A3-6FF1-4AA9-940F-C49627031887}"/>
              </a:ext>
            </a:extLst>
          </p:cNvPr>
          <p:cNvSpPr/>
          <p:nvPr/>
        </p:nvSpPr>
        <p:spPr>
          <a:xfrm>
            <a:off x="614736" y="1877148"/>
            <a:ext cx="10964239" cy="646331"/>
          </a:xfrm>
          <a:prstGeom prst="rect">
            <a:avLst/>
          </a:prstGeom>
        </p:spPr>
        <p:txBody>
          <a:bodyPr wrap="square">
            <a:spAutoFit/>
          </a:bodyPr>
          <a:lstStyle/>
          <a:p>
            <a:r>
              <a:rPr lang="en-US" dirty="0">
                <a:solidFill>
                  <a:schemeClr val="bg1"/>
                </a:solidFill>
              </a:rPr>
              <a:t>A </a:t>
            </a:r>
            <a:r>
              <a:rPr lang="en-US" b="1" dirty="0">
                <a:solidFill>
                  <a:schemeClr val="bg1"/>
                </a:solidFill>
              </a:rPr>
              <a:t>while</a:t>
            </a:r>
            <a:r>
              <a:rPr lang="en-US" dirty="0">
                <a:solidFill>
                  <a:schemeClr val="bg1"/>
                </a:solidFill>
              </a:rPr>
              <a:t> loop statement in Python programming language repeatedly executes a target statement as long as a given condition is true.</a:t>
            </a:r>
          </a:p>
        </p:txBody>
      </p:sp>
      <p:sp>
        <p:nvSpPr>
          <p:cNvPr id="6" name="Rectangle 5">
            <a:extLst>
              <a:ext uri="{FF2B5EF4-FFF2-40B4-BE49-F238E27FC236}">
                <a16:creationId xmlns:a16="http://schemas.microsoft.com/office/drawing/2014/main" id="{06F37267-33AB-4BA2-B94F-8DEC7B33627C}"/>
              </a:ext>
            </a:extLst>
          </p:cNvPr>
          <p:cNvSpPr/>
          <p:nvPr/>
        </p:nvSpPr>
        <p:spPr>
          <a:xfrm>
            <a:off x="715765" y="2821647"/>
            <a:ext cx="6393952" cy="338554"/>
          </a:xfrm>
          <a:prstGeom prst="rect">
            <a:avLst/>
          </a:prstGeom>
        </p:spPr>
        <p:txBody>
          <a:bodyPr wrap="square">
            <a:spAutoFit/>
          </a:bodyPr>
          <a:lstStyle/>
          <a:p>
            <a:r>
              <a:rPr lang="en-US" sz="1600" dirty="0">
                <a:solidFill>
                  <a:schemeClr val="bg1"/>
                </a:solidFill>
              </a:rPr>
              <a:t>The syntax of a </a:t>
            </a:r>
            <a:r>
              <a:rPr lang="en-US" sz="1600" b="1" dirty="0">
                <a:solidFill>
                  <a:schemeClr val="bg1"/>
                </a:solidFill>
              </a:rPr>
              <a:t>while</a:t>
            </a:r>
            <a:r>
              <a:rPr lang="en-US" sz="1600" dirty="0">
                <a:solidFill>
                  <a:schemeClr val="bg1"/>
                </a:solidFill>
              </a:rPr>
              <a:t> loop in Python programming language is</a:t>
            </a:r>
          </a:p>
        </p:txBody>
      </p:sp>
      <p:sp>
        <p:nvSpPr>
          <p:cNvPr id="8" name="Rectangle 7">
            <a:extLst>
              <a:ext uri="{FF2B5EF4-FFF2-40B4-BE49-F238E27FC236}">
                <a16:creationId xmlns:a16="http://schemas.microsoft.com/office/drawing/2014/main" id="{AF01D87A-4105-467C-85F7-7A633B7EFC19}"/>
              </a:ext>
            </a:extLst>
          </p:cNvPr>
          <p:cNvSpPr/>
          <p:nvPr/>
        </p:nvSpPr>
        <p:spPr>
          <a:xfrm>
            <a:off x="715765" y="3463258"/>
            <a:ext cx="7852882" cy="584775"/>
          </a:xfrm>
          <a:prstGeom prst="rect">
            <a:avLst/>
          </a:prstGeom>
          <a:solidFill>
            <a:schemeClr val="bg1"/>
          </a:solidFill>
        </p:spPr>
        <p:txBody>
          <a:bodyPr wrap="square">
            <a:spAutoFit/>
          </a:bodyPr>
          <a:lstStyle/>
          <a:p>
            <a:r>
              <a:rPr lang="en-US" sz="1600" dirty="0">
                <a:latin typeface="Courier New" panose="02070309020205020404" pitchFamily="49" charset="0"/>
                <a:cs typeface="Courier New" panose="02070309020205020404" pitchFamily="49" charset="0"/>
              </a:rPr>
              <a:t>while expression: </a:t>
            </a:r>
          </a:p>
          <a:p>
            <a:r>
              <a:rPr lang="en-US" sz="1600" dirty="0">
                <a:latin typeface="Courier New" panose="02070309020205020404" pitchFamily="49" charset="0"/>
                <a:cs typeface="Courier New" panose="02070309020205020404" pitchFamily="49" charset="0"/>
              </a:rPr>
              <a:t>	statement(s)</a:t>
            </a:r>
          </a:p>
        </p:txBody>
      </p:sp>
      <p:sp>
        <p:nvSpPr>
          <p:cNvPr id="9" name="Rectangle 8">
            <a:extLst>
              <a:ext uri="{FF2B5EF4-FFF2-40B4-BE49-F238E27FC236}">
                <a16:creationId xmlns:a16="http://schemas.microsoft.com/office/drawing/2014/main" id="{54CCCD82-F954-454B-A313-829677F67238}"/>
              </a:ext>
            </a:extLst>
          </p:cNvPr>
          <p:cNvSpPr/>
          <p:nvPr/>
        </p:nvSpPr>
        <p:spPr>
          <a:xfrm>
            <a:off x="715765" y="4315593"/>
            <a:ext cx="7852882" cy="1569660"/>
          </a:xfrm>
          <a:prstGeom prst="rect">
            <a:avLst/>
          </a:prstGeom>
        </p:spPr>
        <p:txBody>
          <a:bodyPr wrap="square">
            <a:spAutoFit/>
          </a:bodyPr>
          <a:lstStyle/>
          <a:p>
            <a:pPr algn="just"/>
            <a:r>
              <a:rPr lang="en-US" sz="1600" dirty="0">
                <a:solidFill>
                  <a:schemeClr val="bg1"/>
                </a:solidFill>
              </a:rPr>
              <a:t>Here, </a:t>
            </a:r>
            <a:r>
              <a:rPr lang="en-US" sz="1600" b="1" dirty="0">
                <a:solidFill>
                  <a:schemeClr val="bg1"/>
                </a:solidFill>
              </a:rPr>
              <a:t>statement(s)</a:t>
            </a:r>
            <a:r>
              <a:rPr lang="en-US" sz="1600" dirty="0">
                <a:solidFill>
                  <a:schemeClr val="bg1"/>
                </a:solidFill>
              </a:rPr>
              <a:t> may be a single statement or a block of statements. The </a:t>
            </a:r>
            <a:r>
              <a:rPr lang="en-US" sz="1600" b="1" dirty="0">
                <a:solidFill>
                  <a:schemeClr val="bg1"/>
                </a:solidFill>
              </a:rPr>
              <a:t>condition</a:t>
            </a:r>
            <a:r>
              <a:rPr lang="en-US" sz="1600" dirty="0">
                <a:solidFill>
                  <a:schemeClr val="bg1"/>
                </a:solidFill>
              </a:rPr>
              <a:t> may be any expression, and true is any non-zero value. The loop iterates while the condition is true.</a:t>
            </a:r>
          </a:p>
          <a:p>
            <a:pPr algn="just"/>
            <a:endParaRPr lang="en-US" sz="1600" dirty="0">
              <a:solidFill>
                <a:schemeClr val="bg1"/>
              </a:solidFill>
            </a:endParaRPr>
          </a:p>
          <a:p>
            <a:pPr algn="just"/>
            <a:r>
              <a:rPr lang="en-US" sz="1600" dirty="0">
                <a:solidFill>
                  <a:schemeClr val="bg1"/>
                </a:solidFill>
              </a:rPr>
              <a:t>When the condition becomes false, program control passes to the line immediately following the loop.</a:t>
            </a:r>
          </a:p>
        </p:txBody>
      </p:sp>
      <p:pic>
        <p:nvPicPr>
          <p:cNvPr id="12" name="Picture 11">
            <a:extLst>
              <a:ext uri="{FF2B5EF4-FFF2-40B4-BE49-F238E27FC236}">
                <a16:creationId xmlns:a16="http://schemas.microsoft.com/office/drawing/2014/main" id="{4F4A5BC0-8FDA-4C24-9098-B1123DC4D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125" y="2518782"/>
            <a:ext cx="2276529" cy="3497026"/>
          </a:xfrm>
          <a:prstGeom prst="rect">
            <a:avLst/>
          </a:prstGeom>
        </p:spPr>
      </p:pic>
    </p:spTree>
    <p:extLst>
      <p:ext uri="{BB962C8B-B14F-4D97-AF65-F5344CB8AC3E}">
        <p14:creationId xmlns:p14="http://schemas.microsoft.com/office/powerpoint/2010/main" val="220012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WHILE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Rectangle 9">
            <a:extLst>
              <a:ext uri="{FF2B5EF4-FFF2-40B4-BE49-F238E27FC236}">
                <a16:creationId xmlns:a16="http://schemas.microsoft.com/office/drawing/2014/main" id="{5391147D-7224-497F-9B77-48F3CA6DC8AC}"/>
              </a:ext>
            </a:extLst>
          </p:cNvPr>
          <p:cNvSpPr/>
          <p:nvPr/>
        </p:nvSpPr>
        <p:spPr>
          <a:xfrm>
            <a:off x="614736" y="1877148"/>
            <a:ext cx="10964239" cy="369332"/>
          </a:xfrm>
          <a:prstGeom prst="rect">
            <a:avLst/>
          </a:prstGeom>
        </p:spPr>
        <p:txBody>
          <a:bodyPr wrap="square">
            <a:spAutoFit/>
          </a:bodyPr>
          <a:lstStyle/>
          <a:p>
            <a:r>
              <a:rPr lang="en-US" b="1" dirty="0">
                <a:solidFill>
                  <a:schemeClr val="bg1"/>
                </a:solidFill>
              </a:rPr>
              <a:t>Example</a:t>
            </a:r>
          </a:p>
        </p:txBody>
      </p:sp>
      <p:sp>
        <p:nvSpPr>
          <p:cNvPr id="2" name="Rectangle 1">
            <a:extLst>
              <a:ext uri="{FF2B5EF4-FFF2-40B4-BE49-F238E27FC236}">
                <a16:creationId xmlns:a16="http://schemas.microsoft.com/office/drawing/2014/main" id="{53148D77-87C8-4285-8A98-AB1CF90EC509}"/>
              </a:ext>
            </a:extLst>
          </p:cNvPr>
          <p:cNvSpPr/>
          <p:nvPr/>
        </p:nvSpPr>
        <p:spPr>
          <a:xfrm>
            <a:off x="660112" y="2520915"/>
            <a:ext cx="4631079" cy="1477328"/>
          </a:xfrm>
          <a:prstGeom prst="rect">
            <a:avLst/>
          </a:prstGeom>
          <a:solidFill>
            <a:schemeClr val="bg1"/>
          </a:solidFill>
        </p:spPr>
        <p:txBody>
          <a:bodyPr wrap="square">
            <a:spAutoFit/>
          </a:bodyPr>
          <a:lstStyle/>
          <a:p>
            <a:r>
              <a:rPr lang="en-US" sz="1500" dirty="0">
                <a:latin typeface="Lucida Console" panose="020B0609040504020204" pitchFamily="49" charset="0"/>
              </a:rPr>
              <a:t>count = 0</a:t>
            </a:r>
          </a:p>
          <a:p>
            <a:r>
              <a:rPr lang="en-US" sz="1500" dirty="0">
                <a:latin typeface="Lucida Console" panose="020B0609040504020204" pitchFamily="49" charset="0"/>
              </a:rPr>
              <a:t>while (count &lt; 9):</a:t>
            </a:r>
          </a:p>
          <a:p>
            <a:r>
              <a:rPr lang="en-US" sz="1500" dirty="0">
                <a:latin typeface="Lucida Console" panose="020B0609040504020204" pitchFamily="49" charset="0"/>
              </a:rPr>
              <a:t>   print('The count is:', count)</a:t>
            </a:r>
          </a:p>
          <a:p>
            <a:r>
              <a:rPr lang="en-US" sz="1500" dirty="0">
                <a:latin typeface="Lucida Console" panose="020B0609040504020204" pitchFamily="49" charset="0"/>
              </a:rPr>
              <a:t>   count = count + 1</a:t>
            </a:r>
          </a:p>
          <a:p>
            <a:endParaRPr lang="en-US" sz="1500" dirty="0">
              <a:latin typeface="Lucida Console" panose="020B0609040504020204" pitchFamily="49" charset="0"/>
            </a:endParaRPr>
          </a:p>
          <a:p>
            <a:r>
              <a:rPr lang="en-US" sz="1500" dirty="0">
                <a:latin typeface="Lucida Console" panose="020B0609040504020204" pitchFamily="49" charset="0"/>
              </a:rPr>
              <a:t>print("Good bye!")</a:t>
            </a:r>
          </a:p>
        </p:txBody>
      </p:sp>
      <p:sp>
        <p:nvSpPr>
          <p:cNvPr id="3" name="Rectangle 2">
            <a:extLst>
              <a:ext uri="{FF2B5EF4-FFF2-40B4-BE49-F238E27FC236}">
                <a16:creationId xmlns:a16="http://schemas.microsoft.com/office/drawing/2014/main" id="{84F19088-1D3B-43BA-BC31-2471E7A4D06F}"/>
              </a:ext>
            </a:extLst>
          </p:cNvPr>
          <p:cNvSpPr/>
          <p:nvPr/>
        </p:nvSpPr>
        <p:spPr>
          <a:xfrm>
            <a:off x="5565169" y="2936982"/>
            <a:ext cx="5888398" cy="3093154"/>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~/Desktop/python/scripts/loops</a:t>
            </a:r>
            <a:endParaRPr lang="en-US" sz="1500" dirty="0">
              <a:latin typeface="Lucida Console" panose="020B0609040504020204" pitchFamily="49" charset="0"/>
            </a:endParaRPr>
          </a:p>
          <a:p>
            <a:r>
              <a:rPr lang="en-US" sz="1500" dirty="0">
                <a:latin typeface="Lucida Console" panose="020B0609040504020204" pitchFamily="49" charset="0"/>
              </a:rPr>
              <a:t>$ python while.py</a:t>
            </a:r>
          </a:p>
          <a:p>
            <a:r>
              <a:rPr lang="en-US" sz="1500" dirty="0">
                <a:latin typeface="Lucida Console" panose="020B0609040504020204" pitchFamily="49" charset="0"/>
              </a:rPr>
              <a:t>The count is: 0</a:t>
            </a:r>
          </a:p>
          <a:p>
            <a:r>
              <a:rPr lang="en-US" sz="1500" dirty="0">
                <a:latin typeface="Lucida Console" panose="020B0609040504020204" pitchFamily="49" charset="0"/>
              </a:rPr>
              <a:t>The count is: 1</a:t>
            </a:r>
          </a:p>
          <a:p>
            <a:r>
              <a:rPr lang="en-US" sz="1500" dirty="0">
                <a:latin typeface="Lucida Console" panose="020B0609040504020204" pitchFamily="49" charset="0"/>
              </a:rPr>
              <a:t>The count is: 2</a:t>
            </a:r>
          </a:p>
          <a:p>
            <a:r>
              <a:rPr lang="en-US" sz="1500" dirty="0">
                <a:latin typeface="Lucida Console" panose="020B0609040504020204" pitchFamily="49" charset="0"/>
              </a:rPr>
              <a:t>The count is: 3</a:t>
            </a:r>
          </a:p>
          <a:p>
            <a:r>
              <a:rPr lang="en-US" sz="1500" dirty="0">
                <a:latin typeface="Lucida Console" panose="020B0609040504020204" pitchFamily="49" charset="0"/>
              </a:rPr>
              <a:t>The count is: 4</a:t>
            </a:r>
          </a:p>
          <a:p>
            <a:r>
              <a:rPr lang="en-US" sz="1500" dirty="0">
                <a:latin typeface="Lucida Console" panose="020B0609040504020204" pitchFamily="49" charset="0"/>
              </a:rPr>
              <a:t>The count is: 5</a:t>
            </a:r>
          </a:p>
          <a:p>
            <a:r>
              <a:rPr lang="en-US" sz="1500" dirty="0">
                <a:latin typeface="Lucida Console" panose="020B0609040504020204" pitchFamily="49" charset="0"/>
              </a:rPr>
              <a:t>The count is: 6</a:t>
            </a:r>
          </a:p>
          <a:p>
            <a:r>
              <a:rPr lang="en-US" sz="1500" dirty="0">
                <a:latin typeface="Lucida Console" panose="020B0609040504020204" pitchFamily="49" charset="0"/>
              </a:rPr>
              <a:t>The count is: 7</a:t>
            </a:r>
          </a:p>
          <a:p>
            <a:r>
              <a:rPr lang="en-US" sz="1500" dirty="0">
                <a:latin typeface="Lucida Console" panose="020B0609040504020204" pitchFamily="49" charset="0"/>
              </a:rPr>
              <a:t>The count is: 8</a:t>
            </a:r>
          </a:p>
          <a:p>
            <a:r>
              <a:rPr lang="en-US" sz="1500" dirty="0">
                <a:latin typeface="Lucida Console" panose="020B0609040504020204" pitchFamily="49" charset="0"/>
              </a:rPr>
              <a:t>Good bye!</a:t>
            </a:r>
          </a:p>
        </p:txBody>
      </p:sp>
      <p:sp>
        <p:nvSpPr>
          <p:cNvPr id="13" name="Rectangle 12">
            <a:extLst>
              <a:ext uri="{FF2B5EF4-FFF2-40B4-BE49-F238E27FC236}">
                <a16:creationId xmlns:a16="http://schemas.microsoft.com/office/drawing/2014/main" id="{2B2BF197-E5CC-419B-B260-C2DDC642B2B3}"/>
              </a:ext>
            </a:extLst>
          </p:cNvPr>
          <p:cNvSpPr/>
          <p:nvPr/>
        </p:nvSpPr>
        <p:spPr>
          <a:xfrm>
            <a:off x="5482975" y="2429864"/>
            <a:ext cx="6096000" cy="338554"/>
          </a:xfrm>
          <a:prstGeom prst="rect">
            <a:avLst/>
          </a:prstGeom>
        </p:spPr>
        <p:txBody>
          <a:bodyPr>
            <a:spAutoFit/>
          </a:bodyPr>
          <a:lstStyle/>
          <a:p>
            <a:r>
              <a:rPr lang="en-US" sz="1600" dirty="0">
                <a:solidFill>
                  <a:schemeClr val="bg1"/>
                </a:solidFill>
              </a:rPr>
              <a:t>When the code is executed, it produces the following result </a:t>
            </a:r>
          </a:p>
        </p:txBody>
      </p:sp>
      <p:sp>
        <p:nvSpPr>
          <p:cNvPr id="14" name="Rectangle 13">
            <a:extLst>
              <a:ext uri="{FF2B5EF4-FFF2-40B4-BE49-F238E27FC236}">
                <a16:creationId xmlns:a16="http://schemas.microsoft.com/office/drawing/2014/main" id="{873036CA-462D-4300-B26A-4E63B1BF6EC7}"/>
              </a:ext>
            </a:extLst>
          </p:cNvPr>
          <p:cNvSpPr/>
          <p:nvPr/>
        </p:nvSpPr>
        <p:spPr>
          <a:xfrm>
            <a:off x="614736" y="4272678"/>
            <a:ext cx="4676455" cy="1815882"/>
          </a:xfrm>
          <a:prstGeom prst="rect">
            <a:avLst/>
          </a:prstGeom>
          <a:ln w="19050">
            <a:solidFill>
              <a:srgbClr val="FF9500"/>
            </a:solidFill>
            <a:prstDash val="dash"/>
          </a:ln>
        </p:spPr>
        <p:txBody>
          <a:bodyPr wrap="square">
            <a:spAutoFit/>
          </a:bodyPr>
          <a:lstStyle/>
          <a:p>
            <a:r>
              <a:rPr lang="en-US" sz="1600" dirty="0">
                <a:solidFill>
                  <a:schemeClr val="bg1"/>
                </a:solidFill>
              </a:rPr>
              <a:t>The block here, consisting of the print and increment statements, is executed repeatedly until count is no longer less than 9. </a:t>
            </a:r>
          </a:p>
          <a:p>
            <a:endParaRPr lang="en-US" sz="1600" dirty="0">
              <a:solidFill>
                <a:schemeClr val="bg1"/>
              </a:solidFill>
            </a:endParaRPr>
          </a:p>
          <a:p>
            <a:r>
              <a:rPr lang="en-US" sz="1600" dirty="0">
                <a:solidFill>
                  <a:schemeClr val="bg1"/>
                </a:solidFill>
              </a:rPr>
              <a:t>With each iteration, the current value of the index count is displayed and then increased by </a:t>
            </a:r>
            <a:r>
              <a:rPr lang="en-US" sz="1600" b="1" dirty="0">
                <a:solidFill>
                  <a:schemeClr val="bg1"/>
                </a:solidFill>
              </a:rPr>
              <a:t>1.</a:t>
            </a:r>
          </a:p>
        </p:txBody>
      </p:sp>
      <p:sp>
        <p:nvSpPr>
          <p:cNvPr id="15" name="Rectangle 14">
            <a:extLst>
              <a:ext uri="{FF2B5EF4-FFF2-40B4-BE49-F238E27FC236}">
                <a16:creationId xmlns:a16="http://schemas.microsoft.com/office/drawing/2014/main" id="{A1232D45-A6D5-4710-997C-358ACE08CBC1}"/>
              </a:ext>
            </a:extLst>
          </p:cNvPr>
          <p:cNvSpPr/>
          <p:nvPr/>
        </p:nvSpPr>
        <p:spPr>
          <a:xfrm>
            <a:off x="5631084" y="3632129"/>
            <a:ext cx="2051762" cy="2306333"/>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15889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WHILE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6" y="1877148"/>
            <a:ext cx="10964239" cy="2554545"/>
          </a:xfrm>
          <a:prstGeom prst="rect">
            <a:avLst/>
          </a:prstGeom>
        </p:spPr>
        <p:txBody>
          <a:bodyPr wrap="square">
            <a:spAutoFit/>
          </a:bodyPr>
          <a:lstStyle/>
          <a:p>
            <a:r>
              <a:rPr lang="en-US" sz="1600" b="1" dirty="0">
                <a:solidFill>
                  <a:schemeClr val="bg1"/>
                </a:solidFill>
              </a:rPr>
              <a:t>THE INFINITE LOOP</a:t>
            </a:r>
          </a:p>
          <a:p>
            <a:endParaRPr lang="en-US" sz="1600" b="1" dirty="0">
              <a:solidFill>
                <a:schemeClr val="bg1"/>
              </a:solidFill>
            </a:endParaRPr>
          </a:p>
          <a:p>
            <a:r>
              <a:rPr lang="en-US" sz="1600" dirty="0">
                <a:solidFill>
                  <a:schemeClr val="bg1"/>
                </a:solidFill>
              </a:rPr>
              <a:t>A loop becomes infinite loop if a condition never becomes FALSE. You must use caution when using while loops because of the possibility that this condition never resolves to a FALSE value. This results in a loop that never ends. Such a loop is called an infinite loop.</a:t>
            </a:r>
          </a:p>
          <a:p>
            <a:endParaRPr lang="en-US" sz="1600" dirty="0">
              <a:solidFill>
                <a:schemeClr val="bg1"/>
              </a:solidFill>
            </a:endParaRPr>
          </a:p>
          <a:p>
            <a:r>
              <a:rPr lang="en-US" sz="1600" dirty="0">
                <a:solidFill>
                  <a:schemeClr val="bg1"/>
                </a:solidFill>
              </a:rPr>
              <a:t>An infinite loop might be useful in client/server programming where the server needs to run continuously so that client programs can communicate with it as and when required.</a:t>
            </a:r>
          </a:p>
          <a:p>
            <a:endParaRPr lang="en-US" sz="1600" dirty="0">
              <a:solidFill>
                <a:schemeClr val="bg1"/>
              </a:solidFill>
            </a:endParaRPr>
          </a:p>
          <a:p>
            <a:r>
              <a:rPr lang="en-US" sz="1600" b="1" dirty="0">
                <a:solidFill>
                  <a:schemeClr val="bg1"/>
                </a:solidFill>
              </a:rPr>
              <a:t>Example:</a:t>
            </a:r>
          </a:p>
        </p:txBody>
      </p:sp>
      <p:sp>
        <p:nvSpPr>
          <p:cNvPr id="5" name="Rectangle 4">
            <a:extLst>
              <a:ext uri="{FF2B5EF4-FFF2-40B4-BE49-F238E27FC236}">
                <a16:creationId xmlns:a16="http://schemas.microsoft.com/office/drawing/2014/main" id="{FF6659F6-C32E-4AF2-9F10-8F6CC908A4F8}"/>
              </a:ext>
            </a:extLst>
          </p:cNvPr>
          <p:cNvSpPr/>
          <p:nvPr/>
        </p:nvSpPr>
        <p:spPr>
          <a:xfrm>
            <a:off x="614736" y="4518585"/>
            <a:ext cx="5690371" cy="1708160"/>
          </a:xfrm>
          <a:prstGeom prst="rect">
            <a:avLst/>
          </a:prstGeom>
          <a:solidFill>
            <a:schemeClr val="bg1"/>
          </a:solidFill>
        </p:spPr>
        <p:txBody>
          <a:bodyPr wrap="square">
            <a:spAutoFit/>
          </a:bodyPr>
          <a:lstStyle/>
          <a:p>
            <a:r>
              <a:rPr lang="en-US" sz="1500" dirty="0" err="1">
                <a:latin typeface="Lucida Console" panose="020B0609040504020204" pitchFamily="49" charset="0"/>
              </a:rPr>
              <a:t>var</a:t>
            </a:r>
            <a:r>
              <a:rPr lang="en-US" sz="1500" dirty="0">
                <a:latin typeface="Lucida Console" panose="020B0609040504020204" pitchFamily="49" charset="0"/>
              </a:rPr>
              <a:t> = 1</a:t>
            </a:r>
          </a:p>
          <a:p>
            <a:r>
              <a:rPr lang="en-US" sz="1500" dirty="0">
                <a:latin typeface="Lucida Console" panose="020B0609040504020204" pitchFamily="49" charset="0"/>
              </a:rPr>
              <a:t>while </a:t>
            </a:r>
            <a:r>
              <a:rPr lang="en-US" sz="1500" dirty="0" err="1">
                <a:latin typeface="Lucida Console" panose="020B0609040504020204" pitchFamily="49" charset="0"/>
              </a:rPr>
              <a:t>var</a:t>
            </a:r>
            <a:r>
              <a:rPr lang="en-US" sz="1500" dirty="0">
                <a:latin typeface="Lucida Console" panose="020B0609040504020204" pitchFamily="49" charset="0"/>
              </a:rPr>
              <a:t> == 1 :  # This constructs an infinite loop</a:t>
            </a:r>
          </a:p>
          <a:p>
            <a:r>
              <a:rPr lang="pt-BR" sz="1500" dirty="0">
                <a:latin typeface="Lucida Console" panose="020B0609040504020204" pitchFamily="49" charset="0"/>
              </a:rPr>
              <a:t>   num = input("Enter a number  :")</a:t>
            </a:r>
          </a:p>
          <a:p>
            <a:r>
              <a:rPr lang="en-US" sz="1500" dirty="0">
                <a:latin typeface="Lucida Console" panose="020B0609040504020204" pitchFamily="49" charset="0"/>
              </a:rPr>
              <a:t>   print("You entered: ", </a:t>
            </a:r>
            <a:r>
              <a:rPr lang="en-US" sz="1500" dirty="0" err="1">
                <a:latin typeface="Lucida Console" panose="020B0609040504020204" pitchFamily="49" charset="0"/>
              </a:rPr>
              <a:t>num</a:t>
            </a:r>
            <a:r>
              <a:rPr lang="en-US" sz="1500" dirty="0">
                <a:latin typeface="Lucida Console" panose="020B0609040504020204" pitchFamily="49" charset="0"/>
              </a:rPr>
              <a:t>)</a:t>
            </a:r>
          </a:p>
          <a:p>
            <a:endParaRPr lang="en-US" sz="1500" dirty="0">
              <a:latin typeface="Lucida Console" panose="020B0609040504020204" pitchFamily="49" charset="0"/>
            </a:endParaRPr>
          </a:p>
          <a:p>
            <a:r>
              <a:rPr lang="en-US" sz="1500" dirty="0">
                <a:latin typeface="Lucida Console" panose="020B0609040504020204" pitchFamily="49" charset="0"/>
              </a:rPr>
              <a:t>print("Good bye!")</a:t>
            </a:r>
          </a:p>
        </p:txBody>
      </p:sp>
      <p:sp>
        <p:nvSpPr>
          <p:cNvPr id="6" name="Rectangle 5">
            <a:extLst>
              <a:ext uri="{FF2B5EF4-FFF2-40B4-BE49-F238E27FC236}">
                <a16:creationId xmlns:a16="http://schemas.microsoft.com/office/drawing/2014/main" id="{3CA040A4-5D30-4F60-BA10-4820554102F6}"/>
              </a:ext>
            </a:extLst>
          </p:cNvPr>
          <p:cNvSpPr/>
          <p:nvPr/>
        </p:nvSpPr>
        <p:spPr>
          <a:xfrm>
            <a:off x="6443330" y="4518585"/>
            <a:ext cx="5010237" cy="170816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~/Desktop/python/scripts/loops</a:t>
            </a:r>
            <a:endParaRPr lang="en-US" sz="1500" dirty="0">
              <a:latin typeface="Lucida Console" panose="020B0609040504020204" pitchFamily="49" charset="0"/>
            </a:endParaRPr>
          </a:p>
          <a:p>
            <a:r>
              <a:rPr lang="en-US" sz="1500" dirty="0">
                <a:latin typeface="Lucida Console" panose="020B0609040504020204" pitchFamily="49" charset="0"/>
              </a:rPr>
              <a:t>$ python infinite.py</a:t>
            </a:r>
          </a:p>
          <a:p>
            <a:r>
              <a:rPr lang="en-US" sz="1500" dirty="0">
                <a:latin typeface="Lucida Console" panose="020B0609040504020204" pitchFamily="49" charset="0"/>
              </a:rPr>
              <a:t>Enter a number  :4</a:t>
            </a:r>
          </a:p>
          <a:p>
            <a:r>
              <a:rPr lang="en-US" sz="1500" dirty="0">
                <a:latin typeface="Lucida Console" panose="020B0609040504020204" pitchFamily="49" charset="0"/>
              </a:rPr>
              <a:t>You entered:  4</a:t>
            </a:r>
          </a:p>
          <a:p>
            <a:r>
              <a:rPr lang="en-US" sz="1500" dirty="0">
                <a:latin typeface="Lucida Console" panose="020B0609040504020204" pitchFamily="49" charset="0"/>
              </a:rPr>
              <a:t>Enter a number  :4</a:t>
            </a:r>
          </a:p>
          <a:p>
            <a:r>
              <a:rPr lang="en-US" sz="1500" dirty="0">
                <a:latin typeface="Lucida Console" panose="020B0609040504020204" pitchFamily="49" charset="0"/>
              </a:rPr>
              <a:t>You entered:  4</a:t>
            </a:r>
          </a:p>
        </p:txBody>
      </p:sp>
      <p:sp>
        <p:nvSpPr>
          <p:cNvPr id="8" name="Rectangle 7">
            <a:extLst>
              <a:ext uri="{FF2B5EF4-FFF2-40B4-BE49-F238E27FC236}">
                <a16:creationId xmlns:a16="http://schemas.microsoft.com/office/drawing/2014/main" id="{3A5071BE-988A-4494-8651-F9BFA06ED94C}"/>
              </a:ext>
            </a:extLst>
          </p:cNvPr>
          <p:cNvSpPr/>
          <p:nvPr/>
        </p:nvSpPr>
        <p:spPr>
          <a:xfrm>
            <a:off x="6443330" y="4108528"/>
            <a:ext cx="865943" cy="323165"/>
          </a:xfrm>
          <a:prstGeom prst="rect">
            <a:avLst/>
          </a:prstGeom>
        </p:spPr>
        <p:txBody>
          <a:bodyPr wrap="none">
            <a:spAutoFit/>
          </a:bodyPr>
          <a:lstStyle/>
          <a:p>
            <a:r>
              <a:rPr lang="en-US" sz="1500" b="1" dirty="0">
                <a:solidFill>
                  <a:schemeClr val="bg1"/>
                </a:solidFill>
              </a:rPr>
              <a:t>Output</a:t>
            </a:r>
          </a:p>
        </p:txBody>
      </p:sp>
    </p:spTree>
    <p:extLst>
      <p:ext uri="{BB962C8B-B14F-4D97-AF65-F5344CB8AC3E}">
        <p14:creationId xmlns:p14="http://schemas.microsoft.com/office/powerpoint/2010/main" val="26517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WHILE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5" y="1823922"/>
            <a:ext cx="10964239" cy="1815882"/>
          </a:xfrm>
          <a:prstGeom prst="rect">
            <a:avLst/>
          </a:prstGeom>
        </p:spPr>
        <p:txBody>
          <a:bodyPr wrap="square">
            <a:spAutoFit/>
          </a:bodyPr>
          <a:lstStyle/>
          <a:p>
            <a:r>
              <a:rPr lang="en-US" sz="1600" b="1" dirty="0">
                <a:solidFill>
                  <a:schemeClr val="bg1"/>
                </a:solidFill>
              </a:rPr>
              <a:t>USING ELSE STATEMENT WITH LOOPS</a:t>
            </a:r>
          </a:p>
          <a:p>
            <a:endParaRPr lang="en-US" sz="1600" b="1" dirty="0">
              <a:solidFill>
                <a:schemeClr val="bg1"/>
              </a:solidFill>
            </a:endParaRPr>
          </a:p>
          <a:p>
            <a:r>
              <a:rPr lang="en-US" sz="1600" dirty="0">
                <a:solidFill>
                  <a:schemeClr val="bg1"/>
                </a:solidFill>
              </a:rPr>
              <a:t>Python supports to have an </a:t>
            </a:r>
            <a:r>
              <a:rPr lang="en-US" sz="1600" b="1" dirty="0">
                <a:solidFill>
                  <a:schemeClr val="bg1"/>
                </a:solidFill>
              </a:rPr>
              <a:t>else</a:t>
            </a:r>
            <a:r>
              <a:rPr lang="en-US" sz="1600" dirty="0">
                <a:solidFill>
                  <a:schemeClr val="bg1"/>
                </a:solidFill>
              </a:rPr>
              <a:t> statement associated with a loop statement. If the </a:t>
            </a:r>
            <a:r>
              <a:rPr lang="en-US" sz="1600" b="1" dirty="0">
                <a:solidFill>
                  <a:schemeClr val="bg1"/>
                </a:solidFill>
              </a:rPr>
              <a:t>else</a:t>
            </a:r>
            <a:r>
              <a:rPr lang="en-US" sz="1600" dirty="0">
                <a:solidFill>
                  <a:schemeClr val="bg1"/>
                </a:solidFill>
              </a:rPr>
              <a:t> statement is used with a </a:t>
            </a:r>
            <a:r>
              <a:rPr lang="en-US" sz="1600" b="1" dirty="0">
                <a:solidFill>
                  <a:schemeClr val="bg1"/>
                </a:solidFill>
              </a:rPr>
              <a:t>for</a:t>
            </a:r>
            <a:r>
              <a:rPr lang="en-US" sz="1600" dirty="0">
                <a:solidFill>
                  <a:schemeClr val="bg1"/>
                </a:solidFill>
              </a:rPr>
              <a:t> loop, the </a:t>
            </a:r>
            <a:r>
              <a:rPr lang="en-US" sz="1600" b="1" dirty="0">
                <a:solidFill>
                  <a:schemeClr val="bg1"/>
                </a:solidFill>
              </a:rPr>
              <a:t>else</a:t>
            </a:r>
            <a:r>
              <a:rPr lang="en-US" sz="1600" dirty="0">
                <a:solidFill>
                  <a:schemeClr val="bg1"/>
                </a:solidFill>
              </a:rPr>
              <a:t> statement is executed when the loop has exhausted iterating the list.</a:t>
            </a:r>
          </a:p>
          <a:p>
            <a:endParaRPr lang="en-US" sz="1600" dirty="0">
              <a:solidFill>
                <a:schemeClr val="bg1"/>
              </a:solidFill>
            </a:endParaRPr>
          </a:p>
          <a:p>
            <a:r>
              <a:rPr lang="en-US" sz="1600" dirty="0">
                <a:solidFill>
                  <a:schemeClr val="bg1"/>
                </a:solidFill>
              </a:rPr>
              <a:t>If the </a:t>
            </a:r>
            <a:r>
              <a:rPr lang="en-US" sz="1600" b="1" dirty="0">
                <a:solidFill>
                  <a:schemeClr val="bg1"/>
                </a:solidFill>
              </a:rPr>
              <a:t>else</a:t>
            </a:r>
            <a:r>
              <a:rPr lang="en-US" sz="1600" dirty="0">
                <a:solidFill>
                  <a:schemeClr val="bg1"/>
                </a:solidFill>
              </a:rPr>
              <a:t> statement is used with a </a:t>
            </a:r>
            <a:r>
              <a:rPr lang="en-US" sz="1600" b="1" dirty="0">
                <a:solidFill>
                  <a:schemeClr val="bg1"/>
                </a:solidFill>
              </a:rPr>
              <a:t>while</a:t>
            </a:r>
            <a:r>
              <a:rPr lang="en-US" sz="1600" dirty="0">
                <a:solidFill>
                  <a:schemeClr val="bg1"/>
                </a:solidFill>
              </a:rPr>
              <a:t> loop, the </a:t>
            </a:r>
            <a:r>
              <a:rPr lang="en-US" sz="1600" b="1" dirty="0">
                <a:solidFill>
                  <a:schemeClr val="bg1"/>
                </a:solidFill>
              </a:rPr>
              <a:t>else</a:t>
            </a:r>
            <a:r>
              <a:rPr lang="en-US" sz="1600" dirty="0">
                <a:solidFill>
                  <a:schemeClr val="bg1"/>
                </a:solidFill>
              </a:rPr>
              <a:t> statement is executed when the condition becomes false.</a:t>
            </a:r>
          </a:p>
        </p:txBody>
      </p:sp>
      <p:sp>
        <p:nvSpPr>
          <p:cNvPr id="5" name="Rectangle 4">
            <a:extLst>
              <a:ext uri="{FF2B5EF4-FFF2-40B4-BE49-F238E27FC236}">
                <a16:creationId xmlns:a16="http://schemas.microsoft.com/office/drawing/2014/main" id="{FF6659F6-C32E-4AF2-9F10-8F6CC908A4F8}"/>
              </a:ext>
            </a:extLst>
          </p:cNvPr>
          <p:cNvSpPr/>
          <p:nvPr/>
        </p:nvSpPr>
        <p:spPr>
          <a:xfrm>
            <a:off x="614735" y="4928370"/>
            <a:ext cx="5690371" cy="1477328"/>
          </a:xfrm>
          <a:prstGeom prst="rect">
            <a:avLst/>
          </a:prstGeom>
          <a:solidFill>
            <a:schemeClr val="bg1"/>
          </a:solidFill>
        </p:spPr>
        <p:txBody>
          <a:bodyPr wrap="square">
            <a:spAutoFit/>
          </a:bodyPr>
          <a:lstStyle/>
          <a:p>
            <a:r>
              <a:rPr lang="en-US" sz="1500" dirty="0">
                <a:latin typeface="Lucida Console" panose="020B0609040504020204" pitchFamily="49" charset="0"/>
              </a:rPr>
              <a:t>count = 0</a:t>
            </a:r>
          </a:p>
          <a:p>
            <a:r>
              <a:rPr lang="en-US" sz="1500" dirty="0">
                <a:latin typeface="Lucida Console" panose="020B0609040504020204" pitchFamily="49" charset="0"/>
              </a:rPr>
              <a:t>while count &lt; 5:</a:t>
            </a:r>
          </a:p>
          <a:p>
            <a:r>
              <a:rPr lang="en-US" sz="1500" dirty="0">
                <a:latin typeface="Lucida Console" panose="020B0609040504020204" pitchFamily="49" charset="0"/>
              </a:rPr>
              <a:t>   print(count, " is  less than 5")</a:t>
            </a:r>
          </a:p>
          <a:p>
            <a:r>
              <a:rPr lang="en-US" sz="1500" dirty="0">
                <a:latin typeface="Lucida Console" panose="020B0609040504020204" pitchFamily="49" charset="0"/>
              </a:rPr>
              <a:t>   count = count + 1</a:t>
            </a:r>
          </a:p>
          <a:p>
            <a:r>
              <a:rPr lang="en-US" sz="1500" dirty="0">
                <a:latin typeface="Lucida Console" panose="020B0609040504020204" pitchFamily="49" charset="0"/>
              </a:rPr>
              <a:t>else:</a:t>
            </a:r>
          </a:p>
          <a:p>
            <a:r>
              <a:rPr lang="en-US" sz="1500" dirty="0">
                <a:latin typeface="Lucida Console" panose="020B0609040504020204" pitchFamily="49" charset="0"/>
              </a:rPr>
              <a:t>   print(count, " is not less than 5")</a:t>
            </a:r>
          </a:p>
        </p:txBody>
      </p:sp>
      <p:sp>
        <p:nvSpPr>
          <p:cNvPr id="2" name="Rectangle 1">
            <a:extLst>
              <a:ext uri="{FF2B5EF4-FFF2-40B4-BE49-F238E27FC236}">
                <a16:creationId xmlns:a16="http://schemas.microsoft.com/office/drawing/2014/main" id="{23292F65-2E6A-454C-B886-FCEBDF201B30}"/>
              </a:ext>
            </a:extLst>
          </p:cNvPr>
          <p:cNvSpPr/>
          <p:nvPr/>
        </p:nvSpPr>
        <p:spPr>
          <a:xfrm>
            <a:off x="6535479" y="4235873"/>
            <a:ext cx="4918088" cy="2169825"/>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~/Desktop/python/scripts/loops</a:t>
            </a:r>
            <a:endParaRPr lang="en-US" sz="1500" dirty="0">
              <a:latin typeface="Lucida Console" panose="020B0609040504020204" pitchFamily="49" charset="0"/>
            </a:endParaRPr>
          </a:p>
          <a:p>
            <a:r>
              <a:rPr lang="en-US" sz="1500" dirty="0">
                <a:latin typeface="Lucida Console" panose="020B0609040504020204" pitchFamily="49" charset="0"/>
              </a:rPr>
              <a:t>$ python else.py</a:t>
            </a:r>
          </a:p>
          <a:p>
            <a:r>
              <a:rPr lang="en-US" sz="1500" dirty="0">
                <a:latin typeface="Lucida Console" panose="020B0609040504020204" pitchFamily="49" charset="0"/>
              </a:rPr>
              <a:t>0  is  less than 5</a:t>
            </a:r>
          </a:p>
          <a:p>
            <a:r>
              <a:rPr lang="en-US" sz="1500" dirty="0">
                <a:latin typeface="Lucida Console" panose="020B0609040504020204" pitchFamily="49" charset="0"/>
              </a:rPr>
              <a:t>1  is  less than 5</a:t>
            </a:r>
          </a:p>
          <a:p>
            <a:r>
              <a:rPr lang="en-US" sz="1500" dirty="0">
                <a:latin typeface="Lucida Console" panose="020B0609040504020204" pitchFamily="49" charset="0"/>
              </a:rPr>
              <a:t>2  is  less than 5</a:t>
            </a:r>
          </a:p>
          <a:p>
            <a:r>
              <a:rPr lang="en-US" sz="1500" dirty="0">
                <a:latin typeface="Lucida Console" panose="020B0609040504020204" pitchFamily="49" charset="0"/>
              </a:rPr>
              <a:t>3  is  less than 5</a:t>
            </a:r>
          </a:p>
          <a:p>
            <a:r>
              <a:rPr lang="en-US" sz="1500" dirty="0">
                <a:latin typeface="Lucida Console" panose="020B0609040504020204" pitchFamily="49" charset="0"/>
              </a:rPr>
              <a:t>4  is  less than 5</a:t>
            </a:r>
          </a:p>
          <a:p>
            <a:r>
              <a:rPr lang="en-US" sz="1500" dirty="0">
                <a:latin typeface="Lucida Console" panose="020B0609040504020204" pitchFamily="49" charset="0"/>
              </a:rPr>
              <a:t>5  is not less than 5</a:t>
            </a:r>
          </a:p>
        </p:txBody>
      </p:sp>
      <p:sp>
        <p:nvSpPr>
          <p:cNvPr id="3" name="Rectangle 2">
            <a:extLst>
              <a:ext uri="{FF2B5EF4-FFF2-40B4-BE49-F238E27FC236}">
                <a16:creationId xmlns:a16="http://schemas.microsoft.com/office/drawing/2014/main" id="{7C04E371-6A93-4082-AC73-564F4DDD294C}"/>
              </a:ext>
            </a:extLst>
          </p:cNvPr>
          <p:cNvSpPr/>
          <p:nvPr/>
        </p:nvSpPr>
        <p:spPr>
          <a:xfrm>
            <a:off x="614734" y="3695133"/>
            <a:ext cx="5690371" cy="1077218"/>
          </a:xfrm>
          <a:prstGeom prst="rect">
            <a:avLst/>
          </a:prstGeom>
        </p:spPr>
        <p:txBody>
          <a:bodyPr wrap="square">
            <a:spAutoFit/>
          </a:bodyPr>
          <a:lstStyle/>
          <a:p>
            <a:pPr algn="just"/>
            <a:r>
              <a:rPr lang="en-US" sz="1600" dirty="0">
                <a:solidFill>
                  <a:schemeClr val="bg1"/>
                </a:solidFill>
              </a:rPr>
              <a:t>The following example illustrates the combination of an else statement with a while statement that prints a number as long as it is less than 5, otherwise else statement gets executed.</a:t>
            </a:r>
          </a:p>
        </p:txBody>
      </p:sp>
      <p:sp>
        <p:nvSpPr>
          <p:cNvPr id="13" name="Rectangle 12">
            <a:extLst>
              <a:ext uri="{FF2B5EF4-FFF2-40B4-BE49-F238E27FC236}">
                <a16:creationId xmlns:a16="http://schemas.microsoft.com/office/drawing/2014/main" id="{E4CB26F8-3171-4FFF-A869-4E8264EA212F}"/>
              </a:ext>
            </a:extLst>
          </p:cNvPr>
          <p:cNvSpPr/>
          <p:nvPr/>
        </p:nvSpPr>
        <p:spPr>
          <a:xfrm>
            <a:off x="6535479" y="3699430"/>
            <a:ext cx="865943" cy="323165"/>
          </a:xfrm>
          <a:prstGeom prst="rect">
            <a:avLst/>
          </a:prstGeom>
        </p:spPr>
        <p:txBody>
          <a:bodyPr wrap="none">
            <a:spAutoFit/>
          </a:bodyPr>
          <a:lstStyle/>
          <a:p>
            <a:r>
              <a:rPr lang="en-US" sz="1500" b="1" dirty="0">
                <a:solidFill>
                  <a:schemeClr val="bg1"/>
                </a:solidFill>
              </a:rPr>
              <a:t>Output</a:t>
            </a:r>
          </a:p>
        </p:txBody>
      </p:sp>
    </p:spTree>
    <p:extLst>
      <p:ext uri="{BB962C8B-B14F-4D97-AF65-F5344CB8AC3E}">
        <p14:creationId xmlns:p14="http://schemas.microsoft.com/office/powerpoint/2010/main" val="212429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WHILE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5" y="1823922"/>
            <a:ext cx="10964239" cy="1815882"/>
          </a:xfrm>
          <a:prstGeom prst="rect">
            <a:avLst/>
          </a:prstGeom>
        </p:spPr>
        <p:txBody>
          <a:bodyPr wrap="square">
            <a:spAutoFit/>
          </a:bodyPr>
          <a:lstStyle/>
          <a:p>
            <a:r>
              <a:rPr lang="en-US" sz="1600" b="1" dirty="0">
                <a:solidFill>
                  <a:schemeClr val="bg1"/>
                </a:solidFill>
              </a:rPr>
              <a:t>SINGLE STATEMENT SUITES</a:t>
            </a:r>
          </a:p>
          <a:p>
            <a:endParaRPr lang="en-US" sz="1600" b="1" dirty="0">
              <a:solidFill>
                <a:schemeClr val="bg1"/>
              </a:solidFill>
            </a:endParaRPr>
          </a:p>
          <a:p>
            <a:r>
              <a:rPr lang="en-US" sz="1600" dirty="0">
                <a:solidFill>
                  <a:schemeClr val="bg1"/>
                </a:solidFill>
              </a:rPr>
              <a:t>Similar to the </a:t>
            </a:r>
            <a:r>
              <a:rPr lang="en-US" sz="1600" b="1" dirty="0">
                <a:solidFill>
                  <a:schemeClr val="bg1"/>
                </a:solidFill>
              </a:rPr>
              <a:t>if</a:t>
            </a:r>
            <a:r>
              <a:rPr lang="en-US" sz="1600" dirty="0">
                <a:solidFill>
                  <a:schemeClr val="bg1"/>
                </a:solidFill>
              </a:rPr>
              <a:t> statement syntax, if your </a:t>
            </a:r>
            <a:r>
              <a:rPr lang="en-US" sz="1600" b="1" dirty="0">
                <a:solidFill>
                  <a:schemeClr val="bg1"/>
                </a:solidFill>
              </a:rPr>
              <a:t>while</a:t>
            </a:r>
            <a:r>
              <a:rPr lang="en-US" sz="1600" dirty="0">
                <a:solidFill>
                  <a:schemeClr val="bg1"/>
                </a:solidFill>
              </a:rPr>
              <a:t> clause consists only of a single statement, it may be placed on the same line as the while header.</a:t>
            </a:r>
          </a:p>
          <a:p>
            <a:endParaRPr lang="en-US" sz="1600" dirty="0">
              <a:solidFill>
                <a:schemeClr val="bg1"/>
              </a:solidFill>
            </a:endParaRPr>
          </a:p>
          <a:p>
            <a:r>
              <a:rPr lang="en-US" sz="1600" dirty="0">
                <a:solidFill>
                  <a:schemeClr val="bg1"/>
                </a:solidFill>
              </a:rPr>
              <a:t>Here is the syntax and example of a </a:t>
            </a:r>
            <a:r>
              <a:rPr lang="en-US" sz="1600" b="1" dirty="0">
                <a:solidFill>
                  <a:schemeClr val="bg1"/>
                </a:solidFill>
              </a:rPr>
              <a:t>one-line while</a:t>
            </a:r>
            <a:r>
              <a:rPr lang="en-US" sz="1600" dirty="0">
                <a:solidFill>
                  <a:schemeClr val="bg1"/>
                </a:solidFill>
              </a:rPr>
              <a:t> clause</a:t>
            </a:r>
          </a:p>
          <a:p>
            <a:endParaRPr lang="en-US" sz="1600" dirty="0">
              <a:solidFill>
                <a:schemeClr val="bg1"/>
              </a:solidFill>
            </a:endParaRPr>
          </a:p>
        </p:txBody>
      </p:sp>
      <p:sp>
        <p:nvSpPr>
          <p:cNvPr id="5" name="Rectangle 4">
            <a:extLst>
              <a:ext uri="{FF2B5EF4-FFF2-40B4-BE49-F238E27FC236}">
                <a16:creationId xmlns:a16="http://schemas.microsoft.com/office/drawing/2014/main" id="{FF6659F6-C32E-4AF2-9F10-8F6CC908A4F8}"/>
              </a:ext>
            </a:extLst>
          </p:cNvPr>
          <p:cNvSpPr/>
          <p:nvPr/>
        </p:nvSpPr>
        <p:spPr>
          <a:xfrm>
            <a:off x="721061" y="3639804"/>
            <a:ext cx="5690371" cy="1569660"/>
          </a:xfrm>
          <a:prstGeom prst="rect">
            <a:avLst/>
          </a:prstGeom>
          <a:solidFill>
            <a:schemeClr val="bg1"/>
          </a:solidFill>
        </p:spPr>
        <p:txBody>
          <a:bodyPr wrap="square">
            <a:spAutoFit/>
          </a:bodyPr>
          <a:lstStyle/>
          <a:p>
            <a:endParaRPr lang="en-US" sz="1600" dirty="0">
              <a:latin typeface="Lucida Console" panose="020B0609040504020204" pitchFamily="49" charset="0"/>
            </a:endParaRPr>
          </a:p>
          <a:p>
            <a:r>
              <a:rPr lang="en-US" sz="1600" dirty="0">
                <a:latin typeface="Lucida Console" panose="020B0609040504020204" pitchFamily="49" charset="0"/>
              </a:rPr>
              <a:t>flag = 1</a:t>
            </a:r>
          </a:p>
          <a:p>
            <a:r>
              <a:rPr lang="en-US" sz="1600" dirty="0">
                <a:latin typeface="Lucida Console" panose="020B0609040504020204" pitchFamily="49" charset="0"/>
              </a:rPr>
              <a:t>while (flag): print('Given flag is really true!')</a:t>
            </a:r>
          </a:p>
          <a:p>
            <a:r>
              <a:rPr lang="en-US" sz="1600" dirty="0">
                <a:latin typeface="Lucida Console" panose="020B0609040504020204" pitchFamily="49" charset="0"/>
              </a:rPr>
              <a:t>print("Good bye!")</a:t>
            </a:r>
          </a:p>
          <a:p>
            <a:endParaRPr lang="en-US" sz="1600" dirty="0">
              <a:latin typeface="Lucida Console" panose="020B0609040504020204" pitchFamily="49" charset="0"/>
            </a:endParaRPr>
          </a:p>
        </p:txBody>
      </p:sp>
      <p:sp>
        <p:nvSpPr>
          <p:cNvPr id="2" name="Rectangle 1">
            <a:extLst>
              <a:ext uri="{FF2B5EF4-FFF2-40B4-BE49-F238E27FC236}">
                <a16:creationId xmlns:a16="http://schemas.microsoft.com/office/drawing/2014/main" id="{23292F65-2E6A-454C-B886-FCEBDF201B30}"/>
              </a:ext>
            </a:extLst>
          </p:cNvPr>
          <p:cNvSpPr/>
          <p:nvPr/>
        </p:nvSpPr>
        <p:spPr>
          <a:xfrm>
            <a:off x="6535479" y="3639804"/>
            <a:ext cx="4918088" cy="263149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~/Desktop/python/scripts/loops</a:t>
            </a:r>
            <a:endParaRPr lang="en-US" sz="1500" dirty="0">
              <a:latin typeface="Lucida Console" panose="020B0609040504020204" pitchFamily="49" charset="0"/>
            </a:endParaRPr>
          </a:p>
          <a:p>
            <a:r>
              <a:rPr lang="en-US" sz="1500" dirty="0">
                <a:latin typeface="Lucida Console" panose="020B0609040504020204" pitchFamily="49" charset="0"/>
              </a:rPr>
              <a:t>$ python single.py</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a:p>
            <a:r>
              <a:rPr lang="en-US" sz="1500" dirty="0">
                <a:latin typeface="Lucida Console" panose="020B0609040504020204" pitchFamily="49" charset="0"/>
              </a:rPr>
              <a:t>Given flag is really true!</a:t>
            </a:r>
          </a:p>
        </p:txBody>
      </p:sp>
      <p:sp>
        <p:nvSpPr>
          <p:cNvPr id="13" name="Rectangle 12">
            <a:extLst>
              <a:ext uri="{FF2B5EF4-FFF2-40B4-BE49-F238E27FC236}">
                <a16:creationId xmlns:a16="http://schemas.microsoft.com/office/drawing/2014/main" id="{E4CB26F8-3171-4FFF-A869-4E8264EA212F}"/>
              </a:ext>
            </a:extLst>
          </p:cNvPr>
          <p:cNvSpPr/>
          <p:nvPr/>
        </p:nvSpPr>
        <p:spPr>
          <a:xfrm>
            <a:off x="6535479" y="3080041"/>
            <a:ext cx="910827" cy="338554"/>
          </a:xfrm>
          <a:prstGeom prst="rect">
            <a:avLst/>
          </a:prstGeom>
        </p:spPr>
        <p:txBody>
          <a:bodyPr wrap="none">
            <a:spAutoFit/>
          </a:bodyPr>
          <a:lstStyle/>
          <a:p>
            <a:r>
              <a:rPr lang="en-US" sz="1600" b="1" dirty="0">
                <a:solidFill>
                  <a:schemeClr val="bg1"/>
                </a:solidFill>
              </a:rPr>
              <a:t>Output</a:t>
            </a:r>
          </a:p>
        </p:txBody>
      </p:sp>
      <p:sp>
        <p:nvSpPr>
          <p:cNvPr id="6" name="Rectangle 5">
            <a:extLst>
              <a:ext uri="{FF2B5EF4-FFF2-40B4-BE49-F238E27FC236}">
                <a16:creationId xmlns:a16="http://schemas.microsoft.com/office/drawing/2014/main" id="{A0DC1EAF-18C3-47C8-9F18-299F68D4585E}"/>
              </a:ext>
            </a:extLst>
          </p:cNvPr>
          <p:cNvSpPr/>
          <p:nvPr/>
        </p:nvSpPr>
        <p:spPr>
          <a:xfrm>
            <a:off x="721060" y="5455686"/>
            <a:ext cx="5689012" cy="584775"/>
          </a:xfrm>
          <a:prstGeom prst="rect">
            <a:avLst/>
          </a:prstGeom>
          <a:ln w="19050">
            <a:solidFill>
              <a:srgbClr val="FF9500"/>
            </a:solidFill>
            <a:prstDash val="dash"/>
          </a:ln>
        </p:spPr>
        <p:txBody>
          <a:bodyPr wrap="square">
            <a:spAutoFit/>
          </a:bodyPr>
          <a:lstStyle/>
          <a:p>
            <a:r>
              <a:rPr lang="en-US" sz="1600" dirty="0">
                <a:solidFill>
                  <a:schemeClr val="bg1"/>
                </a:solidFill>
              </a:rPr>
              <a:t>The above example goes into infinite loop and you need to press CTRL+C keys to exit.</a:t>
            </a:r>
          </a:p>
        </p:txBody>
      </p:sp>
    </p:spTree>
    <p:extLst>
      <p:ext uri="{BB962C8B-B14F-4D97-AF65-F5344CB8AC3E}">
        <p14:creationId xmlns:p14="http://schemas.microsoft.com/office/powerpoint/2010/main" val="6446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FOR</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5" y="1823922"/>
            <a:ext cx="10964239" cy="830997"/>
          </a:xfrm>
          <a:prstGeom prst="rect">
            <a:avLst/>
          </a:prstGeom>
        </p:spPr>
        <p:txBody>
          <a:bodyPr wrap="square">
            <a:spAutoFit/>
          </a:bodyPr>
          <a:lstStyle/>
          <a:p>
            <a:r>
              <a:rPr lang="en-US" sz="1600" b="1" dirty="0">
                <a:solidFill>
                  <a:schemeClr val="bg1"/>
                </a:solidFill>
              </a:rPr>
              <a:t>FOR LOOP</a:t>
            </a:r>
          </a:p>
          <a:p>
            <a:endParaRPr lang="en-US" sz="1600" b="1" dirty="0">
              <a:solidFill>
                <a:schemeClr val="bg1"/>
              </a:solidFill>
            </a:endParaRPr>
          </a:p>
          <a:p>
            <a:r>
              <a:rPr lang="en-US" sz="1600" dirty="0">
                <a:solidFill>
                  <a:schemeClr val="bg1"/>
                </a:solidFill>
              </a:rPr>
              <a:t>It has the ability to iterate over the items of any sequence, such as a list or a string.</a:t>
            </a:r>
          </a:p>
        </p:txBody>
      </p:sp>
      <p:sp>
        <p:nvSpPr>
          <p:cNvPr id="5" name="Rectangle 4">
            <a:extLst>
              <a:ext uri="{FF2B5EF4-FFF2-40B4-BE49-F238E27FC236}">
                <a16:creationId xmlns:a16="http://schemas.microsoft.com/office/drawing/2014/main" id="{FF6659F6-C32E-4AF2-9F10-8F6CC908A4F8}"/>
              </a:ext>
            </a:extLst>
          </p:cNvPr>
          <p:cNvSpPr/>
          <p:nvPr/>
        </p:nvSpPr>
        <p:spPr>
          <a:xfrm>
            <a:off x="728178" y="3334625"/>
            <a:ext cx="6601257" cy="584775"/>
          </a:xfrm>
          <a:prstGeom prst="rect">
            <a:avLst/>
          </a:prstGeom>
          <a:solidFill>
            <a:schemeClr val="bg1"/>
          </a:solidFill>
        </p:spPr>
        <p:txBody>
          <a:bodyPr wrap="square">
            <a:spAutoFit/>
          </a:bodyPr>
          <a:lstStyle/>
          <a:p>
            <a:r>
              <a:rPr lang="en-US" sz="1600" dirty="0">
                <a:latin typeface="Lucida Console" panose="020B0609040504020204" pitchFamily="49" charset="0"/>
              </a:rPr>
              <a:t>for </a:t>
            </a:r>
            <a:r>
              <a:rPr lang="en-US" sz="1600" dirty="0" err="1">
                <a:latin typeface="Lucida Console" panose="020B0609040504020204" pitchFamily="49" charset="0"/>
              </a:rPr>
              <a:t>iterating_var</a:t>
            </a:r>
            <a:r>
              <a:rPr lang="en-US" sz="1600" dirty="0">
                <a:latin typeface="Lucida Console" panose="020B0609040504020204" pitchFamily="49" charset="0"/>
              </a:rPr>
              <a:t> in sequence:</a:t>
            </a:r>
          </a:p>
          <a:p>
            <a:r>
              <a:rPr lang="en-US" sz="1600" dirty="0">
                <a:latin typeface="Lucida Console" panose="020B0609040504020204" pitchFamily="49" charset="0"/>
              </a:rPr>
              <a:t>   statements(s)</a:t>
            </a:r>
          </a:p>
        </p:txBody>
      </p:sp>
      <p:sp>
        <p:nvSpPr>
          <p:cNvPr id="10" name="Rectangle 9">
            <a:extLst>
              <a:ext uri="{FF2B5EF4-FFF2-40B4-BE49-F238E27FC236}">
                <a16:creationId xmlns:a16="http://schemas.microsoft.com/office/drawing/2014/main" id="{0B1B67B2-6F28-4357-8789-F055D51B390B}"/>
              </a:ext>
            </a:extLst>
          </p:cNvPr>
          <p:cNvSpPr/>
          <p:nvPr/>
        </p:nvSpPr>
        <p:spPr>
          <a:xfrm>
            <a:off x="628970" y="2839138"/>
            <a:ext cx="1069524" cy="338554"/>
          </a:xfrm>
          <a:prstGeom prst="rect">
            <a:avLst/>
          </a:prstGeom>
        </p:spPr>
        <p:txBody>
          <a:bodyPr wrap="none">
            <a:spAutoFit/>
          </a:bodyPr>
          <a:lstStyle/>
          <a:p>
            <a:r>
              <a:rPr lang="en-US" sz="1600" b="1" dirty="0">
                <a:solidFill>
                  <a:schemeClr val="bg1"/>
                </a:solidFill>
              </a:rPr>
              <a:t>Example</a:t>
            </a:r>
          </a:p>
        </p:txBody>
      </p:sp>
      <p:sp>
        <p:nvSpPr>
          <p:cNvPr id="3" name="Rectangle 2">
            <a:extLst>
              <a:ext uri="{FF2B5EF4-FFF2-40B4-BE49-F238E27FC236}">
                <a16:creationId xmlns:a16="http://schemas.microsoft.com/office/drawing/2014/main" id="{7FC03DB5-012D-4A3B-BFE1-1E75D0998C95}"/>
              </a:ext>
            </a:extLst>
          </p:cNvPr>
          <p:cNvSpPr/>
          <p:nvPr/>
        </p:nvSpPr>
        <p:spPr>
          <a:xfrm>
            <a:off x="614735" y="4296315"/>
            <a:ext cx="6714700" cy="1815882"/>
          </a:xfrm>
          <a:prstGeom prst="rect">
            <a:avLst/>
          </a:prstGeom>
        </p:spPr>
        <p:txBody>
          <a:bodyPr wrap="square">
            <a:spAutoFit/>
          </a:bodyPr>
          <a:lstStyle/>
          <a:p>
            <a:pPr algn="just"/>
            <a:r>
              <a:rPr lang="en-US" sz="1600" dirty="0">
                <a:solidFill>
                  <a:schemeClr val="bg1"/>
                </a:solidFill>
              </a:rPr>
              <a:t>If a sequence contains an expression list, it is evaluated first. Then, the first item in the sequence is assigned to the iterating variable </a:t>
            </a:r>
            <a:r>
              <a:rPr lang="en-US" sz="1600" i="1" dirty="0" err="1">
                <a:solidFill>
                  <a:schemeClr val="bg1"/>
                </a:solidFill>
              </a:rPr>
              <a:t>iterating_var</a:t>
            </a:r>
            <a:r>
              <a:rPr lang="en-US" sz="1600" dirty="0">
                <a:solidFill>
                  <a:schemeClr val="bg1"/>
                </a:solidFill>
              </a:rPr>
              <a:t>. </a:t>
            </a:r>
          </a:p>
          <a:p>
            <a:pPr algn="just"/>
            <a:endParaRPr lang="en-US" sz="1600" dirty="0">
              <a:solidFill>
                <a:schemeClr val="bg1"/>
              </a:solidFill>
            </a:endParaRPr>
          </a:p>
          <a:p>
            <a:pPr algn="just"/>
            <a:r>
              <a:rPr lang="en-US" sz="1600" dirty="0">
                <a:solidFill>
                  <a:schemeClr val="bg1"/>
                </a:solidFill>
              </a:rPr>
              <a:t>Next, the statements block is executed. Each item in the list is assigned to </a:t>
            </a:r>
            <a:r>
              <a:rPr lang="en-US" sz="1600" i="1" dirty="0" err="1">
                <a:solidFill>
                  <a:schemeClr val="bg1"/>
                </a:solidFill>
              </a:rPr>
              <a:t>iterating_var</a:t>
            </a:r>
            <a:r>
              <a:rPr lang="en-US" sz="1600" dirty="0">
                <a:solidFill>
                  <a:schemeClr val="bg1"/>
                </a:solidFill>
              </a:rPr>
              <a:t>, and the statement(s) block is executed until the entire sequence is exhausted.</a:t>
            </a:r>
          </a:p>
        </p:txBody>
      </p:sp>
      <p:pic>
        <p:nvPicPr>
          <p:cNvPr id="9" name="Picture 8">
            <a:extLst>
              <a:ext uri="{FF2B5EF4-FFF2-40B4-BE49-F238E27FC236}">
                <a16:creationId xmlns:a16="http://schemas.microsoft.com/office/drawing/2014/main" id="{D795DC28-9638-4749-BED5-706DF521C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102" y="2860285"/>
            <a:ext cx="3695700" cy="3343275"/>
          </a:xfrm>
          <a:prstGeom prst="rect">
            <a:avLst/>
          </a:prstGeom>
        </p:spPr>
      </p:pic>
    </p:spTree>
    <p:extLst>
      <p:ext uri="{BB962C8B-B14F-4D97-AF65-F5344CB8AC3E}">
        <p14:creationId xmlns:p14="http://schemas.microsoft.com/office/powerpoint/2010/main" val="397476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9441" y="965624"/>
            <a:ext cx="7461504" cy="1170432"/>
          </a:xfrm>
        </p:spPr>
        <p:txBody>
          <a:bodyPr/>
          <a:lstStyle/>
          <a:p>
            <a:r>
              <a:rPr lang="en-US" sz="2800" dirty="0"/>
              <a:t>AGENDA		</a:t>
            </a:r>
            <a:endParaRPr lang="en-US" dirty="0"/>
          </a:p>
        </p:txBody>
      </p:sp>
      <p:cxnSp>
        <p:nvCxnSpPr>
          <p:cNvPr id="4" name="Straight Connector 3"/>
          <p:cNvCxnSpPr/>
          <p:nvPr/>
        </p:nvCxnSpPr>
        <p:spPr>
          <a:xfrm>
            <a:off x="463296" y="0"/>
            <a:ext cx="0" cy="16478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C7147F9-93D2-4C33-913C-FB4E8CC9551E}"/>
              </a:ext>
            </a:extLst>
          </p:cNvPr>
          <p:cNvSpPr txBox="1"/>
          <p:nvPr/>
        </p:nvSpPr>
        <p:spPr>
          <a:xfrm>
            <a:off x="2004291" y="1967345"/>
            <a:ext cx="65" cy="292388"/>
          </a:xfrm>
          <a:prstGeom prst="rect">
            <a:avLst/>
          </a:prstGeom>
          <a:noFill/>
        </p:spPr>
        <p:txBody>
          <a:bodyPr wrap="none" lIns="0" tIns="0" rIns="0" bIns="45720" rtlCol="0">
            <a:spAutoFit/>
          </a:bodyPr>
          <a:lstStyle/>
          <a:p>
            <a:endParaRPr lang="en-US" sz="1600" dirty="0"/>
          </a:p>
        </p:txBody>
      </p:sp>
      <p:sp>
        <p:nvSpPr>
          <p:cNvPr id="5" name="Title 2">
            <a:extLst>
              <a:ext uri="{FF2B5EF4-FFF2-40B4-BE49-F238E27FC236}">
                <a16:creationId xmlns:a16="http://schemas.microsoft.com/office/drawing/2014/main" id="{B15BDB6D-9F7F-4583-8A92-8D9A8260C47E}"/>
              </a:ext>
            </a:extLst>
          </p:cNvPr>
          <p:cNvSpPr txBox="1">
            <a:spLocks/>
          </p:cNvSpPr>
          <p:nvPr/>
        </p:nvSpPr>
        <p:spPr>
          <a:xfrm>
            <a:off x="860593" y="1837526"/>
            <a:ext cx="7624189" cy="2528308"/>
          </a:xfrm>
          <a:prstGeom prst="rect">
            <a:avLst/>
          </a:prstGeom>
          <a:ln>
            <a:noFill/>
          </a:ln>
        </p:spPr>
        <p:txBody>
          <a:bodyPr vert="horz" lIns="91440" tIns="91440" rIns="91440" bIns="91440" rtlCol="0" anchor="t" anchorCtr="0">
            <a:noAutofit/>
          </a:bodyPr>
          <a:lstStyle>
            <a:lvl1pPr marL="0" indent="0" algn="l" defTabSz="914377" rtl="0" eaLnBrk="1" latinLnBrk="0" hangingPunct="1">
              <a:lnSpc>
                <a:spcPct val="80000"/>
              </a:lnSpc>
              <a:spcBef>
                <a:spcPct val="0"/>
              </a:spcBef>
              <a:buNone/>
              <a:defRPr sz="4800" b="0" kern="1200" cap="all" spc="0" baseline="0">
                <a:solidFill>
                  <a:schemeClr val="tx1"/>
                </a:solidFill>
                <a:latin typeface="Graphik Black" panose="020B0A03030202060203" pitchFamily="34" charset="0"/>
                <a:ea typeface="+mj-ea"/>
                <a:cs typeface="Arial" pitchFamily="34" charset="0"/>
              </a:defRPr>
            </a:lvl1pPr>
          </a:lstStyle>
          <a:p>
            <a:pPr>
              <a:lnSpc>
                <a:spcPct val="100000"/>
              </a:lnSpc>
            </a:pPr>
            <a:r>
              <a:rPr lang="en-US" sz="3500" b="1" cap="none" dirty="0">
                <a:latin typeface="Graphik Body"/>
              </a:rPr>
              <a:t>INTRODUCTION</a:t>
            </a:r>
          </a:p>
          <a:p>
            <a:pPr marL="285750" indent="-285750">
              <a:lnSpc>
                <a:spcPct val="100000"/>
              </a:lnSpc>
              <a:buFont typeface="Arial" panose="020B0604020202020204" pitchFamily="34" charset="0"/>
              <a:buChar char="•"/>
            </a:pPr>
            <a:r>
              <a:rPr lang="en-US" sz="2000" b="1" cap="none" dirty="0">
                <a:latin typeface="Graphik Body"/>
              </a:rPr>
              <a:t>Overview</a:t>
            </a:r>
          </a:p>
          <a:p>
            <a:pPr marL="285750" indent="-285750">
              <a:lnSpc>
                <a:spcPct val="100000"/>
              </a:lnSpc>
              <a:buFont typeface="Arial" panose="020B0604020202020204" pitchFamily="34" charset="0"/>
              <a:buChar char="•"/>
            </a:pPr>
            <a:r>
              <a:rPr lang="en-US" sz="2000" b="1" cap="none" dirty="0">
                <a:latin typeface="Graphik Body"/>
              </a:rPr>
              <a:t>What can you do with Python?</a:t>
            </a:r>
          </a:p>
          <a:p>
            <a:pPr marL="285750" indent="-285750">
              <a:lnSpc>
                <a:spcPct val="100000"/>
              </a:lnSpc>
              <a:buFont typeface="Arial" panose="020B0604020202020204" pitchFamily="34" charset="0"/>
              <a:buChar char="•"/>
            </a:pPr>
            <a:r>
              <a:rPr lang="en-US" sz="2000" b="1" cap="none" dirty="0">
                <a:latin typeface="Graphik Body"/>
              </a:rPr>
              <a:t>Installation &amp; Setting up Path</a:t>
            </a:r>
          </a:p>
          <a:p>
            <a:pPr marL="285750" indent="-285750">
              <a:lnSpc>
                <a:spcPct val="100000"/>
              </a:lnSpc>
              <a:buFont typeface="Arial" panose="020B0604020202020204" pitchFamily="34" charset="0"/>
              <a:buChar char="•"/>
            </a:pPr>
            <a:r>
              <a:rPr lang="en-US" sz="2000" b="1" cap="none" dirty="0">
                <a:latin typeface="Graphik Body"/>
              </a:rPr>
              <a:t>Running Python</a:t>
            </a:r>
          </a:p>
          <a:p>
            <a:pPr>
              <a:lnSpc>
                <a:spcPct val="100000"/>
              </a:lnSpc>
            </a:pPr>
            <a:endParaRPr lang="en-US" sz="1500" b="1" cap="none" dirty="0">
              <a:latin typeface="Graphik Body"/>
            </a:endParaRPr>
          </a:p>
        </p:txBody>
      </p:sp>
    </p:spTree>
    <p:extLst>
      <p:ext uri="{BB962C8B-B14F-4D97-AF65-F5344CB8AC3E}">
        <p14:creationId xmlns:p14="http://schemas.microsoft.com/office/powerpoint/2010/main" val="1600633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WHILE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Rectangle 9">
            <a:extLst>
              <a:ext uri="{FF2B5EF4-FFF2-40B4-BE49-F238E27FC236}">
                <a16:creationId xmlns:a16="http://schemas.microsoft.com/office/drawing/2014/main" id="{5391147D-7224-497F-9B77-48F3CA6DC8AC}"/>
              </a:ext>
            </a:extLst>
          </p:cNvPr>
          <p:cNvSpPr/>
          <p:nvPr/>
        </p:nvSpPr>
        <p:spPr>
          <a:xfrm>
            <a:off x="614736" y="1877148"/>
            <a:ext cx="10964239" cy="369332"/>
          </a:xfrm>
          <a:prstGeom prst="rect">
            <a:avLst/>
          </a:prstGeom>
        </p:spPr>
        <p:txBody>
          <a:bodyPr wrap="square">
            <a:spAutoFit/>
          </a:bodyPr>
          <a:lstStyle/>
          <a:p>
            <a:r>
              <a:rPr lang="en-US" b="1" dirty="0">
                <a:solidFill>
                  <a:schemeClr val="bg1"/>
                </a:solidFill>
              </a:rPr>
              <a:t>Example</a:t>
            </a:r>
          </a:p>
        </p:txBody>
      </p:sp>
      <p:sp>
        <p:nvSpPr>
          <p:cNvPr id="2" name="Rectangle 1">
            <a:extLst>
              <a:ext uri="{FF2B5EF4-FFF2-40B4-BE49-F238E27FC236}">
                <a16:creationId xmlns:a16="http://schemas.microsoft.com/office/drawing/2014/main" id="{53148D77-87C8-4285-8A98-AB1CF90EC509}"/>
              </a:ext>
            </a:extLst>
          </p:cNvPr>
          <p:cNvSpPr/>
          <p:nvPr/>
        </p:nvSpPr>
        <p:spPr>
          <a:xfrm>
            <a:off x="660112" y="2520915"/>
            <a:ext cx="4631079" cy="2400657"/>
          </a:xfrm>
          <a:prstGeom prst="rect">
            <a:avLst/>
          </a:prstGeom>
          <a:solidFill>
            <a:schemeClr val="bg1"/>
          </a:solidFill>
        </p:spPr>
        <p:txBody>
          <a:bodyPr wrap="square">
            <a:spAutoFit/>
          </a:bodyPr>
          <a:lstStyle/>
          <a:p>
            <a:r>
              <a:rPr lang="en-US" sz="1500" dirty="0">
                <a:latin typeface="Lucida Console" panose="020B0609040504020204" pitchFamily="49" charset="0"/>
              </a:rPr>
              <a:t>for letter in 'Python':     # First Example</a:t>
            </a:r>
          </a:p>
          <a:p>
            <a:r>
              <a:rPr lang="en-US" sz="1500" dirty="0">
                <a:latin typeface="Lucida Console" panose="020B0609040504020204" pitchFamily="49" charset="0"/>
              </a:rPr>
              <a:t>   print('Current Letter :', letter)</a:t>
            </a:r>
          </a:p>
          <a:p>
            <a:endParaRPr lang="en-US" sz="1500" dirty="0">
              <a:latin typeface="Lucida Console" panose="020B0609040504020204" pitchFamily="49" charset="0"/>
            </a:endParaRPr>
          </a:p>
          <a:p>
            <a:r>
              <a:rPr lang="en-US" sz="1500" dirty="0">
                <a:latin typeface="Lucida Console" panose="020B0609040504020204" pitchFamily="49" charset="0"/>
              </a:rPr>
              <a:t>fruits = ['banana', 'apple',  'mango']</a:t>
            </a:r>
          </a:p>
          <a:p>
            <a:r>
              <a:rPr lang="en-US" sz="1500" dirty="0">
                <a:latin typeface="Lucida Console" panose="020B0609040504020204" pitchFamily="49" charset="0"/>
              </a:rPr>
              <a:t>for fruit in fruits:        # Second Example</a:t>
            </a:r>
          </a:p>
          <a:p>
            <a:r>
              <a:rPr lang="en-US" sz="1500" dirty="0">
                <a:latin typeface="Lucida Console" panose="020B0609040504020204" pitchFamily="49" charset="0"/>
              </a:rPr>
              <a:t>   print('Current fruit :', fruit)</a:t>
            </a:r>
          </a:p>
          <a:p>
            <a:endParaRPr lang="en-US" sz="1500" dirty="0">
              <a:latin typeface="Lucida Console" panose="020B0609040504020204" pitchFamily="49" charset="0"/>
            </a:endParaRPr>
          </a:p>
          <a:p>
            <a:r>
              <a:rPr lang="en-US" sz="1500" dirty="0">
                <a:latin typeface="Lucida Console" panose="020B0609040504020204" pitchFamily="49" charset="0"/>
              </a:rPr>
              <a:t>print("Good bye!")</a:t>
            </a:r>
          </a:p>
        </p:txBody>
      </p:sp>
      <p:sp>
        <p:nvSpPr>
          <p:cNvPr id="3" name="Rectangle 2">
            <a:extLst>
              <a:ext uri="{FF2B5EF4-FFF2-40B4-BE49-F238E27FC236}">
                <a16:creationId xmlns:a16="http://schemas.microsoft.com/office/drawing/2014/main" id="{84F19088-1D3B-43BA-BC31-2471E7A4D06F}"/>
              </a:ext>
            </a:extLst>
          </p:cNvPr>
          <p:cNvSpPr/>
          <p:nvPr/>
        </p:nvSpPr>
        <p:spPr>
          <a:xfrm>
            <a:off x="5565169" y="2936982"/>
            <a:ext cx="5888398" cy="3093154"/>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~/Desktop/python/scripts/loops</a:t>
            </a:r>
            <a:endParaRPr lang="en-US" sz="1500" dirty="0">
              <a:latin typeface="Lucida Console" panose="020B0609040504020204" pitchFamily="49" charset="0"/>
            </a:endParaRPr>
          </a:p>
          <a:p>
            <a:r>
              <a:rPr lang="en-US" sz="1500" dirty="0">
                <a:latin typeface="Lucida Console" panose="020B0609040504020204" pitchFamily="49" charset="0"/>
              </a:rPr>
              <a:t>$ python for.py</a:t>
            </a:r>
          </a:p>
          <a:p>
            <a:r>
              <a:rPr lang="en-US" sz="1500" dirty="0">
                <a:latin typeface="Lucida Console" panose="020B0609040504020204" pitchFamily="49" charset="0"/>
              </a:rPr>
              <a:t>Current Letter : P</a:t>
            </a:r>
          </a:p>
          <a:p>
            <a:r>
              <a:rPr lang="en-US" sz="1500" dirty="0">
                <a:latin typeface="Lucida Console" panose="020B0609040504020204" pitchFamily="49" charset="0"/>
              </a:rPr>
              <a:t>Current Letter : y</a:t>
            </a:r>
          </a:p>
          <a:p>
            <a:r>
              <a:rPr lang="en-US" sz="1500" dirty="0">
                <a:latin typeface="Lucida Console" panose="020B0609040504020204" pitchFamily="49" charset="0"/>
              </a:rPr>
              <a:t>Current Letter : t</a:t>
            </a:r>
          </a:p>
          <a:p>
            <a:r>
              <a:rPr lang="en-US" sz="1500" dirty="0">
                <a:latin typeface="Lucida Console" panose="020B0609040504020204" pitchFamily="49" charset="0"/>
              </a:rPr>
              <a:t>Current Letter : h</a:t>
            </a:r>
          </a:p>
          <a:p>
            <a:r>
              <a:rPr lang="en-US" sz="1500" dirty="0">
                <a:latin typeface="Lucida Console" panose="020B0609040504020204" pitchFamily="49" charset="0"/>
              </a:rPr>
              <a:t>Current Letter : o</a:t>
            </a:r>
          </a:p>
          <a:p>
            <a:r>
              <a:rPr lang="en-US" sz="1500" dirty="0">
                <a:latin typeface="Lucida Console" panose="020B0609040504020204" pitchFamily="49" charset="0"/>
              </a:rPr>
              <a:t>Current Letter : n</a:t>
            </a:r>
          </a:p>
          <a:p>
            <a:r>
              <a:rPr lang="en-US" sz="1500" dirty="0">
                <a:latin typeface="Lucida Console" panose="020B0609040504020204" pitchFamily="49" charset="0"/>
              </a:rPr>
              <a:t>Current fruit : banana</a:t>
            </a:r>
          </a:p>
          <a:p>
            <a:r>
              <a:rPr lang="en-US" sz="1500" dirty="0">
                <a:latin typeface="Lucida Console" panose="020B0609040504020204" pitchFamily="49" charset="0"/>
              </a:rPr>
              <a:t>Current fruit : apple</a:t>
            </a:r>
          </a:p>
          <a:p>
            <a:r>
              <a:rPr lang="en-US" sz="1500" dirty="0">
                <a:latin typeface="Lucida Console" panose="020B0609040504020204" pitchFamily="49" charset="0"/>
              </a:rPr>
              <a:t>Current fruit : mango</a:t>
            </a:r>
          </a:p>
          <a:p>
            <a:r>
              <a:rPr lang="en-US" sz="1500" dirty="0">
                <a:latin typeface="Lucida Console" panose="020B0609040504020204" pitchFamily="49" charset="0"/>
              </a:rPr>
              <a:t>Good bye!</a:t>
            </a:r>
          </a:p>
        </p:txBody>
      </p:sp>
      <p:sp>
        <p:nvSpPr>
          <p:cNvPr id="13" name="Rectangle 12">
            <a:extLst>
              <a:ext uri="{FF2B5EF4-FFF2-40B4-BE49-F238E27FC236}">
                <a16:creationId xmlns:a16="http://schemas.microsoft.com/office/drawing/2014/main" id="{2B2BF197-E5CC-419B-B260-C2DDC642B2B3}"/>
              </a:ext>
            </a:extLst>
          </p:cNvPr>
          <p:cNvSpPr/>
          <p:nvPr/>
        </p:nvSpPr>
        <p:spPr>
          <a:xfrm>
            <a:off x="5482975" y="2429864"/>
            <a:ext cx="6096000" cy="338554"/>
          </a:xfrm>
          <a:prstGeom prst="rect">
            <a:avLst/>
          </a:prstGeom>
        </p:spPr>
        <p:txBody>
          <a:bodyPr>
            <a:spAutoFit/>
          </a:bodyPr>
          <a:lstStyle/>
          <a:p>
            <a:r>
              <a:rPr lang="en-US" sz="1600" dirty="0">
                <a:solidFill>
                  <a:schemeClr val="bg1"/>
                </a:solidFill>
              </a:rPr>
              <a:t>When the code is executed, it produces the following result </a:t>
            </a:r>
          </a:p>
        </p:txBody>
      </p:sp>
    </p:spTree>
    <p:extLst>
      <p:ext uri="{BB962C8B-B14F-4D97-AF65-F5344CB8AC3E}">
        <p14:creationId xmlns:p14="http://schemas.microsoft.com/office/powerpoint/2010/main" val="36943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FOR</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5" y="1823922"/>
            <a:ext cx="10964239" cy="1077218"/>
          </a:xfrm>
          <a:prstGeom prst="rect">
            <a:avLst/>
          </a:prstGeom>
        </p:spPr>
        <p:txBody>
          <a:bodyPr wrap="square">
            <a:spAutoFit/>
          </a:bodyPr>
          <a:lstStyle/>
          <a:p>
            <a:r>
              <a:rPr lang="en-US" sz="1600" b="1" dirty="0">
                <a:solidFill>
                  <a:schemeClr val="bg1"/>
                </a:solidFill>
              </a:rPr>
              <a:t>ITERATING BY SEQUENCE INDEX</a:t>
            </a:r>
          </a:p>
          <a:p>
            <a:endParaRPr lang="en-US" sz="1600" b="1" dirty="0">
              <a:solidFill>
                <a:schemeClr val="bg1"/>
              </a:solidFill>
            </a:endParaRPr>
          </a:p>
          <a:p>
            <a:r>
              <a:rPr lang="en-US" sz="1600" dirty="0">
                <a:solidFill>
                  <a:schemeClr val="bg1"/>
                </a:solidFill>
              </a:rPr>
              <a:t>An alternative way of iterating through each item is by index offset into the sequence itself. Following is a simple example</a:t>
            </a:r>
          </a:p>
        </p:txBody>
      </p:sp>
      <p:sp>
        <p:nvSpPr>
          <p:cNvPr id="5" name="Rectangle 4">
            <a:extLst>
              <a:ext uri="{FF2B5EF4-FFF2-40B4-BE49-F238E27FC236}">
                <a16:creationId xmlns:a16="http://schemas.microsoft.com/office/drawing/2014/main" id="{FF6659F6-C32E-4AF2-9F10-8F6CC908A4F8}"/>
              </a:ext>
            </a:extLst>
          </p:cNvPr>
          <p:cNvSpPr/>
          <p:nvPr/>
        </p:nvSpPr>
        <p:spPr>
          <a:xfrm>
            <a:off x="614735" y="3122349"/>
            <a:ext cx="5626577" cy="1323439"/>
          </a:xfrm>
          <a:prstGeom prst="rect">
            <a:avLst/>
          </a:prstGeom>
          <a:solidFill>
            <a:schemeClr val="bg1"/>
          </a:solidFill>
        </p:spPr>
        <p:txBody>
          <a:bodyPr wrap="square">
            <a:spAutoFit/>
          </a:bodyPr>
          <a:lstStyle/>
          <a:p>
            <a:r>
              <a:rPr lang="en-US" sz="1600" dirty="0">
                <a:latin typeface="Lucida Console" panose="020B0609040504020204" pitchFamily="49" charset="0"/>
              </a:rPr>
              <a:t>fruits = ['banana', 'apple',  'mango']</a:t>
            </a:r>
          </a:p>
          <a:p>
            <a:r>
              <a:rPr lang="en-US" sz="1600" dirty="0">
                <a:latin typeface="Lucida Console" panose="020B0609040504020204" pitchFamily="49" charset="0"/>
              </a:rPr>
              <a:t>for index in range(</a:t>
            </a:r>
            <a:r>
              <a:rPr lang="en-US" sz="1600" dirty="0" err="1">
                <a:latin typeface="Lucida Console" panose="020B0609040504020204" pitchFamily="49" charset="0"/>
              </a:rPr>
              <a:t>len</a:t>
            </a:r>
            <a:r>
              <a:rPr lang="en-US" sz="1600" dirty="0">
                <a:latin typeface="Lucida Console" panose="020B0609040504020204" pitchFamily="49" charset="0"/>
              </a:rPr>
              <a:t>(fruits)):</a:t>
            </a:r>
          </a:p>
          <a:p>
            <a:r>
              <a:rPr lang="en-US" sz="1600" dirty="0">
                <a:latin typeface="Lucida Console" panose="020B0609040504020204" pitchFamily="49" charset="0"/>
              </a:rPr>
              <a:t>   print('Current fruit :', fruits[index])</a:t>
            </a:r>
          </a:p>
          <a:p>
            <a:endParaRPr lang="en-US" sz="1600" dirty="0">
              <a:latin typeface="Lucida Console" panose="020B0609040504020204" pitchFamily="49" charset="0"/>
            </a:endParaRPr>
          </a:p>
          <a:p>
            <a:r>
              <a:rPr lang="en-US" sz="1600" dirty="0">
                <a:latin typeface="Lucida Console" panose="020B0609040504020204" pitchFamily="49" charset="0"/>
              </a:rPr>
              <a:t>print("Good bye!")</a:t>
            </a:r>
          </a:p>
        </p:txBody>
      </p:sp>
      <p:sp>
        <p:nvSpPr>
          <p:cNvPr id="13" name="Rectangle 12">
            <a:extLst>
              <a:ext uri="{FF2B5EF4-FFF2-40B4-BE49-F238E27FC236}">
                <a16:creationId xmlns:a16="http://schemas.microsoft.com/office/drawing/2014/main" id="{4CFF0CBA-5C47-4E21-9C91-CF8ABD2615D8}"/>
              </a:ext>
            </a:extLst>
          </p:cNvPr>
          <p:cNvSpPr/>
          <p:nvPr/>
        </p:nvSpPr>
        <p:spPr>
          <a:xfrm>
            <a:off x="6390167" y="3645122"/>
            <a:ext cx="5063400" cy="2169825"/>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~/Desktop/python/scripts/loops</a:t>
            </a:r>
            <a:endParaRPr lang="en-US" sz="1500" dirty="0">
              <a:latin typeface="Lucida Console" panose="020B0609040504020204" pitchFamily="49" charset="0"/>
            </a:endParaRPr>
          </a:p>
          <a:p>
            <a:r>
              <a:rPr lang="en-US" sz="1500" dirty="0">
                <a:latin typeface="Lucida Console" panose="020B0609040504020204" pitchFamily="49" charset="0"/>
              </a:rPr>
              <a:t>$ python sequence.py</a:t>
            </a:r>
          </a:p>
          <a:p>
            <a:r>
              <a:rPr lang="en-US" sz="1500" dirty="0">
                <a:latin typeface="Lucida Console" panose="020B0609040504020204" pitchFamily="49" charset="0"/>
              </a:rPr>
              <a:t>Current fruit : banana</a:t>
            </a:r>
          </a:p>
          <a:p>
            <a:r>
              <a:rPr lang="en-US" sz="1500" dirty="0">
                <a:latin typeface="Lucida Console" panose="020B0609040504020204" pitchFamily="49" charset="0"/>
              </a:rPr>
              <a:t>Current fruit : apple</a:t>
            </a:r>
          </a:p>
          <a:p>
            <a:r>
              <a:rPr lang="en-US" sz="1500" dirty="0">
                <a:latin typeface="Lucida Console" panose="020B0609040504020204" pitchFamily="49" charset="0"/>
              </a:rPr>
              <a:t>Current fruit : mango</a:t>
            </a:r>
          </a:p>
          <a:p>
            <a:r>
              <a:rPr lang="en-US" sz="1500" dirty="0">
                <a:latin typeface="Lucida Console" panose="020B0609040504020204" pitchFamily="49" charset="0"/>
              </a:rPr>
              <a:t>Good bye!</a:t>
            </a:r>
          </a:p>
          <a:p>
            <a:endParaRPr lang="en-US" sz="1500" dirty="0">
              <a:latin typeface="Lucida Console" panose="020B0609040504020204" pitchFamily="49" charset="0"/>
            </a:endParaRPr>
          </a:p>
          <a:p>
            <a:endParaRPr lang="en-US" sz="1500" dirty="0">
              <a:latin typeface="Lucida Console" panose="020B0609040504020204" pitchFamily="49" charset="0"/>
            </a:endParaRPr>
          </a:p>
        </p:txBody>
      </p:sp>
      <p:sp>
        <p:nvSpPr>
          <p:cNvPr id="14" name="Rectangle 13">
            <a:extLst>
              <a:ext uri="{FF2B5EF4-FFF2-40B4-BE49-F238E27FC236}">
                <a16:creationId xmlns:a16="http://schemas.microsoft.com/office/drawing/2014/main" id="{EC66C0D0-E1EA-41E0-8C36-462D070D4454}"/>
              </a:ext>
            </a:extLst>
          </p:cNvPr>
          <p:cNvSpPr/>
          <p:nvPr/>
        </p:nvSpPr>
        <p:spPr>
          <a:xfrm>
            <a:off x="6390167" y="3085359"/>
            <a:ext cx="910827" cy="338554"/>
          </a:xfrm>
          <a:prstGeom prst="rect">
            <a:avLst/>
          </a:prstGeom>
        </p:spPr>
        <p:txBody>
          <a:bodyPr wrap="none">
            <a:spAutoFit/>
          </a:bodyPr>
          <a:lstStyle/>
          <a:p>
            <a:r>
              <a:rPr lang="en-US" sz="1600" b="1" dirty="0">
                <a:solidFill>
                  <a:schemeClr val="bg1"/>
                </a:solidFill>
              </a:rPr>
              <a:t>Output</a:t>
            </a:r>
          </a:p>
        </p:txBody>
      </p:sp>
      <p:sp>
        <p:nvSpPr>
          <p:cNvPr id="15" name="Rectangle 14">
            <a:extLst>
              <a:ext uri="{FF2B5EF4-FFF2-40B4-BE49-F238E27FC236}">
                <a16:creationId xmlns:a16="http://schemas.microsoft.com/office/drawing/2014/main" id="{671B68D2-F9FC-463C-BE72-36DAAE83D3B3}"/>
              </a:ext>
            </a:extLst>
          </p:cNvPr>
          <p:cNvSpPr/>
          <p:nvPr/>
        </p:nvSpPr>
        <p:spPr>
          <a:xfrm>
            <a:off x="614734" y="4768507"/>
            <a:ext cx="5626577" cy="1077218"/>
          </a:xfrm>
          <a:prstGeom prst="rect">
            <a:avLst/>
          </a:prstGeom>
          <a:ln w="19050">
            <a:solidFill>
              <a:srgbClr val="FF9500"/>
            </a:solidFill>
            <a:prstDash val="dash"/>
          </a:ln>
        </p:spPr>
        <p:txBody>
          <a:bodyPr wrap="square">
            <a:spAutoFit/>
          </a:bodyPr>
          <a:lstStyle/>
          <a:p>
            <a:r>
              <a:rPr lang="en-US" sz="1600" dirty="0">
                <a:solidFill>
                  <a:schemeClr val="bg1"/>
                </a:solidFill>
              </a:rPr>
              <a:t>Here, we took the assistance of the </a:t>
            </a:r>
            <a:r>
              <a:rPr lang="en-US" sz="1600" dirty="0" err="1">
                <a:solidFill>
                  <a:schemeClr val="bg1"/>
                </a:solidFill>
              </a:rPr>
              <a:t>len</a:t>
            </a:r>
            <a:r>
              <a:rPr lang="en-US" sz="1600" dirty="0">
                <a:solidFill>
                  <a:schemeClr val="bg1"/>
                </a:solidFill>
              </a:rPr>
              <a:t>() built-in function, which provides the total number of elements in the tuple as well as the range() built-in function to give us the actual sequence to iterate over.</a:t>
            </a:r>
          </a:p>
        </p:txBody>
      </p:sp>
    </p:spTree>
    <p:extLst>
      <p:ext uri="{BB962C8B-B14F-4D97-AF65-F5344CB8AC3E}">
        <p14:creationId xmlns:p14="http://schemas.microsoft.com/office/powerpoint/2010/main" val="241562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FOR</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6" y="1823922"/>
            <a:ext cx="10838832" cy="2554545"/>
          </a:xfrm>
          <a:prstGeom prst="rect">
            <a:avLst/>
          </a:prstGeom>
        </p:spPr>
        <p:txBody>
          <a:bodyPr wrap="square">
            <a:spAutoFit/>
          </a:bodyPr>
          <a:lstStyle/>
          <a:p>
            <a:pPr algn="just"/>
            <a:r>
              <a:rPr lang="en-US" sz="1600" b="1" dirty="0">
                <a:solidFill>
                  <a:schemeClr val="bg1"/>
                </a:solidFill>
              </a:rPr>
              <a:t>USING ELSE STATEMENTS WITH LOOP</a:t>
            </a:r>
          </a:p>
          <a:p>
            <a:pPr algn="just"/>
            <a:endParaRPr lang="en-US" sz="1600" b="1" dirty="0">
              <a:solidFill>
                <a:schemeClr val="bg1"/>
              </a:solidFill>
            </a:endParaRPr>
          </a:p>
          <a:p>
            <a:pPr algn="just"/>
            <a:r>
              <a:rPr lang="en-US" sz="1600" dirty="0">
                <a:solidFill>
                  <a:schemeClr val="bg1"/>
                </a:solidFill>
              </a:rPr>
              <a:t>Python supports to have an else statement associated with a loop statement</a:t>
            </a:r>
          </a:p>
          <a:p>
            <a:pPr marL="742950" lvl="1" indent="-285750" algn="just">
              <a:buFont typeface="Arial" panose="020B0604020202020204" pitchFamily="34" charset="0"/>
              <a:buChar char="•"/>
            </a:pPr>
            <a:r>
              <a:rPr lang="en-US" sz="1600" dirty="0">
                <a:solidFill>
                  <a:schemeClr val="bg1"/>
                </a:solidFill>
              </a:rPr>
              <a:t>If the </a:t>
            </a:r>
            <a:r>
              <a:rPr lang="en-US" sz="1600" b="1" dirty="0">
                <a:solidFill>
                  <a:schemeClr val="bg1"/>
                </a:solidFill>
              </a:rPr>
              <a:t>else</a:t>
            </a:r>
            <a:r>
              <a:rPr lang="en-US" sz="1600" dirty="0">
                <a:solidFill>
                  <a:schemeClr val="bg1"/>
                </a:solidFill>
              </a:rPr>
              <a:t> statement is used with a </a:t>
            </a:r>
            <a:r>
              <a:rPr lang="en-US" sz="1600" b="1" dirty="0">
                <a:solidFill>
                  <a:schemeClr val="bg1"/>
                </a:solidFill>
              </a:rPr>
              <a:t>for</a:t>
            </a:r>
            <a:r>
              <a:rPr lang="en-US" sz="1600" dirty="0">
                <a:solidFill>
                  <a:schemeClr val="bg1"/>
                </a:solidFill>
              </a:rPr>
              <a:t> loop, the </a:t>
            </a:r>
            <a:r>
              <a:rPr lang="en-US" sz="1600" b="1" dirty="0">
                <a:solidFill>
                  <a:schemeClr val="bg1"/>
                </a:solidFill>
              </a:rPr>
              <a:t>else</a:t>
            </a:r>
            <a:r>
              <a:rPr lang="en-US" sz="1600" dirty="0">
                <a:solidFill>
                  <a:schemeClr val="bg1"/>
                </a:solidFill>
              </a:rPr>
              <a:t> statement is executed when the loop has exhausted iterating the list.</a:t>
            </a:r>
          </a:p>
          <a:p>
            <a:pPr marL="742950" lvl="1" indent="-285750" algn="just">
              <a:buFont typeface="Arial" panose="020B0604020202020204" pitchFamily="34" charset="0"/>
              <a:buChar char="•"/>
            </a:pPr>
            <a:r>
              <a:rPr lang="en-US" sz="1600" dirty="0">
                <a:solidFill>
                  <a:schemeClr val="bg1"/>
                </a:solidFill>
              </a:rPr>
              <a:t>If the </a:t>
            </a:r>
            <a:r>
              <a:rPr lang="en-US" sz="1600" b="1" dirty="0">
                <a:solidFill>
                  <a:schemeClr val="bg1"/>
                </a:solidFill>
              </a:rPr>
              <a:t>else</a:t>
            </a:r>
            <a:r>
              <a:rPr lang="en-US" sz="1600" dirty="0">
                <a:solidFill>
                  <a:schemeClr val="bg1"/>
                </a:solidFill>
              </a:rPr>
              <a:t> statement is used with a </a:t>
            </a:r>
            <a:r>
              <a:rPr lang="en-US" sz="1600" b="1" dirty="0">
                <a:solidFill>
                  <a:schemeClr val="bg1"/>
                </a:solidFill>
              </a:rPr>
              <a:t>while</a:t>
            </a:r>
            <a:r>
              <a:rPr lang="en-US" sz="1600" dirty="0">
                <a:solidFill>
                  <a:schemeClr val="bg1"/>
                </a:solidFill>
              </a:rPr>
              <a:t> loop, the </a:t>
            </a:r>
            <a:r>
              <a:rPr lang="en-US" sz="1600" b="1" dirty="0">
                <a:solidFill>
                  <a:schemeClr val="bg1"/>
                </a:solidFill>
              </a:rPr>
              <a:t>else</a:t>
            </a:r>
            <a:r>
              <a:rPr lang="en-US" sz="1600" dirty="0">
                <a:solidFill>
                  <a:schemeClr val="bg1"/>
                </a:solidFill>
              </a:rPr>
              <a:t> statement is executed when the condition becomes false.</a:t>
            </a:r>
          </a:p>
          <a:p>
            <a:pPr marL="742950" lvl="1" indent="-285750" algn="just">
              <a:buFont typeface="Arial" panose="020B0604020202020204" pitchFamily="34" charset="0"/>
              <a:buChar char="•"/>
            </a:pPr>
            <a:endParaRPr lang="en-US" sz="1600" dirty="0">
              <a:solidFill>
                <a:schemeClr val="bg1"/>
              </a:solidFill>
            </a:endParaRPr>
          </a:p>
          <a:p>
            <a:pPr algn="just"/>
            <a:r>
              <a:rPr lang="en-US" sz="1600" dirty="0">
                <a:solidFill>
                  <a:schemeClr val="bg1"/>
                </a:solidFill>
              </a:rPr>
              <a:t>The following example illustrates the combination of an else statement with a for statement that searches for prime numbers from 10 through 20.</a:t>
            </a:r>
          </a:p>
        </p:txBody>
      </p:sp>
      <p:sp>
        <p:nvSpPr>
          <p:cNvPr id="5" name="Rectangle 4">
            <a:extLst>
              <a:ext uri="{FF2B5EF4-FFF2-40B4-BE49-F238E27FC236}">
                <a16:creationId xmlns:a16="http://schemas.microsoft.com/office/drawing/2014/main" id="{FF6659F6-C32E-4AF2-9F10-8F6CC908A4F8}"/>
              </a:ext>
            </a:extLst>
          </p:cNvPr>
          <p:cNvSpPr/>
          <p:nvPr/>
        </p:nvSpPr>
        <p:spPr>
          <a:xfrm>
            <a:off x="614735" y="4432104"/>
            <a:ext cx="10838832" cy="1938992"/>
          </a:xfrm>
          <a:prstGeom prst="rect">
            <a:avLst/>
          </a:prstGeom>
          <a:solidFill>
            <a:schemeClr val="bg1"/>
          </a:solidFill>
        </p:spPr>
        <p:txBody>
          <a:bodyPr wrap="square">
            <a:spAutoFit/>
          </a:bodyPr>
          <a:lstStyle/>
          <a:p>
            <a:r>
              <a:rPr lang="en-US" sz="1500" dirty="0">
                <a:latin typeface="Lucida Console" panose="020B0609040504020204" pitchFamily="49" charset="0"/>
              </a:rPr>
              <a:t>for </a:t>
            </a:r>
            <a:r>
              <a:rPr lang="en-US" sz="1500" dirty="0" err="1">
                <a:latin typeface="Lucida Console" panose="020B0609040504020204" pitchFamily="49" charset="0"/>
              </a:rPr>
              <a:t>num</a:t>
            </a:r>
            <a:r>
              <a:rPr lang="en-US" sz="1500" dirty="0">
                <a:latin typeface="Lucida Console" panose="020B0609040504020204" pitchFamily="49" charset="0"/>
              </a:rPr>
              <a:t> in range(10,20):     #to iterate between 10 to 20</a:t>
            </a:r>
          </a:p>
          <a:p>
            <a:r>
              <a:rPr lang="en-US" sz="1500" dirty="0">
                <a:latin typeface="Lucida Console" panose="020B0609040504020204" pitchFamily="49" charset="0"/>
              </a:rPr>
              <a:t>   for i in range(2,num):    #to iterate on the factors of the number</a:t>
            </a:r>
          </a:p>
          <a:p>
            <a:r>
              <a:rPr lang="en-US" sz="1500" dirty="0">
                <a:latin typeface="Lucida Console" panose="020B0609040504020204" pitchFamily="49" charset="0"/>
              </a:rPr>
              <a:t>      if </a:t>
            </a:r>
            <a:r>
              <a:rPr lang="en-US" sz="1500" dirty="0" err="1">
                <a:latin typeface="Lucida Console" panose="020B0609040504020204" pitchFamily="49" charset="0"/>
              </a:rPr>
              <a:t>num%i</a:t>
            </a:r>
            <a:r>
              <a:rPr lang="en-US" sz="1500" dirty="0">
                <a:latin typeface="Lucida Console" panose="020B0609040504020204" pitchFamily="49" charset="0"/>
              </a:rPr>
              <a:t> == 0:         #to determine the first factor</a:t>
            </a:r>
          </a:p>
          <a:p>
            <a:r>
              <a:rPr lang="en-US" sz="1500" dirty="0">
                <a:latin typeface="Lucida Console" panose="020B0609040504020204" pitchFamily="49" charset="0"/>
              </a:rPr>
              <a:t>         j=</a:t>
            </a:r>
            <a:r>
              <a:rPr lang="en-US" sz="1500" dirty="0" err="1">
                <a:latin typeface="Lucida Console" panose="020B0609040504020204" pitchFamily="49" charset="0"/>
              </a:rPr>
              <a:t>num</a:t>
            </a:r>
            <a:r>
              <a:rPr lang="en-US" sz="1500" dirty="0">
                <a:latin typeface="Lucida Console" panose="020B0609040504020204" pitchFamily="49" charset="0"/>
              </a:rPr>
              <a:t>/i             #to calculate the second factor</a:t>
            </a:r>
          </a:p>
          <a:p>
            <a:r>
              <a:rPr lang="en-US" sz="1500" dirty="0">
                <a:latin typeface="Lucida Console" panose="020B0609040504020204" pitchFamily="49" charset="0"/>
              </a:rPr>
              <a:t>         print('%d equals %d * %d' % (</a:t>
            </a:r>
            <a:r>
              <a:rPr lang="en-US" sz="1500" dirty="0" err="1">
                <a:latin typeface="Lucida Console" panose="020B0609040504020204" pitchFamily="49" charset="0"/>
              </a:rPr>
              <a:t>num,i,j</a:t>
            </a:r>
            <a:r>
              <a:rPr lang="en-US" sz="1500" dirty="0">
                <a:latin typeface="Lucida Console" panose="020B0609040504020204" pitchFamily="49" charset="0"/>
              </a:rPr>
              <a:t>))</a:t>
            </a:r>
          </a:p>
          <a:p>
            <a:r>
              <a:rPr lang="en-US" sz="1500" dirty="0">
                <a:latin typeface="Lucida Console" panose="020B0609040504020204" pitchFamily="49" charset="0"/>
              </a:rPr>
              <a:t>         break #to move to the next number, the #first FOR</a:t>
            </a:r>
          </a:p>
          <a:p>
            <a:r>
              <a:rPr lang="en-US" sz="1500" dirty="0">
                <a:latin typeface="Lucida Console" panose="020B0609040504020204" pitchFamily="49" charset="0"/>
              </a:rPr>
              <a:t>      else:                  # else part of the loop</a:t>
            </a:r>
          </a:p>
          <a:p>
            <a:r>
              <a:rPr lang="en-US" sz="1500" dirty="0">
                <a:latin typeface="Lucida Console" panose="020B0609040504020204" pitchFamily="49" charset="0"/>
              </a:rPr>
              <a:t>         print(</a:t>
            </a:r>
            <a:r>
              <a:rPr lang="en-US" sz="1500" dirty="0" err="1">
                <a:latin typeface="Lucida Console" panose="020B0609040504020204" pitchFamily="49" charset="0"/>
              </a:rPr>
              <a:t>num</a:t>
            </a:r>
            <a:r>
              <a:rPr lang="en-US" sz="1500" dirty="0">
                <a:latin typeface="Lucida Console" panose="020B0609040504020204" pitchFamily="49" charset="0"/>
              </a:rPr>
              <a:t>, 'is a prime number')</a:t>
            </a:r>
          </a:p>
        </p:txBody>
      </p:sp>
    </p:spTree>
    <p:extLst>
      <p:ext uri="{BB962C8B-B14F-4D97-AF65-F5344CB8AC3E}">
        <p14:creationId xmlns:p14="http://schemas.microsoft.com/office/powerpoint/2010/main" val="179195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FOR</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a:extLst>
              <a:ext uri="{FF2B5EF4-FFF2-40B4-BE49-F238E27FC236}">
                <a16:creationId xmlns:a16="http://schemas.microsoft.com/office/drawing/2014/main" id="{FF6659F6-C32E-4AF2-9F10-8F6CC908A4F8}"/>
              </a:ext>
            </a:extLst>
          </p:cNvPr>
          <p:cNvSpPr/>
          <p:nvPr/>
        </p:nvSpPr>
        <p:spPr>
          <a:xfrm>
            <a:off x="490195" y="1871330"/>
            <a:ext cx="4273191" cy="4616648"/>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elsefor.py</a:t>
            </a:r>
          </a:p>
          <a:p>
            <a:r>
              <a:rPr lang="en-US" sz="1400" dirty="0">
                <a:latin typeface="Lucida Console" panose="020B0609040504020204" pitchFamily="49" charset="0"/>
              </a:rPr>
              <a:t>10 equals 2 * 5</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11 is a prime number</a:t>
            </a:r>
          </a:p>
          <a:p>
            <a:r>
              <a:rPr lang="en-US" sz="1400" dirty="0">
                <a:latin typeface="Lucida Console" panose="020B0609040504020204" pitchFamily="49" charset="0"/>
              </a:rPr>
              <a:t>12 equals 2 * 6</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p:txBody>
      </p:sp>
      <p:sp>
        <p:nvSpPr>
          <p:cNvPr id="2" name="Rectangle 1">
            <a:extLst>
              <a:ext uri="{FF2B5EF4-FFF2-40B4-BE49-F238E27FC236}">
                <a16:creationId xmlns:a16="http://schemas.microsoft.com/office/drawing/2014/main" id="{00FDBD00-6FC5-4820-BA98-8AB96D15CF68}"/>
              </a:ext>
            </a:extLst>
          </p:cNvPr>
          <p:cNvSpPr/>
          <p:nvPr/>
        </p:nvSpPr>
        <p:spPr>
          <a:xfrm>
            <a:off x="4993759" y="1871330"/>
            <a:ext cx="2938129" cy="4616648"/>
          </a:xfrm>
          <a:prstGeom prst="rect">
            <a:avLst/>
          </a:prstGeom>
          <a:solidFill>
            <a:schemeClr val="bg1"/>
          </a:solidFill>
        </p:spPr>
        <p:txBody>
          <a:bodyPr wrap="square">
            <a:spAutoFit/>
          </a:bodyPr>
          <a:lstStyle/>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13 is a prime number</a:t>
            </a:r>
          </a:p>
          <a:p>
            <a:r>
              <a:rPr lang="en-US" sz="1400" dirty="0">
                <a:latin typeface="Lucida Console" panose="020B0609040504020204" pitchFamily="49" charset="0"/>
              </a:rPr>
              <a:t>14 equals 2 * 7</a:t>
            </a:r>
          </a:p>
          <a:p>
            <a:r>
              <a:rPr lang="en-US" sz="1400" dirty="0">
                <a:latin typeface="Lucida Console" panose="020B0609040504020204" pitchFamily="49" charset="0"/>
              </a:rPr>
              <a:t>15 is a prime number</a:t>
            </a:r>
          </a:p>
          <a:p>
            <a:r>
              <a:rPr lang="en-US" sz="1400" dirty="0">
                <a:latin typeface="Lucida Console" panose="020B0609040504020204" pitchFamily="49" charset="0"/>
              </a:rPr>
              <a:t>15 equals 3 * 5</a:t>
            </a:r>
          </a:p>
          <a:p>
            <a:r>
              <a:rPr lang="en-US" sz="1400" dirty="0">
                <a:latin typeface="Lucida Console" panose="020B0609040504020204" pitchFamily="49" charset="0"/>
              </a:rPr>
              <a:t>16 equals 2 * 8</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p:txBody>
      </p:sp>
      <p:sp>
        <p:nvSpPr>
          <p:cNvPr id="3" name="Rectangle 2">
            <a:extLst>
              <a:ext uri="{FF2B5EF4-FFF2-40B4-BE49-F238E27FC236}">
                <a16:creationId xmlns:a16="http://schemas.microsoft.com/office/drawing/2014/main" id="{464B18DD-C5B4-49B4-BDA4-9F84786F32CC}"/>
              </a:ext>
            </a:extLst>
          </p:cNvPr>
          <p:cNvSpPr/>
          <p:nvPr/>
        </p:nvSpPr>
        <p:spPr>
          <a:xfrm>
            <a:off x="8162261" y="1871330"/>
            <a:ext cx="3291306" cy="4401205"/>
          </a:xfrm>
          <a:prstGeom prst="rect">
            <a:avLst/>
          </a:prstGeom>
          <a:solidFill>
            <a:schemeClr val="bg1"/>
          </a:solidFill>
        </p:spPr>
        <p:txBody>
          <a:bodyPr wrap="square">
            <a:spAutoFit/>
          </a:bodyPr>
          <a:lstStyle/>
          <a:p>
            <a:r>
              <a:rPr lang="en-US" sz="1400" dirty="0">
                <a:latin typeface="Lucida Console" panose="020B0609040504020204" pitchFamily="49" charset="0"/>
              </a:rPr>
              <a:t>17 is a prime number</a:t>
            </a:r>
          </a:p>
          <a:p>
            <a:r>
              <a:rPr lang="en-US" sz="1400" dirty="0">
                <a:latin typeface="Lucida Console" panose="020B0609040504020204" pitchFamily="49" charset="0"/>
              </a:rPr>
              <a:t>17 is a prime number</a:t>
            </a:r>
          </a:p>
          <a:p>
            <a:r>
              <a:rPr lang="en-US" sz="1400" dirty="0">
                <a:latin typeface="Lucida Console" panose="020B0609040504020204" pitchFamily="49" charset="0"/>
              </a:rPr>
              <a:t>18 equals 2 * 9</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p>
          <a:p>
            <a:r>
              <a:rPr lang="en-US" sz="1400" dirty="0">
                <a:latin typeface="Lucida Console" panose="020B0609040504020204" pitchFamily="49" charset="0"/>
              </a:rPr>
              <a:t>19 is a prime number</a:t>
            </a:r>
            <a:endParaRPr lang="en-US" sz="1400" dirty="0"/>
          </a:p>
        </p:txBody>
      </p:sp>
    </p:spTree>
    <p:extLst>
      <p:ext uri="{BB962C8B-B14F-4D97-AF65-F5344CB8AC3E}">
        <p14:creationId xmlns:p14="http://schemas.microsoft.com/office/powerpoint/2010/main" val="1305743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NESTED</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6" y="1823922"/>
            <a:ext cx="10838832" cy="1077218"/>
          </a:xfrm>
          <a:prstGeom prst="rect">
            <a:avLst/>
          </a:prstGeom>
        </p:spPr>
        <p:txBody>
          <a:bodyPr wrap="square">
            <a:spAutoFit/>
          </a:bodyPr>
          <a:lstStyle/>
          <a:p>
            <a:pPr algn="just"/>
            <a:r>
              <a:rPr lang="en-US" sz="1600" b="1" dirty="0">
                <a:solidFill>
                  <a:schemeClr val="bg1"/>
                </a:solidFill>
              </a:rPr>
              <a:t>NESTED LOOPS</a:t>
            </a:r>
          </a:p>
          <a:p>
            <a:pPr algn="just"/>
            <a:endParaRPr lang="en-US" sz="1600" b="1" dirty="0">
              <a:solidFill>
                <a:schemeClr val="bg1"/>
              </a:solidFill>
            </a:endParaRPr>
          </a:p>
          <a:p>
            <a:pPr algn="just"/>
            <a:r>
              <a:rPr lang="en-US" sz="1600" dirty="0">
                <a:solidFill>
                  <a:schemeClr val="bg1"/>
                </a:solidFill>
              </a:rPr>
              <a:t>Python programming language allows to use one loop inside another loop. Following section shows few examples to illustrate the concept.</a:t>
            </a:r>
          </a:p>
        </p:txBody>
      </p:sp>
      <p:sp>
        <p:nvSpPr>
          <p:cNvPr id="5" name="Rectangle 4">
            <a:extLst>
              <a:ext uri="{FF2B5EF4-FFF2-40B4-BE49-F238E27FC236}">
                <a16:creationId xmlns:a16="http://schemas.microsoft.com/office/drawing/2014/main" id="{FF6659F6-C32E-4AF2-9F10-8F6CC908A4F8}"/>
              </a:ext>
            </a:extLst>
          </p:cNvPr>
          <p:cNvSpPr/>
          <p:nvPr/>
        </p:nvSpPr>
        <p:spPr>
          <a:xfrm>
            <a:off x="1030151" y="3093498"/>
            <a:ext cx="5262019" cy="1015663"/>
          </a:xfrm>
          <a:prstGeom prst="rect">
            <a:avLst/>
          </a:prstGeom>
          <a:solidFill>
            <a:schemeClr val="bg1"/>
          </a:solidFill>
        </p:spPr>
        <p:txBody>
          <a:bodyPr wrap="square">
            <a:spAutoFit/>
          </a:bodyPr>
          <a:lstStyle/>
          <a:p>
            <a:r>
              <a:rPr lang="en-US" sz="1500" dirty="0">
                <a:latin typeface="Lucida Console" panose="020B0609040504020204" pitchFamily="49" charset="0"/>
              </a:rPr>
              <a:t>for </a:t>
            </a:r>
            <a:r>
              <a:rPr lang="en-US" sz="1500" dirty="0" err="1">
                <a:latin typeface="Lucida Console" panose="020B0609040504020204" pitchFamily="49" charset="0"/>
              </a:rPr>
              <a:t>iterating_var</a:t>
            </a:r>
            <a:r>
              <a:rPr lang="en-US" sz="1500" dirty="0">
                <a:latin typeface="Lucida Console" panose="020B0609040504020204" pitchFamily="49" charset="0"/>
              </a:rPr>
              <a:t> in sequence:</a:t>
            </a:r>
          </a:p>
          <a:p>
            <a:r>
              <a:rPr lang="en-US" sz="1500" dirty="0">
                <a:latin typeface="Lucida Console" panose="020B0609040504020204" pitchFamily="49" charset="0"/>
              </a:rPr>
              <a:t>   for </a:t>
            </a:r>
            <a:r>
              <a:rPr lang="en-US" sz="1500" dirty="0" err="1">
                <a:latin typeface="Lucida Console" panose="020B0609040504020204" pitchFamily="49" charset="0"/>
              </a:rPr>
              <a:t>iterating_var</a:t>
            </a:r>
            <a:r>
              <a:rPr lang="en-US" sz="1500" dirty="0">
                <a:latin typeface="Lucida Console" panose="020B0609040504020204" pitchFamily="49" charset="0"/>
              </a:rPr>
              <a:t> in sequence:</a:t>
            </a:r>
          </a:p>
          <a:p>
            <a:r>
              <a:rPr lang="en-US" sz="1500" dirty="0">
                <a:latin typeface="Lucida Console" panose="020B0609040504020204" pitchFamily="49" charset="0"/>
              </a:rPr>
              <a:t>      statements(s)</a:t>
            </a:r>
          </a:p>
          <a:p>
            <a:r>
              <a:rPr lang="en-US" sz="1500" dirty="0">
                <a:latin typeface="Lucida Console" panose="020B0609040504020204" pitchFamily="49" charset="0"/>
              </a:rPr>
              <a:t>   statements(s)</a:t>
            </a:r>
          </a:p>
        </p:txBody>
      </p:sp>
      <p:sp>
        <p:nvSpPr>
          <p:cNvPr id="2" name="Rectangle 1">
            <a:extLst>
              <a:ext uri="{FF2B5EF4-FFF2-40B4-BE49-F238E27FC236}">
                <a16:creationId xmlns:a16="http://schemas.microsoft.com/office/drawing/2014/main" id="{47E1F502-7764-41AB-AD70-D118A8570D43}"/>
              </a:ext>
            </a:extLst>
          </p:cNvPr>
          <p:cNvSpPr/>
          <p:nvPr/>
        </p:nvSpPr>
        <p:spPr>
          <a:xfrm>
            <a:off x="952674" y="4291898"/>
            <a:ext cx="5339496" cy="584775"/>
          </a:xfrm>
          <a:prstGeom prst="rect">
            <a:avLst/>
          </a:prstGeom>
        </p:spPr>
        <p:txBody>
          <a:bodyPr wrap="square">
            <a:spAutoFit/>
          </a:bodyPr>
          <a:lstStyle/>
          <a:p>
            <a:r>
              <a:rPr lang="en-US" sz="1600" dirty="0">
                <a:solidFill>
                  <a:schemeClr val="bg1"/>
                </a:solidFill>
              </a:rPr>
              <a:t>The syntax for a </a:t>
            </a:r>
            <a:r>
              <a:rPr lang="en-US" sz="1600" b="1" dirty="0">
                <a:solidFill>
                  <a:schemeClr val="bg1"/>
                </a:solidFill>
              </a:rPr>
              <a:t>nested while loop</a:t>
            </a:r>
            <a:r>
              <a:rPr lang="en-US" sz="1600" dirty="0">
                <a:solidFill>
                  <a:schemeClr val="bg1"/>
                </a:solidFill>
              </a:rPr>
              <a:t> statement in Python programming language is as follows −</a:t>
            </a:r>
          </a:p>
        </p:txBody>
      </p:sp>
      <p:sp>
        <p:nvSpPr>
          <p:cNvPr id="8" name="Rectangle 7">
            <a:extLst>
              <a:ext uri="{FF2B5EF4-FFF2-40B4-BE49-F238E27FC236}">
                <a16:creationId xmlns:a16="http://schemas.microsoft.com/office/drawing/2014/main" id="{E55DBDF1-3FB2-4A65-9C2D-6A08B0E0C7A1}"/>
              </a:ext>
            </a:extLst>
          </p:cNvPr>
          <p:cNvSpPr/>
          <p:nvPr/>
        </p:nvSpPr>
        <p:spPr>
          <a:xfrm>
            <a:off x="1030151" y="5059410"/>
            <a:ext cx="5262019" cy="1015663"/>
          </a:xfrm>
          <a:prstGeom prst="rect">
            <a:avLst/>
          </a:prstGeom>
          <a:solidFill>
            <a:schemeClr val="bg1"/>
          </a:solidFill>
        </p:spPr>
        <p:txBody>
          <a:bodyPr wrap="square">
            <a:spAutoFit/>
          </a:bodyPr>
          <a:lstStyle/>
          <a:p>
            <a:r>
              <a:rPr lang="en-US" sz="1500">
                <a:latin typeface="Lucida Console" panose="020B0609040504020204" pitchFamily="49" charset="0"/>
              </a:rPr>
              <a:t>while expression:</a:t>
            </a:r>
          </a:p>
          <a:p>
            <a:r>
              <a:rPr lang="en-US" sz="1500">
                <a:latin typeface="Lucida Console" panose="020B0609040504020204" pitchFamily="49" charset="0"/>
              </a:rPr>
              <a:t>   while expression:</a:t>
            </a:r>
          </a:p>
          <a:p>
            <a:r>
              <a:rPr lang="en-US" sz="1500">
                <a:latin typeface="Lucida Console" panose="020B0609040504020204" pitchFamily="49" charset="0"/>
              </a:rPr>
              <a:t>      statement(s)</a:t>
            </a:r>
          </a:p>
          <a:p>
            <a:r>
              <a:rPr lang="en-US" sz="1500">
                <a:latin typeface="Lucida Console" panose="020B0609040504020204" pitchFamily="49" charset="0"/>
              </a:rPr>
              <a:t>   statement(s)</a:t>
            </a:r>
            <a:endParaRPr lang="en-US" sz="1500" dirty="0">
              <a:latin typeface="Lucida Console" panose="020B0609040504020204" pitchFamily="49" charset="0"/>
            </a:endParaRPr>
          </a:p>
        </p:txBody>
      </p:sp>
      <p:pic>
        <p:nvPicPr>
          <p:cNvPr id="9" name="Picture 8">
            <a:extLst>
              <a:ext uri="{FF2B5EF4-FFF2-40B4-BE49-F238E27FC236}">
                <a16:creationId xmlns:a16="http://schemas.microsoft.com/office/drawing/2014/main" id="{5B4D3EBD-6B46-4E9C-9B24-F51A24CE6C53}"/>
              </a:ext>
            </a:extLst>
          </p:cNvPr>
          <p:cNvPicPr>
            <a:picLocks noChangeAspect="1"/>
          </p:cNvPicPr>
          <p:nvPr/>
        </p:nvPicPr>
        <p:blipFill rotWithShape="1">
          <a:blip r:embed="rId3">
            <a:extLst>
              <a:ext uri="{28A0092B-C50C-407E-A947-70E740481C1C}">
                <a14:useLocalDpi xmlns:a14="http://schemas.microsoft.com/office/drawing/2010/main" val="0"/>
              </a:ext>
            </a:extLst>
          </a:blip>
          <a:srcRect l="17289" t="9366" r="18082" b="12501"/>
          <a:stretch/>
        </p:blipFill>
        <p:spPr>
          <a:xfrm>
            <a:off x="6985589" y="2766786"/>
            <a:ext cx="3774560" cy="3569589"/>
          </a:xfrm>
          <a:prstGeom prst="rect">
            <a:avLst/>
          </a:prstGeom>
        </p:spPr>
      </p:pic>
      <p:sp>
        <p:nvSpPr>
          <p:cNvPr id="13" name="Rectangle 12">
            <a:extLst>
              <a:ext uri="{FF2B5EF4-FFF2-40B4-BE49-F238E27FC236}">
                <a16:creationId xmlns:a16="http://schemas.microsoft.com/office/drawing/2014/main" id="{B9399643-D9DB-494E-9758-A1EA16F331D6}"/>
              </a:ext>
            </a:extLst>
          </p:cNvPr>
          <p:cNvSpPr/>
          <p:nvPr/>
        </p:nvSpPr>
        <p:spPr>
          <a:xfrm>
            <a:off x="7512725" y="3504020"/>
            <a:ext cx="2884968" cy="2031325"/>
          </a:xfrm>
          <a:prstGeom prst="rect">
            <a:avLst/>
          </a:prstGeom>
        </p:spPr>
        <p:txBody>
          <a:bodyPr wrap="square">
            <a:spAutoFit/>
          </a:bodyPr>
          <a:lstStyle/>
          <a:p>
            <a:r>
              <a:rPr lang="en-US" dirty="0">
                <a:solidFill>
                  <a:schemeClr val="bg1"/>
                </a:solidFill>
              </a:rPr>
              <a:t>A final note on loop nesting is that you can put any type of loop inside of any other type of loop. For example a for loop can be inside a while loop or vice versa.</a:t>
            </a:r>
          </a:p>
        </p:txBody>
      </p:sp>
    </p:spTree>
    <p:extLst>
      <p:ext uri="{BB962C8B-B14F-4D97-AF65-F5344CB8AC3E}">
        <p14:creationId xmlns:p14="http://schemas.microsoft.com/office/powerpoint/2010/main" val="127700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NESTED</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6" y="1823922"/>
            <a:ext cx="4435729" cy="1323439"/>
          </a:xfrm>
          <a:prstGeom prst="rect">
            <a:avLst/>
          </a:prstGeom>
        </p:spPr>
        <p:txBody>
          <a:bodyPr wrap="square">
            <a:spAutoFit/>
          </a:bodyPr>
          <a:lstStyle/>
          <a:p>
            <a:pPr algn="just"/>
            <a:r>
              <a:rPr lang="en-US" sz="1600" b="1" dirty="0">
                <a:solidFill>
                  <a:schemeClr val="bg1"/>
                </a:solidFill>
              </a:rPr>
              <a:t>EXAMPLE</a:t>
            </a:r>
          </a:p>
          <a:p>
            <a:pPr algn="just"/>
            <a:endParaRPr lang="en-US" sz="1600" b="1" dirty="0">
              <a:solidFill>
                <a:schemeClr val="bg1"/>
              </a:solidFill>
            </a:endParaRPr>
          </a:p>
          <a:p>
            <a:pPr algn="just"/>
            <a:r>
              <a:rPr lang="en-US" sz="1600" dirty="0">
                <a:solidFill>
                  <a:schemeClr val="bg1"/>
                </a:solidFill>
              </a:rPr>
              <a:t>The following program uses a nested for loop to find the prime numbers from 2 to 100</a:t>
            </a:r>
          </a:p>
        </p:txBody>
      </p:sp>
      <p:sp>
        <p:nvSpPr>
          <p:cNvPr id="5" name="Rectangle 4">
            <a:extLst>
              <a:ext uri="{FF2B5EF4-FFF2-40B4-BE49-F238E27FC236}">
                <a16:creationId xmlns:a16="http://schemas.microsoft.com/office/drawing/2014/main" id="{FF6659F6-C32E-4AF2-9F10-8F6CC908A4F8}"/>
              </a:ext>
            </a:extLst>
          </p:cNvPr>
          <p:cNvSpPr/>
          <p:nvPr/>
        </p:nvSpPr>
        <p:spPr>
          <a:xfrm>
            <a:off x="614736" y="3337792"/>
            <a:ext cx="4435728" cy="2462213"/>
          </a:xfrm>
          <a:prstGeom prst="rect">
            <a:avLst/>
          </a:prstGeom>
          <a:solidFill>
            <a:schemeClr val="bg1"/>
          </a:solidFill>
        </p:spPr>
        <p:txBody>
          <a:bodyPr wrap="square">
            <a:spAutoFit/>
          </a:bodyPr>
          <a:lstStyle/>
          <a:p>
            <a:r>
              <a:rPr lang="en-US" sz="1400" dirty="0">
                <a:latin typeface="Lucida Console" panose="020B0609040504020204" pitchFamily="49" charset="0"/>
              </a:rPr>
              <a:t>i = 2</a:t>
            </a:r>
          </a:p>
          <a:p>
            <a:r>
              <a:rPr lang="en-US" sz="1400" dirty="0">
                <a:latin typeface="Lucida Console" panose="020B0609040504020204" pitchFamily="49" charset="0"/>
              </a:rPr>
              <a:t>while(i &lt; 100):</a:t>
            </a:r>
          </a:p>
          <a:p>
            <a:r>
              <a:rPr lang="en-US" sz="1400" dirty="0">
                <a:latin typeface="Lucida Console" panose="020B0609040504020204" pitchFamily="49" charset="0"/>
              </a:rPr>
              <a:t>   j = 2</a:t>
            </a:r>
          </a:p>
          <a:p>
            <a:r>
              <a:rPr lang="en-US" sz="1400" dirty="0">
                <a:latin typeface="Lucida Console" panose="020B0609040504020204" pitchFamily="49" charset="0"/>
              </a:rPr>
              <a:t>   while(j &lt;= (i/j)):</a:t>
            </a:r>
          </a:p>
          <a:p>
            <a:r>
              <a:rPr lang="en-US" sz="1400" dirty="0">
                <a:latin typeface="Lucida Console" panose="020B0609040504020204" pitchFamily="49" charset="0"/>
              </a:rPr>
              <a:t>      if not(</a:t>
            </a:r>
            <a:r>
              <a:rPr lang="en-US" sz="1400" dirty="0" err="1">
                <a:latin typeface="Lucida Console" panose="020B0609040504020204" pitchFamily="49" charset="0"/>
              </a:rPr>
              <a:t>i%j</a:t>
            </a:r>
            <a:r>
              <a:rPr lang="en-US" sz="1400" dirty="0">
                <a:latin typeface="Lucida Console" panose="020B0609040504020204" pitchFamily="49" charset="0"/>
              </a:rPr>
              <a:t>): break</a:t>
            </a:r>
          </a:p>
          <a:p>
            <a:r>
              <a:rPr lang="en-US" sz="1400" dirty="0">
                <a:latin typeface="Lucida Console" panose="020B0609040504020204" pitchFamily="49" charset="0"/>
              </a:rPr>
              <a:t>      j = j + 1</a:t>
            </a:r>
          </a:p>
          <a:p>
            <a:r>
              <a:rPr lang="en-US" sz="1400" dirty="0">
                <a:latin typeface="Lucida Console" panose="020B0609040504020204" pitchFamily="49" charset="0"/>
              </a:rPr>
              <a:t>   if (j &gt; i/j) : print(i, " is prime")</a:t>
            </a:r>
          </a:p>
          <a:p>
            <a:r>
              <a:rPr lang="en-US" sz="1400" dirty="0">
                <a:latin typeface="Lucida Console" panose="020B0609040504020204" pitchFamily="49" charset="0"/>
              </a:rPr>
              <a:t>   i = i + 1</a:t>
            </a:r>
          </a:p>
          <a:p>
            <a:endParaRPr lang="en-US" sz="1400" dirty="0">
              <a:latin typeface="Lucida Console" panose="020B0609040504020204" pitchFamily="49" charset="0"/>
            </a:endParaRPr>
          </a:p>
          <a:p>
            <a:r>
              <a:rPr lang="en-US" sz="1400" dirty="0">
                <a:latin typeface="Lucida Console" panose="020B0609040504020204" pitchFamily="49" charset="0"/>
              </a:rPr>
              <a:t>print("Good bye!")</a:t>
            </a:r>
          </a:p>
          <a:p>
            <a:endParaRPr lang="en-US" sz="1400" dirty="0">
              <a:latin typeface="Lucida Console" panose="020B0609040504020204" pitchFamily="49" charset="0"/>
            </a:endParaRPr>
          </a:p>
        </p:txBody>
      </p:sp>
      <p:sp>
        <p:nvSpPr>
          <p:cNvPr id="3" name="Rectangle 2">
            <a:extLst>
              <a:ext uri="{FF2B5EF4-FFF2-40B4-BE49-F238E27FC236}">
                <a16:creationId xmlns:a16="http://schemas.microsoft.com/office/drawing/2014/main" id="{BDF51BC3-709E-4806-8035-8FE2884C68D6}"/>
              </a:ext>
            </a:extLst>
          </p:cNvPr>
          <p:cNvSpPr/>
          <p:nvPr/>
        </p:nvSpPr>
        <p:spPr>
          <a:xfrm>
            <a:off x="5338694" y="2317773"/>
            <a:ext cx="3619236" cy="3108543"/>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nested.py</a:t>
            </a:r>
          </a:p>
          <a:p>
            <a:r>
              <a:rPr lang="en-US" sz="1400" dirty="0">
                <a:latin typeface="Lucida Console" panose="020B0609040504020204" pitchFamily="49" charset="0"/>
              </a:rPr>
              <a:t>2  is prime</a:t>
            </a:r>
          </a:p>
          <a:p>
            <a:r>
              <a:rPr lang="en-US" sz="1400" dirty="0">
                <a:latin typeface="Lucida Console" panose="020B0609040504020204" pitchFamily="49" charset="0"/>
              </a:rPr>
              <a:t>3  is prime</a:t>
            </a:r>
          </a:p>
          <a:p>
            <a:r>
              <a:rPr lang="en-US" sz="1400" dirty="0">
                <a:latin typeface="Lucida Console" panose="020B0609040504020204" pitchFamily="49" charset="0"/>
              </a:rPr>
              <a:t>5  is prime</a:t>
            </a:r>
          </a:p>
          <a:p>
            <a:r>
              <a:rPr lang="en-US" sz="1400" dirty="0">
                <a:latin typeface="Lucida Console" panose="020B0609040504020204" pitchFamily="49" charset="0"/>
              </a:rPr>
              <a:t>7  is prime</a:t>
            </a:r>
          </a:p>
          <a:p>
            <a:r>
              <a:rPr lang="en-US" sz="1400" dirty="0">
                <a:latin typeface="Lucida Console" panose="020B0609040504020204" pitchFamily="49" charset="0"/>
              </a:rPr>
              <a:t>11  is prime</a:t>
            </a:r>
          </a:p>
          <a:p>
            <a:r>
              <a:rPr lang="en-US" sz="1400" dirty="0">
                <a:latin typeface="Lucida Console" panose="020B0609040504020204" pitchFamily="49" charset="0"/>
              </a:rPr>
              <a:t>13  is prime</a:t>
            </a:r>
          </a:p>
          <a:p>
            <a:r>
              <a:rPr lang="en-US" sz="1400" dirty="0">
                <a:latin typeface="Lucida Console" panose="020B0609040504020204" pitchFamily="49" charset="0"/>
              </a:rPr>
              <a:t>17  is prime</a:t>
            </a:r>
          </a:p>
          <a:p>
            <a:r>
              <a:rPr lang="en-US" sz="1400" dirty="0">
                <a:latin typeface="Lucida Console" panose="020B0609040504020204" pitchFamily="49" charset="0"/>
              </a:rPr>
              <a:t>19  is prime</a:t>
            </a:r>
          </a:p>
          <a:p>
            <a:r>
              <a:rPr lang="en-US" sz="1400" dirty="0">
                <a:latin typeface="Lucida Console" panose="020B0609040504020204" pitchFamily="49" charset="0"/>
              </a:rPr>
              <a:t>23  is prime</a:t>
            </a:r>
          </a:p>
          <a:p>
            <a:r>
              <a:rPr lang="en-US" sz="1400" dirty="0">
                <a:latin typeface="Lucida Console" panose="020B0609040504020204" pitchFamily="49" charset="0"/>
              </a:rPr>
              <a:t>29  is prime</a:t>
            </a:r>
          </a:p>
        </p:txBody>
      </p:sp>
      <p:sp>
        <p:nvSpPr>
          <p:cNvPr id="6" name="Rectangle 5">
            <a:extLst>
              <a:ext uri="{FF2B5EF4-FFF2-40B4-BE49-F238E27FC236}">
                <a16:creationId xmlns:a16="http://schemas.microsoft.com/office/drawing/2014/main" id="{81B2C295-AFA4-41E1-83A8-53BCACCA20FB}"/>
              </a:ext>
            </a:extLst>
          </p:cNvPr>
          <p:cNvSpPr/>
          <p:nvPr/>
        </p:nvSpPr>
        <p:spPr>
          <a:xfrm>
            <a:off x="9065406" y="2317773"/>
            <a:ext cx="2388161" cy="3539430"/>
          </a:xfrm>
          <a:prstGeom prst="rect">
            <a:avLst/>
          </a:prstGeom>
          <a:solidFill>
            <a:schemeClr val="bg1"/>
          </a:solidFill>
        </p:spPr>
        <p:txBody>
          <a:bodyPr wrap="square">
            <a:spAutoFit/>
          </a:bodyPr>
          <a:lstStyle/>
          <a:p>
            <a:r>
              <a:rPr lang="en-US" sz="1400" dirty="0">
                <a:latin typeface="Lucida Console" panose="020B0609040504020204" pitchFamily="49" charset="0"/>
              </a:rPr>
              <a:t>31  is prime</a:t>
            </a:r>
          </a:p>
          <a:p>
            <a:r>
              <a:rPr lang="en-US" sz="1400" dirty="0">
                <a:latin typeface="Lucida Console" panose="020B0609040504020204" pitchFamily="49" charset="0"/>
              </a:rPr>
              <a:t>37  is prime</a:t>
            </a:r>
          </a:p>
          <a:p>
            <a:r>
              <a:rPr lang="en-US" sz="1400" dirty="0">
                <a:latin typeface="Lucida Console" panose="020B0609040504020204" pitchFamily="49" charset="0"/>
              </a:rPr>
              <a:t>41  is prime</a:t>
            </a:r>
          </a:p>
          <a:p>
            <a:r>
              <a:rPr lang="en-US" sz="1400" dirty="0">
                <a:latin typeface="Lucida Console" panose="020B0609040504020204" pitchFamily="49" charset="0"/>
              </a:rPr>
              <a:t>43  is prime</a:t>
            </a:r>
          </a:p>
          <a:p>
            <a:r>
              <a:rPr lang="en-US" sz="1400" dirty="0">
                <a:latin typeface="Lucida Console" panose="020B0609040504020204" pitchFamily="49" charset="0"/>
              </a:rPr>
              <a:t>47  is prime</a:t>
            </a:r>
          </a:p>
          <a:p>
            <a:r>
              <a:rPr lang="en-US" sz="1400" dirty="0">
                <a:latin typeface="Lucida Console" panose="020B0609040504020204" pitchFamily="49" charset="0"/>
              </a:rPr>
              <a:t>53  is prime</a:t>
            </a:r>
          </a:p>
          <a:p>
            <a:r>
              <a:rPr lang="en-US" sz="1400" dirty="0">
                <a:latin typeface="Lucida Console" panose="020B0609040504020204" pitchFamily="49" charset="0"/>
              </a:rPr>
              <a:t>59  is prime</a:t>
            </a:r>
          </a:p>
          <a:p>
            <a:r>
              <a:rPr lang="en-US" sz="1400" dirty="0">
                <a:latin typeface="Lucida Console" panose="020B0609040504020204" pitchFamily="49" charset="0"/>
              </a:rPr>
              <a:t>61  is prime</a:t>
            </a:r>
          </a:p>
          <a:p>
            <a:r>
              <a:rPr lang="en-US" sz="1400" dirty="0">
                <a:latin typeface="Lucida Console" panose="020B0609040504020204" pitchFamily="49" charset="0"/>
              </a:rPr>
              <a:t>67  is prime</a:t>
            </a:r>
          </a:p>
          <a:p>
            <a:r>
              <a:rPr lang="en-US" sz="1400" dirty="0">
                <a:latin typeface="Lucida Console" panose="020B0609040504020204" pitchFamily="49" charset="0"/>
              </a:rPr>
              <a:t>71  is prime</a:t>
            </a:r>
          </a:p>
          <a:p>
            <a:r>
              <a:rPr lang="en-US" sz="1400" dirty="0">
                <a:latin typeface="Lucida Console" panose="020B0609040504020204" pitchFamily="49" charset="0"/>
              </a:rPr>
              <a:t>73  is prime</a:t>
            </a:r>
          </a:p>
          <a:p>
            <a:r>
              <a:rPr lang="en-US" sz="1400" dirty="0">
                <a:latin typeface="Lucida Console" panose="020B0609040504020204" pitchFamily="49" charset="0"/>
              </a:rPr>
              <a:t>79  is prime</a:t>
            </a:r>
          </a:p>
          <a:p>
            <a:r>
              <a:rPr lang="en-US" sz="1400" dirty="0">
                <a:latin typeface="Lucida Console" panose="020B0609040504020204" pitchFamily="49" charset="0"/>
              </a:rPr>
              <a:t>83  is prime</a:t>
            </a:r>
          </a:p>
          <a:p>
            <a:r>
              <a:rPr lang="en-US" sz="1400" dirty="0">
                <a:latin typeface="Lucida Console" panose="020B0609040504020204" pitchFamily="49" charset="0"/>
              </a:rPr>
              <a:t>89  is prime</a:t>
            </a:r>
          </a:p>
          <a:p>
            <a:r>
              <a:rPr lang="en-US" sz="1400" dirty="0">
                <a:latin typeface="Lucida Console" panose="020B0609040504020204" pitchFamily="49" charset="0"/>
              </a:rPr>
              <a:t>97  is prime</a:t>
            </a:r>
          </a:p>
          <a:p>
            <a:r>
              <a:rPr lang="en-US" sz="1400" dirty="0">
                <a:latin typeface="Lucida Console" panose="020B0609040504020204" pitchFamily="49" charset="0"/>
              </a:rPr>
              <a:t>Good bye!</a:t>
            </a:r>
            <a:endParaRPr lang="en-US" sz="1400" dirty="0"/>
          </a:p>
        </p:txBody>
      </p:sp>
      <p:sp>
        <p:nvSpPr>
          <p:cNvPr id="10" name="TextBox 9">
            <a:extLst>
              <a:ext uri="{FF2B5EF4-FFF2-40B4-BE49-F238E27FC236}">
                <a16:creationId xmlns:a16="http://schemas.microsoft.com/office/drawing/2014/main" id="{4413E0D9-918B-4847-BA01-B90B755972FF}"/>
              </a:ext>
            </a:extLst>
          </p:cNvPr>
          <p:cNvSpPr txBox="1"/>
          <p:nvPr/>
        </p:nvSpPr>
        <p:spPr>
          <a:xfrm>
            <a:off x="5338694" y="1823922"/>
            <a:ext cx="2603827" cy="292388"/>
          </a:xfrm>
          <a:prstGeom prst="rect">
            <a:avLst/>
          </a:prstGeom>
          <a:noFill/>
        </p:spPr>
        <p:txBody>
          <a:bodyPr wrap="square" lIns="0" tIns="0" rIns="0" bIns="45720" rtlCol="0">
            <a:spAutoFit/>
          </a:bodyPr>
          <a:lstStyle/>
          <a:p>
            <a:r>
              <a:rPr lang="en-US" sz="1600" b="1" dirty="0">
                <a:solidFill>
                  <a:schemeClr val="bg1"/>
                </a:solidFill>
              </a:rPr>
              <a:t>OUTPUT</a:t>
            </a:r>
          </a:p>
        </p:txBody>
      </p:sp>
    </p:spTree>
    <p:extLst>
      <p:ext uri="{BB962C8B-B14F-4D97-AF65-F5344CB8AC3E}">
        <p14:creationId xmlns:p14="http://schemas.microsoft.com/office/powerpoint/2010/main" val="263887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4EDA83DE-F421-418B-B6A8-3FB33FCFADDC}"/>
              </a:ext>
            </a:extLst>
          </p:cNvPr>
          <p:cNvSpPr/>
          <p:nvPr/>
        </p:nvSpPr>
        <p:spPr>
          <a:xfrm>
            <a:off x="614736" y="1823922"/>
            <a:ext cx="10838831" cy="1569660"/>
          </a:xfrm>
          <a:prstGeom prst="rect">
            <a:avLst/>
          </a:prstGeom>
        </p:spPr>
        <p:txBody>
          <a:bodyPr wrap="square">
            <a:spAutoFit/>
          </a:bodyPr>
          <a:lstStyle/>
          <a:p>
            <a:pPr algn="just"/>
            <a:r>
              <a:rPr lang="en-US" sz="1600" b="1" dirty="0">
                <a:solidFill>
                  <a:schemeClr val="bg1"/>
                </a:solidFill>
              </a:rPr>
              <a:t>LOOP CONTROL STATEMENTS</a:t>
            </a:r>
          </a:p>
          <a:p>
            <a:pPr algn="just"/>
            <a:r>
              <a:rPr lang="en-US" sz="1600" dirty="0">
                <a:solidFill>
                  <a:schemeClr val="bg1"/>
                </a:solidFill>
              </a:rPr>
              <a:t>Loop control statements change execution from its normal sequence. When execution leaves a scope, all automatic objects that were created in that scope are destroyed. Python supports the following control statements.</a:t>
            </a:r>
            <a:endParaRPr lang="en-US" sz="1600" b="1" dirty="0">
              <a:solidFill>
                <a:schemeClr val="bg1"/>
              </a:solidFill>
            </a:endParaRPr>
          </a:p>
          <a:p>
            <a:pPr algn="just"/>
            <a:endParaRPr lang="en-US" sz="1600" b="1" dirty="0">
              <a:solidFill>
                <a:schemeClr val="bg1"/>
              </a:solidFill>
            </a:endParaRPr>
          </a:p>
          <a:p>
            <a:pPr algn="just"/>
            <a:endParaRPr lang="en-US" sz="1600" b="1" dirty="0">
              <a:solidFill>
                <a:schemeClr val="bg1"/>
              </a:solidFill>
            </a:endParaRPr>
          </a:p>
        </p:txBody>
      </p:sp>
      <p:sp>
        <p:nvSpPr>
          <p:cNvPr id="13" name="Rectangle 12">
            <a:extLst>
              <a:ext uri="{FF2B5EF4-FFF2-40B4-BE49-F238E27FC236}">
                <a16:creationId xmlns:a16="http://schemas.microsoft.com/office/drawing/2014/main" id="{07146B79-251E-488E-8A40-D7C08024B7C7}"/>
              </a:ext>
            </a:extLst>
          </p:cNvPr>
          <p:cNvSpPr/>
          <p:nvPr/>
        </p:nvSpPr>
        <p:spPr>
          <a:xfrm>
            <a:off x="896244" y="3054361"/>
            <a:ext cx="10275814" cy="3046988"/>
          </a:xfrm>
          <a:prstGeom prst="rect">
            <a:avLst/>
          </a:prstGeom>
        </p:spPr>
        <p:txBody>
          <a:bodyPr wrap="square">
            <a:spAutoFit/>
          </a:bodyPr>
          <a:lstStyle/>
          <a:p>
            <a:r>
              <a:rPr lang="en-US" sz="1600" b="1" dirty="0">
                <a:solidFill>
                  <a:schemeClr val="bg1"/>
                </a:solidFill>
              </a:rPr>
              <a:t>break statement</a:t>
            </a:r>
          </a:p>
          <a:p>
            <a:r>
              <a:rPr lang="en-US" sz="1600" dirty="0">
                <a:solidFill>
                  <a:schemeClr val="bg1"/>
                </a:solidFill>
              </a:rPr>
              <a:t>Terminates the loop statement and transfers execution to the statement immediately following the loop.</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continue statement</a:t>
            </a:r>
            <a:endParaRPr lang="en-US" sz="1600" dirty="0">
              <a:solidFill>
                <a:schemeClr val="bg1"/>
              </a:solidFill>
            </a:endParaRPr>
          </a:p>
          <a:p>
            <a:r>
              <a:rPr lang="en-US" sz="1600" dirty="0">
                <a:solidFill>
                  <a:schemeClr val="bg1"/>
                </a:solidFill>
              </a:rPr>
              <a:t>Causes the loop to skip the remainder of its body and immediately retest its condition prior to reiterating.</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pass statement</a:t>
            </a:r>
            <a:endParaRPr lang="en-US" sz="1600" dirty="0">
              <a:solidFill>
                <a:schemeClr val="bg1"/>
              </a:solidFill>
            </a:endParaRPr>
          </a:p>
          <a:p>
            <a:r>
              <a:rPr lang="en-US" sz="1600" dirty="0">
                <a:solidFill>
                  <a:schemeClr val="bg1"/>
                </a:solidFill>
              </a:rPr>
              <a:t>The pass statement in Python is used when a statement is required syntactically but you do not want any command or code to execute.</a:t>
            </a:r>
          </a:p>
          <a:p>
            <a:endParaRPr lang="en-US" sz="1600" dirty="0">
              <a:solidFill>
                <a:schemeClr val="bg1"/>
              </a:solidFill>
            </a:endParaRPr>
          </a:p>
        </p:txBody>
      </p:sp>
    </p:spTree>
    <p:extLst>
      <p:ext uri="{BB962C8B-B14F-4D97-AF65-F5344CB8AC3E}">
        <p14:creationId xmlns:p14="http://schemas.microsoft.com/office/powerpoint/2010/main" val="2591573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break</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07146B79-251E-488E-8A40-D7C08024B7C7}"/>
              </a:ext>
            </a:extLst>
          </p:cNvPr>
          <p:cNvSpPr/>
          <p:nvPr/>
        </p:nvSpPr>
        <p:spPr>
          <a:xfrm>
            <a:off x="490195" y="1763110"/>
            <a:ext cx="5486399" cy="584775"/>
          </a:xfrm>
          <a:prstGeom prst="rect">
            <a:avLst/>
          </a:prstGeom>
        </p:spPr>
        <p:txBody>
          <a:bodyPr wrap="square">
            <a:spAutoFit/>
          </a:bodyPr>
          <a:lstStyle/>
          <a:p>
            <a:r>
              <a:rPr lang="en-US" sz="1600" b="1" dirty="0">
                <a:solidFill>
                  <a:schemeClr val="bg1"/>
                </a:solidFill>
              </a:rPr>
              <a:t>Example of break statement</a:t>
            </a:r>
          </a:p>
          <a:p>
            <a:endParaRPr lang="en-US" sz="1600" dirty="0">
              <a:solidFill>
                <a:schemeClr val="bg1"/>
              </a:solidFill>
            </a:endParaRPr>
          </a:p>
        </p:txBody>
      </p:sp>
      <p:pic>
        <p:nvPicPr>
          <p:cNvPr id="3" name="Picture 2">
            <a:extLst>
              <a:ext uri="{FF2B5EF4-FFF2-40B4-BE49-F238E27FC236}">
                <a16:creationId xmlns:a16="http://schemas.microsoft.com/office/drawing/2014/main" id="{A10CABD0-2DBC-4B46-B5B0-92CBF8B0A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556" y="2187785"/>
            <a:ext cx="3352011" cy="3893037"/>
          </a:xfrm>
          <a:prstGeom prst="rect">
            <a:avLst/>
          </a:prstGeom>
        </p:spPr>
      </p:pic>
      <p:sp>
        <p:nvSpPr>
          <p:cNvPr id="5" name="Rectangle 4">
            <a:extLst>
              <a:ext uri="{FF2B5EF4-FFF2-40B4-BE49-F238E27FC236}">
                <a16:creationId xmlns:a16="http://schemas.microsoft.com/office/drawing/2014/main" id="{76BB6A43-2B55-4A76-92D2-7F9765F0481B}"/>
              </a:ext>
            </a:extLst>
          </p:cNvPr>
          <p:cNvSpPr/>
          <p:nvPr/>
        </p:nvSpPr>
        <p:spPr>
          <a:xfrm>
            <a:off x="578177" y="2187785"/>
            <a:ext cx="7010401" cy="1815882"/>
          </a:xfrm>
          <a:prstGeom prst="rect">
            <a:avLst/>
          </a:prstGeom>
          <a:solidFill>
            <a:schemeClr val="bg1"/>
          </a:solidFill>
        </p:spPr>
        <p:txBody>
          <a:bodyPr wrap="square">
            <a:spAutoFit/>
          </a:bodyPr>
          <a:lstStyle/>
          <a:p>
            <a:r>
              <a:rPr lang="en-US" sz="1400" dirty="0" err="1">
                <a:latin typeface="Lucida Console" panose="020B0609040504020204" pitchFamily="49" charset="0"/>
              </a:rPr>
              <a:t>var</a:t>
            </a:r>
            <a:r>
              <a:rPr lang="en-US" sz="1400" dirty="0">
                <a:latin typeface="Lucida Console" panose="020B0609040504020204" pitchFamily="49" charset="0"/>
              </a:rPr>
              <a:t> = 10</a:t>
            </a:r>
          </a:p>
          <a:p>
            <a:r>
              <a:rPr lang="en-US" sz="1400" dirty="0">
                <a:latin typeface="Lucida Console" panose="020B0609040504020204" pitchFamily="49" charset="0"/>
              </a:rPr>
              <a:t>while </a:t>
            </a:r>
            <a:r>
              <a:rPr lang="en-US" sz="1400" dirty="0" err="1">
                <a:latin typeface="Lucida Console" panose="020B0609040504020204" pitchFamily="49" charset="0"/>
              </a:rPr>
              <a:t>var</a:t>
            </a:r>
            <a:r>
              <a:rPr lang="en-US" sz="1400" dirty="0">
                <a:latin typeface="Lucida Console" panose="020B0609040504020204" pitchFamily="49" charset="0"/>
              </a:rPr>
              <a:t> &gt; 0:</a:t>
            </a:r>
          </a:p>
          <a:p>
            <a:r>
              <a:rPr lang="en-US" sz="1400" dirty="0">
                <a:latin typeface="Lucida Console" panose="020B0609040504020204" pitchFamily="49" charset="0"/>
              </a:rPr>
              <a:t>   print('Current variable value :', </a:t>
            </a:r>
            <a:r>
              <a:rPr lang="en-US" sz="1400" dirty="0" err="1">
                <a:latin typeface="Lucida Console" panose="020B0609040504020204" pitchFamily="49" charset="0"/>
              </a:rPr>
              <a:t>var</a:t>
            </a:r>
            <a:r>
              <a:rPr lang="en-US" sz="1400" dirty="0">
                <a:latin typeface="Lucida Console" panose="020B0609040504020204" pitchFamily="49" charset="0"/>
              </a:rPr>
              <a:t>)</a:t>
            </a:r>
          </a:p>
          <a:p>
            <a:r>
              <a:rPr lang="en-US" sz="1400" dirty="0">
                <a:latin typeface="Lucida Console" panose="020B0609040504020204" pitchFamily="49" charset="0"/>
              </a:rPr>
              <a:t>   </a:t>
            </a:r>
            <a:r>
              <a:rPr lang="en-US" sz="1400" dirty="0" err="1">
                <a:latin typeface="Lucida Console" panose="020B0609040504020204" pitchFamily="49" charset="0"/>
              </a:rPr>
              <a:t>var</a:t>
            </a:r>
            <a:r>
              <a:rPr lang="en-US" sz="1400" dirty="0">
                <a:latin typeface="Lucida Console" panose="020B0609040504020204" pitchFamily="49" charset="0"/>
              </a:rPr>
              <a:t> = </a:t>
            </a:r>
            <a:r>
              <a:rPr lang="en-US" sz="1400" dirty="0" err="1">
                <a:latin typeface="Lucida Console" panose="020B0609040504020204" pitchFamily="49" charset="0"/>
              </a:rPr>
              <a:t>var</a:t>
            </a:r>
            <a:r>
              <a:rPr lang="en-US" sz="1400" dirty="0">
                <a:latin typeface="Lucida Console" panose="020B0609040504020204" pitchFamily="49" charset="0"/>
              </a:rPr>
              <a:t> -1</a:t>
            </a:r>
          </a:p>
          <a:p>
            <a:r>
              <a:rPr lang="en-US" sz="1400" dirty="0">
                <a:latin typeface="Lucida Console" panose="020B0609040504020204" pitchFamily="49" charset="0"/>
              </a:rPr>
              <a:t>   if </a:t>
            </a:r>
            <a:r>
              <a:rPr lang="en-US" sz="1400" dirty="0" err="1">
                <a:latin typeface="Lucida Console" panose="020B0609040504020204" pitchFamily="49" charset="0"/>
              </a:rPr>
              <a:t>var</a:t>
            </a:r>
            <a:r>
              <a:rPr lang="en-US" sz="1400" dirty="0">
                <a:latin typeface="Lucida Console" panose="020B0609040504020204" pitchFamily="49" charset="0"/>
              </a:rPr>
              <a:t> == 5:</a:t>
            </a:r>
          </a:p>
          <a:p>
            <a:r>
              <a:rPr lang="en-US" sz="1400" dirty="0">
                <a:latin typeface="Lucida Console" panose="020B0609040504020204" pitchFamily="49" charset="0"/>
              </a:rPr>
              <a:t>      break</a:t>
            </a:r>
          </a:p>
          <a:p>
            <a:endParaRPr lang="en-US" sz="1400" dirty="0">
              <a:latin typeface="Lucida Console" panose="020B0609040504020204" pitchFamily="49" charset="0"/>
            </a:endParaRPr>
          </a:p>
          <a:p>
            <a:r>
              <a:rPr lang="en-US" sz="1400" dirty="0">
                <a:latin typeface="Lucida Console" panose="020B0609040504020204" pitchFamily="49" charset="0"/>
              </a:rPr>
              <a:t>print("Good bye!")</a:t>
            </a:r>
          </a:p>
        </p:txBody>
      </p:sp>
      <p:sp>
        <p:nvSpPr>
          <p:cNvPr id="6" name="Rectangle 5">
            <a:extLst>
              <a:ext uri="{FF2B5EF4-FFF2-40B4-BE49-F238E27FC236}">
                <a16:creationId xmlns:a16="http://schemas.microsoft.com/office/drawing/2014/main" id="{7BBC5711-63C4-4200-8B53-C343C21EE3D7}"/>
              </a:ext>
            </a:extLst>
          </p:cNvPr>
          <p:cNvSpPr/>
          <p:nvPr/>
        </p:nvSpPr>
        <p:spPr>
          <a:xfrm>
            <a:off x="578178" y="4415830"/>
            <a:ext cx="7010400" cy="2031325"/>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break.py</a:t>
            </a:r>
          </a:p>
          <a:p>
            <a:r>
              <a:rPr lang="en-US" sz="1400" dirty="0">
                <a:latin typeface="Lucida Console" panose="020B0609040504020204" pitchFamily="49" charset="0"/>
              </a:rPr>
              <a:t>Current variable value : 10</a:t>
            </a:r>
          </a:p>
          <a:p>
            <a:r>
              <a:rPr lang="en-US" sz="1400" dirty="0">
                <a:latin typeface="Lucida Console" panose="020B0609040504020204" pitchFamily="49" charset="0"/>
              </a:rPr>
              <a:t>Current variable value : 9</a:t>
            </a:r>
          </a:p>
          <a:p>
            <a:r>
              <a:rPr lang="en-US" sz="1400" dirty="0">
                <a:latin typeface="Lucida Console" panose="020B0609040504020204" pitchFamily="49" charset="0"/>
              </a:rPr>
              <a:t>Current variable value : 8</a:t>
            </a:r>
          </a:p>
          <a:p>
            <a:r>
              <a:rPr lang="en-US" sz="1400" dirty="0">
                <a:latin typeface="Lucida Console" panose="020B0609040504020204" pitchFamily="49" charset="0"/>
              </a:rPr>
              <a:t>Current variable value : 7</a:t>
            </a:r>
          </a:p>
          <a:p>
            <a:r>
              <a:rPr lang="en-US" sz="1400" dirty="0">
                <a:latin typeface="Lucida Console" panose="020B0609040504020204" pitchFamily="49" charset="0"/>
              </a:rPr>
              <a:t>Current variable value : 6</a:t>
            </a:r>
          </a:p>
          <a:p>
            <a:r>
              <a:rPr lang="en-US" sz="1400" dirty="0">
                <a:latin typeface="Lucida Console" panose="020B0609040504020204" pitchFamily="49" charset="0"/>
              </a:rPr>
              <a:t>Good bye!</a:t>
            </a:r>
          </a:p>
        </p:txBody>
      </p:sp>
      <p:sp>
        <p:nvSpPr>
          <p:cNvPr id="14" name="Rectangle 13">
            <a:extLst>
              <a:ext uri="{FF2B5EF4-FFF2-40B4-BE49-F238E27FC236}">
                <a16:creationId xmlns:a16="http://schemas.microsoft.com/office/drawing/2014/main" id="{DFDF989A-2F3D-4550-A865-369997F19B33}"/>
              </a:ext>
            </a:extLst>
          </p:cNvPr>
          <p:cNvSpPr/>
          <p:nvPr/>
        </p:nvSpPr>
        <p:spPr>
          <a:xfrm>
            <a:off x="490194" y="4046201"/>
            <a:ext cx="5486399" cy="338554"/>
          </a:xfrm>
          <a:prstGeom prst="rect">
            <a:avLst/>
          </a:prstGeom>
        </p:spPr>
        <p:txBody>
          <a:bodyPr wrap="square">
            <a:spAutoFit/>
          </a:bodyPr>
          <a:lstStyle/>
          <a:p>
            <a:r>
              <a:rPr lang="en-US" sz="1600" b="1" dirty="0">
                <a:solidFill>
                  <a:schemeClr val="bg1"/>
                </a:solidFill>
              </a:rPr>
              <a:t>Output</a:t>
            </a:r>
            <a:endParaRPr lang="en-US" sz="1600" dirty="0">
              <a:solidFill>
                <a:schemeClr val="bg1"/>
              </a:solidFill>
            </a:endParaRPr>
          </a:p>
        </p:txBody>
      </p:sp>
    </p:spTree>
    <p:extLst>
      <p:ext uri="{BB962C8B-B14F-4D97-AF65-F5344CB8AC3E}">
        <p14:creationId xmlns:p14="http://schemas.microsoft.com/office/powerpoint/2010/main" val="1788625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LOOPS - continue</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07146B79-251E-488E-8A40-D7C08024B7C7}"/>
              </a:ext>
            </a:extLst>
          </p:cNvPr>
          <p:cNvSpPr/>
          <p:nvPr/>
        </p:nvSpPr>
        <p:spPr>
          <a:xfrm>
            <a:off x="490195" y="1763110"/>
            <a:ext cx="5486399" cy="584775"/>
          </a:xfrm>
          <a:prstGeom prst="rect">
            <a:avLst/>
          </a:prstGeom>
        </p:spPr>
        <p:txBody>
          <a:bodyPr wrap="square">
            <a:spAutoFit/>
          </a:bodyPr>
          <a:lstStyle/>
          <a:p>
            <a:r>
              <a:rPr lang="en-US" sz="1600" b="1" dirty="0">
                <a:solidFill>
                  <a:schemeClr val="bg1"/>
                </a:solidFill>
              </a:rPr>
              <a:t>Example of continue statement</a:t>
            </a:r>
          </a:p>
          <a:p>
            <a:endParaRPr lang="en-US" sz="1600" dirty="0">
              <a:solidFill>
                <a:schemeClr val="bg1"/>
              </a:solidFill>
            </a:endParaRPr>
          </a:p>
        </p:txBody>
      </p:sp>
      <p:sp>
        <p:nvSpPr>
          <p:cNvPr id="5" name="Rectangle 4">
            <a:extLst>
              <a:ext uri="{FF2B5EF4-FFF2-40B4-BE49-F238E27FC236}">
                <a16:creationId xmlns:a16="http://schemas.microsoft.com/office/drawing/2014/main" id="{76BB6A43-2B55-4A76-92D2-7F9765F0481B}"/>
              </a:ext>
            </a:extLst>
          </p:cNvPr>
          <p:cNvSpPr/>
          <p:nvPr/>
        </p:nvSpPr>
        <p:spPr>
          <a:xfrm>
            <a:off x="578177" y="2187785"/>
            <a:ext cx="7010401" cy="1600438"/>
          </a:xfrm>
          <a:prstGeom prst="rect">
            <a:avLst/>
          </a:prstGeom>
          <a:solidFill>
            <a:schemeClr val="bg1"/>
          </a:solidFill>
        </p:spPr>
        <p:txBody>
          <a:bodyPr wrap="square">
            <a:spAutoFit/>
          </a:bodyPr>
          <a:lstStyle/>
          <a:p>
            <a:r>
              <a:rPr lang="en-US" sz="1400" dirty="0" err="1">
                <a:latin typeface="Lucida Console" panose="020B0609040504020204" pitchFamily="49" charset="0"/>
              </a:rPr>
              <a:t>var</a:t>
            </a:r>
            <a:r>
              <a:rPr lang="en-US" sz="1400" dirty="0">
                <a:latin typeface="Lucida Console" panose="020B0609040504020204" pitchFamily="49" charset="0"/>
              </a:rPr>
              <a:t> = 8</a:t>
            </a:r>
          </a:p>
          <a:p>
            <a:r>
              <a:rPr lang="en-US" sz="1400" dirty="0">
                <a:latin typeface="Lucida Console" panose="020B0609040504020204" pitchFamily="49" charset="0"/>
              </a:rPr>
              <a:t>while </a:t>
            </a:r>
            <a:r>
              <a:rPr lang="en-US" sz="1400" dirty="0" err="1">
                <a:latin typeface="Lucida Console" panose="020B0609040504020204" pitchFamily="49" charset="0"/>
              </a:rPr>
              <a:t>var</a:t>
            </a:r>
            <a:r>
              <a:rPr lang="en-US" sz="1400" dirty="0">
                <a:latin typeface="Lucida Console" panose="020B0609040504020204" pitchFamily="49" charset="0"/>
              </a:rPr>
              <a:t> &gt; 0:</a:t>
            </a:r>
          </a:p>
          <a:p>
            <a:r>
              <a:rPr lang="en-US" sz="1400" dirty="0">
                <a:latin typeface="Lucida Console" panose="020B0609040504020204" pitchFamily="49" charset="0"/>
              </a:rPr>
              <a:t>   </a:t>
            </a:r>
            <a:r>
              <a:rPr lang="en-US" sz="1400" dirty="0" err="1">
                <a:latin typeface="Lucida Console" panose="020B0609040504020204" pitchFamily="49" charset="0"/>
              </a:rPr>
              <a:t>var</a:t>
            </a:r>
            <a:r>
              <a:rPr lang="en-US" sz="1400" dirty="0">
                <a:latin typeface="Lucida Console" panose="020B0609040504020204" pitchFamily="49" charset="0"/>
              </a:rPr>
              <a:t> = </a:t>
            </a:r>
            <a:r>
              <a:rPr lang="en-US" sz="1400" dirty="0" err="1">
                <a:latin typeface="Lucida Console" panose="020B0609040504020204" pitchFamily="49" charset="0"/>
              </a:rPr>
              <a:t>var</a:t>
            </a:r>
            <a:r>
              <a:rPr lang="en-US" sz="1400" dirty="0">
                <a:latin typeface="Lucida Console" panose="020B0609040504020204" pitchFamily="49" charset="0"/>
              </a:rPr>
              <a:t> -1</a:t>
            </a:r>
          </a:p>
          <a:p>
            <a:r>
              <a:rPr lang="en-US" sz="1400" dirty="0">
                <a:latin typeface="Lucida Console" panose="020B0609040504020204" pitchFamily="49" charset="0"/>
              </a:rPr>
              <a:t>   if </a:t>
            </a:r>
            <a:r>
              <a:rPr lang="en-US" sz="1400" dirty="0" err="1">
                <a:latin typeface="Lucida Console" panose="020B0609040504020204" pitchFamily="49" charset="0"/>
              </a:rPr>
              <a:t>var</a:t>
            </a:r>
            <a:r>
              <a:rPr lang="en-US" sz="1400" dirty="0">
                <a:latin typeface="Lucida Console" panose="020B0609040504020204" pitchFamily="49" charset="0"/>
              </a:rPr>
              <a:t> == 5:</a:t>
            </a:r>
          </a:p>
          <a:p>
            <a:r>
              <a:rPr lang="en-US" sz="1400" dirty="0">
                <a:latin typeface="Lucida Console" panose="020B0609040504020204" pitchFamily="49" charset="0"/>
              </a:rPr>
              <a:t>      continue</a:t>
            </a:r>
          </a:p>
          <a:p>
            <a:r>
              <a:rPr lang="en-US" sz="1400" dirty="0">
                <a:latin typeface="Lucida Console" panose="020B0609040504020204" pitchFamily="49" charset="0"/>
              </a:rPr>
              <a:t>   print('Current variable value :', </a:t>
            </a:r>
            <a:r>
              <a:rPr lang="en-US" sz="1400" dirty="0" err="1">
                <a:latin typeface="Lucida Console" panose="020B0609040504020204" pitchFamily="49" charset="0"/>
              </a:rPr>
              <a:t>var</a:t>
            </a:r>
            <a:r>
              <a:rPr lang="en-US" sz="1400" dirty="0">
                <a:latin typeface="Lucida Console" panose="020B0609040504020204" pitchFamily="49" charset="0"/>
              </a:rPr>
              <a:t>)</a:t>
            </a:r>
          </a:p>
          <a:p>
            <a:r>
              <a:rPr lang="en-US" sz="1400" dirty="0">
                <a:latin typeface="Lucida Console" panose="020B0609040504020204" pitchFamily="49" charset="0"/>
              </a:rPr>
              <a:t>print("Good bye!")</a:t>
            </a:r>
          </a:p>
        </p:txBody>
      </p:sp>
      <p:sp>
        <p:nvSpPr>
          <p:cNvPr id="6" name="Rectangle 5">
            <a:extLst>
              <a:ext uri="{FF2B5EF4-FFF2-40B4-BE49-F238E27FC236}">
                <a16:creationId xmlns:a16="http://schemas.microsoft.com/office/drawing/2014/main" id="{7BBC5711-63C4-4200-8B53-C343C21EE3D7}"/>
              </a:ext>
            </a:extLst>
          </p:cNvPr>
          <p:cNvSpPr/>
          <p:nvPr/>
        </p:nvSpPr>
        <p:spPr>
          <a:xfrm>
            <a:off x="578178" y="4136976"/>
            <a:ext cx="7010400" cy="2462213"/>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break.py</a:t>
            </a:r>
          </a:p>
          <a:p>
            <a:r>
              <a:rPr lang="en-US" sz="1400" dirty="0">
                <a:latin typeface="Lucida Console" panose="020B0609040504020204" pitchFamily="49" charset="0"/>
              </a:rPr>
              <a:t>Current variable value : 7</a:t>
            </a:r>
          </a:p>
          <a:p>
            <a:r>
              <a:rPr lang="en-US" sz="1400" dirty="0">
                <a:latin typeface="Lucida Console" panose="020B0609040504020204" pitchFamily="49" charset="0"/>
              </a:rPr>
              <a:t>Current variable value : 6</a:t>
            </a:r>
          </a:p>
          <a:p>
            <a:r>
              <a:rPr lang="en-US" sz="1400" dirty="0">
                <a:latin typeface="Lucida Console" panose="020B0609040504020204" pitchFamily="49" charset="0"/>
              </a:rPr>
              <a:t>Current variable value : 4</a:t>
            </a:r>
          </a:p>
          <a:p>
            <a:r>
              <a:rPr lang="en-US" sz="1400" dirty="0">
                <a:latin typeface="Lucida Console" panose="020B0609040504020204" pitchFamily="49" charset="0"/>
              </a:rPr>
              <a:t>Current variable value : 3</a:t>
            </a:r>
          </a:p>
          <a:p>
            <a:r>
              <a:rPr lang="en-US" sz="1400" dirty="0">
                <a:latin typeface="Lucida Console" panose="020B0609040504020204" pitchFamily="49" charset="0"/>
              </a:rPr>
              <a:t>Current variable value : 2</a:t>
            </a:r>
          </a:p>
          <a:p>
            <a:r>
              <a:rPr lang="en-US" sz="1400" dirty="0">
                <a:latin typeface="Lucida Console" panose="020B0609040504020204" pitchFamily="49" charset="0"/>
              </a:rPr>
              <a:t>Current variable value : 1</a:t>
            </a:r>
          </a:p>
          <a:p>
            <a:r>
              <a:rPr lang="en-US" sz="1400" dirty="0">
                <a:latin typeface="Lucida Console" panose="020B0609040504020204" pitchFamily="49" charset="0"/>
              </a:rPr>
              <a:t>Current variable value : 0</a:t>
            </a:r>
          </a:p>
          <a:p>
            <a:r>
              <a:rPr lang="en-US" sz="1400" dirty="0">
                <a:latin typeface="Lucida Console" panose="020B0609040504020204" pitchFamily="49" charset="0"/>
              </a:rPr>
              <a:t>Good bye!</a:t>
            </a:r>
          </a:p>
        </p:txBody>
      </p:sp>
      <p:sp>
        <p:nvSpPr>
          <p:cNvPr id="14" name="Rectangle 13">
            <a:extLst>
              <a:ext uri="{FF2B5EF4-FFF2-40B4-BE49-F238E27FC236}">
                <a16:creationId xmlns:a16="http://schemas.microsoft.com/office/drawing/2014/main" id="{DFDF989A-2F3D-4550-A865-369997F19B33}"/>
              </a:ext>
            </a:extLst>
          </p:cNvPr>
          <p:cNvSpPr/>
          <p:nvPr/>
        </p:nvSpPr>
        <p:spPr>
          <a:xfrm>
            <a:off x="490194" y="3843269"/>
            <a:ext cx="5486399" cy="338554"/>
          </a:xfrm>
          <a:prstGeom prst="rect">
            <a:avLst/>
          </a:prstGeom>
        </p:spPr>
        <p:txBody>
          <a:bodyPr wrap="square">
            <a:spAutoFit/>
          </a:bodyPr>
          <a:lstStyle/>
          <a:p>
            <a:r>
              <a:rPr lang="en-US" sz="1600" b="1" dirty="0">
                <a:solidFill>
                  <a:schemeClr val="bg1"/>
                </a:solidFill>
              </a:rPr>
              <a:t>Output</a:t>
            </a:r>
            <a:endParaRPr lang="en-US" sz="1600" dirty="0">
              <a:solidFill>
                <a:schemeClr val="bg1"/>
              </a:solidFill>
            </a:endParaRPr>
          </a:p>
        </p:txBody>
      </p:sp>
      <p:pic>
        <p:nvPicPr>
          <p:cNvPr id="10" name="Picture 9">
            <a:extLst>
              <a:ext uri="{FF2B5EF4-FFF2-40B4-BE49-F238E27FC236}">
                <a16:creationId xmlns:a16="http://schemas.microsoft.com/office/drawing/2014/main" id="{AE366917-6248-49B1-8D6A-4598B7A1F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937" y="2187785"/>
            <a:ext cx="3356614" cy="3898383"/>
          </a:xfrm>
          <a:prstGeom prst="rect">
            <a:avLst/>
          </a:prstGeom>
        </p:spPr>
      </p:pic>
    </p:spTree>
    <p:extLst>
      <p:ext uri="{BB962C8B-B14F-4D97-AF65-F5344CB8AC3E}">
        <p14:creationId xmlns:p14="http://schemas.microsoft.com/office/powerpoint/2010/main" val="744463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4" y="641023"/>
            <a:ext cx="7192651" cy="584775"/>
          </a:xfrm>
          <a:prstGeom prst="rect">
            <a:avLst/>
          </a:prstGeom>
          <a:noFill/>
        </p:spPr>
        <p:txBody>
          <a:bodyPr wrap="square" lIns="0" tIns="0" rIns="0" bIns="45720" rtlCol="0">
            <a:spAutoFit/>
          </a:bodyPr>
          <a:lstStyle/>
          <a:p>
            <a:r>
              <a:rPr lang="en-US" sz="3500" b="1" dirty="0">
                <a:solidFill>
                  <a:schemeClr val="bg1"/>
                </a:solidFill>
              </a:rPr>
              <a:t>LOOPS - pass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07146B79-251E-488E-8A40-D7C08024B7C7}"/>
              </a:ext>
            </a:extLst>
          </p:cNvPr>
          <p:cNvSpPr/>
          <p:nvPr/>
        </p:nvSpPr>
        <p:spPr>
          <a:xfrm>
            <a:off x="490195" y="1763110"/>
            <a:ext cx="5486399" cy="584775"/>
          </a:xfrm>
          <a:prstGeom prst="rect">
            <a:avLst/>
          </a:prstGeom>
        </p:spPr>
        <p:txBody>
          <a:bodyPr wrap="square">
            <a:spAutoFit/>
          </a:bodyPr>
          <a:lstStyle/>
          <a:p>
            <a:r>
              <a:rPr lang="en-US" sz="1600" b="1" dirty="0">
                <a:solidFill>
                  <a:schemeClr val="bg1"/>
                </a:solidFill>
              </a:rPr>
              <a:t>Example of pass statement</a:t>
            </a:r>
          </a:p>
          <a:p>
            <a:endParaRPr lang="en-US" sz="1600" dirty="0">
              <a:solidFill>
                <a:schemeClr val="bg1"/>
              </a:solidFill>
            </a:endParaRPr>
          </a:p>
        </p:txBody>
      </p:sp>
      <p:sp>
        <p:nvSpPr>
          <p:cNvPr id="5" name="Rectangle 4">
            <a:extLst>
              <a:ext uri="{FF2B5EF4-FFF2-40B4-BE49-F238E27FC236}">
                <a16:creationId xmlns:a16="http://schemas.microsoft.com/office/drawing/2014/main" id="{76BB6A43-2B55-4A76-92D2-7F9765F0481B}"/>
              </a:ext>
            </a:extLst>
          </p:cNvPr>
          <p:cNvSpPr/>
          <p:nvPr/>
        </p:nvSpPr>
        <p:spPr>
          <a:xfrm>
            <a:off x="578177" y="2187785"/>
            <a:ext cx="10810259" cy="1600438"/>
          </a:xfrm>
          <a:prstGeom prst="rect">
            <a:avLst/>
          </a:prstGeom>
          <a:solidFill>
            <a:schemeClr val="bg1"/>
          </a:solidFill>
        </p:spPr>
        <p:txBody>
          <a:bodyPr wrap="square">
            <a:spAutoFit/>
          </a:bodyPr>
          <a:lstStyle/>
          <a:p>
            <a:r>
              <a:rPr lang="en-US" sz="1400" dirty="0">
                <a:latin typeface="Lucida Console" panose="020B0609040504020204" pitchFamily="49" charset="0"/>
              </a:rPr>
              <a:t>for letter in 'Python':</a:t>
            </a:r>
          </a:p>
          <a:p>
            <a:r>
              <a:rPr lang="en-US" sz="1400" dirty="0">
                <a:latin typeface="Lucida Console" panose="020B0609040504020204" pitchFamily="49" charset="0"/>
              </a:rPr>
              <a:t>   if letter == 'h':</a:t>
            </a:r>
          </a:p>
          <a:p>
            <a:r>
              <a:rPr lang="en-US" sz="1400" dirty="0">
                <a:latin typeface="Lucida Console" panose="020B0609040504020204" pitchFamily="49" charset="0"/>
              </a:rPr>
              <a:t>      pass</a:t>
            </a:r>
          </a:p>
          <a:p>
            <a:r>
              <a:rPr lang="en-US" sz="1400" dirty="0">
                <a:latin typeface="Lucida Console" panose="020B0609040504020204" pitchFamily="49" charset="0"/>
              </a:rPr>
              <a:t>      print('This is pass block')</a:t>
            </a:r>
          </a:p>
          <a:p>
            <a:r>
              <a:rPr lang="en-US" sz="1400" dirty="0">
                <a:latin typeface="Lucida Console" panose="020B0609040504020204" pitchFamily="49" charset="0"/>
              </a:rPr>
              <a:t>   print('Current Letter :', letter)</a:t>
            </a:r>
          </a:p>
          <a:p>
            <a:endParaRPr lang="en-US" sz="1400" dirty="0">
              <a:latin typeface="Lucida Console" panose="020B0609040504020204" pitchFamily="49" charset="0"/>
            </a:endParaRPr>
          </a:p>
          <a:p>
            <a:r>
              <a:rPr lang="en-US" sz="1400" dirty="0">
                <a:latin typeface="Lucida Console" panose="020B0609040504020204" pitchFamily="49" charset="0"/>
              </a:rPr>
              <a:t>print("Good bye!")</a:t>
            </a:r>
          </a:p>
        </p:txBody>
      </p:sp>
      <p:sp>
        <p:nvSpPr>
          <p:cNvPr id="6" name="Rectangle 5">
            <a:extLst>
              <a:ext uri="{FF2B5EF4-FFF2-40B4-BE49-F238E27FC236}">
                <a16:creationId xmlns:a16="http://schemas.microsoft.com/office/drawing/2014/main" id="{7BBC5711-63C4-4200-8B53-C343C21EE3D7}"/>
              </a:ext>
            </a:extLst>
          </p:cNvPr>
          <p:cNvSpPr/>
          <p:nvPr/>
        </p:nvSpPr>
        <p:spPr>
          <a:xfrm>
            <a:off x="578178" y="4136976"/>
            <a:ext cx="10810258" cy="2246769"/>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pass.py</a:t>
            </a:r>
          </a:p>
          <a:p>
            <a:r>
              <a:rPr lang="en-US" sz="1400" dirty="0">
                <a:latin typeface="Lucida Console" panose="020B0609040504020204" pitchFamily="49" charset="0"/>
              </a:rPr>
              <a:t>Current Letter : P</a:t>
            </a:r>
          </a:p>
          <a:p>
            <a:r>
              <a:rPr lang="en-US" sz="1400" dirty="0">
                <a:latin typeface="Lucida Console" panose="020B0609040504020204" pitchFamily="49" charset="0"/>
              </a:rPr>
              <a:t>Current Letter : y</a:t>
            </a:r>
          </a:p>
          <a:p>
            <a:r>
              <a:rPr lang="en-US" sz="1400" dirty="0">
                <a:latin typeface="Lucida Console" panose="020B0609040504020204" pitchFamily="49" charset="0"/>
              </a:rPr>
              <a:t>Current Letter : t</a:t>
            </a:r>
          </a:p>
          <a:p>
            <a:r>
              <a:rPr lang="en-US" sz="1400" dirty="0">
                <a:latin typeface="Lucida Console" panose="020B0609040504020204" pitchFamily="49" charset="0"/>
              </a:rPr>
              <a:t>This is pass block</a:t>
            </a:r>
          </a:p>
          <a:p>
            <a:r>
              <a:rPr lang="en-US" sz="1400" dirty="0">
                <a:latin typeface="Lucida Console" panose="020B0609040504020204" pitchFamily="49" charset="0"/>
              </a:rPr>
              <a:t>Current Letter : h</a:t>
            </a:r>
          </a:p>
          <a:p>
            <a:r>
              <a:rPr lang="en-US" sz="1400" dirty="0">
                <a:latin typeface="Lucida Console" panose="020B0609040504020204" pitchFamily="49" charset="0"/>
              </a:rPr>
              <a:t>Current Letter : o</a:t>
            </a:r>
          </a:p>
          <a:p>
            <a:r>
              <a:rPr lang="en-US" sz="1400" dirty="0">
                <a:latin typeface="Lucida Console" panose="020B0609040504020204" pitchFamily="49" charset="0"/>
              </a:rPr>
              <a:t>Current Letter : n</a:t>
            </a:r>
          </a:p>
          <a:p>
            <a:r>
              <a:rPr lang="en-US" sz="1400" dirty="0">
                <a:latin typeface="Lucida Console" panose="020B0609040504020204" pitchFamily="49" charset="0"/>
              </a:rPr>
              <a:t>Good bye!</a:t>
            </a:r>
          </a:p>
        </p:txBody>
      </p:sp>
      <p:sp>
        <p:nvSpPr>
          <p:cNvPr id="14" name="Rectangle 13">
            <a:extLst>
              <a:ext uri="{FF2B5EF4-FFF2-40B4-BE49-F238E27FC236}">
                <a16:creationId xmlns:a16="http://schemas.microsoft.com/office/drawing/2014/main" id="{DFDF989A-2F3D-4550-A865-369997F19B33}"/>
              </a:ext>
            </a:extLst>
          </p:cNvPr>
          <p:cNvSpPr/>
          <p:nvPr/>
        </p:nvSpPr>
        <p:spPr>
          <a:xfrm>
            <a:off x="490194" y="3843269"/>
            <a:ext cx="5486399" cy="338554"/>
          </a:xfrm>
          <a:prstGeom prst="rect">
            <a:avLst/>
          </a:prstGeom>
        </p:spPr>
        <p:txBody>
          <a:bodyPr wrap="square">
            <a:spAutoFit/>
          </a:bodyPr>
          <a:lstStyle/>
          <a:p>
            <a:r>
              <a:rPr lang="en-US" sz="1600" b="1" dirty="0">
                <a:solidFill>
                  <a:schemeClr val="bg1"/>
                </a:solidFill>
              </a:rPr>
              <a:t>Output</a:t>
            </a:r>
            <a:endParaRPr lang="en-US" sz="1600" dirty="0">
              <a:solidFill>
                <a:schemeClr val="bg1"/>
              </a:solidFill>
            </a:endParaRPr>
          </a:p>
        </p:txBody>
      </p:sp>
    </p:spTree>
    <p:extLst>
      <p:ext uri="{BB962C8B-B14F-4D97-AF65-F5344CB8AC3E}">
        <p14:creationId xmlns:p14="http://schemas.microsoft.com/office/powerpoint/2010/main" val="323343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2" name="TextBox 11">
            <a:extLst>
              <a:ext uri="{FF2B5EF4-FFF2-40B4-BE49-F238E27FC236}">
                <a16:creationId xmlns:a16="http://schemas.microsoft.com/office/drawing/2014/main" id="{BBE1F5AE-8A4E-4761-9A90-5C7C56BEB94A}"/>
              </a:ext>
            </a:extLst>
          </p:cNvPr>
          <p:cNvSpPr txBox="1"/>
          <p:nvPr/>
        </p:nvSpPr>
        <p:spPr>
          <a:xfrm>
            <a:off x="560329" y="2099643"/>
            <a:ext cx="5995919" cy="2015936"/>
          </a:xfrm>
          <a:prstGeom prst="rect">
            <a:avLst/>
          </a:prstGeom>
          <a:noFill/>
        </p:spPr>
        <p:txBody>
          <a:bodyPr wrap="square" lIns="0" tIns="0" rIns="0" bIns="45720" rtlCol="0">
            <a:spAutoFit/>
          </a:bodyPr>
          <a:lstStyle/>
          <a:p>
            <a:pPr algn="just"/>
            <a:r>
              <a:rPr lang="en-US" sz="1600" dirty="0">
                <a:solidFill>
                  <a:schemeClr val="bg1"/>
                </a:solidFill>
              </a:rPr>
              <a:t>Decision making is anticipation of conditions occurring while execution of the program and specifying actions taken according to the conditions.</a:t>
            </a:r>
          </a:p>
          <a:p>
            <a:pPr algn="just"/>
            <a:endParaRPr lang="en-US" sz="1600" dirty="0">
              <a:solidFill>
                <a:schemeClr val="bg1"/>
              </a:solidFill>
            </a:endParaRPr>
          </a:p>
          <a:p>
            <a:pPr algn="just"/>
            <a:r>
              <a:rPr lang="en-US" sz="1600" dirty="0">
                <a:solidFill>
                  <a:schemeClr val="bg1"/>
                </a:solidFill>
              </a:rPr>
              <a:t>Decision structures evaluate multiple expressions which produce TRUE or FALSE as outcome. You need to determine which action to take and which statements to execute if outcome is TRUE or FALSE otherwise.</a:t>
            </a:r>
          </a:p>
        </p:txBody>
      </p:sp>
      <p:sp>
        <p:nvSpPr>
          <p:cNvPr id="5" name="Rectangle 4">
            <a:extLst>
              <a:ext uri="{FF2B5EF4-FFF2-40B4-BE49-F238E27FC236}">
                <a16:creationId xmlns:a16="http://schemas.microsoft.com/office/drawing/2014/main" id="{A4038F74-D2FC-41FA-9A19-CF9BCC941D06}"/>
              </a:ext>
            </a:extLst>
          </p:cNvPr>
          <p:cNvSpPr/>
          <p:nvPr/>
        </p:nvSpPr>
        <p:spPr>
          <a:xfrm>
            <a:off x="490195" y="4360455"/>
            <a:ext cx="6066053" cy="584775"/>
          </a:xfrm>
          <a:prstGeom prst="rect">
            <a:avLst/>
          </a:prstGeom>
        </p:spPr>
        <p:txBody>
          <a:bodyPr wrap="square">
            <a:spAutoFit/>
          </a:bodyPr>
          <a:lstStyle/>
          <a:p>
            <a:pPr algn="just"/>
            <a:r>
              <a:rPr lang="en-US" sz="1600" dirty="0">
                <a:solidFill>
                  <a:schemeClr val="bg1"/>
                </a:solidFill>
              </a:rPr>
              <a:t>This is the general form of a typical decision making structure found in most of the programming languages −</a:t>
            </a:r>
          </a:p>
        </p:txBody>
      </p:sp>
      <p:pic>
        <p:nvPicPr>
          <p:cNvPr id="46" name="Picture 45">
            <a:extLst>
              <a:ext uri="{FF2B5EF4-FFF2-40B4-BE49-F238E27FC236}">
                <a16:creationId xmlns:a16="http://schemas.microsoft.com/office/drawing/2014/main" id="{64A1A7C4-39A4-4634-A16A-E3EA729B2946}"/>
              </a:ext>
            </a:extLst>
          </p:cNvPr>
          <p:cNvPicPr>
            <a:picLocks noChangeAspect="1"/>
          </p:cNvPicPr>
          <p:nvPr/>
        </p:nvPicPr>
        <p:blipFill>
          <a:blip r:embed="rId3"/>
          <a:stretch>
            <a:fillRect/>
          </a:stretch>
        </p:blipFill>
        <p:spPr>
          <a:xfrm>
            <a:off x="7911529" y="2034861"/>
            <a:ext cx="2490788" cy="2910369"/>
          </a:xfrm>
          <a:prstGeom prst="rect">
            <a:avLst/>
          </a:prstGeom>
        </p:spPr>
      </p:pic>
      <p:sp>
        <p:nvSpPr>
          <p:cNvPr id="47" name="TextBox 46">
            <a:extLst>
              <a:ext uri="{FF2B5EF4-FFF2-40B4-BE49-F238E27FC236}">
                <a16:creationId xmlns:a16="http://schemas.microsoft.com/office/drawing/2014/main" id="{A9DDAC13-28AE-44E2-921A-AE51C54485CD}"/>
              </a:ext>
            </a:extLst>
          </p:cNvPr>
          <p:cNvSpPr txBox="1"/>
          <p:nvPr/>
        </p:nvSpPr>
        <p:spPr>
          <a:xfrm>
            <a:off x="6809996" y="2951436"/>
            <a:ext cx="1545336" cy="538609"/>
          </a:xfrm>
          <a:prstGeom prst="rect">
            <a:avLst/>
          </a:prstGeom>
          <a:noFill/>
        </p:spPr>
        <p:txBody>
          <a:bodyPr wrap="square" lIns="0" tIns="0" rIns="0" bIns="45720" rtlCol="0">
            <a:spAutoFit/>
          </a:bodyPr>
          <a:lstStyle/>
          <a:p>
            <a:pPr algn="r"/>
            <a:r>
              <a:rPr lang="en-US" sz="1600" dirty="0">
                <a:solidFill>
                  <a:schemeClr val="bg1"/>
                </a:solidFill>
              </a:rPr>
              <a:t>If condition is true</a:t>
            </a:r>
          </a:p>
        </p:txBody>
      </p:sp>
      <p:sp>
        <p:nvSpPr>
          <p:cNvPr id="48" name="TextBox 47">
            <a:extLst>
              <a:ext uri="{FF2B5EF4-FFF2-40B4-BE49-F238E27FC236}">
                <a16:creationId xmlns:a16="http://schemas.microsoft.com/office/drawing/2014/main" id="{5B1D2720-EB1E-41C0-9CCA-760CABB14859}"/>
              </a:ext>
            </a:extLst>
          </p:cNvPr>
          <p:cNvSpPr txBox="1"/>
          <p:nvPr/>
        </p:nvSpPr>
        <p:spPr>
          <a:xfrm>
            <a:off x="10482048" y="2973904"/>
            <a:ext cx="971519" cy="784830"/>
          </a:xfrm>
          <a:prstGeom prst="rect">
            <a:avLst/>
          </a:prstGeom>
          <a:noFill/>
        </p:spPr>
        <p:txBody>
          <a:bodyPr wrap="square" lIns="0" tIns="0" rIns="0" bIns="45720" rtlCol="0">
            <a:spAutoFit/>
          </a:bodyPr>
          <a:lstStyle/>
          <a:p>
            <a:r>
              <a:rPr lang="en-US" sz="1600" dirty="0">
                <a:solidFill>
                  <a:schemeClr val="bg1"/>
                </a:solidFill>
              </a:rPr>
              <a:t>If condition is false</a:t>
            </a:r>
          </a:p>
        </p:txBody>
      </p:sp>
    </p:spTree>
    <p:extLst>
      <p:ext uri="{BB962C8B-B14F-4D97-AF65-F5344CB8AC3E}">
        <p14:creationId xmlns:p14="http://schemas.microsoft.com/office/powerpoint/2010/main" val="35324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graphicFrame>
        <p:nvGraphicFramePr>
          <p:cNvPr id="3" name="Table 2">
            <a:extLst>
              <a:ext uri="{FF2B5EF4-FFF2-40B4-BE49-F238E27FC236}">
                <a16:creationId xmlns:a16="http://schemas.microsoft.com/office/drawing/2014/main" id="{C7907771-A200-4D3C-A2AB-02EE97F243DF}"/>
              </a:ext>
            </a:extLst>
          </p:cNvPr>
          <p:cNvGraphicFramePr>
            <a:graphicFrameLocks noGrp="1"/>
          </p:cNvGraphicFramePr>
          <p:nvPr>
            <p:extLst>
              <p:ext uri="{D42A27DB-BD31-4B8C-83A1-F6EECF244321}">
                <p14:modId xmlns:p14="http://schemas.microsoft.com/office/powerpoint/2010/main" val="4184771858"/>
              </p:ext>
            </p:extLst>
          </p:nvPr>
        </p:nvGraphicFramePr>
        <p:xfrm>
          <a:off x="578104" y="3139154"/>
          <a:ext cx="10875463" cy="1828800"/>
        </p:xfrm>
        <a:graphic>
          <a:graphicData uri="http://schemas.openxmlformats.org/drawingml/2006/table">
            <a:tbl>
              <a:tblPr/>
              <a:tblGrid>
                <a:gridCol w="2594865">
                  <a:extLst>
                    <a:ext uri="{9D8B030D-6E8A-4147-A177-3AD203B41FA5}">
                      <a16:colId xmlns:a16="http://schemas.microsoft.com/office/drawing/2014/main" val="2978369360"/>
                    </a:ext>
                  </a:extLst>
                </a:gridCol>
                <a:gridCol w="8280598">
                  <a:extLst>
                    <a:ext uri="{9D8B030D-6E8A-4147-A177-3AD203B41FA5}">
                      <a16:colId xmlns:a16="http://schemas.microsoft.com/office/drawing/2014/main" val="1905899116"/>
                    </a:ext>
                  </a:extLst>
                </a:gridCol>
              </a:tblGrid>
              <a:tr h="215900">
                <a:tc>
                  <a:txBody>
                    <a:bodyPr/>
                    <a:lstStyle/>
                    <a:p>
                      <a:pPr algn="ctr" fontAlgn="ctr"/>
                      <a:r>
                        <a:rPr lang="en-US" sz="1500" b="1" i="0" u="none" strike="noStrike">
                          <a:solidFill>
                            <a:srgbClr val="FFFFFF"/>
                          </a:solidFill>
                          <a:effectLst/>
                          <a:latin typeface="Graphik" panose="020B0503030202060203" pitchFamily="34" charset="0"/>
                        </a:rPr>
                        <a:t>Statement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l" fontAlgn="b"/>
                      <a:r>
                        <a:rPr lang="en-US" sz="1500" b="1" i="0" u="none" strike="noStrike">
                          <a:solidFill>
                            <a:srgbClr val="FFFFFF"/>
                          </a:solidFill>
                          <a:effectLst/>
                          <a:latin typeface="Graphik" panose="020B0503030202060203" pitchFamily="34" charset="0"/>
                        </a:rPr>
                        <a:t>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2986492944"/>
                  </a:ext>
                </a:extLst>
              </a:tr>
              <a:tr h="552450">
                <a:tc>
                  <a:txBody>
                    <a:bodyPr/>
                    <a:lstStyle/>
                    <a:p>
                      <a:pPr algn="l" fontAlgn="ctr"/>
                      <a:r>
                        <a:rPr lang="en-US" sz="1500" b="0" i="0" u="sng" strike="noStrike">
                          <a:solidFill>
                            <a:srgbClr val="0563C1"/>
                          </a:solidFill>
                          <a:effectLst/>
                          <a:latin typeface="Graphik" panose="020B0503030202060203" pitchFamily="34" charset="0"/>
                          <a:hlinkClick r:id="rId3" tooltip="Python IF Statements"/>
                        </a:rPr>
                        <a:t>if statements</a:t>
                      </a:r>
                      <a:endParaRPr lang="en-US" sz="1500" b="0" i="0" u="sng" strike="noStrike">
                        <a:solidFill>
                          <a:srgbClr val="0563C1"/>
                        </a:solidFill>
                        <a:effectLst/>
                        <a:latin typeface="Graphik" panose="020B050303020206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Graphik" panose="020B0503030202060203" pitchFamily="34" charset="0"/>
                        </a:rPr>
                        <a:t>An if statement consists of a </a:t>
                      </a:r>
                      <a:r>
                        <a:rPr lang="en-US" sz="1500" b="0" i="0" u="none" strike="noStrike" dirty="0" err="1">
                          <a:solidFill>
                            <a:srgbClr val="000000"/>
                          </a:solidFill>
                          <a:effectLst/>
                          <a:latin typeface="Graphik" panose="020B0503030202060203" pitchFamily="34" charset="0"/>
                        </a:rPr>
                        <a:t>boolean</a:t>
                      </a:r>
                      <a:r>
                        <a:rPr lang="en-US" sz="1500" b="0" i="0" u="none" strike="noStrike" dirty="0">
                          <a:solidFill>
                            <a:srgbClr val="000000"/>
                          </a:solidFill>
                          <a:effectLst/>
                          <a:latin typeface="Graphik" panose="020B0503030202060203" pitchFamily="34" charset="0"/>
                        </a:rPr>
                        <a:t> expression followed by one or more statements.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5398083"/>
                  </a:ext>
                </a:extLst>
              </a:tr>
              <a:tr h="609600">
                <a:tc>
                  <a:txBody>
                    <a:bodyPr/>
                    <a:lstStyle/>
                    <a:p>
                      <a:pPr algn="l" fontAlgn="ctr"/>
                      <a:r>
                        <a:rPr lang="en-US" sz="1500" b="0" i="0" u="sng" strike="noStrike">
                          <a:solidFill>
                            <a:srgbClr val="0563C1"/>
                          </a:solidFill>
                          <a:effectLst/>
                          <a:latin typeface="Graphik" panose="020B0503030202060203" pitchFamily="34" charset="0"/>
                          <a:hlinkClick r:id="rId4" tooltip="Python IF...ELIF...ELSE Statements"/>
                        </a:rPr>
                        <a:t>if...else statements</a:t>
                      </a:r>
                      <a:endParaRPr lang="en-US" sz="1500" b="0" i="0" u="sng" strike="noStrike">
                        <a:solidFill>
                          <a:srgbClr val="0563C1"/>
                        </a:solidFill>
                        <a:effectLst/>
                        <a:latin typeface="Graphik" panose="020B050303020206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An if statement can be followed by an optional else statement, which executes when the boolean expression is 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939679"/>
                  </a:ext>
                </a:extLst>
              </a:tr>
              <a:tr h="431800">
                <a:tc>
                  <a:txBody>
                    <a:bodyPr/>
                    <a:lstStyle/>
                    <a:p>
                      <a:pPr algn="l" fontAlgn="ctr"/>
                      <a:r>
                        <a:rPr lang="en-US" sz="1500" b="0" i="0" u="sng" strike="noStrike">
                          <a:solidFill>
                            <a:srgbClr val="0563C1"/>
                          </a:solidFill>
                          <a:effectLst/>
                          <a:latin typeface="Graphik" panose="020B0503030202060203" pitchFamily="34" charset="0"/>
                          <a:hlinkClick r:id="rId5" tooltip="nested if statements in Python"/>
                        </a:rPr>
                        <a:t>nested if statements</a:t>
                      </a:r>
                      <a:endParaRPr lang="en-US" sz="1500" b="0" i="0" u="sng" strike="noStrike">
                        <a:solidFill>
                          <a:srgbClr val="0563C1"/>
                        </a:solidFill>
                        <a:effectLst/>
                        <a:latin typeface="Graphik" panose="020B050303020206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Graphik" panose="020B0503030202060203" pitchFamily="34" charset="0"/>
                        </a:rPr>
                        <a:t>You can use one if or else if statement inside another if or else if statement(s).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3446185"/>
                  </a:ext>
                </a:extLst>
              </a:tr>
            </a:tbl>
          </a:graphicData>
        </a:graphic>
      </p:graphicFrame>
      <p:sp>
        <p:nvSpPr>
          <p:cNvPr id="14" name="Rectangle 13">
            <a:extLst>
              <a:ext uri="{FF2B5EF4-FFF2-40B4-BE49-F238E27FC236}">
                <a16:creationId xmlns:a16="http://schemas.microsoft.com/office/drawing/2014/main" id="{72CD689E-C09B-4873-94FB-78A2437F81FF}"/>
              </a:ext>
            </a:extLst>
          </p:cNvPr>
          <p:cNvSpPr/>
          <p:nvPr/>
        </p:nvSpPr>
        <p:spPr>
          <a:xfrm>
            <a:off x="534147" y="2163278"/>
            <a:ext cx="10963371" cy="584775"/>
          </a:xfrm>
          <a:prstGeom prst="rect">
            <a:avLst/>
          </a:prstGeom>
        </p:spPr>
        <p:txBody>
          <a:bodyPr wrap="square">
            <a:spAutoFit/>
          </a:bodyPr>
          <a:lstStyle/>
          <a:p>
            <a:r>
              <a:rPr lang="en-US" sz="1600" dirty="0">
                <a:solidFill>
                  <a:schemeClr val="bg1"/>
                </a:solidFill>
              </a:rPr>
              <a:t>Python programming language assumes any </a:t>
            </a:r>
            <a:r>
              <a:rPr lang="en-US" sz="1600" b="1" dirty="0">
                <a:solidFill>
                  <a:schemeClr val="bg1"/>
                </a:solidFill>
              </a:rPr>
              <a:t>non-zero</a:t>
            </a:r>
            <a:r>
              <a:rPr lang="en-US" sz="1600" dirty="0">
                <a:solidFill>
                  <a:schemeClr val="bg1"/>
                </a:solidFill>
              </a:rPr>
              <a:t> and </a:t>
            </a:r>
            <a:r>
              <a:rPr lang="en-US" sz="1600" b="1" dirty="0">
                <a:solidFill>
                  <a:schemeClr val="bg1"/>
                </a:solidFill>
              </a:rPr>
              <a:t>non-null</a:t>
            </a:r>
            <a:r>
              <a:rPr lang="en-US" sz="1600" dirty="0">
                <a:solidFill>
                  <a:schemeClr val="bg1"/>
                </a:solidFill>
              </a:rPr>
              <a:t> values as TRUE, and if it is either </a:t>
            </a:r>
            <a:r>
              <a:rPr lang="en-US" sz="1600" b="1" dirty="0">
                <a:solidFill>
                  <a:schemeClr val="bg1"/>
                </a:solidFill>
              </a:rPr>
              <a:t>zero</a:t>
            </a:r>
            <a:r>
              <a:rPr lang="en-US" sz="1600" dirty="0">
                <a:solidFill>
                  <a:schemeClr val="bg1"/>
                </a:solidFill>
              </a:rPr>
              <a:t> or </a:t>
            </a:r>
            <a:r>
              <a:rPr lang="en-US" sz="1600" b="1" dirty="0">
                <a:solidFill>
                  <a:schemeClr val="bg1"/>
                </a:solidFill>
              </a:rPr>
              <a:t>null</a:t>
            </a:r>
            <a:r>
              <a:rPr lang="en-US" sz="1600" dirty="0">
                <a:solidFill>
                  <a:schemeClr val="bg1"/>
                </a:solidFill>
              </a:rPr>
              <a:t>, then it is assumed as FALSE value.</a:t>
            </a:r>
          </a:p>
        </p:txBody>
      </p:sp>
    </p:spTree>
    <p:extLst>
      <p:ext uri="{BB962C8B-B14F-4D97-AF65-F5344CB8AC3E}">
        <p14:creationId xmlns:p14="http://schemas.microsoft.com/office/powerpoint/2010/main" val="90005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8318495" cy="1800493"/>
          </a:xfrm>
          <a:prstGeom prst="rect">
            <a:avLst/>
          </a:prstGeom>
          <a:noFill/>
        </p:spPr>
        <p:txBody>
          <a:bodyPr wrap="square" lIns="0" tIns="0" rIns="0" bIns="45720" rtlCol="0">
            <a:spAutoFit/>
          </a:bodyPr>
          <a:lstStyle/>
          <a:p>
            <a:r>
              <a:rPr lang="en-US" b="1" dirty="0">
                <a:solidFill>
                  <a:schemeClr val="bg1"/>
                </a:solidFill>
              </a:rPr>
              <a:t>I. PYTHON IF STATEMENT</a:t>
            </a:r>
          </a:p>
          <a:p>
            <a:endParaRPr lang="en-US" sz="1600" b="1" dirty="0">
              <a:solidFill>
                <a:schemeClr val="bg1"/>
              </a:solidFill>
            </a:endParaRPr>
          </a:p>
          <a:p>
            <a:r>
              <a:rPr lang="en-US" sz="1600" dirty="0">
                <a:solidFill>
                  <a:schemeClr val="bg1"/>
                </a:solidFill>
              </a:rPr>
              <a:t>It is similar to that of other languages. The </a:t>
            </a:r>
            <a:r>
              <a:rPr lang="en-US" sz="1600" b="1" dirty="0">
                <a:solidFill>
                  <a:schemeClr val="bg1"/>
                </a:solidFill>
              </a:rPr>
              <a:t>if</a:t>
            </a:r>
            <a:r>
              <a:rPr lang="en-US" sz="1600" dirty="0">
                <a:solidFill>
                  <a:schemeClr val="bg1"/>
                </a:solidFill>
              </a:rPr>
              <a:t> statement contains a logical expression using which data is compared and a decision is made based on the result of the comparison..</a:t>
            </a:r>
          </a:p>
          <a:p>
            <a:endParaRPr lang="en-US" sz="1600" dirty="0">
              <a:solidFill>
                <a:schemeClr val="bg1"/>
              </a:solidFill>
            </a:endParaRPr>
          </a:p>
          <a:p>
            <a:r>
              <a:rPr lang="en-US" sz="1600" dirty="0">
                <a:solidFill>
                  <a:schemeClr val="bg1"/>
                </a:solidFill>
              </a:rPr>
              <a:t>Syntax:</a:t>
            </a:r>
          </a:p>
        </p:txBody>
      </p:sp>
      <p:sp>
        <p:nvSpPr>
          <p:cNvPr id="3" name="Rectangle 2">
            <a:extLst>
              <a:ext uri="{FF2B5EF4-FFF2-40B4-BE49-F238E27FC236}">
                <a16:creationId xmlns:a16="http://schemas.microsoft.com/office/drawing/2014/main" id="{362E2F5F-B377-4E0D-AF9B-486752BBDB40}"/>
              </a:ext>
            </a:extLst>
          </p:cNvPr>
          <p:cNvSpPr/>
          <p:nvPr/>
        </p:nvSpPr>
        <p:spPr>
          <a:xfrm>
            <a:off x="560328" y="3232952"/>
            <a:ext cx="8117327" cy="553998"/>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if expression: </a:t>
            </a:r>
          </a:p>
          <a:p>
            <a:r>
              <a:rPr lang="en-US" sz="1500" dirty="0">
                <a:latin typeface="Courier New" panose="02070309020205020404" pitchFamily="49" charset="0"/>
                <a:cs typeface="Courier New" panose="02070309020205020404" pitchFamily="49" charset="0"/>
              </a:rPr>
              <a:t>   statement(s)</a:t>
            </a:r>
          </a:p>
        </p:txBody>
      </p:sp>
      <p:pic>
        <p:nvPicPr>
          <p:cNvPr id="5" name="Picture 4">
            <a:extLst>
              <a:ext uri="{FF2B5EF4-FFF2-40B4-BE49-F238E27FC236}">
                <a16:creationId xmlns:a16="http://schemas.microsoft.com/office/drawing/2014/main" id="{B82B6421-EA6A-4F0F-8023-534B609A1904}"/>
              </a:ext>
            </a:extLst>
          </p:cNvPr>
          <p:cNvPicPr>
            <a:picLocks noChangeAspect="1"/>
          </p:cNvPicPr>
          <p:nvPr/>
        </p:nvPicPr>
        <p:blipFill rotWithShape="1">
          <a:blip r:embed="rId3"/>
          <a:srcRect l="11726"/>
          <a:stretch/>
        </p:blipFill>
        <p:spPr>
          <a:xfrm>
            <a:off x="9034272" y="2330321"/>
            <a:ext cx="2315388" cy="2700718"/>
          </a:xfrm>
          <a:prstGeom prst="rect">
            <a:avLst/>
          </a:prstGeom>
        </p:spPr>
      </p:pic>
      <p:sp>
        <p:nvSpPr>
          <p:cNvPr id="6" name="TextBox 5">
            <a:extLst>
              <a:ext uri="{FF2B5EF4-FFF2-40B4-BE49-F238E27FC236}">
                <a16:creationId xmlns:a16="http://schemas.microsoft.com/office/drawing/2014/main" id="{04E2B9C2-4AD1-4046-97E4-3C5F5FA52E45}"/>
              </a:ext>
            </a:extLst>
          </p:cNvPr>
          <p:cNvSpPr txBox="1"/>
          <p:nvPr/>
        </p:nvSpPr>
        <p:spPr>
          <a:xfrm>
            <a:off x="9930384" y="5129784"/>
            <a:ext cx="2404872" cy="200055"/>
          </a:xfrm>
          <a:prstGeom prst="rect">
            <a:avLst/>
          </a:prstGeom>
          <a:noFill/>
        </p:spPr>
        <p:txBody>
          <a:bodyPr wrap="square" lIns="0" tIns="0" rIns="0" bIns="45720" rtlCol="0">
            <a:spAutoFit/>
          </a:bodyPr>
          <a:lstStyle/>
          <a:p>
            <a:r>
              <a:rPr lang="en-US" sz="1000" i="1" dirty="0">
                <a:solidFill>
                  <a:schemeClr val="bg1"/>
                </a:solidFill>
              </a:rPr>
              <a:t>Flow diagram</a:t>
            </a:r>
          </a:p>
        </p:txBody>
      </p:sp>
      <p:sp>
        <p:nvSpPr>
          <p:cNvPr id="8" name="TextBox 7">
            <a:extLst>
              <a:ext uri="{FF2B5EF4-FFF2-40B4-BE49-F238E27FC236}">
                <a16:creationId xmlns:a16="http://schemas.microsoft.com/office/drawing/2014/main" id="{AE6B6908-743B-45A4-9ECA-E7839A92C94C}"/>
              </a:ext>
            </a:extLst>
          </p:cNvPr>
          <p:cNvSpPr txBox="1"/>
          <p:nvPr/>
        </p:nvSpPr>
        <p:spPr>
          <a:xfrm>
            <a:off x="560328" y="3955501"/>
            <a:ext cx="2978399" cy="323165"/>
          </a:xfrm>
          <a:prstGeom prst="rect">
            <a:avLst/>
          </a:prstGeom>
          <a:noFill/>
        </p:spPr>
        <p:txBody>
          <a:bodyPr wrap="square" lIns="0" tIns="0" rIns="0" bIns="45720" rtlCol="0">
            <a:spAutoFit/>
          </a:bodyPr>
          <a:lstStyle/>
          <a:p>
            <a:r>
              <a:rPr lang="en-US" b="1" dirty="0">
                <a:solidFill>
                  <a:schemeClr val="bg1"/>
                </a:solidFill>
              </a:rPr>
              <a:t>Example</a:t>
            </a:r>
          </a:p>
        </p:txBody>
      </p:sp>
      <p:sp>
        <p:nvSpPr>
          <p:cNvPr id="9" name="Rectangle 8">
            <a:extLst>
              <a:ext uri="{FF2B5EF4-FFF2-40B4-BE49-F238E27FC236}">
                <a16:creationId xmlns:a16="http://schemas.microsoft.com/office/drawing/2014/main" id="{1022A1FF-4FA6-4F0F-BC4C-B37196C4CBB3}"/>
              </a:ext>
            </a:extLst>
          </p:cNvPr>
          <p:cNvSpPr/>
          <p:nvPr/>
        </p:nvSpPr>
        <p:spPr>
          <a:xfrm>
            <a:off x="560328" y="4364922"/>
            <a:ext cx="8117327" cy="2246769"/>
          </a:xfrm>
          <a:prstGeom prst="rect">
            <a:avLst/>
          </a:prstGeom>
          <a:solidFill>
            <a:schemeClr val="bg1"/>
          </a:solidFill>
        </p:spPr>
        <p:txBody>
          <a:bodyPr wrap="square">
            <a:spAutoFit/>
          </a:bodyPr>
          <a:lstStyle/>
          <a:p>
            <a:r>
              <a:rPr lang="en-US" sz="1400" dirty="0">
                <a:latin typeface="Courier New" panose="02070309020205020404" pitchFamily="49" charset="0"/>
                <a:cs typeface="Courier New" panose="02070309020205020404" pitchFamily="49" charset="0"/>
              </a:rPr>
              <a:t>var1 = 100</a:t>
            </a:r>
          </a:p>
          <a:p>
            <a:r>
              <a:rPr lang="en-US" sz="1400" dirty="0">
                <a:latin typeface="Courier New" panose="02070309020205020404" pitchFamily="49" charset="0"/>
                <a:cs typeface="Courier New" panose="02070309020205020404" pitchFamily="49" charset="0"/>
              </a:rPr>
              <a:t>if var1:</a:t>
            </a:r>
          </a:p>
          <a:p>
            <a:r>
              <a:rPr lang="en-US" sz="1400" dirty="0">
                <a:latin typeface="Courier New" panose="02070309020205020404" pitchFamily="49" charset="0"/>
                <a:cs typeface="Courier New" panose="02070309020205020404" pitchFamily="49" charset="0"/>
              </a:rPr>
              <a:t>   print("1 - Got a true expression value")</a:t>
            </a:r>
          </a:p>
          <a:p>
            <a:r>
              <a:rPr lang="en-US" sz="1400" dirty="0">
                <a:latin typeface="Courier New" panose="02070309020205020404" pitchFamily="49" charset="0"/>
                <a:cs typeface="Courier New" panose="02070309020205020404" pitchFamily="49" charset="0"/>
              </a:rPr>
              <a:t>   print(var1)</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var2 = 0</a:t>
            </a:r>
          </a:p>
          <a:p>
            <a:r>
              <a:rPr lang="en-US" sz="1400" dirty="0">
                <a:latin typeface="Courier New" panose="02070309020205020404" pitchFamily="49" charset="0"/>
                <a:cs typeface="Courier New" panose="02070309020205020404" pitchFamily="49" charset="0"/>
              </a:rPr>
              <a:t>if var2:</a:t>
            </a:r>
          </a:p>
          <a:p>
            <a:r>
              <a:rPr lang="en-US" sz="1400" dirty="0">
                <a:latin typeface="Courier New" panose="02070309020205020404" pitchFamily="49" charset="0"/>
                <a:cs typeface="Courier New" panose="02070309020205020404" pitchFamily="49" charset="0"/>
              </a:rPr>
              <a:t>   print("2 - Got a true expression value")</a:t>
            </a:r>
          </a:p>
          <a:p>
            <a:r>
              <a:rPr lang="en-US" sz="1400" dirty="0">
                <a:latin typeface="Courier New" panose="02070309020205020404" pitchFamily="49" charset="0"/>
                <a:cs typeface="Courier New" panose="02070309020205020404" pitchFamily="49" charset="0"/>
              </a:rPr>
              <a:t>   print var2</a:t>
            </a:r>
          </a:p>
          <a:p>
            <a:r>
              <a:rPr lang="en-US" sz="1400" dirty="0">
                <a:latin typeface="Courier New" panose="02070309020205020404" pitchFamily="49" charset="0"/>
                <a:cs typeface="Courier New" panose="02070309020205020404" pitchFamily="49" charset="0"/>
              </a:rPr>
              <a:t>print "Good bye!"</a:t>
            </a:r>
          </a:p>
        </p:txBody>
      </p:sp>
    </p:spTree>
    <p:extLst>
      <p:ext uri="{BB962C8B-B14F-4D97-AF65-F5344CB8AC3E}">
        <p14:creationId xmlns:p14="http://schemas.microsoft.com/office/powerpoint/2010/main" val="214515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8318495" cy="323165"/>
          </a:xfrm>
          <a:prstGeom prst="rect">
            <a:avLst/>
          </a:prstGeom>
          <a:noFill/>
        </p:spPr>
        <p:txBody>
          <a:bodyPr wrap="square" lIns="0" tIns="0" rIns="0" bIns="45720" rtlCol="0">
            <a:spAutoFit/>
          </a:bodyPr>
          <a:lstStyle/>
          <a:p>
            <a:r>
              <a:rPr lang="en-US" b="1" dirty="0">
                <a:solidFill>
                  <a:schemeClr val="bg1"/>
                </a:solidFill>
              </a:rPr>
              <a:t>Example</a:t>
            </a:r>
            <a:endParaRPr lang="en-US" sz="1600" dirty="0">
              <a:solidFill>
                <a:schemeClr val="bg1"/>
              </a:solidFill>
            </a:endParaRPr>
          </a:p>
        </p:txBody>
      </p:sp>
      <p:sp>
        <p:nvSpPr>
          <p:cNvPr id="2" name="Rectangle 1">
            <a:extLst>
              <a:ext uri="{FF2B5EF4-FFF2-40B4-BE49-F238E27FC236}">
                <a16:creationId xmlns:a16="http://schemas.microsoft.com/office/drawing/2014/main" id="{91FFD25F-8E48-422C-A96C-A1625BB620B6}"/>
              </a:ext>
            </a:extLst>
          </p:cNvPr>
          <p:cNvSpPr/>
          <p:nvPr/>
        </p:nvSpPr>
        <p:spPr>
          <a:xfrm>
            <a:off x="560329" y="2405533"/>
            <a:ext cx="10893238" cy="1477328"/>
          </a:xfrm>
          <a:prstGeom prst="rect">
            <a:avLst/>
          </a:prstGeom>
          <a:solidFill>
            <a:schemeClr val="bg1"/>
          </a:solidFill>
        </p:spPr>
        <p:txBody>
          <a:bodyPr wrap="square">
            <a:spAutoFit/>
          </a:bodyPr>
          <a:lstStyle/>
          <a:p>
            <a:r>
              <a:rPr lang="en-US" sz="1500" dirty="0">
                <a:solidFill>
                  <a:srgbClr val="00BF00"/>
                </a:solidFill>
                <a:latin typeface="Courier New" panose="02070309020205020404" pitchFamily="49" charset="0"/>
                <a:cs typeface="Courier New" panose="02070309020205020404" pitchFamily="49" charset="0"/>
              </a:rPr>
              <a:t>ma.a.d.serrano@PISI-7091S2N-LX </a:t>
            </a:r>
            <a:r>
              <a:rPr lang="en-US" sz="1500" dirty="0">
                <a:solidFill>
                  <a:srgbClr val="BF00BF"/>
                </a:solidFill>
                <a:latin typeface="Courier New" panose="02070309020205020404" pitchFamily="49" charset="0"/>
                <a:cs typeface="Courier New" panose="02070309020205020404" pitchFamily="49" charset="0"/>
              </a:rPr>
              <a:t>MINGW64 </a:t>
            </a:r>
            <a:r>
              <a:rPr lang="en-US" sz="1500" dirty="0">
                <a:solidFill>
                  <a:srgbClr val="BFBF00"/>
                </a:solidFill>
                <a:latin typeface="Courier New" panose="02070309020205020404" pitchFamily="49" charset="0"/>
                <a:cs typeface="Courier New" panose="02070309020205020404" pitchFamily="49" charset="0"/>
              </a:rPr>
              <a:t>~/Desktop/python/scripts</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python decision.py</a:t>
            </a:r>
          </a:p>
          <a:p>
            <a:r>
              <a:rPr lang="en-US" sz="1500" dirty="0">
                <a:latin typeface="Courier New" panose="02070309020205020404" pitchFamily="49" charset="0"/>
                <a:cs typeface="Courier New" panose="02070309020205020404" pitchFamily="49" charset="0"/>
              </a:rPr>
              <a:t>1 - Got a true expression value</a:t>
            </a:r>
          </a:p>
          <a:p>
            <a:r>
              <a:rPr lang="en-US" sz="1500" dirty="0">
                <a:latin typeface="Courier New" panose="02070309020205020404" pitchFamily="49" charset="0"/>
                <a:cs typeface="Courier New" panose="02070309020205020404" pitchFamily="49" charset="0"/>
              </a:rPr>
              <a:t>100</a:t>
            </a:r>
          </a:p>
          <a:p>
            <a:r>
              <a:rPr lang="en-US" sz="1500" dirty="0">
                <a:latin typeface="Courier New" panose="02070309020205020404" pitchFamily="49" charset="0"/>
                <a:cs typeface="Courier New" panose="02070309020205020404" pitchFamily="49" charset="0"/>
              </a:rPr>
              <a:t>Good bye!</a:t>
            </a:r>
          </a:p>
          <a:p>
            <a:endParaRPr lang="en-US" sz="15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0857FD43-62A3-491D-A184-4CC14FD2BE38}"/>
              </a:ext>
            </a:extLst>
          </p:cNvPr>
          <p:cNvSpPr/>
          <p:nvPr/>
        </p:nvSpPr>
        <p:spPr>
          <a:xfrm>
            <a:off x="653275" y="2647544"/>
            <a:ext cx="4237276" cy="1010056"/>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8362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7952735" cy="4262705"/>
          </a:xfrm>
          <a:prstGeom prst="rect">
            <a:avLst/>
          </a:prstGeom>
          <a:noFill/>
        </p:spPr>
        <p:txBody>
          <a:bodyPr wrap="square" lIns="0" tIns="0" rIns="0" bIns="45720" rtlCol="0">
            <a:spAutoFit/>
          </a:bodyPr>
          <a:lstStyle/>
          <a:p>
            <a:pPr algn="just"/>
            <a:r>
              <a:rPr lang="en-US" b="1" dirty="0">
                <a:solidFill>
                  <a:schemeClr val="bg1"/>
                </a:solidFill>
              </a:rPr>
              <a:t>II. PYTHON IF... ELSE STATEMENT</a:t>
            </a:r>
          </a:p>
          <a:p>
            <a:pPr algn="just"/>
            <a:endParaRPr lang="en-US" sz="1600" b="1" dirty="0">
              <a:solidFill>
                <a:schemeClr val="bg1"/>
              </a:solidFill>
            </a:endParaRPr>
          </a:p>
          <a:p>
            <a:pPr algn="just"/>
            <a:r>
              <a:rPr lang="en-US" sz="1600" dirty="0">
                <a:solidFill>
                  <a:schemeClr val="bg1"/>
                </a:solidFill>
              </a:rPr>
              <a:t>An </a:t>
            </a:r>
            <a:r>
              <a:rPr lang="en-US" sz="1600" b="1" dirty="0">
                <a:solidFill>
                  <a:schemeClr val="bg1"/>
                </a:solidFill>
              </a:rPr>
              <a:t>else</a:t>
            </a:r>
            <a:r>
              <a:rPr lang="en-US" sz="1600" dirty="0">
                <a:solidFill>
                  <a:schemeClr val="bg1"/>
                </a:solidFill>
              </a:rPr>
              <a:t> statement can be combined with an </a:t>
            </a:r>
            <a:r>
              <a:rPr lang="en-US" sz="1600" b="1" dirty="0">
                <a:solidFill>
                  <a:schemeClr val="bg1"/>
                </a:solidFill>
              </a:rPr>
              <a:t>if</a:t>
            </a:r>
            <a:r>
              <a:rPr lang="en-US" sz="1600" dirty="0">
                <a:solidFill>
                  <a:schemeClr val="bg1"/>
                </a:solidFill>
              </a:rPr>
              <a:t> statement. An </a:t>
            </a:r>
            <a:r>
              <a:rPr lang="en-US" sz="1600" b="1" dirty="0">
                <a:solidFill>
                  <a:schemeClr val="bg1"/>
                </a:solidFill>
              </a:rPr>
              <a:t>else</a:t>
            </a:r>
            <a:r>
              <a:rPr lang="en-US" sz="1600" dirty="0">
                <a:solidFill>
                  <a:schemeClr val="bg1"/>
                </a:solidFill>
              </a:rPr>
              <a:t> statement contains the block of code that executes if the conditional expression in the if statement resolves to 0 or a FALSE value.</a:t>
            </a:r>
          </a:p>
          <a:p>
            <a:pPr algn="just"/>
            <a:r>
              <a:rPr lang="en-US" sz="1600" dirty="0">
                <a:solidFill>
                  <a:schemeClr val="bg1"/>
                </a:solidFill>
              </a:rPr>
              <a:t>The </a:t>
            </a:r>
            <a:r>
              <a:rPr lang="en-US" sz="1600" i="1" dirty="0">
                <a:solidFill>
                  <a:schemeClr val="bg1"/>
                </a:solidFill>
              </a:rPr>
              <a:t>else</a:t>
            </a:r>
            <a:r>
              <a:rPr lang="en-US" sz="1600" dirty="0">
                <a:solidFill>
                  <a:schemeClr val="bg1"/>
                </a:solidFill>
              </a:rPr>
              <a:t> statement is an optional statement and there could be at most only one </a:t>
            </a:r>
            <a:r>
              <a:rPr lang="en-US" sz="1600" b="1" dirty="0">
                <a:solidFill>
                  <a:schemeClr val="bg1"/>
                </a:solidFill>
              </a:rPr>
              <a:t>else</a:t>
            </a:r>
            <a:r>
              <a:rPr lang="en-US" sz="1600" dirty="0">
                <a:solidFill>
                  <a:schemeClr val="bg1"/>
                </a:solidFill>
              </a:rPr>
              <a:t> statement following </a:t>
            </a:r>
            <a:r>
              <a:rPr lang="en-US" sz="1600" b="1" dirty="0">
                <a:solidFill>
                  <a:schemeClr val="bg1"/>
                </a:solidFill>
              </a:rPr>
              <a:t>if</a:t>
            </a:r>
            <a:r>
              <a:rPr lang="en-US" sz="1600" dirty="0">
                <a:solidFill>
                  <a:schemeClr val="bg1"/>
                </a:solidFill>
              </a:rPr>
              <a:t>.</a:t>
            </a:r>
          </a:p>
          <a:p>
            <a:pPr algn="just"/>
            <a:endParaRPr lang="en-US" sz="1600" dirty="0">
              <a:solidFill>
                <a:schemeClr val="bg1"/>
              </a:solidFill>
            </a:endParaRPr>
          </a:p>
          <a:p>
            <a:pPr algn="just"/>
            <a:r>
              <a:rPr lang="en-US" sz="1600" dirty="0">
                <a:solidFill>
                  <a:schemeClr val="bg1"/>
                </a:solidFill>
              </a:rPr>
              <a:t>The </a:t>
            </a:r>
            <a:r>
              <a:rPr lang="en-US" sz="1600" b="1" dirty="0" err="1">
                <a:solidFill>
                  <a:schemeClr val="bg1"/>
                </a:solidFill>
              </a:rPr>
              <a:t>elif</a:t>
            </a:r>
            <a:r>
              <a:rPr lang="en-US" sz="1600" dirty="0">
                <a:solidFill>
                  <a:schemeClr val="bg1"/>
                </a:solidFill>
              </a:rPr>
              <a:t> statement allows you to check multiple expressions for TRUE and execute a block of code as soon as one of the conditions evaluates to TRUE.</a:t>
            </a:r>
          </a:p>
          <a:p>
            <a:pPr algn="just"/>
            <a:r>
              <a:rPr lang="en-US" sz="1600" dirty="0">
                <a:solidFill>
                  <a:schemeClr val="bg1"/>
                </a:solidFill>
              </a:rPr>
              <a:t>Similar to the </a:t>
            </a:r>
            <a:r>
              <a:rPr lang="en-US" sz="1600" b="1" dirty="0">
                <a:solidFill>
                  <a:schemeClr val="bg1"/>
                </a:solidFill>
              </a:rPr>
              <a:t>else</a:t>
            </a:r>
            <a:r>
              <a:rPr lang="en-US" sz="1600" dirty="0">
                <a:solidFill>
                  <a:schemeClr val="bg1"/>
                </a:solidFill>
              </a:rPr>
              <a:t>, the </a:t>
            </a:r>
            <a:r>
              <a:rPr lang="en-US" sz="1600" b="1" dirty="0" err="1">
                <a:solidFill>
                  <a:schemeClr val="bg1"/>
                </a:solidFill>
              </a:rPr>
              <a:t>elif</a:t>
            </a:r>
            <a:r>
              <a:rPr lang="en-US" sz="1600" dirty="0">
                <a:solidFill>
                  <a:schemeClr val="bg1"/>
                </a:solidFill>
              </a:rPr>
              <a:t> statement is optional. However, unlike </a:t>
            </a:r>
            <a:r>
              <a:rPr lang="en-US" sz="1600" b="1" dirty="0">
                <a:solidFill>
                  <a:schemeClr val="bg1"/>
                </a:solidFill>
              </a:rPr>
              <a:t>else</a:t>
            </a:r>
            <a:r>
              <a:rPr lang="en-US" sz="1600" dirty="0">
                <a:solidFill>
                  <a:schemeClr val="bg1"/>
                </a:solidFill>
              </a:rPr>
              <a:t>, for which there can be at most one statement, there can be an arbitrary number of </a:t>
            </a:r>
            <a:r>
              <a:rPr lang="en-US" sz="1600" b="1" dirty="0" err="1">
                <a:solidFill>
                  <a:schemeClr val="bg1"/>
                </a:solidFill>
              </a:rPr>
              <a:t>elif</a:t>
            </a:r>
            <a:r>
              <a:rPr lang="en-US" sz="1600" dirty="0">
                <a:solidFill>
                  <a:schemeClr val="bg1"/>
                </a:solidFill>
              </a:rPr>
              <a:t> statements following an </a:t>
            </a:r>
            <a:r>
              <a:rPr lang="en-US" sz="1600" b="1" dirty="0">
                <a:solidFill>
                  <a:schemeClr val="bg1"/>
                </a:solidFill>
              </a:rPr>
              <a:t>if</a:t>
            </a:r>
            <a:r>
              <a:rPr lang="en-US" sz="1600" dirty="0">
                <a:solidFill>
                  <a:schemeClr val="bg1"/>
                </a:solidFill>
              </a:rPr>
              <a:t>.</a:t>
            </a:r>
          </a:p>
          <a:p>
            <a:pPr algn="just"/>
            <a:endParaRPr lang="en-US" sz="1600" dirty="0">
              <a:solidFill>
                <a:schemeClr val="bg1"/>
              </a:solidFill>
            </a:endParaRPr>
          </a:p>
          <a:p>
            <a:pPr algn="just"/>
            <a:r>
              <a:rPr lang="en-US" sz="1600" dirty="0">
                <a:solidFill>
                  <a:schemeClr val="bg1"/>
                </a:solidFill>
              </a:rPr>
              <a:t>Core Python does not provide switch or case statements as in other languages, but we can use if..</a:t>
            </a:r>
            <a:r>
              <a:rPr lang="en-US" sz="1600" dirty="0" err="1">
                <a:solidFill>
                  <a:schemeClr val="bg1"/>
                </a:solidFill>
              </a:rPr>
              <a:t>elif</a:t>
            </a:r>
            <a:r>
              <a:rPr lang="en-US" sz="1600" dirty="0">
                <a:solidFill>
                  <a:schemeClr val="bg1"/>
                </a:solidFill>
              </a:rPr>
              <a:t>...statements to simulate switch case as follows −</a:t>
            </a:r>
          </a:p>
          <a:p>
            <a:pPr algn="just"/>
            <a:endParaRPr lang="en-US" sz="1600" dirty="0">
              <a:solidFill>
                <a:schemeClr val="bg1"/>
              </a:solidFill>
            </a:endParaRPr>
          </a:p>
        </p:txBody>
      </p:sp>
      <p:sp>
        <p:nvSpPr>
          <p:cNvPr id="6" name="TextBox 5">
            <a:extLst>
              <a:ext uri="{FF2B5EF4-FFF2-40B4-BE49-F238E27FC236}">
                <a16:creationId xmlns:a16="http://schemas.microsoft.com/office/drawing/2014/main" id="{04E2B9C2-4AD1-4046-97E4-3C5F5FA52E45}"/>
              </a:ext>
            </a:extLst>
          </p:cNvPr>
          <p:cNvSpPr txBox="1"/>
          <p:nvPr/>
        </p:nvSpPr>
        <p:spPr>
          <a:xfrm>
            <a:off x="9912096" y="4974336"/>
            <a:ext cx="2404872" cy="200055"/>
          </a:xfrm>
          <a:prstGeom prst="rect">
            <a:avLst/>
          </a:prstGeom>
          <a:noFill/>
        </p:spPr>
        <p:txBody>
          <a:bodyPr wrap="square" lIns="0" tIns="0" rIns="0" bIns="45720" rtlCol="0">
            <a:spAutoFit/>
          </a:bodyPr>
          <a:lstStyle/>
          <a:p>
            <a:r>
              <a:rPr lang="en-US" sz="1000" i="1" dirty="0">
                <a:solidFill>
                  <a:schemeClr val="bg1"/>
                </a:solidFill>
              </a:rPr>
              <a:t>Flow diagram</a:t>
            </a:r>
          </a:p>
        </p:txBody>
      </p:sp>
      <p:pic>
        <p:nvPicPr>
          <p:cNvPr id="2" name="Picture 1">
            <a:extLst>
              <a:ext uri="{FF2B5EF4-FFF2-40B4-BE49-F238E27FC236}">
                <a16:creationId xmlns:a16="http://schemas.microsoft.com/office/drawing/2014/main" id="{A0FFB788-5046-46D0-B128-E5B7E9ECC4F7}"/>
              </a:ext>
            </a:extLst>
          </p:cNvPr>
          <p:cNvPicPr>
            <a:picLocks noChangeAspect="1"/>
          </p:cNvPicPr>
          <p:nvPr/>
        </p:nvPicPr>
        <p:blipFill>
          <a:blip r:embed="rId3"/>
          <a:stretch>
            <a:fillRect/>
          </a:stretch>
        </p:blipFill>
        <p:spPr>
          <a:xfrm>
            <a:off x="9038841" y="2232111"/>
            <a:ext cx="2414726" cy="2659930"/>
          </a:xfrm>
          <a:prstGeom prst="rect">
            <a:avLst/>
          </a:prstGeom>
        </p:spPr>
      </p:pic>
    </p:spTree>
    <p:extLst>
      <p:ext uri="{BB962C8B-B14F-4D97-AF65-F5344CB8AC3E}">
        <p14:creationId xmlns:p14="http://schemas.microsoft.com/office/powerpoint/2010/main" val="422243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970255" cy="1061829"/>
          </a:xfrm>
          <a:prstGeom prst="rect">
            <a:avLst/>
          </a:prstGeom>
          <a:noFill/>
        </p:spPr>
        <p:txBody>
          <a:bodyPr wrap="square" lIns="0" tIns="0" rIns="0" bIns="45720" rtlCol="0">
            <a:spAutoFit/>
          </a:bodyPr>
          <a:lstStyle/>
          <a:p>
            <a:r>
              <a:rPr lang="en-US" b="1" dirty="0">
                <a:solidFill>
                  <a:schemeClr val="bg1"/>
                </a:solidFill>
              </a:rPr>
              <a:t>PYTHON ELIF STATEMENT</a:t>
            </a:r>
          </a:p>
          <a:p>
            <a:endParaRPr lang="en-US" sz="1600" b="1" dirty="0">
              <a:solidFill>
                <a:schemeClr val="bg1"/>
              </a:solidFill>
            </a:endParaRPr>
          </a:p>
          <a:p>
            <a:r>
              <a:rPr lang="en-US" sz="1600" dirty="0">
                <a:solidFill>
                  <a:schemeClr val="bg1"/>
                </a:solidFill>
              </a:rPr>
              <a:t>It is similar to that of other languages. The </a:t>
            </a:r>
            <a:r>
              <a:rPr lang="en-US" sz="1600" b="1" dirty="0">
                <a:solidFill>
                  <a:schemeClr val="bg1"/>
                </a:solidFill>
              </a:rPr>
              <a:t>if</a:t>
            </a:r>
            <a:r>
              <a:rPr lang="en-US" sz="1600" dirty="0">
                <a:solidFill>
                  <a:schemeClr val="bg1"/>
                </a:solidFill>
              </a:rPr>
              <a:t> statement contains a logical expression using which data is compared and a decision is made based on the result of the comparison..</a:t>
            </a:r>
          </a:p>
        </p:txBody>
      </p:sp>
      <p:sp>
        <p:nvSpPr>
          <p:cNvPr id="8" name="TextBox 7">
            <a:extLst>
              <a:ext uri="{FF2B5EF4-FFF2-40B4-BE49-F238E27FC236}">
                <a16:creationId xmlns:a16="http://schemas.microsoft.com/office/drawing/2014/main" id="{AE6B6908-743B-45A4-9ECA-E7839A92C94C}"/>
              </a:ext>
            </a:extLst>
          </p:cNvPr>
          <p:cNvSpPr txBox="1"/>
          <p:nvPr/>
        </p:nvSpPr>
        <p:spPr>
          <a:xfrm>
            <a:off x="559796" y="3142546"/>
            <a:ext cx="4098537" cy="323165"/>
          </a:xfrm>
          <a:prstGeom prst="rect">
            <a:avLst/>
          </a:prstGeom>
          <a:noFill/>
        </p:spPr>
        <p:txBody>
          <a:bodyPr wrap="square" lIns="0" tIns="0" rIns="0" bIns="45720" rtlCol="0">
            <a:spAutoFit/>
          </a:bodyPr>
          <a:lstStyle/>
          <a:p>
            <a:r>
              <a:rPr lang="en-US" b="1" dirty="0">
                <a:solidFill>
                  <a:schemeClr val="bg1"/>
                </a:solidFill>
              </a:rPr>
              <a:t>Example</a:t>
            </a:r>
          </a:p>
        </p:txBody>
      </p:sp>
      <p:sp>
        <p:nvSpPr>
          <p:cNvPr id="2" name="Rectangle 1">
            <a:extLst>
              <a:ext uri="{FF2B5EF4-FFF2-40B4-BE49-F238E27FC236}">
                <a16:creationId xmlns:a16="http://schemas.microsoft.com/office/drawing/2014/main" id="{E2AC1285-6389-4B00-BBA7-2FBFEDD1450D}"/>
              </a:ext>
            </a:extLst>
          </p:cNvPr>
          <p:cNvSpPr/>
          <p:nvPr/>
        </p:nvSpPr>
        <p:spPr>
          <a:xfrm>
            <a:off x="567919" y="3483999"/>
            <a:ext cx="4900193" cy="3093154"/>
          </a:xfrm>
          <a:prstGeom prst="rect">
            <a:avLst/>
          </a:prstGeom>
          <a:solidFill>
            <a:schemeClr val="bg1"/>
          </a:solidFill>
        </p:spPr>
        <p:txBody>
          <a:bodyPr wrap="square">
            <a:spAutoFit/>
          </a:bodyPr>
          <a:lstStyle/>
          <a:p>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 = 100</a:t>
            </a:r>
          </a:p>
          <a:p>
            <a:r>
              <a:rPr lang="en-US" sz="1300" dirty="0">
                <a:latin typeface="Courier New" panose="02070309020205020404" pitchFamily="49" charset="0"/>
                <a:cs typeface="Courier New" panose="02070309020205020404" pitchFamily="49" charset="0"/>
              </a:rPr>
              <a:t>if </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 == 200:</a:t>
            </a:r>
          </a:p>
          <a:p>
            <a:r>
              <a:rPr lang="en-US" sz="1300" dirty="0">
                <a:latin typeface="Courier New" panose="02070309020205020404" pitchFamily="49" charset="0"/>
                <a:cs typeface="Courier New" panose="02070309020205020404" pitchFamily="49" charset="0"/>
              </a:rPr>
              <a:t>   print =("1 - Got a true expression value")</a:t>
            </a:r>
          </a:p>
          <a:p>
            <a:r>
              <a:rPr lang="en-US" sz="1300" dirty="0">
                <a:latin typeface="Courier New" panose="02070309020205020404" pitchFamily="49" charset="0"/>
                <a:cs typeface="Courier New" panose="02070309020205020404" pitchFamily="49" charset="0"/>
              </a:rPr>
              <a:t>   print(</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a:t>
            </a:r>
          </a:p>
          <a:p>
            <a:r>
              <a:rPr lang="en-US" sz="1300" dirty="0" err="1">
                <a:latin typeface="Courier New" panose="02070309020205020404" pitchFamily="49" charset="0"/>
                <a:cs typeface="Courier New" panose="02070309020205020404" pitchFamily="49" charset="0"/>
              </a:rPr>
              <a:t>elif</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 == 150:</a:t>
            </a:r>
          </a:p>
          <a:p>
            <a:r>
              <a:rPr lang="en-US" sz="1300" dirty="0">
                <a:latin typeface="Courier New" panose="02070309020205020404" pitchFamily="49" charset="0"/>
                <a:cs typeface="Courier New" panose="02070309020205020404" pitchFamily="49" charset="0"/>
              </a:rPr>
              <a:t>   print("2 - Got a true expression value")</a:t>
            </a:r>
          </a:p>
          <a:p>
            <a:r>
              <a:rPr lang="en-US" sz="1300" dirty="0">
                <a:latin typeface="Courier New" panose="02070309020205020404" pitchFamily="49" charset="0"/>
                <a:cs typeface="Courier New" panose="02070309020205020404" pitchFamily="49" charset="0"/>
              </a:rPr>
              <a:t>   print(</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a:t>
            </a:r>
          </a:p>
          <a:p>
            <a:r>
              <a:rPr lang="en-US" sz="1300" dirty="0" err="1">
                <a:latin typeface="Courier New" panose="02070309020205020404" pitchFamily="49" charset="0"/>
                <a:cs typeface="Courier New" panose="02070309020205020404" pitchFamily="49" charset="0"/>
              </a:rPr>
              <a:t>elif</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 == 100:</a:t>
            </a:r>
          </a:p>
          <a:p>
            <a:r>
              <a:rPr lang="en-US" sz="1300" dirty="0">
                <a:latin typeface="Courier New" panose="02070309020205020404" pitchFamily="49" charset="0"/>
                <a:cs typeface="Courier New" panose="02070309020205020404" pitchFamily="49" charset="0"/>
              </a:rPr>
              <a:t>   print("3 - Got a true expression value")</a:t>
            </a:r>
          </a:p>
          <a:p>
            <a:r>
              <a:rPr lang="en-US" sz="1300" dirty="0">
                <a:latin typeface="Courier New" panose="02070309020205020404" pitchFamily="49" charset="0"/>
                <a:cs typeface="Courier New" panose="02070309020205020404" pitchFamily="49" charset="0"/>
              </a:rPr>
              <a:t>   print(</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else:</a:t>
            </a:r>
          </a:p>
          <a:p>
            <a:r>
              <a:rPr lang="en-US" sz="1300" dirty="0">
                <a:latin typeface="Courier New" panose="02070309020205020404" pitchFamily="49" charset="0"/>
                <a:cs typeface="Courier New" panose="02070309020205020404" pitchFamily="49" charset="0"/>
              </a:rPr>
              <a:t>   print("4 - Got a false expression value")</a:t>
            </a:r>
          </a:p>
          <a:p>
            <a:r>
              <a:rPr lang="en-US" sz="1300" dirty="0">
                <a:latin typeface="Courier New" panose="02070309020205020404" pitchFamily="49" charset="0"/>
                <a:cs typeface="Courier New" panose="02070309020205020404" pitchFamily="49" charset="0"/>
              </a:rPr>
              <a:t>   print(</a:t>
            </a:r>
            <a:r>
              <a:rPr lang="en-US" sz="1300" dirty="0" err="1">
                <a:latin typeface="Courier New" panose="02070309020205020404" pitchFamily="49" charset="0"/>
                <a:cs typeface="Courier New" panose="02070309020205020404" pitchFamily="49" charset="0"/>
              </a:rPr>
              <a:t>var</a:t>
            </a:r>
            <a:r>
              <a:rPr lang="en-US" sz="1300" dirty="0">
                <a:latin typeface="Courier New" panose="02070309020205020404" pitchFamily="49" charset="0"/>
                <a:cs typeface="Courier New" panose="02070309020205020404" pitchFamily="49" charset="0"/>
              </a:rPr>
              <a:t>)</a:t>
            </a:r>
          </a:p>
          <a:p>
            <a:endParaRPr lang="en-US" sz="1300" dirty="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print("Good bye!")</a:t>
            </a:r>
          </a:p>
        </p:txBody>
      </p:sp>
      <p:sp>
        <p:nvSpPr>
          <p:cNvPr id="10" name="Rectangle 9">
            <a:extLst>
              <a:ext uri="{FF2B5EF4-FFF2-40B4-BE49-F238E27FC236}">
                <a16:creationId xmlns:a16="http://schemas.microsoft.com/office/drawing/2014/main" id="{0FFC51F9-D634-437B-B5C4-A00A1D6D674A}"/>
              </a:ext>
            </a:extLst>
          </p:cNvPr>
          <p:cNvSpPr/>
          <p:nvPr/>
        </p:nvSpPr>
        <p:spPr>
          <a:xfrm>
            <a:off x="5809079" y="4291912"/>
            <a:ext cx="5428897" cy="170816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elif.py</a:t>
            </a:r>
          </a:p>
          <a:p>
            <a:r>
              <a:rPr lang="en-US" sz="1500" dirty="0">
                <a:latin typeface="Lucida Console" panose="020B0609040504020204" pitchFamily="49" charset="0"/>
              </a:rPr>
              <a:t>3 - Got a true expression value</a:t>
            </a:r>
          </a:p>
          <a:p>
            <a:r>
              <a:rPr lang="en-US" sz="1500" dirty="0">
                <a:latin typeface="Lucida Console" panose="020B0609040504020204" pitchFamily="49" charset="0"/>
              </a:rPr>
              <a:t>100</a:t>
            </a:r>
          </a:p>
          <a:p>
            <a:r>
              <a:rPr lang="en-US" sz="1500" dirty="0">
                <a:latin typeface="Lucida Console" panose="020B0609040504020204" pitchFamily="49" charset="0"/>
              </a:rPr>
              <a:t>Good bye!</a:t>
            </a:r>
          </a:p>
          <a:p>
            <a:endParaRPr lang="en-US" sz="1500" dirty="0">
              <a:latin typeface="Lucida Console" panose="020B0609040504020204" pitchFamily="49" charset="0"/>
            </a:endParaRPr>
          </a:p>
        </p:txBody>
      </p:sp>
      <p:sp>
        <p:nvSpPr>
          <p:cNvPr id="12" name="Rectangle 11">
            <a:extLst>
              <a:ext uri="{FF2B5EF4-FFF2-40B4-BE49-F238E27FC236}">
                <a16:creationId xmlns:a16="http://schemas.microsoft.com/office/drawing/2014/main" id="{EEAA0F1A-7899-4F06-B2DA-61C1D2336BF0}"/>
              </a:ext>
            </a:extLst>
          </p:cNvPr>
          <p:cNvSpPr/>
          <p:nvPr/>
        </p:nvSpPr>
        <p:spPr>
          <a:xfrm>
            <a:off x="5726783" y="3465711"/>
            <a:ext cx="6096000" cy="646331"/>
          </a:xfrm>
          <a:prstGeom prst="rect">
            <a:avLst/>
          </a:prstGeom>
        </p:spPr>
        <p:txBody>
          <a:bodyPr>
            <a:spAutoFit/>
          </a:bodyPr>
          <a:lstStyle/>
          <a:p>
            <a:r>
              <a:rPr lang="en-US" dirty="0">
                <a:solidFill>
                  <a:schemeClr val="bg1"/>
                </a:solidFill>
              </a:rPr>
              <a:t>When this code </a:t>
            </a:r>
            <a:r>
              <a:rPr lang="en-US" dirty="0">
                <a:solidFill>
                  <a:schemeClr val="bg1"/>
                </a:solidFill>
                <a:sym typeface="Wingdings" panose="05000000000000000000" pitchFamily="2" charset="2"/>
              </a:rPr>
              <a:t></a:t>
            </a:r>
            <a:r>
              <a:rPr lang="en-US" dirty="0">
                <a:solidFill>
                  <a:schemeClr val="bg1"/>
                </a:solidFill>
              </a:rPr>
              <a:t>is executed, it produces the following result</a:t>
            </a:r>
          </a:p>
        </p:txBody>
      </p:sp>
      <p:sp>
        <p:nvSpPr>
          <p:cNvPr id="14" name="Rectangle 13">
            <a:extLst>
              <a:ext uri="{FF2B5EF4-FFF2-40B4-BE49-F238E27FC236}">
                <a16:creationId xmlns:a16="http://schemas.microsoft.com/office/drawing/2014/main" id="{A71E04E8-D26E-46E7-9197-B2362DF3B19B}"/>
              </a:ext>
            </a:extLst>
          </p:cNvPr>
          <p:cNvSpPr/>
          <p:nvPr/>
        </p:nvSpPr>
        <p:spPr>
          <a:xfrm>
            <a:off x="5892787" y="4759184"/>
            <a:ext cx="4237276" cy="1010056"/>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01742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DECISION MAKING</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893238" cy="2046714"/>
          </a:xfrm>
          <a:prstGeom prst="rect">
            <a:avLst/>
          </a:prstGeom>
          <a:noFill/>
        </p:spPr>
        <p:txBody>
          <a:bodyPr wrap="square" lIns="0" tIns="0" rIns="0" bIns="45720" rtlCol="0">
            <a:spAutoFit/>
          </a:bodyPr>
          <a:lstStyle/>
          <a:p>
            <a:pPr algn="just"/>
            <a:r>
              <a:rPr lang="en-US" b="1" dirty="0">
                <a:solidFill>
                  <a:schemeClr val="bg1"/>
                </a:solidFill>
              </a:rPr>
              <a:t>III. NESTED IF STATEMENTS</a:t>
            </a:r>
          </a:p>
          <a:p>
            <a:pPr algn="just"/>
            <a:endParaRPr lang="en-US" sz="1600" b="1" dirty="0">
              <a:solidFill>
                <a:schemeClr val="bg1"/>
              </a:solidFill>
            </a:endParaRPr>
          </a:p>
          <a:p>
            <a:r>
              <a:rPr lang="en-US" sz="1600" dirty="0">
                <a:solidFill>
                  <a:schemeClr val="bg1"/>
                </a:solidFill>
              </a:rPr>
              <a:t>There may be a situation when you want to check for another condition after a condition resolves to true. In such a situation, you can use the nested </a:t>
            </a:r>
            <a:r>
              <a:rPr lang="en-US" sz="1600" b="1" dirty="0">
                <a:solidFill>
                  <a:schemeClr val="bg1"/>
                </a:solidFill>
              </a:rPr>
              <a:t>if</a:t>
            </a:r>
            <a:r>
              <a:rPr lang="en-US" sz="1600" dirty="0">
                <a:solidFill>
                  <a:schemeClr val="bg1"/>
                </a:solidFill>
              </a:rPr>
              <a:t> construct.</a:t>
            </a:r>
          </a:p>
          <a:p>
            <a:endParaRPr lang="en-US" sz="1600" dirty="0">
              <a:solidFill>
                <a:schemeClr val="bg1"/>
              </a:solidFill>
            </a:endParaRPr>
          </a:p>
          <a:p>
            <a:r>
              <a:rPr lang="en-US" sz="1600" dirty="0">
                <a:solidFill>
                  <a:schemeClr val="bg1"/>
                </a:solidFill>
              </a:rPr>
              <a:t>In a nested </a:t>
            </a:r>
            <a:r>
              <a:rPr lang="en-US" sz="1600" b="1" dirty="0">
                <a:solidFill>
                  <a:schemeClr val="bg1"/>
                </a:solidFill>
              </a:rPr>
              <a:t>if</a:t>
            </a:r>
            <a:r>
              <a:rPr lang="en-US" sz="1600" dirty="0">
                <a:solidFill>
                  <a:schemeClr val="bg1"/>
                </a:solidFill>
              </a:rPr>
              <a:t> construct, you can have an </a:t>
            </a:r>
            <a:r>
              <a:rPr lang="en-US" sz="1600" b="1" dirty="0">
                <a:solidFill>
                  <a:schemeClr val="bg1"/>
                </a:solidFill>
              </a:rPr>
              <a:t>if...</a:t>
            </a:r>
            <a:r>
              <a:rPr lang="en-US" sz="1600" b="1" dirty="0" err="1">
                <a:solidFill>
                  <a:schemeClr val="bg1"/>
                </a:solidFill>
              </a:rPr>
              <a:t>elif</a:t>
            </a:r>
            <a:r>
              <a:rPr lang="en-US" sz="1600" b="1" dirty="0">
                <a:solidFill>
                  <a:schemeClr val="bg1"/>
                </a:solidFill>
              </a:rPr>
              <a:t>...else</a:t>
            </a:r>
            <a:r>
              <a:rPr lang="en-US" sz="1600" dirty="0">
                <a:solidFill>
                  <a:schemeClr val="bg1"/>
                </a:solidFill>
              </a:rPr>
              <a:t> construct inside another </a:t>
            </a:r>
            <a:r>
              <a:rPr lang="en-US" sz="1600" b="1" dirty="0">
                <a:solidFill>
                  <a:schemeClr val="bg1"/>
                </a:solidFill>
              </a:rPr>
              <a:t>if...</a:t>
            </a:r>
            <a:r>
              <a:rPr lang="en-US" sz="1600" b="1" dirty="0" err="1">
                <a:solidFill>
                  <a:schemeClr val="bg1"/>
                </a:solidFill>
              </a:rPr>
              <a:t>elif</a:t>
            </a:r>
            <a:r>
              <a:rPr lang="en-US" sz="1600" b="1" dirty="0">
                <a:solidFill>
                  <a:schemeClr val="bg1"/>
                </a:solidFill>
              </a:rPr>
              <a:t>...else</a:t>
            </a:r>
            <a:r>
              <a:rPr lang="en-US" sz="1600" dirty="0">
                <a:solidFill>
                  <a:schemeClr val="bg1"/>
                </a:solidFill>
              </a:rPr>
              <a:t> construct.</a:t>
            </a:r>
          </a:p>
          <a:p>
            <a:endParaRPr lang="en-US" sz="1600" b="1" dirty="0">
              <a:solidFill>
                <a:schemeClr val="bg1"/>
              </a:solidFill>
            </a:endParaRPr>
          </a:p>
          <a:p>
            <a:r>
              <a:rPr lang="en-US" sz="1600" b="1" dirty="0">
                <a:solidFill>
                  <a:schemeClr val="bg1"/>
                </a:solidFill>
              </a:rPr>
              <a:t>Example -</a:t>
            </a:r>
          </a:p>
        </p:txBody>
      </p:sp>
      <p:sp>
        <p:nvSpPr>
          <p:cNvPr id="3" name="Rectangle 2">
            <a:extLst>
              <a:ext uri="{FF2B5EF4-FFF2-40B4-BE49-F238E27FC236}">
                <a16:creationId xmlns:a16="http://schemas.microsoft.com/office/drawing/2014/main" id="{6545B3BF-85D9-4B6E-8A2B-60D92DCEBA98}"/>
              </a:ext>
            </a:extLst>
          </p:cNvPr>
          <p:cNvSpPr/>
          <p:nvPr/>
        </p:nvSpPr>
        <p:spPr>
          <a:xfrm>
            <a:off x="560329" y="4092001"/>
            <a:ext cx="5192771" cy="1938992"/>
          </a:xfrm>
          <a:prstGeom prst="rect">
            <a:avLst/>
          </a:prstGeom>
          <a:solidFill>
            <a:schemeClr val="bg1"/>
          </a:solidFill>
        </p:spPr>
        <p:txBody>
          <a:bodyPr wrap="square">
            <a:spAutoFit/>
          </a:bodyPr>
          <a:lstStyle/>
          <a:p>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 100</a:t>
            </a:r>
          </a:p>
          <a:p>
            <a:r>
              <a:rPr lang="en-US" sz="1500" dirty="0">
                <a:latin typeface="Courier New" panose="02070309020205020404" pitchFamily="49" charset="0"/>
                <a:cs typeface="Courier New" panose="02070309020205020404" pitchFamily="49" charset="0"/>
              </a:rPr>
              <a:t>if </a:t>
            </a:r>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&lt; 200:</a:t>
            </a:r>
          </a:p>
          <a:p>
            <a:r>
              <a:rPr lang="en-US" sz="1500" dirty="0">
                <a:latin typeface="Courier New" panose="02070309020205020404" pitchFamily="49" charset="0"/>
                <a:cs typeface="Courier New" panose="02070309020205020404" pitchFamily="49" charset="0"/>
              </a:rPr>
              <a:t>   print("Expression value is less than 200")</a:t>
            </a:r>
          </a:p>
          <a:p>
            <a:r>
              <a:rPr lang="en-US" sz="1500" dirty="0">
                <a:latin typeface="Courier New" panose="02070309020205020404" pitchFamily="49" charset="0"/>
                <a:cs typeface="Courier New" panose="02070309020205020404" pitchFamily="49" charset="0"/>
              </a:rPr>
              <a:t>   if </a:t>
            </a:r>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 150:</a:t>
            </a:r>
          </a:p>
          <a:p>
            <a:r>
              <a:rPr lang="en-US" sz="1500" dirty="0">
                <a:latin typeface="Courier New" panose="02070309020205020404" pitchFamily="49" charset="0"/>
                <a:cs typeface="Courier New" panose="02070309020205020404" pitchFamily="49" charset="0"/>
              </a:rPr>
              <a:t>      print("Which is 150")</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elif</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 100:</a:t>
            </a:r>
          </a:p>
          <a:p>
            <a:r>
              <a:rPr lang="en-US" sz="1500" dirty="0">
                <a:latin typeface="Courier New" panose="02070309020205020404" pitchFamily="49" charset="0"/>
                <a:cs typeface="Courier New" panose="02070309020205020404" pitchFamily="49" charset="0"/>
              </a:rPr>
              <a:t>      print("Which is 100")</a:t>
            </a:r>
          </a:p>
        </p:txBody>
      </p:sp>
      <p:sp>
        <p:nvSpPr>
          <p:cNvPr id="5" name="Rectangle 4">
            <a:extLst>
              <a:ext uri="{FF2B5EF4-FFF2-40B4-BE49-F238E27FC236}">
                <a16:creationId xmlns:a16="http://schemas.microsoft.com/office/drawing/2014/main" id="{2BA974BA-5928-4BAC-B838-85B2024D9AFB}"/>
              </a:ext>
            </a:extLst>
          </p:cNvPr>
          <p:cNvSpPr/>
          <p:nvPr/>
        </p:nvSpPr>
        <p:spPr>
          <a:xfrm>
            <a:off x="5969000" y="4092001"/>
            <a:ext cx="5384800" cy="1938992"/>
          </a:xfrm>
          <a:prstGeom prst="rect">
            <a:avLst/>
          </a:prstGeom>
          <a:solidFill>
            <a:schemeClr val="bg1"/>
          </a:solidFill>
        </p:spPr>
        <p:txBody>
          <a:bodyPr wrap="square">
            <a:spAutoFit/>
          </a:bodyPr>
          <a:lstStyle/>
          <a:p>
            <a:r>
              <a:rPr lang="en-US" sz="1500" dirty="0" err="1">
                <a:latin typeface="Courier New" panose="02070309020205020404" pitchFamily="49" charset="0"/>
                <a:cs typeface="Courier New" panose="02070309020205020404" pitchFamily="49" charset="0"/>
              </a:rPr>
              <a:t>elif</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var</a:t>
            </a:r>
            <a:r>
              <a:rPr lang="en-US" sz="1500" dirty="0">
                <a:latin typeface="Courier New" panose="02070309020205020404" pitchFamily="49" charset="0"/>
                <a:cs typeface="Courier New" panose="02070309020205020404" pitchFamily="49" charset="0"/>
              </a:rPr>
              <a:t> &lt; 50:</a:t>
            </a:r>
          </a:p>
          <a:p>
            <a:r>
              <a:rPr lang="en-US" sz="1500" dirty="0">
                <a:latin typeface="Courier New" panose="02070309020205020404" pitchFamily="49" charset="0"/>
                <a:cs typeface="Courier New" panose="02070309020205020404" pitchFamily="49" charset="0"/>
              </a:rPr>
              <a:t>      print("Expression value is less than 50")</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print("Could not find true expression")</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print("Good bye!“)</a:t>
            </a:r>
          </a:p>
          <a:p>
            <a:endParaRPr lang="en-US" sz="15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8716099"/>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7293</TotalTime>
  <Words>3808</Words>
  <Application>Microsoft Office PowerPoint</Application>
  <PresentationFormat>Widescreen</PresentationFormat>
  <Paragraphs>535</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Graphik</vt:lpstr>
      <vt:lpstr>Graphik Black</vt:lpstr>
      <vt:lpstr>Graphik Body</vt:lpstr>
      <vt:lpstr>Lucida Console</vt:lpstr>
      <vt:lpstr>Wingdings</vt:lpstr>
      <vt:lpstr>MAIN MASTER - BLACK</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 Puerto, Bianca A.</dc:creator>
  <cp:lastModifiedBy>Serrano, Ma A. D.</cp:lastModifiedBy>
  <cp:revision>151</cp:revision>
  <dcterms:created xsi:type="dcterms:W3CDTF">2017-10-18T03:20:33Z</dcterms:created>
  <dcterms:modified xsi:type="dcterms:W3CDTF">2018-01-06T03:17:51Z</dcterms:modified>
</cp:coreProperties>
</file>