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63" r:id="rId4"/>
  </p:sldMasterIdLst>
  <p:notesMasterIdLst>
    <p:notesMasterId r:id="rId199"/>
  </p:notesMasterIdLst>
  <p:handoutMasterIdLst>
    <p:handoutMasterId r:id="rId200"/>
  </p:handoutMasterIdLst>
  <p:sldIdLst>
    <p:sldId id="256" r:id="rId5"/>
    <p:sldId id="736" r:id="rId6"/>
    <p:sldId id="526" r:id="rId7"/>
    <p:sldId id="533" r:id="rId8"/>
    <p:sldId id="534" r:id="rId9"/>
    <p:sldId id="536" r:id="rId10"/>
    <p:sldId id="537" r:id="rId11"/>
    <p:sldId id="554" r:id="rId12"/>
    <p:sldId id="553" r:id="rId13"/>
    <p:sldId id="539" r:id="rId14"/>
    <p:sldId id="551" r:id="rId15"/>
    <p:sldId id="540" r:id="rId16"/>
    <p:sldId id="541" r:id="rId17"/>
    <p:sldId id="548" r:id="rId18"/>
    <p:sldId id="549" r:id="rId19"/>
    <p:sldId id="550" r:id="rId20"/>
    <p:sldId id="542" r:id="rId21"/>
    <p:sldId id="535" r:id="rId22"/>
    <p:sldId id="555" r:id="rId23"/>
    <p:sldId id="556" r:id="rId24"/>
    <p:sldId id="557" r:id="rId25"/>
    <p:sldId id="558" r:id="rId26"/>
    <p:sldId id="559" r:id="rId27"/>
    <p:sldId id="560" r:id="rId28"/>
    <p:sldId id="561" r:id="rId29"/>
    <p:sldId id="562" r:id="rId30"/>
    <p:sldId id="563" r:id="rId31"/>
    <p:sldId id="564" r:id="rId32"/>
    <p:sldId id="565" r:id="rId33"/>
    <p:sldId id="566" r:id="rId34"/>
    <p:sldId id="567" r:id="rId35"/>
    <p:sldId id="568" r:id="rId36"/>
    <p:sldId id="569" r:id="rId37"/>
    <p:sldId id="570" r:id="rId38"/>
    <p:sldId id="571" r:id="rId39"/>
    <p:sldId id="572" r:id="rId40"/>
    <p:sldId id="573" r:id="rId41"/>
    <p:sldId id="574" r:id="rId42"/>
    <p:sldId id="575" r:id="rId43"/>
    <p:sldId id="576" r:id="rId44"/>
    <p:sldId id="577" r:id="rId45"/>
    <p:sldId id="578" r:id="rId46"/>
    <p:sldId id="579" r:id="rId47"/>
    <p:sldId id="731" r:id="rId48"/>
    <p:sldId id="581" r:id="rId49"/>
    <p:sldId id="582" r:id="rId50"/>
    <p:sldId id="583" r:id="rId51"/>
    <p:sldId id="584" r:id="rId52"/>
    <p:sldId id="585" r:id="rId53"/>
    <p:sldId id="586" r:id="rId54"/>
    <p:sldId id="587" r:id="rId55"/>
    <p:sldId id="588" r:id="rId56"/>
    <p:sldId id="589" r:id="rId57"/>
    <p:sldId id="590" r:id="rId58"/>
    <p:sldId id="591" r:id="rId59"/>
    <p:sldId id="592" r:id="rId60"/>
    <p:sldId id="593" r:id="rId61"/>
    <p:sldId id="594" r:id="rId62"/>
    <p:sldId id="595" r:id="rId63"/>
    <p:sldId id="596" r:id="rId64"/>
    <p:sldId id="597" r:id="rId65"/>
    <p:sldId id="598" r:id="rId66"/>
    <p:sldId id="599" r:id="rId67"/>
    <p:sldId id="600" r:id="rId68"/>
    <p:sldId id="601" r:id="rId69"/>
    <p:sldId id="602" r:id="rId70"/>
    <p:sldId id="603" r:id="rId71"/>
    <p:sldId id="604" r:id="rId72"/>
    <p:sldId id="605" r:id="rId73"/>
    <p:sldId id="606" r:id="rId74"/>
    <p:sldId id="607" r:id="rId75"/>
    <p:sldId id="608" r:id="rId76"/>
    <p:sldId id="609" r:id="rId77"/>
    <p:sldId id="610" r:id="rId78"/>
    <p:sldId id="611" r:id="rId79"/>
    <p:sldId id="612" r:id="rId80"/>
    <p:sldId id="613" r:id="rId81"/>
    <p:sldId id="614" r:id="rId82"/>
    <p:sldId id="615" r:id="rId83"/>
    <p:sldId id="616" r:id="rId84"/>
    <p:sldId id="617" r:id="rId85"/>
    <p:sldId id="618" r:id="rId86"/>
    <p:sldId id="619" r:id="rId87"/>
    <p:sldId id="620" r:id="rId88"/>
    <p:sldId id="621" r:id="rId89"/>
    <p:sldId id="622" r:id="rId90"/>
    <p:sldId id="623" r:id="rId91"/>
    <p:sldId id="732" r:id="rId92"/>
    <p:sldId id="624" r:id="rId93"/>
    <p:sldId id="625" r:id="rId94"/>
    <p:sldId id="626" r:id="rId95"/>
    <p:sldId id="627" r:id="rId96"/>
    <p:sldId id="628" r:id="rId97"/>
    <p:sldId id="629" r:id="rId98"/>
    <p:sldId id="630" r:id="rId99"/>
    <p:sldId id="631" r:id="rId100"/>
    <p:sldId id="632" r:id="rId101"/>
    <p:sldId id="633" r:id="rId102"/>
    <p:sldId id="634" r:id="rId103"/>
    <p:sldId id="635" r:id="rId104"/>
    <p:sldId id="636" r:id="rId105"/>
    <p:sldId id="637" r:id="rId106"/>
    <p:sldId id="638" r:id="rId107"/>
    <p:sldId id="639" r:id="rId108"/>
    <p:sldId id="640" r:id="rId109"/>
    <p:sldId id="641" r:id="rId110"/>
    <p:sldId id="642" r:id="rId111"/>
    <p:sldId id="643" r:id="rId112"/>
    <p:sldId id="644" r:id="rId113"/>
    <p:sldId id="645" r:id="rId114"/>
    <p:sldId id="646" r:id="rId115"/>
    <p:sldId id="647" r:id="rId116"/>
    <p:sldId id="648" r:id="rId117"/>
    <p:sldId id="649" r:id="rId118"/>
    <p:sldId id="650" r:id="rId119"/>
    <p:sldId id="651" r:id="rId120"/>
    <p:sldId id="652" r:id="rId121"/>
    <p:sldId id="653" r:id="rId122"/>
    <p:sldId id="654" r:id="rId123"/>
    <p:sldId id="655" r:id="rId124"/>
    <p:sldId id="656" r:id="rId125"/>
    <p:sldId id="657" r:id="rId126"/>
    <p:sldId id="658" r:id="rId127"/>
    <p:sldId id="660" r:id="rId128"/>
    <p:sldId id="661" r:id="rId129"/>
    <p:sldId id="662" r:id="rId130"/>
    <p:sldId id="663" r:id="rId131"/>
    <p:sldId id="664" r:id="rId132"/>
    <p:sldId id="665" r:id="rId133"/>
    <p:sldId id="666" r:id="rId134"/>
    <p:sldId id="667" r:id="rId135"/>
    <p:sldId id="668" r:id="rId136"/>
    <p:sldId id="669" r:id="rId137"/>
    <p:sldId id="670" r:id="rId138"/>
    <p:sldId id="671" r:id="rId139"/>
    <p:sldId id="672" r:id="rId140"/>
    <p:sldId id="673" r:id="rId141"/>
    <p:sldId id="674" r:id="rId142"/>
    <p:sldId id="675" r:id="rId143"/>
    <p:sldId id="676" r:id="rId144"/>
    <p:sldId id="677" r:id="rId145"/>
    <p:sldId id="678" r:id="rId146"/>
    <p:sldId id="679" r:id="rId147"/>
    <p:sldId id="680" r:id="rId148"/>
    <p:sldId id="681" r:id="rId149"/>
    <p:sldId id="682" r:id="rId150"/>
    <p:sldId id="683" r:id="rId151"/>
    <p:sldId id="684" r:id="rId152"/>
    <p:sldId id="685" r:id="rId153"/>
    <p:sldId id="686" r:id="rId154"/>
    <p:sldId id="687" r:id="rId155"/>
    <p:sldId id="688" r:id="rId156"/>
    <p:sldId id="689" r:id="rId157"/>
    <p:sldId id="690" r:id="rId158"/>
    <p:sldId id="691" r:id="rId159"/>
    <p:sldId id="692" r:id="rId160"/>
    <p:sldId id="693" r:id="rId161"/>
    <p:sldId id="694" r:id="rId162"/>
    <p:sldId id="695" r:id="rId163"/>
    <p:sldId id="696" r:id="rId164"/>
    <p:sldId id="697" r:id="rId165"/>
    <p:sldId id="698" r:id="rId166"/>
    <p:sldId id="699" r:id="rId167"/>
    <p:sldId id="700" r:id="rId168"/>
    <p:sldId id="701" r:id="rId169"/>
    <p:sldId id="702" r:id="rId170"/>
    <p:sldId id="703" r:id="rId171"/>
    <p:sldId id="704" r:id="rId172"/>
    <p:sldId id="705" r:id="rId173"/>
    <p:sldId id="706" r:id="rId174"/>
    <p:sldId id="707" r:id="rId175"/>
    <p:sldId id="708" r:id="rId176"/>
    <p:sldId id="709" r:id="rId177"/>
    <p:sldId id="710" r:id="rId178"/>
    <p:sldId id="711" r:id="rId179"/>
    <p:sldId id="712" r:id="rId180"/>
    <p:sldId id="713" r:id="rId181"/>
    <p:sldId id="714" r:id="rId182"/>
    <p:sldId id="715" r:id="rId183"/>
    <p:sldId id="716" r:id="rId184"/>
    <p:sldId id="717" r:id="rId185"/>
    <p:sldId id="718" r:id="rId186"/>
    <p:sldId id="719" r:id="rId187"/>
    <p:sldId id="720" r:id="rId188"/>
    <p:sldId id="721" r:id="rId189"/>
    <p:sldId id="722" r:id="rId190"/>
    <p:sldId id="723" r:id="rId191"/>
    <p:sldId id="724" r:id="rId192"/>
    <p:sldId id="725" r:id="rId193"/>
    <p:sldId id="726" r:id="rId194"/>
    <p:sldId id="727" r:id="rId195"/>
    <p:sldId id="728" r:id="rId196"/>
    <p:sldId id="729" r:id="rId197"/>
    <p:sldId id="734" r:id="rId198"/>
  </p:sldIdLst>
  <p:sldSz cx="12192000" cy="6858000"/>
  <p:notesSz cx="6797675" cy="9928225"/>
  <p:custDataLst>
    <p:tags r:id="rId201"/>
  </p:custDataLst>
  <p:defaultTextStyle>
    <a:defPPr>
      <a:defRPr lang="en-US"/>
    </a:defPPr>
    <a:lvl1pPr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884739-364C-46D6-BD94-F36D5CDA578B}">
          <p14:sldIdLst>
            <p14:sldId id="256"/>
            <p14:sldId id="736"/>
            <p14:sldId id="526"/>
            <p14:sldId id="533"/>
            <p14:sldId id="534"/>
            <p14:sldId id="536"/>
            <p14:sldId id="537"/>
            <p14:sldId id="554"/>
            <p14:sldId id="553"/>
            <p14:sldId id="539"/>
            <p14:sldId id="551"/>
            <p14:sldId id="540"/>
            <p14:sldId id="541"/>
            <p14:sldId id="548"/>
            <p14:sldId id="549"/>
            <p14:sldId id="550"/>
            <p14:sldId id="542"/>
            <p14:sldId id="535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731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</p14:sldIdLst>
        </p14:section>
        <p14:section name="Resume" id="{D0D43CF0-1170-45AB-89B6-438464307124}">
          <p14:sldIdLst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732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89"/>
            <p14:sldId id="690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02"/>
            <p14:sldId id="703"/>
            <p14:sldId id="704"/>
            <p14:sldId id="705"/>
            <p14:sldId id="706"/>
            <p14:sldId id="707"/>
            <p14:sldId id="708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39" userDrawn="1">
          <p15:clr>
            <a:srgbClr val="A4A3A4"/>
          </p15:clr>
        </p15:guide>
        <p15:guide id="2" orient="horz" pos="2888" userDrawn="1">
          <p15:clr>
            <a:srgbClr val="A4A3A4"/>
          </p15:clr>
        </p15:guide>
        <p15:guide id="3" orient="horz" pos="3024" userDrawn="1">
          <p15:clr>
            <a:srgbClr val="A4A3A4"/>
          </p15:clr>
        </p15:guide>
        <p15:guide id="4" orient="horz" pos="3162" userDrawn="1">
          <p15:clr>
            <a:srgbClr val="A4A3A4"/>
          </p15:clr>
        </p15:guide>
        <p15:guide id="5" orient="horz" pos="3368" userDrawn="1">
          <p15:clr>
            <a:srgbClr val="A4A3A4"/>
          </p15:clr>
        </p15:guide>
        <p15:guide id="6" orient="horz" pos="4233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orient="horz" pos="2008" userDrawn="1">
          <p15:clr>
            <a:srgbClr val="A4A3A4"/>
          </p15:clr>
        </p15:guide>
        <p15:guide id="9" orient="horz" pos="968" userDrawn="1">
          <p15:clr>
            <a:srgbClr val="A4A3A4"/>
          </p15:clr>
        </p15:guide>
        <p15:guide id="10" pos="423" userDrawn="1">
          <p15:clr>
            <a:srgbClr val="A4A3A4"/>
          </p15:clr>
        </p15:guide>
        <p15:guide id="11" pos="2125" userDrawn="1">
          <p15:clr>
            <a:srgbClr val="A4A3A4"/>
          </p15:clr>
        </p15:guide>
        <p15:guide id="12" pos="7372" userDrawn="1">
          <p15:clr>
            <a:srgbClr val="A4A3A4"/>
          </p15:clr>
        </p15:guide>
        <p15:guide id="13" pos="21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204" userDrawn="1">
          <p15:clr>
            <a:srgbClr val="A4A3A4"/>
          </p15:clr>
        </p15:guide>
        <p15:guide id="3" orient="horz" pos="3128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phanie.m.olla" initials="so" lastIdx="9" clrIdx="0"/>
  <p:cmAuthor id="1" name="sabitha nair" initials="sn" lastIdx="5" clrIdx="1">
    <p:extLst/>
  </p:cmAuthor>
  <p:cmAuthor id="2" name="Bagmar, Jai" initials="BJ" lastIdx="9" clrIdx="2"/>
  <p:cmAuthor id="3" name="Hayward, Douglas" initials="DTH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269238"/>
    <a:srgbClr val="2B94C3"/>
    <a:srgbClr val="003344"/>
    <a:srgbClr val="AADDEE"/>
    <a:srgbClr val="66AA44"/>
    <a:srgbClr val="001B4D"/>
    <a:srgbClr val="937D3F"/>
    <a:srgbClr val="6BB248"/>
    <a:srgbClr val="CCBB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434" autoAdjust="0"/>
  </p:normalViewPr>
  <p:slideViewPr>
    <p:cSldViewPr snapToGrid="0" snapToObjects="1" showGuides="1">
      <p:cViewPr varScale="1">
        <p:scale>
          <a:sx n="97" d="100"/>
          <a:sy n="97" d="100"/>
        </p:scale>
        <p:origin x="102" y="240"/>
      </p:cViewPr>
      <p:guideLst>
        <p:guide orient="horz" pos="1239"/>
        <p:guide orient="horz" pos="2888"/>
        <p:guide orient="horz" pos="3024"/>
        <p:guide orient="horz" pos="3162"/>
        <p:guide orient="horz" pos="3368"/>
        <p:guide orient="horz" pos="4233"/>
        <p:guide orient="horz" pos="2160"/>
        <p:guide orient="horz" pos="2008"/>
        <p:guide orient="horz" pos="968"/>
        <p:guide pos="423"/>
        <p:guide pos="2125"/>
        <p:guide pos="7372"/>
        <p:guide pos="2131"/>
      </p:guideLst>
    </p:cSldViewPr>
  </p:slideViewPr>
  <p:outlineViewPr>
    <p:cViewPr>
      <p:scale>
        <a:sx n="33" d="100"/>
        <a:sy n="33" d="100"/>
      </p:scale>
      <p:origin x="0" y="345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52" d="100"/>
          <a:sy n="52" d="100"/>
        </p:scale>
        <p:origin x="2958" y="96"/>
      </p:cViewPr>
      <p:guideLst>
        <p:guide orient="horz" pos="2880"/>
        <p:guide pos="2204"/>
        <p:guide orient="horz" pos="3128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theme" Target="theme/theme1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144" Type="http://schemas.openxmlformats.org/officeDocument/2006/relationships/slide" Target="slides/slide140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65" Type="http://schemas.openxmlformats.org/officeDocument/2006/relationships/slide" Target="slides/slide161.xml"/><Relationship Id="rId181" Type="http://schemas.openxmlformats.org/officeDocument/2006/relationships/slide" Target="slides/slide177.xml"/><Relationship Id="rId186" Type="http://schemas.openxmlformats.org/officeDocument/2006/relationships/slide" Target="slides/slide182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slide" Target="slides/slide13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55" Type="http://schemas.openxmlformats.org/officeDocument/2006/relationships/slide" Target="slides/slide151.xml"/><Relationship Id="rId171" Type="http://schemas.openxmlformats.org/officeDocument/2006/relationships/slide" Target="slides/slide167.xml"/><Relationship Id="rId176" Type="http://schemas.openxmlformats.org/officeDocument/2006/relationships/slide" Target="slides/slide172.xml"/><Relationship Id="rId192" Type="http://schemas.openxmlformats.org/officeDocument/2006/relationships/slide" Target="slides/slide188.xml"/><Relationship Id="rId197" Type="http://schemas.openxmlformats.org/officeDocument/2006/relationships/slide" Target="slides/slide193.xml"/><Relationship Id="rId206" Type="http://schemas.openxmlformats.org/officeDocument/2006/relationships/tableStyles" Target="tableStyles.xml"/><Relationship Id="rId201" Type="http://schemas.openxmlformats.org/officeDocument/2006/relationships/tags" Target="tags/tag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45" Type="http://schemas.openxmlformats.org/officeDocument/2006/relationships/slide" Target="slides/slide141.xml"/><Relationship Id="rId161" Type="http://schemas.openxmlformats.org/officeDocument/2006/relationships/slide" Target="slides/slide157.xml"/><Relationship Id="rId166" Type="http://schemas.openxmlformats.org/officeDocument/2006/relationships/slide" Target="slides/slide162.xml"/><Relationship Id="rId182" Type="http://schemas.openxmlformats.org/officeDocument/2006/relationships/slide" Target="slides/slide178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51" Type="http://schemas.openxmlformats.org/officeDocument/2006/relationships/slide" Target="slides/slide147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2" Type="http://schemas.openxmlformats.org/officeDocument/2006/relationships/commentAuthors" Target="commentAuthors.xml"/><Relationship Id="rId207" Type="http://schemas.microsoft.com/office/2016/11/relationships/changesInfo" Target="changesInfos/changesInfo1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notesMaster" Target="notesMasters/notesMaster1.xml"/><Relationship Id="rId203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190" Type="http://schemas.openxmlformats.org/officeDocument/2006/relationships/slide" Target="slides/slide186.xml"/><Relationship Id="rId204" Type="http://schemas.openxmlformats.org/officeDocument/2006/relationships/viewProps" Target="view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ejas, Franklin R." userId="15ff70f9-a488-418b-8ac8-4829c621e219" providerId="ADAL" clId="{E61D74B3-184A-4773-8391-5AA6E45D34C0}"/>
    <pc:docChg chg="undo redo custSel modSld">
      <pc:chgData name="Parejas, Franklin R." userId="15ff70f9-a488-418b-8ac8-4829c621e219" providerId="ADAL" clId="{E61D74B3-184A-4773-8391-5AA6E45D34C0}" dt="2019-01-31T09:15:31.208" v="48" actId="20577"/>
      <pc:docMkLst>
        <pc:docMk/>
      </pc:docMkLst>
      <pc:sldChg chg="modSp">
        <pc:chgData name="Parejas, Franklin R." userId="15ff70f9-a488-418b-8ac8-4829c621e219" providerId="ADAL" clId="{E61D74B3-184A-4773-8391-5AA6E45D34C0}" dt="2019-01-30T08:16:17.958" v="3" actId="20577"/>
        <pc:sldMkLst>
          <pc:docMk/>
          <pc:sldMk cId="4036245765" sldId="539"/>
        </pc:sldMkLst>
        <pc:spChg chg="mod">
          <ac:chgData name="Parejas, Franklin R." userId="15ff70f9-a488-418b-8ac8-4829c621e219" providerId="ADAL" clId="{E61D74B3-184A-4773-8391-5AA6E45D34C0}" dt="2019-01-30T08:16:17.958" v="3" actId="20577"/>
          <ac:spMkLst>
            <pc:docMk/>
            <pc:sldMk cId="4036245765" sldId="539"/>
            <ac:spMk id="6" creationId="{00000000-0000-0000-0000-000000000000}"/>
          </ac:spMkLst>
        </pc:spChg>
      </pc:sldChg>
      <pc:sldChg chg="modSp">
        <pc:chgData name="Parejas, Franklin R." userId="15ff70f9-a488-418b-8ac8-4829c621e219" providerId="ADAL" clId="{E61D74B3-184A-4773-8391-5AA6E45D34C0}" dt="2019-01-30T08:17:12.150" v="5" actId="20577"/>
        <pc:sldMkLst>
          <pc:docMk/>
          <pc:sldMk cId="3933736403" sldId="540"/>
        </pc:sldMkLst>
        <pc:graphicFrameChg chg="modGraphic">
          <ac:chgData name="Parejas, Franklin R." userId="15ff70f9-a488-418b-8ac8-4829c621e219" providerId="ADAL" clId="{E61D74B3-184A-4773-8391-5AA6E45D34C0}" dt="2019-01-30T08:17:12.150" v="5" actId="20577"/>
          <ac:graphicFrameMkLst>
            <pc:docMk/>
            <pc:sldMk cId="3933736403" sldId="540"/>
            <ac:graphicFrameMk id="2" creationId="{00000000-0000-0000-0000-000000000000}"/>
          </ac:graphicFrameMkLst>
        </pc:graphicFrameChg>
      </pc:sldChg>
      <pc:sldChg chg="modSp">
        <pc:chgData name="Parejas, Franklin R." userId="15ff70f9-a488-418b-8ac8-4829c621e219" providerId="ADAL" clId="{E61D74B3-184A-4773-8391-5AA6E45D34C0}" dt="2019-01-30T08:29:28.731" v="7" actId="20577"/>
        <pc:sldMkLst>
          <pc:docMk/>
          <pc:sldMk cId="538881255" sldId="558"/>
        </pc:sldMkLst>
        <pc:spChg chg="mod">
          <ac:chgData name="Parejas, Franklin R." userId="15ff70f9-a488-418b-8ac8-4829c621e219" providerId="ADAL" clId="{E61D74B3-184A-4773-8391-5AA6E45D34C0}" dt="2019-01-30T08:29:28.731" v="7" actId="20577"/>
          <ac:spMkLst>
            <pc:docMk/>
            <pc:sldMk cId="538881255" sldId="558"/>
            <ac:spMk id="8" creationId="{00000000-0000-0000-0000-000000000000}"/>
          </ac:spMkLst>
        </pc:spChg>
      </pc:sldChg>
      <pc:sldChg chg="modSp">
        <pc:chgData name="Parejas, Franklin R." userId="15ff70f9-a488-418b-8ac8-4829c621e219" providerId="ADAL" clId="{E61D74B3-184A-4773-8391-5AA6E45D34C0}" dt="2019-01-31T00:30:44.830" v="22" actId="20577"/>
        <pc:sldMkLst>
          <pc:docMk/>
          <pc:sldMk cId="33375122" sldId="615"/>
        </pc:sldMkLst>
        <pc:graphicFrameChg chg="modGraphic">
          <ac:chgData name="Parejas, Franklin R." userId="15ff70f9-a488-418b-8ac8-4829c621e219" providerId="ADAL" clId="{E61D74B3-184A-4773-8391-5AA6E45D34C0}" dt="2019-01-31T00:30:44.830" v="22" actId="20577"/>
          <ac:graphicFrameMkLst>
            <pc:docMk/>
            <pc:sldMk cId="33375122" sldId="615"/>
            <ac:graphicFrameMk id="9" creationId="{00000000-0000-0000-0000-000000000000}"/>
          </ac:graphicFrameMkLst>
        </pc:graphicFrameChg>
      </pc:sldChg>
      <pc:sldChg chg="modSp">
        <pc:chgData name="Parejas, Franklin R." userId="15ff70f9-a488-418b-8ac8-4829c621e219" providerId="ADAL" clId="{E61D74B3-184A-4773-8391-5AA6E45D34C0}" dt="2019-01-31T09:15:31.208" v="48" actId="20577"/>
        <pc:sldMkLst>
          <pc:docMk/>
          <pc:sldMk cId="4170494447" sldId="623"/>
        </pc:sldMkLst>
        <pc:spChg chg="mod">
          <ac:chgData name="Parejas, Franklin R." userId="15ff70f9-a488-418b-8ac8-4829c621e219" providerId="ADAL" clId="{E61D74B3-184A-4773-8391-5AA6E45D34C0}" dt="2019-01-31T09:15:31.208" v="48" actId="20577"/>
          <ac:spMkLst>
            <pc:docMk/>
            <pc:sldMk cId="4170494447" sldId="623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67084"/>
            <a:ext cx="33988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/>
            </a:lvl1pPr>
          </a:lstStyle>
          <a:p>
            <a:r>
              <a:rPr lang="en-US" sz="1000" dirty="0"/>
              <a:t>Products: Automotive, Industrial, Infrastructure &amp; Travel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6708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/>
            </a:lvl1pPr>
          </a:lstStyle>
          <a:p>
            <a:fld id="{3E82913B-684B-45AA-BEFB-87506F44402E}" type="datetime1">
              <a:rPr lang="en-US" sz="1000"/>
              <a:pPr/>
              <a:t>1/31/2019</a:t>
            </a:fld>
            <a:endParaRPr lang="en-US" sz="1000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3007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/>
            </a:lvl1pPr>
          </a:lstStyle>
          <a:p>
            <a:r>
              <a:rPr lang="en-US" sz="1000" dirty="0"/>
              <a:t>Copyright © 2009 Accenture All Rights Reserved.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363007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/>
            </a:lvl1pPr>
          </a:lstStyle>
          <a:p>
            <a:fld id="{FA028DC5-776A-458E-8C28-9823E1AC2C40}" type="slidenum">
              <a:rPr lang="en-US" sz="100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8576013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67084"/>
            <a:ext cx="33988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000" b="0"/>
            </a:lvl1pPr>
          </a:lstStyle>
          <a:p>
            <a:r>
              <a:rPr lang="en-US" dirty="0"/>
              <a:t>Products: Automotive, Industrial, Infrastructure &amp; Travel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6708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000" b="0"/>
            </a:lvl1pPr>
          </a:lstStyle>
          <a:p>
            <a:fld id="{EF0961F8-5312-4593-A8E0-89411A6E4F80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3007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000" b="0"/>
            </a:lvl1pPr>
          </a:lstStyle>
          <a:p>
            <a:r>
              <a:rPr lang="en-US" dirty="0"/>
              <a:t>Copyright © 2009 Accenture All Rights Reserved.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63007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000" b="0"/>
            </a:lvl1pPr>
          </a:lstStyle>
          <a:p>
            <a:fld id="{AA9165B6-BC07-4CA1-B14C-0486958E4C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3209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fontAlgn="base">
      <a:spcBef>
        <a:spcPct val="30000"/>
      </a:spcBef>
      <a:spcAft>
        <a:spcPct val="0"/>
      </a:spcAft>
      <a:buFont typeface="Arial" pitchFamily="34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228600" indent="-114300" algn="l" rtl="0" fontAlgn="base">
      <a:spcBef>
        <a:spcPct val="30000"/>
      </a:spcBef>
      <a:spcAft>
        <a:spcPct val="0"/>
      </a:spcAft>
      <a:buFont typeface="Arial" pitchFamily="34" charset="0"/>
      <a:buChar char="–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42900" indent="-114300" algn="l" rtl="0" fontAlgn="base">
      <a:spcBef>
        <a:spcPct val="30000"/>
      </a:spcBef>
      <a:spcAft>
        <a:spcPct val="0"/>
      </a:spcAft>
      <a:buFont typeface="Arial" pitchFamily="34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457200" indent="-114300" algn="l" rtl="0" fontAlgn="base">
      <a:spcBef>
        <a:spcPct val="30000"/>
      </a:spcBef>
      <a:spcAft>
        <a:spcPct val="0"/>
      </a:spcAft>
      <a:buFont typeface="Arial" pitchFamily="34" charset="0"/>
      <a:buChar char="–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571500" indent="-114300" algn="l" rtl="0" fontAlgn="base">
      <a:spcBef>
        <a:spcPct val="30000"/>
      </a:spcBef>
      <a:spcAft>
        <a:spcPct val="0"/>
      </a:spcAft>
      <a:buFont typeface="Arial" pitchFamily="34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2A009A-C4AC-4274-BCC6-35D100FBA777}" type="slidenum">
              <a:rPr lang="en-US"/>
              <a:pPr/>
              <a:t>0</a:t>
            </a:fld>
            <a:endParaRPr lang="en-US" dirty="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5113" cy="3722687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90537BA-9856-4466-9DAC-8C24BD0BD89A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2009 Accenture All Rights Reserved.</a:t>
            </a:r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/>
              <a:t>Quality &amp; Client Satisfaction</a:t>
            </a:r>
          </a:p>
        </p:txBody>
      </p:sp>
    </p:spTree>
    <p:extLst>
      <p:ext uri="{BB962C8B-B14F-4D97-AF65-F5344CB8AC3E}">
        <p14:creationId xmlns:p14="http://schemas.microsoft.com/office/powerpoint/2010/main" val="263550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CC9EA0-44CE-4833-B605-3A097C756F4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2950"/>
            <a:ext cx="6618287" cy="3724275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748" y="4716867"/>
            <a:ext cx="4986182" cy="4467875"/>
          </a:xfrm>
          <a:noFill/>
          <a:ln/>
        </p:spPr>
        <p:txBody>
          <a:bodyPr/>
          <a:lstStyle/>
          <a:p>
            <a:pPr marL="230475" indent="-230475"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0750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CC9EA0-44CE-4833-B605-3A097C756F4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2950"/>
            <a:ext cx="6618287" cy="3724275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748" y="4716867"/>
            <a:ext cx="4986182" cy="4467875"/>
          </a:xfrm>
          <a:noFill/>
          <a:ln/>
        </p:spPr>
        <p:txBody>
          <a:bodyPr/>
          <a:lstStyle/>
          <a:p>
            <a:pPr marL="230475" indent="-230475"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0853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CC9EA0-44CE-4833-B605-3A097C756F4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2950"/>
            <a:ext cx="6618287" cy="3724275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748" y="4716867"/>
            <a:ext cx="4986182" cy="4467875"/>
          </a:xfrm>
          <a:noFill/>
          <a:ln/>
        </p:spPr>
        <p:txBody>
          <a:bodyPr/>
          <a:lstStyle/>
          <a:p>
            <a:pPr marL="230475" indent="-230475"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333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: Dark">
    <p:bg>
      <p:bgPr>
        <a:gradFill flip="none" rotWithShape="1">
          <a:gsLst>
            <a:gs pos="48000">
              <a:srgbClr val="F4F4F4"/>
            </a:gs>
            <a:gs pos="100000">
              <a:srgbClr val="E4E4E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ircuit hardwar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5667" y="-1"/>
            <a:ext cx="1222766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-35667" y="0"/>
            <a:ext cx="12227668" cy="6858000"/>
          </a:xfrm>
          <a:prstGeom prst="rect">
            <a:avLst/>
          </a:prstGeom>
          <a:gradFill>
            <a:gsLst>
              <a:gs pos="28000">
                <a:schemeClr val="bg1">
                  <a:alpha val="67000"/>
                </a:schemeClr>
              </a:gs>
              <a:gs pos="67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10090371" y="442497"/>
            <a:ext cx="1749397" cy="462761"/>
            <a:chOff x="243" y="1559"/>
            <a:chExt cx="1308" cy="346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1005" y="1559"/>
              <a:ext cx="129" cy="137"/>
            </a:xfrm>
            <a:custGeom>
              <a:avLst/>
              <a:gdLst>
                <a:gd name="T0" fmla="*/ 0 w 387"/>
                <a:gd name="T1" fmla="*/ 0 h 411"/>
                <a:gd name="T2" fmla="*/ 387 w 387"/>
                <a:gd name="T3" fmla="*/ 157 h 411"/>
                <a:gd name="T4" fmla="*/ 387 w 387"/>
                <a:gd name="T5" fmla="*/ 254 h 411"/>
                <a:gd name="T6" fmla="*/ 0 w 387"/>
                <a:gd name="T7" fmla="*/ 411 h 411"/>
                <a:gd name="T8" fmla="*/ 0 w 387"/>
                <a:gd name="T9" fmla="*/ 290 h 411"/>
                <a:gd name="T10" fmla="*/ 226 w 387"/>
                <a:gd name="T11" fmla="*/ 206 h 411"/>
                <a:gd name="T12" fmla="*/ 0 w 387"/>
                <a:gd name="T13" fmla="*/ 117 h 411"/>
                <a:gd name="T14" fmla="*/ 0 w 387"/>
                <a:gd name="T1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7" h="411">
                  <a:moveTo>
                    <a:pt x="0" y="0"/>
                  </a:moveTo>
                  <a:lnTo>
                    <a:pt x="387" y="157"/>
                  </a:lnTo>
                  <a:lnTo>
                    <a:pt x="387" y="254"/>
                  </a:lnTo>
                  <a:lnTo>
                    <a:pt x="0" y="411"/>
                  </a:lnTo>
                  <a:lnTo>
                    <a:pt x="0" y="290"/>
                  </a:lnTo>
                  <a:lnTo>
                    <a:pt x="226" y="206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D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6650" tIns="28325" rIns="56650" bIns="28325" numCol="1" anchor="t" anchorCtr="0" compatLnSpc="1">
              <a:prstTxWarp prst="textNoShape">
                <a:avLst/>
              </a:prstTxWarp>
            </a:bodyPr>
            <a:lstStyle/>
            <a:p>
              <a:pPr defTabSz="424853"/>
              <a:endParaRPr lang="en-US" sz="836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243" y="1704"/>
              <a:ext cx="1308" cy="201"/>
            </a:xfrm>
            <a:custGeom>
              <a:avLst/>
              <a:gdLst>
                <a:gd name="T0" fmla="*/ 127 w 3923"/>
                <a:gd name="T1" fmla="*/ 475 h 602"/>
                <a:gd name="T2" fmla="*/ 251 w 3923"/>
                <a:gd name="T3" fmla="*/ 489 h 602"/>
                <a:gd name="T4" fmla="*/ 3668 w 3923"/>
                <a:gd name="T5" fmla="*/ 231 h 602"/>
                <a:gd name="T6" fmla="*/ 3770 w 3923"/>
                <a:gd name="T7" fmla="*/ 234 h 602"/>
                <a:gd name="T8" fmla="*/ 1553 w 3923"/>
                <a:gd name="T9" fmla="*/ 261 h 602"/>
                <a:gd name="T10" fmla="*/ 1645 w 3923"/>
                <a:gd name="T11" fmla="*/ 218 h 602"/>
                <a:gd name="T12" fmla="*/ 2880 w 3923"/>
                <a:gd name="T13" fmla="*/ 500 h 602"/>
                <a:gd name="T14" fmla="*/ 2980 w 3923"/>
                <a:gd name="T15" fmla="*/ 138 h 602"/>
                <a:gd name="T16" fmla="*/ 2900 w 3923"/>
                <a:gd name="T17" fmla="*/ 594 h 602"/>
                <a:gd name="T18" fmla="*/ 2716 w 3923"/>
                <a:gd name="T19" fmla="*/ 508 h 602"/>
                <a:gd name="T20" fmla="*/ 3360 w 3923"/>
                <a:gd name="T21" fmla="*/ 279 h 602"/>
                <a:gd name="T22" fmla="*/ 3324 w 3923"/>
                <a:gd name="T23" fmla="*/ 220 h 602"/>
                <a:gd name="T24" fmla="*/ 3775 w 3923"/>
                <a:gd name="T25" fmla="*/ 134 h 602"/>
                <a:gd name="T26" fmla="*/ 3923 w 3923"/>
                <a:gd name="T27" fmla="*/ 342 h 602"/>
                <a:gd name="T28" fmla="*/ 3703 w 3923"/>
                <a:gd name="T29" fmla="*/ 508 h 602"/>
                <a:gd name="T30" fmla="*/ 3916 w 3923"/>
                <a:gd name="T31" fmla="*/ 478 h 602"/>
                <a:gd name="T32" fmla="*/ 3685 w 3923"/>
                <a:gd name="T33" fmla="*/ 600 h 602"/>
                <a:gd name="T34" fmla="*/ 3502 w 3923"/>
                <a:gd name="T35" fmla="*/ 411 h 602"/>
                <a:gd name="T36" fmla="*/ 3597 w 3923"/>
                <a:gd name="T37" fmla="*/ 160 h 602"/>
                <a:gd name="T38" fmla="*/ 2261 w 3923"/>
                <a:gd name="T39" fmla="*/ 158 h 602"/>
                <a:gd name="T40" fmla="*/ 2180 w 3923"/>
                <a:gd name="T41" fmla="*/ 283 h 602"/>
                <a:gd name="T42" fmla="*/ 2052 w 3923"/>
                <a:gd name="T43" fmla="*/ 258 h 602"/>
                <a:gd name="T44" fmla="*/ 2045 w 3923"/>
                <a:gd name="T45" fmla="*/ 188 h 602"/>
                <a:gd name="T46" fmla="*/ 1682 w 3923"/>
                <a:gd name="T47" fmla="*/ 134 h 602"/>
                <a:gd name="T48" fmla="*/ 1830 w 3923"/>
                <a:gd name="T49" fmla="*/ 342 h 602"/>
                <a:gd name="T50" fmla="*/ 1610 w 3923"/>
                <a:gd name="T51" fmla="*/ 508 h 602"/>
                <a:gd name="T52" fmla="*/ 1823 w 3923"/>
                <a:gd name="T53" fmla="*/ 478 h 602"/>
                <a:gd name="T54" fmla="*/ 1594 w 3923"/>
                <a:gd name="T55" fmla="*/ 600 h 602"/>
                <a:gd name="T56" fmla="*/ 1410 w 3923"/>
                <a:gd name="T57" fmla="*/ 411 h 602"/>
                <a:gd name="T58" fmla="*/ 1505 w 3923"/>
                <a:gd name="T59" fmla="*/ 160 h 602"/>
                <a:gd name="T60" fmla="*/ 1265 w 3923"/>
                <a:gd name="T61" fmla="*/ 154 h 602"/>
                <a:gd name="T62" fmla="*/ 1218 w 3923"/>
                <a:gd name="T63" fmla="*/ 260 h 602"/>
                <a:gd name="T64" fmla="*/ 1081 w 3923"/>
                <a:gd name="T65" fmla="*/ 277 h 602"/>
                <a:gd name="T66" fmla="*/ 1103 w 3923"/>
                <a:gd name="T67" fmla="*/ 488 h 602"/>
                <a:gd name="T68" fmla="*/ 1240 w 3923"/>
                <a:gd name="T69" fmla="*/ 424 h 602"/>
                <a:gd name="T70" fmla="*/ 1192 w 3923"/>
                <a:gd name="T71" fmla="*/ 598 h 602"/>
                <a:gd name="T72" fmla="*/ 957 w 3923"/>
                <a:gd name="T73" fmla="*/ 478 h 602"/>
                <a:gd name="T74" fmla="*/ 990 w 3923"/>
                <a:gd name="T75" fmla="*/ 199 h 602"/>
                <a:gd name="T76" fmla="*/ 743 w 3923"/>
                <a:gd name="T77" fmla="*/ 134 h 602"/>
                <a:gd name="T78" fmla="*/ 761 w 3923"/>
                <a:gd name="T79" fmla="*/ 300 h 602"/>
                <a:gd name="T80" fmla="*/ 634 w 3923"/>
                <a:gd name="T81" fmla="*/ 244 h 602"/>
                <a:gd name="T82" fmla="*/ 609 w 3923"/>
                <a:gd name="T83" fmla="*/ 456 h 602"/>
                <a:gd name="T84" fmla="*/ 755 w 3923"/>
                <a:gd name="T85" fmla="*/ 468 h 602"/>
                <a:gd name="T86" fmla="*/ 787 w 3923"/>
                <a:gd name="T87" fmla="*/ 579 h 602"/>
                <a:gd name="T88" fmla="*/ 517 w 3923"/>
                <a:gd name="T89" fmla="*/ 532 h 602"/>
                <a:gd name="T90" fmla="*/ 486 w 3923"/>
                <a:gd name="T91" fmla="*/ 254 h 602"/>
                <a:gd name="T92" fmla="*/ 209 w 3923"/>
                <a:gd name="T93" fmla="*/ 128 h 602"/>
                <a:gd name="T94" fmla="*/ 394 w 3923"/>
                <a:gd name="T95" fmla="*/ 256 h 602"/>
                <a:gd name="T96" fmla="*/ 178 w 3923"/>
                <a:gd name="T97" fmla="*/ 600 h 602"/>
                <a:gd name="T98" fmla="*/ 2 w 3923"/>
                <a:gd name="T99" fmla="*/ 496 h 602"/>
                <a:gd name="T100" fmla="*/ 98 w 3923"/>
                <a:gd name="T101" fmla="*/ 331 h 602"/>
                <a:gd name="T102" fmla="*/ 254 w 3923"/>
                <a:gd name="T103" fmla="*/ 238 h 602"/>
                <a:gd name="T104" fmla="*/ 135 w 3923"/>
                <a:gd name="T105" fmla="*/ 278 h 602"/>
                <a:gd name="T106" fmla="*/ 174 w 3923"/>
                <a:gd name="T107" fmla="*/ 129 h 602"/>
                <a:gd name="T108" fmla="*/ 2552 w 3923"/>
                <a:gd name="T109" fmla="*/ 480 h 602"/>
                <a:gd name="T110" fmla="*/ 2591 w 3923"/>
                <a:gd name="T111" fmla="*/ 597 h 602"/>
                <a:gd name="T112" fmla="*/ 2417 w 3923"/>
                <a:gd name="T113" fmla="*/ 46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23" h="602">
                  <a:moveTo>
                    <a:pt x="220" y="397"/>
                  </a:moveTo>
                  <a:lnTo>
                    <a:pt x="191" y="399"/>
                  </a:lnTo>
                  <a:lnTo>
                    <a:pt x="167" y="404"/>
                  </a:lnTo>
                  <a:lnTo>
                    <a:pt x="149" y="411"/>
                  </a:lnTo>
                  <a:lnTo>
                    <a:pt x="136" y="422"/>
                  </a:lnTo>
                  <a:lnTo>
                    <a:pt x="128" y="438"/>
                  </a:lnTo>
                  <a:lnTo>
                    <a:pt x="125" y="456"/>
                  </a:lnTo>
                  <a:lnTo>
                    <a:pt x="125" y="460"/>
                  </a:lnTo>
                  <a:lnTo>
                    <a:pt x="127" y="475"/>
                  </a:lnTo>
                  <a:lnTo>
                    <a:pt x="131" y="488"/>
                  </a:lnTo>
                  <a:lnTo>
                    <a:pt x="140" y="498"/>
                  </a:lnTo>
                  <a:lnTo>
                    <a:pt x="152" y="506"/>
                  </a:lnTo>
                  <a:lnTo>
                    <a:pt x="167" y="511"/>
                  </a:lnTo>
                  <a:lnTo>
                    <a:pt x="186" y="513"/>
                  </a:lnTo>
                  <a:lnTo>
                    <a:pt x="205" y="512"/>
                  </a:lnTo>
                  <a:lnTo>
                    <a:pt x="222" y="507"/>
                  </a:lnTo>
                  <a:lnTo>
                    <a:pt x="238" y="500"/>
                  </a:lnTo>
                  <a:lnTo>
                    <a:pt x="251" y="489"/>
                  </a:lnTo>
                  <a:lnTo>
                    <a:pt x="262" y="476"/>
                  </a:lnTo>
                  <a:lnTo>
                    <a:pt x="268" y="460"/>
                  </a:lnTo>
                  <a:lnTo>
                    <a:pt x="270" y="441"/>
                  </a:lnTo>
                  <a:lnTo>
                    <a:pt x="270" y="397"/>
                  </a:lnTo>
                  <a:lnTo>
                    <a:pt x="220" y="397"/>
                  </a:lnTo>
                  <a:close/>
                  <a:moveTo>
                    <a:pt x="3716" y="217"/>
                  </a:moveTo>
                  <a:lnTo>
                    <a:pt x="3700" y="218"/>
                  </a:lnTo>
                  <a:lnTo>
                    <a:pt x="3684" y="223"/>
                  </a:lnTo>
                  <a:lnTo>
                    <a:pt x="3668" y="231"/>
                  </a:lnTo>
                  <a:lnTo>
                    <a:pt x="3655" y="243"/>
                  </a:lnTo>
                  <a:lnTo>
                    <a:pt x="3645" y="261"/>
                  </a:lnTo>
                  <a:lnTo>
                    <a:pt x="3636" y="284"/>
                  </a:lnTo>
                  <a:lnTo>
                    <a:pt x="3630" y="312"/>
                  </a:lnTo>
                  <a:lnTo>
                    <a:pt x="3800" y="312"/>
                  </a:lnTo>
                  <a:lnTo>
                    <a:pt x="3796" y="286"/>
                  </a:lnTo>
                  <a:lnTo>
                    <a:pt x="3790" y="264"/>
                  </a:lnTo>
                  <a:lnTo>
                    <a:pt x="3782" y="247"/>
                  </a:lnTo>
                  <a:lnTo>
                    <a:pt x="3770" y="234"/>
                  </a:lnTo>
                  <a:lnTo>
                    <a:pt x="3754" y="224"/>
                  </a:lnTo>
                  <a:lnTo>
                    <a:pt x="3737" y="218"/>
                  </a:lnTo>
                  <a:lnTo>
                    <a:pt x="3716" y="217"/>
                  </a:lnTo>
                  <a:close/>
                  <a:moveTo>
                    <a:pt x="1625" y="217"/>
                  </a:moveTo>
                  <a:lnTo>
                    <a:pt x="1608" y="218"/>
                  </a:lnTo>
                  <a:lnTo>
                    <a:pt x="1591" y="223"/>
                  </a:lnTo>
                  <a:lnTo>
                    <a:pt x="1577" y="231"/>
                  </a:lnTo>
                  <a:lnTo>
                    <a:pt x="1564" y="243"/>
                  </a:lnTo>
                  <a:lnTo>
                    <a:pt x="1553" y="261"/>
                  </a:lnTo>
                  <a:lnTo>
                    <a:pt x="1543" y="284"/>
                  </a:lnTo>
                  <a:lnTo>
                    <a:pt x="1537" y="312"/>
                  </a:lnTo>
                  <a:lnTo>
                    <a:pt x="1707" y="312"/>
                  </a:lnTo>
                  <a:lnTo>
                    <a:pt x="1705" y="286"/>
                  </a:lnTo>
                  <a:lnTo>
                    <a:pt x="1699" y="264"/>
                  </a:lnTo>
                  <a:lnTo>
                    <a:pt x="1689" y="247"/>
                  </a:lnTo>
                  <a:lnTo>
                    <a:pt x="1677" y="234"/>
                  </a:lnTo>
                  <a:lnTo>
                    <a:pt x="1662" y="224"/>
                  </a:lnTo>
                  <a:lnTo>
                    <a:pt x="1645" y="218"/>
                  </a:lnTo>
                  <a:lnTo>
                    <a:pt x="1625" y="217"/>
                  </a:lnTo>
                  <a:close/>
                  <a:moveTo>
                    <a:pt x="2708" y="138"/>
                  </a:moveTo>
                  <a:lnTo>
                    <a:pt x="2835" y="138"/>
                  </a:lnTo>
                  <a:lnTo>
                    <a:pt x="2835" y="426"/>
                  </a:lnTo>
                  <a:lnTo>
                    <a:pt x="2837" y="450"/>
                  </a:lnTo>
                  <a:lnTo>
                    <a:pt x="2842" y="469"/>
                  </a:lnTo>
                  <a:lnTo>
                    <a:pt x="2850" y="484"/>
                  </a:lnTo>
                  <a:lnTo>
                    <a:pt x="2863" y="494"/>
                  </a:lnTo>
                  <a:lnTo>
                    <a:pt x="2880" y="500"/>
                  </a:lnTo>
                  <a:lnTo>
                    <a:pt x="2900" y="502"/>
                  </a:lnTo>
                  <a:lnTo>
                    <a:pt x="2918" y="501"/>
                  </a:lnTo>
                  <a:lnTo>
                    <a:pt x="2935" y="495"/>
                  </a:lnTo>
                  <a:lnTo>
                    <a:pt x="2951" y="487"/>
                  </a:lnTo>
                  <a:lnTo>
                    <a:pt x="2962" y="475"/>
                  </a:lnTo>
                  <a:lnTo>
                    <a:pt x="2972" y="459"/>
                  </a:lnTo>
                  <a:lnTo>
                    <a:pt x="2978" y="441"/>
                  </a:lnTo>
                  <a:lnTo>
                    <a:pt x="2980" y="418"/>
                  </a:lnTo>
                  <a:lnTo>
                    <a:pt x="2980" y="138"/>
                  </a:lnTo>
                  <a:lnTo>
                    <a:pt x="3107" y="138"/>
                  </a:lnTo>
                  <a:lnTo>
                    <a:pt x="3107" y="592"/>
                  </a:lnTo>
                  <a:lnTo>
                    <a:pt x="2980" y="592"/>
                  </a:lnTo>
                  <a:lnTo>
                    <a:pt x="2980" y="525"/>
                  </a:lnTo>
                  <a:lnTo>
                    <a:pt x="2970" y="543"/>
                  </a:lnTo>
                  <a:lnTo>
                    <a:pt x="2957" y="559"/>
                  </a:lnTo>
                  <a:lnTo>
                    <a:pt x="2941" y="573"/>
                  </a:lnTo>
                  <a:lnTo>
                    <a:pt x="2922" y="585"/>
                  </a:lnTo>
                  <a:lnTo>
                    <a:pt x="2900" y="594"/>
                  </a:lnTo>
                  <a:lnTo>
                    <a:pt x="2876" y="600"/>
                  </a:lnTo>
                  <a:lnTo>
                    <a:pt x="2849" y="602"/>
                  </a:lnTo>
                  <a:lnTo>
                    <a:pt x="2823" y="600"/>
                  </a:lnTo>
                  <a:lnTo>
                    <a:pt x="2798" y="594"/>
                  </a:lnTo>
                  <a:lnTo>
                    <a:pt x="2776" y="585"/>
                  </a:lnTo>
                  <a:lnTo>
                    <a:pt x="2756" y="572"/>
                  </a:lnTo>
                  <a:lnTo>
                    <a:pt x="2739" y="554"/>
                  </a:lnTo>
                  <a:lnTo>
                    <a:pt x="2726" y="534"/>
                  </a:lnTo>
                  <a:lnTo>
                    <a:pt x="2716" y="508"/>
                  </a:lnTo>
                  <a:lnTo>
                    <a:pt x="2709" y="478"/>
                  </a:lnTo>
                  <a:lnTo>
                    <a:pt x="2708" y="445"/>
                  </a:lnTo>
                  <a:lnTo>
                    <a:pt x="2708" y="138"/>
                  </a:lnTo>
                  <a:close/>
                  <a:moveTo>
                    <a:pt x="3461" y="132"/>
                  </a:moveTo>
                  <a:lnTo>
                    <a:pt x="3461" y="256"/>
                  </a:lnTo>
                  <a:lnTo>
                    <a:pt x="3430" y="258"/>
                  </a:lnTo>
                  <a:lnTo>
                    <a:pt x="3403" y="262"/>
                  </a:lnTo>
                  <a:lnTo>
                    <a:pt x="3379" y="268"/>
                  </a:lnTo>
                  <a:lnTo>
                    <a:pt x="3360" y="279"/>
                  </a:lnTo>
                  <a:lnTo>
                    <a:pt x="3345" y="292"/>
                  </a:lnTo>
                  <a:lnTo>
                    <a:pt x="3334" y="310"/>
                  </a:lnTo>
                  <a:lnTo>
                    <a:pt x="3327" y="332"/>
                  </a:lnTo>
                  <a:lnTo>
                    <a:pt x="3324" y="358"/>
                  </a:lnTo>
                  <a:lnTo>
                    <a:pt x="3324" y="592"/>
                  </a:lnTo>
                  <a:lnTo>
                    <a:pt x="3198" y="592"/>
                  </a:lnTo>
                  <a:lnTo>
                    <a:pt x="3198" y="138"/>
                  </a:lnTo>
                  <a:lnTo>
                    <a:pt x="3324" y="138"/>
                  </a:lnTo>
                  <a:lnTo>
                    <a:pt x="3324" y="220"/>
                  </a:lnTo>
                  <a:lnTo>
                    <a:pt x="3339" y="193"/>
                  </a:lnTo>
                  <a:lnTo>
                    <a:pt x="3357" y="171"/>
                  </a:lnTo>
                  <a:lnTo>
                    <a:pt x="3377" y="153"/>
                  </a:lnTo>
                  <a:lnTo>
                    <a:pt x="3401" y="141"/>
                  </a:lnTo>
                  <a:lnTo>
                    <a:pt x="3430" y="134"/>
                  </a:lnTo>
                  <a:lnTo>
                    <a:pt x="3461" y="132"/>
                  </a:lnTo>
                  <a:close/>
                  <a:moveTo>
                    <a:pt x="3715" y="128"/>
                  </a:moveTo>
                  <a:lnTo>
                    <a:pt x="3746" y="129"/>
                  </a:lnTo>
                  <a:lnTo>
                    <a:pt x="3775" y="134"/>
                  </a:lnTo>
                  <a:lnTo>
                    <a:pt x="3802" y="142"/>
                  </a:lnTo>
                  <a:lnTo>
                    <a:pt x="3827" y="154"/>
                  </a:lnTo>
                  <a:lnTo>
                    <a:pt x="3850" y="170"/>
                  </a:lnTo>
                  <a:lnTo>
                    <a:pt x="3872" y="188"/>
                  </a:lnTo>
                  <a:lnTo>
                    <a:pt x="3888" y="211"/>
                  </a:lnTo>
                  <a:lnTo>
                    <a:pt x="3903" y="237"/>
                  </a:lnTo>
                  <a:lnTo>
                    <a:pt x="3913" y="268"/>
                  </a:lnTo>
                  <a:lnTo>
                    <a:pt x="3920" y="303"/>
                  </a:lnTo>
                  <a:lnTo>
                    <a:pt x="3923" y="342"/>
                  </a:lnTo>
                  <a:lnTo>
                    <a:pt x="3923" y="397"/>
                  </a:lnTo>
                  <a:lnTo>
                    <a:pt x="3628" y="397"/>
                  </a:lnTo>
                  <a:lnTo>
                    <a:pt x="3631" y="424"/>
                  </a:lnTo>
                  <a:lnTo>
                    <a:pt x="3637" y="448"/>
                  </a:lnTo>
                  <a:lnTo>
                    <a:pt x="3646" y="468"/>
                  </a:lnTo>
                  <a:lnTo>
                    <a:pt x="3657" y="483"/>
                  </a:lnTo>
                  <a:lnTo>
                    <a:pt x="3670" y="495"/>
                  </a:lnTo>
                  <a:lnTo>
                    <a:pt x="3685" y="504"/>
                  </a:lnTo>
                  <a:lnTo>
                    <a:pt x="3703" y="508"/>
                  </a:lnTo>
                  <a:lnTo>
                    <a:pt x="3722" y="510"/>
                  </a:lnTo>
                  <a:lnTo>
                    <a:pt x="3745" y="507"/>
                  </a:lnTo>
                  <a:lnTo>
                    <a:pt x="3764" y="501"/>
                  </a:lnTo>
                  <a:lnTo>
                    <a:pt x="3780" y="493"/>
                  </a:lnTo>
                  <a:lnTo>
                    <a:pt x="3791" y="481"/>
                  </a:lnTo>
                  <a:lnTo>
                    <a:pt x="3800" y="466"/>
                  </a:lnTo>
                  <a:lnTo>
                    <a:pt x="3806" y="451"/>
                  </a:lnTo>
                  <a:lnTo>
                    <a:pt x="3923" y="451"/>
                  </a:lnTo>
                  <a:lnTo>
                    <a:pt x="3916" y="478"/>
                  </a:lnTo>
                  <a:lnTo>
                    <a:pt x="3905" y="504"/>
                  </a:lnTo>
                  <a:lnTo>
                    <a:pt x="3891" y="528"/>
                  </a:lnTo>
                  <a:lnTo>
                    <a:pt x="3872" y="549"/>
                  </a:lnTo>
                  <a:lnTo>
                    <a:pt x="3849" y="567"/>
                  </a:lnTo>
                  <a:lnTo>
                    <a:pt x="3823" y="582"/>
                  </a:lnTo>
                  <a:lnTo>
                    <a:pt x="3791" y="592"/>
                  </a:lnTo>
                  <a:lnTo>
                    <a:pt x="3758" y="600"/>
                  </a:lnTo>
                  <a:lnTo>
                    <a:pt x="3720" y="602"/>
                  </a:lnTo>
                  <a:lnTo>
                    <a:pt x="3685" y="600"/>
                  </a:lnTo>
                  <a:lnTo>
                    <a:pt x="3653" y="594"/>
                  </a:lnTo>
                  <a:lnTo>
                    <a:pt x="3623" y="584"/>
                  </a:lnTo>
                  <a:lnTo>
                    <a:pt x="3597" y="571"/>
                  </a:lnTo>
                  <a:lnTo>
                    <a:pt x="3572" y="554"/>
                  </a:lnTo>
                  <a:lnTo>
                    <a:pt x="3551" y="532"/>
                  </a:lnTo>
                  <a:lnTo>
                    <a:pt x="3533" y="508"/>
                  </a:lnTo>
                  <a:lnTo>
                    <a:pt x="3519" y="480"/>
                  </a:lnTo>
                  <a:lnTo>
                    <a:pt x="3508" y="447"/>
                  </a:lnTo>
                  <a:lnTo>
                    <a:pt x="3502" y="411"/>
                  </a:lnTo>
                  <a:lnTo>
                    <a:pt x="3500" y="372"/>
                  </a:lnTo>
                  <a:lnTo>
                    <a:pt x="3500" y="363"/>
                  </a:lnTo>
                  <a:lnTo>
                    <a:pt x="3502" y="324"/>
                  </a:lnTo>
                  <a:lnTo>
                    <a:pt x="3510" y="288"/>
                  </a:lnTo>
                  <a:lnTo>
                    <a:pt x="3520" y="255"/>
                  </a:lnTo>
                  <a:lnTo>
                    <a:pt x="3535" y="225"/>
                  </a:lnTo>
                  <a:lnTo>
                    <a:pt x="3553" y="200"/>
                  </a:lnTo>
                  <a:lnTo>
                    <a:pt x="3573" y="178"/>
                  </a:lnTo>
                  <a:lnTo>
                    <a:pt x="3597" y="160"/>
                  </a:lnTo>
                  <a:lnTo>
                    <a:pt x="3624" y="146"/>
                  </a:lnTo>
                  <a:lnTo>
                    <a:pt x="3653" y="136"/>
                  </a:lnTo>
                  <a:lnTo>
                    <a:pt x="3683" y="130"/>
                  </a:lnTo>
                  <a:lnTo>
                    <a:pt x="3715" y="128"/>
                  </a:lnTo>
                  <a:close/>
                  <a:moveTo>
                    <a:pt x="2170" y="128"/>
                  </a:moveTo>
                  <a:lnTo>
                    <a:pt x="2197" y="129"/>
                  </a:lnTo>
                  <a:lnTo>
                    <a:pt x="2222" y="135"/>
                  </a:lnTo>
                  <a:lnTo>
                    <a:pt x="2243" y="145"/>
                  </a:lnTo>
                  <a:lnTo>
                    <a:pt x="2261" y="158"/>
                  </a:lnTo>
                  <a:lnTo>
                    <a:pt x="2278" y="176"/>
                  </a:lnTo>
                  <a:lnTo>
                    <a:pt x="2291" y="198"/>
                  </a:lnTo>
                  <a:lnTo>
                    <a:pt x="2300" y="223"/>
                  </a:lnTo>
                  <a:lnTo>
                    <a:pt x="2305" y="253"/>
                  </a:lnTo>
                  <a:lnTo>
                    <a:pt x="2308" y="288"/>
                  </a:lnTo>
                  <a:lnTo>
                    <a:pt x="2308" y="592"/>
                  </a:lnTo>
                  <a:lnTo>
                    <a:pt x="2181" y="592"/>
                  </a:lnTo>
                  <a:lnTo>
                    <a:pt x="2181" y="307"/>
                  </a:lnTo>
                  <a:lnTo>
                    <a:pt x="2180" y="283"/>
                  </a:lnTo>
                  <a:lnTo>
                    <a:pt x="2174" y="264"/>
                  </a:lnTo>
                  <a:lnTo>
                    <a:pt x="2165" y="249"/>
                  </a:lnTo>
                  <a:lnTo>
                    <a:pt x="2151" y="238"/>
                  </a:lnTo>
                  <a:lnTo>
                    <a:pt x="2135" y="232"/>
                  </a:lnTo>
                  <a:lnTo>
                    <a:pt x="2114" y="230"/>
                  </a:lnTo>
                  <a:lnTo>
                    <a:pt x="2095" y="232"/>
                  </a:lnTo>
                  <a:lnTo>
                    <a:pt x="2079" y="237"/>
                  </a:lnTo>
                  <a:lnTo>
                    <a:pt x="2064" y="246"/>
                  </a:lnTo>
                  <a:lnTo>
                    <a:pt x="2052" y="258"/>
                  </a:lnTo>
                  <a:lnTo>
                    <a:pt x="2043" y="273"/>
                  </a:lnTo>
                  <a:lnTo>
                    <a:pt x="2037" y="292"/>
                  </a:lnTo>
                  <a:lnTo>
                    <a:pt x="2034" y="315"/>
                  </a:lnTo>
                  <a:lnTo>
                    <a:pt x="2034" y="592"/>
                  </a:lnTo>
                  <a:lnTo>
                    <a:pt x="1908" y="592"/>
                  </a:lnTo>
                  <a:lnTo>
                    <a:pt x="1908" y="138"/>
                  </a:lnTo>
                  <a:lnTo>
                    <a:pt x="2034" y="138"/>
                  </a:lnTo>
                  <a:lnTo>
                    <a:pt x="2034" y="205"/>
                  </a:lnTo>
                  <a:lnTo>
                    <a:pt x="2045" y="188"/>
                  </a:lnTo>
                  <a:lnTo>
                    <a:pt x="2059" y="171"/>
                  </a:lnTo>
                  <a:lnTo>
                    <a:pt x="2076" y="157"/>
                  </a:lnTo>
                  <a:lnTo>
                    <a:pt x="2095" y="145"/>
                  </a:lnTo>
                  <a:lnTo>
                    <a:pt x="2118" y="136"/>
                  </a:lnTo>
                  <a:lnTo>
                    <a:pt x="2143" y="130"/>
                  </a:lnTo>
                  <a:lnTo>
                    <a:pt x="2170" y="128"/>
                  </a:lnTo>
                  <a:close/>
                  <a:moveTo>
                    <a:pt x="1623" y="128"/>
                  </a:moveTo>
                  <a:lnTo>
                    <a:pt x="1653" y="129"/>
                  </a:lnTo>
                  <a:lnTo>
                    <a:pt x="1682" y="134"/>
                  </a:lnTo>
                  <a:lnTo>
                    <a:pt x="1709" y="142"/>
                  </a:lnTo>
                  <a:lnTo>
                    <a:pt x="1736" y="154"/>
                  </a:lnTo>
                  <a:lnTo>
                    <a:pt x="1758" y="170"/>
                  </a:lnTo>
                  <a:lnTo>
                    <a:pt x="1779" y="188"/>
                  </a:lnTo>
                  <a:lnTo>
                    <a:pt x="1797" y="211"/>
                  </a:lnTo>
                  <a:lnTo>
                    <a:pt x="1811" y="237"/>
                  </a:lnTo>
                  <a:lnTo>
                    <a:pt x="1822" y="268"/>
                  </a:lnTo>
                  <a:lnTo>
                    <a:pt x="1828" y="303"/>
                  </a:lnTo>
                  <a:lnTo>
                    <a:pt x="1830" y="342"/>
                  </a:lnTo>
                  <a:lnTo>
                    <a:pt x="1830" y="397"/>
                  </a:lnTo>
                  <a:lnTo>
                    <a:pt x="1536" y="397"/>
                  </a:lnTo>
                  <a:lnTo>
                    <a:pt x="1540" y="424"/>
                  </a:lnTo>
                  <a:lnTo>
                    <a:pt x="1546" y="448"/>
                  </a:lnTo>
                  <a:lnTo>
                    <a:pt x="1554" y="468"/>
                  </a:lnTo>
                  <a:lnTo>
                    <a:pt x="1565" y="483"/>
                  </a:lnTo>
                  <a:lnTo>
                    <a:pt x="1578" y="495"/>
                  </a:lnTo>
                  <a:lnTo>
                    <a:pt x="1594" y="504"/>
                  </a:lnTo>
                  <a:lnTo>
                    <a:pt x="1610" y="508"/>
                  </a:lnTo>
                  <a:lnTo>
                    <a:pt x="1631" y="510"/>
                  </a:lnTo>
                  <a:lnTo>
                    <a:pt x="1652" y="507"/>
                  </a:lnTo>
                  <a:lnTo>
                    <a:pt x="1671" y="501"/>
                  </a:lnTo>
                  <a:lnTo>
                    <a:pt x="1687" y="493"/>
                  </a:lnTo>
                  <a:lnTo>
                    <a:pt x="1699" y="481"/>
                  </a:lnTo>
                  <a:lnTo>
                    <a:pt x="1707" y="466"/>
                  </a:lnTo>
                  <a:lnTo>
                    <a:pt x="1713" y="451"/>
                  </a:lnTo>
                  <a:lnTo>
                    <a:pt x="1830" y="451"/>
                  </a:lnTo>
                  <a:lnTo>
                    <a:pt x="1823" y="478"/>
                  </a:lnTo>
                  <a:lnTo>
                    <a:pt x="1812" y="504"/>
                  </a:lnTo>
                  <a:lnTo>
                    <a:pt x="1798" y="528"/>
                  </a:lnTo>
                  <a:lnTo>
                    <a:pt x="1779" y="549"/>
                  </a:lnTo>
                  <a:lnTo>
                    <a:pt x="1756" y="567"/>
                  </a:lnTo>
                  <a:lnTo>
                    <a:pt x="1730" y="582"/>
                  </a:lnTo>
                  <a:lnTo>
                    <a:pt x="1700" y="592"/>
                  </a:lnTo>
                  <a:lnTo>
                    <a:pt x="1665" y="600"/>
                  </a:lnTo>
                  <a:lnTo>
                    <a:pt x="1628" y="602"/>
                  </a:lnTo>
                  <a:lnTo>
                    <a:pt x="1594" y="600"/>
                  </a:lnTo>
                  <a:lnTo>
                    <a:pt x="1561" y="594"/>
                  </a:lnTo>
                  <a:lnTo>
                    <a:pt x="1531" y="584"/>
                  </a:lnTo>
                  <a:lnTo>
                    <a:pt x="1504" y="571"/>
                  </a:lnTo>
                  <a:lnTo>
                    <a:pt x="1480" y="554"/>
                  </a:lnTo>
                  <a:lnTo>
                    <a:pt x="1459" y="532"/>
                  </a:lnTo>
                  <a:lnTo>
                    <a:pt x="1441" y="508"/>
                  </a:lnTo>
                  <a:lnTo>
                    <a:pt x="1426" y="480"/>
                  </a:lnTo>
                  <a:lnTo>
                    <a:pt x="1417" y="447"/>
                  </a:lnTo>
                  <a:lnTo>
                    <a:pt x="1410" y="411"/>
                  </a:lnTo>
                  <a:lnTo>
                    <a:pt x="1408" y="372"/>
                  </a:lnTo>
                  <a:lnTo>
                    <a:pt x="1408" y="363"/>
                  </a:lnTo>
                  <a:lnTo>
                    <a:pt x="1411" y="324"/>
                  </a:lnTo>
                  <a:lnTo>
                    <a:pt x="1417" y="288"/>
                  </a:lnTo>
                  <a:lnTo>
                    <a:pt x="1427" y="255"/>
                  </a:lnTo>
                  <a:lnTo>
                    <a:pt x="1442" y="225"/>
                  </a:lnTo>
                  <a:lnTo>
                    <a:pt x="1460" y="200"/>
                  </a:lnTo>
                  <a:lnTo>
                    <a:pt x="1481" y="178"/>
                  </a:lnTo>
                  <a:lnTo>
                    <a:pt x="1505" y="160"/>
                  </a:lnTo>
                  <a:lnTo>
                    <a:pt x="1531" y="146"/>
                  </a:lnTo>
                  <a:lnTo>
                    <a:pt x="1560" y="136"/>
                  </a:lnTo>
                  <a:lnTo>
                    <a:pt x="1591" y="130"/>
                  </a:lnTo>
                  <a:lnTo>
                    <a:pt x="1623" y="128"/>
                  </a:lnTo>
                  <a:close/>
                  <a:moveTo>
                    <a:pt x="1154" y="128"/>
                  </a:moveTo>
                  <a:lnTo>
                    <a:pt x="1185" y="129"/>
                  </a:lnTo>
                  <a:lnTo>
                    <a:pt x="1214" y="134"/>
                  </a:lnTo>
                  <a:lnTo>
                    <a:pt x="1240" y="142"/>
                  </a:lnTo>
                  <a:lnTo>
                    <a:pt x="1265" y="154"/>
                  </a:lnTo>
                  <a:lnTo>
                    <a:pt x="1288" y="169"/>
                  </a:lnTo>
                  <a:lnTo>
                    <a:pt x="1308" y="188"/>
                  </a:lnTo>
                  <a:lnTo>
                    <a:pt x="1325" y="210"/>
                  </a:lnTo>
                  <a:lnTo>
                    <a:pt x="1338" y="236"/>
                  </a:lnTo>
                  <a:lnTo>
                    <a:pt x="1347" y="266"/>
                  </a:lnTo>
                  <a:lnTo>
                    <a:pt x="1352" y="300"/>
                  </a:lnTo>
                  <a:lnTo>
                    <a:pt x="1232" y="300"/>
                  </a:lnTo>
                  <a:lnTo>
                    <a:pt x="1226" y="278"/>
                  </a:lnTo>
                  <a:lnTo>
                    <a:pt x="1218" y="260"/>
                  </a:lnTo>
                  <a:lnTo>
                    <a:pt x="1208" y="246"/>
                  </a:lnTo>
                  <a:lnTo>
                    <a:pt x="1195" y="235"/>
                  </a:lnTo>
                  <a:lnTo>
                    <a:pt x="1177" y="229"/>
                  </a:lnTo>
                  <a:lnTo>
                    <a:pt x="1156" y="226"/>
                  </a:lnTo>
                  <a:lnTo>
                    <a:pt x="1137" y="228"/>
                  </a:lnTo>
                  <a:lnTo>
                    <a:pt x="1120" y="235"/>
                  </a:lnTo>
                  <a:lnTo>
                    <a:pt x="1105" y="244"/>
                  </a:lnTo>
                  <a:lnTo>
                    <a:pt x="1092" y="259"/>
                  </a:lnTo>
                  <a:lnTo>
                    <a:pt x="1081" y="277"/>
                  </a:lnTo>
                  <a:lnTo>
                    <a:pt x="1073" y="300"/>
                  </a:lnTo>
                  <a:lnTo>
                    <a:pt x="1068" y="327"/>
                  </a:lnTo>
                  <a:lnTo>
                    <a:pt x="1066" y="358"/>
                  </a:lnTo>
                  <a:lnTo>
                    <a:pt x="1066" y="372"/>
                  </a:lnTo>
                  <a:lnTo>
                    <a:pt x="1068" y="404"/>
                  </a:lnTo>
                  <a:lnTo>
                    <a:pt x="1073" y="432"/>
                  </a:lnTo>
                  <a:lnTo>
                    <a:pt x="1080" y="456"/>
                  </a:lnTo>
                  <a:lnTo>
                    <a:pt x="1089" y="474"/>
                  </a:lnTo>
                  <a:lnTo>
                    <a:pt x="1103" y="488"/>
                  </a:lnTo>
                  <a:lnTo>
                    <a:pt x="1118" y="498"/>
                  </a:lnTo>
                  <a:lnTo>
                    <a:pt x="1137" y="504"/>
                  </a:lnTo>
                  <a:lnTo>
                    <a:pt x="1158" y="506"/>
                  </a:lnTo>
                  <a:lnTo>
                    <a:pt x="1178" y="504"/>
                  </a:lnTo>
                  <a:lnTo>
                    <a:pt x="1197" y="496"/>
                  </a:lnTo>
                  <a:lnTo>
                    <a:pt x="1212" y="483"/>
                  </a:lnTo>
                  <a:lnTo>
                    <a:pt x="1226" y="468"/>
                  </a:lnTo>
                  <a:lnTo>
                    <a:pt x="1234" y="447"/>
                  </a:lnTo>
                  <a:lnTo>
                    <a:pt x="1240" y="424"/>
                  </a:lnTo>
                  <a:lnTo>
                    <a:pt x="1355" y="424"/>
                  </a:lnTo>
                  <a:lnTo>
                    <a:pt x="1350" y="458"/>
                  </a:lnTo>
                  <a:lnTo>
                    <a:pt x="1340" y="488"/>
                  </a:lnTo>
                  <a:lnTo>
                    <a:pt x="1326" y="517"/>
                  </a:lnTo>
                  <a:lnTo>
                    <a:pt x="1308" y="541"/>
                  </a:lnTo>
                  <a:lnTo>
                    <a:pt x="1285" y="561"/>
                  </a:lnTo>
                  <a:lnTo>
                    <a:pt x="1258" y="579"/>
                  </a:lnTo>
                  <a:lnTo>
                    <a:pt x="1228" y="591"/>
                  </a:lnTo>
                  <a:lnTo>
                    <a:pt x="1192" y="598"/>
                  </a:lnTo>
                  <a:lnTo>
                    <a:pt x="1154" y="602"/>
                  </a:lnTo>
                  <a:lnTo>
                    <a:pt x="1120" y="600"/>
                  </a:lnTo>
                  <a:lnTo>
                    <a:pt x="1088" y="594"/>
                  </a:lnTo>
                  <a:lnTo>
                    <a:pt x="1060" y="584"/>
                  </a:lnTo>
                  <a:lnTo>
                    <a:pt x="1033" y="571"/>
                  </a:lnTo>
                  <a:lnTo>
                    <a:pt x="1009" y="553"/>
                  </a:lnTo>
                  <a:lnTo>
                    <a:pt x="988" y="532"/>
                  </a:lnTo>
                  <a:lnTo>
                    <a:pt x="970" y="507"/>
                  </a:lnTo>
                  <a:lnTo>
                    <a:pt x="957" y="478"/>
                  </a:lnTo>
                  <a:lnTo>
                    <a:pt x="946" y="446"/>
                  </a:lnTo>
                  <a:lnTo>
                    <a:pt x="939" y="410"/>
                  </a:lnTo>
                  <a:lnTo>
                    <a:pt x="938" y="369"/>
                  </a:lnTo>
                  <a:lnTo>
                    <a:pt x="938" y="363"/>
                  </a:lnTo>
                  <a:lnTo>
                    <a:pt x="939" y="324"/>
                  </a:lnTo>
                  <a:lnTo>
                    <a:pt x="946" y="286"/>
                  </a:lnTo>
                  <a:lnTo>
                    <a:pt x="957" y="254"/>
                  </a:lnTo>
                  <a:lnTo>
                    <a:pt x="972" y="225"/>
                  </a:lnTo>
                  <a:lnTo>
                    <a:pt x="990" y="199"/>
                  </a:lnTo>
                  <a:lnTo>
                    <a:pt x="1012" y="177"/>
                  </a:lnTo>
                  <a:lnTo>
                    <a:pt x="1036" y="160"/>
                  </a:lnTo>
                  <a:lnTo>
                    <a:pt x="1063" y="146"/>
                  </a:lnTo>
                  <a:lnTo>
                    <a:pt x="1092" y="136"/>
                  </a:lnTo>
                  <a:lnTo>
                    <a:pt x="1122" y="130"/>
                  </a:lnTo>
                  <a:lnTo>
                    <a:pt x="1154" y="128"/>
                  </a:lnTo>
                  <a:close/>
                  <a:moveTo>
                    <a:pt x="683" y="128"/>
                  </a:moveTo>
                  <a:lnTo>
                    <a:pt x="714" y="129"/>
                  </a:lnTo>
                  <a:lnTo>
                    <a:pt x="743" y="134"/>
                  </a:lnTo>
                  <a:lnTo>
                    <a:pt x="769" y="142"/>
                  </a:lnTo>
                  <a:lnTo>
                    <a:pt x="794" y="154"/>
                  </a:lnTo>
                  <a:lnTo>
                    <a:pt x="817" y="169"/>
                  </a:lnTo>
                  <a:lnTo>
                    <a:pt x="837" y="188"/>
                  </a:lnTo>
                  <a:lnTo>
                    <a:pt x="854" y="210"/>
                  </a:lnTo>
                  <a:lnTo>
                    <a:pt x="867" y="236"/>
                  </a:lnTo>
                  <a:lnTo>
                    <a:pt x="877" y="266"/>
                  </a:lnTo>
                  <a:lnTo>
                    <a:pt x="882" y="300"/>
                  </a:lnTo>
                  <a:lnTo>
                    <a:pt x="761" y="300"/>
                  </a:lnTo>
                  <a:lnTo>
                    <a:pt x="755" y="278"/>
                  </a:lnTo>
                  <a:lnTo>
                    <a:pt x="748" y="260"/>
                  </a:lnTo>
                  <a:lnTo>
                    <a:pt x="737" y="246"/>
                  </a:lnTo>
                  <a:lnTo>
                    <a:pt x="724" y="235"/>
                  </a:lnTo>
                  <a:lnTo>
                    <a:pt x="706" y="229"/>
                  </a:lnTo>
                  <a:lnTo>
                    <a:pt x="686" y="226"/>
                  </a:lnTo>
                  <a:lnTo>
                    <a:pt x="667" y="228"/>
                  </a:lnTo>
                  <a:lnTo>
                    <a:pt x="650" y="235"/>
                  </a:lnTo>
                  <a:lnTo>
                    <a:pt x="634" y="244"/>
                  </a:lnTo>
                  <a:lnTo>
                    <a:pt x="621" y="259"/>
                  </a:lnTo>
                  <a:lnTo>
                    <a:pt x="610" y="277"/>
                  </a:lnTo>
                  <a:lnTo>
                    <a:pt x="602" y="300"/>
                  </a:lnTo>
                  <a:lnTo>
                    <a:pt x="597" y="327"/>
                  </a:lnTo>
                  <a:lnTo>
                    <a:pt x="595" y="358"/>
                  </a:lnTo>
                  <a:lnTo>
                    <a:pt x="595" y="372"/>
                  </a:lnTo>
                  <a:lnTo>
                    <a:pt x="597" y="404"/>
                  </a:lnTo>
                  <a:lnTo>
                    <a:pt x="601" y="432"/>
                  </a:lnTo>
                  <a:lnTo>
                    <a:pt x="609" y="456"/>
                  </a:lnTo>
                  <a:lnTo>
                    <a:pt x="619" y="474"/>
                  </a:lnTo>
                  <a:lnTo>
                    <a:pt x="632" y="488"/>
                  </a:lnTo>
                  <a:lnTo>
                    <a:pt x="647" y="498"/>
                  </a:lnTo>
                  <a:lnTo>
                    <a:pt x="667" y="504"/>
                  </a:lnTo>
                  <a:lnTo>
                    <a:pt x="687" y="506"/>
                  </a:lnTo>
                  <a:lnTo>
                    <a:pt x="707" y="504"/>
                  </a:lnTo>
                  <a:lnTo>
                    <a:pt x="726" y="496"/>
                  </a:lnTo>
                  <a:lnTo>
                    <a:pt x="742" y="483"/>
                  </a:lnTo>
                  <a:lnTo>
                    <a:pt x="755" y="468"/>
                  </a:lnTo>
                  <a:lnTo>
                    <a:pt x="763" y="447"/>
                  </a:lnTo>
                  <a:lnTo>
                    <a:pt x="769" y="424"/>
                  </a:lnTo>
                  <a:lnTo>
                    <a:pt x="884" y="424"/>
                  </a:lnTo>
                  <a:lnTo>
                    <a:pt x="879" y="458"/>
                  </a:lnTo>
                  <a:lnTo>
                    <a:pt x="870" y="488"/>
                  </a:lnTo>
                  <a:lnTo>
                    <a:pt x="855" y="517"/>
                  </a:lnTo>
                  <a:lnTo>
                    <a:pt x="837" y="541"/>
                  </a:lnTo>
                  <a:lnTo>
                    <a:pt x="815" y="561"/>
                  </a:lnTo>
                  <a:lnTo>
                    <a:pt x="787" y="579"/>
                  </a:lnTo>
                  <a:lnTo>
                    <a:pt x="756" y="591"/>
                  </a:lnTo>
                  <a:lnTo>
                    <a:pt x="722" y="598"/>
                  </a:lnTo>
                  <a:lnTo>
                    <a:pt x="683" y="602"/>
                  </a:lnTo>
                  <a:lnTo>
                    <a:pt x="650" y="600"/>
                  </a:lnTo>
                  <a:lnTo>
                    <a:pt x="618" y="594"/>
                  </a:lnTo>
                  <a:lnTo>
                    <a:pt x="589" y="584"/>
                  </a:lnTo>
                  <a:lnTo>
                    <a:pt x="563" y="571"/>
                  </a:lnTo>
                  <a:lnTo>
                    <a:pt x="539" y="553"/>
                  </a:lnTo>
                  <a:lnTo>
                    <a:pt x="517" y="532"/>
                  </a:lnTo>
                  <a:lnTo>
                    <a:pt x="499" y="507"/>
                  </a:lnTo>
                  <a:lnTo>
                    <a:pt x="485" y="478"/>
                  </a:lnTo>
                  <a:lnTo>
                    <a:pt x="475" y="446"/>
                  </a:lnTo>
                  <a:lnTo>
                    <a:pt x="468" y="410"/>
                  </a:lnTo>
                  <a:lnTo>
                    <a:pt x="466" y="369"/>
                  </a:lnTo>
                  <a:lnTo>
                    <a:pt x="466" y="363"/>
                  </a:lnTo>
                  <a:lnTo>
                    <a:pt x="468" y="324"/>
                  </a:lnTo>
                  <a:lnTo>
                    <a:pt x="475" y="286"/>
                  </a:lnTo>
                  <a:lnTo>
                    <a:pt x="486" y="254"/>
                  </a:lnTo>
                  <a:lnTo>
                    <a:pt x="502" y="225"/>
                  </a:lnTo>
                  <a:lnTo>
                    <a:pt x="520" y="199"/>
                  </a:lnTo>
                  <a:lnTo>
                    <a:pt x="541" y="177"/>
                  </a:lnTo>
                  <a:lnTo>
                    <a:pt x="565" y="160"/>
                  </a:lnTo>
                  <a:lnTo>
                    <a:pt x="591" y="146"/>
                  </a:lnTo>
                  <a:lnTo>
                    <a:pt x="621" y="136"/>
                  </a:lnTo>
                  <a:lnTo>
                    <a:pt x="651" y="130"/>
                  </a:lnTo>
                  <a:lnTo>
                    <a:pt x="683" y="128"/>
                  </a:lnTo>
                  <a:close/>
                  <a:moveTo>
                    <a:pt x="209" y="128"/>
                  </a:moveTo>
                  <a:lnTo>
                    <a:pt x="241" y="129"/>
                  </a:lnTo>
                  <a:lnTo>
                    <a:pt x="271" y="134"/>
                  </a:lnTo>
                  <a:lnTo>
                    <a:pt x="297" y="141"/>
                  </a:lnTo>
                  <a:lnTo>
                    <a:pt x="323" y="152"/>
                  </a:lnTo>
                  <a:lnTo>
                    <a:pt x="344" y="165"/>
                  </a:lnTo>
                  <a:lnTo>
                    <a:pt x="362" y="183"/>
                  </a:lnTo>
                  <a:lnTo>
                    <a:pt x="376" y="204"/>
                  </a:lnTo>
                  <a:lnTo>
                    <a:pt x="387" y="228"/>
                  </a:lnTo>
                  <a:lnTo>
                    <a:pt x="394" y="256"/>
                  </a:lnTo>
                  <a:lnTo>
                    <a:pt x="397" y="288"/>
                  </a:lnTo>
                  <a:lnTo>
                    <a:pt x="397" y="592"/>
                  </a:lnTo>
                  <a:lnTo>
                    <a:pt x="272" y="592"/>
                  </a:lnTo>
                  <a:lnTo>
                    <a:pt x="272" y="540"/>
                  </a:lnTo>
                  <a:lnTo>
                    <a:pt x="260" y="556"/>
                  </a:lnTo>
                  <a:lnTo>
                    <a:pt x="245" y="571"/>
                  </a:lnTo>
                  <a:lnTo>
                    <a:pt x="226" y="583"/>
                  </a:lnTo>
                  <a:lnTo>
                    <a:pt x="203" y="592"/>
                  </a:lnTo>
                  <a:lnTo>
                    <a:pt x="178" y="600"/>
                  </a:lnTo>
                  <a:lnTo>
                    <a:pt x="149" y="602"/>
                  </a:lnTo>
                  <a:lnTo>
                    <a:pt x="122" y="600"/>
                  </a:lnTo>
                  <a:lnTo>
                    <a:pt x="97" y="595"/>
                  </a:lnTo>
                  <a:lnTo>
                    <a:pt x="74" y="588"/>
                  </a:lnTo>
                  <a:lnTo>
                    <a:pt x="54" y="576"/>
                  </a:lnTo>
                  <a:lnTo>
                    <a:pt x="36" y="561"/>
                  </a:lnTo>
                  <a:lnTo>
                    <a:pt x="20" y="543"/>
                  </a:lnTo>
                  <a:lnTo>
                    <a:pt x="10" y="522"/>
                  </a:lnTo>
                  <a:lnTo>
                    <a:pt x="2" y="496"/>
                  </a:lnTo>
                  <a:lnTo>
                    <a:pt x="0" y="468"/>
                  </a:lnTo>
                  <a:lnTo>
                    <a:pt x="0" y="463"/>
                  </a:lnTo>
                  <a:lnTo>
                    <a:pt x="2" y="434"/>
                  </a:lnTo>
                  <a:lnTo>
                    <a:pt x="10" y="409"/>
                  </a:lnTo>
                  <a:lnTo>
                    <a:pt x="20" y="387"/>
                  </a:lnTo>
                  <a:lnTo>
                    <a:pt x="35" y="368"/>
                  </a:lnTo>
                  <a:lnTo>
                    <a:pt x="53" y="352"/>
                  </a:lnTo>
                  <a:lnTo>
                    <a:pt x="74" y="340"/>
                  </a:lnTo>
                  <a:lnTo>
                    <a:pt x="98" y="331"/>
                  </a:lnTo>
                  <a:lnTo>
                    <a:pt x="124" y="322"/>
                  </a:lnTo>
                  <a:lnTo>
                    <a:pt x="153" y="318"/>
                  </a:lnTo>
                  <a:lnTo>
                    <a:pt x="183" y="315"/>
                  </a:lnTo>
                  <a:lnTo>
                    <a:pt x="214" y="314"/>
                  </a:lnTo>
                  <a:lnTo>
                    <a:pt x="270" y="314"/>
                  </a:lnTo>
                  <a:lnTo>
                    <a:pt x="270" y="292"/>
                  </a:lnTo>
                  <a:lnTo>
                    <a:pt x="269" y="271"/>
                  </a:lnTo>
                  <a:lnTo>
                    <a:pt x="263" y="253"/>
                  </a:lnTo>
                  <a:lnTo>
                    <a:pt x="254" y="238"/>
                  </a:lnTo>
                  <a:lnTo>
                    <a:pt x="241" y="228"/>
                  </a:lnTo>
                  <a:lnTo>
                    <a:pt x="225" y="222"/>
                  </a:lnTo>
                  <a:lnTo>
                    <a:pt x="203" y="219"/>
                  </a:lnTo>
                  <a:lnTo>
                    <a:pt x="184" y="222"/>
                  </a:lnTo>
                  <a:lnTo>
                    <a:pt x="167" y="226"/>
                  </a:lnTo>
                  <a:lnTo>
                    <a:pt x="154" y="236"/>
                  </a:lnTo>
                  <a:lnTo>
                    <a:pt x="145" y="248"/>
                  </a:lnTo>
                  <a:lnTo>
                    <a:pt x="139" y="262"/>
                  </a:lnTo>
                  <a:lnTo>
                    <a:pt x="135" y="278"/>
                  </a:lnTo>
                  <a:lnTo>
                    <a:pt x="14" y="278"/>
                  </a:lnTo>
                  <a:lnTo>
                    <a:pt x="19" y="247"/>
                  </a:lnTo>
                  <a:lnTo>
                    <a:pt x="30" y="219"/>
                  </a:lnTo>
                  <a:lnTo>
                    <a:pt x="44" y="194"/>
                  </a:lnTo>
                  <a:lnTo>
                    <a:pt x="63" y="174"/>
                  </a:lnTo>
                  <a:lnTo>
                    <a:pt x="86" y="158"/>
                  </a:lnTo>
                  <a:lnTo>
                    <a:pt x="113" y="145"/>
                  </a:lnTo>
                  <a:lnTo>
                    <a:pt x="142" y="135"/>
                  </a:lnTo>
                  <a:lnTo>
                    <a:pt x="174" y="129"/>
                  </a:lnTo>
                  <a:lnTo>
                    <a:pt x="209" y="128"/>
                  </a:lnTo>
                  <a:close/>
                  <a:moveTo>
                    <a:pt x="2544" y="0"/>
                  </a:moveTo>
                  <a:lnTo>
                    <a:pt x="2544" y="138"/>
                  </a:lnTo>
                  <a:lnTo>
                    <a:pt x="2630" y="138"/>
                  </a:lnTo>
                  <a:lnTo>
                    <a:pt x="2630" y="232"/>
                  </a:lnTo>
                  <a:lnTo>
                    <a:pt x="2544" y="232"/>
                  </a:lnTo>
                  <a:lnTo>
                    <a:pt x="2544" y="447"/>
                  </a:lnTo>
                  <a:lnTo>
                    <a:pt x="2546" y="466"/>
                  </a:lnTo>
                  <a:lnTo>
                    <a:pt x="2552" y="480"/>
                  </a:lnTo>
                  <a:lnTo>
                    <a:pt x="2560" y="489"/>
                  </a:lnTo>
                  <a:lnTo>
                    <a:pt x="2573" y="495"/>
                  </a:lnTo>
                  <a:lnTo>
                    <a:pt x="2589" y="498"/>
                  </a:lnTo>
                  <a:lnTo>
                    <a:pt x="2605" y="496"/>
                  </a:lnTo>
                  <a:lnTo>
                    <a:pt x="2621" y="494"/>
                  </a:lnTo>
                  <a:lnTo>
                    <a:pt x="2633" y="489"/>
                  </a:lnTo>
                  <a:lnTo>
                    <a:pt x="2633" y="589"/>
                  </a:lnTo>
                  <a:lnTo>
                    <a:pt x="2615" y="594"/>
                  </a:lnTo>
                  <a:lnTo>
                    <a:pt x="2591" y="597"/>
                  </a:lnTo>
                  <a:lnTo>
                    <a:pt x="2562" y="598"/>
                  </a:lnTo>
                  <a:lnTo>
                    <a:pt x="2528" y="596"/>
                  </a:lnTo>
                  <a:lnTo>
                    <a:pt x="2498" y="590"/>
                  </a:lnTo>
                  <a:lnTo>
                    <a:pt x="2473" y="579"/>
                  </a:lnTo>
                  <a:lnTo>
                    <a:pt x="2452" y="564"/>
                  </a:lnTo>
                  <a:lnTo>
                    <a:pt x="2437" y="544"/>
                  </a:lnTo>
                  <a:lnTo>
                    <a:pt x="2426" y="522"/>
                  </a:lnTo>
                  <a:lnTo>
                    <a:pt x="2419" y="493"/>
                  </a:lnTo>
                  <a:lnTo>
                    <a:pt x="2417" y="460"/>
                  </a:lnTo>
                  <a:lnTo>
                    <a:pt x="2417" y="232"/>
                  </a:lnTo>
                  <a:lnTo>
                    <a:pt x="2364" y="232"/>
                  </a:lnTo>
                  <a:lnTo>
                    <a:pt x="2364" y="138"/>
                  </a:lnTo>
                  <a:lnTo>
                    <a:pt x="2417" y="138"/>
                  </a:lnTo>
                  <a:lnTo>
                    <a:pt x="2417" y="52"/>
                  </a:lnTo>
                  <a:lnTo>
                    <a:pt x="254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6650" tIns="28325" rIns="56650" bIns="28325" numCol="1" anchor="t" anchorCtr="0" compatLnSpc="1">
              <a:prstTxWarp prst="textNoShape">
                <a:avLst/>
              </a:prstTxWarp>
            </a:bodyPr>
            <a:lstStyle/>
            <a:p>
              <a:pPr defTabSz="424853"/>
              <a:endParaRPr lang="en-US" sz="836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7" name="Parallelogram 26"/>
          <p:cNvSpPr/>
          <p:nvPr userDrawn="1"/>
        </p:nvSpPr>
        <p:spPr>
          <a:xfrm rot="5400000" flipH="1">
            <a:off x="1163926" y="1489918"/>
            <a:ext cx="4173602" cy="6562563"/>
          </a:xfrm>
          <a:prstGeom prst="parallelogram">
            <a:avLst>
              <a:gd name="adj" fmla="val 63990"/>
            </a:avLst>
          </a:prstGeom>
          <a:gradFill flip="none" rotWithShape="1">
            <a:gsLst>
              <a:gs pos="0">
                <a:srgbClr val="00FF00"/>
              </a:gs>
              <a:gs pos="87000">
                <a:srgbClr val="006B09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9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81001" y="3967988"/>
            <a:ext cx="7359811" cy="1984248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0" name="Text Placehold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81000" y="6098415"/>
            <a:ext cx="7359632" cy="549275"/>
          </a:xfrm>
        </p:spPr>
        <p:txBody>
          <a:bodyPr lIns="0" tIns="0" rIns="0" bIns="0">
            <a:normAutofit/>
          </a:bodyPr>
          <a:lstStyle>
            <a:lvl1pPr algn="l">
              <a:defRPr sz="21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8" name="Parallelogram 27"/>
          <p:cNvSpPr/>
          <p:nvPr userDrawn="1"/>
        </p:nvSpPr>
        <p:spPr>
          <a:xfrm rot="16200000">
            <a:off x="1163926" y="-1194481"/>
            <a:ext cx="4173602" cy="6562563"/>
          </a:xfrm>
          <a:prstGeom prst="parallelogram">
            <a:avLst>
              <a:gd name="adj" fmla="val 63990"/>
            </a:avLst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7258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3EB1-D503-4E84-8A6C-B265805242E3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587B-0486-4634-B66E-ECB9816C1CA1}" type="slidenum">
              <a:rPr lang="en-US" smtClean="0"/>
              <a:t>‹#›</a:t>
            </a:fld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59"/>
            <a:ext cx="12192000" cy="6844873"/>
          </a:xfrm>
          <a:prstGeom prst="rect">
            <a:avLst/>
          </a:prstGeom>
        </p:spPr>
      </p:pic>
      <p:sp>
        <p:nvSpPr>
          <p:cNvPr id="308" name="Rectangle 307"/>
          <p:cNvSpPr/>
          <p:nvPr userDrawn="1"/>
        </p:nvSpPr>
        <p:spPr>
          <a:xfrm rot="10800000" flipV="1">
            <a:off x="7135092" y="-12878"/>
            <a:ext cx="5056909" cy="4197927"/>
          </a:xfrm>
          <a:prstGeom prst="rect">
            <a:avLst/>
          </a:prstGeom>
          <a:gradFill flip="none" rotWithShape="1">
            <a:gsLst>
              <a:gs pos="38000">
                <a:srgbClr val="5B9BD5">
                  <a:lumMod val="0"/>
                  <a:alpha val="0"/>
                </a:srgbClr>
              </a:gs>
              <a:gs pos="0">
                <a:srgbClr val="5B9BD5">
                  <a:lumMod val="0"/>
                </a:srgbClr>
              </a:gs>
            </a:gsLst>
            <a:lin ang="30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below gradient"/>
          <p:cNvSpPr/>
          <p:nvPr userDrawn="1"/>
        </p:nvSpPr>
        <p:spPr>
          <a:xfrm flipH="1">
            <a:off x="1" y="1"/>
            <a:ext cx="12192000" cy="684573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tx1">
                  <a:alpha val="0"/>
                </a:schemeClr>
              </a:gs>
              <a:gs pos="8300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below gradient"/>
          <p:cNvSpPr/>
          <p:nvPr userDrawn="1"/>
        </p:nvSpPr>
        <p:spPr>
          <a:xfrm flipV="1">
            <a:off x="0" y="858"/>
            <a:ext cx="12192000" cy="685775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tx1">
                  <a:alpha val="0"/>
                </a:schemeClr>
              </a:gs>
              <a:gs pos="8300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986" y="-7414"/>
            <a:ext cx="12191015" cy="6866024"/>
          </a:xfrm>
          <a:prstGeom prst="rect">
            <a:avLst/>
          </a:prstGeom>
          <a:solidFill>
            <a:srgbClr val="276195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0" y="1329830"/>
            <a:ext cx="12190211" cy="55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31" name="Group 230"/>
          <p:cNvGrpSpPr/>
          <p:nvPr userDrawn="1"/>
        </p:nvGrpSpPr>
        <p:grpSpPr>
          <a:xfrm>
            <a:off x="10282586" y="53751"/>
            <a:ext cx="1909415" cy="1409079"/>
            <a:chOff x="10183164" y="72799"/>
            <a:chExt cx="1909415" cy="1409079"/>
          </a:xfrm>
        </p:grpSpPr>
        <p:grpSp>
          <p:nvGrpSpPr>
            <p:cNvPr id="232" name="Group 231"/>
            <p:cNvGrpSpPr/>
            <p:nvPr userDrawn="1"/>
          </p:nvGrpSpPr>
          <p:grpSpPr>
            <a:xfrm>
              <a:off x="10183164" y="72799"/>
              <a:ext cx="1909415" cy="1409079"/>
              <a:chOff x="10280795" y="-34358"/>
              <a:chExt cx="1909415" cy="1409079"/>
            </a:xfrm>
          </p:grpSpPr>
          <p:pic>
            <p:nvPicPr>
              <p:cNvPr id="237" name="Picture 236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0795" y="428549"/>
                <a:ext cx="1615465" cy="451467"/>
              </a:xfrm>
              <a:prstGeom prst="rect">
                <a:avLst/>
              </a:prstGeom>
            </p:spPr>
          </p:pic>
          <p:grpSp>
            <p:nvGrpSpPr>
              <p:cNvPr id="238" name="Group 237"/>
              <p:cNvGrpSpPr/>
              <p:nvPr userDrawn="1"/>
            </p:nvGrpSpPr>
            <p:grpSpPr>
              <a:xfrm flipV="1">
                <a:off x="10452210" y="-34358"/>
                <a:ext cx="1738000" cy="1409079"/>
                <a:chOff x="4249135" y="4146092"/>
                <a:chExt cx="2715724" cy="2201769"/>
              </a:xfrm>
              <a:solidFill>
                <a:schemeClr val="bg1"/>
              </a:solidFill>
            </p:grpSpPr>
            <p:sp>
              <p:nvSpPr>
                <p:cNvPr id="239" name="Rectangle 238"/>
                <p:cNvSpPr/>
                <p:nvPr/>
              </p:nvSpPr>
              <p:spPr>
                <a:xfrm>
                  <a:off x="6385304" y="5609844"/>
                  <a:ext cx="579549" cy="182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6278152" y="5519239"/>
                  <a:ext cx="685800" cy="182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6584926" y="5151696"/>
                  <a:ext cx="285761" cy="142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6326354" y="4785693"/>
                  <a:ext cx="638505" cy="182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6243009" y="4877131"/>
                  <a:ext cx="721849" cy="182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6140617" y="4968570"/>
                  <a:ext cx="824242" cy="182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45" name="Rectangle 244"/>
                <p:cNvSpPr/>
                <p:nvPr/>
              </p:nvSpPr>
              <p:spPr>
                <a:xfrm rot="18573722">
                  <a:off x="5943961" y="5818126"/>
                  <a:ext cx="548640" cy="182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46" name="Rectangle 245"/>
                <p:cNvSpPr/>
                <p:nvPr/>
              </p:nvSpPr>
              <p:spPr>
                <a:xfrm>
                  <a:off x="5474080" y="6024819"/>
                  <a:ext cx="579549" cy="182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 rot="18573722">
                  <a:off x="5873444" y="5710588"/>
                  <a:ext cx="502920" cy="182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5241084" y="5901128"/>
                  <a:ext cx="731520" cy="182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4672841" y="5773496"/>
                  <a:ext cx="1097280" cy="182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4249135" y="6228066"/>
                  <a:ext cx="731520" cy="182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4275999" y="6218922"/>
                  <a:ext cx="91440" cy="3657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5541206" y="6015675"/>
                  <a:ext cx="91440" cy="3657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4763481" y="5764352"/>
                  <a:ext cx="91440" cy="3657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54" name="Rectangle 253"/>
                <p:cNvSpPr/>
                <p:nvPr/>
              </p:nvSpPr>
              <p:spPr>
                <a:xfrm>
                  <a:off x="6873355" y="5601519"/>
                  <a:ext cx="91440" cy="3657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>
                  <a:off x="4718284" y="5932619"/>
                  <a:ext cx="166705" cy="9143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4702997" y="5913723"/>
                  <a:ext cx="200025" cy="128506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7" name="Rectangle 256"/>
                <p:cNvSpPr/>
                <p:nvPr/>
              </p:nvSpPr>
              <p:spPr>
                <a:xfrm rot="5400000" flipH="1" flipV="1">
                  <a:off x="4692921" y="6067280"/>
                  <a:ext cx="45720" cy="914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 rot="5400000" flipH="1" flipV="1">
                  <a:off x="4738165" y="6067279"/>
                  <a:ext cx="45720" cy="914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 rot="5400000" flipH="1" flipV="1">
                  <a:off x="4785085" y="6067279"/>
                  <a:ext cx="45720" cy="914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 rot="5400000" flipH="1" flipV="1">
                  <a:off x="4830329" y="6067278"/>
                  <a:ext cx="45720" cy="914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 rot="5400000" flipH="1" flipV="1">
                  <a:off x="4871962" y="6067088"/>
                  <a:ext cx="45720" cy="914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 rot="5400000" flipH="1" flipV="1">
                  <a:off x="4688349" y="5880783"/>
                  <a:ext cx="45720" cy="914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63" name="Rectangle 262"/>
                <p:cNvSpPr/>
                <p:nvPr/>
              </p:nvSpPr>
              <p:spPr>
                <a:xfrm rot="5400000" flipH="1" flipV="1">
                  <a:off x="4733593" y="5880782"/>
                  <a:ext cx="45720" cy="914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64" name="Rectangle 263"/>
                <p:cNvSpPr/>
                <p:nvPr/>
              </p:nvSpPr>
              <p:spPr>
                <a:xfrm rot="5400000" flipH="1" flipV="1">
                  <a:off x="4780513" y="5880782"/>
                  <a:ext cx="45720" cy="914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65" name="Rectangle 264"/>
                <p:cNvSpPr/>
                <p:nvPr/>
              </p:nvSpPr>
              <p:spPr>
                <a:xfrm rot="5400000" flipH="1" flipV="1">
                  <a:off x="4825757" y="5880781"/>
                  <a:ext cx="45720" cy="914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 rot="5400000" flipH="1" flipV="1">
                  <a:off x="4867390" y="5880591"/>
                  <a:ext cx="45720" cy="914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 rot="18573722">
                  <a:off x="5193505" y="6160117"/>
                  <a:ext cx="357201" cy="182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 rot="18573722">
                  <a:off x="4894816" y="6066098"/>
                  <a:ext cx="429768" cy="182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69" name="Rectangle 268"/>
                <p:cNvSpPr/>
                <p:nvPr/>
              </p:nvSpPr>
              <p:spPr>
                <a:xfrm>
                  <a:off x="4367585" y="5196916"/>
                  <a:ext cx="18288" cy="128506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0" name="Rectangle 269"/>
                <p:cNvSpPr/>
                <p:nvPr/>
              </p:nvSpPr>
              <p:spPr>
                <a:xfrm>
                  <a:off x="4338710" y="5252575"/>
                  <a:ext cx="27432" cy="182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71" name="Rectangle 270"/>
                <p:cNvSpPr/>
                <p:nvPr/>
              </p:nvSpPr>
              <p:spPr>
                <a:xfrm>
                  <a:off x="5486186" y="5757721"/>
                  <a:ext cx="114298" cy="4965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grpSp>
              <p:nvGrpSpPr>
                <p:cNvPr id="272" name="Group 271"/>
                <p:cNvGrpSpPr/>
                <p:nvPr/>
              </p:nvGrpSpPr>
              <p:grpSpPr>
                <a:xfrm>
                  <a:off x="4321719" y="4745940"/>
                  <a:ext cx="478283" cy="115006"/>
                  <a:chOff x="2921000" y="2189868"/>
                  <a:chExt cx="478283" cy="115006"/>
                </a:xfrm>
                <a:grpFill/>
              </p:grpSpPr>
              <p:sp>
                <p:nvSpPr>
                  <p:cNvPr id="296" name="Oval 295"/>
                  <p:cNvSpPr/>
                  <p:nvPr/>
                </p:nvSpPr>
                <p:spPr>
                  <a:xfrm>
                    <a:off x="2921000" y="2189868"/>
                    <a:ext cx="27432" cy="2743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297" name="Oval 296"/>
                  <p:cNvSpPr/>
                  <p:nvPr/>
                </p:nvSpPr>
                <p:spPr>
                  <a:xfrm>
                    <a:off x="2921000" y="2275661"/>
                    <a:ext cx="27432" cy="2743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298" name="Oval 297"/>
                  <p:cNvSpPr/>
                  <p:nvPr/>
                </p:nvSpPr>
                <p:spPr>
                  <a:xfrm>
                    <a:off x="3011488" y="2189868"/>
                    <a:ext cx="27432" cy="2743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299" name="Oval 298"/>
                  <p:cNvSpPr/>
                  <p:nvPr/>
                </p:nvSpPr>
                <p:spPr>
                  <a:xfrm>
                    <a:off x="3011488" y="2275661"/>
                    <a:ext cx="27432" cy="2743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300" name="Oval 299"/>
                  <p:cNvSpPr/>
                  <p:nvPr/>
                </p:nvSpPr>
                <p:spPr>
                  <a:xfrm>
                    <a:off x="3101976" y="2191649"/>
                    <a:ext cx="27432" cy="2743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301" name="Oval 300"/>
                  <p:cNvSpPr/>
                  <p:nvPr/>
                </p:nvSpPr>
                <p:spPr>
                  <a:xfrm>
                    <a:off x="3101976" y="2277442"/>
                    <a:ext cx="27432" cy="2743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302" name="Oval 301"/>
                  <p:cNvSpPr/>
                  <p:nvPr/>
                </p:nvSpPr>
                <p:spPr>
                  <a:xfrm>
                    <a:off x="3192464" y="2191649"/>
                    <a:ext cx="27432" cy="2743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303" name="Oval 302"/>
                  <p:cNvSpPr/>
                  <p:nvPr/>
                </p:nvSpPr>
                <p:spPr>
                  <a:xfrm>
                    <a:off x="3192464" y="2277442"/>
                    <a:ext cx="27432" cy="2743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304" name="Oval 303"/>
                  <p:cNvSpPr/>
                  <p:nvPr/>
                </p:nvSpPr>
                <p:spPr>
                  <a:xfrm>
                    <a:off x="3281363" y="2189868"/>
                    <a:ext cx="27432" cy="2743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>
                  <a:xfrm>
                    <a:off x="3281363" y="2275661"/>
                    <a:ext cx="27432" cy="2743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306" name="Oval 305"/>
                  <p:cNvSpPr/>
                  <p:nvPr/>
                </p:nvSpPr>
                <p:spPr>
                  <a:xfrm>
                    <a:off x="3371851" y="2189868"/>
                    <a:ext cx="27432" cy="2743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307" name="Oval 306"/>
                  <p:cNvSpPr/>
                  <p:nvPr/>
                </p:nvSpPr>
                <p:spPr>
                  <a:xfrm>
                    <a:off x="3371851" y="2275661"/>
                    <a:ext cx="27432" cy="2743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  <p:sp>
              <p:nvSpPr>
                <p:cNvPr id="273" name="Rectangle 272"/>
                <p:cNvSpPr/>
                <p:nvPr/>
              </p:nvSpPr>
              <p:spPr>
                <a:xfrm>
                  <a:off x="5588744" y="4773090"/>
                  <a:ext cx="121729" cy="635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74" name="Rectangle 273"/>
                <p:cNvSpPr/>
                <p:nvPr/>
              </p:nvSpPr>
              <p:spPr>
                <a:xfrm>
                  <a:off x="5476242" y="4791136"/>
                  <a:ext cx="91440" cy="3657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75" name="Rectangle 274"/>
                <p:cNvSpPr/>
                <p:nvPr/>
              </p:nvSpPr>
              <p:spPr>
                <a:xfrm rot="3026278" flipH="1">
                  <a:off x="5824611" y="4819343"/>
                  <a:ext cx="390032" cy="182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76" name="Rectangle 275"/>
                <p:cNvSpPr/>
                <p:nvPr/>
              </p:nvSpPr>
              <p:spPr>
                <a:xfrm flipV="1">
                  <a:off x="4589989" y="4672465"/>
                  <a:ext cx="1311542" cy="142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77" name="Rectangle 276"/>
                <p:cNvSpPr/>
                <p:nvPr/>
              </p:nvSpPr>
              <p:spPr>
                <a:xfrm rot="13626139">
                  <a:off x="4105303" y="4457207"/>
                  <a:ext cx="580873" cy="182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78" name="Rectangle 277"/>
                <p:cNvSpPr/>
                <p:nvPr/>
              </p:nvSpPr>
              <p:spPr>
                <a:xfrm rot="3026278" flipH="1">
                  <a:off x="5922291" y="4728238"/>
                  <a:ext cx="399840" cy="182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79" name="Rectangle 278"/>
                <p:cNvSpPr/>
                <p:nvPr/>
              </p:nvSpPr>
              <p:spPr>
                <a:xfrm>
                  <a:off x="4716629" y="4579672"/>
                  <a:ext cx="1287557" cy="182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80" name="Rectangle 279"/>
                <p:cNvSpPr/>
                <p:nvPr/>
              </p:nvSpPr>
              <p:spPr>
                <a:xfrm rot="3026278" flipH="1">
                  <a:off x="4398682" y="4429087"/>
                  <a:ext cx="399840" cy="182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grpSp>
              <p:nvGrpSpPr>
                <p:cNvPr id="281" name="Group 280"/>
                <p:cNvGrpSpPr/>
                <p:nvPr/>
              </p:nvGrpSpPr>
              <p:grpSpPr>
                <a:xfrm rot="5400000">
                  <a:off x="4722780" y="4386399"/>
                  <a:ext cx="186729" cy="128527"/>
                  <a:chOff x="4047804" y="1772930"/>
                  <a:chExt cx="186729" cy="128527"/>
                </a:xfrm>
                <a:grpFill/>
              </p:grpSpPr>
              <p:sp>
                <p:nvSpPr>
                  <p:cNvPr id="293" name="Rectangle 292"/>
                  <p:cNvSpPr/>
                  <p:nvPr/>
                </p:nvSpPr>
                <p:spPr>
                  <a:xfrm>
                    <a:off x="4070718" y="1779720"/>
                    <a:ext cx="147734" cy="11756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294" name="Rectangle 293"/>
                  <p:cNvSpPr/>
                  <p:nvPr/>
                </p:nvSpPr>
                <p:spPr>
                  <a:xfrm>
                    <a:off x="4216245" y="1772951"/>
                    <a:ext cx="18288" cy="128506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95" name="Rectangle 294"/>
                  <p:cNvSpPr/>
                  <p:nvPr/>
                </p:nvSpPr>
                <p:spPr>
                  <a:xfrm>
                    <a:off x="4047804" y="1772930"/>
                    <a:ext cx="18288" cy="128506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282" name="Rectangle 281"/>
                <p:cNvSpPr/>
                <p:nvPr/>
              </p:nvSpPr>
              <p:spPr>
                <a:xfrm rot="3026278" flipH="1">
                  <a:off x="5726518" y="4505277"/>
                  <a:ext cx="736657" cy="182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83" name="Rectangle 282"/>
                <p:cNvSpPr/>
                <p:nvPr/>
              </p:nvSpPr>
              <p:spPr>
                <a:xfrm>
                  <a:off x="4890250" y="4226368"/>
                  <a:ext cx="978904" cy="182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84" name="Rectangle 283"/>
                <p:cNvSpPr/>
                <p:nvPr/>
              </p:nvSpPr>
              <p:spPr>
                <a:xfrm>
                  <a:off x="6872498" y="5509248"/>
                  <a:ext cx="91440" cy="3657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85" name="Rectangle 284"/>
                <p:cNvSpPr/>
                <p:nvPr/>
              </p:nvSpPr>
              <p:spPr>
                <a:xfrm>
                  <a:off x="6873355" y="5415398"/>
                  <a:ext cx="91440" cy="3657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86" name="Rectangle 285"/>
                <p:cNvSpPr/>
                <p:nvPr/>
              </p:nvSpPr>
              <p:spPr>
                <a:xfrm>
                  <a:off x="6872498" y="5323127"/>
                  <a:ext cx="91440" cy="3657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87" name="Rectangle 286"/>
                <p:cNvSpPr/>
                <p:nvPr/>
              </p:nvSpPr>
              <p:spPr>
                <a:xfrm>
                  <a:off x="6873355" y="5233727"/>
                  <a:ext cx="91440" cy="3657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88" name="Rectangle 287"/>
                <p:cNvSpPr/>
                <p:nvPr/>
              </p:nvSpPr>
              <p:spPr>
                <a:xfrm>
                  <a:off x="6872498" y="5141456"/>
                  <a:ext cx="91440" cy="3657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89" name="Rectangle 288"/>
                <p:cNvSpPr/>
                <p:nvPr/>
              </p:nvSpPr>
              <p:spPr>
                <a:xfrm>
                  <a:off x="6873355" y="5047606"/>
                  <a:ext cx="91440" cy="3657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90" name="Rectangle 289"/>
                <p:cNvSpPr/>
                <p:nvPr/>
              </p:nvSpPr>
              <p:spPr>
                <a:xfrm>
                  <a:off x="6872498" y="4955335"/>
                  <a:ext cx="91440" cy="3657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91" name="Rectangle 290"/>
                <p:cNvSpPr/>
                <p:nvPr/>
              </p:nvSpPr>
              <p:spPr>
                <a:xfrm>
                  <a:off x="6873355" y="4871347"/>
                  <a:ext cx="91440" cy="3657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92" name="Rectangle 291"/>
                <p:cNvSpPr/>
                <p:nvPr/>
              </p:nvSpPr>
              <p:spPr>
                <a:xfrm>
                  <a:off x="6872498" y="4779076"/>
                  <a:ext cx="91440" cy="3657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</p:grpSp>
        <p:sp>
          <p:nvSpPr>
            <p:cNvPr id="233" name="Rectangle 232"/>
            <p:cNvSpPr/>
            <p:nvPr userDrawn="1"/>
          </p:nvSpPr>
          <p:spPr>
            <a:xfrm flipV="1">
              <a:off x="11761202" y="889653"/>
              <a:ext cx="274320" cy="9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4" name="Rectangle 233"/>
            <p:cNvSpPr/>
            <p:nvPr userDrawn="1"/>
          </p:nvSpPr>
          <p:spPr>
            <a:xfrm flipV="1">
              <a:off x="11851138" y="768705"/>
              <a:ext cx="182880" cy="9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5" name="Rectangle 234"/>
            <p:cNvSpPr/>
            <p:nvPr userDrawn="1"/>
          </p:nvSpPr>
          <p:spPr>
            <a:xfrm flipV="1">
              <a:off x="11850962" y="711204"/>
              <a:ext cx="182880" cy="9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6" name="Rectangle 235"/>
            <p:cNvSpPr/>
            <p:nvPr userDrawn="1"/>
          </p:nvSpPr>
          <p:spPr>
            <a:xfrm flipV="1">
              <a:off x="11767284" y="654317"/>
              <a:ext cx="274320" cy="9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09" name="Slide Number Placeholder 2"/>
          <p:cNvSpPr txBox="1">
            <a:spLocks/>
          </p:cNvSpPr>
          <p:nvPr userDrawn="1"/>
        </p:nvSpPr>
        <p:spPr>
          <a:xfrm>
            <a:off x="11097760" y="6432776"/>
            <a:ext cx="920069" cy="36353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954299-DE52-47A8-A04E-69FC1668FE8B}" type="slidenum">
              <a:rPr lang="en-US" sz="900" smtClean="0"/>
              <a:pPr/>
              <a:t>‹#›</a:t>
            </a:fld>
            <a:endParaRPr lang="en-US" sz="900" dirty="0"/>
          </a:p>
        </p:txBody>
      </p:sp>
      <p:sp>
        <p:nvSpPr>
          <p:cNvPr id="310" name="Footer Placeholder 3"/>
          <p:cNvSpPr txBox="1">
            <a:spLocks/>
          </p:cNvSpPr>
          <p:nvPr userDrawn="1"/>
        </p:nvSpPr>
        <p:spPr>
          <a:xfrm>
            <a:off x="152400" y="6385945"/>
            <a:ext cx="4489451" cy="4572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/>
              <a:t>Copyright © 2016 Accenture All Rights Reserved.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26681374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Master: Dark">
    <p:bg>
      <p:bgPr>
        <a:gradFill flip="none" rotWithShape="1">
          <a:gsLst>
            <a:gs pos="48000">
              <a:srgbClr val="F4F4F4"/>
            </a:gs>
            <a:gs pos="100000">
              <a:srgbClr val="E4E4E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ircuit photography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080" y="1"/>
            <a:ext cx="12224079" cy="686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-35667" y="0"/>
            <a:ext cx="12227668" cy="6858000"/>
          </a:xfrm>
          <a:prstGeom prst="rect">
            <a:avLst/>
          </a:prstGeom>
          <a:gradFill>
            <a:gsLst>
              <a:gs pos="28000">
                <a:schemeClr val="bg1">
                  <a:alpha val="67000"/>
                </a:schemeClr>
              </a:gs>
              <a:gs pos="67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10090371" y="442497"/>
            <a:ext cx="1749397" cy="462761"/>
            <a:chOff x="243" y="1559"/>
            <a:chExt cx="1308" cy="346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1005" y="1559"/>
              <a:ext cx="129" cy="137"/>
            </a:xfrm>
            <a:custGeom>
              <a:avLst/>
              <a:gdLst>
                <a:gd name="T0" fmla="*/ 0 w 387"/>
                <a:gd name="T1" fmla="*/ 0 h 411"/>
                <a:gd name="T2" fmla="*/ 387 w 387"/>
                <a:gd name="T3" fmla="*/ 157 h 411"/>
                <a:gd name="T4" fmla="*/ 387 w 387"/>
                <a:gd name="T5" fmla="*/ 254 h 411"/>
                <a:gd name="T6" fmla="*/ 0 w 387"/>
                <a:gd name="T7" fmla="*/ 411 h 411"/>
                <a:gd name="T8" fmla="*/ 0 w 387"/>
                <a:gd name="T9" fmla="*/ 290 h 411"/>
                <a:gd name="T10" fmla="*/ 226 w 387"/>
                <a:gd name="T11" fmla="*/ 206 h 411"/>
                <a:gd name="T12" fmla="*/ 0 w 387"/>
                <a:gd name="T13" fmla="*/ 117 h 411"/>
                <a:gd name="T14" fmla="*/ 0 w 387"/>
                <a:gd name="T1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7" h="411">
                  <a:moveTo>
                    <a:pt x="0" y="0"/>
                  </a:moveTo>
                  <a:lnTo>
                    <a:pt x="387" y="157"/>
                  </a:lnTo>
                  <a:lnTo>
                    <a:pt x="387" y="254"/>
                  </a:lnTo>
                  <a:lnTo>
                    <a:pt x="0" y="411"/>
                  </a:lnTo>
                  <a:lnTo>
                    <a:pt x="0" y="290"/>
                  </a:lnTo>
                  <a:lnTo>
                    <a:pt x="226" y="206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D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6650" tIns="28325" rIns="56650" bIns="28325" numCol="1" anchor="t" anchorCtr="0" compatLnSpc="1">
              <a:prstTxWarp prst="textNoShape">
                <a:avLst/>
              </a:prstTxWarp>
            </a:bodyPr>
            <a:lstStyle/>
            <a:p>
              <a:pPr defTabSz="424853"/>
              <a:endParaRPr lang="en-US" sz="836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243" y="1704"/>
              <a:ext cx="1308" cy="201"/>
            </a:xfrm>
            <a:custGeom>
              <a:avLst/>
              <a:gdLst>
                <a:gd name="T0" fmla="*/ 127 w 3923"/>
                <a:gd name="T1" fmla="*/ 475 h 602"/>
                <a:gd name="T2" fmla="*/ 251 w 3923"/>
                <a:gd name="T3" fmla="*/ 489 h 602"/>
                <a:gd name="T4" fmla="*/ 3668 w 3923"/>
                <a:gd name="T5" fmla="*/ 231 h 602"/>
                <a:gd name="T6" fmla="*/ 3770 w 3923"/>
                <a:gd name="T7" fmla="*/ 234 h 602"/>
                <a:gd name="T8" fmla="*/ 1553 w 3923"/>
                <a:gd name="T9" fmla="*/ 261 h 602"/>
                <a:gd name="T10" fmla="*/ 1645 w 3923"/>
                <a:gd name="T11" fmla="*/ 218 h 602"/>
                <a:gd name="T12" fmla="*/ 2880 w 3923"/>
                <a:gd name="T13" fmla="*/ 500 h 602"/>
                <a:gd name="T14" fmla="*/ 2980 w 3923"/>
                <a:gd name="T15" fmla="*/ 138 h 602"/>
                <a:gd name="T16" fmla="*/ 2900 w 3923"/>
                <a:gd name="T17" fmla="*/ 594 h 602"/>
                <a:gd name="T18" fmla="*/ 2716 w 3923"/>
                <a:gd name="T19" fmla="*/ 508 h 602"/>
                <a:gd name="T20" fmla="*/ 3360 w 3923"/>
                <a:gd name="T21" fmla="*/ 279 h 602"/>
                <a:gd name="T22" fmla="*/ 3324 w 3923"/>
                <a:gd name="T23" fmla="*/ 220 h 602"/>
                <a:gd name="T24" fmla="*/ 3775 w 3923"/>
                <a:gd name="T25" fmla="*/ 134 h 602"/>
                <a:gd name="T26" fmla="*/ 3923 w 3923"/>
                <a:gd name="T27" fmla="*/ 342 h 602"/>
                <a:gd name="T28" fmla="*/ 3703 w 3923"/>
                <a:gd name="T29" fmla="*/ 508 h 602"/>
                <a:gd name="T30" fmla="*/ 3916 w 3923"/>
                <a:gd name="T31" fmla="*/ 478 h 602"/>
                <a:gd name="T32" fmla="*/ 3685 w 3923"/>
                <a:gd name="T33" fmla="*/ 600 h 602"/>
                <a:gd name="T34" fmla="*/ 3502 w 3923"/>
                <a:gd name="T35" fmla="*/ 411 h 602"/>
                <a:gd name="T36" fmla="*/ 3597 w 3923"/>
                <a:gd name="T37" fmla="*/ 160 h 602"/>
                <a:gd name="T38" fmla="*/ 2261 w 3923"/>
                <a:gd name="T39" fmla="*/ 158 h 602"/>
                <a:gd name="T40" fmla="*/ 2180 w 3923"/>
                <a:gd name="T41" fmla="*/ 283 h 602"/>
                <a:gd name="T42" fmla="*/ 2052 w 3923"/>
                <a:gd name="T43" fmla="*/ 258 h 602"/>
                <a:gd name="T44" fmla="*/ 2045 w 3923"/>
                <a:gd name="T45" fmla="*/ 188 h 602"/>
                <a:gd name="T46" fmla="*/ 1682 w 3923"/>
                <a:gd name="T47" fmla="*/ 134 h 602"/>
                <a:gd name="T48" fmla="*/ 1830 w 3923"/>
                <a:gd name="T49" fmla="*/ 342 h 602"/>
                <a:gd name="T50" fmla="*/ 1610 w 3923"/>
                <a:gd name="T51" fmla="*/ 508 h 602"/>
                <a:gd name="T52" fmla="*/ 1823 w 3923"/>
                <a:gd name="T53" fmla="*/ 478 h 602"/>
                <a:gd name="T54" fmla="*/ 1594 w 3923"/>
                <a:gd name="T55" fmla="*/ 600 h 602"/>
                <a:gd name="T56" fmla="*/ 1410 w 3923"/>
                <a:gd name="T57" fmla="*/ 411 h 602"/>
                <a:gd name="T58" fmla="*/ 1505 w 3923"/>
                <a:gd name="T59" fmla="*/ 160 h 602"/>
                <a:gd name="T60" fmla="*/ 1265 w 3923"/>
                <a:gd name="T61" fmla="*/ 154 h 602"/>
                <a:gd name="T62" fmla="*/ 1218 w 3923"/>
                <a:gd name="T63" fmla="*/ 260 h 602"/>
                <a:gd name="T64" fmla="*/ 1081 w 3923"/>
                <a:gd name="T65" fmla="*/ 277 h 602"/>
                <a:gd name="T66" fmla="*/ 1103 w 3923"/>
                <a:gd name="T67" fmla="*/ 488 h 602"/>
                <a:gd name="T68" fmla="*/ 1240 w 3923"/>
                <a:gd name="T69" fmla="*/ 424 h 602"/>
                <a:gd name="T70" fmla="*/ 1192 w 3923"/>
                <a:gd name="T71" fmla="*/ 598 h 602"/>
                <a:gd name="T72" fmla="*/ 957 w 3923"/>
                <a:gd name="T73" fmla="*/ 478 h 602"/>
                <a:gd name="T74" fmla="*/ 990 w 3923"/>
                <a:gd name="T75" fmla="*/ 199 h 602"/>
                <a:gd name="T76" fmla="*/ 743 w 3923"/>
                <a:gd name="T77" fmla="*/ 134 h 602"/>
                <a:gd name="T78" fmla="*/ 761 w 3923"/>
                <a:gd name="T79" fmla="*/ 300 h 602"/>
                <a:gd name="T80" fmla="*/ 634 w 3923"/>
                <a:gd name="T81" fmla="*/ 244 h 602"/>
                <a:gd name="T82" fmla="*/ 609 w 3923"/>
                <a:gd name="T83" fmla="*/ 456 h 602"/>
                <a:gd name="T84" fmla="*/ 755 w 3923"/>
                <a:gd name="T85" fmla="*/ 468 h 602"/>
                <a:gd name="T86" fmla="*/ 787 w 3923"/>
                <a:gd name="T87" fmla="*/ 579 h 602"/>
                <a:gd name="T88" fmla="*/ 517 w 3923"/>
                <a:gd name="T89" fmla="*/ 532 h 602"/>
                <a:gd name="T90" fmla="*/ 486 w 3923"/>
                <a:gd name="T91" fmla="*/ 254 h 602"/>
                <a:gd name="T92" fmla="*/ 209 w 3923"/>
                <a:gd name="T93" fmla="*/ 128 h 602"/>
                <a:gd name="T94" fmla="*/ 394 w 3923"/>
                <a:gd name="T95" fmla="*/ 256 h 602"/>
                <a:gd name="T96" fmla="*/ 178 w 3923"/>
                <a:gd name="T97" fmla="*/ 600 h 602"/>
                <a:gd name="T98" fmla="*/ 2 w 3923"/>
                <a:gd name="T99" fmla="*/ 496 h 602"/>
                <a:gd name="T100" fmla="*/ 98 w 3923"/>
                <a:gd name="T101" fmla="*/ 331 h 602"/>
                <a:gd name="T102" fmla="*/ 254 w 3923"/>
                <a:gd name="T103" fmla="*/ 238 h 602"/>
                <a:gd name="T104" fmla="*/ 135 w 3923"/>
                <a:gd name="T105" fmla="*/ 278 h 602"/>
                <a:gd name="T106" fmla="*/ 174 w 3923"/>
                <a:gd name="T107" fmla="*/ 129 h 602"/>
                <a:gd name="T108" fmla="*/ 2552 w 3923"/>
                <a:gd name="T109" fmla="*/ 480 h 602"/>
                <a:gd name="T110" fmla="*/ 2591 w 3923"/>
                <a:gd name="T111" fmla="*/ 597 h 602"/>
                <a:gd name="T112" fmla="*/ 2417 w 3923"/>
                <a:gd name="T113" fmla="*/ 46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23" h="602">
                  <a:moveTo>
                    <a:pt x="220" y="397"/>
                  </a:moveTo>
                  <a:lnTo>
                    <a:pt x="191" y="399"/>
                  </a:lnTo>
                  <a:lnTo>
                    <a:pt x="167" y="404"/>
                  </a:lnTo>
                  <a:lnTo>
                    <a:pt x="149" y="411"/>
                  </a:lnTo>
                  <a:lnTo>
                    <a:pt x="136" y="422"/>
                  </a:lnTo>
                  <a:lnTo>
                    <a:pt x="128" y="438"/>
                  </a:lnTo>
                  <a:lnTo>
                    <a:pt x="125" y="456"/>
                  </a:lnTo>
                  <a:lnTo>
                    <a:pt x="125" y="460"/>
                  </a:lnTo>
                  <a:lnTo>
                    <a:pt x="127" y="475"/>
                  </a:lnTo>
                  <a:lnTo>
                    <a:pt x="131" y="488"/>
                  </a:lnTo>
                  <a:lnTo>
                    <a:pt x="140" y="498"/>
                  </a:lnTo>
                  <a:lnTo>
                    <a:pt x="152" y="506"/>
                  </a:lnTo>
                  <a:lnTo>
                    <a:pt x="167" y="511"/>
                  </a:lnTo>
                  <a:lnTo>
                    <a:pt x="186" y="513"/>
                  </a:lnTo>
                  <a:lnTo>
                    <a:pt x="205" y="512"/>
                  </a:lnTo>
                  <a:lnTo>
                    <a:pt x="222" y="507"/>
                  </a:lnTo>
                  <a:lnTo>
                    <a:pt x="238" y="500"/>
                  </a:lnTo>
                  <a:lnTo>
                    <a:pt x="251" y="489"/>
                  </a:lnTo>
                  <a:lnTo>
                    <a:pt x="262" y="476"/>
                  </a:lnTo>
                  <a:lnTo>
                    <a:pt x="268" y="460"/>
                  </a:lnTo>
                  <a:lnTo>
                    <a:pt x="270" y="441"/>
                  </a:lnTo>
                  <a:lnTo>
                    <a:pt x="270" y="397"/>
                  </a:lnTo>
                  <a:lnTo>
                    <a:pt x="220" y="397"/>
                  </a:lnTo>
                  <a:close/>
                  <a:moveTo>
                    <a:pt x="3716" y="217"/>
                  </a:moveTo>
                  <a:lnTo>
                    <a:pt x="3700" y="218"/>
                  </a:lnTo>
                  <a:lnTo>
                    <a:pt x="3684" y="223"/>
                  </a:lnTo>
                  <a:lnTo>
                    <a:pt x="3668" y="231"/>
                  </a:lnTo>
                  <a:lnTo>
                    <a:pt x="3655" y="243"/>
                  </a:lnTo>
                  <a:lnTo>
                    <a:pt x="3645" y="261"/>
                  </a:lnTo>
                  <a:lnTo>
                    <a:pt x="3636" y="284"/>
                  </a:lnTo>
                  <a:lnTo>
                    <a:pt x="3630" y="312"/>
                  </a:lnTo>
                  <a:lnTo>
                    <a:pt x="3800" y="312"/>
                  </a:lnTo>
                  <a:lnTo>
                    <a:pt x="3796" y="286"/>
                  </a:lnTo>
                  <a:lnTo>
                    <a:pt x="3790" y="264"/>
                  </a:lnTo>
                  <a:lnTo>
                    <a:pt x="3782" y="247"/>
                  </a:lnTo>
                  <a:lnTo>
                    <a:pt x="3770" y="234"/>
                  </a:lnTo>
                  <a:lnTo>
                    <a:pt x="3754" y="224"/>
                  </a:lnTo>
                  <a:lnTo>
                    <a:pt x="3737" y="218"/>
                  </a:lnTo>
                  <a:lnTo>
                    <a:pt x="3716" y="217"/>
                  </a:lnTo>
                  <a:close/>
                  <a:moveTo>
                    <a:pt x="1625" y="217"/>
                  </a:moveTo>
                  <a:lnTo>
                    <a:pt x="1608" y="218"/>
                  </a:lnTo>
                  <a:lnTo>
                    <a:pt x="1591" y="223"/>
                  </a:lnTo>
                  <a:lnTo>
                    <a:pt x="1577" y="231"/>
                  </a:lnTo>
                  <a:lnTo>
                    <a:pt x="1564" y="243"/>
                  </a:lnTo>
                  <a:lnTo>
                    <a:pt x="1553" y="261"/>
                  </a:lnTo>
                  <a:lnTo>
                    <a:pt x="1543" y="284"/>
                  </a:lnTo>
                  <a:lnTo>
                    <a:pt x="1537" y="312"/>
                  </a:lnTo>
                  <a:lnTo>
                    <a:pt x="1707" y="312"/>
                  </a:lnTo>
                  <a:lnTo>
                    <a:pt x="1705" y="286"/>
                  </a:lnTo>
                  <a:lnTo>
                    <a:pt x="1699" y="264"/>
                  </a:lnTo>
                  <a:lnTo>
                    <a:pt x="1689" y="247"/>
                  </a:lnTo>
                  <a:lnTo>
                    <a:pt x="1677" y="234"/>
                  </a:lnTo>
                  <a:lnTo>
                    <a:pt x="1662" y="224"/>
                  </a:lnTo>
                  <a:lnTo>
                    <a:pt x="1645" y="218"/>
                  </a:lnTo>
                  <a:lnTo>
                    <a:pt x="1625" y="217"/>
                  </a:lnTo>
                  <a:close/>
                  <a:moveTo>
                    <a:pt x="2708" y="138"/>
                  </a:moveTo>
                  <a:lnTo>
                    <a:pt x="2835" y="138"/>
                  </a:lnTo>
                  <a:lnTo>
                    <a:pt x="2835" y="426"/>
                  </a:lnTo>
                  <a:lnTo>
                    <a:pt x="2837" y="450"/>
                  </a:lnTo>
                  <a:lnTo>
                    <a:pt x="2842" y="469"/>
                  </a:lnTo>
                  <a:lnTo>
                    <a:pt x="2850" y="484"/>
                  </a:lnTo>
                  <a:lnTo>
                    <a:pt x="2863" y="494"/>
                  </a:lnTo>
                  <a:lnTo>
                    <a:pt x="2880" y="500"/>
                  </a:lnTo>
                  <a:lnTo>
                    <a:pt x="2900" y="502"/>
                  </a:lnTo>
                  <a:lnTo>
                    <a:pt x="2918" y="501"/>
                  </a:lnTo>
                  <a:lnTo>
                    <a:pt x="2935" y="495"/>
                  </a:lnTo>
                  <a:lnTo>
                    <a:pt x="2951" y="487"/>
                  </a:lnTo>
                  <a:lnTo>
                    <a:pt x="2962" y="475"/>
                  </a:lnTo>
                  <a:lnTo>
                    <a:pt x="2972" y="459"/>
                  </a:lnTo>
                  <a:lnTo>
                    <a:pt x="2978" y="441"/>
                  </a:lnTo>
                  <a:lnTo>
                    <a:pt x="2980" y="418"/>
                  </a:lnTo>
                  <a:lnTo>
                    <a:pt x="2980" y="138"/>
                  </a:lnTo>
                  <a:lnTo>
                    <a:pt x="3107" y="138"/>
                  </a:lnTo>
                  <a:lnTo>
                    <a:pt x="3107" y="592"/>
                  </a:lnTo>
                  <a:lnTo>
                    <a:pt x="2980" y="592"/>
                  </a:lnTo>
                  <a:lnTo>
                    <a:pt x="2980" y="525"/>
                  </a:lnTo>
                  <a:lnTo>
                    <a:pt x="2970" y="543"/>
                  </a:lnTo>
                  <a:lnTo>
                    <a:pt x="2957" y="559"/>
                  </a:lnTo>
                  <a:lnTo>
                    <a:pt x="2941" y="573"/>
                  </a:lnTo>
                  <a:lnTo>
                    <a:pt x="2922" y="585"/>
                  </a:lnTo>
                  <a:lnTo>
                    <a:pt x="2900" y="594"/>
                  </a:lnTo>
                  <a:lnTo>
                    <a:pt x="2876" y="600"/>
                  </a:lnTo>
                  <a:lnTo>
                    <a:pt x="2849" y="602"/>
                  </a:lnTo>
                  <a:lnTo>
                    <a:pt x="2823" y="600"/>
                  </a:lnTo>
                  <a:lnTo>
                    <a:pt x="2798" y="594"/>
                  </a:lnTo>
                  <a:lnTo>
                    <a:pt x="2776" y="585"/>
                  </a:lnTo>
                  <a:lnTo>
                    <a:pt x="2756" y="572"/>
                  </a:lnTo>
                  <a:lnTo>
                    <a:pt x="2739" y="554"/>
                  </a:lnTo>
                  <a:lnTo>
                    <a:pt x="2726" y="534"/>
                  </a:lnTo>
                  <a:lnTo>
                    <a:pt x="2716" y="508"/>
                  </a:lnTo>
                  <a:lnTo>
                    <a:pt x="2709" y="478"/>
                  </a:lnTo>
                  <a:lnTo>
                    <a:pt x="2708" y="445"/>
                  </a:lnTo>
                  <a:lnTo>
                    <a:pt x="2708" y="138"/>
                  </a:lnTo>
                  <a:close/>
                  <a:moveTo>
                    <a:pt x="3461" y="132"/>
                  </a:moveTo>
                  <a:lnTo>
                    <a:pt x="3461" y="256"/>
                  </a:lnTo>
                  <a:lnTo>
                    <a:pt x="3430" y="258"/>
                  </a:lnTo>
                  <a:lnTo>
                    <a:pt x="3403" y="262"/>
                  </a:lnTo>
                  <a:lnTo>
                    <a:pt x="3379" y="268"/>
                  </a:lnTo>
                  <a:lnTo>
                    <a:pt x="3360" y="279"/>
                  </a:lnTo>
                  <a:lnTo>
                    <a:pt x="3345" y="292"/>
                  </a:lnTo>
                  <a:lnTo>
                    <a:pt x="3334" y="310"/>
                  </a:lnTo>
                  <a:lnTo>
                    <a:pt x="3327" y="332"/>
                  </a:lnTo>
                  <a:lnTo>
                    <a:pt x="3324" y="358"/>
                  </a:lnTo>
                  <a:lnTo>
                    <a:pt x="3324" y="592"/>
                  </a:lnTo>
                  <a:lnTo>
                    <a:pt x="3198" y="592"/>
                  </a:lnTo>
                  <a:lnTo>
                    <a:pt x="3198" y="138"/>
                  </a:lnTo>
                  <a:lnTo>
                    <a:pt x="3324" y="138"/>
                  </a:lnTo>
                  <a:lnTo>
                    <a:pt x="3324" y="220"/>
                  </a:lnTo>
                  <a:lnTo>
                    <a:pt x="3339" y="193"/>
                  </a:lnTo>
                  <a:lnTo>
                    <a:pt x="3357" y="171"/>
                  </a:lnTo>
                  <a:lnTo>
                    <a:pt x="3377" y="153"/>
                  </a:lnTo>
                  <a:lnTo>
                    <a:pt x="3401" y="141"/>
                  </a:lnTo>
                  <a:lnTo>
                    <a:pt x="3430" y="134"/>
                  </a:lnTo>
                  <a:lnTo>
                    <a:pt x="3461" y="132"/>
                  </a:lnTo>
                  <a:close/>
                  <a:moveTo>
                    <a:pt x="3715" y="128"/>
                  </a:moveTo>
                  <a:lnTo>
                    <a:pt x="3746" y="129"/>
                  </a:lnTo>
                  <a:lnTo>
                    <a:pt x="3775" y="134"/>
                  </a:lnTo>
                  <a:lnTo>
                    <a:pt x="3802" y="142"/>
                  </a:lnTo>
                  <a:lnTo>
                    <a:pt x="3827" y="154"/>
                  </a:lnTo>
                  <a:lnTo>
                    <a:pt x="3850" y="170"/>
                  </a:lnTo>
                  <a:lnTo>
                    <a:pt x="3872" y="188"/>
                  </a:lnTo>
                  <a:lnTo>
                    <a:pt x="3888" y="211"/>
                  </a:lnTo>
                  <a:lnTo>
                    <a:pt x="3903" y="237"/>
                  </a:lnTo>
                  <a:lnTo>
                    <a:pt x="3913" y="268"/>
                  </a:lnTo>
                  <a:lnTo>
                    <a:pt x="3920" y="303"/>
                  </a:lnTo>
                  <a:lnTo>
                    <a:pt x="3923" y="342"/>
                  </a:lnTo>
                  <a:lnTo>
                    <a:pt x="3923" y="397"/>
                  </a:lnTo>
                  <a:lnTo>
                    <a:pt x="3628" y="397"/>
                  </a:lnTo>
                  <a:lnTo>
                    <a:pt x="3631" y="424"/>
                  </a:lnTo>
                  <a:lnTo>
                    <a:pt x="3637" y="448"/>
                  </a:lnTo>
                  <a:lnTo>
                    <a:pt x="3646" y="468"/>
                  </a:lnTo>
                  <a:lnTo>
                    <a:pt x="3657" y="483"/>
                  </a:lnTo>
                  <a:lnTo>
                    <a:pt x="3670" y="495"/>
                  </a:lnTo>
                  <a:lnTo>
                    <a:pt x="3685" y="504"/>
                  </a:lnTo>
                  <a:lnTo>
                    <a:pt x="3703" y="508"/>
                  </a:lnTo>
                  <a:lnTo>
                    <a:pt x="3722" y="510"/>
                  </a:lnTo>
                  <a:lnTo>
                    <a:pt x="3745" y="507"/>
                  </a:lnTo>
                  <a:lnTo>
                    <a:pt x="3764" y="501"/>
                  </a:lnTo>
                  <a:lnTo>
                    <a:pt x="3780" y="493"/>
                  </a:lnTo>
                  <a:lnTo>
                    <a:pt x="3791" y="481"/>
                  </a:lnTo>
                  <a:lnTo>
                    <a:pt x="3800" y="466"/>
                  </a:lnTo>
                  <a:lnTo>
                    <a:pt x="3806" y="451"/>
                  </a:lnTo>
                  <a:lnTo>
                    <a:pt x="3923" y="451"/>
                  </a:lnTo>
                  <a:lnTo>
                    <a:pt x="3916" y="478"/>
                  </a:lnTo>
                  <a:lnTo>
                    <a:pt x="3905" y="504"/>
                  </a:lnTo>
                  <a:lnTo>
                    <a:pt x="3891" y="528"/>
                  </a:lnTo>
                  <a:lnTo>
                    <a:pt x="3872" y="549"/>
                  </a:lnTo>
                  <a:lnTo>
                    <a:pt x="3849" y="567"/>
                  </a:lnTo>
                  <a:lnTo>
                    <a:pt x="3823" y="582"/>
                  </a:lnTo>
                  <a:lnTo>
                    <a:pt x="3791" y="592"/>
                  </a:lnTo>
                  <a:lnTo>
                    <a:pt x="3758" y="600"/>
                  </a:lnTo>
                  <a:lnTo>
                    <a:pt x="3720" y="602"/>
                  </a:lnTo>
                  <a:lnTo>
                    <a:pt x="3685" y="600"/>
                  </a:lnTo>
                  <a:lnTo>
                    <a:pt x="3653" y="594"/>
                  </a:lnTo>
                  <a:lnTo>
                    <a:pt x="3623" y="584"/>
                  </a:lnTo>
                  <a:lnTo>
                    <a:pt x="3597" y="571"/>
                  </a:lnTo>
                  <a:lnTo>
                    <a:pt x="3572" y="554"/>
                  </a:lnTo>
                  <a:lnTo>
                    <a:pt x="3551" y="532"/>
                  </a:lnTo>
                  <a:lnTo>
                    <a:pt x="3533" y="508"/>
                  </a:lnTo>
                  <a:lnTo>
                    <a:pt x="3519" y="480"/>
                  </a:lnTo>
                  <a:lnTo>
                    <a:pt x="3508" y="447"/>
                  </a:lnTo>
                  <a:lnTo>
                    <a:pt x="3502" y="411"/>
                  </a:lnTo>
                  <a:lnTo>
                    <a:pt x="3500" y="372"/>
                  </a:lnTo>
                  <a:lnTo>
                    <a:pt x="3500" y="363"/>
                  </a:lnTo>
                  <a:lnTo>
                    <a:pt x="3502" y="324"/>
                  </a:lnTo>
                  <a:lnTo>
                    <a:pt x="3510" y="288"/>
                  </a:lnTo>
                  <a:lnTo>
                    <a:pt x="3520" y="255"/>
                  </a:lnTo>
                  <a:lnTo>
                    <a:pt x="3535" y="225"/>
                  </a:lnTo>
                  <a:lnTo>
                    <a:pt x="3553" y="200"/>
                  </a:lnTo>
                  <a:lnTo>
                    <a:pt x="3573" y="178"/>
                  </a:lnTo>
                  <a:lnTo>
                    <a:pt x="3597" y="160"/>
                  </a:lnTo>
                  <a:lnTo>
                    <a:pt x="3624" y="146"/>
                  </a:lnTo>
                  <a:lnTo>
                    <a:pt x="3653" y="136"/>
                  </a:lnTo>
                  <a:lnTo>
                    <a:pt x="3683" y="130"/>
                  </a:lnTo>
                  <a:lnTo>
                    <a:pt x="3715" y="128"/>
                  </a:lnTo>
                  <a:close/>
                  <a:moveTo>
                    <a:pt x="2170" y="128"/>
                  </a:moveTo>
                  <a:lnTo>
                    <a:pt x="2197" y="129"/>
                  </a:lnTo>
                  <a:lnTo>
                    <a:pt x="2222" y="135"/>
                  </a:lnTo>
                  <a:lnTo>
                    <a:pt x="2243" y="145"/>
                  </a:lnTo>
                  <a:lnTo>
                    <a:pt x="2261" y="158"/>
                  </a:lnTo>
                  <a:lnTo>
                    <a:pt x="2278" y="176"/>
                  </a:lnTo>
                  <a:lnTo>
                    <a:pt x="2291" y="198"/>
                  </a:lnTo>
                  <a:lnTo>
                    <a:pt x="2300" y="223"/>
                  </a:lnTo>
                  <a:lnTo>
                    <a:pt x="2305" y="253"/>
                  </a:lnTo>
                  <a:lnTo>
                    <a:pt x="2308" y="288"/>
                  </a:lnTo>
                  <a:lnTo>
                    <a:pt x="2308" y="592"/>
                  </a:lnTo>
                  <a:lnTo>
                    <a:pt x="2181" y="592"/>
                  </a:lnTo>
                  <a:lnTo>
                    <a:pt x="2181" y="307"/>
                  </a:lnTo>
                  <a:lnTo>
                    <a:pt x="2180" y="283"/>
                  </a:lnTo>
                  <a:lnTo>
                    <a:pt x="2174" y="264"/>
                  </a:lnTo>
                  <a:lnTo>
                    <a:pt x="2165" y="249"/>
                  </a:lnTo>
                  <a:lnTo>
                    <a:pt x="2151" y="238"/>
                  </a:lnTo>
                  <a:lnTo>
                    <a:pt x="2135" y="232"/>
                  </a:lnTo>
                  <a:lnTo>
                    <a:pt x="2114" y="230"/>
                  </a:lnTo>
                  <a:lnTo>
                    <a:pt x="2095" y="232"/>
                  </a:lnTo>
                  <a:lnTo>
                    <a:pt x="2079" y="237"/>
                  </a:lnTo>
                  <a:lnTo>
                    <a:pt x="2064" y="246"/>
                  </a:lnTo>
                  <a:lnTo>
                    <a:pt x="2052" y="258"/>
                  </a:lnTo>
                  <a:lnTo>
                    <a:pt x="2043" y="273"/>
                  </a:lnTo>
                  <a:lnTo>
                    <a:pt x="2037" y="292"/>
                  </a:lnTo>
                  <a:lnTo>
                    <a:pt x="2034" y="315"/>
                  </a:lnTo>
                  <a:lnTo>
                    <a:pt x="2034" y="592"/>
                  </a:lnTo>
                  <a:lnTo>
                    <a:pt x="1908" y="592"/>
                  </a:lnTo>
                  <a:lnTo>
                    <a:pt x="1908" y="138"/>
                  </a:lnTo>
                  <a:lnTo>
                    <a:pt x="2034" y="138"/>
                  </a:lnTo>
                  <a:lnTo>
                    <a:pt x="2034" y="205"/>
                  </a:lnTo>
                  <a:lnTo>
                    <a:pt x="2045" y="188"/>
                  </a:lnTo>
                  <a:lnTo>
                    <a:pt x="2059" y="171"/>
                  </a:lnTo>
                  <a:lnTo>
                    <a:pt x="2076" y="157"/>
                  </a:lnTo>
                  <a:lnTo>
                    <a:pt x="2095" y="145"/>
                  </a:lnTo>
                  <a:lnTo>
                    <a:pt x="2118" y="136"/>
                  </a:lnTo>
                  <a:lnTo>
                    <a:pt x="2143" y="130"/>
                  </a:lnTo>
                  <a:lnTo>
                    <a:pt x="2170" y="128"/>
                  </a:lnTo>
                  <a:close/>
                  <a:moveTo>
                    <a:pt x="1623" y="128"/>
                  </a:moveTo>
                  <a:lnTo>
                    <a:pt x="1653" y="129"/>
                  </a:lnTo>
                  <a:lnTo>
                    <a:pt x="1682" y="134"/>
                  </a:lnTo>
                  <a:lnTo>
                    <a:pt x="1709" y="142"/>
                  </a:lnTo>
                  <a:lnTo>
                    <a:pt x="1736" y="154"/>
                  </a:lnTo>
                  <a:lnTo>
                    <a:pt x="1758" y="170"/>
                  </a:lnTo>
                  <a:lnTo>
                    <a:pt x="1779" y="188"/>
                  </a:lnTo>
                  <a:lnTo>
                    <a:pt x="1797" y="211"/>
                  </a:lnTo>
                  <a:lnTo>
                    <a:pt x="1811" y="237"/>
                  </a:lnTo>
                  <a:lnTo>
                    <a:pt x="1822" y="268"/>
                  </a:lnTo>
                  <a:lnTo>
                    <a:pt x="1828" y="303"/>
                  </a:lnTo>
                  <a:lnTo>
                    <a:pt x="1830" y="342"/>
                  </a:lnTo>
                  <a:lnTo>
                    <a:pt x="1830" y="397"/>
                  </a:lnTo>
                  <a:lnTo>
                    <a:pt x="1536" y="397"/>
                  </a:lnTo>
                  <a:lnTo>
                    <a:pt x="1540" y="424"/>
                  </a:lnTo>
                  <a:lnTo>
                    <a:pt x="1546" y="448"/>
                  </a:lnTo>
                  <a:lnTo>
                    <a:pt x="1554" y="468"/>
                  </a:lnTo>
                  <a:lnTo>
                    <a:pt x="1565" y="483"/>
                  </a:lnTo>
                  <a:lnTo>
                    <a:pt x="1578" y="495"/>
                  </a:lnTo>
                  <a:lnTo>
                    <a:pt x="1594" y="504"/>
                  </a:lnTo>
                  <a:lnTo>
                    <a:pt x="1610" y="508"/>
                  </a:lnTo>
                  <a:lnTo>
                    <a:pt x="1631" y="510"/>
                  </a:lnTo>
                  <a:lnTo>
                    <a:pt x="1652" y="507"/>
                  </a:lnTo>
                  <a:lnTo>
                    <a:pt x="1671" y="501"/>
                  </a:lnTo>
                  <a:lnTo>
                    <a:pt x="1687" y="493"/>
                  </a:lnTo>
                  <a:lnTo>
                    <a:pt x="1699" y="481"/>
                  </a:lnTo>
                  <a:lnTo>
                    <a:pt x="1707" y="466"/>
                  </a:lnTo>
                  <a:lnTo>
                    <a:pt x="1713" y="451"/>
                  </a:lnTo>
                  <a:lnTo>
                    <a:pt x="1830" y="451"/>
                  </a:lnTo>
                  <a:lnTo>
                    <a:pt x="1823" y="478"/>
                  </a:lnTo>
                  <a:lnTo>
                    <a:pt x="1812" y="504"/>
                  </a:lnTo>
                  <a:lnTo>
                    <a:pt x="1798" y="528"/>
                  </a:lnTo>
                  <a:lnTo>
                    <a:pt x="1779" y="549"/>
                  </a:lnTo>
                  <a:lnTo>
                    <a:pt x="1756" y="567"/>
                  </a:lnTo>
                  <a:lnTo>
                    <a:pt x="1730" y="582"/>
                  </a:lnTo>
                  <a:lnTo>
                    <a:pt x="1700" y="592"/>
                  </a:lnTo>
                  <a:lnTo>
                    <a:pt x="1665" y="600"/>
                  </a:lnTo>
                  <a:lnTo>
                    <a:pt x="1628" y="602"/>
                  </a:lnTo>
                  <a:lnTo>
                    <a:pt x="1594" y="600"/>
                  </a:lnTo>
                  <a:lnTo>
                    <a:pt x="1561" y="594"/>
                  </a:lnTo>
                  <a:lnTo>
                    <a:pt x="1531" y="584"/>
                  </a:lnTo>
                  <a:lnTo>
                    <a:pt x="1504" y="571"/>
                  </a:lnTo>
                  <a:lnTo>
                    <a:pt x="1480" y="554"/>
                  </a:lnTo>
                  <a:lnTo>
                    <a:pt x="1459" y="532"/>
                  </a:lnTo>
                  <a:lnTo>
                    <a:pt x="1441" y="508"/>
                  </a:lnTo>
                  <a:lnTo>
                    <a:pt x="1426" y="480"/>
                  </a:lnTo>
                  <a:lnTo>
                    <a:pt x="1417" y="447"/>
                  </a:lnTo>
                  <a:lnTo>
                    <a:pt x="1410" y="411"/>
                  </a:lnTo>
                  <a:lnTo>
                    <a:pt x="1408" y="372"/>
                  </a:lnTo>
                  <a:lnTo>
                    <a:pt x="1408" y="363"/>
                  </a:lnTo>
                  <a:lnTo>
                    <a:pt x="1411" y="324"/>
                  </a:lnTo>
                  <a:lnTo>
                    <a:pt x="1417" y="288"/>
                  </a:lnTo>
                  <a:lnTo>
                    <a:pt x="1427" y="255"/>
                  </a:lnTo>
                  <a:lnTo>
                    <a:pt x="1442" y="225"/>
                  </a:lnTo>
                  <a:lnTo>
                    <a:pt x="1460" y="200"/>
                  </a:lnTo>
                  <a:lnTo>
                    <a:pt x="1481" y="178"/>
                  </a:lnTo>
                  <a:lnTo>
                    <a:pt x="1505" y="160"/>
                  </a:lnTo>
                  <a:lnTo>
                    <a:pt x="1531" y="146"/>
                  </a:lnTo>
                  <a:lnTo>
                    <a:pt x="1560" y="136"/>
                  </a:lnTo>
                  <a:lnTo>
                    <a:pt x="1591" y="130"/>
                  </a:lnTo>
                  <a:lnTo>
                    <a:pt x="1623" y="128"/>
                  </a:lnTo>
                  <a:close/>
                  <a:moveTo>
                    <a:pt x="1154" y="128"/>
                  </a:moveTo>
                  <a:lnTo>
                    <a:pt x="1185" y="129"/>
                  </a:lnTo>
                  <a:lnTo>
                    <a:pt x="1214" y="134"/>
                  </a:lnTo>
                  <a:lnTo>
                    <a:pt x="1240" y="142"/>
                  </a:lnTo>
                  <a:lnTo>
                    <a:pt x="1265" y="154"/>
                  </a:lnTo>
                  <a:lnTo>
                    <a:pt x="1288" y="169"/>
                  </a:lnTo>
                  <a:lnTo>
                    <a:pt x="1308" y="188"/>
                  </a:lnTo>
                  <a:lnTo>
                    <a:pt x="1325" y="210"/>
                  </a:lnTo>
                  <a:lnTo>
                    <a:pt x="1338" y="236"/>
                  </a:lnTo>
                  <a:lnTo>
                    <a:pt x="1347" y="266"/>
                  </a:lnTo>
                  <a:lnTo>
                    <a:pt x="1352" y="300"/>
                  </a:lnTo>
                  <a:lnTo>
                    <a:pt x="1232" y="300"/>
                  </a:lnTo>
                  <a:lnTo>
                    <a:pt x="1226" y="278"/>
                  </a:lnTo>
                  <a:lnTo>
                    <a:pt x="1218" y="260"/>
                  </a:lnTo>
                  <a:lnTo>
                    <a:pt x="1208" y="246"/>
                  </a:lnTo>
                  <a:lnTo>
                    <a:pt x="1195" y="235"/>
                  </a:lnTo>
                  <a:lnTo>
                    <a:pt x="1177" y="229"/>
                  </a:lnTo>
                  <a:lnTo>
                    <a:pt x="1156" y="226"/>
                  </a:lnTo>
                  <a:lnTo>
                    <a:pt x="1137" y="228"/>
                  </a:lnTo>
                  <a:lnTo>
                    <a:pt x="1120" y="235"/>
                  </a:lnTo>
                  <a:lnTo>
                    <a:pt x="1105" y="244"/>
                  </a:lnTo>
                  <a:lnTo>
                    <a:pt x="1092" y="259"/>
                  </a:lnTo>
                  <a:lnTo>
                    <a:pt x="1081" y="277"/>
                  </a:lnTo>
                  <a:lnTo>
                    <a:pt x="1073" y="300"/>
                  </a:lnTo>
                  <a:lnTo>
                    <a:pt x="1068" y="327"/>
                  </a:lnTo>
                  <a:lnTo>
                    <a:pt x="1066" y="358"/>
                  </a:lnTo>
                  <a:lnTo>
                    <a:pt x="1066" y="372"/>
                  </a:lnTo>
                  <a:lnTo>
                    <a:pt x="1068" y="404"/>
                  </a:lnTo>
                  <a:lnTo>
                    <a:pt x="1073" y="432"/>
                  </a:lnTo>
                  <a:lnTo>
                    <a:pt x="1080" y="456"/>
                  </a:lnTo>
                  <a:lnTo>
                    <a:pt x="1089" y="474"/>
                  </a:lnTo>
                  <a:lnTo>
                    <a:pt x="1103" y="488"/>
                  </a:lnTo>
                  <a:lnTo>
                    <a:pt x="1118" y="498"/>
                  </a:lnTo>
                  <a:lnTo>
                    <a:pt x="1137" y="504"/>
                  </a:lnTo>
                  <a:lnTo>
                    <a:pt x="1158" y="506"/>
                  </a:lnTo>
                  <a:lnTo>
                    <a:pt x="1178" y="504"/>
                  </a:lnTo>
                  <a:lnTo>
                    <a:pt x="1197" y="496"/>
                  </a:lnTo>
                  <a:lnTo>
                    <a:pt x="1212" y="483"/>
                  </a:lnTo>
                  <a:lnTo>
                    <a:pt x="1226" y="468"/>
                  </a:lnTo>
                  <a:lnTo>
                    <a:pt x="1234" y="447"/>
                  </a:lnTo>
                  <a:lnTo>
                    <a:pt x="1240" y="424"/>
                  </a:lnTo>
                  <a:lnTo>
                    <a:pt x="1355" y="424"/>
                  </a:lnTo>
                  <a:lnTo>
                    <a:pt x="1350" y="458"/>
                  </a:lnTo>
                  <a:lnTo>
                    <a:pt x="1340" y="488"/>
                  </a:lnTo>
                  <a:lnTo>
                    <a:pt x="1326" y="517"/>
                  </a:lnTo>
                  <a:lnTo>
                    <a:pt x="1308" y="541"/>
                  </a:lnTo>
                  <a:lnTo>
                    <a:pt x="1285" y="561"/>
                  </a:lnTo>
                  <a:lnTo>
                    <a:pt x="1258" y="579"/>
                  </a:lnTo>
                  <a:lnTo>
                    <a:pt x="1228" y="591"/>
                  </a:lnTo>
                  <a:lnTo>
                    <a:pt x="1192" y="598"/>
                  </a:lnTo>
                  <a:lnTo>
                    <a:pt x="1154" y="602"/>
                  </a:lnTo>
                  <a:lnTo>
                    <a:pt x="1120" y="600"/>
                  </a:lnTo>
                  <a:lnTo>
                    <a:pt x="1088" y="594"/>
                  </a:lnTo>
                  <a:lnTo>
                    <a:pt x="1060" y="584"/>
                  </a:lnTo>
                  <a:lnTo>
                    <a:pt x="1033" y="571"/>
                  </a:lnTo>
                  <a:lnTo>
                    <a:pt x="1009" y="553"/>
                  </a:lnTo>
                  <a:lnTo>
                    <a:pt x="988" y="532"/>
                  </a:lnTo>
                  <a:lnTo>
                    <a:pt x="970" y="507"/>
                  </a:lnTo>
                  <a:lnTo>
                    <a:pt x="957" y="478"/>
                  </a:lnTo>
                  <a:lnTo>
                    <a:pt x="946" y="446"/>
                  </a:lnTo>
                  <a:lnTo>
                    <a:pt x="939" y="410"/>
                  </a:lnTo>
                  <a:lnTo>
                    <a:pt x="938" y="369"/>
                  </a:lnTo>
                  <a:lnTo>
                    <a:pt x="938" y="363"/>
                  </a:lnTo>
                  <a:lnTo>
                    <a:pt x="939" y="324"/>
                  </a:lnTo>
                  <a:lnTo>
                    <a:pt x="946" y="286"/>
                  </a:lnTo>
                  <a:lnTo>
                    <a:pt x="957" y="254"/>
                  </a:lnTo>
                  <a:lnTo>
                    <a:pt x="972" y="225"/>
                  </a:lnTo>
                  <a:lnTo>
                    <a:pt x="990" y="199"/>
                  </a:lnTo>
                  <a:lnTo>
                    <a:pt x="1012" y="177"/>
                  </a:lnTo>
                  <a:lnTo>
                    <a:pt x="1036" y="160"/>
                  </a:lnTo>
                  <a:lnTo>
                    <a:pt x="1063" y="146"/>
                  </a:lnTo>
                  <a:lnTo>
                    <a:pt x="1092" y="136"/>
                  </a:lnTo>
                  <a:lnTo>
                    <a:pt x="1122" y="130"/>
                  </a:lnTo>
                  <a:lnTo>
                    <a:pt x="1154" y="128"/>
                  </a:lnTo>
                  <a:close/>
                  <a:moveTo>
                    <a:pt x="683" y="128"/>
                  </a:moveTo>
                  <a:lnTo>
                    <a:pt x="714" y="129"/>
                  </a:lnTo>
                  <a:lnTo>
                    <a:pt x="743" y="134"/>
                  </a:lnTo>
                  <a:lnTo>
                    <a:pt x="769" y="142"/>
                  </a:lnTo>
                  <a:lnTo>
                    <a:pt x="794" y="154"/>
                  </a:lnTo>
                  <a:lnTo>
                    <a:pt x="817" y="169"/>
                  </a:lnTo>
                  <a:lnTo>
                    <a:pt x="837" y="188"/>
                  </a:lnTo>
                  <a:lnTo>
                    <a:pt x="854" y="210"/>
                  </a:lnTo>
                  <a:lnTo>
                    <a:pt x="867" y="236"/>
                  </a:lnTo>
                  <a:lnTo>
                    <a:pt x="877" y="266"/>
                  </a:lnTo>
                  <a:lnTo>
                    <a:pt x="882" y="300"/>
                  </a:lnTo>
                  <a:lnTo>
                    <a:pt x="761" y="300"/>
                  </a:lnTo>
                  <a:lnTo>
                    <a:pt x="755" y="278"/>
                  </a:lnTo>
                  <a:lnTo>
                    <a:pt x="748" y="260"/>
                  </a:lnTo>
                  <a:lnTo>
                    <a:pt x="737" y="246"/>
                  </a:lnTo>
                  <a:lnTo>
                    <a:pt x="724" y="235"/>
                  </a:lnTo>
                  <a:lnTo>
                    <a:pt x="706" y="229"/>
                  </a:lnTo>
                  <a:lnTo>
                    <a:pt x="686" y="226"/>
                  </a:lnTo>
                  <a:lnTo>
                    <a:pt x="667" y="228"/>
                  </a:lnTo>
                  <a:lnTo>
                    <a:pt x="650" y="235"/>
                  </a:lnTo>
                  <a:lnTo>
                    <a:pt x="634" y="244"/>
                  </a:lnTo>
                  <a:lnTo>
                    <a:pt x="621" y="259"/>
                  </a:lnTo>
                  <a:lnTo>
                    <a:pt x="610" y="277"/>
                  </a:lnTo>
                  <a:lnTo>
                    <a:pt x="602" y="300"/>
                  </a:lnTo>
                  <a:lnTo>
                    <a:pt x="597" y="327"/>
                  </a:lnTo>
                  <a:lnTo>
                    <a:pt x="595" y="358"/>
                  </a:lnTo>
                  <a:lnTo>
                    <a:pt x="595" y="372"/>
                  </a:lnTo>
                  <a:lnTo>
                    <a:pt x="597" y="404"/>
                  </a:lnTo>
                  <a:lnTo>
                    <a:pt x="601" y="432"/>
                  </a:lnTo>
                  <a:lnTo>
                    <a:pt x="609" y="456"/>
                  </a:lnTo>
                  <a:lnTo>
                    <a:pt x="619" y="474"/>
                  </a:lnTo>
                  <a:lnTo>
                    <a:pt x="632" y="488"/>
                  </a:lnTo>
                  <a:lnTo>
                    <a:pt x="647" y="498"/>
                  </a:lnTo>
                  <a:lnTo>
                    <a:pt x="667" y="504"/>
                  </a:lnTo>
                  <a:lnTo>
                    <a:pt x="687" y="506"/>
                  </a:lnTo>
                  <a:lnTo>
                    <a:pt x="707" y="504"/>
                  </a:lnTo>
                  <a:lnTo>
                    <a:pt x="726" y="496"/>
                  </a:lnTo>
                  <a:lnTo>
                    <a:pt x="742" y="483"/>
                  </a:lnTo>
                  <a:lnTo>
                    <a:pt x="755" y="468"/>
                  </a:lnTo>
                  <a:lnTo>
                    <a:pt x="763" y="447"/>
                  </a:lnTo>
                  <a:lnTo>
                    <a:pt x="769" y="424"/>
                  </a:lnTo>
                  <a:lnTo>
                    <a:pt x="884" y="424"/>
                  </a:lnTo>
                  <a:lnTo>
                    <a:pt x="879" y="458"/>
                  </a:lnTo>
                  <a:lnTo>
                    <a:pt x="870" y="488"/>
                  </a:lnTo>
                  <a:lnTo>
                    <a:pt x="855" y="517"/>
                  </a:lnTo>
                  <a:lnTo>
                    <a:pt x="837" y="541"/>
                  </a:lnTo>
                  <a:lnTo>
                    <a:pt x="815" y="561"/>
                  </a:lnTo>
                  <a:lnTo>
                    <a:pt x="787" y="579"/>
                  </a:lnTo>
                  <a:lnTo>
                    <a:pt x="756" y="591"/>
                  </a:lnTo>
                  <a:lnTo>
                    <a:pt x="722" y="598"/>
                  </a:lnTo>
                  <a:lnTo>
                    <a:pt x="683" y="602"/>
                  </a:lnTo>
                  <a:lnTo>
                    <a:pt x="650" y="600"/>
                  </a:lnTo>
                  <a:lnTo>
                    <a:pt x="618" y="594"/>
                  </a:lnTo>
                  <a:lnTo>
                    <a:pt x="589" y="584"/>
                  </a:lnTo>
                  <a:lnTo>
                    <a:pt x="563" y="571"/>
                  </a:lnTo>
                  <a:lnTo>
                    <a:pt x="539" y="553"/>
                  </a:lnTo>
                  <a:lnTo>
                    <a:pt x="517" y="532"/>
                  </a:lnTo>
                  <a:lnTo>
                    <a:pt x="499" y="507"/>
                  </a:lnTo>
                  <a:lnTo>
                    <a:pt x="485" y="478"/>
                  </a:lnTo>
                  <a:lnTo>
                    <a:pt x="475" y="446"/>
                  </a:lnTo>
                  <a:lnTo>
                    <a:pt x="468" y="410"/>
                  </a:lnTo>
                  <a:lnTo>
                    <a:pt x="466" y="369"/>
                  </a:lnTo>
                  <a:lnTo>
                    <a:pt x="466" y="363"/>
                  </a:lnTo>
                  <a:lnTo>
                    <a:pt x="468" y="324"/>
                  </a:lnTo>
                  <a:lnTo>
                    <a:pt x="475" y="286"/>
                  </a:lnTo>
                  <a:lnTo>
                    <a:pt x="486" y="254"/>
                  </a:lnTo>
                  <a:lnTo>
                    <a:pt x="502" y="225"/>
                  </a:lnTo>
                  <a:lnTo>
                    <a:pt x="520" y="199"/>
                  </a:lnTo>
                  <a:lnTo>
                    <a:pt x="541" y="177"/>
                  </a:lnTo>
                  <a:lnTo>
                    <a:pt x="565" y="160"/>
                  </a:lnTo>
                  <a:lnTo>
                    <a:pt x="591" y="146"/>
                  </a:lnTo>
                  <a:lnTo>
                    <a:pt x="621" y="136"/>
                  </a:lnTo>
                  <a:lnTo>
                    <a:pt x="651" y="130"/>
                  </a:lnTo>
                  <a:lnTo>
                    <a:pt x="683" y="128"/>
                  </a:lnTo>
                  <a:close/>
                  <a:moveTo>
                    <a:pt x="209" y="128"/>
                  </a:moveTo>
                  <a:lnTo>
                    <a:pt x="241" y="129"/>
                  </a:lnTo>
                  <a:lnTo>
                    <a:pt x="271" y="134"/>
                  </a:lnTo>
                  <a:lnTo>
                    <a:pt x="297" y="141"/>
                  </a:lnTo>
                  <a:lnTo>
                    <a:pt x="323" y="152"/>
                  </a:lnTo>
                  <a:lnTo>
                    <a:pt x="344" y="165"/>
                  </a:lnTo>
                  <a:lnTo>
                    <a:pt x="362" y="183"/>
                  </a:lnTo>
                  <a:lnTo>
                    <a:pt x="376" y="204"/>
                  </a:lnTo>
                  <a:lnTo>
                    <a:pt x="387" y="228"/>
                  </a:lnTo>
                  <a:lnTo>
                    <a:pt x="394" y="256"/>
                  </a:lnTo>
                  <a:lnTo>
                    <a:pt x="397" y="288"/>
                  </a:lnTo>
                  <a:lnTo>
                    <a:pt x="397" y="592"/>
                  </a:lnTo>
                  <a:lnTo>
                    <a:pt x="272" y="592"/>
                  </a:lnTo>
                  <a:lnTo>
                    <a:pt x="272" y="540"/>
                  </a:lnTo>
                  <a:lnTo>
                    <a:pt x="260" y="556"/>
                  </a:lnTo>
                  <a:lnTo>
                    <a:pt x="245" y="571"/>
                  </a:lnTo>
                  <a:lnTo>
                    <a:pt x="226" y="583"/>
                  </a:lnTo>
                  <a:lnTo>
                    <a:pt x="203" y="592"/>
                  </a:lnTo>
                  <a:lnTo>
                    <a:pt x="178" y="600"/>
                  </a:lnTo>
                  <a:lnTo>
                    <a:pt x="149" y="602"/>
                  </a:lnTo>
                  <a:lnTo>
                    <a:pt x="122" y="600"/>
                  </a:lnTo>
                  <a:lnTo>
                    <a:pt x="97" y="595"/>
                  </a:lnTo>
                  <a:lnTo>
                    <a:pt x="74" y="588"/>
                  </a:lnTo>
                  <a:lnTo>
                    <a:pt x="54" y="576"/>
                  </a:lnTo>
                  <a:lnTo>
                    <a:pt x="36" y="561"/>
                  </a:lnTo>
                  <a:lnTo>
                    <a:pt x="20" y="543"/>
                  </a:lnTo>
                  <a:lnTo>
                    <a:pt x="10" y="522"/>
                  </a:lnTo>
                  <a:lnTo>
                    <a:pt x="2" y="496"/>
                  </a:lnTo>
                  <a:lnTo>
                    <a:pt x="0" y="468"/>
                  </a:lnTo>
                  <a:lnTo>
                    <a:pt x="0" y="463"/>
                  </a:lnTo>
                  <a:lnTo>
                    <a:pt x="2" y="434"/>
                  </a:lnTo>
                  <a:lnTo>
                    <a:pt x="10" y="409"/>
                  </a:lnTo>
                  <a:lnTo>
                    <a:pt x="20" y="387"/>
                  </a:lnTo>
                  <a:lnTo>
                    <a:pt x="35" y="368"/>
                  </a:lnTo>
                  <a:lnTo>
                    <a:pt x="53" y="352"/>
                  </a:lnTo>
                  <a:lnTo>
                    <a:pt x="74" y="340"/>
                  </a:lnTo>
                  <a:lnTo>
                    <a:pt x="98" y="331"/>
                  </a:lnTo>
                  <a:lnTo>
                    <a:pt x="124" y="322"/>
                  </a:lnTo>
                  <a:lnTo>
                    <a:pt x="153" y="318"/>
                  </a:lnTo>
                  <a:lnTo>
                    <a:pt x="183" y="315"/>
                  </a:lnTo>
                  <a:lnTo>
                    <a:pt x="214" y="314"/>
                  </a:lnTo>
                  <a:lnTo>
                    <a:pt x="270" y="314"/>
                  </a:lnTo>
                  <a:lnTo>
                    <a:pt x="270" y="292"/>
                  </a:lnTo>
                  <a:lnTo>
                    <a:pt x="269" y="271"/>
                  </a:lnTo>
                  <a:lnTo>
                    <a:pt x="263" y="253"/>
                  </a:lnTo>
                  <a:lnTo>
                    <a:pt x="254" y="238"/>
                  </a:lnTo>
                  <a:lnTo>
                    <a:pt x="241" y="228"/>
                  </a:lnTo>
                  <a:lnTo>
                    <a:pt x="225" y="222"/>
                  </a:lnTo>
                  <a:lnTo>
                    <a:pt x="203" y="219"/>
                  </a:lnTo>
                  <a:lnTo>
                    <a:pt x="184" y="222"/>
                  </a:lnTo>
                  <a:lnTo>
                    <a:pt x="167" y="226"/>
                  </a:lnTo>
                  <a:lnTo>
                    <a:pt x="154" y="236"/>
                  </a:lnTo>
                  <a:lnTo>
                    <a:pt x="145" y="248"/>
                  </a:lnTo>
                  <a:lnTo>
                    <a:pt x="139" y="262"/>
                  </a:lnTo>
                  <a:lnTo>
                    <a:pt x="135" y="278"/>
                  </a:lnTo>
                  <a:lnTo>
                    <a:pt x="14" y="278"/>
                  </a:lnTo>
                  <a:lnTo>
                    <a:pt x="19" y="247"/>
                  </a:lnTo>
                  <a:lnTo>
                    <a:pt x="30" y="219"/>
                  </a:lnTo>
                  <a:lnTo>
                    <a:pt x="44" y="194"/>
                  </a:lnTo>
                  <a:lnTo>
                    <a:pt x="63" y="174"/>
                  </a:lnTo>
                  <a:lnTo>
                    <a:pt x="86" y="158"/>
                  </a:lnTo>
                  <a:lnTo>
                    <a:pt x="113" y="145"/>
                  </a:lnTo>
                  <a:lnTo>
                    <a:pt x="142" y="135"/>
                  </a:lnTo>
                  <a:lnTo>
                    <a:pt x="174" y="129"/>
                  </a:lnTo>
                  <a:lnTo>
                    <a:pt x="209" y="128"/>
                  </a:lnTo>
                  <a:close/>
                  <a:moveTo>
                    <a:pt x="2544" y="0"/>
                  </a:moveTo>
                  <a:lnTo>
                    <a:pt x="2544" y="138"/>
                  </a:lnTo>
                  <a:lnTo>
                    <a:pt x="2630" y="138"/>
                  </a:lnTo>
                  <a:lnTo>
                    <a:pt x="2630" y="232"/>
                  </a:lnTo>
                  <a:lnTo>
                    <a:pt x="2544" y="232"/>
                  </a:lnTo>
                  <a:lnTo>
                    <a:pt x="2544" y="447"/>
                  </a:lnTo>
                  <a:lnTo>
                    <a:pt x="2546" y="466"/>
                  </a:lnTo>
                  <a:lnTo>
                    <a:pt x="2552" y="480"/>
                  </a:lnTo>
                  <a:lnTo>
                    <a:pt x="2560" y="489"/>
                  </a:lnTo>
                  <a:lnTo>
                    <a:pt x="2573" y="495"/>
                  </a:lnTo>
                  <a:lnTo>
                    <a:pt x="2589" y="498"/>
                  </a:lnTo>
                  <a:lnTo>
                    <a:pt x="2605" y="496"/>
                  </a:lnTo>
                  <a:lnTo>
                    <a:pt x="2621" y="494"/>
                  </a:lnTo>
                  <a:lnTo>
                    <a:pt x="2633" y="489"/>
                  </a:lnTo>
                  <a:lnTo>
                    <a:pt x="2633" y="589"/>
                  </a:lnTo>
                  <a:lnTo>
                    <a:pt x="2615" y="594"/>
                  </a:lnTo>
                  <a:lnTo>
                    <a:pt x="2591" y="597"/>
                  </a:lnTo>
                  <a:lnTo>
                    <a:pt x="2562" y="598"/>
                  </a:lnTo>
                  <a:lnTo>
                    <a:pt x="2528" y="596"/>
                  </a:lnTo>
                  <a:lnTo>
                    <a:pt x="2498" y="590"/>
                  </a:lnTo>
                  <a:lnTo>
                    <a:pt x="2473" y="579"/>
                  </a:lnTo>
                  <a:lnTo>
                    <a:pt x="2452" y="564"/>
                  </a:lnTo>
                  <a:lnTo>
                    <a:pt x="2437" y="544"/>
                  </a:lnTo>
                  <a:lnTo>
                    <a:pt x="2426" y="522"/>
                  </a:lnTo>
                  <a:lnTo>
                    <a:pt x="2419" y="493"/>
                  </a:lnTo>
                  <a:lnTo>
                    <a:pt x="2417" y="460"/>
                  </a:lnTo>
                  <a:lnTo>
                    <a:pt x="2417" y="232"/>
                  </a:lnTo>
                  <a:lnTo>
                    <a:pt x="2364" y="232"/>
                  </a:lnTo>
                  <a:lnTo>
                    <a:pt x="2364" y="138"/>
                  </a:lnTo>
                  <a:lnTo>
                    <a:pt x="2417" y="138"/>
                  </a:lnTo>
                  <a:lnTo>
                    <a:pt x="2417" y="52"/>
                  </a:lnTo>
                  <a:lnTo>
                    <a:pt x="254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6650" tIns="28325" rIns="56650" bIns="28325" numCol="1" anchor="t" anchorCtr="0" compatLnSpc="1">
              <a:prstTxWarp prst="textNoShape">
                <a:avLst/>
              </a:prstTxWarp>
            </a:bodyPr>
            <a:lstStyle/>
            <a:p>
              <a:pPr defTabSz="424853"/>
              <a:endParaRPr lang="en-US" sz="836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Parallelogram 16"/>
          <p:cNvSpPr/>
          <p:nvPr userDrawn="1"/>
        </p:nvSpPr>
        <p:spPr>
          <a:xfrm rot="5400000" flipH="1">
            <a:off x="1163926" y="1489918"/>
            <a:ext cx="4173602" cy="6562563"/>
          </a:xfrm>
          <a:prstGeom prst="parallelogram">
            <a:avLst>
              <a:gd name="adj" fmla="val 63990"/>
            </a:avLst>
          </a:prstGeom>
          <a:gradFill flip="none" rotWithShape="1">
            <a:gsLst>
              <a:gs pos="0">
                <a:srgbClr val="00FF00"/>
              </a:gs>
              <a:gs pos="87000">
                <a:srgbClr val="006B09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81001" y="3967988"/>
            <a:ext cx="7359811" cy="1984248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81000" y="6098415"/>
            <a:ext cx="7359632" cy="549275"/>
          </a:xfrm>
        </p:spPr>
        <p:txBody>
          <a:bodyPr lIns="0" tIns="0" rIns="0" bIns="0">
            <a:normAutofit/>
          </a:bodyPr>
          <a:lstStyle>
            <a:lvl1pPr algn="l">
              <a:defRPr sz="21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8" name="Parallelogram 17"/>
          <p:cNvSpPr/>
          <p:nvPr userDrawn="1"/>
        </p:nvSpPr>
        <p:spPr>
          <a:xfrm rot="16200000">
            <a:off x="1163926" y="-1194481"/>
            <a:ext cx="4173602" cy="6562563"/>
          </a:xfrm>
          <a:prstGeom prst="parallelogram">
            <a:avLst>
              <a:gd name="adj" fmla="val 63990"/>
            </a:avLst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0346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381000" y="1014986"/>
            <a:ext cx="11430000" cy="39590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 sz="2624"/>
            </a:lvl2pPr>
            <a:lvl3pPr>
              <a:defRPr sz="2399"/>
            </a:lvl3pPr>
            <a:lvl4pPr>
              <a:defRPr sz="2174"/>
            </a:lvl4pPr>
            <a:lvl5pPr>
              <a:defRPr sz="2024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81000" y="1410894"/>
            <a:ext cx="11430000" cy="5053914"/>
          </a:xfrm>
        </p:spPr>
        <p:txBody>
          <a:bodyPr/>
          <a:lstStyle>
            <a:lvl1pPr marL="0" indent="0">
              <a:defRPr b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"/>
            <a:ext cx="11430000" cy="101498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3" y="657638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5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3" y="657638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5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6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0"/>
            <a:ext cx="11430000" cy="101498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381000" y="1014984"/>
            <a:ext cx="11430000" cy="5376672"/>
          </a:xfrm>
        </p:spPr>
        <p:txBody>
          <a:bodyPr/>
          <a:lstStyle>
            <a:lvl1pPr marL="0" indent="0">
              <a:defRPr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3" y="657638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5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3" y="657638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5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7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3"/>
            <a:ext cx="11430000" cy="101498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381000" y="1014984"/>
            <a:ext cx="11430000" cy="39590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 sz="2624"/>
            </a:lvl2pPr>
            <a:lvl3pPr>
              <a:defRPr sz="2399"/>
            </a:lvl3pPr>
            <a:lvl4pPr>
              <a:defRPr sz="2174"/>
            </a:lvl4pPr>
            <a:lvl5pPr>
              <a:defRPr sz="2024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3" y="657638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5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3" y="657638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5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98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0"/>
            <a:ext cx="11430000" cy="1014984"/>
          </a:xfrm>
        </p:spPr>
        <p:txBody>
          <a:bodyPr/>
          <a:lstStyle>
            <a:lvl1pPr>
              <a:lnSpc>
                <a:spcPct val="7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3" y="657638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5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3" y="657638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5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4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3" y="657638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5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3" y="657638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5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circuit hardwar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5667" y="-1"/>
            <a:ext cx="1222766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-35667" y="-1"/>
            <a:ext cx="12227668" cy="6858001"/>
          </a:xfrm>
          <a:prstGeom prst="rect">
            <a:avLst/>
          </a:prstGeom>
          <a:gradFill>
            <a:gsLst>
              <a:gs pos="22000">
                <a:schemeClr val="bg1">
                  <a:alpha val="62000"/>
                </a:schemeClr>
              </a:gs>
              <a:gs pos="100000">
                <a:schemeClr val="bg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539496"/>
            <a:ext cx="5120640" cy="6035040"/>
          </a:xfrm>
          <a:prstGeom prst="rect">
            <a:avLst/>
          </a:prstGeom>
          <a:ln>
            <a:noFill/>
          </a:ln>
        </p:spPr>
        <p:txBody>
          <a:bodyPr lIns="91440" tIns="91440" rIns="91440" bIns="91440" anchor="t" anchorCtr="0">
            <a:noAutofit/>
          </a:bodyPr>
          <a:lstStyle>
            <a:lvl1pPr algn="l">
              <a:lnSpc>
                <a:spcPct val="80000"/>
              </a:lnSpc>
              <a:defRPr sz="3600" b="0" spc="0" baseline="0">
                <a:solidFill>
                  <a:schemeClr val="tx1"/>
                </a:solidFill>
                <a:latin typeface="Graphik Black" panose="020B0A03030202060203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3296" y="0"/>
            <a:ext cx="0" cy="2368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383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004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below gradient"/>
          <p:cNvSpPr/>
          <p:nvPr userDrawn="1"/>
        </p:nvSpPr>
        <p:spPr>
          <a:xfrm flipH="1">
            <a:off x="0" y="248"/>
            <a:ext cx="12192000" cy="685775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tx1">
                  <a:alpha val="0"/>
                </a:schemeClr>
              </a:gs>
              <a:gs pos="8300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91" name="below gradient"/>
          <p:cNvSpPr/>
          <p:nvPr userDrawn="1"/>
        </p:nvSpPr>
        <p:spPr>
          <a:xfrm flipV="1">
            <a:off x="0" y="0"/>
            <a:ext cx="12192000" cy="685775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tx1">
                  <a:alpha val="0"/>
                </a:schemeClr>
              </a:gs>
              <a:gs pos="8300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92" name="Rectangle 491"/>
          <p:cNvSpPr/>
          <p:nvPr userDrawn="1"/>
        </p:nvSpPr>
        <p:spPr>
          <a:xfrm>
            <a:off x="1283" y="7161"/>
            <a:ext cx="12191015" cy="6845731"/>
          </a:xfrm>
          <a:prstGeom prst="rect">
            <a:avLst/>
          </a:prstGeom>
          <a:solidFill>
            <a:srgbClr val="276195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84" name="Group 83"/>
          <p:cNvGrpSpPr/>
          <p:nvPr userDrawn="1"/>
        </p:nvGrpSpPr>
        <p:grpSpPr>
          <a:xfrm>
            <a:off x="10282586" y="53751"/>
            <a:ext cx="1909415" cy="1409079"/>
            <a:chOff x="10183164" y="72799"/>
            <a:chExt cx="1909415" cy="1409079"/>
          </a:xfrm>
        </p:grpSpPr>
        <p:grpSp>
          <p:nvGrpSpPr>
            <p:cNvPr id="85" name="Group 84"/>
            <p:cNvGrpSpPr/>
            <p:nvPr userDrawn="1"/>
          </p:nvGrpSpPr>
          <p:grpSpPr>
            <a:xfrm>
              <a:off x="10183164" y="72799"/>
              <a:ext cx="1909415" cy="1409079"/>
              <a:chOff x="10280795" y="-34358"/>
              <a:chExt cx="1909415" cy="1409079"/>
            </a:xfrm>
          </p:grpSpPr>
          <p:pic>
            <p:nvPicPr>
              <p:cNvPr id="90" name="Picture 89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0795" y="428549"/>
                <a:ext cx="1615465" cy="451467"/>
              </a:xfrm>
              <a:prstGeom prst="rect">
                <a:avLst/>
              </a:prstGeom>
            </p:spPr>
          </p:pic>
          <p:grpSp>
            <p:nvGrpSpPr>
              <p:cNvPr id="91" name="Group 90"/>
              <p:cNvGrpSpPr/>
              <p:nvPr userDrawn="1"/>
            </p:nvGrpSpPr>
            <p:grpSpPr>
              <a:xfrm flipV="1">
                <a:off x="10452210" y="-34358"/>
                <a:ext cx="1738000" cy="1409079"/>
                <a:chOff x="4249135" y="4146092"/>
                <a:chExt cx="2715724" cy="2201769"/>
              </a:xfrm>
              <a:solidFill>
                <a:schemeClr val="bg1"/>
              </a:solidFill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6385304" y="5609844"/>
                  <a:ext cx="579549" cy="182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6278152" y="5519239"/>
                  <a:ext cx="685800" cy="182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6584926" y="5151696"/>
                  <a:ext cx="285761" cy="142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6326354" y="4785693"/>
                  <a:ext cx="638505" cy="182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6243009" y="4877131"/>
                  <a:ext cx="721849" cy="182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6140617" y="4968570"/>
                  <a:ext cx="824242" cy="182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 rot="18573722">
                  <a:off x="5943961" y="5818126"/>
                  <a:ext cx="548640" cy="182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5474080" y="6024819"/>
                  <a:ext cx="579549" cy="182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 rot="18573722">
                  <a:off x="5873444" y="5710588"/>
                  <a:ext cx="502920" cy="182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5241084" y="5901128"/>
                  <a:ext cx="731520" cy="182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4672841" y="5773496"/>
                  <a:ext cx="1097280" cy="182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4249135" y="6228066"/>
                  <a:ext cx="731520" cy="182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4275999" y="6218922"/>
                  <a:ext cx="91440" cy="3657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5541206" y="6015675"/>
                  <a:ext cx="91440" cy="3657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4763481" y="5764352"/>
                  <a:ext cx="91440" cy="3657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6873355" y="5601519"/>
                  <a:ext cx="91440" cy="3657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4718284" y="5932619"/>
                  <a:ext cx="166705" cy="9143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4702997" y="5913723"/>
                  <a:ext cx="200025" cy="128506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 rot="5400000" flipH="1" flipV="1">
                  <a:off x="4692921" y="6067280"/>
                  <a:ext cx="45720" cy="914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 rot="5400000" flipH="1" flipV="1">
                  <a:off x="4738165" y="6067279"/>
                  <a:ext cx="45720" cy="914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 rot="5400000" flipH="1" flipV="1">
                  <a:off x="4785085" y="6067279"/>
                  <a:ext cx="45720" cy="914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 rot="5400000" flipH="1" flipV="1">
                  <a:off x="4830329" y="6067278"/>
                  <a:ext cx="45720" cy="914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 rot="5400000" flipH="1" flipV="1">
                  <a:off x="4871962" y="6067088"/>
                  <a:ext cx="45720" cy="914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 rot="5400000" flipH="1" flipV="1">
                  <a:off x="4688349" y="5880783"/>
                  <a:ext cx="45720" cy="914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 rot="5400000" flipH="1" flipV="1">
                  <a:off x="4733593" y="5880782"/>
                  <a:ext cx="45720" cy="914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 rot="5400000" flipH="1" flipV="1">
                  <a:off x="4780513" y="5880782"/>
                  <a:ext cx="45720" cy="914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 rot="5400000" flipH="1" flipV="1">
                  <a:off x="4825757" y="5880781"/>
                  <a:ext cx="45720" cy="914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 rot="5400000" flipH="1" flipV="1">
                  <a:off x="4867390" y="5880591"/>
                  <a:ext cx="45720" cy="914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 rot="18573722">
                  <a:off x="5193505" y="6160117"/>
                  <a:ext cx="357201" cy="182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 rot="18573722">
                  <a:off x="4894816" y="6066098"/>
                  <a:ext cx="429768" cy="182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4367585" y="5196916"/>
                  <a:ext cx="18288" cy="128506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4338710" y="5252575"/>
                  <a:ext cx="27432" cy="182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5486186" y="5757721"/>
                  <a:ext cx="114298" cy="4965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grpSp>
              <p:nvGrpSpPr>
                <p:cNvPr id="125" name="Group 124"/>
                <p:cNvGrpSpPr/>
                <p:nvPr/>
              </p:nvGrpSpPr>
              <p:grpSpPr>
                <a:xfrm>
                  <a:off x="4321719" y="4745940"/>
                  <a:ext cx="478283" cy="115006"/>
                  <a:chOff x="2921000" y="2189868"/>
                  <a:chExt cx="478283" cy="115006"/>
                </a:xfrm>
                <a:grpFill/>
              </p:grpSpPr>
              <p:sp>
                <p:nvSpPr>
                  <p:cNvPr id="149" name="Oval 148"/>
                  <p:cNvSpPr/>
                  <p:nvPr/>
                </p:nvSpPr>
                <p:spPr>
                  <a:xfrm>
                    <a:off x="2921000" y="2189868"/>
                    <a:ext cx="27432" cy="2743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2921000" y="2275661"/>
                    <a:ext cx="27432" cy="2743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3011488" y="2189868"/>
                    <a:ext cx="27432" cy="2743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52" name="Oval 151"/>
                  <p:cNvSpPr/>
                  <p:nvPr/>
                </p:nvSpPr>
                <p:spPr>
                  <a:xfrm>
                    <a:off x="3011488" y="2275661"/>
                    <a:ext cx="27432" cy="2743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53" name="Oval 152"/>
                  <p:cNvSpPr/>
                  <p:nvPr/>
                </p:nvSpPr>
                <p:spPr>
                  <a:xfrm>
                    <a:off x="3101976" y="2191649"/>
                    <a:ext cx="27432" cy="2743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54" name="Oval 153"/>
                  <p:cNvSpPr/>
                  <p:nvPr/>
                </p:nvSpPr>
                <p:spPr>
                  <a:xfrm>
                    <a:off x="3101976" y="2277442"/>
                    <a:ext cx="27432" cy="2743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55" name="Oval 154"/>
                  <p:cNvSpPr/>
                  <p:nvPr/>
                </p:nvSpPr>
                <p:spPr>
                  <a:xfrm>
                    <a:off x="3192464" y="2191649"/>
                    <a:ext cx="27432" cy="2743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>
                  <a:xfrm>
                    <a:off x="3192464" y="2277442"/>
                    <a:ext cx="27432" cy="2743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3281363" y="2189868"/>
                    <a:ext cx="27432" cy="2743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58" name="Oval 157"/>
                  <p:cNvSpPr/>
                  <p:nvPr/>
                </p:nvSpPr>
                <p:spPr>
                  <a:xfrm>
                    <a:off x="3281363" y="2275661"/>
                    <a:ext cx="27432" cy="2743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59" name="Oval 158"/>
                  <p:cNvSpPr/>
                  <p:nvPr/>
                </p:nvSpPr>
                <p:spPr>
                  <a:xfrm>
                    <a:off x="3371851" y="2189868"/>
                    <a:ext cx="27432" cy="2743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60" name="Oval 159"/>
                  <p:cNvSpPr/>
                  <p:nvPr/>
                </p:nvSpPr>
                <p:spPr>
                  <a:xfrm>
                    <a:off x="3371851" y="2275661"/>
                    <a:ext cx="27432" cy="2743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  <p:sp>
              <p:nvSpPr>
                <p:cNvPr id="126" name="Rectangle 125"/>
                <p:cNvSpPr/>
                <p:nvPr/>
              </p:nvSpPr>
              <p:spPr>
                <a:xfrm>
                  <a:off x="5588744" y="4773090"/>
                  <a:ext cx="121729" cy="635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5476242" y="4791136"/>
                  <a:ext cx="91440" cy="3657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 rot="3026278" flipH="1">
                  <a:off x="5824611" y="4819343"/>
                  <a:ext cx="390032" cy="182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 flipV="1">
                  <a:off x="4589989" y="4672465"/>
                  <a:ext cx="1311542" cy="142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 rot="13626139">
                  <a:off x="4105303" y="4457207"/>
                  <a:ext cx="580873" cy="182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 rot="3026278" flipH="1">
                  <a:off x="5922291" y="4728238"/>
                  <a:ext cx="399840" cy="182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716629" y="4579672"/>
                  <a:ext cx="1287557" cy="182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 rot="3026278" flipH="1">
                  <a:off x="4398682" y="4429087"/>
                  <a:ext cx="399840" cy="182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 rot="5400000">
                  <a:off x="4722780" y="4386399"/>
                  <a:ext cx="186729" cy="128527"/>
                  <a:chOff x="4047804" y="1772930"/>
                  <a:chExt cx="186729" cy="128527"/>
                </a:xfrm>
                <a:grpFill/>
              </p:grpSpPr>
              <p:sp>
                <p:nvSpPr>
                  <p:cNvPr id="146" name="Rectangle 145"/>
                  <p:cNvSpPr/>
                  <p:nvPr/>
                </p:nvSpPr>
                <p:spPr>
                  <a:xfrm>
                    <a:off x="4070718" y="1779720"/>
                    <a:ext cx="147734" cy="11756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>
                  <a:xfrm>
                    <a:off x="4216245" y="1772951"/>
                    <a:ext cx="18288" cy="128506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48" name="Rectangle 147"/>
                  <p:cNvSpPr/>
                  <p:nvPr/>
                </p:nvSpPr>
                <p:spPr>
                  <a:xfrm>
                    <a:off x="4047804" y="1772930"/>
                    <a:ext cx="18288" cy="128506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135" name="Rectangle 134"/>
                <p:cNvSpPr/>
                <p:nvPr/>
              </p:nvSpPr>
              <p:spPr>
                <a:xfrm rot="3026278" flipH="1">
                  <a:off x="5726518" y="4505277"/>
                  <a:ext cx="736657" cy="182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4890250" y="4226368"/>
                  <a:ext cx="978904" cy="182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6872498" y="5509248"/>
                  <a:ext cx="91440" cy="3657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6873355" y="5415398"/>
                  <a:ext cx="91440" cy="3657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6872498" y="5323127"/>
                  <a:ext cx="91440" cy="3657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6873355" y="5233727"/>
                  <a:ext cx="91440" cy="3657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6872498" y="5141456"/>
                  <a:ext cx="91440" cy="3657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6873355" y="5047606"/>
                  <a:ext cx="91440" cy="3657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6872498" y="4955335"/>
                  <a:ext cx="91440" cy="3657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6873355" y="4871347"/>
                  <a:ext cx="91440" cy="3657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6872498" y="4779076"/>
                  <a:ext cx="91440" cy="3657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</p:grpSp>
        <p:sp>
          <p:nvSpPr>
            <p:cNvPr id="86" name="Rectangle 85"/>
            <p:cNvSpPr/>
            <p:nvPr userDrawn="1"/>
          </p:nvSpPr>
          <p:spPr>
            <a:xfrm flipV="1">
              <a:off x="11761202" y="889653"/>
              <a:ext cx="274320" cy="9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7" name="Rectangle 86"/>
            <p:cNvSpPr/>
            <p:nvPr userDrawn="1"/>
          </p:nvSpPr>
          <p:spPr>
            <a:xfrm flipV="1">
              <a:off x="11851138" y="768705"/>
              <a:ext cx="182880" cy="9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8" name="Rectangle 87"/>
            <p:cNvSpPr/>
            <p:nvPr userDrawn="1"/>
          </p:nvSpPr>
          <p:spPr>
            <a:xfrm flipV="1">
              <a:off x="11850962" y="711204"/>
              <a:ext cx="182880" cy="9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9" name="Rectangle 88"/>
            <p:cNvSpPr/>
            <p:nvPr userDrawn="1"/>
          </p:nvSpPr>
          <p:spPr>
            <a:xfrm flipV="1">
              <a:off x="11767284" y="654317"/>
              <a:ext cx="274320" cy="9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161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2" name="Group 161"/>
          <p:cNvGrpSpPr/>
          <p:nvPr userDrawn="1"/>
        </p:nvGrpSpPr>
        <p:grpSpPr>
          <a:xfrm>
            <a:off x="8687064" y="1682621"/>
            <a:ext cx="3074395" cy="2060440"/>
            <a:chOff x="5701703" y="682760"/>
            <a:chExt cx="3074395" cy="2060440"/>
          </a:xfrm>
        </p:grpSpPr>
        <p:sp>
          <p:nvSpPr>
            <p:cNvPr id="163" name="Freeform 162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/>
            </a:p>
          </p:txBody>
        </p:sp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65" name="Picture 16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989" y="6248786"/>
            <a:ext cx="4698000" cy="22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Picture 165"/>
          <p:cNvPicPr>
            <a:picLocks noChangeAspect="1"/>
          </p:cNvPicPr>
          <p:nvPr userDrawn="1"/>
        </p:nvPicPr>
        <p:blipFill rotWithShape="1">
          <a:blip r:embed="rId6"/>
          <a:srcRect l="34261" b="32713"/>
          <a:stretch/>
        </p:blipFill>
        <p:spPr>
          <a:xfrm>
            <a:off x="0" y="2718927"/>
            <a:ext cx="3875544" cy="413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27995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000">
              <a:schemeClr val="tx1"/>
            </a:gs>
            <a:gs pos="100000">
              <a:schemeClr val="tx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-9144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81458"/>
            <a:ext cx="11430000" cy="5357721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marL="0" lvl="0" indent="0" algn="l" defTabSz="685783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3" y="657638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5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3" y="657638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5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31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</p:sldLayoutIdLst>
  <p:hf hdr="0" dt="0"/>
  <p:txStyles>
    <p:titleStyle>
      <a:lvl1pPr marL="0" indent="0" algn="l" defTabSz="685783" rtl="0" eaLnBrk="1" latinLnBrk="0" hangingPunct="1">
        <a:lnSpc>
          <a:spcPct val="70000"/>
        </a:lnSpc>
        <a:spcBef>
          <a:spcPct val="0"/>
        </a:spcBef>
        <a:buNone/>
        <a:defRPr sz="21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1671" indent="0" algn="l" defTabSz="685783" rtl="0" eaLnBrk="1" latinLnBrk="0" hangingPunct="1">
        <a:lnSpc>
          <a:spcPct val="85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lang="en-US" sz="1500" b="1" kern="1200" cap="none" baseline="0" dirty="0">
          <a:solidFill>
            <a:schemeClr val="bg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214308" indent="-172637" algn="l" defTabSz="685783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2pPr>
      <a:lvl3pPr marL="385754" indent="-172637" algn="l" defTabSz="685783" rtl="0" eaLnBrk="1" latinLnBrk="0" hangingPunct="1">
        <a:lnSpc>
          <a:spcPct val="110000"/>
        </a:lnSpc>
        <a:spcBef>
          <a:spcPts val="0"/>
        </a:spcBef>
        <a:spcAft>
          <a:spcPts val="450"/>
        </a:spcAft>
        <a:buFont typeface="Graphik" panose="020B0503030202060203" pitchFamily="34" charset="0"/>
        <a:buChar char="–"/>
        <a:defRPr sz="1050" kern="1200">
          <a:solidFill>
            <a:schemeClr val="bg1"/>
          </a:solidFill>
          <a:latin typeface="+mn-lt"/>
          <a:ea typeface="+mn-ea"/>
          <a:cs typeface="+mn-cs"/>
        </a:defRPr>
      </a:lvl3pPr>
      <a:lvl4pPr marL="514337" indent="-128585" algn="l" defTabSz="685783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642922" indent="-133347" algn="l" defTabSz="685783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771506" indent="-12977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41671" indent="0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9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41671" indent="0" algn="l" defTabSz="68578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671" indent="0" algn="l" defTabSz="685783" rtl="0" eaLnBrk="1" latinLnBrk="0" hangingPunct="1">
        <a:lnSpc>
          <a:spcPct val="11000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52" userDrawn="1">
          <p15:clr>
            <a:srgbClr val="F26B43"/>
          </p15:clr>
        </p15:guide>
        <p15:guide id="2" pos="7520" userDrawn="1">
          <p15:clr>
            <a:srgbClr val="F26B43"/>
          </p15:clr>
        </p15:guide>
        <p15:guide id="3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8" pos="10240" userDrawn="1">
          <p15:clr>
            <a:srgbClr val="F26B43"/>
          </p15:clr>
        </p15:guide>
        <p15:guide id="9" pos="32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5120" userDrawn="1">
          <p15:clr>
            <a:srgbClr val="F26B43"/>
          </p15:clr>
        </p15:guide>
        <p15:guide id="13" pos="2720" userDrawn="1">
          <p15:clr>
            <a:srgbClr val="F26B43"/>
          </p15:clr>
        </p15:guide>
        <p15:guide id="14" pos="9920" userDrawn="1">
          <p15:clr>
            <a:srgbClr val="F26B43"/>
          </p15:clr>
        </p15:guide>
        <p15:guide id="16" orient="horz" pos="240" userDrawn="1">
          <p15:clr>
            <a:srgbClr val="F26B43"/>
          </p15:clr>
        </p15:guide>
        <p15:guide id="17" orient="horz" pos="41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9096" y="3729498"/>
            <a:ext cx="8110105" cy="1984248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VI and UNIX Shell Scripting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and replacing text in vi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search the text of an open file for a specific string, in the command mode:</a:t>
            </a:r>
          </a:p>
          <a:p>
            <a:pPr marL="180975" lvl="1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i="1" dirty="0"/>
              <a:t>/&lt;string&gt;</a:t>
            </a:r>
          </a:p>
          <a:p>
            <a:pPr marL="180975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gray">
          <a:xfrm>
            <a:off x="1735883" y="3096065"/>
            <a:ext cx="8565406" cy="10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630238" indent="-16827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869950" indent="-2270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042988" indent="-166688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19383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3955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8527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3099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0" kern="0" dirty="0">
                <a:solidFill>
                  <a:schemeClr val="bg1"/>
                </a:solidFill>
              </a:rPr>
              <a:t>To see if there are additional occurrences of the same string in the text, type </a:t>
            </a:r>
            <a:r>
              <a:rPr lang="en-US" b="0" i="1" kern="0" dirty="0">
                <a:solidFill>
                  <a:schemeClr val="bg1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03624576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99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Flow Control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case </a:t>
            </a:r>
            <a:r>
              <a:rPr lang="en-US" b="0" dirty="0">
                <a:solidFill>
                  <a:srgbClr val="000000"/>
                </a:solidFill>
                <a:cs typeface="Arial" charset="0"/>
              </a:rPr>
              <a:t>- executes list associated with pattern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2086378"/>
            <a:ext cx="8726510" cy="39666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./test.sh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1) Report Error		3) Request Something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2) Contact Us			4) Exit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Please enter your choice :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86686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100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Flow Control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case </a:t>
            </a:r>
            <a:r>
              <a:rPr lang="en-US" b="0" dirty="0">
                <a:solidFill>
                  <a:srgbClr val="000000"/>
                </a:solidFill>
              </a:rPr>
              <a:t>- executes list associated with pattern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2086378"/>
            <a:ext cx="8726510" cy="39666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./test.sh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1) Report Error		3) Request Something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2) Contact Us			4) Exit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Please enter your choice :1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Thank you for wanting to report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please wait...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98086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101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2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Flow Control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case </a:t>
            </a:r>
            <a:r>
              <a:rPr lang="en-US" b="0" dirty="0">
                <a:solidFill>
                  <a:srgbClr val="000000"/>
                </a:solidFill>
              </a:rPr>
              <a:t>- executes list associated with pattern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2086378"/>
            <a:ext cx="8726510" cy="39666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./test.sh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1) Report Error		3) Request Something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2) Contact Us			4) Exit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Please enter your choice :1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Thank you for wanting to report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please wait...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./test.sh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1) Report Error		3) Request Something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2) Contact Us		4) Exit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Please enter your choice :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31727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102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Flow Control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case </a:t>
            </a:r>
            <a:r>
              <a:rPr lang="en-US" b="0" dirty="0">
                <a:solidFill>
                  <a:srgbClr val="000000"/>
                </a:solidFill>
                <a:cs typeface="Arial" charset="0"/>
              </a:rPr>
              <a:t>- executes list associated with pattern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2086378"/>
            <a:ext cx="8726510" cy="39666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./test.sh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1) Report Error		3) Request Something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2) Contact Us			4) Exit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Please enter your choice :1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Thank you for wanting to report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please wait...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./test.sh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1) Report Error		3) Request Something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2) Contact Us		4) Exit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Please enter your choice :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sdf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Sorry, that's not in the menu.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71333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103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Flow Control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for </a:t>
            </a:r>
            <a:r>
              <a:rPr lang="en-US" b="0" dirty="0">
                <a:solidFill>
                  <a:srgbClr val="000000"/>
                </a:solidFill>
              </a:rPr>
              <a:t>- runs commands repeatedly for as many words there are in list. Repeated commands must be between do and done.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   Syntax: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for word in list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do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done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10534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104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Flow Control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for </a:t>
            </a:r>
            <a:r>
              <a:rPr lang="en-US" b="0" dirty="0">
                <a:solidFill>
                  <a:srgbClr val="000000"/>
                </a:solidFill>
              </a:rPr>
              <a:t>- runs commands repeatedly for as many words there are in list. Repeated commands must be between do and done.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   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2359102"/>
            <a:ext cx="8726510" cy="39666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./test.sh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#!/bin/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sh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for month in Jan Feb Mar Apr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do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echo "going through $month..."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done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41184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105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Flow Control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for </a:t>
            </a:r>
            <a:r>
              <a:rPr lang="en-US" b="0" dirty="0">
                <a:solidFill>
                  <a:srgbClr val="000000"/>
                </a:solidFill>
              </a:rPr>
              <a:t>- runs commands repeatedly for as many words there are in list. Repeated commands must be between do and done.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   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2359102"/>
            <a:ext cx="8726510" cy="39666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./test.sh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#!/bin/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sh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for month in Jan Feb Mar Apr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do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echo "going through $month..."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done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3431829" y="3050030"/>
            <a:ext cx="352301" cy="251644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3803304" y="3050030"/>
            <a:ext cx="352301" cy="251644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4165254" y="3050030"/>
            <a:ext cx="352301" cy="251644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4536729" y="3050030"/>
            <a:ext cx="352301" cy="251644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>
            <a:off x="3979454" y="2748322"/>
            <a:ext cx="50329" cy="30197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4316239" y="2776508"/>
            <a:ext cx="50329" cy="30197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4461234" y="2748058"/>
            <a:ext cx="251644" cy="30197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3622329" y="2745230"/>
            <a:ext cx="352301" cy="30197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3480805" y="2359101"/>
            <a:ext cx="24641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  <a:latin typeface="Arial" charset="0"/>
                <a:cs typeface="Arial" charset="0"/>
              </a:rPr>
              <a:t>Elements of list</a:t>
            </a:r>
          </a:p>
        </p:txBody>
      </p:sp>
    </p:spTree>
    <p:extLst>
      <p:ext uri="{BB962C8B-B14F-4D97-AF65-F5344CB8AC3E}">
        <p14:creationId xmlns:p14="http://schemas.microsoft.com/office/powerpoint/2010/main" val="39279655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106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Flow Control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for </a:t>
            </a:r>
            <a:r>
              <a:rPr lang="en-US" b="0" dirty="0">
                <a:solidFill>
                  <a:srgbClr val="000000"/>
                </a:solidFill>
              </a:rPr>
              <a:t>- runs commands repeatedly for as many words there are in list. Repeated commands must be between do and done.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   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2359102"/>
            <a:ext cx="8726510" cy="39666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./test.sh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#!/bin/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sh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for month in Jan Feb Mar Apr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do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echo "going through $month..."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done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./test.sh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Going through Jan...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Going through Feb...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Going through Mar...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Going through Apr...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23975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107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Flow Control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for </a:t>
            </a:r>
            <a:r>
              <a:rPr lang="en-US" b="0" dirty="0">
                <a:solidFill>
                  <a:srgbClr val="000000"/>
                </a:solidFill>
              </a:rPr>
              <a:t>- runs commands repeatedly for as many words there are in list. Repeated commands must be between do and done.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   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2359102"/>
            <a:ext cx="8726510" cy="39666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./test.sh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#!/bin/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sh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#########################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## nested for sample ####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#########################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for job `cat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jobList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`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do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for level 1 2 3 4 5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do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	echo "Processing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level$level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of $job..."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done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done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87711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108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Flow Control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for </a:t>
            </a:r>
            <a:r>
              <a:rPr lang="en-US" b="0" dirty="0">
                <a:solidFill>
                  <a:srgbClr val="000000"/>
                </a:solidFill>
              </a:rPr>
              <a:t>- runs commands repeatedly for as many words there are in list. Repeated commands must be between do and done.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   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2359102"/>
            <a:ext cx="8726510" cy="39666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./test.sh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#!/bin/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sh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#########################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## nested for sample ####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#########################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for job `cat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jobList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`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do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for level 1 2 3 4 5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do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	echo "Processing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level$level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of $job..."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done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done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971801" y="3585837"/>
            <a:ext cx="1323975" cy="207963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4368801" y="3662037"/>
            <a:ext cx="1355725" cy="2778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5805805" y="3201193"/>
            <a:ext cx="2774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  <a:latin typeface="Arial" charset="0"/>
                <a:cs typeface="Arial" charset="0"/>
              </a:rPr>
              <a:t>All words in this file will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  <a:latin typeface="Arial" charset="0"/>
                <a:cs typeface="Arial" charset="0"/>
              </a:rPr>
              <a:t>be elements of list</a:t>
            </a:r>
          </a:p>
        </p:txBody>
      </p:sp>
    </p:spTree>
    <p:extLst>
      <p:ext uri="{BB962C8B-B14F-4D97-AF65-F5344CB8AC3E}">
        <p14:creationId xmlns:p14="http://schemas.microsoft.com/office/powerpoint/2010/main" val="4256547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and replacing text in vi</a:t>
            </a:r>
          </a:p>
        </p:txBody>
      </p:sp>
      <p:sp>
        <p:nvSpPr>
          <p:cNvPr id="8" name="Content Placeholder 5"/>
          <p:cNvSpPr txBox="1">
            <a:spLocks noGrp="1"/>
          </p:cNvSpPr>
          <p:nvPr>
            <p:ph type="body" sz="quarter" idx="10"/>
          </p:nvPr>
        </p:nvSpPr>
        <p:spPr bwMode="gray">
          <a:xfrm>
            <a:off x="1728788" y="1631672"/>
            <a:ext cx="8572500" cy="100520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noAutofit/>
          </a:bodyPr>
          <a:lstStyle>
            <a:lvl1pPr marL="176213" indent="-17621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630238" indent="-16827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869950" indent="-2270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042988" indent="-166688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19383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3955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8527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3099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0" kern="0" dirty="0">
                <a:solidFill>
                  <a:schemeClr val="bg1"/>
                </a:solidFill>
              </a:rPr>
              <a:t>To replace one string with another string, in the command mode:</a:t>
            </a:r>
          </a:p>
          <a:p>
            <a:pPr marL="876300" lvl="4" indent="0">
              <a:lnSpc>
                <a:spcPct val="200000"/>
              </a:lnSpc>
              <a:buNone/>
            </a:pPr>
            <a:r>
              <a:rPr lang="en-US" sz="2000" i="1" kern="0" dirty="0">
                <a:solidFill>
                  <a:schemeClr val="bg1"/>
                </a:solidFill>
              </a:rPr>
              <a:t>:s/&lt;old string&gt;/&lt;new string&gt;/ </a:t>
            </a:r>
            <a:endParaRPr lang="en-US" b="0" i="1" kern="0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 bwMode="gray">
          <a:xfrm>
            <a:off x="1735882" y="3430897"/>
            <a:ext cx="8565406" cy="10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630238" indent="-16827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869950" indent="-2270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042988" indent="-166688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19383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3955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8527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3099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0" kern="0" dirty="0">
                <a:solidFill>
                  <a:schemeClr val="bg1"/>
                </a:solidFill>
              </a:rPr>
              <a:t>To replace every occurrence of a string with another string, in the command mode, just add "</a:t>
            </a:r>
            <a:r>
              <a:rPr lang="en-US" sz="2000" b="0" i="1" kern="0" dirty="0">
                <a:solidFill>
                  <a:schemeClr val="bg1"/>
                </a:solidFill>
              </a:rPr>
              <a:t>%</a:t>
            </a:r>
            <a:r>
              <a:rPr lang="en-US" sz="2000" b="0" kern="0" dirty="0">
                <a:solidFill>
                  <a:schemeClr val="bg1"/>
                </a:solidFill>
              </a:rPr>
              <a:t>" in front of the "s":</a:t>
            </a:r>
          </a:p>
          <a:p>
            <a:pPr marL="876300" lvl="4" indent="0">
              <a:lnSpc>
                <a:spcPct val="200000"/>
              </a:lnSpc>
              <a:buNone/>
            </a:pPr>
            <a:r>
              <a:rPr lang="en-US" sz="2000" b="0" i="1" kern="0" dirty="0">
                <a:solidFill>
                  <a:schemeClr val="bg1"/>
                </a:solidFill>
              </a:rPr>
              <a:t>:</a:t>
            </a:r>
            <a:r>
              <a:rPr lang="en-US" sz="2000" b="0" kern="0" dirty="0">
                <a:solidFill>
                  <a:schemeClr val="bg1"/>
                </a:solidFill>
              </a:rPr>
              <a:t>%</a:t>
            </a:r>
            <a:r>
              <a:rPr lang="en-US" sz="2000" b="0" i="1" kern="0" dirty="0">
                <a:solidFill>
                  <a:schemeClr val="bg1"/>
                </a:solidFill>
              </a:rPr>
              <a:t>s/&lt;old string&gt;/&lt;new string&gt;/ </a:t>
            </a:r>
            <a:endParaRPr lang="en-US" b="0" i="1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21283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109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Flow Control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for </a:t>
            </a:r>
            <a:r>
              <a:rPr lang="en-US" b="0" dirty="0">
                <a:solidFill>
                  <a:srgbClr val="000000"/>
                </a:solidFill>
              </a:rPr>
              <a:t>- runs commands repeatedly for as many words there are in list. Repeated commands must be between do and done.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   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2359102"/>
            <a:ext cx="8726510" cy="39666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$./test.sh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23222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110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Flow Control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for </a:t>
            </a:r>
            <a:r>
              <a:rPr lang="en-US" b="0" dirty="0">
                <a:solidFill>
                  <a:srgbClr val="000000"/>
                </a:solidFill>
              </a:rPr>
              <a:t>- runs commands repeatedly for as many words there are in list. Repeated commands must be between do and done.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   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2359102"/>
            <a:ext cx="8726510" cy="39666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$./test.sh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Processing level1 of job1...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Processing level2 of job1...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Processing level3 of job1...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Processing level4 of job1...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Processing level5 of job1...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Processing level1 of job2...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Processing level2 of job2...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Processing level3 of job2...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Processing level4 of job2...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Processing level5 of job2...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4302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111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Flow Control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while </a:t>
            </a:r>
            <a:r>
              <a:rPr lang="en-US" b="0" dirty="0">
                <a:solidFill>
                  <a:srgbClr val="000000"/>
                </a:solidFill>
              </a:rPr>
              <a:t>- repeatedly executes command in list while condition is true.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   Syntax: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while [ condition ]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do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done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12052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112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Flow Control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while </a:t>
            </a:r>
            <a:r>
              <a:rPr lang="en-US" b="0" dirty="0">
                <a:solidFill>
                  <a:srgbClr val="000000"/>
                </a:solidFill>
              </a:rPr>
              <a:t>- repeatedly executes command in list while condition is true.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   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2191153"/>
            <a:ext cx="8726510" cy="39666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./test.sh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#!/bin/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sh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echo "Welcome to my Very Useful Countdown Program!"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echo "It's 2001 in \c"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max=5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while [ $max -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gt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0 ]		# do these $max number of times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do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sleep 1			# for 1 second delay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echo "^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G$max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... \c"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max=`expr $max - 1`	# decrement $max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done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76576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113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Flow Control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while </a:t>
            </a:r>
            <a:r>
              <a:rPr lang="en-US" b="0" dirty="0">
                <a:solidFill>
                  <a:srgbClr val="000000"/>
                </a:solidFill>
              </a:rPr>
              <a:t>- repeatedly executes command in list while condition is true.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   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2191153"/>
            <a:ext cx="8726510" cy="39666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./test.sh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#!/bin/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sh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echo "Welcome to my Very Useful Countdown Program!"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echo "It's 2001 in \c"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max=5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while [ $max -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gt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0 ]		# do these $max number of times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do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sleep 1			# for 1 second delay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echo "^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G$max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... \c"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max=`expr $max - 1`	# decrement $max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done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562102" y="3743325"/>
            <a:ext cx="4886449" cy="504825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7448550" y="2781300"/>
            <a:ext cx="1304925" cy="8763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953375" y="2414588"/>
            <a:ext cx="2190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  <a:latin typeface="Arial" charset="0"/>
                <a:cs typeface="Arial" charset="0"/>
              </a:rPr>
              <a:t>These will execute</a:t>
            </a:r>
          </a:p>
        </p:txBody>
      </p:sp>
    </p:spTree>
    <p:extLst>
      <p:ext uri="{BB962C8B-B14F-4D97-AF65-F5344CB8AC3E}">
        <p14:creationId xmlns:p14="http://schemas.microsoft.com/office/powerpoint/2010/main" val="368628350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114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Flow Control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while </a:t>
            </a:r>
            <a:r>
              <a:rPr lang="en-US" b="0" dirty="0">
                <a:solidFill>
                  <a:srgbClr val="000000"/>
                </a:solidFill>
              </a:rPr>
              <a:t>- repeatedly executes command in list while condition is true.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   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2191153"/>
            <a:ext cx="8726510" cy="39666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./test.sh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#!/bin/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sh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echo "Welcome to my Very Useful Countdown Program!"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echo "It's 2001 in \c"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max=5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while [ $max -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gt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0 ]		# do these $max number of times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do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sleep 1			# for 1 second delay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echo "^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G$max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... \c"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max=`expr $max - 1`	# decrement $max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done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238252" y="3407289"/>
            <a:ext cx="1886074" cy="194853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4133851" y="2783920"/>
            <a:ext cx="2628899" cy="69163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6762749" y="2509838"/>
            <a:ext cx="26597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  <a:latin typeface="Arial" charset="0"/>
                <a:cs typeface="Arial" charset="0"/>
              </a:rPr>
              <a:t>While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5341227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115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Flow Control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while </a:t>
            </a:r>
            <a:r>
              <a:rPr lang="en-US" b="0" dirty="0">
                <a:solidFill>
                  <a:srgbClr val="000000"/>
                </a:solidFill>
              </a:rPr>
              <a:t>- repeatedly executes command in list while condition is true.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   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2191153"/>
            <a:ext cx="8726510" cy="39666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./test.sh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#!/bin/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sh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echo "Welcome to my Very Useful Countdown Program!"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echo "It's 2001 in \c"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max=5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while [ $max -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gt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0 ]		# do these $max number of times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do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sleep 1			# for 1 second delay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echo "^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G$max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... \c"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max=`expr $max - 1`	# decrement $max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done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219327" y="3903074"/>
            <a:ext cx="276348" cy="194853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3495675" y="2879171"/>
            <a:ext cx="2737485" cy="102390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6233159" y="2300369"/>
            <a:ext cx="42159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  <a:latin typeface="Arial" charset="0"/>
                <a:cs typeface="Arial" charset="0"/>
              </a:rPr>
              <a:t>Beep character.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  <a:latin typeface="Arial" charset="0"/>
                <a:cs typeface="Arial" charset="0"/>
              </a:rPr>
              <a:t>Press Ctrl + G to type</a:t>
            </a:r>
          </a:p>
        </p:txBody>
      </p:sp>
    </p:spTree>
    <p:extLst>
      <p:ext uri="{BB962C8B-B14F-4D97-AF65-F5344CB8AC3E}">
        <p14:creationId xmlns:p14="http://schemas.microsoft.com/office/powerpoint/2010/main" val="4022715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116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Flow Control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while </a:t>
            </a:r>
            <a:r>
              <a:rPr lang="en-US" b="0" dirty="0">
                <a:solidFill>
                  <a:srgbClr val="000000"/>
                </a:solidFill>
              </a:rPr>
              <a:t>- repeatedly executes command in list while condition is true.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   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2191153"/>
            <a:ext cx="8726510" cy="39666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$./test.sh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88763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117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Flow Control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while </a:t>
            </a:r>
            <a:r>
              <a:rPr lang="en-US" b="0" dirty="0">
                <a:solidFill>
                  <a:srgbClr val="000000"/>
                </a:solidFill>
              </a:rPr>
              <a:t>- repeatedly executes command in list while condition is true.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   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2191153"/>
            <a:ext cx="8726510" cy="39666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$./test.sh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Welcome to my Very Useful Countdown Program!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It's 2001 in 5... 4... 3... 2... 1... 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29799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118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Flow Control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until </a:t>
            </a:r>
            <a:r>
              <a:rPr lang="en-US" b="0" dirty="0">
                <a:solidFill>
                  <a:srgbClr val="000000"/>
                </a:solidFill>
              </a:rPr>
              <a:t>- repeatedly executes command in list until condition is false.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   Syntax: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until [ condition ]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do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done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951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vi commands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42444529"/>
              </p:ext>
            </p:extLst>
          </p:nvPr>
        </p:nvGraphicFramePr>
        <p:xfrm>
          <a:off x="1809752" y="1808348"/>
          <a:ext cx="8566150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9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Commands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Functions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:set number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Displays line numbers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:set </a:t>
                      </a:r>
                      <a:r>
                        <a:rPr lang="en-US" i="1" dirty="0" err="1">
                          <a:solidFill>
                            <a:schemeClr val="bg1"/>
                          </a:solidFill>
                        </a:rPr>
                        <a:t>nonumber</a:t>
                      </a:r>
                      <a:endParaRPr lang="en-US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Hides line numbers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:w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Save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en-US" i="1" dirty="0" err="1">
                          <a:solidFill>
                            <a:schemeClr val="bg1"/>
                          </a:solidFill>
                        </a:rPr>
                        <a:t>wq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or </a:t>
                      </a:r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ZZ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Save and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quit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:q!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Force a quit without saving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:e &lt;filename&gt;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Start editing another file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:!</a:t>
                      </a:r>
                      <a:r>
                        <a:rPr lang="en-US" i="1" dirty="0" err="1">
                          <a:solidFill>
                            <a:schemeClr val="bg1"/>
                          </a:solidFill>
                        </a:rPr>
                        <a:t>shellcommand</a:t>
                      </a:r>
                      <a:endParaRPr lang="en-US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Execute shell commands from within vi, and then return to vi afterwards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Substitute for the name of the file that you are editing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Repeats the last command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73640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119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Flow Control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until </a:t>
            </a:r>
            <a:r>
              <a:rPr lang="en-US" b="0" dirty="0">
                <a:solidFill>
                  <a:srgbClr val="000000"/>
                </a:solidFill>
              </a:rPr>
              <a:t>- repeatedly executes command in list until condition is false.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   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2191153"/>
            <a:ext cx="8726510" cy="39666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./test.sh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#!/bin/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sh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echo "Welcome to my Very Useful Countdown Program!"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echo "It's 2001 in \c"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max=5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until [ $max -le 0 ]		# do these $max number of times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do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sleep 1				# for 1 second delay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echo "^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G$max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... \c"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max=`expr $max - 1`		# decrement $max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done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41622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120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Flow Control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until </a:t>
            </a:r>
            <a:r>
              <a:rPr lang="en-US" b="0" dirty="0">
                <a:solidFill>
                  <a:srgbClr val="000000"/>
                </a:solidFill>
              </a:rPr>
              <a:t>- repeatedly executes command in list until condition is false.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   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2191153"/>
            <a:ext cx="8726510" cy="39666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./test.sh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#!/bin/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sh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echo "Welcome to my Very Useful Countdown Program!"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echo "It's 2001 in \c"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max=5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until [ $max -le 0 ]		# do these $max number of times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do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sleep 1				# for 1 second delay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echo "^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G$max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... \c"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max=`expr $max - 1`		# decrement $max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done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667001" y="3717299"/>
            <a:ext cx="5648325" cy="559427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 flipV="1">
            <a:off x="5409530" y="4403098"/>
            <a:ext cx="1296071" cy="48322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6751638" y="4702968"/>
            <a:ext cx="3460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  <a:latin typeface="Arial" charset="0"/>
                <a:cs typeface="Arial" charset="0"/>
              </a:rPr>
              <a:t>These commands will execute</a:t>
            </a:r>
          </a:p>
        </p:txBody>
      </p:sp>
    </p:spTree>
    <p:extLst>
      <p:ext uri="{BB962C8B-B14F-4D97-AF65-F5344CB8AC3E}">
        <p14:creationId xmlns:p14="http://schemas.microsoft.com/office/powerpoint/2010/main" val="94340441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121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Flow Control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until </a:t>
            </a:r>
            <a:r>
              <a:rPr lang="en-US" b="0" dirty="0">
                <a:solidFill>
                  <a:srgbClr val="000000"/>
                </a:solidFill>
              </a:rPr>
              <a:t>- repeatedly executes command in list until condition is false.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   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2191153"/>
            <a:ext cx="8726510" cy="39666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$./test.sh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15367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122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Flow Control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until </a:t>
            </a:r>
            <a:r>
              <a:rPr lang="en-US" b="0" dirty="0">
                <a:solidFill>
                  <a:srgbClr val="000000"/>
                </a:solidFill>
              </a:rPr>
              <a:t>- repeatedly executes command in list until condition is false.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   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2191153"/>
            <a:ext cx="8726510" cy="39666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$./test.sh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Welcome to my Very Useful Countdown Program!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It's 2001 in 5... 4... 3... 2... 1... 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74158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871472" y="539496"/>
            <a:ext cx="7967188" cy="6035040"/>
          </a:xfrm>
        </p:spPr>
        <p:txBody>
          <a:bodyPr/>
          <a:lstStyle/>
          <a:p>
            <a:r>
              <a:rPr lang="en-US" dirty="0"/>
              <a:t>Shell Scripting – Other Shell Scripting Utilities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0439400" y="6577014"/>
            <a:ext cx="228600" cy="206375"/>
          </a:xfrm>
        </p:spPr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123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524000" y="6577014"/>
            <a:ext cx="4286250" cy="206375"/>
          </a:xfrm>
        </p:spPr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5" name="AutoShape 2" descr="http://www.google.com.ph/url?sa=i&amp;source=images&amp;cd=&amp;docid=oXUzJCrP0aZoOM&amp;tbnid=jAa9FglJ98XOnM:&amp;ved=0CAUQjBw&amp;url=http%3A%2F%2Fcdn-media-2.lifehack.org%2Fwp-content%2Ffiles%2F2012%2F07%2Fweekly-review.jpg&amp;ei=V0v8U9noHpbm8AX1h4HIBg&amp;psig=AFQjCNGB7Wax9pu7lvkJrKwn9_zVrJwv_g&amp;ust=1409129687588816"/>
          <p:cNvSpPr>
            <a:spLocks noChangeAspect="1" noChangeArrowheads="1"/>
          </p:cNvSpPr>
          <p:nvPr/>
        </p:nvSpPr>
        <p:spPr bwMode="auto">
          <a:xfrm>
            <a:off x="1587500" y="-136525"/>
            <a:ext cx="78867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40935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124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AWK – Pattern Scanning and Processing Language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Common functions used: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length(</a:t>
            </a:r>
            <a:r>
              <a:rPr lang="en-US" b="0" i="1" dirty="0">
                <a:solidFill>
                  <a:srgbClr val="000000"/>
                </a:solidFill>
              </a:rPr>
              <a:t>string</a:t>
            </a:r>
            <a:r>
              <a:rPr lang="en-US" b="0" dirty="0">
                <a:solidFill>
                  <a:srgbClr val="000000"/>
                </a:solidFill>
              </a:rPr>
              <a:t>)				returns the length of the string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print	(</a:t>
            </a:r>
            <a:r>
              <a:rPr lang="en-US" b="0" i="1" dirty="0">
                <a:solidFill>
                  <a:srgbClr val="000000"/>
                </a:solidFill>
              </a:rPr>
              <a:t>string</a:t>
            </a:r>
            <a:r>
              <a:rPr lang="en-US" b="0" dirty="0">
                <a:solidFill>
                  <a:srgbClr val="000000"/>
                </a:solidFill>
              </a:rPr>
              <a:t>)				prints the string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  <a:r>
              <a:rPr lang="en-US" b="0" dirty="0" err="1">
                <a:solidFill>
                  <a:srgbClr val="000000"/>
                </a:solidFill>
              </a:rPr>
              <a:t>printf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i="1" dirty="0" err="1">
                <a:solidFill>
                  <a:srgbClr val="000000"/>
                </a:solidFill>
              </a:rPr>
              <a:t>formatedstring</a:t>
            </a:r>
            <a:r>
              <a:rPr lang="en-US" b="0" i="1" dirty="0">
                <a:solidFill>
                  <a:srgbClr val="000000"/>
                </a:solidFill>
              </a:rPr>
              <a:t>, </a:t>
            </a:r>
            <a:r>
              <a:rPr lang="en-US" b="0" i="1" dirty="0" err="1">
                <a:solidFill>
                  <a:srgbClr val="000000"/>
                </a:solidFill>
              </a:rPr>
              <a:t>var</a:t>
            </a:r>
            <a:r>
              <a:rPr lang="en-US" b="0" i="1" dirty="0">
                <a:solidFill>
                  <a:srgbClr val="000000"/>
                </a:solidFill>
              </a:rPr>
              <a:t>, </a:t>
            </a:r>
            <a:r>
              <a:rPr lang="en-US" b="0" i="1" dirty="0" err="1">
                <a:solidFill>
                  <a:srgbClr val="000000"/>
                </a:solidFill>
              </a:rPr>
              <a:t>var</a:t>
            </a:r>
            <a:r>
              <a:rPr lang="en-US" b="0" i="1" dirty="0">
                <a:solidFill>
                  <a:srgbClr val="000000"/>
                </a:solidFill>
              </a:rPr>
              <a:t>…</a:t>
            </a:r>
            <a:r>
              <a:rPr lang="en-US" b="0" dirty="0">
                <a:solidFill>
                  <a:srgbClr val="000000"/>
                </a:solidFill>
              </a:rPr>
              <a:t>)		prints the string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  <a:r>
              <a:rPr lang="en-US" b="0" dirty="0" err="1">
                <a:solidFill>
                  <a:srgbClr val="000000"/>
                </a:solidFill>
              </a:rPr>
              <a:t>tolower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i="1" dirty="0">
                <a:solidFill>
                  <a:srgbClr val="000000"/>
                </a:solidFill>
              </a:rPr>
              <a:t>string</a:t>
            </a:r>
            <a:r>
              <a:rPr lang="en-US" b="0" dirty="0">
                <a:solidFill>
                  <a:srgbClr val="000000"/>
                </a:solidFill>
              </a:rPr>
              <a:t>)				returns string in lowercase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  <a:r>
              <a:rPr lang="en-US" b="0" dirty="0" err="1">
                <a:solidFill>
                  <a:srgbClr val="000000"/>
                </a:solidFill>
              </a:rPr>
              <a:t>toupper</a:t>
            </a:r>
            <a:r>
              <a:rPr lang="en-US" b="0" dirty="0">
                <a:solidFill>
                  <a:srgbClr val="000000"/>
                </a:solidFill>
              </a:rPr>
              <a:t> (</a:t>
            </a:r>
            <a:r>
              <a:rPr lang="en-US" b="0" i="1" dirty="0">
                <a:solidFill>
                  <a:srgbClr val="000000"/>
                </a:solidFill>
              </a:rPr>
              <a:t>string</a:t>
            </a:r>
            <a:r>
              <a:rPr lang="en-US" b="0" dirty="0">
                <a:solidFill>
                  <a:srgbClr val="000000"/>
                </a:solidFill>
              </a:rPr>
              <a:t>)				returns string in uppercase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$ </a:t>
            </a:r>
            <a:r>
              <a:rPr lang="en-US" b="0" dirty="0" err="1">
                <a:solidFill>
                  <a:srgbClr val="000000"/>
                </a:solidFill>
              </a:rPr>
              <a:t>awk</a:t>
            </a:r>
            <a:r>
              <a:rPr lang="en-US" b="0" dirty="0">
                <a:solidFill>
                  <a:srgbClr val="000000"/>
                </a:solidFill>
              </a:rPr>
              <a:t> '{print length ($1)}'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14829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125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AWK – Pattern Scanning and Processing Language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Common functions used: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length(</a:t>
            </a:r>
            <a:r>
              <a:rPr lang="en-US" b="0" i="1" dirty="0">
                <a:solidFill>
                  <a:srgbClr val="000000"/>
                </a:solidFill>
              </a:rPr>
              <a:t>string</a:t>
            </a:r>
            <a:r>
              <a:rPr lang="en-US" b="0" dirty="0">
                <a:solidFill>
                  <a:srgbClr val="000000"/>
                </a:solidFill>
              </a:rPr>
              <a:t>)				returns the length of the string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print	(</a:t>
            </a:r>
            <a:r>
              <a:rPr lang="en-US" b="0" i="1" dirty="0">
                <a:solidFill>
                  <a:srgbClr val="000000"/>
                </a:solidFill>
              </a:rPr>
              <a:t>string</a:t>
            </a:r>
            <a:r>
              <a:rPr lang="en-US" b="0" dirty="0">
                <a:solidFill>
                  <a:srgbClr val="000000"/>
                </a:solidFill>
              </a:rPr>
              <a:t>)				prints the string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  <a:r>
              <a:rPr lang="en-US" b="0" dirty="0" err="1">
                <a:solidFill>
                  <a:srgbClr val="000000"/>
                </a:solidFill>
              </a:rPr>
              <a:t>printf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i="1" dirty="0" err="1">
                <a:solidFill>
                  <a:srgbClr val="000000"/>
                </a:solidFill>
              </a:rPr>
              <a:t>formatedstring</a:t>
            </a:r>
            <a:r>
              <a:rPr lang="en-US" b="0" i="1" dirty="0">
                <a:solidFill>
                  <a:srgbClr val="000000"/>
                </a:solidFill>
              </a:rPr>
              <a:t>, </a:t>
            </a:r>
            <a:r>
              <a:rPr lang="en-US" b="0" i="1" dirty="0" err="1">
                <a:solidFill>
                  <a:srgbClr val="000000"/>
                </a:solidFill>
              </a:rPr>
              <a:t>var</a:t>
            </a:r>
            <a:r>
              <a:rPr lang="en-US" b="0" i="1" dirty="0">
                <a:solidFill>
                  <a:srgbClr val="000000"/>
                </a:solidFill>
              </a:rPr>
              <a:t>, </a:t>
            </a:r>
            <a:r>
              <a:rPr lang="en-US" b="0" i="1" dirty="0" err="1">
                <a:solidFill>
                  <a:srgbClr val="000000"/>
                </a:solidFill>
              </a:rPr>
              <a:t>var</a:t>
            </a:r>
            <a:r>
              <a:rPr lang="en-US" b="0" i="1" dirty="0">
                <a:solidFill>
                  <a:srgbClr val="000000"/>
                </a:solidFill>
              </a:rPr>
              <a:t>…</a:t>
            </a:r>
            <a:r>
              <a:rPr lang="en-US" b="0" dirty="0">
                <a:solidFill>
                  <a:srgbClr val="000000"/>
                </a:solidFill>
              </a:rPr>
              <a:t>)		prints the string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  <a:r>
              <a:rPr lang="en-US" b="0" dirty="0" err="1">
                <a:solidFill>
                  <a:srgbClr val="000000"/>
                </a:solidFill>
              </a:rPr>
              <a:t>tolower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i="1" dirty="0">
                <a:solidFill>
                  <a:srgbClr val="000000"/>
                </a:solidFill>
              </a:rPr>
              <a:t>string</a:t>
            </a:r>
            <a:r>
              <a:rPr lang="en-US" b="0" dirty="0">
                <a:solidFill>
                  <a:srgbClr val="000000"/>
                </a:solidFill>
              </a:rPr>
              <a:t>)				returns string in lowercase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  <a:r>
              <a:rPr lang="en-US" b="0" dirty="0" err="1">
                <a:solidFill>
                  <a:srgbClr val="000000"/>
                </a:solidFill>
              </a:rPr>
              <a:t>toupper</a:t>
            </a:r>
            <a:r>
              <a:rPr lang="en-US" b="0" dirty="0">
                <a:solidFill>
                  <a:srgbClr val="000000"/>
                </a:solidFill>
              </a:rPr>
              <a:t> (</a:t>
            </a:r>
            <a:r>
              <a:rPr lang="en-US" b="0" i="1" dirty="0">
                <a:solidFill>
                  <a:srgbClr val="000000"/>
                </a:solidFill>
              </a:rPr>
              <a:t>string</a:t>
            </a:r>
            <a:r>
              <a:rPr lang="en-US" b="0" dirty="0">
                <a:solidFill>
                  <a:srgbClr val="000000"/>
                </a:solidFill>
              </a:rPr>
              <a:t>)				returns string in uppercase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$ </a:t>
            </a:r>
            <a:r>
              <a:rPr lang="en-US" b="0" dirty="0" err="1">
                <a:solidFill>
                  <a:srgbClr val="000000"/>
                </a:solidFill>
              </a:rPr>
              <a:t>awk</a:t>
            </a:r>
            <a:r>
              <a:rPr lang="en-US" b="0" dirty="0">
                <a:solidFill>
                  <a:srgbClr val="000000"/>
                </a:solidFill>
              </a:rPr>
              <a:t> '{print length ($1)}‘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this is the first line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43524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126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AWK – Pattern Scanning and Processing Language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Common functions used: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length(</a:t>
            </a:r>
            <a:r>
              <a:rPr lang="en-US" b="0" i="1" dirty="0">
                <a:solidFill>
                  <a:srgbClr val="000000"/>
                </a:solidFill>
              </a:rPr>
              <a:t>string</a:t>
            </a:r>
            <a:r>
              <a:rPr lang="en-US" b="0" dirty="0">
                <a:solidFill>
                  <a:srgbClr val="000000"/>
                </a:solidFill>
              </a:rPr>
              <a:t>)				returns the length of the string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print	(</a:t>
            </a:r>
            <a:r>
              <a:rPr lang="en-US" b="0" i="1" dirty="0">
                <a:solidFill>
                  <a:srgbClr val="000000"/>
                </a:solidFill>
              </a:rPr>
              <a:t>string</a:t>
            </a:r>
            <a:r>
              <a:rPr lang="en-US" b="0" dirty="0">
                <a:solidFill>
                  <a:srgbClr val="000000"/>
                </a:solidFill>
              </a:rPr>
              <a:t>)				prints the string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  <a:r>
              <a:rPr lang="en-US" b="0" dirty="0" err="1">
                <a:solidFill>
                  <a:srgbClr val="000000"/>
                </a:solidFill>
              </a:rPr>
              <a:t>printf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i="1" dirty="0" err="1">
                <a:solidFill>
                  <a:srgbClr val="000000"/>
                </a:solidFill>
              </a:rPr>
              <a:t>formatedstring</a:t>
            </a:r>
            <a:r>
              <a:rPr lang="en-US" b="0" i="1" dirty="0">
                <a:solidFill>
                  <a:srgbClr val="000000"/>
                </a:solidFill>
              </a:rPr>
              <a:t>, </a:t>
            </a:r>
            <a:r>
              <a:rPr lang="en-US" b="0" i="1" dirty="0" err="1">
                <a:solidFill>
                  <a:srgbClr val="000000"/>
                </a:solidFill>
              </a:rPr>
              <a:t>var</a:t>
            </a:r>
            <a:r>
              <a:rPr lang="en-US" b="0" i="1" dirty="0">
                <a:solidFill>
                  <a:srgbClr val="000000"/>
                </a:solidFill>
              </a:rPr>
              <a:t>, </a:t>
            </a:r>
            <a:r>
              <a:rPr lang="en-US" b="0" i="1" dirty="0" err="1">
                <a:solidFill>
                  <a:srgbClr val="000000"/>
                </a:solidFill>
              </a:rPr>
              <a:t>var</a:t>
            </a:r>
            <a:r>
              <a:rPr lang="en-US" b="0" i="1" dirty="0">
                <a:solidFill>
                  <a:srgbClr val="000000"/>
                </a:solidFill>
              </a:rPr>
              <a:t>…</a:t>
            </a:r>
            <a:r>
              <a:rPr lang="en-US" b="0" dirty="0">
                <a:solidFill>
                  <a:srgbClr val="000000"/>
                </a:solidFill>
              </a:rPr>
              <a:t>)		prints the string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  <a:r>
              <a:rPr lang="en-US" b="0" dirty="0" err="1">
                <a:solidFill>
                  <a:srgbClr val="000000"/>
                </a:solidFill>
              </a:rPr>
              <a:t>tolower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i="1" dirty="0">
                <a:solidFill>
                  <a:srgbClr val="000000"/>
                </a:solidFill>
              </a:rPr>
              <a:t>string</a:t>
            </a:r>
            <a:r>
              <a:rPr lang="en-US" b="0" dirty="0">
                <a:solidFill>
                  <a:srgbClr val="000000"/>
                </a:solidFill>
              </a:rPr>
              <a:t>)				returns string in lowercase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  <a:r>
              <a:rPr lang="en-US" b="0" dirty="0" err="1">
                <a:solidFill>
                  <a:srgbClr val="000000"/>
                </a:solidFill>
              </a:rPr>
              <a:t>toupper</a:t>
            </a:r>
            <a:r>
              <a:rPr lang="en-US" b="0" dirty="0">
                <a:solidFill>
                  <a:srgbClr val="000000"/>
                </a:solidFill>
              </a:rPr>
              <a:t> (</a:t>
            </a:r>
            <a:r>
              <a:rPr lang="en-US" b="0" i="1" dirty="0">
                <a:solidFill>
                  <a:srgbClr val="000000"/>
                </a:solidFill>
              </a:rPr>
              <a:t>string</a:t>
            </a:r>
            <a:r>
              <a:rPr lang="en-US" b="0" dirty="0">
                <a:solidFill>
                  <a:srgbClr val="000000"/>
                </a:solidFill>
              </a:rPr>
              <a:t>)				returns string in uppercase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$ </a:t>
            </a:r>
            <a:r>
              <a:rPr lang="en-US" b="0" dirty="0" err="1">
                <a:solidFill>
                  <a:srgbClr val="000000"/>
                </a:solidFill>
              </a:rPr>
              <a:t>awk</a:t>
            </a:r>
            <a:r>
              <a:rPr lang="en-US" b="0" dirty="0">
                <a:solidFill>
                  <a:srgbClr val="000000"/>
                </a:solidFill>
              </a:rPr>
              <a:t> '{print length ($1)}‘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this is the first line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4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06697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127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AWK – Pattern Scanning and Processing Language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Common functions used: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length(</a:t>
            </a:r>
            <a:r>
              <a:rPr lang="en-US" b="0" i="1" dirty="0">
                <a:solidFill>
                  <a:srgbClr val="000000"/>
                </a:solidFill>
              </a:rPr>
              <a:t>string</a:t>
            </a:r>
            <a:r>
              <a:rPr lang="en-US" b="0" dirty="0">
                <a:solidFill>
                  <a:srgbClr val="000000"/>
                </a:solidFill>
              </a:rPr>
              <a:t>)				returns the length of the string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print	(</a:t>
            </a:r>
            <a:r>
              <a:rPr lang="en-US" b="0" i="1" dirty="0">
                <a:solidFill>
                  <a:srgbClr val="000000"/>
                </a:solidFill>
              </a:rPr>
              <a:t>string</a:t>
            </a:r>
            <a:r>
              <a:rPr lang="en-US" b="0" dirty="0">
                <a:solidFill>
                  <a:srgbClr val="000000"/>
                </a:solidFill>
              </a:rPr>
              <a:t>)				prints the string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  <a:r>
              <a:rPr lang="en-US" b="0" dirty="0" err="1">
                <a:solidFill>
                  <a:srgbClr val="000000"/>
                </a:solidFill>
              </a:rPr>
              <a:t>printf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i="1" dirty="0" err="1">
                <a:solidFill>
                  <a:srgbClr val="000000"/>
                </a:solidFill>
              </a:rPr>
              <a:t>formatedstring</a:t>
            </a:r>
            <a:r>
              <a:rPr lang="en-US" b="0" i="1" dirty="0">
                <a:solidFill>
                  <a:srgbClr val="000000"/>
                </a:solidFill>
              </a:rPr>
              <a:t>, </a:t>
            </a:r>
            <a:r>
              <a:rPr lang="en-US" b="0" i="1" dirty="0" err="1">
                <a:solidFill>
                  <a:srgbClr val="000000"/>
                </a:solidFill>
              </a:rPr>
              <a:t>var</a:t>
            </a:r>
            <a:r>
              <a:rPr lang="en-US" b="0" i="1" dirty="0">
                <a:solidFill>
                  <a:srgbClr val="000000"/>
                </a:solidFill>
              </a:rPr>
              <a:t>, </a:t>
            </a:r>
            <a:r>
              <a:rPr lang="en-US" b="0" i="1" dirty="0" err="1">
                <a:solidFill>
                  <a:srgbClr val="000000"/>
                </a:solidFill>
              </a:rPr>
              <a:t>var</a:t>
            </a:r>
            <a:r>
              <a:rPr lang="en-US" b="0" i="1" dirty="0">
                <a:solidFill>
                  <a:srgbClr val="000000"/>
                </a:solidFill>
              </a:rPr>
              <a:t>…</a:t>
            </a:r>
            <a:r>
              <a:rPr lang="en-US" b="0" dirty="0">
                <a:solidFill>
                  <a:srgbClr val="000000"/>
                </a:solidFill>
              </a:rPr>
              <a:t>)		prints the string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  <a:r>
              <a:rPr lang="en-US" b="0" dirty="0" err="1">
                <a:solidFill>
                  <a:srgbClr val="000000"/>
                </a:solidFill>
              </a:rPr>
              <a:t>tolower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i="1" dirty="0">
                <a:solidFill>
                  <a:srgbClr val="000000"/>
                </a:solidFill>
              </a:rPr>
              <a:t>string</a:t>
            </a:r>
            <a:r>
              <a:rPr lang="en-US" b="0" dirty="0">
                <a:solidFill>
                  <a:srgbClr val="000000"/>
                </a:solidFill>
              </a:rPr>
              <a:t>)				returns string in lowercase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  <a:r>
              <a:rPr lang="en-US" b="0" dirty="0" err="1">
                <a:solidFill>
                  <a:srgbClr val="000000"/>
                </a:solidFill>
              </a:rPr>
              <a:t>toupper</a:t>
            </a:r>
            <a:r>
              <a:rPr lang="en-US" b="0" dirty="0">
                <a:solidFill>
                  <a:srgbClr val="000000"/>
                </a:solidFill>
              </a:rPr>
              <a:t> (</a:t>
            </a:r>
            <a:r>
              <a:rPr lang="en-US" b="0" i="1" dirty="0">
                <a:solidFill>
                  <a:srgbClr val="000000"/>
                </a:solidFill>
              </a:rPr>
              <a:t>string</a:t>
            </a:r>
            <a:r>
              <a:rPr lang="en-US" b="0" dirty="0">
                <a:solidFill>
                  <a:srgbClr val="000000"/>
                </a:solidFill>
              </a:rPr>
              <a:t>)				returns string in uppercase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$ </a:t>
            </a:r>
            <a:r>
              <a:rPr lang="en-US" b="0" dirty="0" err="1">
                <a:solidFill>
                  <a:srgbClr val="000000"/>
                </a:solidFill>
              </a:rPr>
              <a:t>awk</a:t>
            </a:r>
            <a:r>
              <a:rPr lang="en-US" b="0" dirty="0">
                <a:solidFill>
                  <a:srgbClr val="000000"/>
                </a:solidFill>
              </a:rPr>
              <a:t> '{print length ($1)}‘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this is the first line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4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2286000" y="4242586"/>
            <a:ext cx="609600" cy="2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 flipH="1" flipV="1">
            <a:off x="2895600" y="4303237"/>
            <a:ext cx="2971800" cy="9191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867400" y="4188937"/>
            <a:ext cx="2647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$1 is 4 characters long</a:t>
            </a:r>
          </a:p>
        </p:txBody>
      </p:sp>
    </p:spTree>
    <p:extLst>
      <p:ext uri="{BB962C8B-B14F-4D97-AF65-F5344CB8AC3E}">
        <p14:creationId xmlns:p14="http://schemas.microsoft.com/office/powerpoint/2010/main" val="145715995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128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AWK – Pattern Scanning and Processing Language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Common functions used: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length(</a:t>
            </a:r>
            <a:r>
              <a:rPr lang="en-US" b="0" i="1" dirty="0">
                <a:solidFill>
                  <a:srgbClr val="000000"/>
                </a:solidFill>
              </a:rPr>
              <a:t>string</a:t>
            </a:r>
            <a:r>
              <a:rPr lang="en-US" b="0" dirty="0">
                <a:solidFill>
                  <a:srgbClr val="000000"/>
                </a:solidFill>
              </a:rPr>
              <a:t>)				returns the length of the string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print	(</a:t>
            </a:r>
            <a:r>
              <a:rPr lang="en-US" b="0" i="1" dirty="0">
                <a:solidFill>
                  <a:srgbClr val="000000"/>
                </a:solidFill>
              </a:rPr>
              <a:t>string</a:t>
            </a:r>
            <a:r>
              <a:rPr lang="en-US" b="0" dirty="0">
                <a:solidFill>
                  <a:srgbClr val="000000"/>
                </a:solidFill>
              </a:rPr>
              <a:t>)				prints the string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  <a:r>
              <a:rPr lang="en-US" b="0" dirty="0" err="1">
                <a:solidFill>
                  <a:srgbClr val="000000"/>
                </a:solidFill>
              </a:rPr>
              <a:t>printf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i="1" dirty="0" err="1">
                <a:solidFill>
                  <a:srgbClr val="000000"/>
                </a:solidFill>
              </a:rPr>
              <a:t>formatedstring</a:t>
            </a:r>
            <a:r>
              <a:rPr lang="en-US" b="0" i="1" dirty="0">
                <a:solidFill>
                  <a:srgbClr val="000000"/>
                </a:solidFill>
              </a:rPr>
              <a:t>, </a:t>
            </a:r>
            <a:r>
              <a:rPr lang="en-US" b="0" i="1" dirty="0" err="1">
                <a:solidFill>
                  <a:srgbClr val="000000"/>
                </a:solidFill>
              </a:rPr>
              <a:t>var</a:t>
            </a:r>
            <a:r>
              <a:rPr lang="en-US" b="0" i="1" dirty="0">
                <a:solidFill>
                  <a:srgbClr val="000000"/>
                </a:solidFill>
              </a:rPr>
              <a:t>, </a:t>
            </a:r>
            <a:r>
              <a:rPr lang="en-US" b="0" i="1" dirty="0" err="1">
                <a:solidFill>
                  <a:srgbClr val="000000"/>
                </a:solidFill>
              </a:rPr>
              <a:t>var</a:t>
            </a:r>
            <a:r>
              <a:rPr lang="en-US" b="0" i="1" dirty="0">
                <a:solidFill>
                  <a:srgbClr val="000000"/>
                </a:solidFill>
              </a:rPr>
              <a:t>…</a:t>
            </a:r>
            <a:r>
              <a:rPr lang="en-US" b="0" dirty="0">
                <a:solidFill>
                  <a:srgbClr val="000000"/>
                </a:solidFill>
              </a:rPr>
              <a:t>)		prints the string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  <a:r>
              <a:rPr lang="en-US" b="0" dirty="0" err="1">
                <a:solidFill>
                  <a:srgbClr val="000000"/>
                </a:solidFill>
              </a:rPr>
              <a:t>tolower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i="1" dirty="0">
                <a:solidFill>
                  <a:srgbClr val="000000"/>
                </a:solidFill>
              </a:rPr>
              <a:t>string</a:t>
            </a:r>
            <a:r>
              <a:rPr lang="en-US" b="0" dirty="0">
                <a:solidFill>
                  <a:srgbClr val="000000"/>
                </a:solidFill>
              </a:rPr>
              <a:t>)				returns string in lowercase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  <a:r>
              <a:rPr lang="en-US" b="0" dirty="0" err="1">
                <a:solidFill>
                  <a:srgbClr val="000000"/>
                </a:solidFill>
              </a:rPr>
              <a:t>toupper</a:t>
            </a:r>
            <a:r>
              <a:rPr lang="en-US" b="0" dirty="0">
                <a:solidFill>
                  <a:srgbClr val="000000"/>
                </a:solidFill>
              </a:rPr>
              <a:t> (</a:t>
            </a:r>
            <a:r>
              <a:rPr lang="en-US" b="0" i="1" dirty="0">
                <a:solidFill>
                  <a:srgbClr val="000000"/>
                </a:solidFill>
              </a:rPr>
              <a:t>string</a:t>
            </a:r>
            <a:r>
              <a:rPr lang="en-US" b="0" dirty="0">
                <a:solidFill>
                  <a:srgbClr val="000000"/>
                </a:solidFill>
              </a:rPr>
              <a:t>)				returns string in uppercase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$ </a:t>
            </a:r>
            <a:r>
              <a:rPr lang="en-US" b="0" dirty="0" err="1">
                <a:solidFill>
                  <a:srgbClr val="000000"/>
                </a:solidFill>
              </a:rPr>
              <a:t>awk</a:t>
            </a:r>
            <a:r>
              <a:rPr lang="en-US" b="0" dirty="0">
                <a:solidFill>
                  <a:srgbClr val="000000"/>
                </a:solidFill>
              </a:rPr>
              <a:t> '{print length ($1)}‘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this is the first line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4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 err="1">
                <a:solidFill>
                  <a:srgbClr val="000000"/>
                </a:solidFill>
              </a:rPr>
              <a:t>moremoremore</a:t>
            </a:r>
            <a:endParaRPr lang="en-US" b="0" dirty="0">
              <a:solidFill>
                <a:srgbClr val="000000"/>
              </a:solidFill>
            </a:endParaRP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12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594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Quick reference for vi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333442" y="2263775"/>
            <a:ext cx="7951787" cy="19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0513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129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AWK – Pattern Scanning and Processing Language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Common functions used: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length(</a:t>
            </a:r>
            <a:r>
              <a:rPr lang="en-US" b="0" i="1" dirty="0">
                <a:solidFill>
                  <a:srgbClr val="000000"/>
                </a:solidFill>
              </a:rPr>
              <a:t>string</a:t>
            </a:r>
            <a:r>
              <a:rPr lang="en-US" b="0" dirty="0">
                <a:solidFill>
                  <a:srgbClr val="000000"/>
                </a:solidFill>
              </a:rPr>
              <a:t>)				returns the length of the string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print	(</a:t>
            </a:r>
            <a:r>
              <a:rPr lang="en-US" b="0" i="1" dirty="0">
                <a:solidFill>
                  <a:srgbClr val="000000"/>
                </a:solidFill>
              </a:rPr>
              <a:t>string</a:t>
            </a:r>
            <a:r>
              <a:rPr lang="en-US" b="0" dirty="0">
                <a:solidFill>
                  <a:srgbClr val="000000"/>
                </a:solidFill>
              </a:rPr>
              <a:t>)				prints the string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  <a:r>
              <a:rPr lang="en-US" b="0" dirty="0" err="1">
                <a:solidFill>
                  <a:srgbClr val="000000"/>
                </a:solidFill>
              </a:rPr>
              <a:t>printf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i="1" dirty="0" err="1">
                <a:solidFill>
                  <a:srgbClr val="000000"/>
                </a:solidFill>
              </a:rPr>
              <a:t>formatedstring</a:t>
            </a:r>
            <a:r>
              <a:rPr lang="en-US" b="0" i="1" dirty="0">
                <a:solidFill>
                  <a:srgbClr val="000000"/>
                </a:solidFill>
              </a:rPr>
              <a:t>, </a:t>
            </a:r>
            <a:r>
              <a:rPr lang="en-US" b="0" i="1" dirty="0" err="1">
                <a:solidFill>
                  <a:srgbClr val="000000"/>
                </a:solidFill>
              </a:rPr>
              <a:t>var</a:t>
            </a:r>
            <a:r>
              <a:rPr lang="en-US" b="0" i="1" dirty="0">
                <a:solidFill>
                  <a:srgbClr val="000000"/>
                </a:solidFill>
              </a:rPr>
              <a:t>, </a:t>
            </a:r>
            <a:r>
              <a:rPr lang="en-US" b="0" i="1" dirty="0" err="1">
                <a:solidFill>
                  <a:srgbClr val="000000"/>
                </a:solidFill>
              </a:rPr>
              <a:t>var</a:t>
            </a:r>
            <a:r>
              <a:rPr lang="en-US" b="0" i="1" dirty="0">
                <a:solidFill>
                  <a:srgbClr val="000000"/>
                </a:solidFill>
              </a:rPr>
              <a:t>…</a:t>
            </a:r>
            <a:r>
              <a:rPr lang="en-US" b="0" dirty="0">
                <a:solidFill>
                  <a:srgbClr val="000000"/>
                </a:solidFill>
              </a:rPr>
              <a:t>)		prints the string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  <a:r>
              <a:rPr lang="en-US" b="0" dirty="0" err="1">
                <a:solidFill>
                  <a:srgbClr val="000000"/>
                </a:solidFill>
              </a:rPr>
              <a:t>tolower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i="1" dirty="0">
                <a:solidFill>
                  <a:srgbClr val="000000"/>
                </a:solidFill>
              </a:rPr>
              <a:t>string</a:t>
            </a:r>
            <a:r>
              <a:rPr lang="en-US" b="0" dirty="0">
                <a:solidFill>
                  <a:srgbClr val="000000"/>
                </a:solidFill>
              </a:rPr>
              <a:t>)				returns string in lowercase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  <a:r>
              <a:rPr lang="en-US" b="0" dirty="0" err="1">
                <a:solidFill>
                  <a:srgbClr val="000000"/>
                </a:solidFill>
              </a:rPr>
              <a:t>toupper</a:t>
            </a:r>
            <a:r>
              <a:rPr lang="en-US" b="0" dirty="0">
                <a:solidFill>
                  <a:srgbClr val="000000"/>
                </a:solidFill>
              </a:rPr>
              <a:t> (</a:t>
            </a:r>
            <a:r>
              <a:rPr lang="en-US" b="0" i="1" dirty="0">
                <a:solidFill>
                  <a:srgbClr val="000000"/>
                </a:solidFill>
              </a:rPr>
              <a:t>string</a:t>
            </a:r>
            <a:r>
              <a:rPr lang="en-US" b="0" dirty="0">
                <a:solidFill>
                  <a:srgbClr val="000000"/>
                </a:solidFill>
              </a:rPr>
              <a:t>)				returns string in uppercase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$ </a:t>
            </a:r>
            <a:r>
              <a:rPr lang="en-US" b="0" dirty="0" err="1">
                <a:solidFill>
                  <a:srgbClr val="000000"/>
                </a:solidFill>
              </a:rPr>
              <a:t>awk</a:t>
            </a:r>
            <a:r>
              <a:rPr lang="en-US" b="0" dirty="0">
                <a:solidFill>
                  <a:srgbClr val="000000"/>
                </a:solidFill>
              </a:rPr>
              <a:t> '{print length ($1)}‘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this is the first line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4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 err="1">
                <a:solidFill>
                  <a:srgbClr val="000000"/>
                </a:solidFill>
              </a:rPr>
              <a:t>moremoremore</a:t>
            </a:r>
            <a:endParaRPr lang="en-US" b="0" dirty="0">
              <a:solidFill>
                <a:srgbClr val="000000"/>
              </a:solidFill>
            </a:endParaRP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12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^C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2311400" y="5143206"/>
            <a:ext cx="381000" cy="3810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 flipH="1" flipV="1">
            <a:off x="2692400" y="5341627"/>
            <a:ext cx="2184400" cy="71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876800" y="5158272"/>
            <a:ext cx="208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Ctrl + C exits </a:t>
            </a:r>
            <a:r>
              <a:rPr lang="en-US" sz="1800" dirty="0" err="1">
                <a:solidFill>
                  <a:srgbClr val="000000"/>
                </a:solidFill>
                <a:latin typeface="Arial" charset="0"/>
                <a:cs typeface="Arial" charset="0"/>
              </a:rPr>
              <a:t>awk</a:t>
            </a:r>
            <a:endParaRPr lang="en-US" sz="1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36017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130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AWK – Pattern Scanning and Processing Language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</a:rPr>
              <a:t>Operators: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FS				input field separator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NF				number of fields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NR				number of current record (line counter)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OFS				output field separator (blank)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$0				entire record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$n				nth field of record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	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722549" y="3860800"/>
            <a:ext cx="8726510" cy="22970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awk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'{print NF}'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53540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131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AWK – Pattern Scanning and Processing Language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</a:rPr>
              <a:t>Operators: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FS				input field separator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NF				number of fields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NR				number of current record (line counter)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OFS				output field separator (blank)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$0				entire record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$n				nth field of record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	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722549" y="3860800"/>
            <a:ext cx="8726510" cy="22970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awk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'{print NF}'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one two three five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07111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132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AWK – Pattern Scanning and Processing Language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</a:rPr>
              <a:t>Operators: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FS				input field separator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NF				number of fields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NR				number of current record (line counter)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OFS				output field separator (blank)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$0				entire record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$n				nth field of record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	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722549" y="3860800"/>
            <a:ext cx="8726510" cy="22970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awk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'{print NF}'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one two three five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4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29685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133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AWK – Pattern Scanning and Processing Language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</a:rPr>
              <a:t>Operators: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FS				input field separator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NF				number of fields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NR				number of current record (line counter)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OFS				output field separator (blank)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$0				entire record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$n				nth field of record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	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722549" y="3860800"/>
            <a:ext cx="8726510" cy="22970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awk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'{print NF}'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one two three five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4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^C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47899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134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AWK – Pattern Scanning and Processing Language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</a:rPr>
              <a:t>Operators: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FS				input field separator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NF				number of fields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NR				number of current record (line counter)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OFS				output field separator (blank)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$0				entire record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$n				nth field of record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	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722549" y="3860800"/>
            <a:ext cx="8726510" cy="22970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awk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'{FS=":" print NF}'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52222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135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AWK – Pattern Scanning and Processing Language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</a:rPr>
              <a:t>Operators: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FS				input field separator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NF				number of fields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NR				number of current record (line counter)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OFS				output field separator (blank)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$0				entire record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$n				nth field of record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	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722549" y="3860800"/>
            <a:ext cx="8726510" cy="22970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awk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'{FS=":" print NF}'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one two three five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54053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136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AWK – Pattern Scanning and Processing Language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</a:rPr>
              <a:t>Operators: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FS				input field separator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NF				number of fields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NR				number of current record (line counter)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OFS				output field separator (blank)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$0				entire record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$n				nth field of record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	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722549" y="3860800"/>
            <a:ext cx="8726510" cy="22970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awk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'{FS=":" print NF}'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one two three five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59032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137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AWK – Pattern Scanning and Processing Language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</a:rPr>
              <a:t>Operators: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FS				input field separator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NF				number of fields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NR				number of current record (line counter)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OFS				output field separator (blank)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$0				entire record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$n				nth field of record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	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722549" y="3860800"/>
            <a:ext cx="8726510" cy="22970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awk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'{FS=":" print NF}'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one two three five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^C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6004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138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AWK – Pattern Scanning and Processing Language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</a:rPr>
              <a:t>Pattern Scanning: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</a:rPr>
              <a:t>	/(pattern)/		patterns are enclosed within 2 / characters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</a:rPr>
              <a:t>	|			OR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</a:rPr>
              <a:t>	[(range)]			range are enclosed within [ and ]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</a:rPr>
              <a:t>	$n ~ /(pattern)/		testing for individual fields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	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722549" y="3860800"/>
            <a:ext cx="8726510" cy="22970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awk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'/e/'	# searches input for 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awk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'/(A|B)/'		# searches input for A or B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awk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'/[1-5]/'		# searches input for numbers between 1 and 5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awk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'$2 ~ /(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h|g|f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|[1-5])/'	# searches 2nd field of input for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			# characters h, g, or f,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			# numbers between 1 to 5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046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Quick reference for vi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416596" y="1779588"/>
            <a:ext cx="46958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6997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139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AWK – Pattern Scanning and Processing Language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</a:rPr>
              <a:t>Parts of an </a:t>
            </a:r>
            <a:r>
              <a:rPr lang="en-US" sz="1800" b="0" dirty="0" err="1">
                <a:solidFill>
                  <a:srgbClr val="000000"/>
                </a:solidFill>
              </a:rPr>
              <a:t>awk</a:t>
            </a:r>
            <a:r>
              <a:rPr lang="en-US" sz="1800" b="0" dirty="0">
                <a:solidFill>
                  <a:srgbClr val="000000"/>
                </a:solidFill>
              </a:rPr>
              <a:t> Program: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</a:rPr>
              <a:t>	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</a:rPr>
              <a:t>	BEGIN {} 	executes only at the start of the program (optional)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</a:rPr>
              <a:t>	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</a:rPr>
              <a:t>	/(pattern)/ {}	main body of </a:t>
            </a:r>
            <a:r>
              <a:rPr lang="en-US" sz="1800" b="0" dirty="0" err="1">
                <a:solidFill>
                  <a:srgbClr val="000000"/>
                </a:solidFill>
              </a:rPr>
              <a:t>awk</a:t>
            </a:r>
            <a:r>
              <a:rPr lang="en-US" sz="1800" b="0" dirty="0">
                <a:solidFill>
                  <a:srgbClr val="000000"/>
                </a:solidFill>
              </a:rPr>
              <a:t> program. Executes until all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</a:rPr>
              <a:t>			records are evaluated, or while pattern scanning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</a:rPr>
              <a:t>			returns true, if there is one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</a:rPr>
              <a:t>	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</a:rPr>
              <a:t>	END {}		executes only at the end of the program (optional)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800" b="0" dirty="0">
              <a:solidFill>
                <a:srgbClr val="000000"/>
              </a:solidFill>
            </a:endParaRP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000000"/>
                </a:solidFill>
              </a:rPr>
              <a:t>awk</a:t>
            </a:r>
            <a:r>
              <a:rPr lang="en-US" sz="1800" b="0" dirty="0">
                <a:solidFill>
                  <a:srgbClr val="000000"/>
                </a:solidFill>
              </a:rPr>
              <a:t> Program Execution: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$ </a:t>
            </a:r>
            <a:r>
              <a:rPr lang="en-US" b="0" dirty="0" err="1">
                <a:solidFill>
                  <a:srgbClr val="000000"/>
                </a:solidFill>
              </a:rPr>
              <a:t>awk</a:t>
            </a:r>
            <a:r>
              <a:rPr lang="en-US" b="0" dirty="0">
                <a:solidFill>
                  <a:srgbClr val="000000"/>
                </a:solidFill>
              </a:rPr>
              <a:t> '</a:t>
            </a:r>
            <a:r>
              <a:rPr lang="en-US" b="0" dirty="0" err="1">
                <a:solidFill>
                  <a:srgbClr val="000000"/>
                </a:solidFill>
              </a:rPr>
              <a:t>awkprogram</a:t>
            </a:r>
            <a:r>
              <a:rPr lang="en-US" b="0" dirty="0">
                <a:solidFill>
                  <a:srgbClr val="000000"/>
                </a:solidFill>
              </a:rPr>
              <a:t>'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or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$ </a:t>
            </a:r>
            <a:r>
              <a:rPr lang="en-US" b="0" dirty="0" err="1">
                <a:solidFill>
                  <a:srgbClr val="000000"/>
                </a:solidFill>
              </a:rPr>
              <a:t>nawk</a:t>
            </a:r>
            <a:r>
              <a:rPr lang="en-US" b="0" dirty="0">
                <a:solidFill>
                  <a:srgbClr val="000000"/>
                </a:solidFill>
              </a:rPr>
              <a:t> –f </a:t>
            </a:r>
            <a:r>
              <a:rPr lang="en-US" b="0" dirty="0" err="1">
                <a:solidFill>
                  <a:srgbClr val="000000"/>
                </a:solidFill>
              </a:rPr>
              <a:t>awkfile</a:t>
            </a:r>
            <a:endParaRPr lang="en-US" b="0" dirty="0">
              <a:solidFill>
                <a:srgbClr val="000000"/>
              </a:solidFill>
            </a:endParaRP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	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90813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140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1905000"/>
            <a:ext cx="8726510" cy="41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awk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'/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nd|ou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/' &lt; ~/hoiyez.txt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AWK – Pattern Scanning and Processing Language</a:t>
            </a:r>
          </a:p>
        </p:txBody>
      </p:sp>
    </p:spTree>
    <p:extLst>
      <p:ext uri="{BB962C8B-B14F-4D97-AF65-F5344CB8AC3E}">
        <p14:creationId xmlns:p14="http://schemas.microsoft.com/office/powerpoint/2010/main" val="428071876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141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1905000"/>
            <a:ext cx="8726510" cy="41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awk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'/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nd|ou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/' &lt; ~/hoiyez.txt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870200" y="2082800"/>
            <a:ext cx="685800" cy="3048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3175000" y="2387600"/>
            <a:ext cx="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825625" y="2946400"/>
            <a:ext cx="2698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  <a:latin typeface="Arial" charset="0"/>
                <a:cs typeface="Arial" charset="0"/>
              </a:rPr>
              <a:t>Searches for lines with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  <a:latin typeface="Arial" charset="0"/>
                <a:cs typeface="Arial" charset="0"/>
              </a:rPr>
              <a:t>either </a:t>
            </a:r>
            <a:r>
              <a:rPr lang="en-US" sz="1800" dirty="0" err="1">
                <a:solidFill>
                  <a:srgbClr val="FFFFFF"/>
                </a:solidFill>
                <a:latin typeface="Arial" charset="0"/>
                <a:cs typeface="Arial" charset="0"/>
              </a:rPr>
              <a:t>nd</a:t>
            </a:r>
            <a:r>
              <a:rPr lang="en-US" sz="1800" dirty="0">
                <a:solidFill>
                  <a:srgbClr val="FFFFFF"/>
                </a:solidFill>
                <a:latin typeface="Arial" charset="0"/>
                <a:cs typeface="Arial" charset="0"/>
              </a:rPr>
              <a:t> or </a:t>
            </a:r>
            <a:r>
              <a:rPr lang="en-US" sz="1800" dirty="0" err="1">
                <a:solidFill>
                  <a:srgbClr val="FFFFFF"/>
                </a:solidFill>
                <a:latin typeface="Arial" charset="0"/>
                <a:cs typeface="Arial" charset="0"/>
              </a:rPr>
              <a:t>ou</a:t>
            </a:r>
            <a:r>
              <a:rPr lang="en-US" sz="1800" dirty="0">
                <a:solidFill>
                  <a:srgbClr val="FFFFFF"/>
                </a:solidFill>
                <a:latin typeface="Arial" charset="0"/>
                <a:cs typeface="Arial" charset="0"/>
              </a:rPr>
              <a:t>, or both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AWK – Pattern Scanning and Processing Language</a:t>
            </a:r>
          </a:p>
        </p:txBody>
      </p:sp>
    </p:spTree>
    <p:extLst>
      <p:ext uri="{BB962C8B-B14F-4D97-AF65-F5344CB8AC3E}">
        <p14:creationId xmlns:p14="http://schemas.microsoft.com/office/powerpoint/2010/main" val="134814958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142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1905000"/>
            <a:ext cx="8726510" cy="41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awk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'/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nd|ou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/' &lt; ~/hoiyez.txt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to give you, let it be that in driving your own motorized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vehicle, do your best not to run over people.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you run over might die, and I won't pretend to be the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exper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about having caused another fellow human being to die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entitles one to a certain amount of jail time. And I don't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want you in jail.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AWK – Pattern Scanning and Processing Language</a:t>
            </a:r>
          </a:p>
        </p:txBody>
      </p:sp>
    </p:spTree>
    <p:extLst>
      <p:ext uri="{BB962C8B-B14F-4D97-AF65-F5344CB8AC3E}">
        <p14:creationId xmlns:p14="http://schemas.microsoft.com/office/powerpoint/2010/main" val="208778686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143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1905000"/>
            <a:ext cx="8726510" cy="41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awk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'/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nd|ou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/' &lt; ~/hoiyez.txt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to give you, let it be that in driving your own motorized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vehicle, do your best not to run over people.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you run over might die, a</a:t>
            </a:r>
            <a:r>
              <a:rPr lang="en-US" sz="1200" b="0" dirty="0">
                <a:solidFill>
                  <a:srgbClr val="00AA99">
                    <a:lumMod val="60000"/>
                    <a:lumOff val="40000"/>
                  </a:srgbClr>
                </a:solidFill>
                <a:latin typeface="Courier New" pitchFamily="49" charset="0"/>
                <a:cs typeface="Arial" charset="0"/>
              </a:rPr>
              <a:t>nd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I won't pretend to be the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exper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about having caused another fellow human being to die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entitles one to a certain amount of jail time. A</a:t>
            </a:r>
            <a:r>
              <a:rPr lang="en-US" sz="1200" b="0" dirty="0">
                <a:solidFill>
                  <a:srgbClr val="00AA99">
                    <a:lumMod val="60000"/>
                    <a:lumOff val="40000"/>
                  </a:srgbClr>
                </a:solidFill>
                <a:latin typeface="Courier New" pitchFamily="49" charset="0"/>
                <a:cs typeface="Arial" charset="0"/>
              </a:rPr>
              <a:t>nd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I don't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want you in jail.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AWK – Pattern Scanning and Processing Language</a:t>
            </a:r>
          </a:p>
        </p:txBody>
      </p:sp>
    </p:spTree>
    <p:extLst>
      <p:ext uri="{BB962C8B-B14F-4D97-AF65-F5344CB8AC3E}">
        <p14:creationId xmlns:p14="http://schemas.microsoft.com/office/powerpoint/2010/main" val="81830063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144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1905000"/>
            <a:ext cx="8726510" cy="41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awk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'/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nd|ou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/' &lt; ~/hoiyez.txt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to give y</a:t>
            </a:r>
            <a:r>
              <a:rPr lang="en-US" sz="1200" b="0" dirty="0">
                <a:solidFill>
                  <a:srgbClr val="00AA99">
                    <a:lumMod val="60000"/>
                    <a:lumOff val="40000"/>
                  </a:srgbClr>
                </a:solidFill>
                <a:latin typeface="Courier New" pitchFamily="49" charset="0"/>
                <a:cs typeface="Arial" charset="0"/>
              </a:rPr>
              <a:t>ou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, let it be that in driving y</a:t>
            </a:r>
            <a:r>
              <a:rPr lang="en-US" sz="1200" b="0" dirty="0">
                <a:solidFill>
                  <a:srgbClr val="00AA99">
                    <a:lumMod val="60000"/>
                    <a:lumOff val="40000"/>
                  </a:srgbClr>
                </a:solidFill>
                <a:latin typeface="Courier New" pitchFamily="49" charset="0"/>
                <a:cs typeface="Arial" charset="0"/>
              </a:rPr>
              <a:t>ou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r own motorized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vehicle, do y</a:t>
            </a:r>
            <a:r>
              <a:rPr lang="en-US" sz="1200" b="0" dirty="0">
                <a:solidFill>
                  <a:srgbClr val="00AA99">
                    <a:lumMod val="60000"/>
                    <a:lumOff val="40000"/>
                  </a:srgbClr>
                </a:solidFill>
                <a:latin typeface="Courier New" pitchFamily="49" charset="0"/>
                <a:cs typeface="Arial" charset="0"/>
              </a:rPr>
              <a:t>ou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r best not to run over people.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y</a:t>
            </a:r>
            <a:r>
              <a:rPr lang="en-US" sz="1200" b="0" dirty="0">
                <a:solidFill>
                  <a:srgbClr val="00AA99">
                    <a:lumMod val="60000"/>
                    <a:lumOff val="40000"/>
                  </a:srgbClr>
                </a:solidFill>
                <a:latin typeface="Courier New" pitchFamily="49" charset="0"/>
                <a:cs typeface="Arial" charset="0"/>
              </a:rPr>
              <a:t>ou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run over might die, and I won't pretend to be the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exper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ab</a:t>
            </a:r>
            <a:r>
              <a:rPr lang="en-US" sz="1200" b="0" dirty="0">
                <a:solidFill>
                  <a:srgbClr val="00AA99">
                    <a:lumMod val="60000"/>
                    <a:lumOff val="40000"/>
                  </a:srgbClr>
                </a:solidFill>
                <a:latin typeface="Courier New" pitchFamily="49" charset="0"/>
                <a:cs typeface="Arial" charset="0"/>
              </a:rPr>
              <a:t>ou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 having caused another fellow human being to die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entitles one to a certain am</a:t>
            </a:r>
            <a:r>
              <a:rPr lang="en-US" sz="1200" b="0" dirty="0">
                <a:solidFill>
                  <a:srgbClr val="00AA99">
                    <a:lumMod val="60000"/>
                    <a:lumOff val="40000"/>
                  </a:srgbClr>
                </a:solidFill>
                <a:latin typeface="Courier New" pitchFamily="49" charset="0"/>
                <a:cs typeface="Arial" charset="0"/>
              </a:rPr>
              <a:t>ou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nt of jail time. And I don't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want y</a:t>
            </a:r>
            <a:r>
              <a:rPr lang="en-US" sz="1200" b="0" dirty="0">
                <a:solidFill>
                  <a:srgbClr val="00AA99">
                    <a:lumMod val="60000"/>
                    <a:lumOff val="40000"/>
                  </a:srgbClr>
                </a:solidFill>
                <a:latin typeface="Courier New" pitchFamily="49" charset="0"/>
                <a:cs typeface="Arial" charset="0"/>
              </a:rPr>
              <a:t>ou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in jail.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AWK – Pattern Scanning and Processing Language</a:t>
            </a:r>
          </a:p>
        </p:txBody>
      </p:sp>
    </p:spTree>
    <p:extLst>
      <p:ext uri="{BB962C8B-B14F-4D97-AF65-F5344CB8AC3E}">
        <p14:creationId xmlns:p14="http://schemas.microsoft.com/office/powerpoint/2010/main" val="54031585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145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1905000"/>
            <a:ext cx="8726510" cy="41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awk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'/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nd|ou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/' &lt; ~/hoiyez.txt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to give you, let it be that in driving your own motorized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vehicle, do your best not to run over people.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you run over might die, and I won't pretend to be the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exper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about having caused another fellow human being to die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entitles one to a certain amount of jail time. And I don't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want you in jail.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awk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'/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nd|ou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/ {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printf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("%-10s%s\n",$2,$4)}' &lt; ~/hoiyez.txt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AWK – Pattern Scanning and Processing Language</a:t>
            </a:r>
          </a:p>
        </p:txBody>
      </p:sp>
    </p:spTree>
    <p:extLst>
      <p:ext uri="{BB962C8B-B14F-4D97-AF65-F5344CB8AC3E}">
        <p14:creationId xmlns:p14="http://schemas.microsoft.com/office/powerpoint/2010/main" val="188369289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146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1905000"/>
            <a:ext cx="8726510" cy="41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awk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'/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nd|ou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/' &lt; ~/hoiyez.txt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to give you, let it be that in driving your own motorized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vehicle, do your best not to run over people.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you run over might die, and I won't pretend to be the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exper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about having caused another fellow human being to die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entitles one to a certain amount of jail time. And I don't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want you in jail.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awk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'/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nd|ou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/ {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printf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("%-10s%s\n",$2,$4)}' &lt; ~/hoiyez.txt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3594100" y="3213100"/>
            <a:ext cx="2578100" cy="355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 flipV="1">
            <a:off x="6172200" y="3568700"/>
            <a:ext cx="1168400" cy="6985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749925" y="4267200"/>
            <a:ext cx="35385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  <a:latin typeface="Arial" charset="0"/>
                <a:cs typeface="Arial" charset="0"/>
              </a:rPr>
              <a:t>print only the 2</a:t>
            </a:r>
            <a:r>
              <a:rPr lang="en-US" sz="1800" baseline="30000" dirty="0">
                <a:solidFill>
                  <a:srgbClr val="FFFFFF"/>
                </a:solidFill>
                <a:latin typeface="Arial" charset="0"/>
                <a:cs typeface="Arial" charset="0"/>
              </a:rPr>
              <a:t>nd</a:t>
            </a:r>
            <a:r>
              <a:rPr lang="en-US" sz="1800" dirty="0">
                <a:solidFill>
                  <a:srgbClr val="FFFFFF"/>
                </a:solidFill>
                <a:latin typeface="Arial" charset="0"/>
                <a:cs typeface="Arial" charset="0"/>
              </a:rPr>
              <a:t> and 4</a:t>
            </a:r>
            <a:r>
              <a:rPr lang="en-US" sz="1800" baseline="30000" dirty="0">
                <a:solidFill>
                  <a:srgbClr val="FFFFFF"/>
                </a:solidFill>
                <a:latin typeface="Arial" charset="0"/>
                <a:cs typeface="Arial" charset="0"/>
              </a:rPr>
              <a:t>th</a:t>
            </a:r>
            <a:r>
              <a:rPr lang="en-US" sz="1800" dirty="0">
                <a:solidFill>
                  <a:srgbClr val="FFFFFF"/>
                </a:solidFill>
                <a:latin typeface="Arial" charset="0"/>
                <a:cs typeface="Arial" charset="0"/>
              </a:rPr>
              <a:t> fields,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  <a:latin typeface="Arial" charset="0"/>
                <a:cs typeface="Arial" charset="0"/>
              </a:rPr>
              <a:t>in a pattern as defined in the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dirty="0" err="1">
                <a:solidFill>
                  <a:srgbClr val="FFFFFF"/>
                </a:solidFill>
                <a:latin typeface="Arial" charset="0"/>
                <a:cs typeface="Arial" charset="0"/>
              </a:rPr>
              <a:t>printf</a:t>
            </a:r>
            <a:r>
              <a:rPr lang="en-US" sz="1800" dirty="0">
                <a:solidFill>
                  <a:srgbClr val="FFFFFF"/>
                </a:solidFill>
                <a:latin typeface="Arial" charset="0"/>
                <a:cs typeface="Arial" charset="0"/>
              </a:rPr>
              <a:t> statement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AWK – Pattern Scanning and Processing Language</a:t>
            </a:r>
          </a:p>
        </p:txBody>
      </p:sp>
    </p:spTree>
    <p:extLst>
      <p:ext uri="{BB962C8B-B14F-4D97-AF65-F5344CB8AC3E}">
        <p14:creationId xmlns:p14="http://schemas.microsoft.com/office/powerpoint/2010/main" val="67997774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147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1905000"/>
            <a:ext cx="8726510" cy="41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awk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'/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nd|ou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/' &lt; ~/hoiyez.txt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to </a:t>
            </a:r>
            <a:r>
              <a:rPr lang="en-US" sz="1200" b="0" dirty="0">
                <a:solidFill>
                  <a:srgbClr val="00AA99">
                    <a:lumMod val="60000"/>
                    <a:lumOff val="40000"/>
                  </a:srgbClr>
                </a:solidFill>
                <a:latin typeface="Courier New" pitchFamily="49" charset="0"/>
                <a:cs typeface="Arial" charset="0"/>
              </a:rPr>
              <a:t>give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you, let it be that in driving your own motorized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vehicle, </a:t>
            </a:r>
            <a:r>
              <a:rPr lang="en-US" sz="1200" b="0" dirty="0">
                <a:solidFill>
                  <a:srgbClr val="00AA99">
                    <a:lumMod val="60000"/>
                    <a:lumOff val="40000"/>
                  </a:srgbClr>
                </a:solidFill>
                <a:latin typeface="Courier New" pitchFamily="49" charset="0"/>
                <a:cs typeface="Arial" charset="0"/>
              </a:rPr>
              <a:t>do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your best not to run over people.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you </a:t>
            </a:r>
            <a:r>
              <a:rPr lang="en-US" sz="1200" b="0" dirty="0">
                <a:solidFill>
                  <a:srgbClr val="00AA99">
                    <a:lumMod val="60000"/>
                    <a:lumOff val="40000"/>
                  </a:srgbClr>
                </a:solidFill>
                <a:latin typeface="Courier New" pitchFamily="49" charset="0"/>
                <a:cs typeface="Arial" charset="0"/>
              </a:rPr>
              <a:t>run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over might die, and I won't pretend to be the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exper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about </a:t>
            </a:r>
            <a:r>
              <a:rPr lang="en-US" sz="1200" b="0" dirty="0">
                <a:solidFill>
                  <a:srgbClr val="00AA99">
                    <a:lumMod val="60000"/>
                    <a:lumOff val="40000"/>
                  </a:srgbClr>
                </a:solidFill>
                <a:latin typeface="Courier New" pitchFamily="49" charset="0"/>
                <a:cs typeface="Arial" charset="0"/>
              </a:rPr>
              <a:t>having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caused another fellow human being to die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entitles </a:t>
            </a:r>
            <a:r>
              <a:rPr lang="en-US" sz="1200" b="0" dirty="0">
                <a:solidFill>
                  <a:srgbClr val="00AA99">
                    <a:lumMod val="60000"/>
                    <a:lumOff val="40000"/>
                  </a:srgbClr>
                </a:solidFill>
                <a:latin typeface="Courier New" pitchFamily="49" charset="0"/>
                <a:cs typeface="Arial" charset="0"/>
              </a:rPr>
              <a:t>one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to a certain amount of jail time. And I don't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want </a:t>
            </a:r>
            <a:r>
              <a:rPr lang="en-US" sz="1200" b="0" dirty="0">
                <a:solidFill>
                  <a:srgbClr val="00AA99">
                    <a:lumMod val="60000"/>
                    <a:lumOff val="40000"/>
                  </a:srgbClr>
                </a:solidFill>
                <a:latin typeface="Courier New" pitchFamily="49" charset="0"/>
                <a:cs typeface="Arial" charset="0"/>
              </a:rPr>
              <a:t>you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in jail.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awk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'/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nd|ou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/ {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printf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("%-10s%s\n",$2,$4)}' &lt; ~/hoiyez.txt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give		let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do		best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run		might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having	another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one		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you		jail.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2148840" y="3458654"/>
            <a:ext cx="970280" cy="1014287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AWK – Pattern Scanning and Processing Language</a:t>
            </a:r>
          </a:p>
        </p:txBody>
      </p:sp>
    </p:spTree>
    <p:extLst>
      <p:ext uri="{BB962C8B-B14F-4D97-AF65-F5344CB8AC3E}">
        <p14:creationId xmlns:p14="http://schemas.microsoft.com/office/powerpoint/2010/main" val="367278928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148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1905000"/>
            <a:ext cx="8726510" cy="41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awk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'/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nd|ou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/' &lt; ~/hoiyez.txt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to give you, </a:t>
            </a:r>
            <a:r>
              <a:rPr lang="en-US" sz="1200" b="0" dirty="0">
                <a:solidFill>
                  <a:srgbClr val="00AA99">
                    <a:lumMod val="60000"/>
                    <a:lumOff val="40000"/>
                  </a:srgbClr>
                </a:solidFill>
                <a:latin typeface="Courier New" pitchFamily="49" charset="0"/>
                <a:cs typeface="Arial" charset="0"/>
              </a:rPr>
              <a:t>let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it be that in driving your own motorized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vehicle, do your </a:t>
            </a:r>
            <a:r>
              <a:rPr lang="en-US" sz="1200" b="0" dirty="0">
                <a:solidFill>
                  <a:srgbClr val="00AA99">
                    <a:lumMod val="60000"/>
                    <a:lumOff val="40000"/>
                  </a:srgbClr>
                </a:solidFill>
                <a:latin typeface="Courier New" pitchFamily="49" charset="0"/>
                <a:cs typeface="Arial" charset="0"/>
              </a:rPr>
              <a:t>best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not to run over people.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you run over </a:t>
            </a:r>
            <a:r>
              <a:rPr lang="en-US" sz="1200" b="0" dirty="0">
                <a:solidFill>
                  <a:srgbClr val="00AA99">
                    <a:lumMod val="60000"/>
                    <a:lumOff val="40000"/>
                  </a:srgbClr>
                </a:solidFill>
                <a:latin typeface="Courier New" pitchFamily="49" charset="0"/>
                <a:cs typeface="Arial" charset="0"/>
              </a:rPr>
              <a:t>might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die, and I won't pretend to be the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exper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about having caused </a:t>
            </a:r>
            <a:r>
              <a:rPr lang="en-US" sz="1200" b="0" dirty="0">
                <a:solidFill>
                  <a:srgbClr val="00AA99">
                    <a:lumMod val="60000"/>
                    <a:lumOff val="40000"/>
                  </a:srgbClr>
                </a:solidFill>
                <a:latin typeface="Courier New" pitchFamily="49" charset="0"/>
                <a:cs typeface="Arial" charset="0"/>
              </a:rPr>
              <a:t>another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fellow human being to die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entitles one to </a:t>
            </a:r>
            <a:r>
              <a:rPr lang="en-US" sz="1200" b="0" dirty="0">
                <a:solidFill>
                  <a:srgbClr val="00AA99">
                    <a:lumMod val="60000"/>
                    <a:lumOff val="40000"/>
                  </a:srgbClr>
                </a:solidFill>
                <a:latin typeface="Courier New" pitchFamily="49" charset="0"/>
                <a:cs typeface="Arial" charset="0"/>
              </a:rPr>
              <a:t>a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certain amount of jail time. And I don't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want you in </a:t>
            </a:r>
            <a:r>
              <a:rPr lang="en-US" sz="1200" b="0" dirty="0">
                <a:solidFill>
                  <a:srgbClr val="00AA99">
                    <a:lumMod val="60000"/>
                    <a:lumOff val="40000"/>
                  </a:srgbClr>
                </a:solidFill>
                <a:latin typeface="Courier New" pitchFamily="49" charset="0"/>
                <a:cs typeface="Arial" charset="0"/>
              </a:rPr>
              <a:t>jail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awk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'/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nd|ou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/ {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printf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("%-10s%s\n",$2,$4)}' &lt; ~/hoiyez.txt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give		let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do		best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run		might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having	another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one		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you		jail.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3444240" y="3460780"/>
            <a:ext cx="970280" cy="1014287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AWK – Pattern Scanning and Processing Language</a:t>
            </a:r>
          </a:p>
        </p:txBody>
      </p:sp>
    </p:spTree>
    <p:extLst>
      <p:ext uri="{BB962C8B-B14F-4D97-AF65-F5344CB8AC3E}">
        <p14:creationId xmlns:p14="http://schemas.microsoft.com/office/powerpoint/2010/main" val="3787668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Quick reference for vi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667002" y="1732924"/>
            <a:ext cx="74866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1872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149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1905000"/>
            <a:ext cx="8726510" cy="41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test.awk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{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if (NF &gt; 10)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{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	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printf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("%s:%s\n",NF,$0)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AWK – Pattern Scanning and Processing Language</a:t>
            </a:r>
          </a:p>
        </p:txBody>
      </p:sp>
    </p:spTree>
    <p:extLst>
      <p:ext uri="{BB962C8B-B14F-4D97-AF65-F5344CB8AC3E}">
        <p14:creationId xmlns:p14="http://schemas.microsoft.com/office/powerpoint/2010/main" val="236077013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150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1905000"/>
            <a:ext cx="8726510" cy="41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test.awk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{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if (NF &gt; 10)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{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	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printf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("%s:%s\n",NF,$0)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247900" y="2362200"/>
            <a:ext cx="3792538" cy="990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 flipV="1">
            <a:off x="6085804" y="2857500"/>
            <a:ext cx="533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686550" y="2426613"/>
            <a:ext cx="310694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  <a:latin typeface="Arial" charset="0"/>
                <a:cs typeface="Arial" charset="0"/>
              </a:rPr>
              <a:t>No pattern scanning required,</a:t>
            </a:r>
          </a:p>
          <a:p>
            <a:pPr eaLnBrk="1" hangingPunct="1"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  <a:latin typeface="Arial" charset="0"/>
                <a:cs typeface="Arial" charset="0"/>
              </a:rPr>
              <a:t>Meaning these operations will</a:t>
            </a:r>
          </a:p>
          <a:p>
            <a:pPr eaLnBrk="1" hangingPunct="1"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  <a:latin typeface="Arial" charset="0"/>
                <a:cs typeface="Arial" charset="0"/>
              </a:rPr>
              <a:t>run on all lines of input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AWK – Pattern Scanning and Processing Language</a:t>
            </a:r>
          </a:p>
        </p:txBody>
      </p:sp>
    </p:spTree>
    <p:extLst>
      <p:ext uri="{BB962C8B-B14F-4D97-AF65-F5344CB8AC3E}">
        <p14:creationId xmlns:p14="http://schemas.microsoft.com/office/powerpoint/2010/main" val="57529170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151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1905000"/>
            <a:ext cx="8726510" cy="41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test.awk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{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if (NF &gt; 10)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{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	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printf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("%s:%s\n",NF,$0)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293266" y="2426614"/>
            <a:ext cx="1250034" cy="259437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 flipV="1">
            <a:off x="3618829" y="2556331"/>
            <a:ext cx="24669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085805" y="2426613"/>
            <a:ext cx="41809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  <a:latin typeface="Arial" charset="0"/>
                <a:cs typeface="Arial" charset="0"/>
              </a:rPr>
              <a:t>Evaluates if field number is more than 10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AWK – Pattern Scanning and Processing Language</a:t>
            </a:r>
          </a:p>
        </p:txBody>
      </p:sp>
    </p:spTree>
    <p:extLst>
      <p:ext uri="{BB962C8B-B14F-4D97-AF65-F5344CB8AC3E}">
        <p14:creationId xmlns:p14="http://schemas.microsoft.com/office/powerpoint/2010/main" val="392483562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152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1905000"/>
            <a:ext cx="8726510" cy="41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test.awk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{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if (NF &gt; 10)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{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	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printf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("%s:%s\n",NF,$0)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nawk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–f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test.awk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&lt; ~/hoiyez.txt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AWK – Pattern Scanning and Processing Language</a:t>
            </a:r>
          </a:p>
        </p:txBody>
      </p:sp>
    </p:spTree>
    <p:extLst>
      <p:ext uri="{BB962C8B-B14F-4D97-AF65-F5344CB8AC3E}">
        <p14:creationId xmlns:p14="http://schemas.microsoft.com/office/powerpoint/2010/main" val="184223701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153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1905000"/>
            <a:ext cx="8726510" cy="41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test.awk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{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if (NF &gt; 10)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{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	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printf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("%s:%s\n",NF,$0)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nawk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–f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test.awk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&lt; ~/hoiyez.txt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11:If there's one piece of important advice I will be allowed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12:to give you, let it be that in driving your own motorized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13:you run over might die, and I won't pretend to be the expert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11:on Criminal Law or anything like that, but I think something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12:entitles one to a certain amount of jail time. And I don't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	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AWK – Pattern Scanning and Processing Language</a:t>
            </a:r>
          </a:p>
        </p:txBody>
      </p:sp>
    </p:spTree>
    <p:extLst>
      <p:ext uri="{BB962C8B-B14F-4D97-AF65-F5344CB8AC3E}">
        <p14:creationId xmlns:p14="http://schemas.microsoft.com/office/powerpoint/2010/main" val="28326039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154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1905000"/>
            <a:ext cx="8726510" cy="41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test.awk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/don't/ {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for (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=NF;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&gt;0;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--)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{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	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printf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("%s ", $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printf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("\n")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 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AWK – Pattern Scanning and Processing Language</a:t>
            </a:r>
          </a:p>
        </p:txBody>
      </p:sp>
    </p:spTree>
    <p:extLst>
      <p:ext uri="{BB962C8B-B14F-4D97-AF65-F5344CB8AC3E}">
        <p14:creationId xmlns:p14="http://schemas.microsoft.com/office/powerpoint/2010/main" val="269765279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155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1905000"/>
            <a:ext cx="8726510" cy="41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test.awk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/don't/ {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for (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=NF;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&gt;0;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--)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{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	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printf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("%s ", $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printf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("\n")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 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228850" y="2286000"/>
            <a:ext cx="762000" cy="2667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>
            <a:off x="3171825" y="2419350"/>
            <a:ext cx="2743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989638" y="1981200"/>
            <a:ext cx="42227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  <a:latin typeface="Arial" charset="0"/>
                <a:cs typeface="Arial" charset="0"/>
              </a:rPr>
              <a:t>Scan pattern. Succeeding operations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  <a:latin typeface="Arial" charset="0"/>
                <a:cs typeface="Arial" charset="0"/>
              </a:rPr>
              <a:t>will execute only for lines that satisfy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  <a:latin typeface="Arial" charset="0"/>
                <a:cs typeface="Arial" charset="0"/>
              </a:rPr>
              <a:t>this search.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AWK – Pattern Scanning and Processing Language</a:t>
            </a:r>
          </a:p>
        </p:txBody>
      </p:sp>
    </p:spTree>
    <p:extLst>
      <p:ext uri="{BB962C8B-B14F-4D97-AF65-F5344CB8AC3E}">
        <p14:creationId xmlns:p14="http://schemas.microsoft.com/office/powerpoint/2010/main" val="39863803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156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1905000"/>
            <a:ext cx="8726510" cy="41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test.awk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/don't/ {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for (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=NF;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&gt;0;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--)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{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	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printf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("%s ", $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printf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("\n")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 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nawk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–f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test.awk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&lt; ~/hoiyez.txt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AWK – Pattern Scanning and Processing Language</a:t>
            </a:r>
          </a:p>
        </p:txBody>
      </p:sp>
    </p:spTree>
    <p:extLst>
      <p:ext uri="{BB962C8B-B14F-4D97-AF65-F5344CB8AC3E}">
        <p14:creationId xmlns:p14="http://schemas.microsoft.com/office/powerpoint/2010/main" val="28937350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157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1905000"/>
            <a:ext cx="8726510" cy="41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test.awk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/don't/ {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for (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=NF;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&gt;0;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--)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{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	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printf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("%s ", $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printf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("\n")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 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nawk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–f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test.awk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&lt; ~/hoiyez.txt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don't I And time. jail of amount certain a to one entitles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know. don't 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AWK – Pattern Scanning and Processing Language</a:t>
            </a:r>
          </a:p>
        </p:txBody>
      </p:sp>
    </p:spTree>
    <p:extLst>
      <p:ext uri="{BB962C8B-B14F-4D97-AF65-F5344CB8AC3E}">
        <p14:creationId xmlns:p14="http://schemas.microsoft.com/office/powerpoint/2010/main" val="37488740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158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1905000"/>
            <a:ext cx="8726510" cy="41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test.awk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/don't/ {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for (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=NF;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&gt;0;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--)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{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	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printf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("%s ", $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printf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("\n")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 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nawk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–f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test.awk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&lt; ~/hoiyez.txt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00AA99">
                    <a:lumMod val="60000"/>
                    <a:lumOff val="40000"/>
                  </a:srgbClr>
                </a:solidFill>
                <a:latin typeface="Courier New" pitchFamily="49" charset="0"/>
                <a:cs typeface="Arial" charset="0"/>
              </a:rPr>
              <a:t>don't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I And time. jail of amount certain a to one entitles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know. </a:t>
            </a:r>
            <a:r>
              <a:rPr lang="en-US" sz="1200" b="0" dirty="0">
                <a:solidFill>
                  <a:srgbClr val="00AA99">
                    <a:lumMod val="60000"/>
                    <a:lumOff val="40000"/>
                  </a:srgbClr>
                </a:solidFill>
                <a:latin typeface="Courier New" pitchFamily="49" charset="0"/>
                <a:cs typeface="Arial" charset="0"/>
              </a:rPr>
              <a:t>don't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AWK – Pattern Scanning and Processing Language</a:t>
            </a:r>
          </a:p>
        </p:txBody>
      </p:sp>
    </p:spTree>
    <p:extLst>
      <p:ext uri="{BB962C8B-B14F-4D97-AF65-F5344CB8AC3E}">
        <p14:creationId xmlns:p14="http://schemas.microsoft.com/office/powerpoint/2010/main" val="582072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Quick reference for vi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469358" y="1830868"/>
            <a:ext cx="7253287" cy="31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02048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159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1905000"/>
            <a:ext cx="8726510" cy="41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test.awk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/don't/ {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for (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=NF;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&gt;0;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--)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{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	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printf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("%s ", $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printf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("\n")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 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nawk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–f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test.awk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&lt; ~/hoiyez.txt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don't I And time. jail of amount certain a to one entitles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know. don't 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152651" y="3590925"/>
            <a:ext cx="5610225" cy="376998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>
            <a:off x="7229475" y="3033713"/>
            <a:ext cx="3048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15075" y="2576514"/>
            <a:ext cx="260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1800">
                <a:solidFill>
                  <a:srgbClr val="FFFFFF"/>
                </a:solidFill>
                <a:latin typeface="Arial" charset="0"/>
                <a:cs typeface="Arial" charset="0"/>
              </a:rPr>
              <a:t>The fields are inverted</a:t>
            </a: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AWK – Pattern Scanning and Processing Language</a:t>
            </a:r>
          </a:p>
        </p:txBody>
      </p:sp>
    </p:spTree>
    <p:extLst>
      <p:ext uri="{BB962C8B-B14F-4D97-AF65-F5344CB8AC3E}">
        <p14:creationId xmlns:p14="http://schemas.microsoft.com/office/powerpoint/2010/main" val="298535650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160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syntax:		</a:t>
            </a:r>
            <a:r>
              <a:rPr lang="en-US" b="0" dirty="0" err="1">
                <a:solidFill>
                  <a:srgbClr val="000000"/>
                </a:solidFill>
              </a:rPr>
              <a:t>sed</a:t>
            </a:r>
            <a:r>
              <a:rPr lang="en-US" b="0" dirty="0">
                <a:solidFill>
                  <a:srgbClr val="000000"/>
                </a:solidFill>
              </a:rPr>
              <a:t> 'transform' file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transform:	line command/</a:t>
            </a:r>
            <a:r>
              <a:rPr lang="en-US" b="0" dirty="0" err="1">
                <a:solidFill>
                  <a:srgbClr val="000000"/>
                </a:solidFill>
              </a:rPr>
              <a:t>search_pattern</a:t>
            </a:r>
            <a:r>
              <a:rPr lang="en-US" b="0" dirty="0">
                <a:solidFill>
                  <a:srgbClr val="000000"/>
                </a:solidFill>
              </a:rPr>
              <a:t>/</a:t>
            </a:r>
            <a:r>
              <a:rPr lang="en-US" b="0" dirty="0" err="1">
                <a:solidFill>
                  <a:srgbClr val="000000"/>
                </a:solidFill>
              </a:rPr>
              <a:t>replace_pattern</a:t>
            </a:r>
            <a:r>
              <a:rPr lang="en-US" b="0" dirty="0">
                <a:solidFill>
                  <a:srgbClr val="000000"/>
                </a:solidFill>
              </a:rPr>
              <a:t>/command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commands: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 – substitute		g - global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d – delete</a:t>
            </a:r>
          </a:p>
          <a:p>
            <a:pPr marL="2338387" lvl="5" indent="0" algn="just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722549" y="3860800"/>
            <a:ext cx="8726510" cy="22970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 11.txt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If there's one piece of important advice I will be allowed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to give you, let it be that in driving your own motorized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vehicle, do your best not to run over people.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SED – Stream Editor</a:t>
            </a:r>
          </a:p>
        </p:txBody>
      </p:sp>
    </p:spTree>
    <p:extLst>
      <p:ext uri="{BB962C8B-B14F-4D97-AF65-F5344CB8AC3E}">
        <p14:creationId xmlns:p14="http://schemas.microsoft.com/office/powerpoint/2010/main" val="139719997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161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syntax:		</a:t>
            </a:r>
            <a:r>
              <a:rPr lang="en-US" b="0" dirty="0" err="1">
                <a:solidFill>
                  <a:srgbClr val="000000"/>
                </a:solidFill>
              </a:rPr>
              <a:t>sed</a:t>
            </a:r>
            <a:r>
              <a:rPr lang="en-US" b="0" dirty="0">
                <a:solidFill>
                  <a:srgbClr val="000000"/>
                </a:solidFill>
              </a:rPr>
              <a:t> 'transform' file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transform:	line command/</a:t>
            </a:r>
            <a:r>
              <a:rPr lang="en-US" b="0" dirty="0" err="1">
                <a:solidFill>
                  <a:srgbClr val="000000"/>
                </a:solidFill>
              </a:rPr>
              <a:t>search_pattern</a:t>
            </a:r>
            <a:r>
              <a:rPr lang="en-US" b="0" dirty="0">
                <a:solidFill>
                  <a:srgbClr val="000000"/>
                </a:solidFill>
              </a:rPr>
              <a:t>/</a:t>
            </a:r>
            <a:r>
              <a:rPr lang="en-US" b="0" dirty="0" err="1">
                <a:solidFill>
                  <a:srgbClr val="000000"/>
                </a:solidFill>
              </a:rPr>
              <a:t>replace_pattern</a:t>
            </a:r>
            <a:r>
              <a:rPr lang="en-US" b="0" dirty="0">
                <a:solidFill>
                  <a:srgbClr val="000000"/>
                </a:solidFill>
              </a:rPr>
              <a:t>/command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commands: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 – substitute		g - global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d – delete</a:t>
            </a:r>
          </a:p>
          <a:p>
            <a:pPr marL="2338387" lvl="5" indent="0" algn="just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722549" y="3860800"/>
            <a:ext cx="8726510" cy="22970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 11.txt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If there's one piece of important advice I will be allowed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to give you, let it be that in driving your own motorized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vehicle, do your best not to run over people.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sed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's/I/B/' 11.txt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SED – Stream Editor</a:t>
            </a:r>
          </a:p>
        </p:txBody>
      </p:sp>
    </p:spTree>
    <p:extLst>
      <p:ext uri="{BB962C8B-B14F-4D97-AF65-F5344CB8AC3E}">
        <p14:creationId xmlns:p14="http://schemas.microsoft.com/office/powerpoint/2010/main" val="368833181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162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syntax:		</a:t>
            </a:r>
            <a:r>
              <a:rPr lang="en-US" b="0" dirty="0" err="1">
                <a:solidFill>
                  <a:srgbClr val="000000"/>
                </a:solidFill>
              </a:rPr>
              <a:t>sed</a:t>
            </a:r>
            <a:r>
              <a:rPr lang="en-US" b="0" dirty="0">
                <a:solidFill>
                  <a:srgbClr val="000000"/>
                </a:solidFill>
              </a:rPr>
              <a:t> 'transform' file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transform:	line command/</a:t>
            </a:r>
            <a:r>
              <a:rPr lang="en-US" b="0" dirty="0" err="1">
                <a:solidFill>
                  <a:srgbClr val="000000"/>
                </a:solidFill>
              </a:rPr>
              <a:t>search_pattern</a:t>
            </a:r>
            <a:r>
              <a:rPr lang="en-US" b="0" dirty="0">
                <a:solidFill>
                  <a:srgbClr val="000000"/>
                </a:solidFill>
              </a:rPr>
              <a:t>/</a:t>
            </a:r>
            <a:r>
              <a:rPr lang="en-US" b="0" dirty="0" err="1">
                <a:solidFill>
                  <a:srgbClr val="000000"/>
                </a:solidFill>
              </a:rPr>
              <a:t>replace_pattern</a:t>
            </a:r>
            <a:r>
              <a:rPr lang="en-US" b="0" dirty="0">
                <a:solidFill>
                  <a:srgbClr val="000000"/>
                </a:solidFill>
              </a:rPr>
              <a:t>/command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commands: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 – substitute		g - global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d – delete</a:t>
            </a:r>
          </a:p>
          <a:p>
            <a:pPr marL="2338387" lvl="5" indent="0" algn="just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722549" y="3860800"/>
            <a:ext cx="8726510" cy="22970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 11.txt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If there's one piece of important advice I will be allowed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to give you, let it be that in driving your own motorized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vehicle, do your best not to run over people.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sed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's/I/B/' 11.txt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2857500" y="4781550"/>
            <a:ext cx="152400" cy="3048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2933700" y="5086350"/>
            <a:ext cx="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826666" y="5562599"/>
            <a:ext cx="221406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  <a:latin typeface="Arial" charset="0"/>
                <a:cs typeface="Arial" charset="0"/>
              </a:rPr>
              <a:t>Substitute command</a:t>
            </a:r>
          </a:p>
        </p:txBody>
      </p:sp>
      <p:sp>
        <p:nvSpPr>
          <p:cNvPr id="15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SED – Stream Editor</a:t>
            </a:r>
          </a:p>
        </p:txBody>
      </p:sp>
    </p:spTree>
    <p:extLst>
      <p:ext uri="{BB962C8B-B14F-4D97-AF65-F5344CB8AC3E}">
        <p14:creationId xmlns:p14="http://schemas.microsoft.com/office/powerpoint/2010/main" val="194232588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163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syntax:		</a:t>
            </a:r>
            <a:r>
              <a:rPr lang="en-US" b="0" dirty="0" err="1">
                <a:solidFill>
                  <a:srgbClr val="000000"/>
                </a:solidFill>
              </a:rPr>
              <a:t>sed</a:t>
            </a:r>
            <a:r>
              <a:rPr lang="en-US" b="0" dirty="0">
                <a:solidFill>
                  <a:srgbClr val="000000"/>
                </a:solidFill>
              </a:rPr>
              <a:t> 'transform' file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transform:	line command/</a:t>
            </a:r>
            <a:r>
              <a:rPr lang="en-US" b="0" dirty="0" err="1">
                <a:solidFill>
                  <a:srgbClr val="000000"/>
                </a:solidFill>
              </a:rPr>
              <a:t>search_pattern</a:t>
            </a:r>
            <a:r>
              <a:rPr lang="en-US" b="0" dirty="0">
                <a:solidFill>
                  <a:srgbClr val="000000"/>
                </a:solidFill>
              </a:rPr>
              <a:t>/</a:t>
            </a:r>
            <a:r>
              <a:rPr lang="en-US" b="0" dirty="0" err="1">
                <a:solidFill>
                  <a:srgbClr val="000000"/>
                </a:solidFill>
              </a:rPr>
              <a:t>replace_pattern</a:t>
            </a:r>
            <a:r>
              <a:rPr lang="en-US" b="0" dirty="0">
                <a:solidFill>
                  <a:srgbClr val="000000"/>
                </a:solidFill>
              </a:rPr>
              <a:t>/command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commands: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 – substitute		g - global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d – delete</a:t>
            </a:r>
          </a:p>
          <a:p>
            <a:pPr marL="2338387" lvl="5" indent="0" algn="just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722549" y="3860800"/>
            <a:ext cx="8726510" cy="22970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 11.txt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If there's one piece of important advice I will be allowed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to give you, let it be that in driving your own motorized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vehicle, do your best not to run over people.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sed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's/I/B/' 11.txt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3076575" y="4781550"/>
            <a:ext cx="152400" cy="3048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3152775" y="5086350"/>
            <a:ext cx="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897463" y="5576885"/>
            <a:ext cx="251062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  <a:latin typeface="Arial" charset="0"/>
                <a:cs typeface="Arial" charset="0"/>
              </a:rPr>
              <a:t>Search occurrences of I</a:t>
            </a:r>
          </a:p>
        </p:txBody>
      </p:sp>
      <p:sp>
        <p:nvSpPr>
          <p:cNvPr id="15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SED – Stream Editor</a:t>
            </a:r>
          </a:p>
        </p:txBody>
      </p:sp>
    </p:spTree>
    <p:extLst>
      <p:ext uri="{BB962C8B-B14F-4D97-AF65-F5344CB8AC3E}">
        <p14:creationId xmlns:p14="http://schemas.microsoft.com/office/powerpoint/2010/main" val="260228587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164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syntax:		</a:t>
            </a:r>
            <a:r>
              <a:rPr lang="en-US" b="0" dirty="0" err="1">
                <a:solidFill>
                  <a:srgbClr val="000000"/>
                </a:solidFill>
              </a:rPr>
              <a:t>sed</a:t>
            </a:r>
            <a:r>
              <a:rPr lang="en-US" b="0" dirty="0">
                <a:solidFill>
                  <a:srgbClr val="000000"/>
                </a:solidFill>
              </a:rPr>
              <a:t> 'transform' file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transform:	line command/</a:t>
            </a:r>
            <a:r>
              <a:rPr lang="en-US" b="0" dirty="0" err="1">
                <a:solidFill>
                  <a:srgbClr val="000000"/>
                </a:solidFill>
              </a:rPr>
              <a:t>search_pattern</a:t>
            </a:r>
            <a:r>
              <a:rPr lang="en-US" b="0" dirty="0">
                <a:solidFill>
                  <a:srgbClr val="000000"/>
                </a:solidFill>
              </a:rPr>
              <a:t>/</a:t>
            </a:r>
            <a:r>
              <a:rPr lang="en-US" b="0" dirty="0" err="1">
                <a:solidFill>
                  <a:srgbClr val="000000"/>
                </a:solidFill>
              </a:rPr>
              <a:t>replace_pattern</a:t>
            </a:r>
            <a:r>
              <a:rPr lang="en-US" b="0" dirty="0">
                <a:solidFill>
                  <a:srgbClr val="000000"/>
                </a:solidFill>
              </a:rPr>
              <a:t>/command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commands: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 – substitute		g - global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d – delete</a:t>
            </a:r>
          </a:p>
          <a:p>
            <a:pPr marL="2338387" lvl="5" indent="0" algn="just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722549" y="3860800"/>
            <a:ext cx="8726510" cy="22970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 11.txt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If there's one piece of important advice I will be allowed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to give you, let it be that in driving your own motorized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vehicle, do your best not to run over people.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sed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's/I/B/' 11.txt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3257550" y="4781550"/>
            <a:ext cx="152400" cy="3048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3333750" y="5086350"/>
            <a:ext cx="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237136" y="5484671"/>
            <a:ext cx="21932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  <a:latin typeface="Arial" charset="0"/>
                <a:cs typeface="Arial" charset="0"/>
              </a:rPr>
              <a:t>Replace them with B</a:t>
            </a:r>
          </a:p>
        </p:txBody>
      </p:sp>
      <p:sp>
        <p:nvSpPr>
          <p:cNvPr id="15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SED – Stream Editor</a:t>
            </a:r>
          </a:p>
        </p:txBody>
      </p:sp>
    </p:spTree>
    <p:extLst>
      <p:ext uri="{BB962C8B-B14F-4D97-AF65-F5344CB8AC3E}">
        <p14:creationId xmlns:p14="http://schemas.microsoft.com/office/powerpoint/2010/main" val="228717211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165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syntax:		</a:t>
            </a:r>
            <a:r>
              <a:rPr lang="en-US" b="0" dirty="0" err="1">
                <a:solidFill>
                  <a:srgbClr val="000000"/>
                </a:solidFill>
              </a:rPr>
              <a:t>sed</a:t>
            </a:r>
            <a:r>
              <a:rPr lang="en-US" b="0" dirty="0">
                <a:solidFill>
                  <a:srgbClr val="000000"/>
                </a:solidFill>
              </a:rPr>
              <a:t> 'transform' file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transform:	line command/</a:t>
            </a:r>
            <a:r>
              <a:rPr lang="en-US" b="0" dirty="0" err="1">
                <a:solidFill>
                  <a:srgbClr val="000000"/>
                </a:solidFill>
              </a:rPr>
              <a:t>search_pattern</a:t>
            </a:r>
            <a:r>
              <a:rPr lang="en-US" b="0" dirty="0">
                <a:solidFill>
                  <a:srgbClr val="000000"/>
                </a:solidFill>
              </a:rPr>
              <a:t>/</a:t>
            </a:r>
            <a:r>
              <a:rPr lang="en-US" b="0" dirty="0" err="1">
                <a:solidFill>
                  <a:srgbClr val="000000"/>
                </a:solidFill>
              </a:rPr>
              <a:t>replace_pattern</a:t>
            </a:r>
            <a:r>
              <a:rPr lang="en-US" b="0" dirty="0">
                <a:solidFill>
                  <a:srgbClr val="000000"/>
                </a:solidFill>
              </a:rPr>
              <a:t>/command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commands: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 – substitute		g - global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d – delete</a:t>
            </a:r>
          </a:p>
          <a:p>
            <a:pPr marL="2338387" lvl="5" indent="0" algn="just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722549" y="3860800"/>
            <a:ext cx="8726510" cy="22970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 11.txt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If there's one piece of important advice I will be allowed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to give you, let it be that in driving your own motorized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vehicle, do your best not to run over people.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sed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's/I/B/' 11.txt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3600450" y="4781550"/>
            <a:ext cx="647701" cy="3048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3933824" y="5114925"/>
            <a:ext cx="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293357" y="5460916"/>
            <a:ext cx="114646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  <a:latin typeface="Arial" charset="0"/>
                <a:cs typeface="Arial" charset="0"/>
              </a:rPr>
              <a:t>In this file</a:t>
            </a:r>
          </a:p>
        </p:txBody>
      </p:sp>
      <p:sp>
        <p:nvSpPr>
          <p:cNvPr id="15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SED – Stream Editor</a:t>
            </a:r>
          </a:p>
        </p:txBody>
      </p:sp>
    </p:spTree>
    <p:extLst>
      <p:ext uri="{BB962C8B-B14F-4D97-AF65-F5344CB8AC3E}">
        <p14:creationId xmlns:p14="http://schemas.microsoft.com/office/powerpoint/2010/main" val="189755661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166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syntax:		</a:t>
            </a:r>
            <a:r>
              <a:rPr lang="en-US" b="0" dirty="0" err="1">
                <a:solidFill>
                  <a:srgbClr val="000000"/>
                </a:solidFill>
              </a:rPr>
              <a:t>sed</a:t>
            </a:r>
            <a:r>
              <a:rPr lang="en-US" b="0" dirty="0">
                <a:solidFill>
                  <a:srgbClr val="000000"/>
                </a:solidFill>
              </a:rPr>
              <a:t> 'transform' file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transform:	line command/</a:t>
            </a:r>
            <a:r>
              <a:rPr lang="en-US" b="0" dirty="0" err="1">
                <a:solidFill>
                  <a:srgbClr val="000000"/>
                </a:solidFill>
              </a:rPr>
              <a:t>search_pattern</a:t>
            </a:r>
            <a:r>
              <a:rPr lang="en-US" b="0" dirty="0">
                <a:solidFill>
                  <a:srgbClr val="000000"/>
                </a:solidFill>
              </a:rPr>
              <a:t>/</a:t>
            </a:r>
            <a:r>
              <a:rPr lang="en-US" b="0" dirty="0" err="1">
                <a:solidFill>
                  <a:srgbClr val="000000"/>
                </a:solidFill>
              </a:rPr>
              <a:t>replace_pattern</a:t>
            </a:r>
            <a:r>
              <a:rPr lang="en-US" b="0" dirty="0">
                <a:solidFill>
                  <a:srgbClr val="000000"/>
                </a:solidFill>
              </a:rPr>
              <a:t>/command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commands: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 – substitute		g - global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d – delete</a:t>
            </a:r>
          </a:p>
          <a:p>
            <a:pPr marL="2338387" lvl="5" indent="0" algn="just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722549" y="3860800"/>
            <a:ext cx="8726510" cy="22970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 11.txt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If there's one piece of important advice I will be allowed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to give you, let it be that in driving your own motorized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vehicle, do your best not to run over people.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sed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's/I/B/' 11.txt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Bf there's one piece of important advice I will be allowed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to give you, let it be that in driving your own motorized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vehicle, do your best not to run over people.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SED – Stream Editor</a:t>
            </a:r>
          </a:p>
        </p:txBody>
      </p:sp>
    </p:spTree>
    <p:extLst>
      <p:ext uri="{BB962C8B-B14F-4D97-AF65-F5344CB8AC3E}">
        <p14:creationId xmlns:p14="http://schemas.microsoft.com/office/powerpoint/2010/main" val="1505779165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167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syntax:		</a:t>
            </a:r>
            <a:r>
              <a:rPr lang="en-US" b="0" dirty="0" err="1">
                <a:solidFill>
                  <a:srgbClr val="000000"/>
                </a:solidFill>
              </a:rPr>
              <a:t>sed</a:t>
            </a:r>
            <a:r>
              <a:rPr lang="en-US" b="0" dirty="0">
                <a:solidFill>
                  <a:srgbClr val="000000"/>
                </a:solidFill>
              </a:rPr>
              <a:t> 'transform' file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transform:	line command/</a:t>
            </a:r>
            <a:r>
              <a:rPr lang="en-US" b="0" dirty="0" err="1">
                <a:solidFill>
                  <a:srgbClr val="000000"/>
                </a:solidFill>
              </a:rPr>
              <a:t>search_pattern</a:t>
            </a:r>
            <a:r>
              <a:rPr lang="en-US" b="0" dirty="0">
                <a:solidFill>
                  <a:srgbClr val="000000"/>
                </a:solidFill>
              </a:rPr>
              <a:t>/</a:t>
            </a:r>
            <a:r>
              <a:rPr lang="en-US" b="0" dirty="0" err="1">
                <a:solidFill>
                  <a:srgbClr val="000000"/>
                </a:solidFill>
              </a:rPr>
              <a:t>replace_pattern</a:t>
            </a:r>
            <a:r>
              <a:rPr lang="en-US" b="0" dirty="0">
                <a:solidFill>
                  <a:srgbClr val="000000"/>
                </a:solidFill>
              </a:rPr>
              <a:t>/command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commands: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 – substitute		g - global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d – delete</a:t>
            </a:r>
          </a:p>
          <a:p>
            <a:pPr marL="2338387" lvl="5" indent="0" algn="just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722549" y="3860800"/>
            <a:ext cx="8726510" cy="22970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 11.txt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If there's one piece of important advice I will be allowed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to give you, let it be that in driving your own motorized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vehicle, do your best not to run over people.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sed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's/I/B/' 11.txt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Bf there's one piece of important advice I will be allowed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to give you, let it be that in driving your own motorized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vehicle, do your best not to run over people.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2238375" y="4943475"/>
            <a:ext cx="152400" cy="3048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228975" y="5598319"/>
            <a:ext cx="558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  <a:latin typeface="Arial" charset="0"/>
                <a:cs typeface="Arial" charset="0"/>
              </a:rPr>
              <a:t>First occurrence of I in this line is replaced with B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 flipV="1">
            <a:off x="2390775" y="5248275"/>
            <a:ext cx="838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5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SED – Stream Editor</a:t>
            </a:r>
          </a:p>
        </p:txBody>
      </p:sp>
    </p:spTree>
    <p:extLst>
      <p:ext uri="{BB962C8B-B14F-4D97-AF65-F5344CB8AC3E}">
        <p14:creationId xmlns:p14="http://schemas.microsoft.com/office/powerpoint/2010/main" val="561375177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168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syntax:		</a:t>
            </a:r>
            <a:r>
              <a:rPr lang="en-US" b="0" dirty="0" err="1">
                <a:solidFill>
                  <a:srgbClr val="000000"/>
                </a:solidFill>
              </a:rPr>
              <a:t>sed</a:t>
            </a:r>
            <a:r>
              <a:rPr lang="en-US" b="0" dirty="0">
                <a:solidFill>
                  <a:srgbClr val="000000"/>
                </a:solidFill>
              </a:rPr>
              <a:t> 'transform' file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transform:	line command/</a:t>
            </a:r>
            <a:r>
              <a:rPr lang="en-US" b="0" dirty="0" err="1">
                <a:solidFill>
                  <a:srgbClr val="000000"/>
                </a:solidFill>
              </a:rPr>
              <a:t>search_pattern</a:t>
            </a:r>
            <a:r>
              <a:rPr lang="en-US" b="0" dirty="0">
                <a:solidFill>
                  <a:srgbClr val="000000"/>
                </a:solidFill>
              </a:rPr>
              <a:t>/</a:t>
            </a:r>
            <a:r>
              <a:rPr lang="en-US" b="0" dirty="0" err="1">
                <a:solidFill>
                  <a:srgbClr val="000000"/>
                </a:solidFill>
              </a:rPr>
              <a:t>replace_pattern</a:t>
            </a:r>
            <a:r>
              <a:rPr lang="en-US" b="0" dirty="0">
                <a:solidFill>
                  <a:srgbClr val="000000"/>
                </a:solidFill>
              </a:rPr>
              <a:t>/command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commands: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 – substitute		g - global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d – delete</a:t>
            </a:r>
          </a:p>
          <a:p>
            <a:pPr marL="2338387" lvl="5" indent="0" algn="just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722549" y="3860800"/>
            <a:ext cx="8726510" cy="22970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sed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's/[Ii]/B/' 11.txt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SED – Stream Editor</a:t>
            </a:r>
          </a:p>
        </p:txBody>
      </p:sp>
    </p:spTree>
    <p:extLst>
      <p:ext uri="{BB962C8B-B14F-4D97-AF65-F5344CB8AC3E}">
        <p14:creationId xmlns:p14="http://schemas.microsoft.com/office/powerpoint/2010/main" val="1517572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Other UNIX editors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09750" y="1482817"/>
            <a:ext cx="8572500" cy="387599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Two popular alternatives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Pico</a:t>
            </a:r>
          </a:p>
          <a:p>
            <a:pPr marL="461963" lvl="2" indent="0">
              <a:lnSpc>
                <a:spcPct val="100000"/>
              </a:lnSpc>
              <a:buNone/>
            </a:pPr>
            <a:r>
              <a:rPr lang="en-US" sz="1800" dirty="0"/>
              <a:t>– text editor for Unix and Unix-based computer systems</a:t>
            </a:r>
          </a:p>
          <a:p>
            <a:pPr marL="461963" lvl="2" indent="0">
              <a:lnSpc>
                <a:spcPct val="100000"/>
              </a:lnSpc>
              <a:buNone/>
            </a:pPr>
            <a:r>
              <a:rPr lang="en-US" sz="1800" dirty="0"/>
              <a:t>– integrated with the Pine e-mail client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 err="1"/>
              <a:t>Nedit</a:t>
            </a:r>
            <a:endParaRPr lang="en-US" sz="1800" dirty="0"/>
          </a:p>
          <a:p>
            <a:pPr marL="461963" lvl="2" indent="0">
              <a:lnSpc>
                <a:spcPct val="100000"/>
              </a:lnSpc>
              <a:buNone/>
            </a:pPr>
            <a:r>
              <a:rPr lang="en-US" sz="1800" dirty="0"/>
              <a:t>– standard GUI (Graphical User Interface) style text editor for programs and plain-text files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2759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169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syntax:		</a:t>
            </a:r>
            <a:r>
              <a:rPr lang="en-US" b="0" dirty="0" err="1">
                <a:solidFill>
                  <a:srgbClr val="000000"/>
                </a:solidFill>
              </a:rPr>
              <a:t>sed</a:t>
            </a:r>
            <a:r>
              <a:rPr lang="en-US" b="0" dirty="0">
                <a:solidFill>
                  <a:srgbClr val="000000"/>
                </a:solidFill>
              </a:rPr>
              <a:t> 'transform' file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transform:	line command/</a:t>
            </a:r>
            <a:r>
              <a:rPr lang="en-US" b="0" dirty="0" err="1">
                <a:solidFill>
                  <a:srgbClr val="000000"/>
                </a:solidFill>
              </a:rPr>
              <a:t>search_pattern</a:t>
            </a:r>
            <a:r>
              <a:rPr lang="en-US" b="0" dirty="0">
                <a:solidFill>
                  <a:srgbClr val="000000"/>
                </a:solidFill>
              </a:rPr>
              <a:t>/</a:t>
            </a:r>
            <a:r>
              <a:rPr lang="en-US" b="0" dirty="0" err="1">
                <a:solidFill>
                  <a:srgbClr val="000000"/>
                </a:solidFill>
              </a:rPr>
              <a:t>replace_pattern</a:t>
            </a:r>
            <a:r>
              <a:rPr lang="en-US" b="0" dirty="0">
                <a:solidFill>
                  <a:srgbClr val="000000"/>
                </a:solidFill>
              </a:rPr>
              <a:t>/command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commands: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 – substitute		g - global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d – delete</a:t>
            </a:r>
          </a:p>
          <a:p>
            <a:pPr marL="2338387" lvl="5" indent="0" algn="just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722549" y="3860800"/>
            <a:ext cx="8726510" cy="22970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sed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's/[Ii]/B/' 11.txt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3061417" y="4108450"/>
            <a:ext cx="457200" cy="3048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6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3315417" y="4413250"/>
            <a:ext cx="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6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928659" y="4797426"/>
            <a:ext cx="27735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  <a:latin typeface="Arial" charset="0"/>
                <a:cs typeface="Arial" charset="0"/>
              </a:rPr>
              <a:t>Range: searched text can</a:t>
            </a:r>
          </a:p>
          <a:p>
            <a:pPr eaLnBrk="1" hangingPunct="1"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  <a:latin typeface="Arial" charset="0"/>
                <a:cs typeface="Arial" charset="0"/>
              </a:rPr>
              <a:t>be any of these </a:t>
            </a:r>
            <a:r>
              <a:rPr lang="en-US" sz="1600" dirty="0" err="1">
                <a:solidFill>
                  <a:srgbClr val="FFFFFF"/>
                </a:solidFill>
                <a:latin typeface="Arial" charset="0"/>
                <a:cs typeface="Arial" charset="0"/>
              </a:rPr>
              <a:t>cahracters</a:t>
            </a:r>
            <a:endParaRPr lang="en-US" sz="160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15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SED – Stream Editor</a:t>
            </a:r>
          </a:p>
        </p:txBody>
      </p:sp>
    </p:spTree>
    <p:extLst>
      <p:ext uri="{BB962C8B-B14F-4D97-AF65-F5344CB8AC3E}">
        <p14:creationId xmlns:p14="http://schemas.microsoft.com/office/powerpoint/2010/main" val="23142552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170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syntax:		</a:t>
            </a:r>
            <a:r>
              <a:rPr lang="en-US" b="0" dirty="0" err="1">
                <a:solidFill>
                  <a:srgbClr val="000000"/>
                </a:solidFill>
              </a:rPr>
              <a:t>sed</a:t>
            </a:r>
            <a:r>
              <a:rPr lang="en-US" b="0" dirty="0">
                <a:solidFill>
                  <a:srgbClr val="000000"/>
                </a:solidFill>
              </a:rPr>
              <a:t> 'transform' file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transform:	line command/</a:t>
            </a:r>
            <a:r>
              <a:rPr lang="en-US" b="0" dirty="0" err="1">
                <a:solidFill>
                  <a:srgbClr val="000000"/>
                </a:solidFill>
              </a:rPr>
              <a:t>search_pattern</a:t>
            </a:r>
            <a:r>
              <a:rPr lang="en-US" b="0" dirty="0">
                <a:solidFill>
                  <a:srgbClr val="000000"/>
                </a:solidFill>
              </a:rPr>
              <a:t>/</a:t>
            </a:r>
            <a:r>
              <a:rPr lang="en-US" b="0" dirty="0" err="1">
                <a:solidFill>
                  <a:srgbClr val="000000"/>
                </a:solidFill>
              </a:rPr>
              <a:t>replace_pattern</a:t>
            </a:r>
            <a:r>
              <a:rPr lang="en-US" b="0" dirty="0">
                <a:solidFill>
                  <a:srgbClr val="000000"/>
                </a:solidFill>
              </a:rPr>
              <a:t>/command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commands: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 – substitute		g - global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d – delete</a:t>
            </a:r>
          </a:p>
          <a:p>
            <a:pPr marL="2338387" lvl="5" indent="0" algn="just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722549" y="3860800"/>
            <a:ext cx="8726510" cy="22970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sed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's/[Ii]/B/' 11.txt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Bf there's one piece of important advice I will be allowed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to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gBve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you, let it be that in driving your own motorized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vehBcle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, do your best not to run over people.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SED – Stream Editor</a:t>
            </a:r>
          </a:p>
        </p:txBody>
      </p:sp>
    </p:spTree>
    <p:extLst>
      <p:ext uri="{BB962C8B-B14F-4D97-AF65-F5344CB8AC3E}">
        <p14:creationId xmlns:p14="http://schemas.microsoft.com/office/powerpoint/2010/main" val="2013034756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171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syntax:		</a:t>
            </a:r>
            <a:r>
              <a:rPr lang="en-US" b="0" dirty="0" err="1">
                <a:solidFill>
                  <a:srgbClr val="000000"/>
                </a:solidFill>
              </a:rPr>
              <a:t>sed</a:t>
            </a:r>
            <a:r>
              <a:rPr lang="en-US" b="0" dirty="0">
                <a:solidFill>
                  <a:srgbClr val="000000"/>
                </a:solidFill>
              </a:rPr>
              <a:t> 'transform' file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transform:	line command/</a:t>
            </a:r>
            <a:r>
              <a:rPr lang="en-US" b="0" dirty="0" err="1">
                <a:solidFill>
                  <a:srgbClr val="000000"/>
                </a:solidFill>
              </a:rPr>
              <a:t>search_pattern</a:t>
            </a:r>
            <a:r>
              <a:rPr lang="en-US" b="0" dirty="0">
                <a:solidFill>
                  <a:srgbClr val="000000"/>
                </a:solidFill>
              </a:rPr>
              <a:t>/</a:t>
            </a:r>
            <a:r>
              <a:rPr lang="en-US" b="0" dirty="0" err="1">
                <a:solidFill>
                  <a:srgbClr val="000000"/>
                </a:solidFill>
              </a:rPr>
              <a:t>replace_pattern</a:t>
            </a:r>
            <a:r>
              <a:rPr lang="en-US" b="0" dirty="0">
                <a:solidFill>
                  <a:srgbClr val="000000"/>
                </a:solidFill>
              </a:rPr>
              <a:t>/command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commands: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 – substitute		g - global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d – delete</a:t>
            </a:r>
          </a:p>
          <a:p>
            <a:pPr marL="2338387" lvl="5" indent="0" algn="just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722549" y="3860800"/>
            <a:ext cx="8726510" cy="22970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sed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's/[Ii]/B/' 11.txt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Bf there's one piece of important advice I will be allowed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to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gBve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you, let it be that in driving your own motorized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vehBcle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, do your best not to run over people.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2235200" y="4264025"/>
            <a:ext cx="152400" cy="3048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 flipV="1">
            <a:off x="2387600" y="4568824"/>
            <a:ext cx="831850" cy="114617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2603500" y="4448175"/>
            <a:ext cx="152400" cy="3048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2527300" y="4610100"/>
            <a:ext cx="152400" cy="3048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 flipV="1">
            <a:off x="2755900" y="4752973"/>
            <a:ext cx="463550" cy="96202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flipH="1" flipV="1">
            <a:off x="2679700" y="4914900"/>
            <a:ext cx="539750" cy="80009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3219450" y="5516497"/>
            <a:ext cx="32880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  <a:latin typeface="Arial" charset="0"/>
                <a:cs typeface="Arial" charset="0"/>
              </a:rPr>
              <a:t>First occurrence on each line of</a:t>
            </a:r>
          </a:p>
          <a:p>
            <a:pPr eaLnBrk="1" hangingPunct="1"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  <a:latin typeface="Arial" charset="0"/>
                <a:cs typeface="Arial" charset="0"/>
              </a:rPr>
              <a:t>either I or </a:t>
            </a:r>
            <a:r>
              <a:rPr lang="en-US" sz="1600" dirty="0" err="1">
                <a:solidFill>
                  <a:srgbClr val="FFFFFF"/>
                </a:solidFill>
                <a:latin typeface="Arial" charset="0"/>
                <a:cs typeface="Arial" charset="0"/>
              </a:rPr>
              <a:t>i</a:t>
            </a:r>
            <a:r>
              <a:rPr lang="en-US" sz="1600" dirty="0">
                <a:solidFill>
                  <a:srgbClr val="FFFFFF"/>
                </a:solidFill>
                <a:latin typeface="Arial" charset="0"/>
                <a:cs typeface="Arial" charset="0"/>
              </a:rPr>
              <a:t> are replaced with B</a:t>
            </a:r>
          </a:p>
        </p:txBody>
      </p:sp>
      <p:sp>
        <p:nvSpPr>
          <p:cNvPr id="19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SED – Stream Editor</a:t>
            </a:r>
          </a:p>
        </p:txBody>
      </p:sp>
    </p:spTree>
    <p:extLst>
      <p:ext uri="{BB962C8B-B14F-4D97-AF65-F5344CB8AC3E}">
        <p14:creationId xmlns:p14="http://schemas.microsoft.com/office/powerpoint/2010/main" val="253376845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172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syntax:		</a:t>
            </a:r>
            <a:r>
              <a:rPr lang="en-US" b="0" dirty="0" err="1">
                <a:solidFill>
                  <a:srgbClr val="000000"/>
                </a:solidFill>
              </a:rPr>
              <a:t>sed</a:t>
            </a:r>
            <a:r>
              <a:rPr lang="en-US" b="0" dirty="0">
                <a:solidFill>
                  <a:srgbClr val="000000"/>
                </a:solidFill>
              </a:rPr>
              <a:t> 'transform' file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transform:	line command/</a:t>
            </a:r>
            <a:r>
              <a:rPr lang="en-US" b="0" dirty="0" err="1">
                <a:solidFill>
                  <a:srgbClr val="000000"/>
                </a:solidFill>
              </a:rPr>
              <a:t>search_pattern</a:t>
            </a:r>
            <a:r>
              <a:rPr lang="en-US" b="0" dirty="0">
                <a:solidFill>
                  <a:srgbClr val="000000"/>
                </a:solidFill>
              </a:rPr>
              <a:t>/</a:t>
            </a:r>
            <a:r>
              <a:rPr lang="en-US" b="0" dirty="0" err="1">
                <a:solidFill>
                  <a:srgbClr val="000000"/>
                </a:solidFill>
              </a:rPr>
              <a:t>replace_pattern</a:t>
            </a:r>
            <a:r>
              <a:rPr lang="en-US" b="0" dirty="0">
                <a:solidFill>
                  <a:srgbClr val="000000"/>
                </a:solidFill>
              </a:rPr>
              <a:t>/command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commands: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 – substitute		g - global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d – delete</a:t>
            </a:r>
          </a:p>
          <a:p>
            <a:pPr marL="2338387" lvl="5" indent="0" algn="just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722549" y="3860800"/>
            <a:ext cx="8726510" cy="22970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sed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's/[Ii]/B/' 11.txt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Bf there's one piece of important advice I will be allowed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to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gBve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you, let it be that in driving your own motorized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vehBcle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, do your best not to run over people.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sed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's/[Ii]/B/g' 11.txt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SED – Stream Editor</a:t>
            </a:r>
          </a:p>
        </p:txBody>
      </p:sp>
    </p:spTree>
    <p:extLst>
      <p:ext uri="{BB962C8B-B14F-4D97-AF65-F5344CB8AC3E}">
        <p14:creationId xmlns:p14="http://schemas.microsoft.com/office/powerpoint/2010/main" val="302173682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173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syntax:		</a:t>
            </a:r>
            <a:r>
              <a:rPr lang="en-US" b="0" dirty="0" err="1">
                <a:solidFill>
                  <a:srgbClr val="000000"/>
                </a:solidFill>
              </a:rPr>
              <a:t>sed</a:t>
            </a:r>
            <a:r>
              <a:rPr lang="en-US" b="0" dirty="0">
                <a:solidFill>
                  <a:srgbClr val="000000"/>
                </a:solidFill>
              </a:rPr>
              <a:t> 'transform' file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transform:	line command/</a:t>
            </a:r>
            <a:r>
              <a:rPr lang="en-US" b="0" dirty="0" err="1">
                <a:solidFill>
                  <a:srgbClr val="000000"/>
                </a:solidFill>
              </a:rPr>
              <a:t>search_pattern</a:t>
            </a:r>
            <a:r>
              <a:rPr lang="en-US" b="0" dirty="0">
                <a:solidFill>
                  <a:srgbClr val="000000"/>
                </a:solidFill>
              </a:rPr>
              <a:t>/</a:t>
            </a:r>
            <a:r>
              <a:rPr lang="en-US" b="0" dirty="0" err="1">
                <a:solidFill>
                  <a:srgbClr val="000000"/>
                </a:solidFill>
              </a:rPr>
              <a:t>replace_pattern</a:t>
            </a:r>
            <a:r>
              <a:rPr lang="en-US" b="0" dirty="0">
                <a:solidFill>
                  <a:srgbClr val="000000"/>
                </a:solidFill>
              </a:rPr>
              <a:t>/command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commands: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 – substitute		g - global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d – delete</a:t>
            </a:r>
          </a:p>
          <a:p>
            <a:pPr marL="2338387" lvl="5" indent="0" algn="just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722549" y="3860800"/>
            <a:ext cx="8726510" cy="22970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sed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's/[Ii]/B/' 11.txt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Bf there's one piece of important advice I will be allowed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to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gBve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you, let it be that in driving your own motorized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vehBcle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, do your best not to run over people.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sed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's/[Ii]/B/g' 11.txt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3700463" y="4785360"/>
            <a:ext cx="152400" cy="3048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 flipV="1">
            <a:off x="3784283" y="5090160"/>
            <a:ext cx="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799044" y="5463540"/>
            <a:ext cx="43797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Arial" charset="0"/>
                <a:cs typeface="Arial" charset="0"/>
              </a:rPr>
              <a:t>g command for 'global' substitution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Arial" charset="0"/>
                <a:cs typeface="Arial" charset="0"/>
              </a:rPr>
              <a:t>all occurrences of search pattern will be replaced</a:t>
            </a: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SED – Stream Editor</a:t>
            </a:r>
          </a:p>
        </p:txBody>
      </p:sp>
    </p:spTree>
    <p:extLst>
      <p:ext uri="{BB962C8B-B14F-4D97-AF65-F5344CB8AC3E}">
        <p14:creationId xmlns:p14="http://schemas.microsoft.com/office/powerpoint/2010/main" val="3835017533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174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syntax:		</a:t>
            </a:r>
            <a:r>
              <a:rPr lang="en-US" b="0" dirty="0" err="1">
                <a:solidFill>
                  <a:srgbClr val="000000"/>
                </a:solidFill>
              </a:rPr>
              <a:t>sed</a:t>
            </a:r>
            <a:r>
              <a:rPr lang="en-US" b="0" dirty="0">
                <a:solidFill>
                  <a:srgbClr val="000000"/>
                </a:solidFill>
              </a:rPr>
              <a:t> 'transform' file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transform:	line command/</a:t>
            </a:r>
            <a:r>
              <a:rPr lang="en-US" b="0" dirty="0" err="1">
                <a:solidFill>
                  <a:srgbClr val="000000"/>
                </a:solidFill>
              </a:rPr>
              <a:t>search_pattern</a:t>
            </a:r>
            <a:r>
              <a:rPr lang="en-US" b="0" dirty="0">
                <a:solidFill>
                  <a:srgbClr val="000000"/>
                </a:solidFill>
              </a:rPr>
              <a:t>/</a:t>
            </a:r>
            <a:r>
              <a:rPr lang="en-US" b="0" dirty="0" err="1">
                <a:solidFill>
                  <a:srgbClr val="000000"/>
                </a:solidFill>
              </a:rPr>
              <a:t>replace_pattern</a:t>
            </a:r>
            <a:r>
              <a:rPr lang="en-US" b="0" dirty="0">
                <a:solidFill>
                  <a:srgbClr val="000000"/>
                </a:solidFill>
              </a:rPr>
              <a:t>/command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commands: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 – substitute		g - global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d – delete</a:t>
            </a:r>
          </a:p>
          <a:p>
            <a:pPr marL="2338387" lvl="5" indent="0" algn="just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722549" y="3860800"/>
            <a:ext cx="8726510" cy="22970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sed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's/[Ii]/B/' 11.txt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Bf there's one piece of important advice I will be allowed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to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gBve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you, let it be that in driving your own motorized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vehBcle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, do your best not to run over people.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sed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's/[Ii]/B/g' 11.txt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Bf there's one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pBece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of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Bmportant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advBce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B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wBll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be allowed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to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gBve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you, let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Bt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be that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Bn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drBvBng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your own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motorBzed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vehBcle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, do your best not to run over people.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SED – Stream Editor</a:t>
            </a:r>
          </a:p>
        </p:txBody>
      </p:sp>
    </p:spTree>
    <p:extLst>
      <p:ext uri="{BB962C8B-B14F-4D97-AF65-F5344CB8AC3E}">
        <p14:creationId xmlns:p14="http://schemas.microsoft.com/office/powerpoint/2010/main" val="1780310693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175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syntax:		</a:t>
            </a:r>
            <a:r>
              <a:rPr lang="en-US" b="0" dirty="0" err="1">
                <a:solidFill>
                  <a:srgbClr val="000000"/>
                </a:solidFill>
              </a:rPr>
              <a:t>sed</a:t>
            </a:r>
            <a:r>
              <a:rPr lang="en-US" b="0" dirty="0">
                <a:solidFill>
                  <a:srgbClr val="000000"/>
                </a:solidFill>
              </a:rPr>
              <a:t> 'transform' file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transform:	line command/</a:t>
            </a:r>
            <a:r>
              <a:rPr lang="en-US" b="0" dirty="0" err="1">
                <a:solidFill>
                  <a:srgbClr val="000000"/>
                </a:solidFill>
              </a:rPr>
              <a:t>search_pattern</a:t>
            </a:r>
            <a:r>
              <a:rPr lang="en-US" b="0" dirty="0">
                <a:solidFill>
                  <a:srgbClr val="000000"/>
                </a:solidFill>
              </a:rPr>
              <a:t>/</a:t>
            </a:r>
            <a:r>
              <a:rPr lang="en-US" b="0" dirty="0" err="1">
                <a:solidFill>
                  <a:srgbClr val="000000"/>
                </a:solidFill>
              </a:rPr>
              <a:t>replace_pattern</a:t>
            </a:r>
            <a:r>
              <a:rPr lang="en-US" b="0" dirty="0">
                <a:solidFill>
                  <a:srgbClr val="000000"/>
                </a:solidFill>
              </a:rPr>
              <a:t>/command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commands: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 – substitute		g - global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d – delete</a:t>
            </a:r>
          </a:p>
          <a:p>
            <a:pPr marL="2338387" lvl="5" indent="0" algn="just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722549" y="3860800"/>
            <a:ext cx="8726510" cy="22970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sed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's/[Ii]/B/' 11.txt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Bf there's one piece of important advice I will be allowed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to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gBve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you, let it be that in driving your own motorized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vehBcle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, do your best not to run over people.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sed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's/[Ii]/B/g' 11.txt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Bf there's one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pBece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of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Bmportant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advBce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B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wBll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be allowed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to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gBve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you, let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Bt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be that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Bn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drBvBng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your own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motorBzed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vehBcle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, do your best not to run over people.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2243137" y="4969668"/>
            <a:ext cx="1524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2507456" y="5295899"/>
            <a:ext cx="1524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2600323" y="5133975"/>
            <a:ext cx="1524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3707606" y="4969668"/>
            <a:ext cx="1524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3807618" y="5133975"/>
            <a:ext cx="1524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4448174" y="4969668"/>
            <a:ext cx="1524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4812506" y="5133975"/>
            <a:ext cx="1524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5274468" y="5138737"/>
            <a:ext cx="1524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5453062" y="5138737"/>
            <a:ext cx="1524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5641182" y="4969668"/>
            <a:ext cx="1524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6009604" y="4969668"/>
            <a:ext cx="1524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1" name="Oval 5"/>
          <p:cNvSpPr>
            <a:spLocks noChangeArrowheads="1"/>
          </p:cNvSpPr>
          <p:nvPr/>
        </p:nvSpPr>
        <p:spPr bwMode="auto">
          <a:xfrm>
            <a:off x="6283448" y="4967286"/>
            <a:ext cx="1524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7118596" y="5133975"/>
            <a:ext cx="1524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4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SED – Stream Editor</a:t>
            </a:r>
          </a:p>
        </p:txBody>
      </p:sp>
    </p:spTree>
    <p:extLst>
      <p:ext uri="{BB962C8B-B14F-4D97-AF65-F5344CB8AC3E}">
        <p14:creationId xmlns:p14="http://schemas.microsoft.com/office/powerpoint/2010/main" val="2508557982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176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syntax:		</a:t>
            </a:r>
            <a:r>
              <a:rPr lang="en-US" b="0" dirty="0" err="1">
                <a:solidFill>
                  <a:srgbClr val="000000"/>
                </a:solidFill>
              </a:rPr>
              <a:t>sed</a:t>
            </a:r>
            <a:r>
              <a:rPr lang="en-US" b="0" dirty="0">
                <a:solidFill>
                  <a:srgbClr val="000000"/>
                </a:solidFill>
              </a:rPr>
              <a:t> 'transform' file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transform:	line command/</a:t>
            </a:r>
            <a:r>
              <a:rPr lang="en-US" b="0" dirty="0" err="1">
                <a:solidFill>
                  <a:srgbClr val="000000"/>
                </a:solidFill>
              </a:rPr>
              <a:t>search_pattern</a:t>
            </a:r>
            <a:r>
              <a:rPr lang="en-US" b="0" dirty="0">
                <a:solidFill>
                  <a:srgbClr val="000000"/>
                </a:solidFill>
              </a:rPr>
              <a:t>/</a:t>
            </a:r>
            <a:r>
              <a:rPr lang="en-US" b="0" dirty="0" err="1">
                <a:solidFill>
                  <a:srgbClr val="000000"/>
                </a:solidFill>
              </a:rPr>
              <a:t>replace_pattern</a:t>
            </a:r>
            <a:r>
              <a:rPr lang="en-US" b="0" dirty="0">
                <a:solidFill>
                  <a:srgbClr val="000000"/>
                </a:solidFill>
              </a:rPr>
              <a:t>/command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commands: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 – substitute		g - global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d – delete</a:t>
            </a:r>
          </a:p>
          <a:p>
            <a:pPr marL="2338387" lvl="5" indent="0" algn="just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722549" y="3860800"/>
            <a:ext cx="8726510" cy="22970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sed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'2 s/[Ii]/B/g' 11.txt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SED – Stream Editor</a:t>
            </a:r>
          </a:p>
        </p:txBody>
      </p:sp>
    </p:spTree>
    <p:extLst>
      <p:ext uri="{BB962C8B-B14F-4D97-AF65-F5344CB8AC3E}">
        <p14:creationId xmlns:p14="http://schemas.microsoft.com/office/powerpoint/2010/main" val="1546713095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177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syntax:		</a:t>
            </a:r>
            <a:r>
              <a:rPr lang="en-US" b="0" dirty="0" err="1">
                <a:solidFill>
                  <a:srgbClr val="000000"/>
                </a:solidFill>
              </a:rPr>
              <a:t>sed</a:t>
            </a:r>
            <a:r>
              <a:rPr lang="en-US" b="0" dirty="0">
                <a:solidFill>
                  <a:srgbClr val="000000"/>
                </a:solidFill>
              </a:rPr>
              <a:t> 'transform' file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transform:	line command/</a:t>
            </a:r>
            <a:r>
              <a:rPr lang="en-US" b="0" dirty="0" err="1">
                <a:solidFill>
                  <a:srgbClr val="000000"/>
                </a:solidFill>
              </a:rPr>
              <a:t>search_pattern</a:t>
            </a:r>
            <a:r>
              <a:rPr lang="en-US" b="0" dirty="0">
                <a:solidFill>
                  <a:srgbClr val="000000"/>
                </a:solidFill>
              </a:rPr>
              <a:t>/</a:t>
            </a:r>
            <a:r>
              <a:rPr lang="en-US" b="0" dirty="0" err="1">
                <a:solidFill>
                  <a:srgbClr val="000000"/>
                </a:solidFill>
              </a:rPr>
              <a:t>replace_pattern</a:t>
            </a:r>
            <a:r>
              <a:rPr lang="en-US" b="0" dirty="0">
                <a:solidFill>
                  <a:srgbClr val="000000"/>
                </a:solidFill>
              </a:rPr>
              <a:t>/command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commands: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 – substitute		g - global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d – delete</a:t>
            </a:r>
          </a:p>
          <a:p>
            <a:pPr marL="2338387" lvl="5" indent="0" algn="just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722549" y="3860800"/>
            <a:ext cx="8726510" cy="22970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sed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'2 s/[Ii]/B/g' 11.txt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2857500" y="4114800"/>
            <a:ext cx="152400" cy="3048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2933700" y="4419600"/>
            <a:ext cx="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754531" y="4816475"/>
            <a:ext cx="23583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Arial" charset="0"/>
                <a:cs typeface="Arial" charset="0"/>
              </a:rPr>
              <a:t>Line #2. substitutions will</a:t>
            </a:r>
          </a:p>
          <a:p>
            <a:pPr eaLnBrk="1" hangingPunct="1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Arial" charset="0"/>
                <a:cs typeface="Arial" charset="0"/>
              </a:rPr>
              <a:t>happen only on this line</a:t>
            </a: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SED – Stream Editor</a:t>
            </a:r>
          </a:p>
        </p:txBody>
      </p:sp>
    </p:spTree>
    <p:extLst>
      <p:ext uri="{BB962C8B-B14F-4D97-AF65-F5344CB8AC3E}">
        <p14:creationId xmlns:p14="http://schemas.microsoft.com/office/powerpoint/2010/main" val="408004455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178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syntax:		</a:t>
            </a:r>
            <a:r>
              <a:rPr lang="en-US" b="0" dirty="0" err="1">
                <a:solidFill>
                  <a:srgbClr val="000000"/>
                </a:solidFill>
              </a:rPr>
              <a:t>sed</a:t>
            </a:r>
            <a:r>
              <a:rPr lang="en-US" b="0" dirty="0">
                <a:solidFill>
                  <a:srgbClr val="000000"/>
                </a:solidFill>
              </a:rPr>
              <a:t> 'transform' file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transform:	line command/</a:t>
            </a:r>
            <a:r>
              <a:rPr lang="en-US" b="0" dirty="0" err="1">
                <a:solidFill>
                  <a:srgbClr val="000000"/>
                </a:solidFill>
              </a:rPr>
              <a:t>search_pattern</a:t>
            </a:r>
            <a:r>
              <a:rPr lang="en-US" b="0" dirty="0">
                <a:solidFill>
                  <a:srgbClr val="000000"/>
                </a:solidFill>
              </a:rPr>
              <a:t>/</a:t>
            </a:r>
            <a:r>
              <a:rPr lang="en-US" b="0" dirty="0" err="1">
                <a:solidFill>
                  <a:srgbClr val="000000"/>
                </a:solidFill>
              </a:rPr>
              <a:t>replace_pattern</a:t>
            </a:r>
            <a:r>
              <a:rPr lang="en-US" b="0" dirty="0">
                <a:solidFill>
                  <a:srgbClr val="000000"/>
                </a:solidFill>
              </a:rPr>
              <a:t>/command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commands: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 – substitute		g - global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d – delete</a:t>
            </a:r>
          </a:p>
          <a:p>
            <a:pPr marL="2338387" lvl="5" indent="0" algn="just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722549" y="3860800"/>
            <a:ext cx="8726510" cy="22970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sed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'2 s/[Ii]/B/g' 11.txt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If there's one piece of important advice I will be allowed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to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gBve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you, let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Bt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be that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Bn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drBvBng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your own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motorBzed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vehicle, do your best not to run over people.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SED – Stream Editor</a:t>
            </a:r>
          </a:p>
        </p:txBody>
      </p:sp>
    </p:spTree>
    <p:extLst>
      <p:ext uri="{BB962C8B-B14F-4D97-AF65-F5344CB8AC3E}">
        <p14:creationId xmlns:p14="http://schemas.microsoft.com/office/powerpoint/2010/main" val="3875545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UNIX SHELL SCRIPTING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974138" y="6511926"/>
            <a:ext cx="1693862" cy="269875"/>
          </a:xfrm>
        </p:spPr>
        <p:txBody>
          <a:bodyPr/>
          <a:lstStyle/>
          <a:p>
            <a:fld id="{D341B97A-378E-4F69-9D74-E5B0730D91F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0" y="6324600"/>
            <a:ext cx="4489450" cy="457200"/>
          </a:xfrm>
        </p:spPr>
        <p:txBody>
          <a:bodyPr/>
          <a:lstStyle/>
          <a:p>
            <a:r>
              <a:rPr lang="en-US"/>
              <a:t>Copyright © 2015 Accenture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37499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179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syntax:		</a:t>
            </a:r>
            <a:r>
              <a:rPr lang="en-US" b="0" dirty="0" err="1">
                <a:solidFill>
                  <a:srgbClr val="000000"/>
                </a:solidFill>
              </a:rPr>
              <a:t>sed</a:t>
            </a:r>
            <a:r>
              <a:rPr lang="en-US" b="0" dirty="0">
                <a:solidFill>
                  <a:srgbClr val="000000"/>
                </a:solidFill>
              </a:rPr>
              <a:t> 'transform' file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transform:	line command/</a:t>
            </a:r>
            <a:r>
              <a:rPr lang="en-US" b="0" dirty="0" err="1">
                <a:solidFill>
                  <a:srgbClr val="000000"/>
                </a:solidFill>
              </a:rPr>
              <a:t>search_pattern</a:t>
            </a:r>
            <a:r>
              <a:rPr lang="en-US" b="0" dirty="0">
                <a:solidFill>
                  <a:srgbClr val="000000"/>
                </a:solidFill>
              </a:rPr>
              <a:t>/</a:t>
            </a:r>
            <a:r>
              <a:rPr lang="en-US" b="0" dirty="0" err="1">
                <a:solidFill>
                  <a:srgbClr val="000000"/>
                </a:solidFill>
              </a:rPr>
              <a:t>replace_pattern</a:t>
            </a:r>
            <a:r>
              <a:rPr lang="en-US" b="0" dirty="0">
                <a:solidFill>
                  <a:srgbClr val="000000"/>
                </a:solidFill>
              </a:rPr>
              <a:t>/command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commands: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 – substitute		g - global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d – delete</a:t>
            </a:r>
          </a:p>
          <a:p>
            <a:pPr marL="2338387" lvl="5" indent="0" algn="just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722549" y="3860800"/>
            <a:ext cx="8726510" cy="22970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sed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'2 s/[Ii]/B/g' 11.txt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If there's one piece of important advice I will be allowed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to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gBve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you, let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Bt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be that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Bn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drBvBng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your own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motorBzed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vehicle, do your best not to run over people.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2600324" y="4471986"/>
            <a:ext cx="1524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3805237" y="4471986"/>
            <a:ext cx="1524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4814886" y="4471986"/>
            <a:ext cx="1524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7119812" y="4478336"/>
            <a:ext cx="1524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5267324" y="4471986"/>
            <a:ext cx="1524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5457825" y="4471986"/>
            <a:ext cx="1524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7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SED – Stream Editor</a:t>
            </a:r>
          </a:p>
        </p:txBody>
      </p:sp>
    </p:spTree>
    <p:extLst>
      <p:ext uri="{BB962C8B-B14F-4D97-AF65-F5344CB8AC3E}">
        <p14:creationId xmlns:p14="http://schemas.microsoft.com/office/powerpoint/2010/main" val="3326681990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180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syntax:		</a:t>
            </a:r>
            <a:r>
              <a:rPr lang="en-US" b="0" dirty="0" err="1">
                <a:solidFill>
                  <a:srgbClr val="000000"/>
                </a:solidFill>
              </a:rPr>
              <a:t>sed</a:t>
            </a:r>
            <a:r>
              <a:rPr lang="en-US" b="0" dirty="0">
                <a:solidFill>
                  <a:srgbClr val="000000"/>
                </a:solidFill>
              </a:rPr>
              <a:t> 'transform' file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transform:	line command/</a:t>
            </a:r>
            <a:r>
              <a:rPr lang="en-US" b="0" dirty="0" err="1">
                <a:solidFill>
                  <a:srgbClr val="000000"/>
                </a:solidFill>
              </a:rPr>
              <a:t>search_pattern</a:t>
            </a:r>
            <a:r>
              <a:rPr lang="en-US" b="0" dirty="0">
                <a:solidFill>
                  <a:srgbClr val="000000"/>
                </a:solidFill>
              </a:rPr>
              <a:t>/</a:t>
            </a:r>
            <a:r>
              <a:rPr lang="en-US" b="0" dirty="0" err="1">
                <a:solidFill>
                  <a:srgbClr val="000000"/>
                </a:solidFill>
              </a:rPr>
              <a:t>replace_pattern</a:t>
            </a:r>
            <a:r>
              <a:rPr lang="en-US" b="0" dirty="0">
                <a:solidFill>
                  <a:srgbClr val="000000"/>
                </a:solidFill>
              </a:rPr>
              <a:t>/command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commands: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 – substitute		g - global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d – delete</a:t>
            </a:r>
          </a:p>
          <a:p>
            <a:pPr marL="2338387" lvl="5" indent="0" algn="just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722549" y="3860800"/>
            <a:ext cx="8726510" cy="22970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sed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'2 s/[Ii]/B/g' 11.txt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If there's one piece of important advice I will be allowed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to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gBve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you, let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Bt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be that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Bn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drBvBng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your own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motorBzed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vehicle, do your best not to run over people.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sed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'/I/d' 11.txt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SED – Stream Editor</a:t>
            </a:r>
          </a:p>
        </p:txBody>
      </p:sp>
    </p:spTree>
    <p:extLst>
      <p:ext uri="{BB962C8B-B14F-4D97-AF65-F5344CB8AC3E}">
        <p14:creationId xmlns:p14="http://schemas.microsoft.com/office/powerpoint/2010/main" val="3481471837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181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syntax:		</a:t>
            </a:r>
            <a:r>
              <a:rPr lang="en-US" b="0" dirty="0" err="1">
                <a:solidFill>
                  <a:srgbClr val="000000"/>
                </a:solidFill>
              </a:rPr>
              <a:t>sed</a:t>
            </a:r>
            <a:r>
              <a:rPr lang="en-US" b="0" dirty="0">
                <a:solidFill>
                  <a:srgbClr val="000000"/>
                </a:solidFill>
              </a:rPr>
              <a:t> 'transform' file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transform:	line command/</a:t>
            </a:r>
            <a:r>
              <a:rPr lang="en-US" b="0" dirty="0" err="1">
                <a:solidFill>
                  <a:srgbClr val="000000"/>
                </a:solidFill>
              </a:rPr>
              <a:t>search_pattern</a:t>
            </a:r>
            <a:r>
              <a:rPr lang="en-US" b="0" dirty="0">
                <a:solidFill>
                  <a:srgbClr val="000000"/>
                </a:solidFill>
              </a:rPr>
              <a:t>/</a:t>
            </a:r>
            <a:r>
              <a:rPr lang="en-US" b="0" dirty="0" err="1">
                <a:solidFill>
                  <a:srgbClr val="000000"/>
                </a:solidFill>
              </a:rPr>
              <a:t>replace_pattern</a:t>
            </a:r>
            <a:r>
              <a:rPr lang="en-US" b="0" dirty="0">
                <a:solidFill>
                  <a:srgbClr val="000000"/>
                </a:solidFill>
              </a:rPr>
              <a:t>/command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commands: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 – substitute		g - global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d – delete</a:t>
            </a:r>
          </a:p>
          <a:p>
            <a:pPr marL="2338387" lvl="5" indent="0" algn="just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722549" y="3860800"/>
            <a:ext cx="8726510" cy="22970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sed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'2 s/[Ii]/B/g' 11.txt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If there's one piece of important advice I will be allowed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to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gBve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you, let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Bt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be that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Bn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drBvBng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your own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motorBzed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vehicle, do your best not to run over people.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sed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'/I/d' 11.txt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2971801" y="4768846"/>
            <a:ext cx="152400" cy="3048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400" b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3048001" y="5073646"/>
            <a:ext cx="0" cy="228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400" b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077209" y="5262559"/>
            <a:ext cx="19447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 charset="0"/>
                <a:cs typeface="Arial" charset="0"/>
              </a:rPr>
              <a:t>sed will searches for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 charset="0"/>
                <a:cs typeface="Arial" charset="0"/>
              </a:rPr>
              <a:t>occurrence of I</a:t>
            </a: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SED – Stream Editor</a:t>
            </a:r>
          </a:p>
        </p:txBody>
      </p:sp>
    </p:spTree>
    <p:extLst>
      <p:ext uri="{BB962C8B-B14F-4D97-AF65-F5344CB8AC3E}">
        <p14:creationId xmlns:p14="http://schemas.microsoft.com/office/powerpoint/2010/main" val="1894726034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182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syntax:		</a:t>
            </a:r>
            <a:r>
              <a:rPr lang="en-US" b="0" dirty="0" err="1">
                <a:solidFill>
                  <a:srgbClr val="000000"/>
                </a:solidFill>
              </a:rPr>
              <a:t>sed</a:t>
            </a:r>
            <a:r>
              <a:rPr lang="en-US" b="0" dirty="0">
                <a:solidFill>
                  <a:srgbClr val="000000"/>
                </a:solidFill>
              </a:rPr>
              <a:t> 'transform' file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transform:	line command/</a:t>
            </a:r>
            <a:r>
              <a:rPr lang="en-US" b="0" dirty="0" err="1">
                <a:solidFill>
                  <a:srgbClr val="000000"/>
                </a:solidFill>
              </a:rPr>
              <a:t>search_pattern</a:t>
            </a:r>
            <a:r>
              <a:rPr lang="en-US" b="0" dirty="0">
                <a:solidFill>
                  <a:srgbClr val="000000"/>
                </a:solidFill>
              </a:rPr>
              <a:t>/</a:t>
            </a:r>
            <a:r>
              <a:rPr lang="en-US" b="0" dirty="0" err="1">
                <a:solidFill>
                  <a:srgbClr val="000000"/>
                </a:solidFill>
              </a:rPr>
              <a:t>replace_pattern</a:t>
            </a:r>
            <a:r>
              <a:rPr lang="en-US" b="0" dirty="0">
                <a:solidFill>
                  <a:srgbClr val="000000"/>
                </a:solidFill>
              </a:rPr>
              <a:t>/command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commands: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 – substitute		g - global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d – delete</a:t>
            </a:r>
          </a:p>
          <a:p>
            <a:pPr marL="2338387" lvl="5" indent="0" algn="just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722549" y="3860800"/>
            <a:ext cx="8726510" cy="22970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sed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'2 s/[Ii]/B/g' 11.txt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If there's one piece of important advice I will be allowed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to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gBve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you, let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Bt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be that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Bn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drBvBng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your own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motorBzed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vehicle, do your best not to run over people.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sed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'/I/d' 11.txt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3168879" y="4768846"/>
            <a:ext cx="152400" cy="3048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400" b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3245079" y="5073646"/>
            <a:ext cx="0" cy="228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400" b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008188" y="5262559"/>
            <a:ext cx="24769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Arial" charset="0"/>
                <a:cs typeface="Arial" charset="0"/>
              </a:rPr>
              <a:t>and delete lines containing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Arial" charset="0"/>
                <a:cs typeface="Arial" charset="0"/>
              </a:rPr>
              <a:t>that search pattern</a:t>
            </a: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SED – Stream Editor</a:t>
            </a:r>
          </a:p>
        </p:txBody>
      </p:sp>
    </p:spTree>
    <p:extLst>
      <p:ext uri="{BB962C8B-B14F-4D97-AF65-F5344CB8AC3E}">
        <p14:creationId xmlns:p14="http://schemas.microsoft.com/office/powerpoint/2010/main" val="1567525684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183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syntax:		</a:t>
            </a:r>
            <a:r>
              <a:rPr lang="en-US" b="0" dirty="0" err="1">
                <a:solidFill>
                  <a:srgbClr val="000000"/>
                </a:solidFill>
              </a:rPr>
              <a:t>sed</a:t>
            </a:r>
            <a:r>
              <a:rPr lang="en-US" b="0" dirty="0">
                <a:solidFill>
                  <a:srgbClr val="000000"/>
                </a:solidFill>
              </a:rPr>
              <a:t> 'transform' file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transform:	line command/</a:t>
            </a:r>
            <a:r>
              <a:rPr lang="en-US" b="0" dirty="0" err="1">
                <a:solidFill>
                  <a:srgbClr val="000000"/>
                </a:solidFill>
              </a:rPr>
              <a:t>search_pattern</a:t>
            </a:r>
            <a:r>
              <a:rPr lang="en-US" b="0" dirty="0">
                <a:solidFill>
                  <a:srgbClr val="000000"/>
                </a:solidFill>
              </a:rPr>
              <a:t>/</a:t>
            </a:r>
            <a:r>
              <a:rPr lang="en-US" b="0" dirty="0" err="1">
                <a:solidFill>
                  <a:srgbClr val="000000"/>
                </a:solidFill>
              </a:rPr>
              <a:t>replace_pattern</a:t>
            </a:r>
            <a:r>
              <a:rPr lang="en-US" b="0" dirty="0">
                <a:solidFill>
                  <a:srgbClr val="000000"/>
                </a:solidFill>
              </a:rPr>
              <a:t>/command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commands: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 – substitute		g - global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d – delete</a:t>
            </a:r>
          </a:p>
          <a:p>
            <a:pPr marL="2338387" lvl="5" indent="0" algn="just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722549" y="3860800"/>
            <a:ext cx="8726510" cy="22970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sed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'2 s/[Ii]/B/g' 11.txt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If there's one piece of important advice I will be allowed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to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gBve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you, let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Bt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be that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Bn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drBvBng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your own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motorBzed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vehicle, do your best not to run over people.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sed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'/I/d' 11.txt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to give you, let it be that in driving your own motorized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vehicle, do your best not to run over people.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SED – Stream Editor</a:t>
            </a:r>
          </a:p>
        </p:txBody>
      </p:sp>
    </p:spTree>
    <p:extLst>
      <p:ext uri="{BB962C8B-B14F-4D97-AF65-F5344CB8AC3E}">
        <p14:creationId xmlns:p14="http://schemas.microsoft.com/office/powerpoint/2010/main" val="118848858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184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syntax:		</a:t>
            </a:r>
            <a:r>
              <a:rPr lang="en-US" b="0" dirty="0" err="1">
                <a:solidFill>
                  <a:srgbClr val="000000"/>
                </a:solidFill>
              </a:rPr>
              <a:t>sed</a:t>
            </a:r>
            <a:r>
              <a:rPr lang="en-US" b="0" dirty="0">
                <a:solidFill>
                  <a:srgbClr val="000000"/>
                </a:solidFill>
              </a:rPr>
              <a:t> 'transform' file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transform:	command/</a:t>
            </a:r>
            <a:r>
              <a:rPr lang="en-US" b="0" dirty="0" err="1">
                <a:solidFill>
                  <a:srgbClr val="000000"/>
                </a:solidFill>
              </a:rPr>
              <a:t>search_pattern</a:t>
            </a:r>
            <a:r>
              <a:rPr lang="en-US" b="0" dirty="0">
                <a:solidFill>
                  <a:srgbClr val="000000"/>
                </a:solidFill>
              </a:rPr>
              <a:t>/</a:t>
            </a:r>
            <a:r>
              <a:rPr lang="en-US" b="0" dirty="0" err="1">
                <a:solidFill>
                  <a:srgbClr val="000000"/>
                </a:solidFill>
              </a:rPr>
              <a:t>replace_pattern</a:t>
            </a:r>
            <a:r>
              <a:rPr lang="en-US" b="0" dirty="0">
                <a:solidFill>
                  <a:srgbClr val="000000"/>
                </a:solidFill>
              </a:rPr>
              <a:t>/command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pattern operators: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^		represents beginning of a line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$		represents end of a line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*		wildcard representing all characters</a:t>
            </a:r>
          </a:p>
          <a:p>
            <a:pPr marL="2338387" lvl="5" indent="0" algn="just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722549" y="3860800"/>
            <a:ext cx="8726510" cy="22970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sed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'/d$/d' 11.txt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SED – Stream Editor</a:t>
            </a:r>
          </a:p>
        </p:txBody>
      </p:sp>
    </p:spTree>
    <p:extLst>
      <p:ext uri="{BB962C8B-B14F-4D97-AF65-F5344CB8AC3E}">
        <p14:creationId xmlns:p14="http://schemas.microsoft.com/office/powerpoint/2010/main" val="99903144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185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syntax:		</a:t>
            </a:r>
            <a:r>
              <a:rPr lang="en-US" b="0" dirty="0" err="1">
                <a:solidFill>
                  <a:srgbClr val="000000"/>
                </a:solidFill>
              </a:rPr>
              <a:t>sed</a:t>
            </a:r>
            <a:r>
              <a:rPr lang="en-US" b="0" dirty="0">
                <a:solidFill>
                  <a:srgbClr val="000000"/>
                </a:solidFill>
              </a:rPr>
              <a:t> 'transform' file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transform:	command/</a:t>
            </a:r>
            <a:r>
              <a:rPr lang="en-US" b="0" dirty="0" err="1">
                <a:solidFill>
                  <a:srgbClr val="000000"/>
                </a:solidFill>
              </a:rPr>
              <a:t>search_pattern</a:t>
            </a:r>
            <a:r>
              <a:rPr lang="en-US" b="0" dirty="0">
                <a:solidFill>
                  <a:srgbClr val="000000"/>
                </a:solidFill>
              </a:rPr>
              <a:t>/</a:t>
            </a:r>
            <a:r>
              <a:rPr lang="en-US" b="0" dirty="0" err="1">
                <a:solidFill>
                  <a:srgbClr val="000000"/>
                </a:solidFill>
              </a:rPr>
              <a:t>replace_pattern</a:t>
            </a:r>
            <a:r>
              <a:rPr lang="en-US" b="0" dirty="0">
                <a:solidFill>
                  <a:srgbClr val="000000"/>
                </a:solidFill>
              </a:rPr>
              <a:t>/command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pattern operators: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^		represents beginning of a line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$		represents end of a line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*		wildcard representing all characters</a:t>
            </a:r>
          </a:p>
          <a:p>
            <a:pPr marL="2338387" lvl="5" indent="0" algn="just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722549" y="3860800"/>
            <a:ext cx="8726510" cy="22970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sed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'/d$/d' 11.txt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2964140" y="4142580"/>
            <a:ext cx="257064" cy="233363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400" b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3092672" y="4411663"/>
            <a:ext cx="0" cy="228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400" b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951174" y="4600576"/>
            <a:ext cx="228299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Arial" charset="0"/>
                <a:cs typeface="Arial" charset="0"/>
              </a:rPr>
              <a:t>searches for d occurring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Arial" charset="0"/>
                <a:cs typeface="Arial" charset="0"/>
              </a:rPr>
              <a:t>immediately before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Arial" charset="0"/>
                <a:cs typeface="Arial" charset="0"/>
              </a:rPr>
              <a:t>the end of a line</a:t>
            </a: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SED – Stream Editor</a:t>
            </a:r>
          </a:p>
        </p:txBody>
      </p:sp>
    </p:spTree>
    <p:extLst>
      <p:ext uri="{BB962C8B-B14F-4D97-AF65-F5344CB8AC3E}">
        <p14:creationId xmlns:p14="http://schemas.microsoft.com/office/powerpoint/2010/main" val="220069290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186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syntax:		</a:t>
            </a:r>
            <a:r>
              <a:rPr lang="en-US" b="0" dirty="0" err="1">
                <a:solidFill>
                  <a:srgbClr val="000000"/>
                </a:solidFill>
              </a:rPr>
              <a:t>sed</a:t>
            </a:r>
            <a:r>
              <a:rPr lang="en-US" b="0" dirty="0">
                <a:solidFill>
                  <a:srgbClr val="000000"/>
                </a:solidFill>
              </a:rPr>
              <a:t> 'transform' file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transform:	command/</a:t>
            </a:r>
            <a:r>
              <a:rPr lang="en-US" b="0" dirty="0" err="1">
                <a:solidFill>
                  <a:srgbClr val="000000"/>
                </a:solidFill>
              </a:rPr>
              <a:t>search_pattern</a:t>
            </a:r>
            <a:r>
              <a:rPr lang="en-US" b="0" dirty="0">
                <a:solidFill>
                  <a:srgbClr val="000000"/>
                </a:solidFill>
              </a:rPr>
              <a:t>/</a:t>
            </a:r>
            <a:r>
              <a:rPr lang="en-US" b="0" dirty="0" err="1">
                <a:solidFill>
                  <a:srgbClr val="000000"/>
                </a:solidFill>
              </a:rPr>
              <a:t>replace_pattern</a:t>
            </a:r>
            <a:r>
              <a:rPr lang="en-US" b="0" dirty="0">
                <a:solidFill>
                  <a:srgbClr val="000000"/>
                </a:solidFill>
              </a:rPr>
              <a:t>/command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pattern operators: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^		represents beginning of a line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$		represents end of a line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*		wildcard representing all characters</a:t>
            </a:r>
          </a:p>
          <a:p>
            <a:pPr marL="2338387" lvl="5" indent="0" algn="just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722549" y="3860800"/>
            <a:ext cx="8726510" cy="22970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sed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'/d$/d' 11.txt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3221204" y="4142580"/>
            <a:ext cx="257064" cy="233363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400" b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3349736" y="4411663"/>
            <a:ext cx="0" cy="228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400" b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036716" y="4600576"/>
            <a:ext cx="26260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Arial" charset="0"/>
                <a:cs typeface="Arial" charset="0"/>
              </a:rPr>
              <a:t>and deletes the line with that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Arial" charset="0"/>
                <a:cs typeface="Arial" charset="0"/>
              </a:rPr>
              <a:t>pattern</a:t>
            </a: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SED – Stream Editor</a:t>
            </a:r>
          </a:p>
        </p:txBody>
      </p:sp>
    </p:spTree>
    <p:extLst>
      <p:ext uri="{BB962C8B-B14F-4D97-AF65-F5344CB8AC3E}">
        <p14:creationId xmlns:p14="http://schemas.microsoft.com/office/powerpoint/2010/main" val="2245206264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187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syntax:		</a:t>
            </a:r>
            <a:r>
              <a:rPr lang="en-US" b="0" dirty="0" err="1">
                <a:solidFill>
                  <a:srgbClr val="000000"/>
                </a:solidFill>
              </a:rPr>
              <a:t>sed</a:t>
            </a:r>
            <a:r>
              <a:rPr lang="en-US" b="0" dirty="0">
                <a:solidFill>
                  <a:srgbClr val="000000"/>
                </a:solidFill>
              </a:rPr>
              <a:t> 'transform' file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transform:	command/</a:t>
            </a:r>
            <a:r>
              <a:rPr lang="en-US" b="0" dirty="0" err="1">
                <a:solidFill>
                  <a:srgbClr val="000000"/>
                </a:solidFill>
              </a:rPr>
              <a:t>search_pattern</a:t>
            </a:r>
            <a:r>
              <a:rPr lang="en-US" b="0" dirty="0">
                <a:solidFill>
                  <a:srgbClr val="000000"/>
                </a:solidFill>
              </a:rPr>
              <a:t>/</a:t>
            </a:r>
            <a:r>
              <a:rPr lang="en-US" b="0" dirty="0" err="1">
                <a:solidFill>
                  <a:srgbClr val="000000"/>
                </a:solidFill>
              </a:rPr>
              <a:t>replace_pattern</a:t>
            </a:r>
            <a:r>
              <a:rPr lang="en-US" b="0" dirty="0">
                <a:solidFill>
                  <a:srgbClr val="000000"/>
                </a:solidFill>
              </a:rPr>
              <a:t>/command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pattern operators: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^		represents beginning of a line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$		represents end of a line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*		wildcard representing all characters</a:t>
            </a:r>
          </a:p>
          <a:p>
            <a:pPr marL="2338387" lvl="5" indent="0" algn="just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722549" y="3860800"/>
            <a:ext cx="8726510" cy="22970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sed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'/d$/d' 11.txt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vehicle, do your best not to run over people.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SED – Stream Editor</a:t>
            </a:r>
          </a:p>
        </p:txBody>
      </p:sp>
    </p:spTree>
    <p:extLst>
      <p:ext uri="{BB962C8B-B14F-4D97-AF65-F5344CB8AC3E}">
        <p14:creationId xmlns:p14="http://schemas.microsoft.com/office/powerpoint/2010/main" val="1839721361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188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syntax:		</a:t>
            </a:r>
            <a:r>
              <a:rPr lang="en-US" b="0" dirty="0" err="1">
                <a:solidFill>
                  <a:srgbClr val="000000"/>
                </a:solidFill>
              </a:rPr>
              <a:t>sed</a:t>
            </a:r>
            <a:r>
              <a:rPr lang="en-US" b="0" dirty="0">
                <a:solidFill>
                  <a:srgbClr val="000000"/>
                </a:solidFill>
              </a:rPr>
              <a:t> 'transform' file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transform:	command/</a:t>
            </a:r>
            <a:r>
              <a:rPr lang="en-US" b="0" dirty="0" err="1">
                <a:solidFill>
                  <a:srgbClr val="000000"/>
                </a:solidFill>
              </a:rPr>
              <a:t>search_pattern</a:t>
            </a:r>
            <a:r>
              <a:rPr lang="en-US" b="0" dirty="0">
                <a:solidFill>
                  <a:srgbClr val="000000"/>
                </a:solidFill>
              </a:rPr>
              <a:t>/</a:t>
            </a:r>
            <a:r>
              <a:rPr lang="en-US" b="0" dirty="0" err="1">
                <a:solidFill>
                  <a:srgbClr val="000000"/>
                </a:solidFill>
              </a:rPr>
              <a:t>replace_pattern</a:t>
            </a:r>
            <a:r>
              <a:rPr lang="en-US" b="0" dirty="0">
                <a:solidFill>
                  <a:srgbClr val="000000"/>
                </a:solidFill>
              </a:rPr>
              <a:t>/command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pattern operators: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^		represents beginning of a line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$		represents end of a line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*		wildcard representing all characters</a:t>
            </a:r>
          </a:p>
          <a:p>
            <a:pPr marL="2338387" lvl="5" indent="0" algn="just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722549" y="3860800"/>
            <a:ext cx="8726510" cy="22970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sed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'/d$/d' 11.txt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vehicle, do your best not to run over people.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sed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's/^[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tv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]/HHH/g' 11.txt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SED – Stream Editor</a:t>
            </a:r>
          </a:p>
        </p:txBody>
      </p:sp>
    </p:spTree>
    <p:extLst>
      <p:ext uri="{BB962C8B-B14F-4D97-AF65-F5344CB8AC3E}">
        <p14:creationId xmlns:p14="http://schemas.microsoft.com/office/powerpoint/2010/main" val="2421908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dasiris.com/img/light-bulb-2-xx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798" y="354943"/>
            <a:ext cx="1655855" cy="1655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Shells and shell scripts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809750" y="1514714"/>
            <a:ext cx="7380324" cy="4173704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000" dirty="0"/>
              <a:t>Shell</a:t>
            </a:r>
          </a:p>
          <a:p>
            <a:pPr algn="just">
              <a:lnSpc>
                <a:spcPct val="100000"/>
              </a:lnSpc>
            </a:pPr>
            <a:r>
              <a:rPr lang="en-US" sz="2000" dirty="0"/>
              <a:t>Program which reads and executes commands for the user</a:t>
            </a:r>
          </a:p>
          <a:p>
            <a:pPr algn="just">
              <a:lnSpc>
                <a:spcPct val="100000"/>
              </a:lnSpc>
            </a:pPr>
            <a:r>
              <a:rPr lang="en-US" sz="2000" dirty="0"/>
              <a:t>Usually provide features such job control, input and output redirection and a command language for writing shell scripts</a:t>
            </a:r>
          </a:p>
          <a:p>
            <a:pPr algn="just">
              <a:lnSpc>
                <a:spcPct val="100000"/>
              </a:lnSpc>
            </a:pPr>
            <a:endParaRPr lang="en-US" sz="1000" dirty="0"/>
          </a:p>
          <a:p>
            <a:pPr algn="just">
              <a:lnSpc>
                <a:spcPct val="100000"/>
              </a:lnSpc>
            </a:pPr>
            <a:r>
              <a:rPr lang="en-US" sz="2000" dirty="0"/>
              <a:t>Shell script </a:t>
            </a:r>
          </a:p>
          <a:p>
            <a:pPr algn="just">
              <a:lnSpc>
                <a:spcPct val="100000"/>
              </a:lnSpc>
            </a:pPr>
            <a:r>
              <a:rPr lang="en-US" sz="2000" dirty="0"/>
              <a:t>simply an ordinary text file containing a series of commands in a shell command language (just like a "batch file" under MS-DOS)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0527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189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syntax:		</a:t>
            </a:r>
            <a:r>
              <a:rPr lang="en-US" b="0" dirty="0" err="1">
                <a:solidFill>
                  <a:srgbClr val="000000"/>
                </a:solidFill>
              </a:rPr>
              <a:t>sed</a:t>
            </a:r>
            <a:r>
              <a:rPr lang="en-US" b="0" dirty="0">
                <a:solidFill>
                  <a:srgbClr val="000000"/>
                </a:solidFill>
              </a:rPr>
              <a:t> 'transform' file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transform:	command/</a:t>
            </a:r>
            <a:r>
              <a:rPr lang="en-US" b="0" dirty="0" err="1">
                <a:solidFill>
                  <a:srgbClr val="000000"/>
                </a:solidFill>
              </a:rPr>
              <a:t>search_pattern</a:t>
            </a:r>
            <a:r>
              <a:rPr lang="en-US" b="0" dirty="0">
                <a:solidFill>
                  <a:srgbClr val="000000"/>
                </a:solidFill>
              </a:rPr>
              <a:t>/</a:t>
            </a:r>
            <a:r>
              <a:rPr lang="en-US" b="0" dirty="0" err="1">
                <a:solidFill>
                  <a:srgbClr val="000000"/>
                </a:solidFill>
              </a:rPr>
              <a:t>replace_pattern</a:t>
            </a:r>
            <a:r>
              <a:rPr lang="en-US" b="0" dirty="0">
                <a:solidFill>
                  <a:srgbClr val="000000"/>
                </a:solidFill>
              </a:rPr>
              <a:t>/command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pattern operators: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^		represents beginning of a line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$		represents end of a line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*		wildcard representing all characters</a:t>
            </a:r>
          </a:p>
          <a:p>
            <a:pPr marL="2338387" lvl="5" indent="0" algn="just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722549" y="3860800"/>
            <a:ext cx="8726510" cy="22970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sed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'/d$/d' 11.txt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vehicle, do your best not to run over people.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sed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's/^[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tv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]/HHH/g' 11.txt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3060700" y="4431473"/>
            <a:ext cx="609600" cy="3048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3365500" y="4744211"/>
            <a:ext cx="0" cy="228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155533" y="5009323"/>
            <a:ext cx="24897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Arial" charset="0"/>
                <a:cs typeface="Arial" charset="0"/>
              </a:rPr>
              <a:t>Start of a line immediately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Arial" charset="0"/>
                <a:cs typeface="Arial" charset="0"/>
              </a:rPr>
              <a:t>followed by either a t or a v</a:t>
            </a: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SED – Stream Editor</a:t>
            </a:r>
          </a:p>
        </p:txBody>
      </p:sp>
    </p:spTree>
    <p:extLst>
      <p:ext uri="{BB962C8B-B14F-4D97-AF65-F5344CB8AC3E}">
        <p14:creationId xmlns:p14="http://schemas.microsoft.com/office/powerpoint/2010/main" val="3081404547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190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syntax:		</a:t>
            </a:r>
            <a:r>
              <a:rPr lang="en-US" b="0" dirty="0" err="1">
                <a:solidFill>
                  <a:srgbClr val="000000"/>
                </a:solidFill>
              </a:rPr>
              <a:t>sed</a:t>
            </a:r>
            <a:r>
              <a:rPr lang="en-US" b="0" dirty="0">
                <a:solidFill>
                  <a:srgbClr val="000000"/>
                </a:solidFill>
              </a:rPr>
              <a:t> 'transform' file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transform:	command/</a:t>
            </a:r>
            <a:r>
              <a:rPr lang="en-US" b="0" dirty="0" err="1">
                <a:solidFill>
                  <a:srgbClr val="000000"/>
                </a:solidFill>
              </a:rPr>
              <a:t>search_pattern</a:t>
            </a:r>
            <a:r>
              <a:rPr lang="en-US" b="0" dirty="0">
                <a:solidFill>
                  <a:srgbClr val="000000"/>
                </a:solidFill>
              </a:rPr>
              <a:t>/</a:t>
            </a:r>
            <a:r>
              <a:rPr lang="en-US" b="0" dirty="0" err="1">
                <a:solidFill>
                  <a:srgbClr val="000000"/>
                </a:solidFill>
              </a:rPr>
              <a:t>replace_pattern</a:t>
            </a:r>
            <a:r>
              <a:rPr lang="en-US" b="0" dirty="0">
                <a:solidFill>
                  <a:srgbClr val="000000"/>
                </a:solidFill>
              </a:rPr>
              <a:t>/command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pattern operators: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^		represents beginning of a line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$		represents end of a line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*		wildcard representing all characters</a:t>
            </a:r>
          </a:p>
          <a:p>
            <a:pPr marL="2338387" lvl="5" indent="0" algn="just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722549" y="3860800"/>
            <a:ext cx="8726510" cy="22970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sed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'/d$/d' 11.txt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vehicle, do your best not to run over people.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sed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's/^[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tv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]/HHH/g' 11.txt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3577590" y="4431473"/>
            <a:ext cx="490220" cy="3048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3822700" y="4809742"/>
            <a:ext cx="0" cy="34418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399533" y="5153932"/>
            <a:ext cx="29161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Arial" charset="0"/>
                <a:cs typeface="Arial" charset="0"/>
              </a:rPr>
              <a:t>Is to be replaced with this string</a:t>
            </a: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SED – Stream Editor</a:t>
            </a:r>
          </a:p>
        </p:txBody>
      </p:sp>
    </p:spTree>
    <p:extLst>
      <p:ext uri="{BB962C8B-B14F-4D97-AF65-F5344CB8AC3E}">
        <p14:creationId xmlns:p14="http://schemas.microsoft.com/office/powerpoint/2010/main" val="1426294231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191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syntax:		</a:t>
            </a:r>
            <a:r>
              <a:rPr lang="en-US" b="0" dirty="0" err="1">
                <a:solidFill>
                  <a:srgbClr val="000000"/>
                </a:solidFill>
              </a:rPr>
              <a:t>sed</a:t>
            </a:r>
            <a:r>
              <a:rPr lang="en-US" b="0" dirty="0">
                <a:solidFill>
                  <a:srgbClr val="000000"/>
                </a:solidFill>
              </a:rPr>
              <a:t> 'transform' file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transform:	command/</a:t>
            </a:r>
            <a:r>
              <a:rPr lang="en-US" b="0" dirty="0" err="1">
                <a:solidFill>
                  <a:srgbClr val="000000"/>
                </a:solidFill>
              </a:rPr>
              <a:t>search_pattern</a:t>
            </a:r>
            <a:r>
              <a:rPr lang="en-US" b="0" dirty="0">
                <a:solidFill>
                  <a:srgbClr val="000000"/>
                </a:solidFill>
              </a:rPr>
              <a:t>/</a:t>
            </a:r>
            <a:r>
              <a:rPr lang="en-US" b="0" dirty="0" err="1">
                <a:solidFill>
                  <a:srgbClr val="000000"/>
                </a:solidFill>
              </a:rPr>
              <a:t>replace_pattern</a:t>
            </a:r>
            <a:r>
              <a:rPr lang="en-US" b="0" dirty="0">
                <a:solidFill>
                  <a:srgbClr val="000000"/>
                </a:solidFill>
              </a:rPr>
              <a:t>/command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pattern operators: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^		represents beginning of a line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$		represents end of a line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*		wildcard representing all characters</a:t>
            </a:r>
          </a:p>
          <a:p>
            <a:pPr marL="2338387" lvl="5" indent="0" algn="just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722549" y="3860800"/>
            <a:ext cx="8726510" cy="22970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sed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'/d$/d' 11.txt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vehicle, do your best not to run over people.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sed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's/^[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tv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]/HHH/g' 11.txt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If there's one piece of important advice I will be allowed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HHHo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give you, let it be that in driving your own motorized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HHHehicle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, do your best not to run over people.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SED – Stream Editor</a:t>
            </a:r>
          </a:p>
        </p:txBody>
      </p:sp>
    </p:spTree>
    <p:extLst>
      <p:ext uri="{BB962C8B-B14F-4D97-AF65-F5344CB8AC3E}">
        <p14:creationId xmlns:p14="http://schemas.microsoft.com/office/powerpoint/2010/main" val="1001446725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</a:t>
            </a:r>
            <a:r>
              <a:rPr lang="en-US" dirty="0"/>
              <a:t>– Other Shell Scripting Utilities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192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syntax:		</a:t>
            </a:r>
            <a:r>
              <a:rPr lang="en-US" b="0" dirty="0" err="1">
                <a:solidFill>
                  <a:srgbClr val="000000"/>
                </a:solidFill>
              </a:rPr>
              <a:t>sed</a:t>
            </a:r>
            <a:r>
              <a:rPr lang="en-US" b="0" dirty="0">
                <a:solidFill>
                  <a:srgbClr val="000000"/>
                </a:solidFill>
              </a:rPr>
              <a:t> 'transform' file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transform:	command/</a:t>
            </a:r>
            <a:r>
              <a:rPr lang="en-US" b="0" dirty="0" err="1">
                <a:solidFill>
                  <a:srgbClr val="000000"/>
                </a:solidFill>
              </a:rPr>
              <a:t>search_pattern</a:t>
            </a:r>
            <a:r>
              <a:rPr lang="en-US" b="0" dirty="0">
                <a:solidFill>
                  <a:srgbClr val="000000"/>
                </a:solidFill>
              </a:rPr>
              <a:t>/</a:t>
            </a:r>
            <a:r>
              <a:rPr lang="en-US" b="0" dirty="0" err="1">
                <a:solidFill>
                  <a:srgbClr val="000000"/>
                </a:solidFill>
              </a:rPr>
              <a:t>replace_pattern</a:t>
            </a:r>
            <a:r>
              <a:rPr lang="en-US" b="0" dirty="0">
                <a:solidFill>
                  <a:srgbClr val="000000"/>
                </a:solidFill>
              </a:rPr>
              <a:t>/command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pattern operators: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^		represents beginning of a line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$		represents end of a line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*		wildcard representing all characters</a:t>
            </a:r>
          </a:p>
          <a:p>
            <a:pPr marL="2338387" lvl="5" indent="0" algn="just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</a:t>
            </a:r>
          </a:p>
          <a:p>
            <a:pPr marL="3619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722549" y="3860800"/>
            <a:ext cx="8726510" cy="22970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sed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'/d$/d' 11.txt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vehicle, do your best not to run over people.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sed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's/^[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tv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]/HHH/g' 11.txt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If there's one piece of important advice I will be allowed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HHHo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give you, let it be that in driving your own motorized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HHHehicle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, do your best not to run over people.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2217420" y="4803583"/>
            <a:ext cx="381000" cy="20574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2209800" y="4971223"/>
            <a:ext cx="381000" cy="20574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 bwMode="gray">
          <a:xfrm>
            <a:off x="1722550" y="1293166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</a:rPr>
              <a:t>SED – Stream Editor</a:t>
            </a:r>
          </a:p>
        </p:txBody>
      </p:sp>
    </p:spTree>
    <p:extLst>
      <p:ext uri="{BB962C8B-B14F-4D97-AF65-F5344CB8AC3E}">
        <p14:creationId xmlns:p14="http://schemas.microsoft.com/office/powerpoint/2010/main" val="2968573239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Start-up Shell Scripts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193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2133713" y="1545009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400" b="0" dirty="0">
                <a:solidFill>
                  <a:srgbClr val="000000"/>
                </a:solidFill>
              </a:rPr>
              <a:t>When you first login to a shell, your shell runs a </a:t>
            </a:r>
            <a:r>
              <a:rPr lang="en-US" sz="2400" b="0" dirty="0" err="1">
                <a:solidFill>
                  <a:srgbClr val="000000"/>
                </a:solidFill>
              </a:rPr>
              <a:t>systemwide</a:t>
            </a:r>
            <a:r>
              <a:rPr lang="en-US" sz="2400" b="0" dirty="0">
                <a:solidFill>
                  <a:srgbClr val="000000"/>
                </a:solidFill>
              </a:rPr>
              <a:t> start-up script (usually called /</a:t>
            </a:r>
            <a:r>
              <a:rPr lang="en-US" sz="2400" b="0" dirty="0" err="1">
                <a:solidFill>
                  <a:srgbClr val="000000"/>
                </a:solidFill>
              </a:rPr>
              <a:t>etc</a:t>
            </a:r>
            <a:r>
              <a:rPr lang="en-US" sz="2400" b="0" dirty="0">
                <a:solidFill>
                  <a:srgbClr val="000000"/>
                </a:solidFill>
              </a:rPr>
              <a:t>/profile under </a:t>
            </a:r>
            <a:r>
              <a:rPr lang="en-US" sz="2400" b="0" dirty="0" err="1">
                <a:solidFill>
                  <a:srgbClr val="000000"/>
                </a:solidFill>
              </a:rPr>
              <a:t>sh</a:t>
            </a:r>
            <a:r>
              <a:rPr lang="en-US" sz="2400" b="0" dirty="0">
                <a:solidFill>
                  <a:srgbClr val="000000"/>
                </a:solidFill>
              </a:rPr>
              <a:t>, bash and </a:t>
            </a:r>
            <a:r>
              <a:rPr lang="en-US" sz="2400" b="0" dirty="0" err="1">
                <a:solidFill>
                  <a:srgbClr val="000000"/>
                </a:solidFill>
              </a:rPr>
              <a:t>ksh</a:t>
            </a:r>
            <a:r>
              <a:rPr lang="en-US" sz="2400" b="0" dirty="0">
                <a:solidFill>
                  <a:srgbClr val="000000"/>
                </a:solidFill>
              </a:rPr>
              <a:t> and /</a:t>
            </a:r>
            <a:r>
              <a:rPr lang="en-US" sz="2400" b="0" dirty="0" err="1">
                <a:solidFill>
                  <a:srgbClr val="000000"/>
                </a:solidFill>
              </a:rPr>
              <a:t>etc</a:t>
            </a:r>
            <a:r>
              <a:rPr lang="en-US" sz="2400" b="0" dirty="0">
                <a:solidFill>
                  <a:srgbClr val="000000"/>
                </a:solidFill>
              </a:rPr>
              <a:t>/.login under </a:t>
            </a:r>
            <a:r>
              <a:rPr lang="en-US" sz="2400" b="0" dirty="0" err="1">
                <a:solidFill>
                  <a:srgbClr val="000000"/>
                </a:solidFill>
              </a:rPr>
              <a:t>csh</a:t>
            </a:r>
            <a:r>
              <a:rPr lang="en-US" sz="2400" b="0" dirty="0">
                <a:solidFill>
                  <a:srgbClr val="000000"/>
                </a:solidFill>
              </a:rPr>
              <a:t>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1000" b="0" dirty="0">
              <a:solidFill>
                <a:srgbClr val="000000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400" b="0" dirty="0">
                <a:solidFill>
                  <a:srgbClr val="000000"/>
                </a:solidFill>
              </a:rPr>
              <a:t>It then looks in your home directory and runs your personal start-up script (.profile under </a:t>
            </a:r>
            <a:r>
              <a:rPr lang="en-US" sz="2400" b="0" dirty="0" err="1">
                <a:solidFill>
                  <a:srgbClr val="000000"/>
                </a:solidFill>
              </a:rPr>
              <a:t>sh</a:t>
            </a:r>
            <a:r>
              <a:rPr lang="en-US" sz="2400" b="0" dirty="0">
                <a:solidFill>
                  <a:srgbClr val="000000"/>
                </a:solidFill>
              </a:rPr>
              <a:t>, bash and </a:t>
            </a:r>
            <a:r>
              <a:rPr lang="en-US" sz="2400" b="0" dirty="0" err="1">
                <a:solidFill>
                  <a:srgbClr val="000000"/>
                </a:solidFill>
              </a:rPr>
              <a:t>ksh</a:t>
            </a:r>
            <a:r>
              <a:rPr lang="en-US" sz="2400" b="0" dirty="0">
                <a:solidFill>
                  <a:srgbClr val="000000"/>
                </a:solidFill>
              </a:rPr>
              <a:t> and .</a:t>
            </a:r>
            <a:r>
              <a:rPr lang="en-US" sz="2400" b="0" dirty="0" err="1">
                <a:solidFill>
                  <a:srgbClr val="000000"/>
                </a:solidFill>
              </a:rPr>
              <a:t>cshrc</a:t>
            </a:r>
            <a:r>
              <a:rPr lang="en-US" sz="2400" b="0" dirty="0">
                <a:solidFill>
                  <a:srgbClr val="000000"/>
                </a:solidFill>
              </a:rPr>
              <a:t> under </a:t>
            </a:r>
            <a:r>
              <a:rPr lang="en-US" sz="2400" b="0" dirty="0" err="1">
                <a:solidFill>
                  <a:srgbClr val="000000"/>
                </a:solidFill>
              </a:rPr>
              <a:t>csh</a:t>
            </a:r>
            <a:r>
              <a:rPr lang="en-US" sz="2400" b="0" dirty="0">
                <a:solidFill>
                  <a:srgbClr val="000000"/>
                </a:solidFill>
              </a:rPr>
              <a:t> and </a:t>
            </a:r>
            <a:r>
              <a:rPr lang="en-US" sz="2400" b="0" dirty="0" err="1">
                <a:solidFill>
                  <a:srgbClr val="000000"/>
                </a:solidFill>
              </a:rPr>
              <a:t>tcsh</a:t>
            </a:r>
            <a:r>
              <a:rPr lang="en-US" sz="2400" b="0" dirty="0">
                <a:solidFill>
                  <a:srgbClr val="000000"/>
                </a:solidFill>
              </a:rPr>
              <a:t>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1000" b="0" dirty="0">
              <a:solidFill>
                <a:srgbClr val="000000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400" b="0" dirty="0">
                <a:solidFill>
                  <a:srgbClr val="000000"/>
                </a:solidFill>
              </a:rPr>
              <a:t>Your personal start-up script is therefore usually a good place to set up environment variables such as PATH, EDITOR etc.</a:t>
            </a:r>
          </a:p>
        </p:txBody>
      </p:sp>
    </p:spTree>
    <p:extLst>
      <p:ext uri="{BB962C8B-B14F-4D97-AF65-F5344CB8AC3E}">
        <p14:creationId xmlns:p14="http://schemas.microsoft.com/office/powerpoint/2010/main" val="207430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974138" y="6511926"/>
            <a:ext cx="1693862" cy="269875"/>
          </a:xfrm>
          <a:prstGeom prst="rect">
            <a:avLst/>
          </a:prstGeom>
        </p:spPr>
        <p:txBody>
          <a:bodyPr/>
          <a:lstStyle/>
          <a:p>
            <a:fld id="{36719124-5D47-42CE-9623-8F1592D84F2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0" y="6324600"/>
            <a:ext cx="448945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dirty="0"/>
              <a:t>Copyright © 2015 Accenture. All rights reserved. Confidential—For Company Internal Use Only.</a:t>
            </a:r>
            <a:endParaRPr lang="en-US" dirty="0"/>
          </a:p>
        </p:txBody>
      </p:sp>
      <p:sp>
        <p:nvSpPr>
          <p:cNvPr id="10" name="Text Box 3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931275" y="6584950"/>
            <a:ext cx="1398140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000" b="0" dirty="0">
                <a:solidFill>
                  <a:srgbClr val="A20000"/>
                </a:solidFill>
              </a:rPr>
              <a:t>For Internal Use Only</a:t>
            </a:r>
          </a:p>
        </p:txBody>
      </p:sp>
      <p:sp>
        <p:nvSpPr>
          <p:cNvPr id="22" name="Round Diagonal Corner Rectangle 21"/>
          <p:cNvSpPr/>
          <p:nvPr/>
        </p:nvSpPr>
        <p:spPr bwMode="auto">
          <a:xfrm>
            <a:off x="2769497" y="3193438"/>
            <a:ext cx="6853474" cy="473489"/>
          </a:xfrm>
          <a:prstGeom prst="round2DiagRect">
            <a:avLst/>
          </a:prstGeom>
          <a:gradFill flip="none" rotWithShape="1">
            <a:gsLst>
              <a:gs pos="10000">
                <a:schemeClr val="accent5">
                  <a:lumMod val="50000"/>
                </a:schemeClr>
              </a:gs>
              <a:gs pos="82000">
                <a:schemeClr val="accent5">
                  <a:lumMod val="50000"/>
                  <a:tint val="44500"/>
                  <a:satMod val="160000"/>
                </a:schemeClr>
              </a:gs>
              <a:gs pos="100000">
                <a:schemeClr val="accent5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lvl="1"/>
            <a:r>
              <a:rPr lang="en-US" sz="1800" dirty="0"/>
              <a:t>INTRODUCTION TO VI 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2171032" y="3048630"/>
            <a:ext cx="757531" cy="71937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901" y="3080395"/>
            <a:ext cx="682378" cy="648007"/>
          </a:xfrm>
          <a:prstGeom prst="rect">
            <a:avLst/>
          </a:prstGeom>
        </p:spPr>
      </p:pic>
      <p:sp>
        <p:nvSpPr>
          <p:cNvPr id="18" name="Round Diagonal Corner Rectangle 17"/>
          <p:cNvSpPr/>
          <p:nvPr/>
        </p:nvSpPr>
        <p:spPr bwMode="auto">
          <a:xfrm>
            <a:off x="2769497" y="4058992"/>
            <a:ext cx="6853474" cy="473489"/>
          </a:xfrm>
          <a:prstGeom prst="round2DiagRect">
            <a:avLst/>
          </a:prstGeom>
          <a:gradFill flip="none" rotWithShape="1">
            <a:gsLst>
              <a:gs pos="10000">
                <a:schemeClr val="accent5">
                  <a:lumMod val="50000"/>
                </a:schemeClr>
              </a:gs>
              <a:gs pos="82000">
                <a:schemeClr val="accent5">
                  <a:lumMod val="50000"/>
                  <a:tint val="44500"/>
                  <a:satMod val="160000"/>
                </a:schemeClr>
              </a:gs>
              <a:gs pos="100000">
                <a:schemeClr val="accent5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lvl="1"/>
            <a:r>
              <a:rPr lang="en-US" sz="1800" dirty="0"/>
              <a:t>UNIX SHELL SCRIPTING 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2171032" y="3914184"/>
            <a:ext cx="757531" cy="71937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901" y="3945949"/>
            <a:ext cx="682378" cy="64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2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Shells and shell scripts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809750" y="1397756"/>
            <a:ext cx="8572500" cy="3525118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/>
              <a:t>Different shells available on UNIX systems </a:t>
            </a:r>
          </a:p>
          <a:p>
            <a:pPr marL="631825" algn="just">
              <a:lnSpc>
                <a:spcPct val="100000"/>
              </a:lnSpc>
            </a:pPr>
            <a:r>
              <a:rPr lang="en-US" sz="2000" dirty="0" err="1"/>
              <a:t>Sh</a:t>
            </a:r>
            <a:r>
              <a:rPr lang="en-US" sz="2000" dirty="0"/>
              <a:t>		• </a:t>
            </a:r>
            <a:r>
              <a:rPr lang="en-US" sz="2000" dirty="0" err="1"/>
              <a:t>Ksh</a:t>
            </a:r>
            <a:endParaRPr lang="en-US" sz="2000" dirty="0"/>
          </a:p>
          <a:p>
            <a:pPr marL="631825" algn="just">
              <a:lnSpc>
                <a:spcPct val="100000"/>
              </a:lnSpc>
            </a:pPr>
            <a:r>
              <a:rPr lang="en-US" sz="2000" dirty="0"/>
              <a:t>Bash		• </a:t>
            </a:r>
            <a:r>
              <a:rPr lang="en-US" sz="2000" dirty="0" err="1"/>
              <a:t>Tcsh</a:t>
            </a:r>
            <a:endParaRPr lang="en-US" sz="2000" dirty="0"/>
          </a:p>
          <a:p>
            <a:pPr marL="631825" algn="just">
              <a:lnSpc>
                <a:spcPct val="100000"/>
              </a:lnSpc>
            </a:pPr>
            <a:r>
              <a:rPr lang="en-US" sz="2000" dirty="0" err="1"/>
              <a:t>Csh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2" descr="http://www.dasiris.com/img/light-bulb-2-xx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481" y="1779706"/>
            <a:ext cx="1655855" cy="1655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085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Variables and the Environment</a:t>
            </a: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sz="quarter" idx="14"/>
          </p:nvPr>
        </p:nvSpPr>
        <p:spPr bwMode="auto">
          <a:xfrm>
            <a:off x="1858930" y="1698828"/>
            <a:ext cx="8523320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A shell lets you define variables (like most programming languages).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A variable is a piece of data that is given a name. Once you have assigned a value to a variable, you access its value by prepending a</a:t>
            </a:r>
            <a:r>
              <a:rPr lang="en-US" altLang="en-US" sz="18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$ </a:t>
            </a:r>
            <a:r>
              <a:rPr lang="en-US" altLang="en-US" sz="1800" b="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to the name:</a:t>
            </a:r>
            <a:r>
              <a:rPr lang="en-US" altLang="en-US" sz="1800" b="0" dirty="0">
                <a:latin typeface="+mn-lt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137626" y="2910804"/>
            <a:ext cx="7916751" cy="32615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>
              <a:lnSpc>
                <a:spcPct val="90000"/>
              </a:lnSpc>
            </a:pPr>
            <a:endParaRPr lang="en-US" sz="1800" b="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1800" b="0" dirty="0">
                <a:solidFill>
                  <a:schemeClr val="bg1"/>
                </a:solidFill>
                <a:latin typeface="Courier New" pitchFamily="49" charset="0"/>
              </a:rPr>
              <a:t>$ bob='hello world'</a:t>
            </a:r>
          </a:p>
          <a:p>
            <a:pPr lvl="1">
              <a:lnSpc>
                <a:spcPct val="90000"/>
              </a:lnSpc>
            </a:pPr>
            <a:r>
              <a:rPr lang="en-US" sz="1800" b="0" dirty="0">
                <a:solidFill>
                  <a:schemeClr val="bg1"/>
                </a:solidFill>
                <a:latin typeface="Courier New" pitchFamily="49" charset="0"/>
              </a:rPr>
              <a:t>$ echo $bob </a:t>
            </a:r>
          </a:p>
          <a:p>
            <a:pPr lvl="1">
              <a:lnSpc>
                <a:spcPct val="90000"/>
              </a:lnSpc>
            </a:pPr>
            <a:r>
              <a:rPr lang="en-US" sz="1800" b="0" dirty="0">
                <a:solidFill>
                  <a:schemeClr val="bg1"/>
                </a:solidFill>
                <a:latin typeface="Courier New" pitchFamily="49" charset="0"/>
              </a:rPr>
              <a:t>hello world </a:t>
            </a:r>
          </a:p>
          <a:p>
            <a:pPr lvl="1">
              <a:lnSpc>
                <a:spcPct val="90000"/>
              </a:lnSpc>
            </a:pPr>
            <a:r>
              <a:rPr lang="en-US" sz="1800" b="0" dirty="0">
                <a:solidFill>
                  <a:schemeClr val="bg1"/>
                </a:solidFill>
                <a:latin typeface="Courier New" pitchFamily="49" charset="0"/>
              </a:rPr>
              <a:t>$</a:t>
            </a:r>
          </a:p>
          <a:p>
            <a:pPr lvl="1">
              <a:lnSpc>
                <a:spcPct val="90000"/>
              </a:lnSpc>
            </a:pPr>
            <a:endParaRPr lang="en-US" sz="1800" b="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800" b="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800" b="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800" b="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800" b="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800" b="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800" b="0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497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Variables and the Environment</a:t>
            </a: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sz="quarter" idx="14"/>
          </p:nvPr>
        </p:nvSpPr>
        <p:spPr bwMode="auto">
          <a:xfrm>
            <a:off x="1905000" y="3241655"/>
            <a:ext cx="11430000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>
                <a:latin typeface="+mn-lt"/>
              </a:rPr>
              <a:t>Variables created within a shell are local to that shell, so only that shell can access them. The set command will show you a list of all variables currently defined in a shell. If you wish a variable to be accessible to commands outside the shell, you can export it into the environment:</a:t>
            </a:r>
            <a:endParaRPr lang="en-US" altLang="en-US" sz="1800" b="0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152800" y="2006858"/>
            <a:ext cx="7916751" cy="32615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>
              <a:lnSpc>
                <a:spcPct val="90000"/>
              </a:lnSpc>
            </a:pPr>
            <a:r>
              <a:rPr lang="en-US" sz="1800" b="0" dirty="0">
                <a:solidFill>
                  <a:schemeClr val="bg1"/>
                </a:solidFill>
                <a:latin typeface="Courier New" pitchFamily="49" charset="0"/>
              </a:rPr>
              <a:t>$ export bob</a:t>
            </a:r>
          </a:p>
          <a:p>
            <a:pPr lvl="1">
              <a:lnSpc>
                <a:spcPct val="90000"/>
              </a:lnSpc>
            </a:pPr>
            <a:endParaRPr lang="en-US" sz="1800" b="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800" b="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800" b="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800" b="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800" b="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800" b="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800" b="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1800" b="0" dirty="0">
                <a:solidFill>
                  <a:schemeClr val="bg1"/>
                </a:solidFill>
                <a:latin typeface="Courier New" pitchFamily="49" charset="0"/>
              </a:rPr>
              <a:t>(under </a:t>
            </a:r>
            <a:r>
              <a:rPr lang="en-US" sz="1800" b="0" dirty="0" err="1">
                <a:solidFill>
                  <a:schemeClr val="bg1"/>
                </a:solidFill>
                <a:latin typeface="Courier New" pitchFamily="49" charset="0"/>
              </a:rPr>
              <a:t>csh</a:t>
            </a:r>
            <a:r>
              <a:rPr lang="en-US" sz="1800" b="0" dirty="0">
                <a:solidFill>
                  <a:schemeClr val="bg1"/>
                </a:solidFill>
                <a:latin typeface="Courier New" pitchFamily="49" charset="0"/>
              </a:rPr>
              <a:t>, use </a:t>
            </a:r>
            <a:r>
              <a:rPr lang="en-US" sz="1800" b="0" dirty="0" err="1">
                <a:solidFill>
                  <a:schemeClr val="bg1"/>
                </a:solidFill>
                <a:latin typeface="Courier New" pitchFamily="49" charset="0"/>
              </a:rPr>
              <a:t>setenv</a:t>
            </a:r>
            <a:r>
              <a:rPr lang="en-US" sz="1800" b="0" dirty="0">
                <a:solidFill>
                  <a:schemeClr val="bg1"/>
                </a:solidFill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</a:pPr>
            <a:endParaRPr lang="en-US" sz="1800" b="0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881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Variables and the Environment</a:t>
            </a: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sz="quarter" idx="14"/>
          </p:nvPr>
        </p:nvSpPr>
        <p:spPr bwMode="auto">
          <a:xfrm>
            <a:off x="1809750" y="1787401"/>
            <a:ext cx="8572500" cy="13157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0" dirty="0">
                <a:solidFill>
                  <a:schemeClr val="bg1"/>
                </a:solidFill>
                <a:latin typeface="+mn-lt"/>
              </a:rPr>
              <a:t>The environment is the set of variables that are made available to commands (including shells) when they are executed.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0" dirty="0">
                <a:solidFill>
                  <a:schemeClr val="bg1"/>
                </a:solidFill>
                <a:latin typeface="+mn-lt"/>
              </a:rPr>
              <a:t>UNIX commands and programs can read the values of environment variables, and adjust their </a:t>
            </a:r>
            <a:r>
              <a:rPr lang="en-US" altLang="en-US" sz="1800" b="0" dirty="0" err="1">
                <a:solidFill>
                  <a:schemeClr val="bg1"/>
                </a:solidFill>
                <a:latin typeface="+mn-lt"/>
              </a:rPr>
              <a:t>behaviour</a:t>
            </a:r>
            <a:r>
              <a:rPr lang="en-US" altLang="en-US" sz="1800" b="0" dirty="0">
                <a:solidFill>
                  <a:schemeClr val="bg1"/>
                </a:solidFill>
                <a:latin typeface="+mn-lt"/>
              </a:rPr>
              <a:t> accordingly.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972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28999" y="1720659"/>
            <a:ext cx="8527966" cy="47912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Header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– header tells what shell environment will be used in running the script. It is placed on the topmost line.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sz="2000" b="0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for Bourne shell: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	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	#!/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usr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/bin/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sh</a:t>
            </a:r>
            <a:endParaRPr lang="en-US" sz="2000" b="0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for C shell: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	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	#!/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usr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/bin/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csh</a:t>
            </a:r>
            <a:endParaRPr lang="en-US" sz="2000" b="0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for Korn shell: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	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	#!/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usr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/bin/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ksh</a:t>
            </a:r>
            <a:endParaRPr lang="en-US" sz="2000" b="0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sz="2000" b="0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gray">
          <a:xfrm>
            <a:off x="1818326" y="1468849"/>
            <a:ext cx="8232775" cy="39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sp3d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A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rPr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1120625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28999" y="1664676"/>
            <a:ext cx="8527966" cy="47912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Comments 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– information found on the script but are ignored by the shell. 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Anything following the number character (#) are comments, except those within quotation marks.</a:t>
            </a:r>
          </a:p>
          <a:p>
            <a:pPr marL="361950" lvl="2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Here are some of the uses of comments: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sz="2000" b="0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gray">
          <a:xfrm>
            <a:off x="1818326" y="1160506"/>
            <a:ext cx="8232775" cy="39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sp3d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A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rPr>
              <a:t>Basics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22549" y="2910625"/>
            <a:ext cx="8726510" cy="359320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##### check if user wants to exit ####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	if [[ $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ans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== "Y" || $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ans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== "y" ]]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	then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		exit				# exit the program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	#else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	#	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backToMain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			# call function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	fi</a:t>
            </a: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516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28999" y="1664676"/>
            <a:ext cx="8527966" cy="47912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Comments 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– information found on the script but are ignored by the shell. 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Anything following the number character (#) are comments, except those within quotation marks.</a:t>
            </a:r>
          </a:p>
          <a:p>
            <a:pPr marL="361950" lvl="2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Here are some of the uses of comments: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sz="2000" b="0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gray">
          <a:xfrm>
            <a:off x="1818326" y="1436952"/>
            <a:ext cx="8232775" cy="39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sp3d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AU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Basics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22549" y="2910625"/>
            <a:ext cx="8726510" cy="359320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##### check if user wants to exit ####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	if [[ $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ans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== "Y" || $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ans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== "y" ]]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	then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		exit				# exit the program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	#else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	#	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backToMain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			# call function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	fi</a:t>
            </a: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2120490" y="3515800"/>
            <a:ext cx="3923204" cy="2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99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28999" y="1664676"/>
            <a:ext cx="8527966" cy="47912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Comments 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– information found on the script but are ignored by the shell. 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Anything following the number character (#) are comments, except those within quotation marks.</a:t>
            </a:r>
          </a:p>
          <a:p>
            <a:pPr marL="361950" lvl="2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Here are some of the uses of comments: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sz="2000" b="0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gray">
          <a:xfrm>
            <a:off x="1818326" y="1436952"/>
            <a:ext cx="8232775" cy="39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sp3d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A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rPr>
              <a:t>Basics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722549" y="2910625"/>
            <a:ext cx="8726510" cy="359320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##### check if user wants to exit ####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	if [[ $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ans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== "Y" || $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ans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== "y" ]]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	then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		exit				# exit the program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	#else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	#	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backToMain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			# call function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	fi</a:t>
            </a: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7235783" y="4012307"/>
            <a:ext cx="1796603" cy="21777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7119871" y="4336963"/>
            <a:ext cx="1796603" cy="21777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93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28999" y="1664676"/>
            <a:ext cx="8527966" cy="47912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Comments 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– information found on the script but are ignored by the shell. 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Anything following the number character (#) are comments, except those within quotation marks.</a:t>
            </a:r>
          </a:p>
          <a:p>
            <a:pPr marL="361950" lvl="2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Here are some of the uses of comments: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sz="2000" b="0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gray">
          <a:xfrm>
            <a:off x="1818326" y="1436952"/>
            <a:ext cx="8232775" cy="39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sp3d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A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rPr>
              <a:t>Basics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722549" y="2910625"/>
            <a:ext cx="8726510" cy="359320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##### check if user wants to exit ####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	if [[ $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ans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== "Y" || $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ans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== "y" ]]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	then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		exit				# exit the program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	#else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	#	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backToMain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			# call function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	fi</a:t>
            </a: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2684172" y="4230077"/>
            <a:ext cx="1981200" cy="324656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36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28999" y="1664676"/>
            <a:ext cx="8527966" cy="47912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Comments 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– information found on the script but are ignored by the shell. </a:t>
            </a:r>
          </a:p>
          <a:p>
            <a:pPr marL="185737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Anything following the number character (#) are comments, except those within quotation marks.</a:t>
            </a:r>
          </a:p>
          <a:p>
            <a:pPr marL="361950" lvl="2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Here are some of the uses of comments: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sz="2000" b="0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gray">
          <a:xfrm>
            <a:off x="1818326" y="1238952"/>
            <a:ext cx="8232775" cy="39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sp3d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A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rPr>
              <a:t>Basics</a:t>
            </a: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722549" y="2910625"/>
            <a:ext cx="8726510" cy="3593206"/>
          </a:xfrm>
          <a:prstGeom prst="rect">
            <a:avLst/>
          </a:prstGeom>
          <a:solidFill>
            <a:srgbClr val="551155">
              <a:lumMod val="75000"/>
            </a:srgbClr>
          </a:solidFill>
          <a:ln w="9525">
            <a:noFill/>
            <a:miter lim="800000"/>
            <a:headEnd/>
            <a:tailEnd/>
          </a:ln>
          <a:effectLst>
            <a:glow rad="101600">
              <a:srgbClr val="551155">
                <a:satMod val="175000"/>
                <a:alpha val="40000"/>
              </a:srgbClr>
            </a:glow>
          </a:effectLst>
        </p:spPr>
        <p:txBody>
          <a:bodyPr wrap="none" anchor="ctr"/>
          <a:lstStyle/>
          <a:p>
            <a:pPr marL="0" lvl="1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echo #</a:t>
            </a:r>
          </a:p>
          <a:p>
            <a:pPr marL="0" lvl="1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marL="0" lvl="1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echo '#'</a:t>
            </a:r>
          </a:p>
          <a:p>
            <a:pPr marL="0" lvl="1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marL="0" lvl="1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echo "#"</a:t>
            </a:r>
          </a:p>
          <a:p>
            <a:pPr marL="0" lvl="1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200" b="0" kern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marL="0" lvl="1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200" b="0" kern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marL="0" lvl="1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200" b="0" kern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marL="0" lvl="1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200" b="0" kern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marL="0" lvl="1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200" b="0" kern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marL="0" lvl="1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200" b="0" kern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marL="0" lvl="1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200" b="0" kern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grpSp>
        <p:nvGrpSpPr>
          <p:cNvPr id="21" name="Group 8"/>
          <p:cNvGrpSpPr>
            <a:grpSpLocks/>
          </p:cNvGrpSpPr>
          <p:nvPr/>
        </p:nvGrpSpPr>
        <p:grpSpPr bwMode="auto">
          <a:xfrm>
            <a:off x="3873501" y="3422271"/>
            <a:ext cx="4778375" cy="366712"/>
            <a:chOff x="1440" y="1991"/>
            <a:chExt cx="3010" cy="231"/>
          </a:xfrm>
        </p:grpSpPr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1440" y="2112"/>
              <a:ext cx="182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lg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</a:pPr>
              <a:endParaRPr lang="en-US" sz="1800" b="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3302" y="1991"/>
              <a:ext cx="1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>
                  <a:solidFill>
                    <a:srgbClr val="FFFFFF"/>
                  </a:solidFill>
                  <a:cs typeface="Arial" charset="0"/>
                </a:rPr>
                <a:t>echoes a blank</a:t>
              </a:r>
            </a:p>
          </p:txBody>
        </p:sp>
      </p:grpSp>
      <p:grpSp>
        <p:nvGrpSpPr>
          <p:cNvPr id="24" name="Group 9"/>
          <p:cNvGrpSpPr>
            <a:grpSpLocks/>
          </p:cNvGrpSpPr>
          <p:nvPr/>
        </p:nvGrpSpPr>
        <p:grpSpPr bwMode="auto">
          <a:xfrm>
            <a:off x="3886201" y="3933446"/>
            <a:ext cx="4308475" cy="366712"/>
            <a:chOff x="1440" y="1991"/>
            <a:chExt cx="2714" cy="231"/>
          </a:xfrm>
        </p:grpSpPr>
        <p:sp>
          <p:nvSpPr>
            <p:cNvPr id="25" name="Line 10"/>
            <p:cNvSpPr>
              <a:spLocks noChangeShapeType="1"/>
            </p:cNvSpPr>
            <p:nvPr/>
          </p:nvSpPr>
          <p:spPr bwMode="auto">
            <a:xfrm>
              <a:off x="1440" y="2112"/>
              <a:ext cx="182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lg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</a:pPr>
              <a:endParaRPr lang="en-US" sz="1800" b="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3302" y="1991"/>
              <a:ext cx="8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>
                  <a:solidFill>
                    <a:srgbClr val="FFFFFF"/>
                  </a:solidFill>
                  <a:cs typeface="Arial" charset="0"/>
                </a:rPr>
                <a:t>echoes a #</a:t>
              </a:r>
            </a:p>
          </p:txBody>
        </p:sp>
      </p:grpSp>
      <p:grpSp>
        <p:nvGrpSpPr>
          <p:cNvPr id="27" name="Group 12"/>
          <p:cNvGrpSpPr>
            <a:grpSpLocks/>
          </p:cNvGrpSpPr>
          <p:nvPr/>
        </p:nvGrpSpPr>
        <p:grpSpPr bwMode="auto">
          <a:xfrm>
            <a:off x="3886201" y="4390646"/>
            <a:ext cx="4308475" cy="366712"/>
            <a:chOff x="1440" y="1991"/>
            <a:chExt cx="2714" cy="231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440" y="2112"/>
              <a:ext cx="182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lg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</a:pPr>
              <a:endParaRPr lang="en-US" sz="1800" b="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3302" y="1991"/>
              <a:ext cx="8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dirty="0">
                  <a:solidFill>
                    <a:srgbClr val="FFFFFF"/>
                  </a:solidFill>
                  <a:cs typeface="Arial" charset="0"/>
                </a:rPr>
                <a:t>echoes a #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518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795571" y="2557020"/>
            <a:ext cx="5903913" cy="2222500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Basic text input and navigation in vi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Moving and copying text in vi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Searching for and replacing text in vi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Other useful vi commands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Quick reference for vi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Other UNIX editors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974138" y="6511926"/>
            <a:ext cx="1693862" cy="269875"/>
          </a:xfrm>
        </p:spPr>
        <p:txBody>
          <a:bodyPr/>
          <a:lstStyle/>
          <a:p>
            <a:fld id="{36719124-5D47-42CE-9623-8F1592D84F2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0" y="6324600"/>
            <a:ext cx="448945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Copyright © 2015 Accenture. All rights reserved. Confidential—For Company Internal Use Only.</a:t>
            </a:r>
            <a:endParaRPr lang="en-US" dirty="0"/>
          </a:p>
        </p:txBody>
      </p:sp>
      <p:sp>
        <p:nvSpPr>
          <p:cNvPr id="10" name="Text Box 3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931275" y="6584950"/>
            <a:ext cx="1398140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000" b="0" dirty="0">
                <a:solidFill>
                  <a:srgbClr val="A20000"/>
                </a:solidFill>
              </a:rPr>
              <a:t>For Internal Use Only</a:t>
            </a:r>
          </a:p>
        </p:txBody>
      </p:sp>
      <p:sp>
        <p:nvSpPr>
          <p:cNvPr id="19" name="Round Diagonal Corner Rectangle 18"/>
          <p:cNvSpPr/>
          <p:nvPr/>
        </p:nvSpPr>
        <p:spPr bwMode="auto">
          <a:xfrm>
            <a:off x="2627829" y="1780907"/>
            <a:ext cx="6853474" cy="473489"/>
          </a:xfrm>
          <a:prstGeom prst="round2DiagRect">
            <a:avLst/>
          </a:prstGeom>
          <a:gradFill flip="none" rotWithShape="1">
            <a:gsLst>
              <a:gs pos="10000">
                <a:schemeClr val="accent5">
                  <a:lumMod val="50000"/>
                </a:schemeClr>
              </a:gs>
              <a:gs pos="82000">
                <a:schemeClr val="accent5">
                  <a:lumMod val="50000"/>
                  <a:tint val="44500"/>
                  <a:satMod val="160000"/>
                </a:schemeClr>
              </a:gs>
              <a:gs pos="100000">
                <a:schemeClr val="accent5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lvl="1"/>
            <a:r>
              <a:rPr lang="en-US" sz="2400" dirty="0"/>
              <a:t>INTRODUCTION TO VI 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2029364" y="1636099"/>
            <a:ext cx="757531" cy="71937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808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28999" y="1664676"/>
            <a:ext cx="8527966" cy="47912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Printing Text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	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To print text to the screen (standard output) or files, the following 	commands may be used: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	     </a:t>
            </a:r>
            <a:r>
              <a:rPr lang="en-US" sz="1800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• echo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	     </a:t>
            </a:r>
            <a:endParaRPr lang="en-US" sz="1800" b="0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gray">
          <a:xfrm>
            <a:off x="1809751" y="1238952"/>
            <a:ext cx="8232775" cy="39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sp3d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A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rPr>
              <a:t>Basics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722549" y="3541690"/>
            <a:ext cx="8726510" cy="296214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$ echo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UnquotedSingleWordString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	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$ echo Unquoted single-line string with more than one words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$ echo 'single-quoted string'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$ echo "double-quoted string"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$ echo "escape characters like \\t \t and \\n \n"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$ echo "quoted multi-line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&gt;  string"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$ echo "variables, like \$USER = $USER"</a:t>
            </a: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05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28999" y="1664676"/>
            <a:ext cx="8527966" cy="47912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Printing Text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	</a:t>
            </a:r>
            <a:r>
              <a:rPr lang="en-US" sz="2000" b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To print text to the screen (standard output) or files, the following 	commands may be used: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	     </a:t>
            </a:r>
            <a:r>
              <a:rPr lang="en-US" sz="1800" b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• echo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	     </a:t>
            </a:r>
            <a:r>
              <a:rPr lang="en-US" sz="1800" b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• printf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800" b="0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gray">
          <a:xfrm>
            <a:off x="1818326" y="1436952"/>
            <a:ext cx="8232775" cy="39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sp3d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A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rPr>
              <a:t>Basics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22549" y="3532359"/>
            <a:ext cx="8726510" cy="296214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$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printf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UnquotedSingleWordString</a:t>
            </a: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$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printf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'single-quoted string'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$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printf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"double-quoted string"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$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printf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"escape characters like \\t \t and \\n \n"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$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printf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"multi-line \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nstrings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\n"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$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printf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"variables, like "\$"USER = $USER\n"</a:t>
            </a: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793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28999" y="1646015"/>
            <a:ext cx="8527966" cy="47912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Printing Text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	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To print text to the screen (standard output) or files, the following 	commands may be used: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	     </a:t>
            </a:r>
            <a:r>
              <a:rPr lang="en-US" sz="1800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• echo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	     </a:t>
            </a:r>
            <a:r>
              <a:rPr lang="en-US" sz="1800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• </a:t>
            </a:r>
            <a:r>
              <a:rPr lang="en-US" sz="1800" b="0" dirty="0" err="1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printf</a:t>
            </a:r>
            <a:endParaRPr lang="en-US" sz="1800" b="0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	     </a:t>
            </a:r>
            <a:r>
              <a:rPr lang="en-US" sz="1800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• </a:t>
            </a:r>
            <a:r>
              <a:rPr lang="en-US" sz="1800" b="0" dirty="0" err="1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printf</a:t>
            </a:r>
            <a:r>
              <a:rPr lang="en-US" sz="1800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(</a:t>
            </a:r>
            <a:r>
              <a:rPr lang="en-US" sz="1800" b="0" dirty="0" err="1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ksh</a:t>
            </a:r>
            <a:r>
              <a:rPr lang="en-US" sz="1800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800" b="0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gray">
          <a:xfrm>
            <a:off x="1818326" y="1436952"/>
            <a:ext cx="8232775" cy="39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sp3d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A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rPr>
              <a:t>Basics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722549" y="3560351"/>
            <a:ext cx="8726510" cy="296214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$ print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UnquotedSingleWordString</a:t>
            </a: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$ print Unquoted single-line string with more than one words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$ print 'single-quoted string'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$ print "double-quoted string"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$ print "quoted multi-line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&gt;  string"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$ print "escape characters like \\t \t and \\n \n"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$ print "variables, like \$USER = $USER"</a:t>
            </a: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279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878562" y="1701998"/>
            <a:ext cx="8228522" cy="47912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Getting Command Line Arguments: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	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$#	variable equivalent to the number of command line arguments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	$*	variable equivalent to all the arguments of the command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	$0	variable equivalent to the command executed (the script's filename)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	$n	variable equivalent to command line argument, where n corresponds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		to the position of the argument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gray">
          <a:xfrm>
            <a:off x="1818326" y="1436952"/>
            <a:ext cx="8232775" cy="39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sp3d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A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rPr>
              <a:t>Basics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722549" y="3541690"/>
            <a:ext cx="8726510" cy="296214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$ cat test.sh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#!/bin/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sh</a:t>
            </a: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echo "This script is executed as : $0"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echo "The number of arguments is : $#"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echo "All the arguments : $*"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echo "The third argument is : $3"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$</a:t>
            </a: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917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878562" y="1701998"/>
            <a:ext cx="8228522" cy="47912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Getting Command Line Arguments: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	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$#	variable equivalent to the number of command line arguments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	$*	variable equivalent to all the arguments of the command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	$0	variable equivalent to the command executed (the script's filename)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	$n	variable equivalent to command line argument, where n corresponds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		to the position of the argument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gray">
          <a:xfrm>
            <a:off x="1818326" y="1436952"/>
            <a:ext cx="8232775" cy="39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sp3d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A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rPr>
              <a:t>Basics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22549" y="3541690"/>
            <a:ext cx="8726510" cy="296214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$ cat test.sh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#!/bin/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sh</a:t>
            </a: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echo "This script is executed as : $0"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echo "The number of arguments is : $#"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echo "All the arguments : $*"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echo "The third argument is : $3"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$ ./test.sh one two three four</a:t>
            </a: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310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878562" y="1701998"/>
            <a:ext cx="8228522" cy="47912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Getting Command Line Arguments: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	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$#	variable equivalent to the number of command line arguments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	$*	variable equivalent to all the arguments of the command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	$0	variable equivalent to the command executed (the script's filename)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	$n	variable equivalent to command line argument, where n corresponds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		to the position of the argument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gray">
          <a:xfrm>
            <a:off x="1818326" y="1436952"/>
            <a:ext cx="8232775" cy="39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sp3d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A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rPr>
              <a:t>Basics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722549" y="3541690"/>
            <a:ext cx="8726510" cy="296214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$ cat test.sh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#!/bin/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sh</a:t>
            </a: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echo "This script is executed as : $0"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echo "The number of arguments is : $#"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echo "All the arguments : $*"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echo "The third argument is : $3"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$ ./test.sh one two three four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The script is executed as ./test.sh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The number of arguments is : 4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All the arguments : one two three four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The third argument is three</a:t>
            </a: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018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822578" y="1712562"/>
            <a:ext cx="8228522" cy="47912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Executing Shell Scripts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Proper permissions are required before executing scripts. They are:</a:t>
            </a:r>
          </a:p>
          <a:p>
            <a:pPr marL="18288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800" b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gray">
          <a:xfrm>
            <a:off x="1818326" y="1436952"/>
            <a:ext cx="8232775" cy="39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sp3d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A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rPr>
              <a:t>Basics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22549" y="3374266"/>
            <a:ext cx="8726510" cy="31295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$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ls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–l ~/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myScripts</a:t>
            </a: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-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rwxr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-x---  1 jay676  staff  1024 Jul  7 13:34 doEvrythng.sh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-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rwxr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--r--  1 jay676  staff    71 Jul  7 13:34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killAll.ksh</a:t>
            </a: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-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rwxr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-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xr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-x  1 jay676  staff   453 Jul  7 13:34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rmAccount.csh</a:t>
            </a: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-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rwxr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-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xr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--  1 jay676  staff  1028 Jul  7 13:34 doEvrythng2.ksh</a:t>
            </a: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359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878562" y="1701998"/>
            <a:ext cx="8228522" cy="47912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Executing Shell Scripts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Proper permissions are required before executing scripts. They are: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r>
              <a:rPr lang="en-US" sz="1400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read permission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gray">
          <a:xfrm>
            <a:off x="1818326" y="1436952"/>
            <a:ext cx="8232775" cy="39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sp3d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A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rPr>
              <a:t>Basics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722549" y="3374266"/>
            <a:ext cx="8726510" cy="31295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$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ls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–l ~/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myScripts</a:t>
            </a: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-</a:t>
            </a:r>
            <a:r>
              <a:rPr lang="en-US" sz="12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itchFamily="49" charset="0"/>
              </a:rPr>
              <a:t>r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wx</a:t>
            </a:r>
            <a:r>
              <a:rPr lang="en-US" sz="12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itchFamily="49" charset="0"/>
              </a:rPr>
              <a:t>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-x---  1 jay676  staff  1024 Jul  7 13:34 doEvrythng.sh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-</a:t>
            </a:r>
            <a:r>
              <a:rPr lang="en-US" sz="12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itchFamily="49" charset="0"/>
              </a:rPr>
              <a:t>r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wx</a:t>
            </a:r>
            <a:r>
              <a:rPr lang="en-US" sz="12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itchFamily="49" charset="0"/>
              </a:rPr>
              <a:t>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--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itchFamily="49" charset="0"/>
              </a:rPr>
              <a:t>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--  1 jay676  staff    71 Jul  7 13:34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killAll.ksh</a:t>
            </a: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-</a:t>
            </a:r>
            <a:r>
              <a:rPr lang="en-US" sz="12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itchFamily="49" charset="0"/>
              </a:rPr>
              <a:t>r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wx</a:t>
            </a:r>
            <a:r>
              <a:rPr lang="en-US" sz="12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itchFamily="49" charset="0"/>
              </a:rPr>
              <a:t>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-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x</a:t>
            </a:r>
            <a:r>
              <a:rPr lang="en-US" sz="12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itchFamily="49" charset="0"/>
              </a:rPr>
              <a:t>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-x  1 jay676  staff   453 Jul  7 13:34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rmAccount.csh</a:t>
            </a: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-</a:t>
            </a:r>
            <a:r>
              <a:rPr lang="en-US" sz="12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itchFamily="49" charset="0"/>
              </a:rPr>
              <a:t>r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wx</a:t>
            </a:r>
            <a:r>
              <a:rPr lang="en-US" sz="12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itchFamily="49" charset="0"/>
              </a:rPr>
              <a:t>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-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x</a:t>
            </a:r>
            <a:r>
              <a:rPr lang="en-US" sz="12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itchFamily="49" charset="0"/>
              </a:rPr>
              <a:t>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--  1 jay676  staff  1028 Jul  7 13:34 doEvrythng2.ksh</a:t>
            </a: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896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878562" y="1701998"/>
            <a:ext cx="8228522" cy="47912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Executing Shell Scripts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Proper permissions are required before executing scripts. They are: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r>
              <a:rPr lang="en-US" sz="1400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read permission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r>
              <a:rPr lang="en-US" sz="1400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execute permission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gray">
          <a:xfrm>
            <a:off x="1818326" y="1436952"/>
            <a:ext cx="8232775" cy="39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sp3d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A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rPr>
              <a:t>Basics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22549" y="3374266"/>
            <a:ext cx="8726510" cy="31295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$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ls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–l ~/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myScripts</a:t>
            </a: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-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rw</a:t>
            </a:r>
            <a:r>
              <a:rPr lang="en-US" sz="12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itchFamily="49" charset="0"/>
              </a:rPr>
              <a:t>x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-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itchFamily="49" charset="0"/>
              </a:rPr>
              <a:t>x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---  1 jay676  staff  1024 Jul  7 13:34 doEvrythng.sh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-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rw</a:t>
            </a:r>
            <a:r>
              <a:rPr lang="en-US" sz="12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itchFamily="49" charset="0"/>
              </a:rPr>
              <a:t>x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--r--  1 jay676  staff    71 Jul  7 13:34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killAll.ksh</a:t>
            </a: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-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rw</a:t>
            </a:r>
            <a:r>
              <a:rPr lang="en-US" sz="12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itchFamily="49" charset="0"/>
              </a:rPr>
              <a:t>x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-</a:t>
            </a:r>
            <a:r>
              <a:rPr lang="en-US" sz="12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itchFamily="49" charset="0"/>
              </a:rPr>
              <a:t>x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-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itchFamily="49" charset="0"/>
              </a:rPr>
              <a:t>x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1 jay676  staff   453 Jul  7 13:34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rmAccount.csh</a:t>
            </a: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-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rw</a:t>
            </a:r>
            <a:r>
              <a:rPr lang="en-US" sz="12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itchFamily="49" charset="0"/>
              </a:rPr>
              <a:t>x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-</a:t>
            </a:r>
            <a:r>
              <a:rPr lang="en-US" sz="12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itchFamily="49" charset="0"/>
              </a:rPr>
              <a:t>x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--  1 jay676  staff  1028 Jul  7 13:34 doEvrythng2.ksh</a:t>
            </a: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1892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844157" y="1701998"/>
            <a:ext cx="8503688" cy="47912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Executing Shell Scripts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There are several ways to execute a script, once the user has the proper permissions: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gray">
          <a:xfrm>
            <a:off x="1818326" y="1436952"/>
            <a:ext cx="8232775" cy="39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sp3d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A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rPr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3074115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974138" y="6511926"/>
            <a:ext cx="1693862" cy="269875"/>
          </a:xfrm>
        </p:spPr>
        <p:txBody>
          <a:bodyPr/>
          <a:lstStyle/>
          <a:p>
            <a:fld id="{36719124-5D47-42CE-9623-8F1592D84F2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0" y="6324600"/>
            <a:ext cx="448945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Copyright © 2015 Accenture. All rights reserved. Confidential—For Company Internal Use Only.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idx="4294967295"/>
          </p:nvPr>
        </p:nvSpPr>
        <p:spPr>
          <a:xfrm>
            <a:off x="2863703" y="2355473"/>
            <a:ext cx="5903913" cy="2222500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Shells and shell scripts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Shell variables and the environment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Simple shell scripting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More advanced shell scripting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Start-up shell scripts</a:t>
            </a:r>
          </a:p>
        </p:txBody>
      </p:sp>
      <p:sp>
        <p:nvSpPr>
          <p:cNvPr id="10" name="Text Box 3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931275" y="6584950"/>
            <a:ext cx="1398140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000" b="0" dirty="0">
                <a:solidFill>
                  <a:srgbClr val="A20000"/>
                </a:solidFill>
              </a:rPr>
              <a:t>For Internal Use Only</a:t>
            </a:r>
          </a:p>
        </p:txBody>
      </p:sp>
      <p:sp>
        <p:nvSpPr>
          <p:cNvPr id="19" name="Round Diagonal Corner Rectangle 18"/>
          <p:cNvSpPr/>
          <p:nvPr/>
        </p:nvSpPr>
        <p:spPr bwMode="auto">
          <a:xfrm>
            <a:off x="2627829" y="1780907"/>
            <a:ext cx="6853474" cy="473489"/>
          </a:xfrm>
          <a:prstGeom prst="round2DiagRect">
            <a:avLst/>
          </a:prstGeom>
          <a:gradFill flip="none" rotWithShape="1">
            <a:gsLst>
              <a:gs pos="10000">
                <a:schemeClr val="accent5">
                  <a:lumMod val="50000"/>
                </a:schemeClr>
              </a:gs>
              <a:gs pos="82000">
                <a:schemeClr val="accent5">
                  <a:lumMod val="50000"/>
                  <a:tint val="44500"/>
                  <a:satMod val="160000"/>
                </a:schemeClr>
              </a:gs>
              <a:gs pos="100000">
                <a:schemeClr val="accent5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lvl="1"/>
            <a:r>
              <a:rPr lang="en-US" sz="2400" dirty="0"/>
              <a:t>UNIX SHELL SCRIPTING 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2029364" y="1636099"/>
            <a:ext cx="757531" cy="71937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8913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878562" y="1701998"/>
            <a:ext cx="8503688" cy="47912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Executing Shell Scripts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There are several ways to execute a script, once the user has the proper permissions: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using the $PATH environment variable</a:t>
            </a:r>
          </a:p>
          <a:p>
            <a:pPr marL="825500" lvl="3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marL="825500" lvl="3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gray">
          <a:xfrm>
            <a:off x="1818326" y="1436952"/>
            <a:ext cx="8232775" cy="39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sp3d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A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rPr>
              <a:t>Basics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22549" y="3374266"/>
            <a:ext cx="8726510" cy="31295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$ export PATH="$PATH/export/home/jay676/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myScripts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:"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$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doEverything.ksh</a:t>
            </a: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57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878562" y="1701998"/>
            <a:ext cx="8503688" cy="47912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Executing Shell Scripts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There are several ways to execute a script, once the user has the proper permissions: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using the $PATH environment variable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using absolute or relative path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marL="825500" lvl="3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marL="825500" lvl="3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gray">
          <a:xfrm>
            <a:off x="1818326" y="1436952"/>
            <a:ext cx="8232775" cy="39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sp3d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A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rPr>
              <a:t>Basics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722549" y="3374266"/>
            <a:ext cx="8726510" cy="31295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$ export PATH="$PATH/export/home/jay676/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myScripts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:"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$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doEverything.ksh</a:t>
            </a: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$ /export/home/jay676/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myScripts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/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doEverything.ksh</a:t>
            </a: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$ ./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doEverything.ksh</a:t>
            </a: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53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878562" y="1701998"/>
            <a:ext cx="8503688" cy="47912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Executing Shell Scripts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There are several ways to execute a script, once the user has the proper permissions: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using the $PATH environment variable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using absolute or relative path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marL="825500" lvl="3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marL="825500" lvl="3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gray">
          <a:xfrm>
            <a:off x="1818326" y="1436952"/>
            <a:ext cx="8232775" cy="39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sp3d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A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rPr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14848361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878562" y="1701998"/>
            <a:ext cx="8503688" cy="47912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Executing Shell Scripts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There are several ways to execute a script, once the user has the proper permissions: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using the $PATH environment variable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using absolute or relative path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associating the script to an alias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marL="825500" lvl="3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marL="825500" lvl="3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gray">
          <a:xfrm>
            <a:off x="1818326" y="1436952"/>
            <a:ext cx="8232775" cy="39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sp3d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A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rPr>
              <a:t>Basics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722549" y="3374266"/>
            <a:ext cx="8726510" cy="31295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$ export PATH="$PATH/export/home/jay676/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myScripts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:"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$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doEverything.ksh</a:t>
            </a: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$ /export/home/jay676/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myScripts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/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doEverything.ksh</a:t>
            </a: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$ ./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</a:rPr>
              <a:t>doEverything.ksh</a:t>
            </a: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6133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shell scripting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439400" y="6577014"/>
            <a:ext cx="228600" cy="206375"/>
          </a:xfrm>
        </p:spPr>
        <p:txBody>
          <a:bodyPr/>
          <a:lstStyle/>
          <a:p>
            <a:fld id="{D341B97A-378E-4F69-9D74-E5B0730D91FC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0" y="6577014"/>
            <a:ext cx="4286250" cy="206375"/>
          </a:xfrm>
        </p:spPr>
        <p:txBody>
          <a:bodyPr/>
          <a:lstStyle/>
          <a:p>
            <a:r>
              <a:rPr lang="en-US"/>
              <a:t>Copyright © 2015 Accenture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607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44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General Stuff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Variable Setting: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syntax: </a:t>
            </a:r>
            <a:r>
              <a:rPr lang="en-US" b="0" dirty="0" err="1">
                <a:solidFill>
                  <a:srgbClr val="000000"/>
                </a:solidFill>
              </a:rPr>
              <a:t>var</a:t>
            </a:r>
            <a:r>
              <a:rPr lang="en-US" b="0" dirty="0">
                <a:solidFill>
                  <a:srgbClr val="000000"/>
                </a:solidFill>
              </a:rPr>
              <a:t> = value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2768959"/>
            <a:ext cx="8726510" cy="373487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limit=5				# variable value is an integer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8467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45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General Stuff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Variable Setting: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syntax: </a:t>
            </a:r>
            <a:r>
              <a:rPr lang="en-US" b="0" dirty="0" err="1">
                <a:solidFill>
                  <a:srgbClr val="000000"/>
                </a:solidFill>
              </a:rPr>
              <a:t>var</a:t>
            </a:r>
            <a:r>
              <a:rPr lang="en-US" b="0" dirty="0">
                <a:solidFill>
                  <a:srgbClr val="000000"/>
                </a:solidFill>
              </a:rPr>
              <a:t> = value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2768959"/>
            <a:ext cx="8726510" cy="373487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limit=5				# variable value is an integer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pi=3.1416				# variable value is a floating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				# point number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8548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46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General Stuff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Variable Setting: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syntax: </a:t>
            </a:r>
            <a:r>
              <a:rPr lang="en-US" b="0" dirty="0" err="1">
                <a:solidFill>
                  <a:srgbClr val="000000"/>
                </a:solidFill>
              </a:rPr>
              <a:t>var</a:t>
            </a:r>
            <a:r>
              <a:rPr lang="en-US" b="0" dirty="0">
                <a:solidFill>
                  <a:srgbClr val="000000"/>
                </a:solidFill>
              </a:rPr>
              <a:t> = value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2768959"/>
            <a:ext cx="8726510" cy="373487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limit=5				# variable value is an integer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pi=3.1416				# variable value is a floating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				# point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myVar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=$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urVar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			# variable value is value of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				# another variable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0360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47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General Stuff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Variable Setting: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syntax: </a:t>
            </a:r>
            <a:r>
              <a:rPr lang="en-US" b="0" dirty="0" err="1">
                <a:solidFill>
                  <a:srgbClr val="000000"/>
                </a:solidFill>
              </a:rPr>
              <a:t>var</a:t>
            </a:r>
            <a:r>
              <a:rPr lang="en-US" b="0" dirty="0">
                <a:solidFill>
                  <a:srgbClr val="000000"/>
                </a:solidFill>
              </a:rPr>
              <a:t> = value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2768959"/>
            <a:ext cx="8726510" cy="373487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limit=5				# variable value is an integer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pi=3.1416				# variable value is a floating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				# point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myVar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=$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urVar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			# variable value is value of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				# another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msg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="Please enter a number : "	# variable value is string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8576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48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General Stuff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Variable Setting: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syntax: </a:t>
            </a:r>
            <a:r>
              <a:rPr lang="en-US" b="0" dirty="0" err="1">
                <a:solidFill>
                  <a:srgbClr val="000000"/>
                </a:solidFill>
              </a:rPr>
              <a:t>var</a:t>
            </a:r>
            <a:r>
              <a:rPr lang="en-US" b="0" dirty="0">
                <a:solidFill>
                  <a:srgbClr val="000000"/>
                </a:solidFill>
              </a:rPr>
              <a:t> = value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2768959"/>
            <a:ext cx="8726510" cy="373487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limit=5				# variable value is an integer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pi=3.1416				# variable value is a floating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				# point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myVar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=$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urVar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			# variable value is value of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				# another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msg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="Please enter a number : "		# variable value is string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passwd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="Password for $login : "		# variable value is string, with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				# another variable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413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871472" y="539497"/>
            <a:ext cx="6319142" cy="1129816"/>
          </a:xfrm>
        </p:spPr>
        <p:txBody>
          <a:bodyPr/>
          <a:lstStyle/>
          <a:p>
            <a:r>
              <a:rPr lang="en-US" dirty="0"/>
              <a:t>INTRODUCTION TO VI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974138" y="6511926"/>
            <a:ext cx="1693862" cy="269875"/>
          </a:xfrm>
        </p:spPr>
        <p:txBody>
          <a:bodyPr/>
          <a:lstStyle/>
          <a:p>
            <a:fld id="{D341B97A-378E-4F69-9D74-E5B0730D91F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0" y="6324600"/>
            <a:ext cx="4489450" cy="457200"/>
          </a:xfrm>
        </p:spPr>
        <p:txBody>
          <a:bodyPr/>
          <a:lstStyle/>
          <a:p>
            <a:r>
              <a:rPr lang="en-US"/>
              <a:t>Copyright © 2015 Accenture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3315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49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General Stuff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Variable Setting: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syntax: </a:t>
            </a:r>
            <a:r>
              <a:rPr lang="en-US" b="0" dirty="0" err="1">
                <a:solidFill>
                  <a:srgbClr val="000000"/>
                </a:solidFill>
              </a:rPr>
              <a:t>var</a:t>
            </a:r>
            <a:r>
              <a:rPr lang="en-US" b="0" dirty="0">
                <a:solidFill>
                  <a:srgbClr val="000000"/>
                </a:solidFill>
              </a:rPr>
              <a:t> = value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2768959"/>
            <a:ext cx="8726510" cy="373487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limit=5				# variable value is an integer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pi=3.1416				# variable value is a floating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				# point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myVar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=$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urVar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			# variable value is value of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				# another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msg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="Please enter a number : "		# variable value is string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passwd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="Password for $login : "		# variable value is string, with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				# another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counter=`expr $counter + 1`		# variable value is the result of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				# an arithmetic operation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7643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50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General Stuff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Variable Setting: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syntax: </a:t>
            </a:r>
            <a:r>
              <a:rPr lang="en-US" b="0" dirty="0" err="1">
                <a:solidFill>
                  <a:srgbClr val="000000"/>
                </a:solidFill>
              </a:rPr>
              <a:t>var</a:t>
            </a:r>
            <a:r>
              <a:rPr lang="en-US" b="0" dirty="0">
                <a:solidFill>
                  <a:srgbClr val="000000"/>
                </a:solidFill>
              </a:rPr>
              <a:t> = value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2768959"/>
            <a:ext cx="8726510" cy="373487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limit=5				# variable value is an integer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pi=3.1416				# variable value is a floating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				# point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myVar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=$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urVar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			# variable value is value of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				# another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msg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="Please enter a number : "		# variable value is string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passwd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="Password for $login : "		# variable value is string, with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				# another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counter=`expr $counter + 1`		# variable value is the result of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				# an arithmetic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lines=`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wc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–l file.txt | cut –f1 –d":"`	# variable value is the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				# result of a shell command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8243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51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General Stuff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Variable Unsetting: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unset </a:t>
            </a:r>
            <a:r>
              <a:rPr lang="en-US" b="0" dirty="0" err="1">
                <a:solidFill>
                  <a:srgbClr val="000000"/>
                </a:solidFill>
              </a:rPr>
              <a:t>var</a:t>
            </a: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 err="1">
                <a:solidFill>
                  <a:srgbClr val="000000"/>
                </a:solidFill>
              </a:rPr>
              <a:t>var</a:t>
            </a:r>
            <a:r>
              <a:rPr lang="en-US" b="0" dirty="0">
                <a:solidFill>
                  <a:srgbClr val="000000"/>
                </a:solidFill>
              </a:rPr>
              <a:t>=""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 err="1">
                <a:solidFill>
                  <a:srgbClr val="000000"/>
                </a:solidFill>
              </a:rPr>
              <a:t>var</a:t>
            </a:r>
            <a:r>
              <a:rPr lang="en-US" b="0" dirty="0">
                <a:solidFill>
                  <a:srgbClr val="000000"/>
                </a:solidFill>
              </a:rPr>
              <a:t>=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Getting Input: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read </a:t>
            </a:r>
            <a:r>
              <a:rPr lang="en-US" b="0" dirty="0" err="1">
                <a:solidFill>
                  <a:srgbClr val="000000"/>
                </a:solidFill>
              </a:rPr>
              <a:t>var</a:t>
            </a: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3090930"/>
            <a:ext cx="8726510" cy="97235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$ unset limit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myVar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=""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msg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=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722549" y="5097904"/>
            <a:ext cx="8726510" cy="97235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$ read number</a:t>
            </a:r>
          </a:p>
        </p:txBody>
      </p:sp>
    </p:spTree>
    <p:extLst>
      <p:ext uri="{BB962C8B-B14F-4D97-AF65-F5344CB8AC3E}">
        <p14:creationId xmlns:p14="http://schemas.microsoft.com/office/powerpoint/2010/main" val="15514583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52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General Stuff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Command Substitution: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The shell reads commands from the string between  two  grave accents (``) and the standard output from these commands may be used as all or part of a word. Trailing newlines from the standard output are removed.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3078051"/>
            <a:ext cx="8726510" cy="34257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pwd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/export/home/jay676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echo "The current working directory is "`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pwd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`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6283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53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General Stuff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Command Substitution: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The shell reads commands from the string between  two  grave accents (``) and the standard output from these commands may be used as all or part of a word. Trailing newlines from the standard output are removed.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3078051"/>
            <a:ext cx="8726510" cy="34257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pwd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00AA99">
                    <a:lumMod val="40000"/>
                    <a:lumOff val="60000"/>
                  </a:srgbClr>
                </a:solidFill>
                <a:latin typeface="Courier New" pitchFamily="49" charset="0"/>
                <a:cs typeface="Arial" charset="0"/>
              </a:rPr>
              <a:t>/export/home/jay676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echo "The current working directory is "`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pwd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`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6143088" y="3945766"/>
            <a:ext cx="2990850" cy="1373187"/>
            <a:chOff x="3840" y="2352"/>
            <a:chExt cx="1884" cy="865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3840" y="2352"/>
              <a:ext cx="288" cy="144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800" b="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 flipH="1" flipV="1">
              <a:off x="4128" y="2496"/>
              <a:ext cx="24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</a:pPr>
              <a:endParaRPr lang="en-US" sz="1800" b="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224" y="2640"/>
              <a:ext cx="150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dirty="0">
                  <a:solidFill>
                    <a:srgbClr val="FFFFFF"/>
                  </a:solidFill>
                  <a:cs typeface="Arial" charset="0"/>
                </a:rPr>
                <a:t>the output of this</a:t>
              </a:r>
            </a:p>
            <a:p>
              <a:pPr eaLnBrk="1" hangingPunct="1">
                <a:lnSpc>
                  <a:spcPct val="100000"/>
                </a:lnSpc>
              </a:pPr>
              <a:r>
                <a:rPr lang="en-US" sz="1800" dirty="0">
                  <a:solidFill>
                    <a:srgbClr val="FFFFFF"/>
                  </a:solidFill>
                  <a:cs typeface="Arial" charset="0"/>
                </a:rPr>
                <a:t>command is:</a:t>
              </a:r>
            </a:p>
            <a:p>
              <a:pPr eaLnBrk="1" hangingPunct="1">
                <a:lnSpc>
                  <a:spcPct val="100000"/>
                </a:lnSpc>
              </a:pPr>
              <a:r>
                <a:rPr lang="en-US" sz="1800" dirty="0">
                  <a:solidFill>
                    <a:srgbClr val="FFFFFF"/>
                  </a:solidFill>
                  <a:cs typeface="Arial" charset="0"/>
                </a:rPr>
                <a:t>/export/home/jay676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14419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54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General Stuff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Command Substitution: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The shell reads commands from the string between  two  grave accents (``) and the standard output from these commands may be used as all or part of a word. Trailing newlines from the standard output are removed.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3078051"/>
            <a:ext cx="8726510" cy="34257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pwd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/export/home/jay676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echo "The current working directory is "`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pwd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`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The current working directory is /export/home/jay676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0878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55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General Stuff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Command Substitution: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The shell reads commands from the string between  two  grave accents (``) and the standard output from these commands may be used as all or part of a word. Trailing newlines from the standard output are removed.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3078051"/>
            <a:ext cx="8726510" cy="34257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users.log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10:00 user1 logs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10:01 user2 logs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10:05 user1 creates newfile.txt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338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56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General Stuff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Command Substitution: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The shell reads commands from the string between  two  grave accents (``) and the standard output from these commands may be used as all or part of a word. Trailing newlines from the standard output are removed.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3078051"/>
            <a:ext cx="8726510" cy="34257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users.log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10:00 user1 logs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10:01 user2 logs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10:05 user1 creates newfile.txt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user1Activity=`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grep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–c "user1" users.log`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4712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57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General Stuff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Command Substitution: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The shell reads commands from the string between  two  grave accents (``) and the standard output from these commands may be used as all or part of a word. Trailing newlines from the standard output are removed.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809752" y="3150608"/>
            <a:ext cx="8726510" cy="34257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users.log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10:00 </a:t>
            </a:r>
            <a:r>
              <a:rPr lang="en-US" sz="1200" b="0" dirty="0">
                <a:solidFill>
                  <a:srgbClr val="00AA99">
                    <a:lumMod val="40000"/>
                    <a:lumOff val="60000"/>
                  </a:srgbClr>
                </a:solidFill>
                <a:latin typeface="Courier New" pitchFamily="49" charset="0"/>
                <a:cs typeface="Arial" charset="0"/>
              </a:rPr>
              <a:t>user1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logs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10:01 user2 logs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10:05 </a:t>
            </a:r>
            <a:r>
              <a:rPr lang="en-US" sz="1200" b="0" dirty="0">
                <a:solidFill>
                  <a:srgbClr val="00AA99">
                    <a:lumMod val="40000"/>
                    <a:lumOff val="60000"/>
                  </a:srgbClr>
                </a:solidFill>
                <a:latin typeface="Courier New" pitchFamily="49" charset="0"/>
                <a:cs typeface="Arial" charset="0"/>
              </a:rPr>
              <a:t>user1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creates newfile.txt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user1Activity=`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grep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–c "user1" users.log`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830137" y="4306889"/>
            <a:ext cx="2549199" cy="1905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6379335" y="4105276"/>
            <a:ext cx="1310170" cy="16527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613305" y="3760789"/>
            <a:ext cx="2051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  <a:cs typeface="Arial" charset="0"/>
              </a:rPr>
              <a:t>the output of this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  <a:cs typeface="Arial" charset="0"/>
              </a:rPr>
              <a:t>command is 2</a:t>
            </a:r>
          </a:p>
        </p:txBody>
      </p:sp>
    </p:spTree>
    <p:extLst>
      <p:ext uri="{BB962C8B-B14F-4D97-AF65-F5344CB8AC3E}">
        <p14:creationId xmlns:p14="http://schemas.microsoft.com/office/powerpoint/2010/main" val="16692694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58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General Stuff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Command Substitution: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The shell reads commands from the string between  two  grave accents (``) and the standard output from these commands may be used as all or part of a word. Trailing newlines from the standard output are removed.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32746" y="3150608"/>
            <a:ext cx="8726510" cy="34257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users.log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10:00 </a:t>
            </a:r>
            <a:r>
              <a:rPr lang="en-US" sz="1200" b="0" dirty="0">
                <a:solidFill>
                  <a:srgbClr val="00AA99">
                    <a:lumMod val="40000"/>
                    <a:lumOff val="60000"/>
                  </a:srgbClr>
                </a:solidFill>
                <a:latin typeface="Courier New" pitchFamily="49" charset="0"/>
                <a:cs typeface="Arial" charset="0"/>
              </a:rPr>
              <a:t>user1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logs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10:01 user2 logs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10:05 </a:t>
            </a:r>
            <a:r>
              <a:rPr lang="en-US" sz="1200" b="0" dirty="0">
                <a:solidFill>
                  <a:srgbClr val="00AA99">
                    <a:lumMod val="40000"/>
                    <a:lumOff val="60000"/>
                  </a:srgbClr>
                </a:solidFill>
                <a:latin typeface="Courier New" pitchFamily="49" charset="0"/>
                <a:cs typeface="Arial" charset="0"/>
              </a:rPr>
              <a:t>user1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creates newfile.txt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user1Activity=`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grep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–c "user1" users.log`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echo $user1Activity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623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VI?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09752" y="1259533"/>
            <a:ext cx="8572500" cy="137734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Display-oriented text editor based on an underlying line editor called </a:t>
            </a:r>
            <a:r>
              <a:rPr lang="en-US" i="1" dirty="0"/>
              <a:t>ex</a:t>
            </a:r>
          </a:p>
          <a:p>
            <a:pPr>
              <a:lnSpc>
                <a:spcPct val="100000"/>
              </a:lnSpc>
            </a:pPr>
            <a:r>
              <a:rPr lang="en-US" dirty="0"/>
              <a:t>Universally available (being supplied with all UNIX systems)</a:t>
            </a:r>
          </a:p>
          <a:p>
            <a:pPr>
              <a:lnSpc>
                <a:spcPct val="100000"/>
              </a:lnSpc>
            </a:pPr>
            <a:r>
              <a:rPr lang="en-US" dirty="0"/>
              <a:t>Uses standard alphanumeric keys for commands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 bwMode="gray">
          <a:xfrm>
            <a:off x="1929000" y="3994353"/>
            <a:ext cx="4684235" cy="10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630238" indent="-16827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869950" indent="-2270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042988" indent="-166688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19383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3955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8527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3099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0" kern="0" dirty="0"/>
              <a:t>Command: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i="1" kern="0" dirty="0"/>
              <a:t>	</a:t>
            </a:r>
            <a:r>
              <a:rPr lang="en-US" b="0" kern="0" dirty="0"/>
              <a:t>$ vi &lt;</a:t>
            </a:r>
            <a:r>
              <a:rPr lang="en-US" b="0" i="1" kern="0" dirty="0"/>
              <a:t>filename</a:t>
            </a:r>
            <a:r>
              <a:rPr lang="en-US" b="0" kern="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918840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59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General Stuff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Command Substitution: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The shell reads commands from the string between  two  grave accents (``) and the standard output from these commands may be used as all or part of a word. Trailing newlines from the standard output are removed.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3078051"/>
            <a:ext cx="8726510" cy="34257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users.log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10:00 </a:t>
            </a:r>
            <a:r>
              <a:rPr lang="en-US" sz="1200" b="0" dirty="0">
                <a:solidFill>
                  <a:srgbClr val="00AA99">
                    <a:lumMod val="40000"/>
                    <a:lumOff val="60000"/>
                  </a:srgbClr>
                </a:solidFill>
                <a:latin typeface="Courier New" pitchFamily="49" charset="0"/>
                <a:cs typeface="Arial" charset="0"/>
              </a:rPr>
              <a:t>user1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logs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10:01 user2 logs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10:05 </a:t>
            </a:r>
            <a:r>
              <a:rPr lang="en-US" sz="1200" b="0" dirty="0">
                <a:solidFill>
                  <a:srgbClr val="00AA99">
                    <a:lumMod val="40000"/>
                    <a:lumOff val="60000"/>
                  </a:srgbClr>
                </a:solidFill>
                <a:latin typeface="Courier New" pitchFamily="49" charset="0"/>
                <a:cs typeface="Arial" charset="0"/>
              </a:rPr>
              <a:t>user1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creates newfile.txt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user1Activity=`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grep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–c "user1" users.log`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echo $user1Activity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2069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60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General Stuff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Command Substitution: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The shell reads commands from the string between  two  grave accents (``) and the standard output from these commands may be used as all or part of a word. Trailing newlines from the standard output are removed.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3078051"/>
            <a:ext cx="8726510" cy="34257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users.log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2976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61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General Stuff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Command Substitution: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The shell reads commands from the string between  two  grave accents (``) and the standard output from these commands may be used as all or part of a word. Trailing newlines from the standard output are removed.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3078051"/>
            <a:ext cx="8726510" cy="34257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users.log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10:00 user1 logs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10:01 user2 logs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10:05 user1 creates newfile.txt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10:06 user2 logs out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13:10 user2 logs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3773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62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General Stuff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Command Substitution: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The shell reads commands from the string between  two  grave accents (``) and the standard output from these commands may be used as all or part of a word. Trailing newlines from the standard output are removed.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3078051"/>
            <a:ext cx="8726510" cy="34257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users.log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10:00 user1 logs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10:01 user2 logs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10:05 user1 creates newfile.txt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10:06 user2 logs out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13:10 user2 logs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User2_FirstLogIn=`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grep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"user2" users.log | head -1 | cut –f –d" "`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5024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63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General Stuff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Command Substitution: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The shell reads commands from the string between  two  grave accents (``) and the standard output from these commands may be used as all or part of a word. Trailing newlines from the standard output are removed.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3078051"/>
            <a:ext cx="8726510" cy="34257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users.log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10:00 user1 logs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00AA99">
                    <a:lumMod val="60000"/>
                    <a:lumOff val="40000"/>
                  </a:srgbClr>
                </a:solidFill>
                <a:latin typeface="Courier New" pitchFamily="49" charset="0"/>
                <a:cs typeface="Arial" charset="0"/>
              </a:rPr>
              <a:t>10:01 user2 logs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10:05 user1 creates newfile.txt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10:06 user2 logs out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00AA99">
                    <a:lumMod val="60000"/>
                    <a:lumOff val="40000"/>
                  </a:srgbClr>
                </a:solidFill>
                <a:latin typeface="Courier New" pitchFamily="49" charset="0"/>
                <a:cs typeface="Arial" charset="0"/>
              </a:rPr>
              <a:t>13:10 user2 logs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User2_FirstLogIn=`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grep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"user2" users.log | head -1 | cut –f –d" "`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4026794" y="4600441"/>
            <a:ext cx="2209800" cy="280652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6236594" y="3990841"/>
            <a:ext cx="4572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5392044" y="3055805"/>
            <a:ext cx="35115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 eaLnBrk="1" hangingPunct="1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  <a:latin typeface="Arial" charset="0"/>
                <a:cs typeface="Arial" charset="0"/>
              </a:rPr>
              <a:t>The output of this command is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  <a:latin typeface="Arial" charset="0"/>
                <a:cs typeface="Arial" charset="0"/>
              </a:rPr>
              <a:t>"10:01 user2 logs in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  <a:latin typeface="Arial" charset="0"/>
                <a:cs typeface="Arial" charset="0"/>
              </a:rPr>
              <a:t> 13:10 user2 logs in"</a:t>
            </a:r>
          </a:p>
        </p:txBody>
      </p:sp>
    </p:spTree>
    <p:extLst>
      <p:ext uri="{BB962C8B-B14F-4D97-AF65-F5344CB8AC3E}">
        <p14:creationId xmlns:p14="http://schemas.microsoft.com/office/powerpoint/2010/main" val="35835954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64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General Stuff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Command Substitution: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The shell reads commands from the string between  two  grave accents (``) and the standard output from these commands may be used as all or part of a word. Trailing newlines from the standard output are removed.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3078051"/>
            <a:ext cx="8726510" cy="34257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users.log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10:00 user1 logs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00AA99">
                    <a:lumMod val="60000"/>
                    <a:lumOff val="40000"/>
                  </a:srgbClr>
                </a:solidFill>
                <a:latin typeface="Courier New" pitchFamily="49" charset="0"/>
                <a:cs typeface="Arial" charset="0"/>
              </a:rPr>
              <a:t>10:01 user2 logs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10:05 user1 creates newfile.txt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10:06 user2 logs out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00AA99">
                    <a:lumMod val="60000"/>
                    <a:lumOff val="40000"/>
                  </a:srgbClr>
                </a:solidFill>
                <a:latin typeface="Courier New" pitchFamily="49" charset="0"/>
                <a:cs typeface="Arial" charset="0"/>
              </a:rPr>
              <a:t>13:10 user2 logs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User2_FirstLogIn=`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grep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"user2" users.log | head -1 | cut –f –d" "`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4026794" y="4600441"/>
            <a:ext cx="3121025" cy="280652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6236594" y="3990841"/>
            <a:ext cx="4572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6693794" y="3151277"/>
            <a:ext cx="351731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  <a:latin typeface="Arial" charset="0"/>
                <a:cs typeface="Arial" charset="0"/>
              </a:rPr>
              <a:t>By using pipe on the output of the</a:t>
            </a:r>
          </a:p>
          <a:p>
            <a:pPr eaLnBrk="1" hangingPunct="1"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  <a:latin typeface="Arial" charset="0"/>
                <a:cs typeface="Arial" charset="0"/>
              </a:rPr>
              <a:t>first command, and using </a:t>
            </a:r>
            <a:r>
              <a:rPr lang="en-US" sz="1600" i="1" dirty="0">
                <a:solidFill>
                  <a:srgbClr val="FFFFFF"/>
                </a:solidFill>
                <a:latin typeface="Arial" charset="0"/>
                <a:cs typeface="Arial" charset="0"/>
              </a:rPr>
              <a:t>head -1</a:t>
            </a:r>
            <a:r>
              <a:rPr lang="en-US" sz="1600" dirty="0">
                <a:solidFill>
                  <a:srgbClr val="FFFFFF"/>
                </a:solidFill>
                <a:latin typeface="Arial" charset="0"/>
                <a:cs typeface="Arial" charset="0"/>
              </a:rPr>
              <a:t>,</a:t>
            </a:r>
          </a:p>
          <a:p>
            <a:pPr eaLnBrk="1" hangingPunct="1"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  <a:latin typeface="Arial" charset="0"/>
                <a:cs typeface="Arial" charset="0"/>
              </a:rPr>
              <a:t>the output is:</a:t>
            </a:r>
          </a:p>
          <a:p>
            <a:pPr eaLnBrk="1" hangingPunct="1"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  <a:latin typeface="Arial" charset="0"/>
                <a:cs typeface="Arial" charset="0"/>
              </a:rPr>
              <a:t>"10:01 user2 logs in"</a:t>
            </a:r>
          </a:p>
        </p:txBody>
      </p:sp>
    </p:spTree>
    <p:extLst>
      <p:ext uri="{BB962C8B-B14F-4D97-AF65-F5344CB8AC3E}">
        <p14:creationId xmlns:p14="http://schemas.microsoft.com/office/powerpoint/2010/main" val="11556901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65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General Stuff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Command Substitution: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The shell reads commands from the string between  two  grave accents (``) and the standard output from these commands may be used as all or part of a word. Trailing newlines from the standard output are removed.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3078051"/>
            <a:ext cx="8726510" cy="34257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users.log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10:00 user1 logs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00AA99">
                    <a:lumMod val="60000"/>
                    <a:lumOff val="40000"/>
                  </a:srgbClr>
                </a:solidFill>
                <a:latin typeface="Courier New" pitchFamily="49" charset="0"/>
                <a:cs typeface="Arial" charset="0"/>
              </a:rPr>
              <a:t>10:01 user2 logs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10:05 user1 creates newfile.txt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10:06 user2 logs out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00AA99">
                    <a:lumMod val="60000"/>
                    <a:lumOff val="40000"/>
                  </a:srgbClr>
                </a:solidFill>
                <a:latin typeface="Courier New" pitchFamily="49" charset="0"/>
                <a:cs typeface="Arial" charset="0"/>
              </a:rPr>
              <a:t>13:10 user2 logs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User2_FirstLogIn=`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grep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"user2" users.log | head -1 | cut –f –d" "`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4026793" y="4600441"/>
            <a:ext cx="4425656" cy="280652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6236594" y="3990841"/>
            <a:ext cx="4572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6574816" y="3151278"/>
            <a:ext cx="40030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  <a:latin typeface="Arial" charset="0"/>
                <a:cs typeface="Arial" charset="0"/>
              </a:rPr>
              <a:t>Finally, by piping the output of that</a:t>
            </a:r>
          </a:p>
          <a:p>
            <a:pPr eaLnBrk="1" hangingPunct="1"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  <a:latin typeface="Arial" charset="0"/>
                <a:cs typeface="Arial" charset="0"/>
              </a:rPr>
              <a:t>command to cut –f –d" ", the output is:</a:t>
            </a:r>
          </a:p>
          <a:p>
            <a:pPr eaLnBrk="1" hangingPunct="1"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  <a:latin typeface="Arial" charset="0"/>
                <a:cs typeface="Arial" charset="0"/>
              </a:rPr>
              <a:t>"10:01"</a:t>
            </a:r>
          </a:p>
        </p:txBody>
      </p:sp>
    </p:spTree>
    <p:extLst>
      <p:ext uri="{BB962C8B-B14F-4D97-AF65-F5344CB8AC3E}">
        <p14:creationId xmlns:p14="http://schemas.microsoft.com/office/powerpoint/2010/main" val="25284961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66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General Stuff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Command Substitution: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The shell reads commands from the string between  two  grave accents (``) and the standard output from these commands may be used as all or part of a word. Trailing newlines from the standard output are removed.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3078051"/>
            <a:ext cx="8726510" cy="34257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users.log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10:00 user1 logs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10:01 user2 logs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10:05 user1 creates newfile.txt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10:06 user2 logs out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13:10 user2 logs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User2_FirstLogIn=`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grep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"user2" users.log | head -1 | cut –f –d" "`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echo User2_FirstLogIn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121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67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General Stuff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Command Substitution: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The shell reads commands from the string between  two  grave accents (``) and the standard output from these commands may be used as all or part of a word. Trailing newlines from the standard output are removed.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3078051"/>
            <a:ext cx="8726510" cy="34257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users.log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10:00 user1 logs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10:01 user2 logs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10:05 user1 creates newfile.txt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10:06 user2 logs out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13:10 user2 logs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User2_FirstLogIn=`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grep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"user2" users.log | head -1 | cut –f –d" "`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echo User2_FirstLogIn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10 01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5852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68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General Stuff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Command Substitution: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The shell reads commands from the string between  two  grave accents (``) and the standard output from these commands may be used as all or part of a word. Trailing newlines from the standard output are removed.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3078051"/>
            <a:ext cx="8726510" cy="34257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count=1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534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Text Input and Navigation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172586" y="1674203"/>
            <a:ext cx="8209666" cy="350385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VI has two modes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command mode – the characters you type perform actions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input mode – the characters you type are inserted or overwrite existing text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ESC – to get back into command mode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 (Insert) – to put vi into input mode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(Append) – another way of inserting text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011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69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General Stuff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Command Substitution: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The shell reads commands from the string between  two  grave accents (``) and the standard output from these commands may be used as all or part of a word. Trailing newlines from the standard output are removed.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3078051"/>
            <a:ext cx="8726510" cy="34257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count=1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users.log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10:00 user1 logs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10:01 user2 logs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10:05 user1 creates newfile.txt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5490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70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General Stuff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Command Substitution: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The shell reads commands from the string between  two  grave accents (``) and the standard output from these commands may be used as all or part of a word. Trailing newlines from the standard output are removed.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3078051"/>
            <a:ext cx="8726510" cy="34257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count=1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users.log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10:00 user1 logs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10:01 user2 logs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10:05 user1 creates newfile.txt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line=`tail -\`expr $count + 1\` users.log | head -1`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3417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71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General Stuff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Command Substitution: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The shell reads commands from the string between  two  grave accents (``) and the standard output from these commands may be used as all or part of a word. Trailing newlines from the standard output are removed.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3078051"/>
            <a:ext cx="8726510" cy="34257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count=1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users.log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10:00 user1 logs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10:01 user2 logs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10:05 user1 creates newfile.txt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line=`tail -\`expr $count + 1\` users.log | head -1`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3424417" y="4378817"/>
            <a:ext cx="304800" cy="36576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4949200" y="4365938"/>
            <a:ext cx="304800" cy="36576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H="1">
            <a:off x="3792538" y="3806780"/>
            <a:ext cx="24384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H="1">
            <a:off x="5254000" y="3882980"/>
            <a:ext cx="1053138" cy="48295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5164138" y="3165430"/>
            <a:ext cx="4019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  <a:latin typeface="Arial" charset="0"/>
                <a:cs typeface="Arial" charset="0"/>
              </a:rPr>
              <a:t>backslash-quote grave accents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  <a:latin typeface="Arial" charset="0"/>
                <a:cs typeface="Arial" charset="0"/>
              </a:rPr>
              <a:t>for "nested" command substitution</a:t>
            </a:r>
          </a:p>
        </p:txBody>
      </p:sp>
    </p:spTree>
    <p:extLst>
      <p:ext uri="{BB962C8B-B14F-4D97-AF65-F5344CB8AC3E}">
        <p14:creationId xmlns:p14="http://schemas.microsoft.com/office/powerpoint/2010/main" val="667996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72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General Stuff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Command Substitution: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The shell reads commands from the string between  two  grave accents (``) and the standard output from these commands may be used as all or part of a word. Trailing newlines from the standard output are removed.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3078051"/>
            <a:ext cx="8726510" cy="34257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>
                <a:solidFill>
                  <a:srgbClr val="00AA99">
                    <a:lumMod val="60000"/>
                    <a:lumOff val="40000"/>
                  </a:srgbClr>
                </a:solidFill>
                <a:latin typeface="Courier New" pitchFamily="49" charset="0"/>
                <a:cs typeface="Arial" charset="0"/>
              </a:rPr>
              <a:t>count=1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users.log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10:00 user1 logs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10:01 user2 logs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10:05 user1 creates newfile.txt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line=`tail -\`expr $count + 1\` users.log | head -1`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3698384" y="4419600"/>
            <a:ext cx="1457459" cy="2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 flipH="1">
            <a:off x="5258872" y="4114800"/>
            <a:ext cx="631066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5889938" y="3259183"/>
            <a:ext cx="321309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  <a:latin typeface="Arial" charset="0"/>
                <a:cs typeface="Arial" charset="0"/>
              </a:rPr>
              <a:t>with $count equals 1, expression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  <a:latin typeface="Arial" charset="0"/>
                <a:cs typeface="Arial" charset="0"/>
              </a:rPr>
              <a:t>evaluates to 1 + 1 = 2</a:t>
            </a:r>
          </a:p>
        </p:txBody>
      </p:sp>
    </p:spTree>
    <p:extLst>
      <p:ext uri="{BB962C8B-B14F-4D97-AF65-F5344CB8AC3E}">
        <p14:creationId xmlns:p14="http://schemas.microsoft.com/office/powerpoint/2010/main" val="34066001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73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General Stuff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Command Substitution: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The shell reads commands from the string between  two  grave accents (``) and the standard output from these commands may be used as all or part of a word. Trailing newlines from the standard output are removed.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3078051"/>
            <a:ext cx="8726510" cy="34257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count=1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users.log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10:00 user1 logs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00AA99">
                    <a:lumMod val="60000"/>
                    <a:lumOff val="40000"/>
                  </a:srgbClr>
                </a:solidFill>
                <a:latin typeface="Courier New" pitchFamily="49" charset="0"/>
                <a:cs typeface="Arial" charset="0"/>
              </a:rPr>
              <a:t>10:01 user2 logs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00AA99">
                    <a:lumMod val="60000"/>
                    <a:lumOff val="40000"/>
                  </a:srgbClr>
                </a:solidFill>
                <a:latin typeface="Courier New" pitchFamily="49" charset="0"/>
                <a:cs typeface="Arial" charset="0"/>
              </a:rPr>
              <a:t>10:05 user1 creates newfile.txt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line=`tail -\`expr $count + 1\` users.log | head -1`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2940677" y="4419600"/>
            <a:ext cx="3348506" cy="2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 flipH="1">
            <a:off x="5658117" y="4030551"/>
            <a:ext cx="631066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603828" y="3084512"/>
            <a:ext cx="48323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  <a:latin typeface="Arial" charset="0"/>
                <a:cs typeface="Arial" charset="0"/>
              </a:rPr>
              <a:t>Now reads </a:t>
            </a:r>
            <a:r>
              <a:rPr lang="en-US" sz="1800" i="1" dirty="0">
                <a:solidFill>
                  <a:srgbClr val="FFFFFF"/>
                </a:solidFill>
                <a:latin typeface="Arial" charset="0"/>
                <a:cs typeface="Arial" charset="0"/>
              </a:rPr>
              <a:t>tail -2 users.log</a:t>
            </a:r>
            <a:r>
              <a:rPr lang="en-US" sz="1800" dirty="0">
                <a:solidFill>
                  <a:srgbClr val="FFFFFF"/>
                </a:solidFill>
                <a:latin typeface="Arial" charset="0"/>
                <a:cs typeface="Arial" charset="0"/>
              </a:rPr>
              <a:t>, which outputs: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  <a:latin typeface="Arial" charset="0"/>
                <a:cs typeface="Arial" charset="0"/>
              </a:rPr>
              <a:t>"10:01 user2 logs in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  <a:latin typeface="Arial" charset="0"/>
                <a:cs typeface="Arial" charset="0"/>
              </a:rPr>
              <a:t> 10:05 user1 creates newfile.txt"</a:t>
            </a:r>
          </a:p>
        </p:txBody>
      </p:sp>
    </p:spTree>
    <p:extLst>
      <p:ext uri="{BB962C8B-B14F-4D97-AF65-F5344CB8AC3E}">
        <p14:creationId xmlns:p14="http://schemas.microsoft.com/office/powerpoint/2010/main" val="1588372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74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General Stuff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Command Substitution: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The shell reads commands from the string between  two  grave accents (``) and the standard output from these commands may be used as all or part of a word. Trailing newlines from the standard output are removed.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3078051"/>
            <a:ext cx="8726510" cy="34257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count=1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users.log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10:00 user1 logs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10:01 user2 logs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10:05 user1 creates newfile.txt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line=`tail -\`expr $count + 1\` users.log | head -1`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2940677" y="4419600"/>
            <a:ext cx="4237148" cy="2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 flipH="1">
            <a:off x="5658117" y="4030551"/>
            <a:ext cx="631066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973651" y="3324382"/>
            <a:ext cx="40703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  <a:latin typeface="Arial" charset="0"/>
                <a:cs typeface="Arial" charset="0"/>
              </a:rPr>
              <a:t>Output piped with head -1, outputs: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  <a:latin typeface="Arial" charset="0"/>
                <a:cs typeface="Arial" charset="0"/>
              </a:rPr>
              <a:t>"10:01 user2 logs in"</a:t>
            </a:r>
          </a:p>
        </p:txBody>
      </p:sp>
    </p:spTree>
    <p:extLst>
      <p:ext uri="{BB962C8B-B14F-4D97-AF65-F5344CB8AC3E}">
        <p14:creationId xmlns:p14="http://schemas.microsoft.com/office/powerpoint/2010/main" val="42778039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75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General Stuff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Command Substitution: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The shell reads commands from the string between  two  grave accents (``) and the standard output from these commands may be used as all or part of a word. Trailing newlines from the standard output are removed.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3078051"/>
            <a:ext cx="8726510" cy="34257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count=1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users.log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10:00 user1 logs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10:01 user2 logs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10:05 user1 creates newfile.txt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line=`tail -\`expr $count + 1\` users.log | head -1`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echo $line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437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76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General Stuff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Command Substitution: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The shell reads commands from the string between  two  grave accents (``) and the standard output from these commands may be used as all or part of a word. Trailing newlines from the standard output are removed.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3078051"/>
            <a:ext cx="8726510" cy="34257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count=1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users.log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10:00 user1 logs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10:01 user2 logs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10:05 user1 creates newfile.txt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line=`tail -\`expr $count + 1\` users.log | head -1`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echo $line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10:01 user2 logs in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7625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77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General Stuff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Parameter Substitution: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${parameter}		substitutes values of parameter if any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${parameter:-word}	if parameter is set and not null, substitute its value;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otherwise, substitute word.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${parameter:=word}	if parameter is set and not null, substitute its value;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otherwise, substitute word, and set parameter to word.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${parameter:?word}	if parameter is set and not null, substitute its value;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otherwise, print word and exit.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${parameter:+word}	if parameter is set and not null, substitute word;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otherwise, substitute nothing.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4673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78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32112" y="1101302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AU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General Stuff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Parameter Substitution: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graphicFrame>
        <p:nvGraphicFramePr>
          <p:cNvPr id="9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140007"/>
              </p:ext>
            </p:extLst>
          </p:nvPr>
        </p:nvGraphicFramePr>
        <p:xfrm>
          <a:off x="1781051" y="2033588"/>
          <a:ext cx="8724900" cy="4291013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4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4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277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With $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var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initially  unset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With $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var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initially set to "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initVal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$var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$var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${var}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initVal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initVal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${var:-newVal}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newVal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initVal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initVal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${var:=newVal}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newVal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newVal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initVal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initVal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${var:?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newMsg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var: newVal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initVal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initVal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${var:+Val2}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var:Val2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newVal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initVal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Text Input and Navigation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Line Navigation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3263"/>
              </p:ext>
            </p:extLst>
          </p:nvPr>
        </p:nvGraphicFramePr>
        <p:xfrm>
          <a:off x="3311245" y="1974359"/>
          <a:ext cx="5414681" cy="35038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7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7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54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Commands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Functions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547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navigate upwards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547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navigate downwards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547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navigate right side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547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navigate left side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547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beginning of the line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547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end of the line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95325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79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General Stuff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Input / Output Redirection: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1" dirty="0">
                <a:solidFill>
                  <a:srgbClr val="000000"/>
                </a:solidFill>
              </a:rPr>
              <a:t>command &gt; file</a:t>
            </a:r>
            <a:r>
              <a:rPr lang="en-US" b="0" dirty="0">
                <a:solidFill>
                  <a:srgbClr val="000000"/>
                </a:solidFill>
              </a:rPr>
              <a:t>	writes output to file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1" dirty="0">
                <a:solidFill>
                  <a:srgbClr val="000000"/>
                </a:solidFill>
              </a:rPr>
              <a:t>command &gt;&gt; file</a:t>
            </a:r>
            <a:r>
              <a:rPr lang="en-US" b="0" dirty="0">
                <a:solidFill>
                  <a:srgbClr val="000000"/>
                </a:solidFill>
              </a:rPr>
              <a:t>	writes output to file (append)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1" dirty="0">
                <a:solidFill>
                  <a:srgbClr val="000000"/>
                </a:solidFill>
              </a:rPr>
              <a:t>command &lt; file</a:t>
            </a:r>
            <a:r>
              <a:rPr lang="en-US" b="0" dirty="0">
                <a:solidFill>
                  <a:srgbClr val="000000"/>
                </a:solidFill>
              </a:rPr>
              <a:t>	takes input from file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1" dirty="0">
                <a:solidFill>
                  <a:srgbClr val="000000"/>
                </a:solidFill>
              </a:rPr>
              <a:t>command [digit]&gt; file</a:t>
            </a:r>
            <a:r>
              <a:rPr lang="en-US" b="0" dirty="0">
                <a:solidFill>
                  <a:srgbClr val="000000"/>
                </a:solidFill>
              </a:rPr>
              <a:t>	writes output to file instead of that associated with file 				descriptor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1" dirty="0">
                <a:solidFill>
                  <a:srgbClr val="000000"/>
                </a:solidFill>
              </a:rPr>
              <a:t>command &lt;&amp;[digit]</a:t>
            </a:r>
            <a:r>
              <a:rPr lang="en-US" b="0" dirty="0">
                <a:solidFill>
                  <a:srgbClr val="000000"/>
                </a:solidFill>
              </a:rPr>
              <a:t>	takes input from file associated with file descriptor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4000501"/>
            <a:ext cx="8726510" cy="217652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grep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"this"  file.txt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0333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80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General Stuff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Input / Output Redirection: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1" dirty="0">
                <a:solidFill>
                  <a:srgbClr val="000000"/>
                </a:solidFill>
              </a:rPr>
              <a:t>command &gt; file</a:t>
            </a:r>
            <a:r>
              <a:rPr lang="en-US" b="0" dirty="0">
                <a:solidFill>
                  <a:srgbClr val="000000"/>
                </a:solidFill>
              </a:rPr>
              <a:t>	writes output to file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1" dirty="0">
                <a:solidFill>
                  <a:srgbClr val="000000"/>
                </a:solidFill>
              </a:rPr>
              <a:t>command &gt;&gt; file</a:t>
            </a:r>
            <a:r>
              <a:rPr lang="en-US" b="0" dirty="0">
                <a:solidFill>
                  <a:srgbClr val="000000"/>
                </a:solidFill>
              </a:rPr>
              <a:t>	writes output to file (append)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1" dirty="0">
                <a:solidFill>
                  <a:srgbClr val="000000"/>
                </a:solidFill>
              </a:rPr>
              <a:t>command &lt; file</a:t>
            </a:r>
            <a:r>
              <a:rPr lang="en-US" b="0" dirty="0">
                <a:solidFill>
                  <a:srgbClr val="000000"/>
                </a:solidFill>
              </a:rPr>
              <a:t>	takes input from file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1" dirty="0">
                <a:solidFill>
                  <a:srgbClr val="000000"/>
                </a:solidFill>
              </a:rPr>
              <a:t>command [digit]&gt; file</a:t>
            </a:r>
            <a:r>
              <a:rPr lang="en-US" b="0" dirty="0">
                <a:solidFill>
                  <a:srgbClr val="000000"/>
                </a:solidFill>
              </a:rPr>
              <a:t>	writes output to file instead of that associated with file 				descriptor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1" dirty="0">
                <a:solidFill>
                  <a:srgbClr val="000000"/>
                </a:solidFill>
              </a:rPr>
              <a:t>command &lt;&amp;[digit]</a:t>
            </a:r>
            <a:r>
              <a:rPr lang="en-US" b="0" dirty="0">
                <a:solidFill>
                  <a:srgbClr val="000000"/>
                </a:solidFill>
              </a:rPr>
              <a:t>	takes input from file associated with file descriptor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4000501"/>
            <a:ext cx="8726510" cy="217652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grep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"this"  file.txt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grep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: can't open file.txt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2684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 – In Bourne Shell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81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General Stuff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Input / Output Redirection: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1" dirty="0">
                <a:solidFill>
                  <a:srgbClr val="000000"/>
                </a:solidFill>
              </a:rPr>
              <a:t>command &gt; file</a:t>
            </a:r>
            <a:r>
              <a:rPr lang="en-US" b="0" dirty="0">
                <a:solidFill>
                  <a:srgbClr val="000000"/>
                </a:solidFill>
              </a:rPr>
              <a:t>	writes output to file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1" dirty="0">
                <a:solidFill>
                  <a:srgbClr val="000000"/>
                </a:solidFill>
              </a:rPr>
              <a:t>command &gt;&gt; file</a:t>
            </a:r>
            <a:r>
              <a:rPr lang="en-US" b="0" dirty="0">
                <a:solidFill>
                  <a:srgbClr val="000000"/>
                </a:solidFill>
              </a:rPr>
              <a:t>	writes output to file (append)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1" dirty="0">
                <a:solidFill>
                  <a:srgbClr val="000000"/>
                </a:solidFill>
              </a:rPr>
              <a:t>command &lt; file</a:t>
            </a:r>
            <a:r>
              <a:rPr lang="en-US" b="0" dirty="0">
                <a:solidFill>
                  <a:srgbClr val="000000"/>
                </a:solidFill>
              </a:rPr>
              <a:t>	takes input from file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1" dirty="0">
                <a:solidFill>
                  <a:srgbClr val="000000"/>
                </a:solidFill>
              </a:rPr>
              <a:t>command [digit]&gt; file</a:t>
            </a:r>
            <a:r>
              <a:rPr lang="en-US" b="0" dirty="0">
                <a:solidFill>
                  <a:srgbClr val="000000"/>
                </a:solidFill>
              </a:rPr>
              <a:t>	writes output to file instead of that associated with file 				descriptor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1" dirty="0">
                <a:solidFill>
                  <a:srgbClr val="000000"/>
                </a:solidFill>
              </a:rPr>
              <a:t>command &lt;&amp;[digit]</a:t>
            </a:r>
            <a:r>
              <a:rPr lang="en-US" b="0" dirty="0">
                <a:solidFill>
                  <a:srgbClr val="000000"/>
                </a:solidFill>
              </a:rPr>
              <a:t>	takes input from file associated with file descriptor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4000501"/>
            <a:ext cx="8726510" cy="217652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grep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"this"  file.txt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grep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: can't open file.txt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grep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"this" file.txt 2&gt;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temp.tmp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2811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82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General Stuff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Input / Output Redirection: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1" dirty="0">
                <a:solidFill>
                  <a:srgbClr val="000000"/>
                </a:solidFill>
              </a:rPr>
              <a:t>command &gt; file</a:t>
            </a:r>
            <a:r>
              <a:rPr lang="en-US" b="0" dirty="0">
                <a:solidFill>
                  <a:srgbClr val="000000"/>
                </a:solidFill>
              </a:rPr>
              <a:t>	writes output to file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1" dirty="0">
                <a:solidFill>
                  <a:srgbClr val="000000"/>
                </a:solidFill>
              </a:rPr>
              <a:t>command &gt;&gt; file</a:t>
            </a:r>
            <a:r>
              <a:rPr lang="en-US" b="0" dirty="0">
                <a:solidFill>
                  <a:srgbClr val="000000"/>
                </a:solidFill>
              </a:rPr>
              <a:t>	writes output to file (append)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1" dirty="0">
                <a:solidFill>
                  <a:srgbClr val="000000"/>
                </a:solidFill>
              </a:rPr>
              <a:t>command &lt; file</a:t>
            </a:r>
            <a:r>
              <a:rPr lang="en-US" b="0" dirty="0">
                <a:solidFill>
                  <a:srgbClr val="000000"/>
                </a:solidFill>
              </a:rPr>
              <a:t>	takes input from file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1" dirty="0">
                <a:solidFill>
                  <a:srgbClr val="000000"/>
                </a:solidFill>
              </a:rPr>
              <a:t>command [digit]&gt; file</a:t>
            </a:r>
            <a:r>
              <a:rPr lang="en-US" b="0" dirty="0">
                <a:solidFill>
                  <a:srgbClr val="000000"/>
                </a:solidFill>
              </a:rPr>
              <a:t>	writes output to file instead of that associated with file 				descriptor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1" dirty="0">
                <a:solidFill>
                  <a:srgbClr val="000000"/>
                </a:solidFill>
              </a:rPr>
              <a:t>command &lt;&amp;[digit]</a:t>
            </a:r>
            <a:r>
              <a:rPr lang="en-US" b="0" dirty="0">
                <a:solidFill>
                  <a:srgbClr val="000000"/>
                </a:solidFill>
              </a:rPr>
              <a:t>	takes input from file associated with file descriptor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4000501"/>
            <a:ext cx="8726510" cy="217652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grep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"this"  file.txt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grep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: can't open file.txt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grep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"this" file.txt 2&gt;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temp.tmp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4280078" y="4639726"/>
            <a:ext cx="3810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4584878" y="4334926"/>
            <a:ext cx="114300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5727878" y="4014251"/>
            <a:ext cx="2889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  <a:latin typeface="Arial" charset="0"/>
                <a:cs typeface="Arial" charset="0"/>
              </a:rPr>
              <a:t>error (file descriptor 2) is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  <a:latin typeface="Arial" charset="0"/>
                <a:cs typeface="Arial" charset="0"/>
              </a:rPr>
              <a:t>redirected to a file</a:t>
            </a:r>
          </a:p>
        </p:txBody>
      </p:sp>
    </p:spTree>
    <p:extLst>
      <p:ext uri="{BB962C8B-B14F-4D97-AF65-F5344CB8AC3E}">
        <p14:creationId xmlns:p14="http://schemas.microsoft.com/office/powerpoint/2010/main" val="112164691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83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General Stuff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Input / Output Redirection: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1" dirty="0">
                <a:solidFill>
                  <a:srgbClr val="000000"/>
                </a:solidFill>
              </a:rPr>
              <a:t>command &gt; file</a:t>
            </a:r>
            <a:r>
              <a:rPr lang="en-US" b="0" dirty="0">
                <a:solidFill>
                  <a:srgbClr val="000000"/>
                </a:solidFill>
              </a:rPr>
              <a:t>	writes output to file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1" dirty="0">
                <a:solidFill>
                  <a:srgbClr val="000000"/>
                </a:solidFill>
              </a:rPr>
              <a:t>command &gt;&gt; file</a:t>
            </a:r>
            <a:r>
              <a:rPr lang="en-US" b="0" dirty="0">
                <a:solidFill>
                  <a:srgbClr val="000000"/>
                </a:solidFill>
              </a:rPr>
              <a:t>	writes output to file (append)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1" dirty="0">
                <a:solidFill>
                  <a:srgbClr val="000000"/>
                </a:solidFill>
              </a:rPr>
              <a:t>command &lt; file</a:t>
            </a:r>
            <a:r>
              <a:rPr lang="en-US" b="0" dirty="0">
                <a:solidFill>
                  <a:srgbClr val="000000"/>
                </a:solidFill>
              </a:rPr>
              <a:t>	takes input from file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1" dirty="0">
                <a:solidFill>
                  <a:srgbClr val="000000"/>
                </a:solidFill>
              </a:rPr>
              <a:t>command [digit]&gt; file</a:t>
            </a:r>
            <a:r>
              <a:rPr lang="en-US" b="0" dirty="0">
                <a:solidFill>
                  <a:srgbClr val="000000"/>
                </a:solidFill>
              </a:rPr>
              <a:t>	writes output to file instead of that associated with file 				descriptor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1" dirty="0">
                <a:solidFill>
                  <a:srgbClr val="000000"/>
                </a:solidFill>
              </a:rPr>
              <a:t>command &lt;&amp;[digit]</a:t>
            </a:r>
            <a:r>
              <a:rPr lang="en-US" b="0" dirty="0">
                <a:solidFill>
                  <a:srgbClr val="000000"/>
                </a:solidFill>
              </a:rPr>
              <a:t>	takes input from file associated with file descriptor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4000501"/>
            <a:ext cx="8726510" cy="217652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grep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"this"  file.txt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grep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: can't open file.txt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grep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"this" file.txt 2&gt;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temp.tmp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2132526" y="4829968"/>
            <a:ext cx="3810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H="1" flipV="1">
            <a:off x="2513526" y="4906168"/>
            <a:ext cx="3814294" cy="152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429509" y="4372769"/>
            <a:ext cx="40195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  <a:latin typeface="Arial" charset="0"/>
                <a:cs typeface="Arial" charset="0"/>
              </a:rPr>
              <a:t>the shell returns to the command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  <a:latin typeface="Arial" charset="0"/>
                <a:cs typeface="Arial" charset="0"/>
              </a:rPr>
              <a:t>prompt once the command is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  <a:latin typeface="Arial" charset="0"/>
                <a:cs typeface="Arial" charset="0"/>
              </a:rPr>
              <a:t>executed. The error message doesn't show, because it has been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  <a:latin typeface="Arial" charset="0"/>
                <a:cs typeface="Arial" charset="0"/>
              </a:rPr>
              <a:t>redirected to a file</a:t>
            </a:r>
          </a:p>
        </p:txBody>
      </p:sp>
    </p:spTree>
    <p:extLst>
      <p:ext uri="{BB962C8B-B14F-4D97-AF65-F5344CB8AC3E}">
        <p14:creationId xmlns:p14="http://schemas.microsoft.com/office/powerpoint/2010/main" val="302448111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84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General Stuff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Input / Output Redirection: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1" dirty="0">
                <a:solidFill>
                  <a:srgbClr val="000000"/>
                </a:solidFill>
              </a:rPr>
              <a:t>command &gt; file</a:t>
            </a:r>
            <a:r>
              <a:rPr lang="en-US" b="0" dirty="0">
                <a:solidFill>
                  <a:srgbClr val="000000"/>
                </a:solidFill>
              </a:rPr>
              <a:t>	writes output to file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1" dirty="0">
                <a:solidFill>
                  <a:srgbClr val="000000"/>
                </a:solidFill>
              </a:rPr>
              <a:t>command &gt;&gt; file</a:t>
            </a:r>
            <a:r>
              <a:rPr lang="en-US" b="0" dirty="0">
                <a:solidFill>
                  <a:srgbClr val="000000"/>
                </a:solidFill>
              </a:rPr>
              <a:t>	writes output to file (append)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1" dirty="0">
                <a:solidFill>
                  <a:srgbClr val="000000"/>
                </a:solidFill>
              </a:rPr>
              <a:t>command &lt; file</a:t>
            </a:r>
            <a:r>
              <a:rPr lang="en-US" b="0" dirty="0">
                <a:solidFill>
                  <a:srgbClr val="000000"/>
                </a:solidFill>
              </a:rPr>
              <a:t>	takes input from file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1" dirty="0">
                <a:solidFill>
                  <a:srgbClr val="000000"/>
                </a:solidFill>
              </a:rPr>
              <a:t>command [digit]&gt; file</a:t>
            </a:r>
            <a:r>
              <a:rPr lang="en-US" b="0" dirty="0">
                <a:solidFill>
                  <a:srgbClr val="000000"/>
                </a:solidFill>
              </a:rPr>
              <a:t>	writes output to file instead of that associated with file 				descriptor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1" dirty="0">
                <a:solidFill>
                  <a:srgbClr val="000000"/>
                </a:solidFill>
              </a:rPr>
              <a:t>command &lt;&amp;[digit]</a:t>
            </a:r>
            <a:r>
              <a:rPr lang="en-US" b="0" dirty="0">
                <a:solidFill>
                  <a:srgbClr val="000000"/>
                </a:solidFill>
              </a:rPr>
              <a:t>	takes input from file associated with file descriptor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4000501"/>
            <a:ext cx="8726510" cy="217652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grep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"this"  file.txt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grep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: can't open file.txt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grep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"this" file.txt 2&gt;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temp.tmp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temp.tmp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64284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85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General Stuff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Input / Output Redirection: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1" dirty="0">
                <a:solidFill>
                  <a:srgbClr val="000000"/>
                </a:solidFill>
              </a:rPr>
              <a:t>command &gt; file</a:t>
            </a:r>
            <a:r>
              <a:rPr lang="en-US" b="0" dirty="0">
                <a:solidFill>
                  <a:srgbClr val="000000"/>
                </a:solidFill>
              </a:rPr>
              <a:t>	writes output to file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1" dirty="0">
                <a:solidFill>
                  <a:srgbClr val="000000"/>
                </a:solidFill>
              </a:rPr>
              <a:t>command &gt;&gt; file</a:t>
            </a:r>
            <a:r>
              <a:rPr lang="en-US" b="0" dirty="0">
                <a:solidFill>
                  <a:srgbClr val="000000"/>
                </a:solidFill>
              </a:rPr>
              <a:t>	writes output to file (append)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1" dirty="0">
                <a:solidFill>
                  <a:srgbClr val="000000"/>
                </a:solidFill>
              </a:rPr>
              <a:t>command &lt; file</a:t>
            </a:r>
            <a:r>
              <a:rPr lang="en-US" b="0" dirty="0">
                <a:solidFill>
                  <a:srgbClr val="000000"/>
                </a:solidFill>
              </a:rPr>
              <a:t>	takes input from file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1" dirty="0">
                <a:solidFill>
                  <a:srgbClr val="000000"/>
                </a:solidFill>
              </a:rPr>
              <a:t>command [digit]&gt; file</a:t>
            </a:r>
            <a:r>
              <a:rPr lang="en-US" b="0" dirty="0">
                <a:solidFill>
                  <a:srgbClr val="000000"/>
                </a:solidFill>
              </a:rPr>
              <a:t>	writes output to file instead of that associated with file 				descriptor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1" dirty="0">
                <a:solidFill>
                  <a:srgbClr val="000000"/>
                </a:solidFill>
              </a:rPr>
              <a:t>command &lt;&amp;[digit]</a:t>
            </a:r>
            <a:r>
              <a:rPr lang="en-US" b="0" dirty="0">
                <a:solidFill>
                  <a:srgbClr val="000000"/>
                </a:solidFill>
              </a:rPr>
              <a:t>	takes input from file associated with file descriptor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4000501"/>
            <a:ext cx="8726510" cy="217652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grep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"this"  file.txt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grep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: can't open file.txt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grep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"this" file.txt 2&gt;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temp.tmp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temp.tmp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grep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: can't open file.txt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7207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86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More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Operators: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expr1 -eq expr2	returns true if expr1 is equal to expr2	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expr1 -ne expr2	returns true if expr1 is not equal to expr2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expr1 -</a:t>
            </a:r>
            <a:r>
              <a:rPr lang="en-US" b="0" dirty="0" err="1">
                <a:solidFill>
                  <a:srgbClr val="000000"/>
                </a:solidFill>
              </a:rPr>
              <a:t>lt</a:t>
            </a:r>
            <a:r>
              <a:rPr lang="en-US" b="0" dirty="0">
                <a:solidFill>
                  <a:srgbClr val="000000"/>
                </a:solidFill>
              </a:rPr>
              <a:t> expr2	returns true if expr1 is less than expr2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expr1 -le expr2	returns true if expr1 is less than or equal to expr2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expr1 -</a:t>
            </a:r>
            <a:r>
              <a:rPr lang="en-US" b="0" dirty="0" err="1">
                <a:solidFill>
                  <a:srgbClr val="000000"/>
                </a:solidFill>
              </a:rPr>
              <a:t>gt</a:t>
            </a:r>
            <a:r>
              <a:rPr lang="en-US" b="0" dirty="0">
                <a:solidFill>
                  <a:srgbClr val="000000"/>
                </a:solidFill>
              </a:rPr>
              <a:t> expr2	returns true if expr1 is greater than expr2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expr1 -</a:t>
            </a:r>
            <a:r>
              <a:rPr lang="en-US" b="0" dirty="0" err="1">
                <a:solidFill>
                  <a:srgbClr val="000000"/>
                </a:solidFill>
              </a:rPr>
              <a:t>ge</a:t>
            </a:r>
            <a:r>
              <a:rPr lang="en-US" b="0">
                <a:solidFill>
                  <a:srgbClr val="000000"/>
                </a:solidFill>
              </a:rPr>
              <a:t> expr2</a:t>
            </a:r>
            <a:r>
              <a:rPr lang="en-US" b="0" dirty="0">
                <a:solidFill>
                  <a:srgbClr val="000000"/>
                </a:solidFill>
              </a:rPr>
              <a:t>	returns true if expr1 is greater than or equal to expr2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-a			logical AND</a:t>
            </a: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-o			logical OR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49444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shell scripting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439400" y="6577014"/>
            <a:ext cx="228600" cy="206375"/>
          </a:xfrm>
        </p:spPr>
        <p:txBody>
          <a:bodyPr/>
          <a:lstStyle/>
          <a:p>
            <a:fld id="{D341B97A-378E-4F69-9D74-E5B0730D91FC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0" y="6577014"/>
            <a:ext cx="4286250" cy="206375"/>
          </a:xfrm>
        </p:spPr>
        <p:txBody>
          <a:bodyPr/>
          <a:lstStyle/>
          <a:p>
            <a:r>
              <a:rPr lang="en-US"/>
              <a:t>Copyright © 2015 Accenture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56076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88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Flow Control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if </a:t>
            </a:r>
            <a:r>
              <a:rPr lang="en-US" b="0" dirty="0">
                <a:solidFill>
                  <a:srgbClr val="000000"/>
                </a:solidFill>
              </a:rPr>
              <a:t>– executes</a:t>
            </a:r>
            <a:r>
              <a:rPr lang="en-US" b="0" i="1" dirty="0">
                <a:solidFill>
                  <a:srgbClr val="000000"/>
                </a:solidFill>
              </a:rPr>
              <a:t> list </a:t>
            </a:r>
            <a:r>
              <a:rPr lang="en-US" b="0" dirty="0">
                <a:solidFill>
                  <a:srgbClr val="000000"/>
                </a:solidFill>
              </a:rPr>
              <a:t>if condition is true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Syntax: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if [ condition ]		if [ condition ]		if [ condition 1 ]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then			then			then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list			list1			list1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fi			else			</a:t>
            </a:r>
            <a:r>
              <a:rPr lang="en-US" b="0" dirty="0" err="1">
                <a:solidFill>
                  <a:srgbClr val="000000"/>
                </a:solidFill>
              </a:rPr>
              <a:t>elif</a:t>
            </a:r>
            <a:r>
              <a:rPr lang="en-US" b="0" dirty="0">
                <a:solidFill>
                  <a:srgbClr val="000000"/>
                </a:solidFill>
              </a:rPr>
              <a:t> [ condition 2 ]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		list2		then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	fi				list2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				</a:t>
            </a:r>
            <a:r>
              <a:rPr lang="en-US" b="0" dirty="0" err="1">
                <a:solidFill>
                  <a:srgbClr val="000000"/>
                </a:solidFill>
              </a:rPr>
              <a:t>elif</a:t>
            </a:r>
            <a:r>
              <a:rPr lang="en-US" b="0" dirty="0">
                <a:solidFill>
                  <a:srgbClr val="000000"/>
                </a:solidFill>
              </a:rPr>
              <a:t> [ condition n ]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				then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					</a:t>
            </a:r>
            <a:r>
              <a:rPr lang="en-US" b="0" dirty="0" err="1">
                <a:solidFill>
                  <a:srgbClr val="000000"/>
                </a:solidFill>
              </a:rPr>
              <a:t>listn</a:t>
            </a:r>
            <a:endParaRPr lang="en-US" b="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				else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					list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				fi</a:t>
            </a: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401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and copying text in vi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following commands allow you to delete, copy and paste text.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954299-DE52-47A8-A04E-69FC1668FE8B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8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4785469"/>
              </p:ext>
            </p:extLst>
          </p:nvPr>
        </p:nvGraphicFramePr>
        <p:xfrm>
          <a:off x="2555359" y="2675321"/>
          <a:ext cx="6794829" cy="2773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4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0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660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Commands</a:t>
                      </a:r>
                    </a:p>
                  </a:txBody>
                  <a:tcPr marL="49381" marR="4938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Functions</a:t>
                      </a:r>
                    </a:p>
                  </a:txBody>
                  <a:tcPr marL="49381" marR="4938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035">
                <a:tc>
                  <a:txBody>
                    <a:bodyPr/>
                    <a:lstStyle/>
                    <a:p>
                      <a:r>
                        <a:rPr lang="en-US" i="1" dirty="0" err="1">
                          <a:solidFill>
                            <a:schemeClr val="bg1"/>
                          </a:solidFill>
                        </a:rPr>
                        <a:t>dd</a:t>
                      </a:r>
                      <a:endParaRPr lang="en-US" i="1" dirty="0">
                        <a:solidFill>
                          <a:schemeClr val="bg1"/>
                        </a:solidFill>
                      </a:endParaRPr>
                    </a:p>
                  </a:txBody>
                  <a:tcPr marL="49381" marR="4938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delete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the current line into the buffer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49381" marR="4938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110">
                <a:tc>
                  <a:txBody>
                    <a:bodyPr/>
                    <a:lstStyle/>
                    <a:p>
                      <a:r>
                        <a:rPr lang="en-US" i="1" dirty="0" err="1">
                          <a:solidFill>
                            <a:schemeClr val="bg1"/>
                          </a:solidFill>
                        </a:rPr>
                        <a:t>yy</a:t>
                      </a:r>
                      <a:endParaRPr lang="en-US" i="1" dirty="0">
                        <a:solidFill>
                          <a:schemeClr val="bg1"/>
                        </a:solidFill>
                      </a:endParaRPr>
                    </a:p>
                  </a:txBody>
                  <a:tcPr marL="49381" marR="4938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copy (yank, cut) the current line into the buffer </a:t>
                      </a:r>
                    </a:p>
                  </a:txBody>
                  <a:tcPr marL="49381" marR="4938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110">
                <a:tc>
                  <a:txBody>
                    <a:bodyPr/>
                    <a:lstStyle/>
                    <a:p>
                      <a:r>
                        <a:rPr lang="en-US" i="1" dirty="0" err="1">
                          <a:solidFill>
                            <a:schemeClr val="bg1"/>
                          </a:solidFill>
                        </a:rPr>
                        <a:t>Nyy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or </a:t>
                      </a:r>
                      <a:r>
                        <a:rPr lang="en-US" i="1" dirty="0" err="1">
                          <a:solidFill>
                            <a:schemeClr val="bg1"/>
                          </a:solidFill>
                        </a:rPr>
                        <a:t>yNy</a:t>
                      </a:r>
                      <a:endParaRPr lang="en-US" i="1" dirty="0">
                        <a:solidFill>
                          <a:schemeClr val="bg1"/>
                        </a:solidFill>
                      </a:endParaRPr>
                    </a:p>
                  </a:txBody>
                  <a:tcPr marL="49381" marR="4938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copy (yank, cut) the next N lines, including the current line, into the buffer</a:t>
                      </a:r>
                    </a:p>
                  </a:txBody>
                  <a:tcPr marL="49381" marR="4938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1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 marL="49381" marR="4938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put (paste) the line(s) in the buffer into the text after the current line</a:t>
                      </a:r>
                    </a:p>
                  </a:txBody>
                  <a:tcPr marL="49381" marR="4938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36944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89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Flow Control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if </a:t>
            </a:r>
            <a:r>
              <a:rPr lang="en-US" b="0" dirty="0">
                <a:solidFill>
                  <a:srgbClr val="000000"/>
                </a:solidFill>
              </a:rPr>
              <a:t>– executes</a:t>
            </a:r>
            <a:r>
              <a:rPr lang="en-US" b="0" i="1" dirty="0">
                <a:solidFill>
                  <a:srgbClr val="000000"/>
                </a:solidFill>
              </a:rPr>
              <a:t> list </a:t>
            </a:r>
            <a:r>
              <a:rPr lang="en-US" b="0" dirty="0">
                <a:solidFill>
                  <a:srgbClr val="000000"/>
                </a:solidFill>
              </a:rPr>
              <a:t>if condition is true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2086378"/>
            <a:ext cx="8726510" cy="39666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vi test.sh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#!/bin/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sh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echo "Please enter number : \c"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read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if [ $number -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lt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10 ]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echo "The number you entered is less than 10."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elif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[ $number -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gt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10 -a $number -le 20 ]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echo "The number you entered is between 10 and 20."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echo "The number you entered is greater than 20."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fi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~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66538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90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Flow Control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if </a:t>
            </a:r>
            <a:r>
              <a:rPr lang="en-US" b="0" dirty="0">
                <a:solidFill>
                  <a:srgbClr val="000000"/>
                </a:solidFill>
              </a:rPr>
              <a:t>– executes</a:t>
            </a:r>
            <a:r>
              <a:rPr lang="en-US" b="0" i="1" dirty="0">
                <a:solidFill>
                  <a:srgbClr val="000000"/>
                </a:solidFill>
              </a:rPr>
              <a:t> list </a:t>
            </a:r>
            <a:r>
              <a:rPr lang="en-US" b="0" dirty="0">
                <a:solidFill>
                  <a:srgbClr val="000000"/>
                </a:solidFill>
              </a:rPr>
              <a:t>if condition is true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2086378"/>
            <a:ext cx="8726510" cy="39666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vi test.sh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#!/bin/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sh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echo "Please enter number : \c"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read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if [ $number -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lt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10 ]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echo "The number you entered is less than 10."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elif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[ $number -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gt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10 -a $number -le 20 ]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echo "The number you entered is between 10 and 20."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echo "The number you entered is greater than 20."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fi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~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667001" y="3052404"/>
            <a:ext cx="1432775" cy="198438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4099775" y="3040062"/>
            <a:ext cx="3200400" cy="76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316541" y="2614858"/>
            <a:ext cx="2990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  <a:latin typeface="Arial" charset="0"/>
                <a:cs typeface="Arial" charset="0"/>
              </a:rPr>
              <a:t>If this condition evaluates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  <a:latin typeface="Arial" charset="0"/>
                <a:cs typeface="Arial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4798752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91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Flow Control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if </a:t>
            </a:r>
            <a:r>
              <a:rPr lang="en-US" b="0" dirty="0">
                <a:solidFill>
                  <a:srgbClr val="000000"/>
                </a:solidFill>
              </a:rPr>
              <a:t>– executes</a:t>
            </a:r>
            <a:r>
              <a:rPr lang="en-US" b="0" i="1" dirty="0">
                <a:solidFill>
                  <a:srgbClr val="000000"/>
                </a:solidFill>
              </a:rPr>
              <a:t> list </a:t>
            </a:r>
            <a:r>
              <a:rPr lang="en-US" b="0" dirty="0">
                <a:solidFill>
                  <a:srgbClr val="000000"/>
                </a:solidFill>
              </a:rPr>
              <a:t>if condition is true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2086378"/>
            <a:ext cx="8726510" cy="39666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vi test.sh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#!/bin/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sh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echo "Please enter number : \c"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read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if [ $number -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lt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10 ]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echo "The number you entered is less than 10."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elif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[ $number -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gt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10 -a $number -le 20 ]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echo "The number you entered is between 10 and 20."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echo "The number you entered is greater than 20."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fi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~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705101" y="3381377"/>
            <a:ext cx="4292421" cy="214312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H="1">
            <a:off x="6997521" y="3000375"/>
            <a:ext cx="574854" cy="38100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7572375" y="2652713"/>
            <a:ext cx="1695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  <a:latin typeface="Arial" charset="0"/>
                <a:cs typeface="Arial" charset="0"/>
              </a:rPr>
              <a:t>This executes</a:t>
            </a:r>
          </a:p>
        </p:txBody>
      </p:sp>
    </p:spTree>
    <p:extLst>
      <p:ext uri="{BB962C8B-B14F-4D97-AF65-F5344CB8AC3E}">
        <p14:creationId xmlns:p14="http://schemas.microsoft.com/office/powerpoint/2010/main" val="166615417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92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Flow Control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if </a:t>
            </a:r>
            <a:r>
              <a:rPr lang="en-US" b="0" dirty="0">
                <a:solidFill>
                  <a:srgbClr val="000000"/>
                </a:solidFill>
              </a:rPr>
              <a:t>– executes</a:t>
            </a:r>
            <a:r>
              <a:rPr lang="en-US" b="0" i="1" dirty="0">
                <a:solidFill>
                  <a:srgbClr val="000000"/>
                </a:solidFill>
              </a:rPr>
              <a:t> list </a:t>
            </a:r>
            <a:r>
              <a:rPr lang="en-US" b="0" dirty="0">
                <a:solidFill>
                  <a:srgbClr val="000000"/>
                </a:solidFill>
              </a:rPr>
              <a:t>if condition is true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2086378"/>
            <a:ext cx="8726510" cy="39666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vi test.sh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#!/bin/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sh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echo "Please enter number : \c"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read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if [ $number -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lt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10 ]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echo "The number you entered is less than 10."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elif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[ $number -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gt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10 -a $number -le 20 ]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echo "The number you entered is between 10 and 20."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echo "The number you entered is greater than 20."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fi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~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857501" y="3533777"/>
            <a:ext cx="3067050" cy="214312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H="1">
            <a:off x="6040438" y="3152775"/>
            <a:ext cx="1001712" cy="38100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7042150" y="2652714"/>
            <a:ext cx="29972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  <a:latin typeface="Arial" charset="0"/>
                <a:cs typeface="Arial" charset="0"/>
              </a:rPr>
              <a:t>If this condition evaluates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  <a:latin typeface="Arial" charset="0"/>
                <a:cs typeface="Arial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3599550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93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Flow Control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if </a:t>
            </a:r>
            <a:r>
              <a:rPr lang="en-US" b="0" dirty="0">
                <a:solidFill>
                  <a:srgbClr val="000000"/>
                </a:solidFill>
              </a:rPr>
              <a:t>– executes</a:t>
            </a:r>
            <a:r>
              <a:rPr lang="en-US" b="0" i="1" dirty="0">
                <a:solidFill>
                  <a:srgbClr val="000000"/>
                </a:solidFill>
              </a:rPr>
              <a:t> list </a:t>
            </a:r>
            <a:r>
              <a:rPr lang="en-US" b="0" dirty="0">
                <a:solidFill>
                  <a:srgbClr val="000000"/>
                </a:solidFill>
              </a:rPr>
              <a:t>if condition is true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2086378"/>
            <a:ext cx="8726510" cy="39666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vi test.sh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#!/bin/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sh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echo "Please enter number : \c"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read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if [ $number -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lt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10 ]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echo "The number you entered is less than 10."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elif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[ $number -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gt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10 -a $number -le 20 ]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echo "The number you entered is between 10 and 20."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echo "The number you entered is greater than 20."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fi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~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647951" y="3855411"/>
            <a:ext cx="4810124" cy="214312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H="1">
            <a:off x="6083970" y="3299045"/>
            <a:ext cx="678780" cy="49921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762751" y="2675157"/>
            <a:ext cx="29972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  <a:latin typeface="Arial" charset="0"/>
                <a:cs typeface="Arial" charset="0"/>
              </a:rPr>
              <a:t>This executes</a:t>
            </a:r>
          </a:p>
        </p:txBody>
      </p:sp>
    </p:spTree>
    <p:extLst>
      <p:ext uri="{BB962C8B-B14F-4D97-AF65-F5344CB8AC3E}">
        <p14:creationId xmlns:p14="http://schemas.microsoft.com/office/powerpoint/2010/main" val="43733291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94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Flow Control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if </a:t>
            </a:r>
            <a:r>
              <a:rPr lang="en-US" b="0" dirty="0">
                <a:solidFill>
                  <a:srgbClr val="000000"/>
                </a:solidFill>
              </a:rPr>
              <a:t>– executes</a:t>
            </a:r>
            <a:r>
              <a:rPr lang="en-US" b="0" i="1" dirty="0">
                <a:solidFill>
                  <a:srgbClr val="000000"/>
                </a:solidFill>
              </a:rPr>
              <a:t> list </a:t>
            </a:r>
            <a:r>
              <a:rPr lang="en-US" b="0" dirty="0">
                <a:solidFill>
                  <a:srgbClr val="000000"/>
                </a:solidFill>
              </a:rPr>
              <a:t>if condition is true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2086378"/>
            <a:ext cx="8726510" cy="39666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vi test.sh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#!/bin/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sh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echo "Please enter number : \c"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read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if [ $number -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lt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10 ]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echo "The number you entered is less than 10."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elif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[ $number -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gt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10 -a $number -le 20 ]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echo "The number you entered is between 10 and 20."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echo "The number you entered is greater than 20."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fi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~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562226" y="4198311"/>
            <a:ext cx="4810124" cy="214312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H="1">
            <a:off x="6588795" y="3651470"/>
            <a:ext cx="678780" cy="49921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7267576" y="3160932"/>
            <a:ext cx="29972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  <a:latin typeface="Arial" charset="0"/>
                <a:cs typeface="Arial" charset="0"/>
              </a:rPr>
              <a:t>Otherwise, this executes</a:t>
            </a:r>
          </a:p>
        </p:txBody>
      </p:sp>
    </p:spTree>
    <p:extLst>
      <p:ext uri="{BB962C8B-B14F-4D97-AF65-F5344CB8AC3E}">
        <p14:creationId xmlns:p14="http://schemas.microsoft.com/office/powerpoint/2010/main" val="388714233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95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Flow Control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if </a:t>
            </a:r>
            <a:r>
              <a:rPr lang="en-US" b="0" dirty="0">
                <a:solidFill>
                  <a:srgbClr val="000000"/>
                </a:solidFill>
              </a:rPr>
              <a:t>– executes</a:t>
            </a:r>
            <a:r>
              <a:rPr lang="en-US" b="0" i="1" dirty="0">
                <a:solidFill>
                  <a:srgbClr val="000000"/>
                </a:solidFill>
              </a:rPr>
              <a:t> list </a:t>
            </a:r>
            <a:r>
              <a:rPr lang="en-US" b="0" dirty="0">
                <a:solidFill>
                  <a:srgbClr val="000000"/>
                </a:solidFill>
              </a:rPr>
              <a:t>if condition is true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2086378"/>
            <a:ext cx="8726510" cy="39666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vi test.sh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#!/bin/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sh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echo "Please enter number : \c"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read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if [ $number -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lt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10 ]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echo "The number you entered is less than 10."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elif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[ $number -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gt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10 -a $number -le 20 ]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echo "The number you entered is between 10 and 20."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echo "The number you entered is greater than 20."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fi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~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chmod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u+x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test.sh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91477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96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Flow Control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if </a:t>
            </a:r>
            <a:r>
              <a:rPr lang="en-US" b="0" dirty="0">
                <a:solidFill>
                  <a:srgbClr val="000000"/>
                </a:solidFill>
              </a:rPr>
              <a:t>– executes</a:t>
            </a:r>
            <a:r>
              <a:rPr lang="en-US" b="0" i="1" dirty="0">
                <a:solidFill>
                  <a:srgbClr val="000000"/>
                </a:solidFill>
              </a:rPr>
              <a:t> list </a:t>
            </a:r>
            <a:r>
              <a:rPr lang="en-US" b="0" dirty="0">
                <a:solidFill>
                  <a:srgbClr val="000000"/>
                </a:solidFill>
              </a:rPr>
              <a:t>if condition is true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2086378"/>
            <a:ext cx="8726510" cy="39666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./test.sh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Please enter number 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5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The number you entered is less than 10.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./test.sh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Please enter number 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15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The number you entered is between 10 and 20.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./test.sh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Please enter number 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25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The number you entered is greater than 20.</a:t>
            </a: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22040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97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Flow Control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case </a:t>
            </a:r>
            <a:r>
              <a:rPr lang="en-US" b="0" dirty="0">
                <a:solidFill>
                  <a:srgbClr val="000000"/>
                </a:solidFill>
              </a:rPr>
              <a:t>- executes list associated with pattern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   Syntax: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case word in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pattern1)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list1;;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pattern2)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list2;;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*)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		default;;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</a:rPr>
              <a:t>	</a:t>
            </a:r>
            <a:r>
              <a:rPr lang="en-US" b="0" dirty="0" err="1">
                <a:solidFill>
                  <a:srgbClr val="000000"/>
                </a:solidFill>
              </a:rPr>
              <a:t>esac</a:t>
            </a:r>
            <a:endParaRPr lang="en-US" b="0" dirty="0">
              <a:solidFill>
                <a:srgbClr val="000000"/>
              </a:solidFill>
            </a:endParaRPr>
          </a:p>
          <a:p>
            <a:pPr marL="1009650" lvl="4" indent="-285750" algn="just"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1300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dirty="0"/>
              <a:t>Shell Scripting</a:t>
            </a:r>
            <a:r>
              <a:rPr lang="en-US" dirty="0"/>
              <a:t> – In Bourne Shell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2015 Accenture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98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979613" y="1524000"/>
            <a:ext cx="8327779" cy="495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002266">
                    <a:lumMod val="20000"/>
                    <a:lumOff val="80000"/>
                  </a:srgbClr>
                </a:solidFill>
                <a:latin typeface="Arial" charset="0"/>
                <a:ea typeface="+mn-ea"/>
                <a:cs typeface="+mn-cs"/>
              </a:rPr>
              <a:t>Flow Control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case </a:t>
            </a:r>
            <a:r>
              <a:rPr lang="en-US" b="0" dirty="0">
                <a:solidFill>
                  <a:srgbClr val="000000"/>
                </a:solidFill>
                <a:cs typeface="Arial" charset="0"/>
              </a:rPr>
              <a:t>- executes list associated with pattern</a:t>
            </a:r>
          </a:p>
          <a:p>
            <a:pPr marL="723900" lvl="4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marL="539750" lvl="3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2549" y="2086377"/>
            <a:ext cx="8726510" cy="439062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cat ./test.sh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#!/bin/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sh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echo "1) Report Error		3) Request Something"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echo "2) Contact Us			4) Exit"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echo "Please enter your choice : \c"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read choice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case $choice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	echo "thank you for wanting to report error"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	echo "please wait...";;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	echo "thank you for wanting to contact us"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	echo "please wait...";;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3)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	echo "thank you for wanting to request something"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	echo "please wait...";;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4)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	echo "thank you for using program"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	exit;;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*)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		echo "Sorry, that's not in the menu.";;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esac</a:t>
            </a:r>
            <a:endParaRPr lang="en-US" sz="1200" b="0" dirty="0">
              <a:solidFill>
                <a:srgbClr val="FFFFFF"/>
              </a:solidFill>
              <a:latin typeface="Courier New" pitchFamily="49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chmod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200" b="0" dirty="0" err="1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u+x</a:t>
            </a: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 ./test.sh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b="0" dirty="0">
                <a:solidFill>
                  <a:srgbClr val="FFFFFF"/>
                </a:solidFill>
                <a:latin typeface="Courier New" pitchFamily="49" charset="0"/>
                <a:cs typeface="Arial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1890329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5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/%m/%Y&lt;/m_strFormatTime&gt;&lt;/m_precDefaultDate&gt;&lt;m_precDefaultYear/&gt;&lt;m_precDefaultQuarter/&gt;&lt;m_precDefaultMonth/&gt;&lt;m_precDefaultWeek/&gt;&lt;m_precDefaultDay/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s4OCrYHMESgqFXfgsj8.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s4OCrYHMESgqFXfgsj8.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s4OCrYHMESgqFXfgsj8.w"/>
</p:tagLst>
</file>

<file path=ppt/theme/theme1.xml><?xml version="1.0" encoding="utf-8"?>
<a:theme xmlns:a="http://schemas.openxmlformats.org/drawingml/2006/main" name="MAIN MASTER - BLACK">
  <a:themeElements>
    <a:clrScheme name="Operations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F3FF"/>
      </a:accent1>
      <a:accent2>
        <a:srgbClr val="00BAFF"/>
      </a:accent2>
      <a:accent3>
        <a:srgbClr val="008EFF"/>
      </a:accent3>
      <a:accent4>
        <a:srgbClr val="004DFF"/>
      </a:accent4>
      <a:accent5>
        <a:srgbClr val="2800FF"/>
      </a:accent5>
      <a:accent6>
        <a:srgbClr val="000088"/>
      </a:accent6>
      <a:hlink>
        <a:srgbClr val="2800FF"/>
      </a:hlink>
      <a:folHlink>
        <a:srgbClr val="7E00FF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" id="{3AF425F2-D110-4AD7-9186-046FD1A1BA59}" vid="{0A93B61A-D5CB-4DDA-AA86-286514324FB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ListForm</Display>
  <Edit>ListForm</Edit>
  <New>ListForm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Folder" ma:contentTypeID="0x0120002331D832FE13114F9EC0FC03438FBA9B" ma:contentTypeVersion="0" ma:contentTypeDescription="Create a new folder." ma:contentTypeScope="" ma:versionID="b412d148c992b3f8966d9378d144f839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7769558b3d37c51964ee30a35157300e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ItemChildCount" minOccurs="0"/>
                <xsd:element ref="ns1:FolderChild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temChildCount" ma:index="3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4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6982C6D-8243-4DE1-97E2-DC27C11BB9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37611D-11CE-4B4A-8125-DC888269C9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3787D1-74DD-488B-A34D-AA446A003F34}">
  <ds:schemaRefs>
    <ds:schemaRef ds:uri="http://schemas.microsoft.com/office/2006/documentManagement/typ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483392_BPO_navigation_2007_3a</Template>
  <TotalTime>18302</TotalTime>
  <Words>11910</Words>
  <Application>Microsoft Office PowerPoint</Application>
  <PresentationFormat>Widescreen</PresentationFormat>
  <Paragraphs>3846</Paragraphs>
  <Slides>194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194</vt:i4>
      </vt:variant>
    </vt:vector>
  </HeadingPairs>
  <TitlesOfParts>
    <vt:vector size="201" baseType="lpstr">
      <vt:lpstr>Arial</vt:lpstr>
      <vt:lpstr>Calibri</vt:lpstr>
      <vt:lpstr>Courier New</vt:lpstr>
      <vt:lpstr>Graphik</vt:lpstr>
      <vt:lpstr>Graphik Black</vt:lpstr>
      <vt:lpstr>Times New Roman</vt:lpstr>
      <vt:lpstr>MAIN MASTER - BLACK</vt:lpstr>
      <vt:lpstr>Introduction to VI and UNIX Shell Scripting </vt:lpstr>
      <vt:lpstr>CONTENTS</vt:lpstr>
      <vt:lpstr>OVERVIEW</vt:lpstr>
      <vt:lpstr>OVERVIEW</vt:lpstr>
      <vt:lpstr>INTRODUCTION TO VI</vt:lpstr>
      <vt:lpstr>WHAT IS VI?</vt:lpstr>
      <vt:lpstr>Basic Text Input and Navigation </vt:lpstr>
      <vt:lpstr>Basic Text Input and Navigation </vt:lpstr>
      <vt:lpstr>Moving and copying text in vi</vt:lpstr>
      <vt:lpstr>Searching for and replacing text in vi</vt:lpstr>
      <vt:lpstr>Searching for and replacing text in vi</vt:lpstr>
      <vt:lpstr>Other useful vi commands</vt:lpstr>
      <vt:lpstr>Quick reference for vi</vt:lpstr>
      <vt:lpstr>Quick reference for vi</vt:lpstr>
      <vt:lpstr>Quick reference for vi</vt:lpstr>
      <vt:lpstr>Quick reference for vi</vt:lpstr>
      <vt:lpstr>Other UNIX editors</vt:lpstr>
      <vt:lpstr>UNIX SHELL SCRIPTING </vt:lpstr>
      <vt:lpstr>Shells and shell scripts</vt:lpstr>
      <vt:lpstr>Shells and shell scripts</vt:lpstr>
      <vt:lpstr>Shell Variables and the Environment</vt:lpstr>
      <vt:lpstr>Shell Variables and the Environment</vt:lpstr>
      <vt:lpstr>Shell Variables and the Environment</vt:lpstr>
      <vt:lpstr>Shell Scripting</vt:lpstr>
      <vt:lpstr>Shell Scripting</vt:lpstr>
      <vt:lpstr>Shell Scripting</vt:lpstr>
      <vt:lpstr>Shell Scripting</vt:lpstr>
      <vt:lpstr>Shell Scripting</vt:lpstr>
      <vt:lpstr>Shell Scripting</vt:lpstr>
      <vt:lpstr>Shell Scripting</vt:lpstr>
      <vt:lpstr>Shell Scripting</vt:lpstr>
      <vt:lpstr>Shell Scripting</vt:lpstr>
      <vt:lpstr>Shell Scripting</vt:lpstr>
      <vt:lpstr>Shell Scripting</vt:lpstr>
      <vt:lpstr>Shell Scripting</vt:lpstr>
      <vt:lpstr>Shell Scripting</vt:lpstr>
      <vt:lpstr>Shell Scripting</vt:lpstr>
      <vt:lpstr>Shell Scripting</vt:lpstr>
      <vt:lpstr>Shell Scripting</vt:lpstr>
      <vt:lpstr>Shell Scripting</vt:lpstr>
      <vt:lpstr>Shell Scripting</vt:lpstr>
      <vt:lpstr>Shell Scripting</vt:lpstr>
      <vt:lpstr>Shell Scripting</vt:lpstr>
      <vt:lpstr>Simple shell scripting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Advanced shell scripting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In Bourne Shell 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Shell Scripting – Other Shell Scripting Utilities</vt:lpstr>
      <vt:lpstr>Start-up Shell Scripts</vt:lpstr>
    </vt:vector>
  </TitlesOfParts>
  <Company>Schawk, Inc. (US Creative Services)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Application Services Landscape</dc:title>
  <dc:creator>Rebecca Gorse</dc:creator>
  <cp:lastModifiedBy>Parejas, Franklin R.</cp:lastModifiedBy>
  <cp:revision>1163</cp:revision>
  <cp:lastPrinted>2015-07-27T10:13:26Z</cp:lastPrinted>
  <dcterms:created xsi:type="dcterms:W3CDTF">2009-11-13T22:24:39Z</dcterms:created>
  <dcterms:modified xsi:type="dcterms:W3CDTF">2019-01-31T09:15:37Z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136643</vt:lpwstr>
  </property>
  <property fmtid="{D5CDD505-2E9C-101B-9397-08002B2CF9AE}" pid="3" name="NXPowerLiteSettings">
    <vt:lpwstr>F6000400038000</vt:lpwstr>
  </property>
  <property fmtid="{D5CDD505-2E9C-101B-9397-08002B2CF9AE}" pid="4" name="NXPowerLiteVersion">
    <vt:lpwstr>D4.3.1</vt:lpwstr>
  </property>
  <property fmtid="{D5CDD505-2E9C-101B-9397-08002B2CF9AE}" pid="5" name="ContentTypeId">
    <vt:lpwstr>0x0120002331D832FE13114F9EC0FC03438FBA9B</vt:lpwstr>
  </property>
  <property fmtid="{D5CDD505-2E9C-101B-9397-08002B2CF9AE}" pid="6" name="FederalData">
    <vt:lpwstr>No</vt:lpwstr>
  </property>
  <property fmtid="{D5CDD505-2E9C-101B-9397-08002B2CF9AE}" pid="7" name="Order">
    <vt:r8>154000</vt:r8>
  </property>
  <property fmtid="{D5CDD505-2E9C-101B-9397-08002B2CF9AE}" pid="8" name="xd_ProgID">
    <vt:lpwstr/>
  </property>
  <property fmtid="{D5CDD505-2E9C-101B-9397-08002B2CF9AE}" pid="9" name="TemplateUrl">
    <vt:lpwstr/>
  </property>
  <property fmtid="{D5CDD505-2E9C-101B-9397-08002B2CF9AE}" pid="10" name="_CopySource">
    <vt:lpwstr>https://ts.accenture.com/sites/pdcdevelopmentcontrolservices/DevOps/DevOps/Training and Enablement Tower/Training Materials/DTS Bootcamp - Revised/Archived(8-2-2018)/DAY 2-3/Intro to VI and UNIX Shell scripting.pptx</vt:lpwstr>
  </property>
</Properties>
</file>