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63" r:id="rId4"/>
  </p:sldMasterIdLst>
  <p:notesMasterIdLst>
    <p:notesMasterId r:id="rId49"/>
  </p:notesMasterIdLst>
  <p:handoutMasterIdLst>
    <p:handoutMasterId r:id="rId50"/>
  </p:handoutMasterIdLst>
  <p:sldIdLst>
    <p:sldId id="256" r:id="rId5"/>
    <p:sldId id="525" r:id="rId6"/>
    <p:sldId id="527" r:id="rId7"/>
    <p:sldId id="446" r:id="rId8"/>
    <p:sldId id="528" r:id="rId9"/>
    <p:sldId id="532" r:id="rId10"/>
    <p:sldId id="531" r:id="rId11"/>
    <p:sldId id="533" r:id="rId12"/>
    <p:sldId id="537" r:id="rId13"/>
    <p:sldId id="538" r:id="rId14"/>
    <p:sldId id="534" r:id="rId15"/>
    <p:sldId id="539" r:id="rId16"/>
    <p:sldId id="535" r:id="rId17"/>
    <p:sldId id="536"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 id="563" r:id="rId42"/>
    <p:sldId id="564" r:id="rId43"/>
    <p:sldId id="565" r:id="rId44"/>
    <p:sldId id="566" r:id="rId45"/>
    <p:sldId id="567" r:id="rId46"/>
    <p:sldId id="568" r:id="rId47"/>
    <p:sldId id="569" r:id="rId48"/>
  </p:sldIdLst>
  <p:sldSz cx="12192000" cy="6858000"/>
  <p:notesSz cx="6797675" cy="9928225"/>
  <p:custDataLst>
    <p:tags r:id="rId51"/>
  </p:custDataLst>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39" userDrawn="1">
          <p15:clr>
            <a:srgbClr val="A4A3A4"/>
          </p15:clr>
        </p15:guide>
        <p15:guide id="2" orient="horz" pos="2888" userDrawn="1">
          <p15:clr>
            <a:srgbClr val="A4A3A4"/>
          </p15:clr>
        </p15:guide>
        <p15:guide id="3" orient="horz" pos="3024" userDrawn="1">
          <p15:clr>
            <a:srgbClr val="A4A3A4"/>
          </p15:clr>
        </p15:guide>
        <p15:guide id="4" orient="horz" pos="3162" userDrawn="1">
          <p15:clr>
            <a:srgbClr val="A4A3A4"/>
          </p15:clr>
        </p15:guide>
        <p15:guide id="5" orient="horz" pos="3368" userDrawn="1">
          <p15:clr>
            <a:srgbClr val="A4A3A4"/>
          </p15:clr>
        </p15:guide>
        <p15:guide id="6" orient="horz" pos="4233" userDrawn="1">
          <p15:clr>
            <a:srgbClr val="A4A3A4"/>
          </p15:clr>
        </p15:guide>
        <p15:guide id="7" orient="horz" pos="2160" userDrawn="1">
          <p15:clr>
            <a:srgbClr val="A4A3A4"/>
          </p15:clr>
        </p15:guide>
        <p15:guide id="8" orient="horz" pos="2008" userDrawn="1">
          <p15:clr>
            <a:srgbClr val="A4A3A4"/>
          </p15:clr>
        </p15:guide>
        <p15:guide id="9" orient="horz" pos="968" userDrawn="1">
          <p15:clr>
            <a:srgbClr val="A4A3A4"/>
          </p15:clr>
        </p15:guide>
        <p15:guide id="10" pos="423" userDrawn="1">
          <p15:clr>
            <a:srgbClr val="A4A3A4"/>
          </p15:clr>
        </p15:guide>
        <p15:guide id="11" pos="2125" userDrawn="1">
          <p15:clr>
            <a:srgbClr val="A4A3A4"/>
          </p15:clr>
        </p15:guide>
        <p15:guide id="12" pos="7372" userDrawn="1">
          <p15:clr>
            <a:srgbClr val="A4A3A4"/>
          </p15:clr>
        </p15:guide>
        <p15:guide id="13" pos="213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204" userDrawn="1">
          <p15:clr>
            <a:srgbClr val="A4A3A4"/>
          </p15:clr>
        </p15:guide>
        <p15:guide id="3" orient="horz" pos="3128" userDrawn="1">
          <p15:clr>
            <a:srgbClr val="A4A3A4"/>
          </p15:clr>
        </p15:guide>
        <p15:guide id="4"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m.olla" initials="so" lastIdx="9" clrIdx="0"/>
  <p:cmAuthor id="1" name="sabitha nair" initials="sn" lastIdx="5" clrIdx="1">
    <p:extLst/>
  </p:cmAuthor>
  <p:cmAuthor id="2" name="Bagmar, Jai" initials="BJ" lastIdx="9" clrIdx="2"/>
  <p:cmAuthor id="3" name="Hayward, Douglas" initials="DT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69238"/>
    <a:srgbClr val="2B94C3"/>
    <a:srgbClr val="003344"/>
    <a:srgbClr val="AADDEE"/>
    <a:srgbClr val="66AA44"/>
    <a:srgbClr val="001B4D"/>
    <a:srgbClr val="937D3F"/>
    <a:srgbClr val="6BB248"/>
    <a:srgbClr val="CCBB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72711" autoAdjust="0"/>
  </p:normalViewPr>
  <p:slideViewPr>
    <p:cSldViewPr snapToGrid="0" snapToObjects="1" showGuides="1">
      <p:cViewPr varScale="1">
        <p:scale>
          <a:sx n="49" d="100"/>
          <a:sy n="49" d="100"/>
        </p:scale>
        <p:origin x="1440" y="42"/>
      </p:cViewPr>
      <p:guideLst>
        <p:guide orient="horz" pos="1239"/>
        <p:guide orient="horz" pos="2888"/>
        <p:guide orient="horz" pos="3024"/>
        <p:guide orient="horz" pos="3162"/>
        <p:guide orient="horz" pos="3368"/>
        <p:guide orient="horz" pos="4233"/>
        <p:guide orient="horz" pos="2160"/>
        <p:guide orient="horz" pos="2008"/>
        <p:guide orient="horz" pos="968"/>
        <p:guide pos="423"/>
        <p:guide pos="2125"/>
        <p:guide pos="7372"/>
        <p:guide pos="2131"/>
      </p:guideLst>
    </p:cSldViewPr>
  </p:slideViewPr>
  <p:outlineViewPr>
    <p:cViewPr>
      <p:scale>
        <a:sx n="33" d="100"/>
        <a:sy n="33" d="100"/>
      </p:scale>
      <p:origin x="0" y="34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58" y="96"/>
      </p:cViewPr>
      <p:guideLst>
        <p:guide orient="horz" pos="2880"/>
        <p:guide pos="2204"/>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2D5C1-B5F4-4DAE-9098-D8DF2E1C6F47}"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2BB678FC-ABB4-42EB-B726-A4F1D23F3846}">
      <dgm:prSet phldrT="[Text]" custT="1"/>
      <dgm:spPr>
        <a:ln>
          <a:solidFill>
            <a:schemeClr val="bg1"/>
          </a:solidFill>
        </a:ln>
      </dgm:spPr>
      <dgm:t>
        <a:bodyPr/>
        <a:lstStyle/>
        <a:p>
          <a:r>
            <a:rPr lang="en-US" sz="1800" b="1" dirty="0">
              <a:solidFill>
                <a:schemeClr val="bg1"/>
              </a:solidFill>
              <a:latin typeface="Arial" panose="020B0604020202020204" pitchFamily="34" charset="0"/>
              <a:cs typeface="Arial" panose="020B0604020202020204" pitchFamily="34" charset="0"/>
            </a:rPr>
            <a:t>KERNEL</a:t>
          </a:r>
        </a:p>
        <a:p>
          <a:r>
            <a:rPr lang="en-US" sz="1400" dirty="0">
              <a:solidFill>
                <a:schemeClr val="bg1"/>
              </a:solidFill>
              <a:latin typeface="Arial" panose="020B0604020202020204" pitchFamily="34" charset="0"/>
              <a:cs typeface="Arial" panose="020B0604020202020204" pitchFamily="34" charset="0"/>
            </a:rPr>
            <a:t>Key or core component of the operating system which has complete control over everything that occurs in the system.</a:t>
          </a:r>
        </a:p>
      </dgm:t>
    </dgm:pt>
    <dgm:pt modelId="{8A936D6A-01DB-42CB-8148-D46B9567A06B}" type="parTrans" cxnId="{A222FB88-459C-41FD-BE00-77FEE2DEFC80}">
      <dgm:prSet/>
      <dgm:spPr/>
      <dgm:t>
        <a:bodyPr/>
        <a:lstStyle/>
        <a:p>
          <a:endParaRPr lang="en-US"/>
        </a:p>
      </dgm:t>
    </dgm:pt>
    <dgm:pt modelId="{2C8190C3-02F3-4F98-ABA5-77124AC09654}" type="sibTrans" cxnId="{A222FB88-459C-41FD-BE00-77FEE2DEFC80}">
      <dgm:prSet/>
      <dgm:spPr/>
      <dgm:t>
        <a:bodyPr/>
        <a:lstStyle/>
        <a:p>
          <a:endParaRPr lang="en-US"/>
        </a:p>
      </dgm:t>
    </dgm:pt>
    <dgm:pt modelId="{9E1E901F-36B2-4E66-915C-0D8934FCD066}">
      <dgm:prSet phldrT="[Text]" custT="1"/>
      <dgm:spPr>
        <a:ln>
          <a:solidFill>
            <a:schemeClr val="bg1"/>
          </a:solidFill>
        </a:ln>
      </dgm:spPr>
      <dgm:t>
        <a:bodyPr/>
        <a:lstStyle/>
        <a:p>
          <a:r>
            <a:rPr lang="en-US" sz="1800" b="1" dirty="0">
              <a:solidFill>
                <a:schemeClr val="bg1"/>
              </a:solidFill>
              <a:latin typeface="Arial" panose="020B0604020202020204" pitchFamily="34" charset="0"/>
              <a:cs typeface="Arial" panose="020B0604020202020204" pitchFamily="34" charset="0"/>
            </a:rPr>
            <a:t>SHELLS (CLI &amp; GUI)</a:t>
          </a:r>
        </a:p>
        <a:p>
          <a:r>
            <a:rPr lang="en-US" sz="1400" b="0" dirty="0">
              <a:solidFill>
                <a:schemeClr val="bg1"/>
              </a:solidFill>
              <a:latin typeface="Arial" panose="020B0604020202020204" pitchFamily="34" charset="0"/>
              <a:cs typeface="Arial" panose="020B0604020202020204" pitchFamily="34" charset="0"/>
            </a:rPr>
            <a:t>User interfaces for access to the operating system’s services, depending on a computer’s role and particular operation</a:t>
          </a:r>
          <a:r>
            <a:rPr lang="en-US" sz="1400" b="0" dirty="0">
              <a:solidFill>
                <a:schemeClr val="bg1"/>
              </a:solidFill>
            </a:rPr>
            <a:t>.</a:t>
          </a:r>
        </a:p>
      </dgm:t>
    </dgm:pt>
    <dgm:pt modelId="{78938A23-A192-4428-A87F-E622254A7AC8}" type="parTrans" cxnId="{919A960B-0DB5-480D-AE93-C03CAE259F03}">
      <dgm:prSet/>
      <dgm:spPr/>
      <dgm:t>
        <a:bodyPr/>
        <a:lstStyle/>
        <a:p>
          <a:endParaRPr lang="en-US"/>
        </a:p>
      </dgm:t>
    </dgm:pt>
    <dgm:pt modelId="{503C10C1-A094-469D-8E1B-90AFDD0DADC9}" type="sibTrans" cxnId="{919A960B-0DB5-480D-AE93-C03CAE259F03}">
      <dgm:prSet/>
      <dgm:spPr/>
      <dgm:t>
        <a:bodyPr/>
        <a:lstStyle/>
        <a:p>
          <a:endParaRPr lang="en-US"/>
        </a:p>
      </dgm:t>
    </dgm:pt>
    <dgm:pt modelId="{2944066C-3C40-4307-93C2-97CB7BB5B9D6}">
      <dgm:prSet phldrT="[Text]" custT="1"/>
      <dgm:spPr>
        <a:ln>
          <a:solidFill>
            <a:schemeClr val="bg1"/>
          </a:solidFill>
        </a:ln>
      </dgm:spPr>
      <dgm:t>
        <a:bodyPr/>
        <a:lstStyle/>
        <a:p>
          <a:r>
            <a:rPr lang="en-US" sz="1800" b="1" dirty="0">
              <a:solidFill>
                <a:schemeClr val="bg1"/>
              </a:solidFill>
              <a:latin typeface="Arial" panose="020B0604020202020204" pitchFamily="34" charset="0"/>
              <a:cs typeface="Arial" panose="020B0604020202020204" pitchFamily="34" charset="0"/>
            </a:rPr>
            <a:t>SYSTEM UTILITIES</a:t>
          </a:r>
        </a:p>
        <a:p>
          <a:r>
            <a:rPr lang="en-US" sz="1400" b="0" dirty="0">
              <a:solidFill>
                <a:schemeClr val="bg1"/>
              </a:solidFill>
              <a:latin typeface="Arial" panose="020B0604020202020204" pitchFamily="34" charset="0"/>
              <a:cs typeface="Arial" panose="020B0604020202020204" pitchFamily="34" charset="0"/>
            </a:rPr>
            <a:t>System software which allow users to perform specific task related to managing a computer, its devices, or its programs.</a:t>
          </a:r>
        </a:p>
      </dgm:t>
    </dgm:pt>
    <dgm:pt modelId="{63F248E3-426D-42C7-9BD1-90AA54616B1B}" type="parTrans" cxnId="{180D962C-36B3-453E-B1DB-1627B99056C1}">
      <dgm:prSet/>
      <dgm:spPr/>
      <dgm:t>
        <a:bodyPr/>
        <a:lstStyle/>
        <a:p>
          <a:endParaRPr lang="en-US"/>
        </a:p>
      </dgm:t>
    </dgm:pt>
    <dgm:pt modelId="{242EAF66-CF51-4A9E-AEE5-D62A8AA1FBB9}" type="sibTrans" cxnId="{180D962C-36B3-453E-B1DB-1627B99056C1}">
      <dgm:prSet/>
      <dgm:spPr/>
      <dgm:t>
        <a:bodyPr/>
        <a:lstStyle/>
        <a:p>
          <a:endParaRPr lang="en-US"/>
        </a:p>
      </dgm:t>
    </dgm:pt>
    <dgm:pt modelId="{BA989D01-E06D-4AAD-B416-6F3FD37C2874}">
      <dgm:prSet phldrT="[Text]" custT="1"/>
      <dgm:spPr>
        <a:ln>
          <a:solidFill>
            <a:schemeClr val="bg1"/>
          </a:solidFill>
        </a:ln>
      </dgm:spPr>
      <dgm:t>
        <a:bodyPr/>
        <a:lstStyle/>
        <a:p>
          <a:r>
            <a:rPr lang="en-US" sz="1800" b="1" dirty="0">
              <a:solidFill>
                <a:schemeClr val="bg1"/>
              </a:solidFill>
              <a:latin typeface="Arial" panose="020B0604020202020204" pitchFamily="34" charset="0"/>
              <a:cs typeface="Arial" panose="020B0604020202020204" pitchFamily="34" charset="0"/>
            </a:rPr>
            <a:t>APPLICATION PROGRAMS</a:t>
          </a:r>
        </a:p>
        <a:p>
          <a:r>
            <a:rPr lang="en-US" sz="1400" b="0" dirty="0">
              <a:solidFill>
                <a:schemeClr val="bg1"/>
              </a:solidFill>
              <a:latin typeface="Arial" panose="020B0604020202020204" pitchFamily="34" charset="0"/>
              <a:cs typeface="Arial" panose="020B0604020202020204" pitchFamily="34" charset="0"/>
            </a:rPr>
            <a:t>Programs that allow users to perform different tasks or activities for the benefit of the user.  </a:t>
          </a:r>
        </a:p>
      </dgm:t>
    </dgm:pt>
    <dgm:pt modelId="{24154F34-B5A7-462E-A91A-AF95317A03DD}" type="parTrans" cxnId="{8D6A9ADB-3BE2-4671-A09A-ECF503B70BEF}">
      <dgm:prSet/>
      <dgm:spPr/>
      <dgm:t>
        <a:bodyPr/>
        <a:lstStyle/>
        <a:p>
          <a:endParaRPr lang="en-US"/>
        </a:p>
      </dgm:t>
    </dgm:pt>
    <dgm:pt modelId="{5D7AA365-7BF8-4FD0-BA92-0727558F12F8}" type="sibTrans" cxnId="{8D6A9ADB-3BE2-4671-A09A-ECF503B70BEF}">
      <dgm:prSet/>
      <dgm:spPr/>
      <dgm:t>
        <a:bodyPr/>
        <a:lstStyle/>
        <a:p>
          <a:endParaRPr lang="en-US"/>
        </a:p>
      </dgm:t>
    </dgm:pt>
    <dgm:pt modelId="{B8F357BC-5A37-4D50-8361-07CA082832D0}" type="pres">
      <dgm:prSet presAssocID="{3632D5C1-B5F4-4DAE-9098-D8DF2E1C6F47}" presName="diagram" presStyleCnt="0">
        <dgm:presLayoutVars>
          <dgm:dir/>
          <dgm:resizeHandles val="exact"/>
        </dgm:presLayoutVars>
      </dgm:prSet>
      <dgm:spPr/>
    </dgm:pt>
    <dgm:pt modelId="{1EE95A50-5A32-46DB-A1CE-BC90EB150EA6}" type="pres">
      <dgm:prSet presAssocID="{2BB678FC-ABB4-42EB-B726-A4F1D23F3846}" presName="node" presStyleLbl="node1" presStyleIdx="0" presStyleCnt="4">
        <dgm:presLayoutVars>
          <dgm:bulletEnabled val="1"/>
        </dgm:presLayoutVars>
      </dgm:prSet>
      <dgm:spPr/>
    </dgm:pt>
    <dgm:pt modelId="{27199D88-086B-4772-8639-644FC7D476BD}" type="pres">
      <dgm:prSet presAssocID="{2C8190C3-02F3-4F98-ABA5-77124AC09654}" presName="sibTrans" presStyleCnt="0"/>
      <dgm:spPr/>
    </dgm:pt>
    <dgm:pt modelId="{2C14FF85-527E-4664-A8F6-D6C058BB4DF3}" type="pres">
      <dgm:prSet presAssocID="{9E1E901F-36B2-4E66-915C-0D8934FCD066}" presName="node" presStyleLbl="node1" presStyleIdx="1" presStyleCnt="4">
        <dgm:presLayoutVars>
          <dgm:bulletEnabled val="1"/>
        </dgm:presLayoutVars>
      </dgm:prSet>
      <dgm:spPr/>
    </dgm:pt>
    <dgm:pt modelId="{FB0AC308-BA5E-4767-A798-B7E0FA6DB29B}" type="pres">
      <dgm:prSet presAssocID="{503C10C1-A094-469D-8E1B-90AFDD0DADC9}" presName="sibTrans" presStyleCnt="0"/>
      <dgm:spPr/>
    </dgm:pt>
    <dgm:pt modelId="{15B37A23-4F6E-46FD-8E30-17C247654DB5}" type="pres">
      <dgm:prSet presAssocID="{2944066C-3C40-4307-93C2-97CB7BB5B9D6}" presName="node" presStyleLbl="node1" presStyleIdx="2" presStyleCnt="4">
        <dgm:presLayoutVars>
          <dgm:bulletEnabled val="1"/>
        </dgm:presLayoutVars>
      </dgm:prSet>
      <dgm:spPr/>
    </dgm:pt>
    <dgm:pt modelId="{C28A625B-0283-46AD-8A8F-E37EFDC51B01}" type="pres">
      <dgm:prSet presAssocID="{242EAF66-CF51-4A9E-AEE5-D62A8AA1FBB9}" presName="sibTrans" presStyleCnt="0"/>
      <dgm:spPr/>
    </dgm:pt>
    <dgm:pt modelId="{4479E14E-609A-4DB1-86B3-0E2DF6345358}" type="pres">
      <dgm:prSet presAssocID="{BA989D01-E06D-4AAD-B416-6F3FD37C2874}" presName="node" presStyleLbl="node1" presStyleIdx="3" presStyleCnt="4">
        <dgm:presLayoutVars>
          <dgm:bulletEnabled val="1"/>
        </dgm:presLayoutVars>
      </dgm:prSet>
      <dgm:spPr/>
    </dgm:pt>
  </dgm:ptLst>
  <dgm:cxnLst>
    <dgm:cxn modelId="{919A960B-0DB5-480D-AE93-C03CAE259F03}" srcId="{3632D5C1-B5F4-4DAE-9098-D8DF2E1C6F47}" destId="{9E1E901F-36B2-4E66-915C-0D8934FCD066}" srcOrd="1" destOrd="0" parTransId="{78938A23-A192-4428-A87F-E622254A7AC8}" sibTransId="{503C10C1-A094-469D-8E1B-90AFDD0DADC9}"/>
    <dgm:cxn modelId="{CC610F1B-FF13-4B25-91E4-03ABC598CCDF}" type="presOf" srcId="{2944066C-3C40-4307-93C2-97CB7BB5B9D6}" destId="{15B37A23-4F6E-46FD-8E30-17C247654DB5}" srcOrd="0" destOrd="0" presId="urn:microsoft.com/office/officeart/2005/8/layout/default"/>
    <dgm:cxn modelId="{180D962C-36B3-453E-B1DB-1627B99056C1}" srcId="{3632D5C1-B5F4-4DAE-9098-D8DF2E1C6F47}" destId="{2944066C-3C40-4307-93C2-97CB7BB5B9D6}" srcOrd="2" destOrd="0" parTransId="{63F248E3-426D-42C7-9BD1-90AA54616B1B}" sibTransId="{242EAF66-CF51-4A9E-AEE5-D62A8AA1FBB9}"/>
    <dgm:cxn modelId="{A222FB88-459C-41FD-BE00-77FEE2DEFC80}" srcId="{3632D5C1-B5F4-4DAE-9098-D8DF2E1C6F47}" destId="{2BB678FC-ABB4-42EB-B726-A4F1D23F3846}" srcOrd="0" destOrd="0" parTransId="{8A936D6A-01DB-42CB-8148-D46B9567A06B}" sibTransId="{2C8190C3-02F3-4F98-ABA5-77124AC09654}"/>
    <dgm:cxn modelId="{D9663C94-DD28-4015-AAD3-AB2DC4D05294}" type="presOf" srcId="{BA989D01-E06D-4AAD-B416-6F3FD37C2874}" destId="{4479E14E-609A-4DB1-86B3-0E2DF6345358}" srcOrd="0" destOrd="0" presId="urn:microsoft.com/office/officeart/2005/8/layout/default"/>
    <dgm:cxn modelId="{02AAAC9B-7398-47E2-86E5-7A8F069C8B99}" type="presOf" srcId="{2BB678FC-ABB4-42EB-B726-A4F1D23F3846}" destId="{1EE95A50-5A32-46DB-A1CE-BC90EB150EA6}" srcOrd="0" destOrd="0" presId="urn:microsoft.com/office/officeart/2005/8/layout/default"/>
    <dgm:cxn modelId="{852A46A0-812D-43FB-8E53-65B400007409}" type="presOf" srcId="{3632D5C1-B5F4-4DAE-9098-D8DF2E1C6F47}" destId="{B8F357BC-5A37-4D50-8361-07CA082832D0}" srcOrd="0" destOrd="0" presId="urn:microsoft.com/office/officeart/2005/8/layout/default"/>
    <dgm:cxn modelId="{8D6A9ADB-3BE2-4671-A09A-ECF503B70BEF}" srcId="{3632D5C1-B5F4-4DAE-9098-D8DF2E1C6F47}" destId="{BA989D01-E06D-4AAD-B416-6F3FD37C2874}" srcOrd="3" destOrd="0" parTransId="{24154F34-B5A7-462E-A91A-AF95317A03DD}" sibTransId="{5D7AA365-7BF8-4FD0-BA92-0727558F12F8}"/>
    <dgm:cxn modelId="{D9DF53F4-8249-4E5D-B967-EA9437395679}" type="presOf" srcId="{9E1E901F-36B2-4E66-915C-0D8934FCD066}" destId="{2C14FF85-527E-4664-A8F6-D6C058BB4DF3}" srcOrd="0" destOrd="0" presId="urn:microsoft.com/office/officeart/2005/8/layout/default"/>
    <dgm:cxn modelId="{2A8C35BA-EBAB-47C5-92C6-2666833BA5A2}" type="presParOf" srcId="{B8F357BC-5A37-4D50-8361-07CA082832D0}" destId="{1EE95A50-5A32-46DB-A1CE-BC90EB150EA6}" srcOrd="0" destOrd="0" presId="urn:microsoft.com/office/officeart/2005/8/layout/default"/>
    <dgm:cxn modelId="{6B136684-70EF-4CD1-85DF-54F29C077DAD}" type="presParOf" srcId="{B8F357BC-5A37-4D50-8361-07CA082832D0}" destId="{27199D88-086B-4772-8639-644FC7D476BD}" srcOrd="1" destOrd="0" presId="urn:microsoft.com/office/officeart/2005/8/layout/default"/>
    <dgm:cxn modelId="{D615FFEE-8E5B-46C9-97F4-A7F4A69A3B92}" type="presParOf" srcId="{B8F357BC-5A37-4D50-8361-07CA082832D0}" destId="{2C14FF85-527E-4664-A8F6-D6C058BB4DF3}" srcOrd="2" destOrd="0" presId="urn:microsoft.com/office/officeart/2005/8/layout/default"/>
    <dgm:cxn modelId="{3D07E6AD-9620-470F-881C-972AB250D648}" type="presParOf" srcId="{B8F357BC-5A37-4D50-8361-07CA082832D0}" destId="{FB0AC308-BA5E-4767-A798-B7E0FA6DB29B}" srcOrd="3" destOrd="0" presId="urn:microsoft.com/office/officeart/2005/8/layout/default"/>
    <dgm:cxn modelId="{BDF56420-F78B-41F4-9EDD-3977A64C9B91}" type="presParOf" srcId="{B8F357BC-5A37-4D50-8361-07CA082832D0}" destId="{15B37A23-4F6E-46FD-8E30-17C247654DB5}" srcOrd="4" destOrd="0" presId="urn:microsoft.com/office/officeart/2005/8/layout/default"/>
    <dgm:cxn modelId="{6CCD533E-3634-4599-B7E8-BAE956AC7468}" type="presParOf" srcId="{B8F357BC-5A37-4D50-8361-07CA082832D0}" destId="{C28A625B-0283-46AD-8A8F-E37EFDC51B01}" srcOrd="5" destOrd="0" presId="urn:microsoft.com/office/officeart/2005/8/layout/default"/>
    <dgm:cxn modelId="{46F63E0D-4872-49A1-84FA-9BCC5FE97AB5}" type="presParOf" srcId="{B8F357BC-5A37-4D50-8361-07CA082832D0}" destId="{4479E14E-609A-4DB1-86B3-0E2DF63453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95A50-5A32-46DB-A1CE-BC90EB150EA6}">
      <dsp:nvSpPr>
        <dsp:cNvPr id="0" name=""/>
        <dsp:cNvSpPr/>
      </dsp:nvSpPr>
      <dsp:spPr>
        <a:xfrm>
          <a:off x="73013" y="1699"/>
          <a:ext cx="3123538" cy="1874123"/>
        </a:xfrm>
        <a:prstGeom prst="rect">
          <a:avLst/>
        </a:prstGeom>
        <a:solidFill>
          <a:schemeClr val="accent1">
            <a:hueOff val="0"/>
            <a:satOff val="0"/>
            <a:lumOff val="0"/>
            <a:alphaOff val="0"/>
          </a:schemeClr>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Arial" panose="020B0604020202020204" pitchFamily="34" charset="0"/>
              <a:cs typeface="Arial" panose="020B0604020202020204" pitchFamily="34" charset="0"/>
            </a:rPr>
            <a:t>KERNEL</a:t>
          </a:r>
        </a:p>
        <a:p>
          <a:pPr marL="0" lvl="0" indent="0" algn="ctr" defTabSz="800100">
            <a:lnSpc>
              <a:spcPct val="90000"/>
            </a:lnSpc>
            <a:spcBef>
              <a:spcPct val="0"/>
            </a:spcBef>
            <a:spcAft>
              <a:spcPct val="35000"/>
            </a:spcAft>
            <a:buNone/>
          </a:pPr>
          <a:r>
            <a:rPr lang="en-US" sz="1400" kern="1200" dirty="0">
              <a:solidFill>
                <a:schemeClr val="bg1"/>
              </a:solidFill>
              <a:latin typeface="Arial" panose="020B0604020202020204" pitchFamily="34" charset="0"/>
              <a:cs typeface="Arial" panose="020B0604020202020204" pitchFamily="34" charset="0"/>
            </a:rPr>
            <a:t>Key or core component of the operating system which has complete control over everything that occurs in the system.</a:t>
          </a:r>
        </a:p>
      </dsp:txBody>
      <dsp:txXfrm>
        <a:off x="73013" y="1699"/>
        <a:ext cx="3123538" cy="1874123"/>
      </dsp:txXfrm>
    </dsp:sp>
    <dsp:sp modelId="{2C14FF85-527E-4664-A8F6-D6C058BB4DF3}">
      <dsp:nvSpPr>
        <dsp:cNvPr id="0" name=""/>
        <dsp:cNvSpPr/>
      </dsp:nvSpPr>
      <dsp:spPr>
        <a:xfrm>
          <a:off x="3508905" y="1699"/>
          <a:ext cx="3123538" cy="1874123"/>
        </a:xfrm>
        <a:prstGeom prst="rect">
          <a:avLst/>
        </a:prstGeom>
        <a:solidFill>
          <a:schemeClr val="accent1">
            <a:hueOff val="0"/>
            <a:satOff val="0"/>
            <a:lumOff val="0"/>
            <a:alphaOff val="0"/>
          </a:schemeClr>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Arial" panose="020B0604020202020204" pitchFamily="34" charset="0"/>
              <a:cs typeface="Arial" panose="020B0604020202020204" pitchFamily="34" charset="0"/>
            </a:rPr>
            <a:t>SHELLS (CLI &amp; GUI)</a:t>
          </a:r>
        </a:p>
        <a:p>
          <a:pPr marL="0" lvl="0" indent="0" algn="ctr" defTabSz="800100">
            <a:lnSpc>
              <a:spcPct val="90000"/>
            </a:lnSpc>
            <a:spcBef>
              <a:spcPct val="0"/>
            </a:spcBef>
            <a:spcAft>
              <a:spcPct val="35000"/>
            </a:spcAft>
            <a:buNone/>
          </a:pPr>
          <a:r>
            <a:rPr lang="en-US" sz="1400" b="0" kern="1200" dirty="0">
              <a:solidFill>
                <a:schemeClr val="bg1"/>
              </a:solidFill>
              <a:latin typeface="Arial" panose="020B0604020202020204" pitchFamily="34" charset="0"/>
              <a:cs typeface="Arial" panose="020B0604020202020204" pitchFamily="34" charset="0"/>
            </a:rPr>
            <a:t>User interfaces for access to the operating system’s services, depending on a computer’s role and particular operation</a:t>
          </a:r>
          <a:r>
            <a:rPr lang="en-US" sz="1400" b="0" kern="1200" dirty="0">
              <a:solidFill>
                <a:schemeClr val="bg1"/>
              </a:solidFill>
            </a:rPr>
            <a:t>.</a:t>
          </a:r>
        </a:p>
      </dsp:txBody>
      <dsp:txXfrm>
        <a:off x="3508905" y="1699"/>
        <a:ext cx="3123538" cy="1874123"/>
      </dsp:txXfrm>
    </dsp:sp>
    <dsp:sp modelId="{15B37A23-4F6E-46FD-8E30-17C247654DB5}">
      <dsp:nvSpPr>
        <dsp:cNvPr id="0" name=""/>
        <dsp:cNvSpPr/>
      </dsp:nvSpPr>
      <dsp:spPr>
        <a:xfrm>
          <a:off x="73013" y="2188176"/>
          <a:ext cx="3123538" cy="1874123"/>
        </a:xfrm>
        <a:prstGeom prst="rect">
          <a:avLst/>
        </a:prstGeom>
        <a:solidFill>
          <a:schemeClr val="accent1">
            <a:hueOff val="0"/>
            <a:satOff val="0"/>
            <a:lumOff val="0"/>
            <a:alphaOff val="0"/>
          </a:schemeClr>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Arial" panose="020B0604020202020204" pitchFamily="34" charset="0"/>
              <a:cs typeface="Arial" panose="020B0604020202020204" pitchFamily="34" charset="0"/>
            </a:rPr>
            <a:t>SYSTEM UTILITIES</a:t>
          </a:r>
        </a:p>
        <a:p>
          <a:pPr marL="0" lvl="0" indent="0" algn="ctr" defTabSz="800100">
            <a:lnSpc>
              <a:spcPct val="90000"/>
            </a:lnSpc>
            <a:spcBef>
              <a:spcPct val="0"/>
            </a:spcBef>
            <a:spcAft>
              <a:spcPct val="35000"/>
            </a:spcAft>
            <a:buNone/>
          </a:pPr>
          <a:r>
            <a:rPr lang="en-US" sz="1400" b="0" kern="1200" dirty="0">
              <a:solidFill>
                <a:schemeClr val="bg1"/>
              </a:solidFill>
              <a:latin typeface="Arial" panose="020B0604020202020204" pitchFamily="34" charset="0"/>
              <a:cs typeface="Arial" panose="020B0604020202020204" pitchFamily="34" charset="0"/>
            </a:rPr>
            <a:t>System software which allow users to perform specific task related to managing a computer, its devices, or its programs.</a:t>
          </a:r>
        </a:p>
      </dsp:txBody>
      <dsp:txXfrm>
        <a:off x="73013" y="2188176"/>
        <a:ext cx="3123538" cy="1874123"/>
      </dsp:txXfrm>
    </dsp:sp>
    <dsp:sp modelId="{4479E14E-609A-4DB1-86B3-0E2DF6345358}">
      <dsp:nvSpPr>
        <dsp:cNvPr id="0" name=""/>
        <dsp:cNvSpPr/>
      </dsp:nvSpPr>
      <dsp:spPr>
        <a:xfrm>
          <a:off x="3508905" y="2188176"/>
          <a:ext cx="3123538" cy="1874123"/>
        </a:xfrm>
        <a:prstGeom prst="rect">
          <a:avLst/>
        </a:prstGeom>
        <a:solidFill>
          <a:schemeClr val="accent1">
            <a:hueOff val="0"/>
            <a:satOff val="0"/>
            <a:lumOff val="0"/>
            <a:alphaOff val="0"/>
          </a:schemeClr>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Arial" panose="020B0604020202020204" pitchFamily="34" charset="0"/>
              <a:cs typeface="Arial" panose="020B0604020202020204" pitchFamily="34" charset="0"/>
            </a:rPr>
            <a:t>APPLICATION PROGRAMS</a:t>
          </a:r>
        </a:p>
        <a:p>
          <a:pPr marL="0" lvl="0" indent="0" algn="ctr" defTabSz="800100">
            <a:lnSpc>
              <a:spcPct val="90000"/>
            </a:lnSpc>
            <a:spcBef>
              <a:spcPct val="0"/>
            </a:spcBef>
            <a:spcAft>
              <a:spcPct val="35000"/>
            </a:spcAft>
            <a:buNone/>
          </a:pPr>
          <a:r>
            <a:rPr lang="en-US" sz="1400" b="0" kern="1200" dirty="0">
              <a:solidFill>
                <a:schemeClr val="bg1"/>
              </a:solidFill>
              <a:latin typeface="Arial" panose="020B0604020202020204" pitchFamily="34" charset="0"/>
              <a:cs typeface="Arial" panose="020B0604020202020204" pitchFamily="34" charset="0"/>
            </a:rPr>
            <a:t>Programs that allow users to perform different tasks or activities for the benefit of the user.  </a:t>
          </a:r>
        </a:p>
      </dsp:txBody>
      <dsp:txXfrm>
        <a:off x="3508905" y="2188176"/>
        <a:ext cx="3123538" cy="18741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200" b="0"/>
            </a:lvl1pPr>
          </a:lstStyle>
          <a:p>
            <a:r>
              <a:rPr lang="en-US" sz="1000" dirty="0"/>
              <a:t>Products: Automotive, Industrial, Infrastructure &amp; Travel</a:t>
            </a:r>
          </a:p>
        </p:txBody>
      </p:sp>
      <p:sp>
        <p:nvSpPr>
          <p:cNvPr id="48131" name="Rectangle 3"/>
          <p:cNvSpPr>
            <a:spLocks noGrp="1" noChangeArrowheads="1"/>
          </p:cNvSpPr>
          <p:nvPr>
            <p:ph type="dt" sz="quarter"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200" b="0"/>
            </a:lvl1pPr>
          </a:lstStyle>
          <a:p>
            <a:fld id="{3E82913B-684B-45AA-BEFB-87506F44402E}" type="datetime1">
              <a:rPr lang="en-US" sz="1000"/>
              <a:pPr/>
              <a:t>8/25/2017</a:t>
            </a:fld>
            <a:endParaRPr lang="en-US" sz="1000" dirty="0"/>
          </a:p>
        </p:txBody>
      </p:sp>
      <p:sp>
        <p:nvSpPr>
          <p:cNvPr id="48132" name="Rectangle 4"/>
          <p:cNvSpPr>
            <a:spLocks noGrp="1" noChangeArrowheads="1"/>
          </p:cNvSpPr>
          <p:nvPr>
            <p:ph type="ftr" sz="quarter" idx="2"/>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200" b="0"/>
            </a:lvl1pPr>
          </a:lstStyle>
          <a:p>
            <a:r>
              <a:rPr lang="en-US" sz="1000" dirty="0"/>
              <a:t>Copyright © 2009 Accenture All Rights Reserved.</a:t>
            </a:r>
          </a:p>
        </p:txBody>
      </p:sp>
      <p:sp>
        <p:nvSpPr>
          <p:cNvPr id="48133" name="Rectangle 5"/>
          <p:cNvSpPr>
            <a:spLocks noGrp="1" noChangeArrowheads="1"/>
          </p:cNvSpPr>
          <p:nvPr>
            <p:ph type="sldNum" sz="quarter" idx="3"/>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200" b="0"/>
            </a:lvl1pPr>
          </a:lstStyle>
          <a:p>
            <a:fld id="{FA028DC5-776A-458E-8C28-9823E1AC2C40}" type="slidenum">
              <a:rPr lang="en-US" sz="1000"/>
              <a:pPr/>
              <a:t>‹#›</a:t>
            </a:fld>
            <a:endParaRPr lang="en-US" sz="1000" dirty="0"/>
          </a:p>
        </p:txBody>
      </p:sp>
    </p:spTree>
    <p:extLst>
      <p:ext uri="{BB962C8B-B14F-4D97-AF65-F5344CB8AC3E}">
        <p14:creationId xmlns:p14="http://schemas.microsoft.com/office/powerpoint/2010/main" val="15857601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000" b="0"/>
            </a:lvl1pPr>
          </a:lstStyle>
          <a:p>
            <a:r>
              <a:rPr lang="en-US" dirty="0"/>
              <a:t>Products: Automotive, Industrial, Infrastructure &amp; Travel</a:t>
            </a:r>
          </a:p>
        </p:txBody>
      </p:sp>
      <p:sp>
        <p:nvSpPr>
          <p:cNvPr id="44035" name="Rectangle 3"/>
          <p:cNvSpPr>
            <a:spLocks noGrp="1" noChangeArrowheads="1"/>
          </p:cNvSpPr>
          <p:nvPr>
            <p:ph type="dt"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000" b="0"/>
            </a:lvl1pPr>
          </a:lstStyle>
          <a:p>
            <a:fld id="{EF0961F8-5312-4593-A8E0-89411A6E4F80}" type="datetime1">
              <a:rPr lang="en-US" smtClean="0"/>
              <a:pPr/>
              <a:t>8/25/2017</a:t>
            </a:fld>
            <a:endParaRPr lang="en-US" dirty="0"/>
          </a:p>
        </p:txBody>
      </p:sp>
      <p:sp>
        <p:nvSpPr>
          <p:cNvPr id="44036"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38" name="Rectangle 6"/>
          <p:cNvSpPr>
            <a:spLocks noGrp="1" noChangeArrowheads="1"/>
          </p:cNvSpPr>
          <p:nvPr>
            <p:ph type="ftr" sz="quarter" idx="4"/>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000" b="0"/>
            </a:lvl1pPr>
          </a:lstStyle>
          <a:p>
            <a:r>
              <a:rPr lang="en-US" dirty="0"/>
              <a:t>Copyright © 2009 Accenture All Rights Reserved.</a:t>
            </a:r>
          </a:p>
        </p:txBody>
      </p:sp>
      <p:sp>
        <p:nvSpPr>
          <p:cNvPr id="44039" name="Rectangle 7"/>
          <p:cNvSpPr>
            <a:spLocks noGrp="1" noChangeArrowheads="1"/>
          </p:cNvSpPr>
          <p:nvPr>
            <p:ph type="sldNum" sz="quarter" idx="5"/>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000" b="0"/>
            </a:lvl1pPr>
          </a:lstStyle>
          <a:p>
            <a:fld id="{AA9165B6-BC07-4CA1-B14C-0486958E4CEE}" type="slidenum">
              <a:rPr lang="en-US" smtClean="0"/>
              <a:pPr/>
              <a:t>‹#›</a:t>
            </a:fld>
            <a:endParaRPr lang="en-US" dirty="0"/>
          </a:p>
        </p:txBody>
      </p:sp>
    </p:spTree>
    <p:extLst>
      <p:ext uri="{BB962C8B-B14F-4D97-AF65-F5344CB8AC3E}">
        <p14:creationId xmlns:p14="http://schemas.microsoft.com/office/powerpoint/2010/main" val="4191332093"/>
      </p:ext>
    </p:extLst>
  </p:cSld>
  <p:clrMap bg1="lt1" tx1="dk1" bg2="lt2" tx2="dk2" accent1="accent1" accent2="accent2" accent3="accent3" accent4="accent4" accent5="accent5" accent6="accent6" hlink="hlink" folHlink="folHlink"/>
  <p:hf/>
  <p:notesStyle>
    <a:lvl1pPr marL="1143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1pPr>
    <a:lvl2pPr marL="2286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2pPr>
    <a:lvl3pPr marL="3429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3pPr>
    <a:lvl4pPr marL="4572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4pPr>
    <a:lvl5pPr marL="5715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A009A-C4AC-4274-BCC6-35D100FBA777}" type="slidenum">
              <a:rPr lang="en-US"/>
              <a:pPr/>
              <a:t>0</a:t>
            </a:fld>
            <a:endParaRPr lang="en-US" dirty="0"/>
          </a:p>
        </p:txBody>
      </p:sp>
      <p:sp>
        <p:nvSpPr>
          <p:cNvPr id="45058" name="Rectangle 2"/>
          <p:cNvSpPr>
            <a:spLocks noGrp="1" noRot="1" noChangeAspect="1" noChangeArrowheads="1" noTextEdit="1"/>
          </p:cNvSpPr>
          <p:nvPr>
            <p:ph type="sldImg"/>
          </p:nvPr>
        </p:nvSpPr>
        <p:spPr>
          <a:xfrm>
            <a:off x="92075" y="744538"/>
            <a:ext cx="6615113" cy="3722687"/>
          </a:xfrm>
          <a:ln/>
        </p:spPr>
      </p:sp>
      <p:sp>
        <p:nvSpPr>
          <p:cNvPr id="45059" name="Rectangle 3"/>
          <p:cNvSpPr>
            <a:spLocks noGrp="1" noChangeArrowheads="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390537BA-9856-4466-9DAC-8C24BD0BD89A}" type="datetime1">
              <a:rPr lang="en-US" smtClean="0"/>
              <a:pPr/>
              <a:t>8/25/2017</a:t>
            </a:fld>
            <a:endParaRPr lang="en-US" dirty="0"/>
          </a:p>
        </p:txBody>
      </p:sp>
      <p:sp>
        <p:nvSpPr>
          <p:cNvPr id="6" name="Footer Placeholder 5"/>
          <p:cNvSpPr>
            <a:spLocks noGrp="1"/>
          </p:cNvSpPr>
          <p:nvPr>
            <p:ph type="ftr" sz="quarter" idx="11"/>
          </p:nvPr>
        </p:nvSpPr>
        <p:spPr/>
        <p:txBody>
          <a:bodyPr/>
          <a:lstStyle/>
          <a:p>
            <a:r>
              <a:rPr lang="en-US" dirty="0"/>
              <a:t>Copyright © 2009 Accenture All Rights Reserved.</a:t>
            </a:r>
          </a:p>
        </p:txBody>
      </p:sp>
      <p:sp>
        <p:nvSpPr>
          <p:cNvPr id="8" name="Header Placeholder 7"/>
          <p:cNvSpPr>
            <a:spLocks noGrp="1"/>
          </p:cNvSpPr>
          <p:nvPr>
            <p:ph type="hdr" sz="quarter" idx="12"/>
          </p:nvPr>
        </p:nvSpPr>
        <p:spPr/>
        <p:txBody>
          <a:bodyPr/>
          <a:lstStyle/>
          <a:p>
            <a:r>
              <a:rPr lang="en-US" dirty="0"/>
              <a:t>Quality &amp; Client Satisfaction</a:t>
            </a:r>
          </a:p>
        </p:txBody>
      </p:sp>
    </p:spTree>
    <p:extLst>
      <p:ext uri="{BB962C8B-B14F-4D97-AF65-F5344CB8AC3E}">
        <p14:creationId xmlns:p14="http://schemas.microsoft.com/office/powerpoint/2010/main" val="2635504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Owner permissions</a:t>
            </a:r>
            <a:r>
              <a:rPr lang="en-US" sz="1200" b="0" i="0" kern="1200" dirty="0">
                <a:solidFill>
                  <a:schemeClr val="tx1"/>
                </a:solidFill>
                <a:effectLst/>
                <a:latin typeface="Arial" charset="0"/>
                <a:ea typeface="+mn-ea"/>
                <a:cs typeface="+mn-cs"/>
              </a:rPr>
              <a:t> − The owner's permissions determine what actions the owner of the file can perform on the file.</a:t>
            </a:r>
          </a:p>
          <a:p>
            <a:pPr marL="0" indent="0">
              <a:buNone/>
            </a:pPr>
            <a:r>
              <a:rPr lang="en-US" sz="1200" b="1" i="0" kern="1200" dirty="0">
                <a:solidFill>
                  <a:schemeClr val="tx1"/>
                </a:solidFill>
                <a:effectLst/>
                <a:latin typeface="Arial" charset="0"/>
                <a:ea typeface="+mn-ea"/>
                <a:cs typeface="+mn-cs"/>
              </a:rPr>
              <a:t>Group permissions</a:t>
            </a:r>
            <a:r>
              <a:rPr lang="en-US" sz="1200" b="0" i="0" kern="1200" dirty="0">
                <a:solidFill>
                  <a:schemeClr val="tx1"/>
                </a:solidFill>
                <a:effectLst/>
                <a:latin typeface="Arial" charset="0"/>
                <a:ea typeface="+mn-ea"/>
                <a:cs typeface="+mn-cs"/>
              </a:rPr>
              <a:t> − The group's permissions determine what actions a user, who is a member of the group that a file belongs to, can perform on the file.</a:t>
            </a:r>
          </a:p>
          <a:p>
            <a:pPr marL="0" indent="0">
              <a:buNone/>
            </a:pPr>
            <a:r>
              <a:rPr lang="en-US" sz="1200" b="1" i="0" kern="1200" dirty="0">
                <a:solidFill>
                  <a:schemeClr val="tx1"/>
                </a:solidFill>
                <a:effectLst/>
                <a:latin typeface="Arial" charset="0"/>
                <a:ea typeface="+mn-ea"/>
                <a:cs typeface="+mn-cs"/>
              </a:rPr>
              <a:t>Other (world) permissions</a:t>
            </a:r>
            <a:r>
              <a:rPr lang="en-US" sz="1200" b="0" i="0" kern="1200" dirty="0">
                <a:solidFill>
                  <a:schemeClr val="tx1"/>
                </a:solidFill>
                <a:effectLst/>
                <a:latin typeface="Arial" charset="0"/>
                <a:ea typeface="+mn-ea"/>
                <a:cs typeface="+mn-cs"/>
              </a:rPr>
              <a:t> − The permissions for others indicate what action all other users can perform on the file.</a:t>
            </a: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16</a:t>
            </a:fld>
            <a:endParaRPr lang="en-US" dirty="0"/>
          </a:p>
        </p:txBody>
      </p:sp>
    </p:spTree>
    <p:extLst>
      <p:ext uri="{BB962C8B-B14F-4D97-AF65-F5344CB8AC3E}">
        <p14:creationId xmlns:p14="http://schemas.microsoft.com/office/powerpoint/2010/main" val="65316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17</a:t>
            </a:fld>
            <a:endParaRPr lang="en-US" dirty="0"/>
          </a:p>
        </p:txBody>
      </p:sp>
    </p:spTree>
    <p:extLst>
      <p:ext uri="{BB962C8B-B14F-4D97-AF65-F5344CB8AC3E}">
        <p14:creationId xmlns:p14="http://schemas.microsoft.com/office/powerpoint/2010/main" val="1422008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18</a:t>
            </a:fld>
            <a:endParaRPr lang="en-US" dirty="0"/>
          </a:p>
        </p:txBody>
      </p:sp>
    </p:spTree>
    <p:extLst>
      <p:ext uri="{BB962C8B-B14F-4D97-AF65-F5344CB8AC3E}">
        <p14:creationId xmlns:p14="http://schemas.microsoft.com/office/powerpoint/2010/main" val="157134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19</a:t>
            </a:fld>
            <a:endParaRPr lang="en-US" dirty="0"/>
          </a:p>
        </p:txBody>
      </p:sp>
    </p:spTree>
    <p:extLst>
      <p:ext uri="{BB962C8B-B14F-4D97-AF65-F5344CB8AC3E}">
        <p14:creationId xmlns:p14="http://schemas.microsoft.com/office/powerpoint/2010/main" val="82038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20</a:t>
            </a:fld>
            <a:endParaRPr lang="en-US" dirty="0"/>
          </a:p>
        </p:txBody>
      </p:sp>
    </p:spTree>
    <p:extLst>
      <p:ext uri="{BB962C8B-B14F-4D97-AF65-F5344CB8AC3E}">
        <p14:creationId xmlns:p14="http://schemas.microsoft.com/office/powerpoint/2010/main" val="135221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21</a:t>
            </a:fld>
            <a:endParaRPr lang="en-US" dirty="0"/>
          </a:p>
        </p:txBody>
      </p:sp>
    </p:spTree>
    <p:extLst>
      <p:ext uri="{BB962C8B-B14F-4D97-AF65-F5344CB8AC3E}">
        <p14:creationId xmlns:p14="http://schemas.microsoft.com/office/powerpoint/2010/main" val="4196449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22</a:t>
            </a:fld>
            <a:endParaRPr lang="en-US" dirty="0"/>
          </a:p>
        </p:txBody>
      </p:sp>
    </p:spTree>
    <p:extLst>
      <p:ext uri="{BB962C8B-B14F-4D97-AF65-F5344CB8AC3E}">
        <p14:creationId xmlns:p14="http://schemas.microsoft.com/office/powerpoint/2010/main" val="315102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23</a:t>
            </a:fld>
            <a:endParaRPr lang="en-US" dirty="0"/>
          </a:p>
        </p:txBody>
      </p:sp>
    </p:spTree>
    <p:extLst>
      <p:ext uri="{BB962C8B-B14F-4D97-AF65-F5344CB8AC3E}">
        <p14:creationId xmlns:p14="http://schemas.microsoft.com/office/powerpoint/2010/main" val="3184996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If you have a rough idea of the directory tree the file might be in (or even if you don't and you're prepared to wait a while) you can use find</a:t>
            </a:r>
            <a:r>
              <a:rPr lang="en-US" sz="1200" b="0" i="0" kern="1200" baseline="0" dirty="0">
                <a:solidFill>
                  <a:schemeClr val="tx1"/>
                </a:solidFill>
                <a:effectLst/>
                <a:latin typeface="Arial" charset="0"/>
                <a:ea typeface="+mn-ea"/>
                <a:cs typeface="+mn-cs"/>
              </a:rPr>
              <a:t> command</a:t>
            </a: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24</a:t>
            </a:fld>
            <a:endParaRPr lang="en-US" dirty="0"/>
          </a:p>
        </p:txBody>
      </p:sp>
    </p:spTree>
    <p:extLst>
      <p:ext uri="{BB962C8B-B14F-4D97-AF65-F5344CB8AC3E}">
        <p14:creationId xmlns:p14="http://schemas.microsoft.com/office/powerpoint/2010/main" val="1119247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which command </a:t>
            </a:r>
            <a:r>
              <a:rPr lang="en-US" sz="1200" b="0" i="0" kern="1200" dirty="0">
                <a:solidFill>
                  <a:schemeClr val="tx1"/>
                </a:solidFill>
                <a:effectLst/>
                <a:latin typeface="Arial" charset="0"/>
                <a:ea typeface="+mn-ea"/>
                <a:cs typeface="+mn-cs"/>
              </a:rPr>
              <a:t>shows the full path for each of its given arguments. This command searchers for an executable or script in the user’s PATH.</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25</a:t>
            </a:fld>
            <a:endParaRPr lang="en-US" dirty="0"/>
          </a:p>
        </p:txBody>
      </p:sp>
    </p:spTree>
    <p:extLst>
      <p:ext uri="{BB962C8B-B14F-4D97-AF65-F5344CB8AC3E}">
        <p14:creationId xmlns:p14="http://schemas.microsoft.com/office/powerpoint/2010/main" val="365660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2CC9EA0-44CE-4833-B605-3A097C756F49}" type="slidenum">
              <a:rPr lang="en-US" smtClean="0"/>
              <a:pPr/>
              <a:t>3</a:t>
            </a:fld>
            <a:endParaRPr lang="en-US" dirty="0"/>
          </a:p>
        </p:txBody>
      </p:sp>
      <p:sp>
        <p:nvSpPr>
          <p:cNvPr id="61443" name="Rectangle 2"/>
          <p:cNvSpPr>
            <a:spLocks noGrp="1" noRot="1" noChangeAspect="1" noChangeArrowheads="1" noTextEdit="1"/>
          </p:cNvSpPr>
          <p:nvPr>
            <p:ph type="sldImg"/>
          </p:nvPr>
        </p:nvSpPr>
        <p:spPr>
          <a:xfrm>
            <a:off x="90488" y="742950"/>
            <a:ext cx="6618287" cy="3724275"/>
          </a:xfrm>
          <a:ln/>
        </p:spPr>
      </p:sp>
      <p:sp>
        <p:nvSpPr>
          <p:cNvPr id="61444" name="Rectangle 3"/>
          <p:cNvSpPr>
            <a:spLocks noGrp="1" noChangeArrowheads="1"/>
          </p:cNvSpPr>
          <p:nvPr>
            <p:ph type="body" idx="1"/>
          </p:nvPr>
        </p:nvSpPr>
        <p:spPr>
          <a:xfrm>
            <a:off x="905748" y="4716867"/>
            <a:ext cx="4986182" cy="4467875"/>
          </a:xfrm>
          <a:noFill/>
          <a:ln/>
        </p:spPr>
        <p:txBody>
          <a:bodyPr/>
          <a:lstStyle/>
          <a:p>
            <a:pPr marL="230475" indent="-230475">
              <a:buAutoNum type="arabicPeriod"/>
            </a:pPr>
            <a:endParaRPr lang="pt-BR" dirty="0"/>
          </a:p>
        </p:txBody>
      </p:sp>
    </p:spTree>
    <p:extLst>
      <p:ext uri="{BB962C8B-B14F-4D97-AF65-F5344CB8AC3E}">
        <p14:creationId xmlns:p14="http://schemas.microsoft.com/office/powerpoint/2010/main" val="3490340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b="1" dirty="0"/>
              <a:t>find</a:t>
            </a:r>
            <a:r>
              <a:rPr lang="en-US" sz="1200" b="1" i="0" kern="1200" dirty="0">
                <a:solidFill>
                  <a:schemeClr val="tx1"/>
                </a:solidFill>
                <a:effectLst/>
                <a:latin typeface="Arial" charset="0"/>
                <a:ea typeface="+mn-ea"/>
                <a:cs typeface="+mn-cs"/>
              </a:rPr>
              <a:t> command </a:t>
            </a:r>
            <a:r>
              <a:rPr lang="en-US" sz="1200" b="0" i="0" kern="1200" dirty="0">
                <a:solidFill>
                  <a:schemeClr val="tx1"/>
                </a:solidFill>
                <a:effectLst/>
                <a:latin typeface="Arial" charset="0"/>
                <a:ea typeface="+mn-ea"/>
                <a:cs typeface="+mn-cs"/>
              </a:rPr>
              <a:t>can take a long time to execute if you are searching a large filespace (e.g. searching from </a:t>
            </a:r>
            <a:r>
              <a:rPr lang="en-US" dirty="0"/>
              <a:t>/</a:t>
            </a:r>
            <a:r>
              <a:rPr lang="en-US" sz="1200" b="0" i="0" kern="1200" dirty="0">
                <a:solidFill>
                  <a:schemeClr val="tx1"/>
                </a:solidFill>
                <a:effectLst/>
                <a:latin typeface="Arial" charset="0"/>
                <a:ea typeface="+mn-ea"/>
                <a:cs typeface="+mn-cs"/>
              </a:rPr>
              <a:t> downwards). The </a:t>
            </a:r>
            <a:r>
              <a:rPr lang="en-US" b="1" dirty="0"/>
              <a:t>locate </a:t>
            </a:r>
            <a:r>
              <a:rPr lang="en-US" sz="1200" b="1" i="0" kern="1200" dirty="0">
                <a:solidFill>
                  <a:schemeClr val="tx1"/>
                </a:solidFill>
                <a:effectLst/>
                <a:latin typeface="Arial" charset="0"/>
                <a:ea typeface="+mn-ea"/>
                <a:cs typeface="+mn-cs"/>
              </a:rPr>
              <a:t>command </a:t>
            </a:r>
            <a:r>
              <a:rPr lang="en-US" sz="1200" b="0" i="0" kern="1200" dirty="0">
                <a:solidFill>
                  <a:schemeClr val="tx1"/>
                </a:solidFill>
                <a:effectLst/>
                <a:latin typeface="Arial" charset="0"/>
                <a:ea typeface="+mn-ea"/>
                <a:cs typeface="+mn-cs"/>
              </a:rPr>
              <a:t>provides a much faster way of locating all files whose names match a particular search string.</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26</a:t>
            </a:fld>
            <a:endParaRPr lang="en-US" dirty="0"/>
          </a:p>
        </p:txBody>
      </p:sp>
    </p:spTree>
    <p:extLst>
      <p:ext uri="{BB962C8B-B14F-4D97-AF65-F5344CB8AC3E}">
        <p14:creationId xmlns:p14="http://schemas.microsoft.com/office/powerpoint/2010/main" val="428384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grep command</a:t>
            </a:r>
            <a:r>
              <a:rPr lang="en-US" sz="1200" b="0" i="0" kern="1200" dirty="0">
                <a:solidFill>
                  <a:schemeClr val="tx1"/>
                </a:solidFill>
                <a:effectLst/>
                <a:latin typeface="Arial" charset="0"/>
                <a:ea typeface="+mn-ea"/>
                <a:cs typeface="+mn-cs"/>
              </a:rPr>
              <a:t> searches the given input files for lines containing a match to the given PATTERN. By default, grep prints the matching lines. It has no limits on input line length other than available memory, and it can match arbitrary characters within a line</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27</a:t>
            </a:fld>
            <a:endParaRPr lang="en-US" dirty="0"/>
          </a:p>
        </p:txBody>
      </p:sp>
    </p:spTree>
    <p:extLst>
      <p:ext uri="{BB962C8B-B14F-4D97-AF65-F5344CB8AC3E}">
        <p14:creationId xmlns:p14="http://schemas.microsoft.com/office/powerpoint/2010/main" val="3733228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sed</a:t>
            </a:r>
            <a:r>
              <a:rPr lang="en-US" sz="1200" b="0" i="0" kern="1200" dirty="0">
                <a:solidFill>
                  <a:schemeClr val="tx1"/>
                </a:solidFill>
                <a:effectLst/>
                <a:latin typeface="Arial" charset="0"/>
                <a:ea typeface="+mn-ea"/>
                <a:cs typeface="+mn-cs"/>
              </a:rPr>
              <a:t>, short for "stream editor", allows you to filter and transform </a:t>
            </a:r>
            <a:r>
              <a:rPr lang="en-US" sz="1200" b="0" i="0" u="none" strike="noStrike" kern="1200" dirty="0">
                <a:solidFill>
                  <a:schemeClr val="tx1"/>
                </a:solidFill>
                <a:effectLst/>
                <a:latin typeface="Arial" charset="0"/>
                <a:ea typeface="+mn-ea"/>
                <a:cs typeface="+mn-cs"/>
              </a:rPr>
              <a:t>text</a:t>
            </a:r>
            <a:r>
              <a:rPr lang="en-US" sz="1200" b="0" i="0" kern="1200" dirty="0">
                <a:solidFill>
                  <a:schemeClr val="tx1"/>
                </a:solidFill>
                <a:effectLst/>
                <a:latin typeface="Arial" charset="0"/>
                <a:ea typeface="+mn-ea"/>
                <a:cs typeface="+mn-cs"/>
              </a:rPr>
              <a:t>.</a:t>
            </a: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A stream editor is used to perform basic text transformations on an input stream (a file, or input from a </a:t>
            </a:r>
            <a:r>
              <a:rPr lang="en-US" sz="1200" b="0" i="0" u="none" strike="noStrike" kern="1200" dirty="0">
                <a:solidFill>
                  <a:schemeClr val="tx1"/>
                </a:solidFill>
                <a:effectLst/>
                <a:latin typeface="Arial" charset="0"/>
                <a:ea typeface="+mn-ea"/>
                <a:cs typeface="+mn-cs"/>
              </a:rPr>
              <a:t>pipeline</a:t>
            </a:r>
            <a:r>
              <a:rPr lang="en-US" sz="1200" b="0" i="0" kern="1200" dirty="0">
                <a:solidFill>
                  <a:schemeClr val="tx1"/>
                </a:solidFill>
                <a:effectLst/>
                <a:latin typeface="Arial" charset="0"/>
                <a:ea typeface="+mn-ea"/>
                <a:cs typeface="+mn-cs"/>
              </a:rPr>
              <a:t>). While in some ways similar to an editor which permits </a:t>
            </a:r>
            <a:r>
              <a:rPr lang="en-US" sz="1200" b="0" i="0" u="none" strike="noStrike" kern="1200" dirty="0">
                <a:solidFill>
                  <a:schemeClr val="tx1"/>
                </a:solidFill>
                <a:effectLst/>
                <a:latin typeface="Arial" charset="0"/>
                <a:ea typeface="+mn-ea"/>
                <a:cs typeface="+mn-cs"/>
              </a:rPr>
              <a:t>scripted</a:t>
            </a:r>
            <a:r>
              <a:rPr lang="en-US" sz="1200" b="0" i="0" kern="1200" dirty="0">
                <a:solidFill>
                  <a:schemeClr val="tx1"/>
                </a:solidFill>
                <a:effectLst/>
                <a:latin typeface="Arial" charset="0"/>
                <a:ea typeface="+mn-ea"/>
                <a:cs typeface="+mn-cs"/>
              </a:rPr>
              <a:t> edits (such as </a:t>
            </a:r>
            <a:r>
              <a:rPr lang="en-US" sz="1200" b="0" i="0" u="none" strike="noStrike" kern="1200" dirty="0">
                <a:solidFill>
                  <a:schemeClr val="tx1"/>
                </a:solidFill>
                <a:effectLst/>
                <a:latin typeface="Arial" charset="0"/>
                <a:ea typeface="+mn-ea"/>
                <a:cs typeface="+mn-cs"/>
              </a:rPr>
              <a:t>ed</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sed </a:t>
            </a:r>
            <a:r>
              <a:rPr lang="en-US" sz="1200" b="0" i="0" kern="1200" dirty="0">
                <a:solidFill>
                  <a:schemeClr val="tx1"/>
                </a:solidFill>
                <a:effectLst/>
                <a:latin typeface="Arial" charset="0"/>
                <a:ea typeface="+mn-ea"/>
                <a:cs typeface="+mn-cs"/>
              </a:rPr>
              <a:t>works by making only one pass over the input(s), and is consequently more efficient. But it is </a:t>
            </a:r>
            <a:r>
              <a:rPr lang="en-US" sz="1200" b="1" i="0" kern="1200" dirty="0">
                <a:solidFill>
                  <a:schemeClr val="tx1"/>
                </a:solidFill>
                <a:effectLst/>
                <a:latin typeface="Arial" charset="0"/>
                <a:ea typeface="+mn-ea"/>
                <a:cs typeface="+mn-cs"/>
              </a:rPr>
              <a:t>sed</a:t>
            </a:r>
            <a:r>
              <a:rPr lang="en-US" sz="1200" b="0" i="0" kern="1200" dirty="0">
                <a:solidFill>
                  <a:schemeClr val="tx1"/>
                </a:solidFill>
                <a:effectLst/>
                <a:latin typeface="Arial" charset="0"/>
                <a:ea typeface="+mn-ea"/>
                <a:cs typeface="+mn-cs"/>
              </a:rPr>
              <a:t>'s ability to filter text in a pipeline which particularly distinguishes it from other types of editors.</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28</a:t>
            </a:fld>
            <a:endParaRPr lang="en-US" dirty="0"/>
          </a:p>
        </p:txBody>
      </p:sp>
    </p:spTree>
    <p:extLst>
      <p:ext uri="{BB962C8B-B14F-4D97-AF65-F5344CB8AC3E}">
        <p14:creationId xmlns:p14="http://schemas.microsoft.com/office/powerpoint/2010/main" val="3181746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awk command</a:t>
            </a:r>
            <a:r>
              <a:rPr lang="en-US" sz="1200" b="0" i="0" kern="1200" dirty="0">
                <a:solidFill>
                  <a:schemeClr val="tx1"/>
                </a:solidFill>
                <a:effectLst/>
                <a:latin typeface="Arial" charset="0"/>
                <a:ea typeface="+mn-ea"/>
                <a:cs typeface="+mn-cs"/>
              </a:rPr>
              <a:t> is mostly used for pattern scanning and processing. It searches one or more files to see if they contain lines that matches with the specified patterns and then perform associated actions.</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29</a:t>
            </a:fld>
            <a:endParaRPr lang="en-US" dirty="0"/>
          </a:p>
        </p:txBody>
      </p:sp>
    </p:spTree>
    <p:extLst>
      <p:ext uri="{BB962C8B-B14F-4D97-AF65-F5344CB8AC3E}">
        <p14:creationId xmlns:p14="http://schemas.microsoft.com/office/powerpoint/2010/main" val="781284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30</a:t>
            </a:fld>
            <a:endParaRPr lang="en-US" dirty="0"/>
          </a:p>
        </p:txBody>
      </p:sp>
    </p:spTree>
    <p:extLst>
      <p:ext uri="{BB962C8B-B14F-4D97-AF65-F5344CB8AC3E}">
        <p14:creationId xmlns:p14="http://schemas.microsoft.com/office/powerpoint/2010/main" val="218869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b="1" dirty="0"/>
              <a:t>sort</a:t>
            </a:r>
            <a:r>
              <a:rPr lang="en-US" sz="1200" b="1" i="0" kern="1200" dirty="0">
                <a:solidFill>
                  <a:schemeClr val="tx1"/>
                </a:solidFill>
                <a:effectLst/>
                <a:latin typeface="Arial" charset="0"/>
                <a:ea typeface="+mn-ea"/>
                <a:cs typeface="+mn-cs"/>
              </a:rPr>
              <a:t> command </a:t>
            </a:r>
            <a:r>
              <a:rPr lang="en-US" sz="1200" b="0" i="0" kern="1200" dirty="0">
                <a:solidFill>
                  <a:schemeClr val="tx1"/>
                </a:solidFill>
                <a:effectLst/>
                <a:latin typeface="Arial" charset="0"/>
                <a:ea typeface="+mn-ea"/>
                <a:cs typeface="+mn-cs"/>
              </a:rPr>
              <a:t>sorts the contents of a file, in numeric or alphabetic order, and prints the results to standard output (usually the terminal screen)</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31</a:t>
            </a:fld>
            <a:endParaRPr lang="en-US" dirty="0"/>
          </a:p>
        </p:txBody>
      </p:sp>
    </p:spTree>
    <p:extLst>
      <p:ext uri="{BB962C8B-B14F-4D97-AF65-F5344CB8AC3E}">
        <p14:creationId xmlns:p14="http://schemas.microsoft.com/office/powerpoint/2010/main" val="124423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uniq</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command </a:t>
            </a:r>
            <a:r>
              <a:rPr lang="en-US" sz="1200" b="0" i="0" kern="1200" dirty="0">
                <a:solidFill>
                  <a:schemeClr val="tx1"/>
                </a:solidFill>
                <a:effectLst/>
                <a:latin typeface="Arial" charset="0"/>
                <a:ea typeface="+mn-ea"/>
                <a:cs typeface="+mn-cs"/>
              </a:rPr>
              <a:t>reports or filters out repeated lines in a file.</a:t>
            </a:r>
          </a:p>
          <a:p>
            <a:pPr marL="0" indent="0">
              <a:buNone/>
            </a:pPr>
            <a:r>
              <a:rPr lang="en-US" sz="1200" b="1" i="0" kern="1200" dirty="0">
                <a:solidFill>
                  <a:schemeClr val="tx1"/>
                </a:solidFill>
                <a:effectLst/>
                <a:latin typeface="Arial" charset="0"/>
                <a:ea typeface="+mn-ea"/>
                <a:cs typeface="+mn-cs"/>
              </a:rPr>
              <a:t>uniq</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command </a:t>
            </a:r>
            <a:r>
              <a:rPr lang="en-US" sz="1200" b="0" i="0" kern="1200" dirty="0">
                <a:solidFill>
                  <a:schemeClr val="tx1"/>
                </a:solidFill>
                <a:effectLst/>
                <a:latin typeface="Arial" charset="0"/>
                <a:ea typeface="+mn-ea"/>
                <a:cs typeface="+mn-cs"/>
              </a:rPr>
              <a:t>filters out adjacent, matching lines from input file </a:t>
            </a:r>
            <a:r>
              <a:rPr lang="en-US" sz="1200" b="0" i="1" kern="1200" dirty="0">
                <a:solidFill>
                  <a:schemeClr val="tx1"/>
                </a:solidFill>
                <a:effectLst/>
                <a:latin typeface="Arial" charset="0"/>
                <a:ea typeface="+mn-ea"/>
                <a:cs typeface="+mn-cs"/>
              </a:rPr>
              <a:t>INPUT</a:t>
            </a:r>
            <a:r>
              <a:rPr lang="en-US" sz="1200" b="0" i="0" kern="1200" dirty="0">
                <a:solidFill>
                  <a:schemeClr val="tx1"/>
                </a:solidFill>
                <a:effectLst/>
                <a:latin typeface="Arial" charset="0"/>
                <a:ea typeface="+mn-ea"/>
                <a:cs typeface="+mn-cs"/>
              </a:rPr>
              <a:t>, writing the filtered data to output file </a:t>
            </a:r>
            <a:r>
              <a:rPr lang="en-US" sz="1200" b="0" i="1" kern="1200" dirty="0">
                <a:solidFill>
                  <a:schemeClr val="tx1"/>
                </a:solidFill>
                <a:effectLst/>
                <a:latin typeface="Arial" charset="0"/>
                <a:ea typeface="+mn-ea"/>
                <a:cs typeface="+mn-cs"/>
              </a:rPr>
              <a:t>OUTPUT</a:t>
            </a:r>
            <a:r>
              <a:rPr lang="en-US" sz="1200" b="0" i="0" kern="1200" dirty="0">
                <a:solidFill>
                  <a:schemeClr val="tx1"/>
                </a:solidFill>
                <a:effectLst/>
                <a:latin typeface="Arial" charset="0"/>
                <a:ea typeface="+mn-ea"/>
                <a:cs typeface="+mn-cs"/>
              </a:rPr>
              <a:t>.</a:t>
            </a:r>
          </a:p>
          <a:p>
            <a:pPr marL="0" indent="0">
              <a:buNone/>
            </a:pPr>
            <a:r>
              <a:rPr lang="en-US" sz="1200" b="0" i="0" kern="1200" dirty="0">
                <a:solidFill>
                  <a:schemeClr val="tx1"/>
                </a:solidFill>
                <a:effectLst/>
                <a:latin typeface="Arial" charset="0"/>
                <a:ea typeface="+mn-ea"/>
                <a:cs typeface="+mn-cs"/>
              </a:rPr>
              <a:t>This facility is most useful when combined with </a:t>
            </a:r>
            <a:r>
              <a:rPr lang="en-US" dirty="0"/>
              <a:t>sort</a:t>
            </a: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32</a:t>
            </a:fld>
            <a:endParaRPr lang="en-US" dirty="0"/>
          </a:p>
        </p:txBody>
      </p:sp>
    </p:spTree>
    <p:extLst>
      <p:ext uri="{BB962C8B-B14F-4D97-AF65-F5344CB8AC3E}">
        <p14:creationId xmlns:p14="http://schemas.microsoft.com/office/powerpoint/2010/main" val="92647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33</a:t>
            </a:fld>
            <a:endParaRPr lang="en-US" dirty="0"/>
          </a:p>
        </p:txBody>
      </p:sp>
    </p:spTree>
    <p:extLst>
      <p:ext uri="{BB962C8B-B14F-4D97-AF65-F5344CB8AC3E}">
        <p14:creationId xmlns:p14="http://schemas.microsoft.com/office/powerpoint/2010/main" val="3732130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b="1" dirty="0"/>
              <a:t>Tar command</a:t>
            </a:r>
            <a:r>
              <a:rPr lang="en-US" sz="1200" b="0" i="0" kern="1200" dirty="0">
                <a:solidFill>
                  <a:schemeClr val="tx1"/>
                </a:solidFill>
                <a:effectLst/>
                <a:latin typeface="Arial" charset="0"/>
                <a:ea typeface="+mn-ea"/>
                <a:cs typeface="+mn-cs"/>
              </a:rPr>
              <a:t> backs up entire directories and files onto a tape device or (more commonly) into a single disk file known as an archive. An archive is a file that contains other files plus information about them, such as  their filename, owner, timestamps, and access permissions. </a:t>
            </a:r>
            <a:r>
              <a:rPr lang="en-US" dirty="0"/>
              <a:t>Tar </a:t>
            </a:r>
            <a:r>
              <a:rPr lang="en-US" sz="1200" b="0" i="0" kern="1200" dirty="0">
                <a:solidFill>
                  <a:schemeClr val="tx1"/>
                </a:solidFill>
                <a:effectLst/>
                <a:latin typeface="Arial" charset="0"/>
                <a:ea typeface="+mn-ea"/>
                <a:cs typeface="+mn-cs"/>
              </a:rPr>
              <a:t>does not perform any compression by default.</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34</a:t>
            </a:fld>
            <a:endParaRPr lang="en-US" dirty="0"/>
          </a:p>
        </p:txBody>
      </p:sp>
    </p:spTree>
    <p:extLst>
      <p:ext uri="{BB962C8B-B14F-4D97-AF65-F5344CB8AC3E}">
        <p14:creationId xmlns:p14="http://schemas.microsoft.com/office/powerpoint/2010/main" val="442888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1" i="0" kern="1200" dirty="0" err="1">
                <a:solidFill>
                  <a:schemeClr val="tx1"/>
                </a:solidFill>
                <a:effectLst/>
                <a:latin typeface="Arial" charset="0"/>
                <a:ea typeface="+mn-ea"/>
                <a:cs typeface="+mn-cs"/>
              </a:rPr>
              <a:t>Gzip</a:t>
            </a:r>
            <a:r>
              <a:rPr lang="en-US" sz="1200" b="1" i="0" kern="1200" dirty="0">
                <a:solidFill>
                  <a:schemeClr val="tx1"/>
                </a:solidFill>
                <a:effectLst/>
                <a:latin typeface="Arial" charset="0"/>
                <a:ea typeface="+mn-ea"/>
                <a:cs typeface="+mn-cs"/>
              </a:rPr>
              <a:t> command</a:t>
            </a:r>
            <a:r>
              <a:rPr lang="en-US" sz="1200" b="0" i="0" kern="1200" dirty="0">
                <a:solidFill>
                  <a:schemeClr val="tx1"/>
                </a:solidFill>
                <a:effectLst/>
                <a:latin typeface="Arial" charset="0"/>
                <a:ea typeface="+mn-ea"/>
                <a:cs typeface="+mn-cs"/>
              </a:rPr>
              <a:t> compresses files. Each single file is compressed into a single file. The compressed file consists of a GNU zip header and deflated data. It</a:t>
            </a:r>
            <a:r>
              <a:rPr lang="en-US" sz="1200" b="0" i="0" kern="1200" baseline="0" dirty="0">
                <a:solidFill>
                  <a:schemeClr val="tx1"/>
                </a:solidFill>
                <a:effectLst/>
                <a:latin typeface="Arial" charset="0"/>
                <a:ea typeface="+mn-ea"/>
                <a:cs typeface="+mn-cs"/>
              </a:rPr>
              <a:t> can also be used to decompress files.</a:t>
            </a:r>
            <a:endParaRPr lang="en-US" sz="1200" b="0" i="0" kern="1200" dirty="0">
              <a:solidFill>
                <a:schemeClr val="tx1"/>
              </a:solidFill>
              <a:effectLst/>
              <a:latin typeface="Arial" charset="0"/>
              <a:ea typeface="+mn-ea"/>
              <a:cs typeface="+mn-cs"/>
            </a:endParaRP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If given a file as an argument, </a:t>
            </a:r>
            <a:r>
              <a:rPr lang="en-US" sz="1200" b="0" i="0" kern="1200" dirty="0" err="1">
                <a:solidFill>
                  <a:schemeClr val="tx1"/>
                </a:solidFill>
                <a:effectLst/>
                <a:latin typeface="Arial" charset="0"/>
                <a:ea typeface="+mn-ea"/>
                <a:cs typeface="+mn-cs"/>
              </a:rPr>
              <a:t>gzip</a:t>
            </a:r>
            <a:r>
              <a:rPr lang="en-US" sz="1200" b="0" i="0" kern="1200" dirty="0">
                <a:solidFill>
                  <a:schemeClr val="tx1"/>
                </a:solidFill>
                <a:effectLst/>
                <a:latin typeface="Arial" charset="0"/>
                <a:ea typeface="+mn-ea"/>
                <a:cs typeface="+mn-cs"/>
              </a:rPr>
              <a:t> compresses the file, adds a ".</a:t>
            </a:r>
            <a:r>
              <a:rPr lang="en-US" sz="1200" b="0" i="0" kern="1200" dirty="0" err="1">
                <a:solidFill>
                  <a:schemeClr val="tx1"/>
                </a:solidFill>
                <a:effectLst/>
                <a:latin typeface="Arial" charset="0"/>
                <a:ea typeface="+mn-ea"/>
                <a:cs typeface="+mn-cs"/>
              </a:rPr>
              <a:t>gz</a:t>
            </a:r>
            <a:r>
              <a:rPr lang="en-US" sz="1200" b="0" i="0" kern="1200" dirty="0">
                <a:solidFill>
                  <a:schemeClr val="tx1"/>
                </a:solidFill>
                <a:effectLst/>
                <a:latin typeface="Arial" charset="0"/>
                <a:ea typeface="+mn-ea"/>
                <a:cs typeface="+mn-cs"/>
              </a:rPr>
              <a:t>" suffix, and deletes the original file. With no arguments, </a:t>
            </a:r>
            <a:r>
              <a:rPr lang="en-US" sz="1200" b="0" i="0" kern="1200" dirty="0" err="1">
                <a:solidFill>
                  <a:schemeClr val="tx1"/>
                </a:solidFill>
                <a:effectLst/>
                <a:latin typeface="Arial" charset="0"/>
                <a:ea typeface="+mn-ea"/>
                <a:cs typeface="+mn-cs"/>
              </a:rPr>
              <a:t>gzip</a:t>
            </a:r>
            <a:r>
              <a:rPr lang="en-US" sz="1200" b="0" i="0" kern="1200" dirty="0">
                <a:solidFill>
                  <a:schemeClr val="tx1"/>
                </a:solidFill>
                <a:effectLst/>
                <a:latin typeface="Arial" charset="0"/>
                <a:ea typeface="+mn-ea"/>
                <a:cs typeface="+mn-cs"/>
              </a:rPr>
              <a:t> compresses the standard input and writes the compressed file to standard output.</a:t>
            </a:r>
          </a:p>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35</a:t>
            </a:fld>
            <a:endParaRPr lang="en-US" dirty="0"/>
          </a:p>
        </p:txBody>
      </p:sp>
    </p:spTree>
    <p:extLst>
      <p:ext uri="{BB962C8B-B14F-4D97-AF65-F5344CB8AC3E}">
        <p14:creationId xmlns:p14="http://schemas.microsoft.com/office/powerpoint/2010/main" val="213280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a:t>
            </a:fld>
            <a:endParaRPr lang="en-US" dirty="0"/>
          </a:p>
        </p:txBody>
      </p:sp>
    </p:spTree>
    <p:extLst>
      <p:ext uri="{BB962C8B-B14F-4D97-AF65-F5344CB8AC3E}">
        <p14:creationId xmlns:p14="http://schemas.microsoft.com/office/powerpoint/2010/main" val="3672089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Compress</a:t>
            </a:r>
            <a:r>
              <a:rPr lang="en-US" sz="1200" b="1" i="0" kern="1200" baseline="0" dirty="0">
                <a:solidFill>
                  <a:schemeClr val="tx1"/>
                </a:solidFill>
                <a:effectLst/>
                <a:latin typeface="Arial" charset="0"/>
                <a:ea typeface="+mn-ea"/>
                <a:cs typeface="+mn-cs"/>
              </a:rPr>
              <a:t> command </a:t>
            </a:r>
            <a:r>
              <a:rPr lang="en-US" sz="1200" b="0" i="0" kern="1200" baseline="0" dirty="0">
                <a:solidFill>
                  <a:schemeClr val="tx1"/>
                </a:solidFill>
                <a:effectLst/>
                <a:latin typeface="Arial" charset="0"/>
                <a:ea typeface="+mn-ea"/>
                <a:cs typeface="+mn-cs"/>
              </a:rPr>
              <a:t>also functions like the </a:t>
            </a:r>
            <a:r>
              <a:rPr lang="en-US" sz="1200" b="0" i="0" kern="1200" baseline="0" dirty="0" err="1">
                <a:solidFill>
                  <a:schemeClr val="tx1"/>
                </a:solidFill>
                <a:effectLst/>
                <a:latin typeface="Arial" charset="0"/>
                <a:ea typeface="+mn-ea"/>
                <a:cs typeface="+mn-cs"/>
              </a:rPr>
              <a:t>gzip</a:t>
            </a:r>
            <a:r>
              <a:rPr lang="en-US" sz="1200" b="0" i="0" kern="1200" baseline="0" dirty="0">
                <a:solidFill>
                  <a:schemeClr val="tx1"/>
                </a:solidFill>
                <a:effectLst/>
                <a:latin typeface="Arial" charset="0"/>
                <a:ea typeface="+mn-ea"/>
                <a:cs typeface="+mn-cs"/>
              </a:rPr>
              <a:t> command. The only difference is that its file extension name will be </a:t>
            </a:r>
            <a:r>
              <a:rPr lang="en-US" sz="1200" b="0" i="1" kern="1200" baseline="0" dirty="0">
                <a:solidFill>
                  <a:schemeClr val="tx1"/>
                </a:solidFill>
                <a:effectLst/>
                <a:latin typeface="Arial" charset="0"/>
                <a:ea typeface="+mn-ea"/>
                <a:cs typeface="+mn-cs"/>
              </a:rPr>
              <a:t>“.z” </a:t>
            </a:r>
            <a:r>
              <a:rPr lang="en-US" sz="1200" b="0" i="0" kern="1200" baseline="0" dirty="0">
                <a:solidFill>
                  <a:schemeClr val="tx1"/>
                </a:solidFill>
                <a:effectLst/>
                <a:latin typeface="Arial" charset="0"/>
                <a:ea typeface="+mn-ea"/>
                <a:cs typeface="+mn-cs"/>
              </a:rPr>
              <a:t>instead of .</a:t>
            </a:r>
            <a:r>
              <a:rPr lang="en-US" sz="1200" b="0" i="0" kern="1200" baseline="0" dirty="0" err="1">
                <a:solidFill>
                  <a:schemeClr val="tx1"/>
                </a:solidFill>
                <a:effectLst/>
                <a:latin typeface="Arial" charset="0"/>
                <a:ea typeface="+mn-ea"/>
                <a:cs typeface="+mn-cs"/>
              </a:rPr>
              <a:t>gz</a:t>
            </a:r>
            <a:r>
              <a:rPr lang="en-US" sz="1200" b="0" i="0" kern="1200" baseline="0" dirty="0">
                <a:solidFill>
                  <a:schemeClr val="tx1"/>
                </a:solidFill>
                <a:effectLst/>
                <a:latin typeface="Arial" charset="0"/>
                <a:ea typeface="+mn-ea"/>
                <a:cs typeface="+mn-cs"/>
              </a:rPr>
              <a:t>.</a:t>
            </a:r>
            <a:endParaRPr lang="en-US" sz="1200" b="1" i="1"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36</a:t>
            </a:fld>
            <a:endParaRPr lang="en-US" dirty="0"/>
          </a:p>
        </p:txBody>
      </p:sp>
    </p:spTree>
    <p:extLst>
      <p:ext uri="{BB962C8B-B14F-4D97-AF65-F5344CB8AC3E}">
        <p14:creationId xmlns:p14="http://schemas.microsoft.com/office/powerpoint/2010/main" val="3288394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While a program is running in </a:t>
            </a:r>
            <a:r>
              <a:rPr lang="en-US" sz="1200" b="1" i="0" kern="1200" dirty="0">
                <a:solidFill>
                  <a:schemeClr val="tx1"/>
                </a:solidFill>
                <a:effectLst/>
                <a:latin typeface="Arial" charset="0"/>
                <a:ea typeface="+mn-ea"/>
                <a:cs typeface="+mn-cs"/>
              </a:rPr>
              <a:t>foreground</a:t>
            </a:r>
            <a:r>
              <a:rPr lang="en-US" sz="1200" b="0" i="0" kern="1200" dirty="0">
                <a:solidFill>
                  <a:schemeClr val="tx1"/>
                </a:solidFill>
                <a:effectLst/>
                <a:latin typeface="Arial" charset="0"/>
                <a:ea typeface="+mn-ea"/>
                <a:cs typeface="+mn-cs"/>
              </a:rPr>
              <a:t>, we cannot run any other commands (start any other processes) because prompt would not be available until the program finishes its processing. There can be only one job in the foreground at any time. The foreground job has control of the shell with which you interact - it receives input from the keyboard and sends output to the screen</a:t>
            </a: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Processes</a:t>
            </a:r>
            <a:r>
              <a:rPr lang="en-US" sz="1200" b="0" i="0" kern="1200" baseline="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in the </a:t>
            </a:r>
            <a:r>
              <a:rPr lang="en-US" sz="1200" b="1" i="0" kern="1200" dirty="0">
                <a:solidFill>
                  <a:schemeClr val="tx1"/>
                </a:solidFill>
                <a:effectLst/>
                <a:latin typeface="Arial" charset="0"/>
                <a:ea typeface="+mn-ea"/>
                <a:cs typeface="+mn-cs"/>
              </a:rPr>
              <a:t>background</a:t>
            </a:r>
            <a:r>
              <a:rPr lang="en-US" sz="1200" b="0" i="0" kern="1200" dirty="0">
                <a:solidFill>
                  <a:schemeClr val="tx1"/>
                </a:solidFill>
                <a:effectLst/>
                <a:latin typeface="Arial" charset="0"/>
                <a:ea typeface="+mn-ea"/>
                <a:cs typeface="+mn-cs"/>
              </a:rPr>
              <a:t> do not receive input from the terminal, generally running along quietly without the need for interaction (and drawing it to your attention if they do).</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38</a:t>
            </a:fld>
            <a:endParaRPr lang="en-US" dirty="0"/>
          </a:p>
        </p:txBody>
      </p:sp>
    </p:spTree>
    <p:extLst>
      <p:ext uri="{BB962C8B-B14F-4D97-AF65-F5344CB8AC3E}">
        <p14:creationId xmlns:p14="http://schemas.microsoft.com/office/powerpoint/2010/main" val="411549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39</a:t>
            </a:fld>
            <a:endParaRPr lang="en-US" dirty="0"/>
          </a:p>
        </p:txBody>
      </p:sp>
    </p:spTree>
    <p:extLst>
      <p:ext uri="{BB962C8B-B14F-4D97-AF65-F5344CB8AC3E}">
        <p14:creationId xmlns:p14="http://schemas.microsoft.com/office/powerpoint/2010/main" val="3873107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40</a:t>
            </a:fld>
            <a:endParaRPr lang="en-US" dirty="0"/>
          </a:p>
        </p:txBody>
      </p:sp>
    </p:spTree>
    <p:extLst>
      <p:ext uri="{BB962C8B-B14F-4D97-AF65-F5344CB8AC3E}">
        <p14:creationId xmlns:p14="http://schemas.microsoft.com/office/powerpoint/2010/main" val="1750388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41</a:t>
            </a:fld>
            <a:endParaRPr lang="en-US" dirty="0"/>
          </a:p>
        </p:txBody>
      </p:sp>
    </p:spTree>
    <p:extLst>
      <p:ext uri="{BB962C8B-B14F-4D97-AF65-F5344CB8AC3E}">
        <p14:creationId xmlns:p14="http://schemas.microsoft.com/office/powerpoint/2010/main" val="296311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42</a:t>
            </a:fld>
            <a:endParaRPr lang="en-US" dirty="0"/>
          </a:p>
        </p:txBody>
      </p:sp>
    </p:spTree>
    <p:extLst>
      <p:ext uri="{BB962C8B-B14F-4D97-AF65-F5344CB8AC3E}">
        <p14:creationId xmlns:p14="http://schemas.microsoft.com/office/powerpoint/2010/main" val="1619078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43</a:t>
            </a:fld>
            <a:endParaRPr lang="en-US" dirty="0"/>
          </a:p>
        </p:txBody>
      </p:sp>
    </p:spTree>
    <p:extLst>
      <p:ext uri="{BB962C8B-B14F-4D97-AF65-F5344CB8AC3E}">
        <p14:creationId xmlns:p14="http://schemas.microsoft.com/office/powerpoint/2010/main" val="3489450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lvl="1">
              <a:spcBef>
                <a:spcPts val="432"/>
              </a:spcBef>
              <a:spcAft>
                <a:spcPts val="432"/>
              </a:spcAft>
            </a:pPr>
            <a:r>
              <a:rPr lang="en-US" sz="1800" b="1" dirty="0"/>
              <a:t>Root account</a:t>
            </a:r>
            <a:r>
              <a:rPr lang="en-US" sz="1800" dirty="0"/>
              <a:t>: This is also called </a:t>
            </a:r>
            <a:r>
              <a:rPr lang="en-US" sz="1800" dirty="0" err="1"/>
              <a:t>superuser</a:t>
            </a:r>
            <a:r>
              <a:rPr lang="en-US" sz="1800" dirty="0"/>
              <a:t> and would have complete and unfettered control of the system. A </a:t>
            </a:r>
            <a:r>
              <a:rPr lang="en-US" sz="1800" dirty="0" err="1"/>
              <a:t>superuser</a:t>
            </a:r>
            <a:r>
              <a:rPr lang="en-US" sz="1800" dirty="0"/>
              <a:t> can run any commands without any restriction. This user should be assumed as a system administrator.</a:t>
            </a:r>
          </a:p>
          <a:p>
            <a:pPr lvl="1">
              <a:spcAft>
                <a:spcPts val="432"/>
              </a:spcAft>
            </a:pPr>
            <a:r>
              <a:rPr lang="en-US" sz="1800" b="1" dirty="0"/>
              <a:t>System accounts</a:t>
            </a:r>
            <a:r>
              <a:rPr lang="en-US" sz="1800" dirty="0"/>
              <a:t>: System accounts are those needed for the operation of system-specific components for example mail accounts and the </a:t>
            </a:r>
            <a:r>
              <a:rPr lang="en-US" sz="1800" dirty="0" err="1"/>
              <a:t>sshd</a:t>
            </a:r>
            <a:r>
              <a:rPr lang="en-US" sz="1800" dirty="0"/>
              <a:t> accounts. These accounts are usually needed for some specific function on your system, and any modifications to them could adversely affect the system.</a:t>
            </a:r>
          </a:p>
          <a:p>
            <a:pPr lvl="1">
              <a:spcAft>
                <a:spcPts val="432"/>
              </a:spcAft>
            </a:pPr>
            <a:r>
              <a:rPr lang="en-US" sz="1800" b="1" dirty="0"/>
              <a:t>User accounts</a:t>
            </a:r>
            <a:r>
              <a:rPr lang="en-US" sz="1800" dirty="0"/>
              <a:t>: User accounts provide interactive access to the system for users and groups of users. General users are typically assigned to these accounts and usually have limited access to critical system files and directories.</a:t>
            </a:r>
          </a:p>
          <a:p>
            <a:pPr lvl="1">
              <a:spcAft>
                <a:spcPts val="432"/>
              </a:spcAft>
            </a:pPr>
            <a:r>
              <a:rPr lang="en-US" sz="1800" b="1" dirty="0"/>
              <a:t>Group Accounts</a:t>
            </a:r>
            <a:r>
              <a:rPr lang="en-US" sz="1800" dirty="0"/>
              <a:t>:</a:t>
            </a:r>
            <a:r>
              <a:rPr lang="en-US" sz="1800" b="1" dirty="0"/>
              <a:t> </a:t>
            </a:r>
            <a:r>
              <a:rPr lang="en-US" sz="1800" dirty="0"/>
              <a:t>Group numbers of accounts. Every account would be a part of any group account. Unix groups plays an important role in handling file permissions and process management</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5</a:t>
            </a:fld>
            <a:endParaRPr lang="en-US" dirty="0"/>
          </a:p>
        </p:txBody>
      </p:sp>
    </p:spTree>
    <p:extLst>
      <p:ext uri="{BB962C8B-B14F-4D97-AF65-F5344CB8AC3E}">
        <p14:creationId xmlns:p14="http://schemas.microsoft.com/office/powerpoint/2010/main" val="209893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r>
              <a:rPr lang="en-US" sz="1200" dirty="0"/>
              <a:t>Because of the tree structure, a directory can have many child directories, but only one parent directory</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7</a:t>
            </a:fld>
            <a:endParaRPr lang="en-US" dirty="0"/>
          </a:p>
        </p:txBody>
      </p:sp>
    </p:spTree>
    <p:extLst>
      <p:ext uri="{BB962C8B-B14F-4D97-AF65-F5344CB8AC3E}">
        <p14:creationId xmlns:p14="http://schemas.microsoft.com/office/powerpoint/2010/main" val="19259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r>
              <a:rPr lang="en-US" dirty="0"/>
              <a:t>To help with the specification of relative paths, UNIX provides the shorthand "</a:t>
            </a:r>
            <a:r>
              <a:rPr lang="en-US" dirty="0">
                <a:latin typeface="Courier New" panose="02070309020205020404" pitchFamily="49" charset="0"/>
                <a:cs typeface="Courier New" panose="02070309020205020404" pitchFamily="49" charset="0"/>
              </a:rPr>
              <a:t>.</a:t>
            </a:r>
            <a:r>
              <a:rPr lang="en-US" dirty="0"/>
              <a:t>" for the current directory and "</a:t>
            </a:r>
            <a:r>
              <a:rPr lang="en-US" dirty="0">
                <a:latin typeface="Courier New" panose="02070309020205020404" pitchFamily="49" charset="0"/>
                <a:cs typeface="Courier New" panose="02070309020205020404" pitchFamily="49" charset="0"/>
              </a:rPr>
              <a:t>..</a:t>
            </a:r>
            <a:r>
              <a:rPr lang="en-US" dirty="0"/>
              <a:t>" for the parent directory. For example, the absolute path to the directory "</a:t>
            </a:r>
            <a:r>
              <a:rPr lang="en-US" dirty="0">
                <a:latin typeface="Courier New" panose="02070309020205020404" pitchFamily="49" charset="0"/>
                <a:cs typeface="Courier New" panose="02070309020205020404" pitchFamily="49" charset="0"/>
              </a:rPr>
              <a:t>play</a:t>
            </a:r>
            <a:r>
              <a:rPr lang="en-US" dirty="0"/>
              <a:t>" is </a:t>
            </a:r>
            <a:r>
              <a:rPr lang="en-US" dirty="0">
                <a:latin typeface="Courier New" panose="02070309020205020404" pitchFamily="49" charset="0"/>
                <a:cs typeface="Courier New" panose="02070309020205020404" pitchFamily="49" charset="0"/>
              </a:rPr>
              <a:t>/home/will/play</a:t>
            </a:r>
            <a:r>
              <a:rPr lang="en-US" dirty="0"/>
              <a:t>, while the relative path to this directory from "</a:t>
            </a:r>
            <a:r>
              <a:rPr lang="en-US" dirty="0" err="1">
                <a:latin typeface="Courier New" panose="02070309020205020404" pitchFamily="49" charset="0"/>
                <a:cs typeface="Courier New" panose="02070309020205020404" pitchFamily="49" charset="0"/>
              </a:rPr>
              <a:t>zeb</a:t>
            </a:r>
            <a:r>
              <a:rPr lang="en-US" dirty="0"/>
              <a:t>" is </a:t>
            </a:r>
            <a:r>
              <a:rPr lang="en-US" dirty="0">
                <a:latin typeface="Courier New" panose="02070309020205020404" pitchFamily="49" charset="0"/>
                <a:cs typeface="Courier New" panose="02070309020205020404" pitchFamily="49" charset="0"/>
              </a:rPr>
              <a:t>../will/play</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8</a:t>
            </a:fld>
            <a:endParaRPr lang="en-US" dirty="0"/>
          </a:p>
        </p:txBody>
      </p:sp>
    </p:spTree>
    <p:extLst>
      <p:ext uri="{BB962C8B-B14F-4D97-AF65-F5344CB8AC3E}">
        <p14:creationId xmlns:p14="http://schemas.microsoft.com/office/powerpoint/2010/main" val="32458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11</a:t>
            </a:fld>
            <a:endParaRPr lang="en-US" dirty="0"/>
          </a:p>
        </p:txBody>
      </p:sp>
    </p:spTree>
    <p:extLst>
      <p:ext uri="{BB962C8B-B14F-4D97-AF65-F5344CB8AC3E}">
        <p14:creationId xmlns:p14="http://schemas.microsoft.com/office/powerpoint/2010/main" val="361618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marL="114300" marR="0" indent="-11430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dirty="0">
                <a:cs typeface="Courier New" panose="02070309020205020404" pitchFamily="49" charset="0"/>
              </a:rPr>
              <a:t>The link count of the source file remains unaffected. Notice that the permission bits on a symbolic link are not used (always appearing as </a:t>
            </a:r>
            <a:r>
              <a:rPr lang="en-US" sz="1200" dirty="0" err="1">
                <a:latin typeface="Courier New" panose="02070309020205020404" pitchFamily="49" charset="0"/>
                <a:cs typeface="Courier New" panose="02070309020205020404" pitchFamily="49" charset="0"/>
              </a:rPr>
              <a:t>rwxrwxrwx</a:t>
            </a:r>
            <a:r>
              <a:rPr lang="en-US" sz="1200" dirty="0">
                <a:cs typeface="Courier New" panose="02070309020205020404" pitchFamily="49" charset="0"/>
              </a:rPr>
              <a:t>). Instead the permissions on the link are determined by the permissions on the target (</a:t>
            </a:r>
            <a:r>
              <a:rPr lang="en-US" sz="1200" dirty="0">
                <a:latin typeface="Courier New" panose="02070309020205020404" pitchFamily="49" charset="0"/>
                <a:cs typeface="Courier New" panose="02070309020205020404" pitchFamily="49" charset="0"/>
              </a:rPr>
              <a:t>hello.txt</a:t>
            </a:r>
            <a:r>
              <a:rPr lang="en-US" sz="1200" dirty="0">
                <a:cs typeface="Courier New" panose="02070309020205020404" pitchFamily="49" charset="0"/>
              </a:rPr>
              <a:t> in this case).</a:t>
            </a:r>
          </a:p>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12</a:t>
            </a:fld>
            <a:endParaRPr lang="en-US" dirty="0"/>
          </a:p>
        </p:txBody>
      </p:sp>
    </p:spTree>
    <p:extLst>
      <p:ext uri="{BB962C8B-B14F-4D97-AF65-F5344CB8AC3E}">
        <p14:creationId xmlns:p14="http://schemas.microsoft.com/office/powerpoint/2010/main" val="74366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8/25/2017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15</a:t>
            </a:fld>
            <a:endParaRPr lang="en-US" dirty="0"/>
          </a:p>
        </p:txBody>
      </p:sp>
    </p:spTree>
    <p:extLst>
      <p:ext uri="{BB962C8B-B14F-4D97-AF65-F5344CB8AC3E}">
        <p14:creationId xmlns:p14="http://schemas.microsoft.com/office/powerpoint/2010/main" val="443170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7"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7"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0" name="Group 4"/>
          <p:cNvGrpSpPr>
            <a:grpSpLocks noChangeAspect="1"/>
          </p:cNvGrpSpPr>
          <p:nvPr userDrawn="1"/>
        </p:nvGrpSpPr>
        <p:grpSpPr bwMode="auto">
          <a:xfrm>
            <a:off x="10090371" y="442497"/>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a:solidFill>
                  <a:sysClr val="windowText" lastClr="000000"/>
                </a:solidFill>
              </a:endParaRPr>
            </a:p>
          </p:txBody>
        </p:sp>
      </p:grpSp>
      <p:sp>
        <p:nvSpPr>
          <p:cNvPr id="27" name="Parallelogram 26"/>
          <p:cNvSpPr/>
          <p:nvPr userDrawn="1"/>
        </p:nvSpPr>
        <p:spPr>
          <a:xfrm rot="5400000" flipH="1">
            <a:off x="1163926" y="1489918"/>
            <a:ext cx="4173602" cy="6562563"/>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1" y="3967988"/>
            <a:ext cx="7359811" cy="1984248"/>
          </a:xfrm>
        </p:spPr>
        <p:txBody>
          <a:bodyPr lIns="0" tIns="0" rIns="0" bIns="0" anchor="b" anchorCtr="0">
            <a:noAutofit/>
          </a:bodyPr>
          <a:lstStyle>
            <a:lvl1pPr algn="l">
              <a:lnSpc>
                <a:spcPct val="80000"/>
              </a:lnSpc>
              <a:defRPr sz="6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5"/>
            <a:ext cx="7359632" cy="549275"/>
          </a:xfrm>
        </p:spPr>
        <p:txBody>
          <a:bodyPr lIns="0" tIns="0" rIns="0" bIns="0">
            <a:normAutofit/>
          </a:bodyPr>
          <a:lstStyle>
            <a:lvl1pPr algn="l">
              <a:defRPr sz="21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1"/>
            <a:ext cx="4173602" cy="6562563"/>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88736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pic>
        <p:nvPicPr>
          <p:cNvPr id="32" name="Picture 31"/>
          <p:cNvPicPr>
            <a:picLocks noChangeAspect="1"/>
          </p:cNvPicPr>
          <p:nvPr userDrawn="1"/>
        </p:nvPicPr>
        <p:blipFill>
          <a:blip r:embed="rId2"/>
          <a:stretch>
            <a:fillRect/>
          </a:stretch>
        </p:blipFill>
        <p:spPr>
          <a:xfrm>
            <a:off x="0" y="859"/>
            <a:ext cx="12192000" cy="6844873"/>
          </a:xfrm>
          <a:prstGeom prst="rect">
            <a:avLst/>
          </a:prstGeom>
        </p:spPr>
      </p:pic>
      <p:sp>
        <p:nvSpPr>
          <p:cNvPr id="308" name="Rectangle 307"/>
          <p:cNvSpPr/>
          <p:nvPr userDrawn="1"/>
        </p:nvSpPr>
        <p:spPr>
          <a:xfrm rot="10800000" flipV="1">
            <a:off x="7135092" y="-12878"/>
            <a:ext cx="5056909" cy="4197927"/>
          </a:xfrm>
          <a:prstGeom prst="rect">
            <a:avLst/>
          </a:prstGeom>
          <a:gradFill flip="none" rotWithShape="1">
            <a:gsLst>
              <a:gs pos="38000">
                <a:srgbClr val="5B9BD5">
                  <a:lumMod val="0"/>
                  <a:alpha val="0"/>
                </a:srgbClr>
              </a:gs>
              <a:gs pos="0">
                <a:srgbClr val="5B9BD5">
                  <a:lumMod val="0"/>
                </a:srgbClr>
              </a:gs>
            </a:gsLst>
            <a:lin ang="3000000" scaled="0"/>
            <a:tileRect/>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below gradient"/>
          <p:cNvSpPr/>
          <p:nvPr userDrawn="1"/>
        </p:nvSpPr>
        <p:spPr>
          <a:xfrm flipH="1">
            <a:off x="1" y="1"/>
            <a:ext cx="12192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below gradient"/>
          <p:cNvSpPr/>
          <p:nvPr userDrawn="1"/>
        </p:nvSpPr>
        <p:spPr>
          <a:xfrm flipV="1">
            <a:off x="0" y="858"/>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p:cNvSpPr/>
          <p:nvPr userDrawn="1"/>
        </p:nvSpPr>
        <p:spPr>
          <a:xfrm>
            <a:off x="986" y="-7414"/>
            <a:ext cx="12191015" cy="6866024"/>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a:xfrm>
            <a:off x="0" y="1329830"/>
            <a:ext cx="12190211" cy="55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1" name="Group 230"/>
          <p:cNvGrpSpPr/>
          <p:nvPr userDrawn="1"/>
        </p:nvGrpSpPr>
        <p:grpSpPr>
          <a:xfrm>
            <a:off x="10282586" y="53751"/>
            <a:ext cx="1909415" cy="1409079"/>
            <a:chOff x="10183164" y="72799"/>
            <a:chExt cx="1909415" cy="1409079"/>
          </a:xfrm>
        </p:grpSpPr>
        <p:grpSp>
          <p:nvGrpSpPr>
            <p:cNvPr id="232" name="Group 231"/>
            <p:cNvGrpSpPr/>
            <p:nvPr userDrawn="1"/>
          </p:nvGrpSpPr>
          <p:grpSpPr>
            <a:xfrm>
              <a:off x="10183164" y="72799"/>
              <a:ext cx="1909415" cy="1409079"/>
              <a:chOff x="10280795" y="-34358"/>
              <a:chExt cx="1909415" cy="1409079"/>
            </a:xfrm>
          </p:grpSpPr>
          <p:pic>
            <p:nvPicPr>
              <p:cNvPr id="237" name="Picture 2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80795" y="428549"/>
                <a:ext cx="1615465" cy="451467"/>
              </a:xfrm>
              <a:prstGeom prst="rect">
                <a:avLst/>
              </a:prstGeom>
            </p:spPr>
          </p:pic>
          <p:grpSp>
            <p:nvGrpSpPr>
              <p:cNvPr id="238" name="Group 237"/>
              <p:cNvGrpSpPr/>
              <p:nvPr userDrawn="1"/>
            </p:nvGrpSpPr>
            <p:grpSpPr>
              <a:xfrm flipV="1">
                <a:off x="10452210" y="-34358"/>
                <a:ext cx="1738000" cy="1409079"/>
                <a:chOff x="4249135" y="4146092"/>
                <a:chExt cx="2715724" cy="2201769"/>
              </a:xfrm>
              <a:solidFill>
                <a:schemeClr val="bg1"/>
              </a:solidFill>
            </p:grpSpPr>
            <p:sp>
              <p:nvSpPr>
                <p:cNvPr id="239" name="Rectangle 238"/>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0" name="Rectangle 23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Rectangle 240"/>
                <p:cNvSpPr/>
                <p:nvPr/>
              </p:nvSpPr>
              <p:spPr>
                <a:xfrm>
                  <a:off x="6584926" y="5151696"/>
                  <a:ext cx="285761"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2" name="Rectangle 241"/>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3" name="Rectangle 242"/>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Rectangle 243"/>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5" name="Rectangle 244"/>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6" name="Rectangle 245"/>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7" name="Rectangle 246"/>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8" name="Rectangle 247"/>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9" name="Rectangle 248"/>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0" name="Rectangle 249"/>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1" name="Rectangle 250"/>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2" name="Rectangle 251"/>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3" name="Rectangle 252"/>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4" name="Rectangle 253"/>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5" name="Rectangle 254"/>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6" name="Rectangle 255"/>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257" name="Rectangle 256"/>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8" name="Rectangle 257"/>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9" name="Rectangle 258"/>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0" name="Rectangle 259"/>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1" name="Rectangle 260"/>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2" name="Rectangle 261"/>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3" name="Rectangle 262"/>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4" name="Rectangle 263"/>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5" name="Rectangle 264"/>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 name="Rectangle 265"/>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7" name="Rectangle 266"/>
                <p:cNvSpPr/>
                <p:nvPr/>
              </p:nvSpPr>
              <p:spPr>
                <a:xfrm rot="18573722">
                  <a:off x="5193505" y="6160117"/>
                  <a:ext cx="35720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8" name="Rectangle 267"/>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9" name="Rectangle 26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270" name="Rectangle 26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Rectangle 270"/>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2" name="Group 271"/>
                <p:cNvGrpSpPr/>
                <p:nvPr/>
              </p:nvGrpSpPr>
              <p:grpSpPr>
                <a:xfrm>
                  <a:off x="4321719" y="4745940"/>
                  <a:ext cx="478283" cy="115006"/>
                  <a:chOff x="2921000" y="2189868"/>
                  <a:chExt cx="478283" cy="115006"/>
                </a:xfrm>
                <a:grpFill/>
              </p:grpSpPr>
              <p:sp>
                <p:nvSpPr>
                  <p:cNvPr id="296" name="Oval 295"/>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7" name="Oval 296"/>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8" name="Oval 297"/>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9" name="Oval 298"/>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Oval 299"/>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1" name="Oval 300"/>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2" name="Oval 301"/>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3" name="Oval 302"/>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4" name="Oval 303"/>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Oval 304"/>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Oval 305"/>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7" name="Oval 306"/>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3" name="Rectangle 272"/>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4" name="Rectangle 273"/>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5" name="Rectangle 274"/>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Rectangle 275"/>
                <p:cNvSpPr/>
                <p:nvPr/>
              </p:nvSpPr>
              <p:spPr>
                <a:xfrm flipV="1">
                  <a:off x="4589989" y="4672465"/>
                  <a:ext cx="1311542"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Rectangle 276"/>
                <p:cNvSpPr/>
                <p:nvPr/>
              </p:nvSpPr>
              <p:spPr>
                <a:xfrm rot="13626139">
                  <a:off x="4105303" y="4457207"/>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8" name="Rectangle 277"/>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9" name="Rectangle 278"/>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0" name="Rectangle 279"/>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1" name="Group 280"/>
                <p:cNvGrpSpPr/>
                <p:nvPr/>
              </p:nvGrpSpPr>
              <p:grpSpPr>
                <a:xfrm rot="5400000">
                  <a:off x="4722780" y="4386399"/>
                  <a:ext cx="186729" cy="128527"/>
                  <a:chOff x="4047804" y="1772930"/>
                  <a:chExt cx="186729" cy="128527"/>
                </a:xfrm>
                <a:grpFill/>
              </p:grpSpPr>
              <p:sp>
                <p:nvSpPr>
                  <p:cNvPr id="293" name="Rectangle 292"/>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4" name="Rectangle 293"/>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295" name="Rectangle 294"/>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grpSp>
            <p:sp>
              <p:nvSpPr>
                <p:cNvPr id="282" name="Rectangle 281"/>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Rectangle 282"/>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4" name="Rectangle 283"/>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5" name="Rectangle 284"/>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6" name="Rectangle 285"/>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7" name="Rectangle 286"/>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8" name="Rectangle 287"/>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9" name="Rectangle 288"/>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0" name="Rectangle 289"/>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1" name="Rectangle 290"/>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Rectangle 291"/>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233" name="Rectangle 232"/>
            <p:cNvSpPr/>
            <p:nvPr userDrawn="1"/>
          </p:nvSpPr>
          <p:spPr>
            <a:xfrm flipV="1">
              <a:off x="11761202" y="889653"/>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4" name="Rectangle 233"/>
            <p:cNvSpPr/>
            <p:nvPr userDrawn="1"/>
          </p:nvSpPr>
          <p:spPr>
            <a:xfrm flipV="1">
              <a:off x="11851138" y="768705"/>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Rectangle 234"/>
            <p:cNvSpPr/>
            <p:nvPr userDrawn="1"/>
          </p:nvSpPr>
          <p:spPr>
            <a:xfrm flipV="1">
              <a:off x="11850962" y="711204"/>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6" name="Rectangle 235"/>
            <p:cNvSpPr/>
            <p:nvPr userDrawn="1"/>
          </p:nvSpPr>
          <p:spPr>
            <a:xfrm flipV="1">
              <a:off x="11767284" y="654317"/>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09" name="Slide Number Placeholder 2"/>
          <p:cNvSpPr txBox="1">
            <a:spLocks/>
          </p:cNvSpPr>
          <p:nvPr userDrawn="1"/>
        </p:nvSpPr>
        <p:spPr>
          <a:xfrm>
            <a:off x="11097760" y="6432776"/>
            <a:ext cx="920069" cy="363538"/>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3954299-DE52-47A8-A04E-69FC1668FE8B}" type="slidenum">
              <a:rPr lang="en-US" sz="900" smtClean="0"/>
              <a:pPr/>
              <a:t>‹#›</a:t>
            </a:fld>
            <a:endParaRPr lang="en-US" sz="900" dirty="0"/>
          </a:p>
        </p:txBody>
      </p:sp>
      <p:sp>
        <p:nvSpPr>
          <p:cNvPr id="310" name="Footer Placeholder 3"/>
          <p:cNvSpPr txBox="1">
            <a:spLocks/>
          </p:cNvSpPr>
          <p:nvPr userDrawn="1"/>
        </p:nvSpPr>
        <p:spPr>
          <a:xfrm>
            <a:off x="152400" y="6385945"/>
            <a:ext cx="4489451" cy="457200"/>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900"/>
              <a:t>Copyright © 2016 Accenture All Rights Reserved.</a:t>
            </a:r>
            <a:endParaRPr lang="en-US" sz="900" dirty="0"/>
          </a:p>
        </p:txBody>
      </p:sp>
    </p:spTree>
    <p:extLst>
      <p:ext uri="{BB962C8B-B14F-4D97-AF65-F5344CB8AC3E}">
        <p14:creationId xmlns:p14="http://schemas.microsoft.com/office/powerpoint/2010/main" val="59958895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1"/>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7"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0" name="Group 4"/>
          <p:cNvGrpSpPr>
            <a:grpSpLocks noChangeAspect="1"/>
          </p:cNvGrpSpPr>
          <p:nvPr userDrawn="1"/>
        </p:nvGrpSpPr>
        <p:grpSpPr bwMode="auto">
          <a:xfrm>
            <a:off x="10090371" y="442497"/>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a:solidFill>
                  <a:sysClr val="windowText" lastClr="000000"/>
                </a:solidFill>
              </a:endParaRPr>
            </a:p>
          </p:txBody>
        </p:sp>
      </p:grpSp>
      <p:sp>
        <p:nvSpPr>
          <p:cNvPr id="17" name="Parallelogram 16"/>
          <p:cNvSpPr/>
          <p:nvPr userDrawn="1"/>
        </p:nvSpPr>
        <p:spPr>
          <a:xfrm rot="5400000" flipH="1">
            <a:off x="1163926" y="1489918"/>
            <a:ext cx="4173602" cy="6562563"/>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1" y="3967988"/>
            <a:ext cx="7359811" cy="1984248"/>
          </a:xfrm>
        </p:spPr>
        <p:txBody>
          <a:bodyPr lIns="0" tIns="0" rIns="0" bIns="0" anchor="b" anchorCtr="0">
            <a:noAutofit/>
          </a:bodyPr>
          <a:lstStyle>
            <a:lvl1pPr algn="l">
              <a:lnSpc>
                <a:spcPct val="80000"/>
              </a:lnSpc>
              <a:defRPr sz="6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5"/>
            <a:ext cx="7359632" cy="549275"/>
          </a:xfrm>
        </p:spPr>
        <p:txBody>
          <a:bodyPr lIns="0" tIns="0" rIns="0" bIns="0">
            <a:normAutofit/>
          </a:bodyPr>
          <a:lstStyle>
            <a:lvl1pPr algn="l">
              <a:defRPr sz="21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1"/>
            <a:ext cx="4173602" cy="6562563"/>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4787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1500" b="1">
                <a:solidFill>
                  <a:schemeClr val="bg1">
                    <a:lumMod val="65000"/>
                    <a:lumOff val="35000"/>
                  </a:schemeClr>
                </a:solidFill>
                <a:latin typeface="+mn-lt"/>
              </a:defRPr>
            </a:lvl1pPr>
            <a:lvl2pPr>
              <a:defRPr sz="2624"/>
            </a:lvl2pPr>
            <a:lvl3pPr>
              <a:defRPr sz="2399"/>
            </a:lvl3pPr>
            <a:lvl4pPr>
              <a:defRPr sz="2174"/>
            </a:lvl4pPr>
            <a:lvl5pPr>
              <a:defRPr sz="2024"/>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38418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0618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3"/>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1500" b="1">
                <a:solidFill>
                  <a:schemeClr val="bg1">
                    <a:lumMod val="65000"/>
                    <a:lumOff val="35000"/>
                  </a:schemeClr>
                </a:solidFill>
                <a:latin typeface="+mn-lt"/>
              </a:defRPr>
            </a:lvl1pPr>
            <a:lvl2pPr>
              <a:defRPr sz="2624"/>
            </a:lvl2pPr>
            <a:lvl3pPr>
              <a:defRPr sz="2399"/>
            </a:lvl3pPr>
            <a:lvl4pPr>
              <a:defRPr sz="2174"/>
            </a:lvl4pPr>
            <a:lvl5pPr>
              <a:defRPr sz="2024"/>
            </a:lvl5pPr>
          </a:lstStyle>
          <a:p>
            <a:pPr lvl="0"/>
            <a:r>
              <a:rPr lang="en-US" dirty="0"/>
              <a:t>Click to edit Master text styles</a:t>
            </a:r>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27323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6869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46262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7"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7"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36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76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04962"/>
        </a:solidFill>
        <a:effectLst/>
      </p:bgPr>
    </p:bg>
    <p:spTree>
      <p:nvGrpSpPr>
        <p:cNvPr id="1" name=""/>
        <p:cNvGrpSpPr/>
        <p:nvPr/>
      </p:nvGrpSpPr>
      <p:grpSpPr>
        <a:xfrm>
          <a:off x="0" y="0"/>
          <a:ext cx="0" cy="0"/>
          <a:chOff x="0" y="0"/>
          <a:chExt cx="0" cy="0"/>
        </a:xfrm>
      </p:grpSpPr>
      <p:sp>
        <p:nvSpPr>
          <p:cNvPr id="490" name="below gradient"/>
          <p:cNvSpPr/>
          <p:nvPr userDrawn="1"/>
        </p:nvSpPr>
        <p:spPr>
          <a:xfrm flipH="1">
            <a:off x="0" y="248"/>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1" name="below gradient"/>
          <p:cNvSpPr/>
          <p:nvPr userDrawn="1"/>
        </p:nvSpPr>
        <p:spPr>
          <a:xfrm flipV="1">
            <a:off x="0" y="0"/>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2" name="Rectangle 491"/>
          <p:cNvSpPr/>
          <p:nvPr userDrawn="1"/>
        </p:nvSpPr>
        <p:spPr>
          <a:xfrm>
            <a:off x="1283" y="7161"/>
            <a:ext cx="12191015" cy="6845731"/>
          </a:xfrm>
          <a:prstGeom prst="rect">
            <a:avLst/>
          </a:prstGeom>
          <a:solidFill>
            <a:srgbClr val="27619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84" name="Group 83"/>
          <p:cNvGrpSpPr/>
          <p:nvPr userDrawn="1"/>
        </p:nvGrpSpPr>
        <p:grpSpPr>
          <a:xfrm>
            <a:off x="10282586" y="53751"/>
            <a:ext cx="1909415" cy="1409079"/>
            <a:chOff x="10183164" y="72799"/>
            <a:chExt cx="1909415" cy="1409079"/>
          </a:xfrm>
        </p:grpSpPr>
        <p:grpSp>
          <p:nvGrpSpPr>
            <p:cNvPr id="85" name="Group 84"/>
            <p:cNvGrpSpPr/>
            <p:nvPr userDrawn="1"/>
          </p:nvGrpSpPr>
          <p:grpSpPr>
            <a:xfrm>
              <a:off x="10183164" y="72799"/>
              <a:ext cx="1909415" cy="1409079"/>
              <a:chOff x="10280795" y="-34358"/>
              <a:chExt cx="1909415" cy="1409079"/>
            </a:xfrm>
          </p:grpSpPr>
          <p:pic>
            <p:nvPicPr>
              <p:cNvPr id="90" name="Picture 8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0795" y="428549"/>
                <a:ext cx="1615465" cy="451467"/>
              </a:xfrm>
              <a:prstGeom prst="rect">
                <a:avLst/>
              </a:prstGeom>
            </p:spPr>
          </p:pic>
          <p:grpSp>
            <p:nvGrpSpPr>
              <p:cNvPr id="91" name="Group 90"/>
              <p:cNvGrpSpPr/>
              <p:nvPr userDrawn="1"/>
            </p:nvGrpSpPr>
            <p:grpSpPr>
              <a:xfrm flipV="1">
                <a:off x="10452210" y="-34358"/>
                <a:ext cx="1738000" cy="1409079"/>
                <a:chOff x="4249135" y="4146092"/>
                <a:chExt cx="2715724" cy="2201769"/>
              </a:xfrm>
              <a:solidFill>
                <a:schemeClr val="bg1"/>
              </a:solidFill>
            </p:grpSpPr>
            <p:sp>
              <p:nvSpPr>
                <p:cNvPr id="92" name="Rectangle 91"/>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ectangle 92"/>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Rectangle 93"/>
                <p:cNvSpPr/>
                <p:nvPr/>
              </p:nvSpPr>
              <p:spPr>
                <a:xfrm>
                  <a:off x="6584926" y="5151696"/>
                  <a:ext cx="285761"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5" name="Rectangle 94"/>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Rectangle 97"/>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Rectangle 99"/>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Rectangle 10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Rectangle 10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Rectangle 10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110" name="Rectangle 10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Rectangle 11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Rectangle 11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11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11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Rectangle 11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Rectangle 11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ectangle 11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Rectangle 11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p:cNvSpPr/>
                <p:nvPr/>
              </p:nvSpPr>
              <p:spPr>
                <a:xfrm rot="18573722">
                  <a:off x="5193505" y="6160117"/>
                  <a:ext cx="35720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Rectangle 120"/>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Rectangle 121"/>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123" name="Rectangle 122"/>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Rectangle 123"/>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5" name="Group 124"/>
                <p:cNvGrpSpPr/>
                <p:nvPr/>
              </p:nvGrpSpPr>
              <p:grpSpPr>
                <a:xfrm>
                  <a:off x="4321719" y="4745940"/>
                  <a:ext cx="478283" cy="115006"/>
                  <a:chOff x="2921000" y="2189868"/>
                  <a:chExt cx="478283" cy="115006"/>
                </a:xfrm>
                <a:grpFill/>
              </p:grpSpPr>
              <p:sp>
                <p:nvSpPr>
                  <p:cNvPr id="149" name="Oval 148"/>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Oval 149"/>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Oval 150"/>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Oval 151"/>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152"/>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Oval 153"/>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val 154"/>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Oval 155"/>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Oval 156"/>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8" name="Oval 157"/>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Oval 158"/>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0" name="Oval 159"/>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6" name="Rectangle 125"/>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 name="Rectangle 126"/>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angle 127"/>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Rectangle 128"/>
                <p:cNvSpPr/>
                <p:nvPr/>
              </p:nvSpPr>
              <p:spPr>
                <a:xfrm flipV="1">
                  <a:off x="4589989" y="4672465"/>
                  <a:ext cx="1311542"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Rectangle 129"/>
                <p:cNvSpPr/>
                <p:nvPr/>
              </p:nvSpPr>
              <p:spPr>
                <a:xfrm rot="13626139">
                  <a:off x="4105303" y="4457207"/>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1" name="Rectangle 130"/>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 name="Rectangle 131"/>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ectangle 132"/>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4" name="Group 133"/>
                <p:cNvGrpSpPr/>
                <p:nvPr/>
              </p:nvGrpSpPr>
              <p:grpSpPr>
                <a:xfrm rot="5400000">
                  <a:off x="4722780" y="4386399"/>
                  <a:ext cx="186729" cy="128527"/>
                  <a:chOff x="4047804" y="1772930"/>
                  <a:chExt cx="186729" cy="128527"/>
                </a:xfrm>
                <a:grpFill/>
              </p:grpSpPr>
              <p:sp>
                <p:nvSpPr>
                  <p:cNvPr id="146" name="Rectangle 145"/>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Rectangle 146"/>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148" name="Rectangle 147"/>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grpSp>
            <p:sp>
              <p:nvSpPr>
                <p:cNvPr id="135" name="Rectangle 134"/>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Rectangle 135"/>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Rectangle 136"/>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Rectangle 137"/>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Rectangle 138"/>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139"/>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Rectangle 140"/>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Rectangle 141"/>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142"/>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Rectangle 143"/>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144"/>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86" name="Rectangle 85"/>
            <p:cNvSpPr/>
            <p:nvPr userDrawn="1"/>
          </p:nvSpPr>
          <p:spPr>
            <a:xfrm flipV="1">
              <a:off x="11761202" y="889653"/>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Rectangle 86"/>
            <p:cNvSpPr/>
            <p:nvPr userDrawn="1"/>
          </p:nvSpPr>
          <p:spPr>
            <a:xfrm flipV="1">
              <a:off x="11851138" y="768705"/>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p:cNvSpPr/>
            <p:nvPr userDrawn="1"/>
          </p:nvSpPr>
          <p:spPr>
            <a:xfrm flipV="1">
              <a:off x="11850962" y="711204"/>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p:cNvSpPr/>
            <p:nvPr userDrawn="1"/>
          </p:nvSpPr>
          <p:spPr>
            <a:xfrm flipV="1">
              <a:off x="11767284" y="654317"/>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6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62" name="Group 161"/>
          <p:cNvGrpSpPr/>
          <p:nvPr userDrawn="1"/>
        </p:nvGrpSpPr>
        <p:grpSpPr>
          <a:xfrm>
            <a:off x="8687064" y="1682621"/>
            <a:ext cx="3074395" cy="2060440"/>
            <a:chOff x="5701703" y="682760"/>
            <a:chExt cx="3074395" cy="2060440"/>
          </a:xfrm>
        </p:grpSpPr>
        <p:sp>
          <p:nvSpPr>
            <p:cNvPr id="163" name="Freeform 16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65" name="Picture 16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18989" y="6248786"/>
            <a:ext cx="4698000" cy="228799"/>
          </a:xfrm>
          <a:prstGeom prst="rect">
            <a:avLst/>
          </a:prstGeom>
          <a:noFill/>
          <a:ln>
            <a:noFill/>
          </a:ln>
        </p:spPr>
      </p:pic>
      <p:pic>
        <p:nvPicPr>
          <p:cNvPr id="166" name="Picture 165"/>
          <p:cNvPicPr>
            <a:picLocks noChangeAspect="1"/>
          </p:cNvPicPr>
          <p:nvPr userDrawn="1"/>
        </p:nvPicPr>
        <p:blipFill rotWithShape="1">
          <a:blip r:embed="rId6"/>
          <a:srcRect l="34261" b="32713"/>
          <a:stretch/>
        </p:blipFill>
        <p:spPr>
          <a:xfrm>
            <a:off x="0" y="2718927"/>
            <a:ext cx="3875544" cy="4139077"/>
          </a:xfrm>
          <a:prstGeom prst="rect">
            <a:avLst/>
          </a:prstGeom>
        </p:spPr>
      </p:pic>
    </p:spTree>
    <p:extLst>
      <p:ext uri="{BB962C8B-B14F-4D97-AF65-F5344CB8AC3E}">
        <p14:creationId xmlns:p14="http://schemas.microsoft.com/office/powerpoint/2010/main" val="174485994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8"/>
            <a:ext cx="11430000" cy="5357721"/>
          </a:xfrm>
          <a:prstGeom prst="rect">
            <a:avLst/>
          </a:prstGeom>
        </p:spPr>
        <p:txBody>
          <a:bodyPr vert="horz" lIns="0" tIns="91440" rIns="0" bIns="45720" rtlCol="0">
            <a:normAutofit/>
          </a:bodyPr>
          <a:lstStyle/>
          <a:p>
            <a:pPr marL="0" lvl="0" indent="0" algn="l" defTabSz="685783" rtl="0" eaLnBrk="1" latinLnBrk="0" hangingPunct="1">
              <a:lnSpc>
                <a:spcPct val="85000"/>
              </a:lnSpc>
              <a:spcBef>
                <a:spcPts val="0"/>
              </a:spcBef>
              <a:spcAft>
                <a:spcPts val="9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669792128"/>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Lst>
  <p:hf hdr="0" dt="0"/>
  <p:txStyles>
    <p:titleStyle>
      <a:lvl1pPr marL="0" indent="0" algn="l" defTabSz="685783" rtl="0" eaLnBrk="1" latinLnBrk="0" hangingPunct="1">
        <a:lnSpc>
          <a:spcPct val="70000"/>
        </a:lnSpc>
        <a:spcBef>
          <a:spcPct val="0"/>
        </a:spcBef>
        <a:buNone/>
        <a:defRPr sz="2100" b="1" kern="1200" cap="all" baseline="0">
          <a:solidFill>
            <a:schemeClr val="bg1"/>
          </a:solidFill>
          <a:latin typeface="+mj-lt"/>
          <a:ea typeface="+mj-ea"/>
          <a:cs typeface="+mj-cs"/>
        </a:defRPr>
      </a:lvl1pPr>
    </p:titleStyle>
    <p:bodyStyle>
      <a:lvl1pPr marL="41671" indent="0" algn="l" defTabSz="685783" rtl="0" eaLnBrk="1" latinLnBrk="0" hangingPunct="1">
        <a:lnSpc>
          <a:spcPct val="85000"/>
        </a:lnSpc>
        <a:spcBef>
          <a:spcPts val="0"/>
        </a:spcBef>
        <a:spcAft>
          <a:spcPts val="900"/>
        </a:spcAft>
        <a:buFont typeface="Arial" panose="020B0604020202020204" pitchFamily="34" charset="0"/>
        <a:buNone/>
        <a:defRPr lang="en-US" sz="1500" b="1" kern="1200" cap="none" baseline="0" dirty="0">
          <a:solidFill>
            <a:schemeClr val="bg1">
              <a:lumMod val="65000"/>
              <a:lumOff val="35000"/>
            </a:schemeClr>
          </a:solidFill>
          <a:latin typeface="+mn-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350" kern="1200">
          <a:solidFill>
            <a:schemeClr val="bg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050" kern="1200">
          <a:solidFill>
            <a:schemeClr val="bg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userDrawn="1">
          <p15:clr>
            <a:srgbClr val="F26B43"/>
          </p15:clr>
        </p15:guide>
        <p15:guide id="2" pos="7520" userDrawn="1">
          <p15:clr>
            <a:srgbClr val="F26B43"/>
          </p15:clr>
        </p15:guide>
        <p15:guide id="3" userDrawn="1">
          <p15:clr>
            <a:srgbClr val="F26B43"/>
          </p15:clr>
        </p15:guide>
        <p15:guide id="6" orient="horz" userDrawn="1">
          <p15:clr>
            <a:srgbClr val="F26B43"/>
          </p15:clr>
        </p15:guide>
        <p15:guide id="8" pos="10240" userDrawn="1">
          <p15:clr>
            <a:srgbClr val="F26B43"/>
          </p15:clr>
        </p15:guide>
        <p15:guide id="9" pos="320" userDrawn="1">
          <p15:clr>
            <a:srgbClr val="F26B43"/>
          </p15:clr>
        </p15:guide>
        <p15:guide id="10" orient="horz" pos="4224" userDrawn="1">
          <p15:clr>
            <a:srgbClr val="F26B43"/>
          </p15:clr>
        </p15:guide>
        <p15:guide id="11" pos="5120" userDrawn="1">
          <p15:clr>
            <a:srgbClr val="F26B43"/>
          </p15:clr>
        </p15:guide>
        <p15:guide id="13" pos="2720" userDrawn="1">
          <p15:clr>
            <a:srgbClr val="F26B43"/>
          </p15:clr>
        </p15:guide>
        <p15:guide id="14" pos="992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797939" y="3443323"/>
            <a:ext cx="5519858" cy="1984248"/>
          </a:xfrm>
        </p:spPr>
        <p:txBody>
          <a:bodyPr/>
          <a:lstStyle/>
          <a:p>
            <a:r>
              <a:rPr lang="en-ZA" sz="8800" dirty="0">
                <a:effectLst>
                  <a:outerShdw blurRad="38100" dist="38100" dir="2700000" algn="tl">
                    <a:srgbClr val="000000">
                      <a:alpha val="43137"/>
                    </a:srgbClr>
                  </a:outerShdw>
                </a:effectLst>
              </a:rPr>
              <a:t>UNIX</a:t>
            </a:r>
            <a:endParaRPr lang="en-US" sz="19900" b="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DIRECTORY STRUCTURE</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11463769"/>
              </p:ext>
            </p:extLst>
          </p:nvPr>
        </p:nvGraphicFramePr>
        <p:xfrm>
          <a:off x="1809750" y="1014413"/>
          <a:ext cx="8572500" cy="5039360"/>
        </p:xfrm>
        <a:graphic>
          <a:graphicData uri="http://schemas.openxmlformats.org/drawingml/2006/table">
            <a:tbl>
              <a:tblPr firstRow="1" bandRow="1">
                <a:tableStyleId>{073A0DAA-6AF3-43AB-8588-CEC1D06C72B9}</a:tableStyleId>
              </a:tblPr>
              <a:tblGrid>
                <a:gridCol w="2394585">
                  <a:extLst>
                    <a:ext uri="{9D8B030D-6E8A-4147-A177-3AD203B41FA5}">
                      <a16:colId xmlns:a16="http://schemas.microsoft.com/office/drawing/2014/main" val="20000"/>
                    </a:ext>
                  </a:extLst>
                </a:gridCol>
                <a:gridCol w="6177915">
                  <a:extLst>
                    <a:ext uri="{9D8B030D-6E8A-4147-A177-3AD203B41FA5}">
                      <a16:colId xmlns:a16="http://schemas.microsoft.com/office/drawing/2014/main" val="20001"/>
                    </a:ext>
                  </a:extLst>
                </a:gridCol>
              </a:tblGrid>
              <a:tr h="370840">
                <a:tc>
                  <a:txBody>
                    <a:bodyPr/>
                    <a:lstStyle/>
                    <a:p>
                      <a:pPr algn="ctr"/>
                      <a:r>
                        <a:rPr lang="en-US" sz="1400" b="0" dirty="0">
                          <a:solidFill>
                            <a:schemeClr val="bg1"/>
                          </a:solidFill>
                        </a:rPr>
                        <a:t>DIRECTORY</a:t>
                      </a:r>
                    </a:p>
                  </a:txBody>
                  <a:tcPr marL="91508" marR="91508"/>
                </a:tc>
                <a:tc>
                  <a:txBody>
                    <a:bodyPr/>
                    <a:lstStyle/>
                    <a:p>
                      <a:pPr algn="ctr"/>
                      <a:r>
                        <a:rPr lang="en-US" sz="1400" b="0" dirty="0">
                          <a:solidFill>
                            <a:schemeClr val="bg1"/>
                          </a:solidFill>
                        </a:rPr>
                        <a:t>TYPICAL CONTENTS</a:t>
                      </a:r>
                    </a:p>
                  </a:txBody>
                  <a:tcPr marL="91508" marR="91508"/>
                </a:tc>
                <a:extLst>
                  <a:ext uri="{0D108BD9-81ED-4DB2-BD59-A6C34878D82A}">
                    <a16:rowId xmlns:a16="http://schemas.microsoft.com/office/drawing/2014/main" val="10000"/>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a:t>
                      </a:r>
                    </a:p>
                  </a:txBody>
                  <a:tcPr marL="91508" marR="91508"/>
                </a:tc>
                <a:tc>
                  <a:txBody>
                    <a:bodyPr/>
                    <a:lstStyle/>
                    <a:p>
                      <a:pPr algn="l"/>
                      <a:r>
                        <a:rPr lang="en-US" sz="1400" dirty="0">
                          <a:solidFill>
                            <a:schemeClr val="bg1"/>
                          </a:solidFill>
                        </a:rPr>
                        <a:t>The "root" directory.</a:t>
                      </a:r>
                    </a:p>
                  </a:txBody>
                  <a:tcPr marL="91508" marR="91508"/>
                </a:tc>
                <a:extLst>
                  <a:ext uri="{0D108BD9-81ED-4DB2-BD59-A6C34878D82A}">
                    <a16:rowId xmlns:a16="http://schemas.microsoft.com/office/drawing/2014/main" val="10001"/>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/bin</a:t>
                      </a:r>
                    </a:p>
                  </a:txBody>
                  <a:tcPr marL="91508" marR="91508"/>
                </a:tc>
                <a:tc>
                  <a:txBody>
                    <a:bodyPr/>
                    <a:lstStyle/>
                    <a:p>
                      <a:pPr algn="l"/>
                      <a:r>
                        <a:rPr lang="en-US" sz="1400" dirty="0">
                          <a:solidFill>
                            <a:schemeClr val="bg1"/>
                          </a:solidFill>
                        </a:rPr>
                        <a:t>Essential low-level system utilities.</a:t>
                      </a:r>
                    </a:p>
                  </a:txBody>
                  <a:tcPr marL="91508" marR="91508"/>
                </a:tc>
                <a:extLst>
                  <a:ext uri="{0D108BD9-81ED-4DB2-BD59-A6C34878D82A}">
                    <a16:rowId xmlns:a16="http://schemas.microsoft.com/office/drawing/2014/main" val="10002"/>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usr</a:t>
                      </a:r>
                      <a:r>
                        <a:rPr lang="en-US" sz="1400" dirty="0">
                          <a:solidFill>
                            <a:schemeClr val="bg1"/>
                          </a:solidFill>
                          <a:latin typeface="Courier New" panose="02070309020205020404" pitchFamily="49" charset="0"/>
                          <a:cs typeface="Courier New" panose="02070309020205020404" pitchFamily="49" charset="0"/>
                        </a:rPr>
                        <a:t>/bin</a:t>
                      </a:r>
                    </a:p>
                  </a:txBody>
                  <a:tcPr marL="91508" marR="91508"/>
                </a:tc>
                <a:tc>
                  <a:txBody>
                    <a:bodyPr/>
                    <a:lstStyle/>
                    <a:p>
                      <a:pPr algn="l"/>
                      <a:r>
                        <a:rPr lang="en-US" sz="1400" dirty="0">
                          <a:solidFill>
                            <a:schemeClr val="bg1"/>
                          </a:solidFill>
                        </a:rPr>
                        <a:t>Higher-level system utilities and application programs.</a:t>
                      </a:r>
                    </a:p>
                  </a:txBody>
                  <a:tcPr marL="91508" marR="91508"/>
                </a:tc>
                <a:extLst>
                  <a:ext uri="{0D108BD9-81ED-4DB2-BD59-A6C34878D82A}">
                    <a16:rowId xmlns:a16="http://schemas.microsoft.com/office/drawing/2014/main" val="10003"/>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sbin</a:t>
                      </a:r>
                      <a:endParaRPr lang="en-US" sz="1400" dirty="0">
                        <a:solidFill>
                          <a:schemeClr val="bg1"/>
                        </a:solidFill>
                        <a:latin typeface="Courier New" panose="02070309020205020404" pitchFamily="49" charset="0"/>
                        <a:cs typeface="Courier New" panose="02070309020205020404" pitchFamily="49" charset="0"/>
                      </a:endParaRPr>
                    </a:p>
                  </a:txBody>
                  <a:tcPr marL="91508" marR="91508"/>
                </a:tc>
                <a:tc>
                  <a:txBody>
                    <a:bodyPr/>
                    <a:lstStyle/>
                    <a:p>
                      <a:pPr algn="l"/>
                      <a:r>
                        <a:rPr lang="en-US" sz="1400" dirty="0" err="1">
                          <a:solidFill>
                            <a:schemeClr val="bg1"/>
                          </a:solidFill>
                        </a:rPr>
                        <a:t>Superuser</a:t>
                      </a:r>
                      <a:r>
                        <a:rPr lang="en-US" sz="1400" dirty="0">
                          <a:solidFill>
                            <a:schemeClr val="bg1"/>
                          </a:solidFill>
                        </a:rPr>
                        <a:t> system utilities (for performing system administration tasks).</a:t>
                      </a:r>
                    </a:p>
                  </a:txBody>
                  <a:tcPr marL="91508" marR="91508"/>
                </a:tc>
                <a:extLst>
                  <a:ext uri="{0D108BD9-81ED-4DB2-BD59-A6C34878D82A}">
                    <a16:rowId xmlns:a16="http://schemas.microsoft.com/office/drawing/2014/main" val="10004"/>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/lib</a:t>
                      </a:r>
                    </a:p>
                  </a:txBody>
                  <a:tcPr marL="91508" marR="91508"/>
                </a:tc>
                <a:tc>
                  <a:txBody>
                    <a:bodyPr/>
                    <a:lstStyle/>
                    <a:p>
                      <a:pPr algn="l"/>
                      <a:r>
                        <a:rPr lang="en-US" sz="1400" dirty="0">
                          <a:solidFill>
                            <a:schemeClr val="bg1"/>
                          </a:solidFill>
                        </a:rPr>
                        <a:t>Program libraries (collections of system calls that can be included in programs by a compiler) for low-level system utilities.</a:t>
                      </a:r>
                    </a:p>
                  </a:txBody>
                  <a:tcPr marL="91508" marR="91508"/>
                </a:tc>
                <a:extLst>
                  <a:ext uri="{0D108BD9-81ED-4DB2-BD59-A6C34878D82A}">
                    <a16:rowId xmlns:a16="http://schemas.microsoft.com/office/drawing/2014/main" val="10005"/>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usr</a:t>
                      </a:r>
                      <a:r>
                        <a:rPr lang="en-US" sz="1400" dirty="0">
                          <a:solidFill>
                            <a:schemeClr val="bg1"/>
                          </a:solidFill>
                          <a:latin typeface="Courier New" panose="02070309020205020404" pitchFamily="49" charset="0"/>
                          <a:cs typeface="Courier New" panose="02070309020205020404" pitchFamily="49" charset="0"/>
                        </a:rPr>
                        <a:t>/lib</a:t>
                      </a:r>
                    </a:p>
                  </a:txBody>
                  <a:tcPr marL="91508" marR="91508"/>
                </a:tc>
                <a:tc>
                  <a:txBody>
                    <a:bodyPr/>
                    <a:lstStyle/>
                    <a:p>
                      <a:pPr algn="l"/>
                      <a:r>
                        <a:rPr lang="en-US" sz="1400" dirty="0">
                          <a:solidFill>
                            <a:schemeClr val="bg1"/>
                          </a:solidFill>
                        </a:rPr>
                        <a:t>Program libraries for higher-level user programs.</a:t>
                      </a:r>
                    </a:p>
                  </a:txBody>
                  <a:tcPr marL="91508" marR="91508"/>
                </a:tc>
                <a:extLst>
                  <a:ext uri="{0D108BD9-81ED-4DB2-BD59-A6C34878D82A}">
                    <a16:rowId xmlns:a16="http://schemas.microsoft.com/office/drawing/2014/main" val="10006"/>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tmp</a:t>
                      </a:r>
                      <a:endParaRPr lang="en-US" sz="1400" dirty="0">
                        <a:solidFill>
                          <a:schemeClr val="bg1"/>
                        </a:solidFill>
                        <a:latin typeface="Courier New" panose="02070309020205020404" pitchFamily="49" charset="0"/>
                        <a:cs typeface="Courier New" panose="02070309020205020404" pitchFamily="49" charset="0"/>
                      </a:endParaRPr>
                    </a:p>
                  </a:txBody>
                  <a:tcPr marL="91508" marR="91508"/>
                </a:tc>
                <a:tc>
                  <a:txBody>
                    <a:bodyPr/>
                    <a:lstStyle/>
                    <a:p>
                      <a:pPr algn="l"/>
                      <a:r>
                        <a:rPr lang="en-US" sz="1400" dirty="0">
                          <a:solidFill>
                            <a:schemeClr val="bg1"/>
                          </a:solidFill>
                        </a:rPr>
                        <a:t>Temporary file storage space (can be used by any user).</a:t>
                      </a:r>
                    </a:p>
                  </a:txBody>
                  <a:tcPr marL="91508" marR="91508"/>
                </a:tc>
                <a:extLst>
                  <a:ext uri="{0D108BD9-81ED-4DB2-BD59-A6C34878D82A}">
                    <a16:rowId xmlns:a16="http://schemas.microsoft.com/office/drawing/2014/main" val="10007"/>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/home</a:t>
                      </a:r>
                      <a:r>
                        <a:rPr lang="en-US" sz="1400" baseline="0" dirty="0">
                          <a:solidFill>
                            <a:schemeClr val="bg1"/>
                          </a:solidFill>
                          <a:latin typeface="Courier New" panose="02070309020205020404" pitchFamily="49" charset="0"/>
                          <a:cs typeface="Courier New" panose="02070309020205020404" pitchFamily="49" charset="0"/>
                        </a:rPr>
                        <a:t> </a:t>
                      </a:r>
                      <a:r>
                        <a:rPr lang="en-US" sz="1400" baseline="0" dirty="0">
                          <a:solidFill>
                            <a:schemeClr val="bg1"/>
                          </a:solidFill>
                          <a:latin typeface="+mj-lt"/>
                          <a:cs typeface="Courier New" panose="02070309020205020404" pitchFamily="49" charset="0"/>
                        </a:rPr>
                        <a:t>or</a:t>
                      </a:r>
                      <a:r>
                        <a:rPr lang="en-US" sz="1400" baseline="0" dirty="0">
                          <a:solidFill>
                            <a:schemeClr val="bg1"/>
                          </a:solidFill>
                          <a:latin typeface="Courier New" panose="02070309020205020404" pitchFamily="49" charset="0"/>
                          <a:cs typeface="Courier New" panose="02070309020205020404" pitchFamily="49" charset="0"/>
                        </a:rPr>
                        <a:t> /homes</a:t>
                      </a:r>
                      <a:endParaRPr lang="en-US" sz="1400" dirty="0">
                        <a:solidFill>
                          <a:schemeClr val="bg1"/>
                        </a:solidFill>
                        <a:latin typeface="Courier New" panose="02070309020205020404" pitchFamily="49" charset="0"/>
                        <a:cs typeface="Courier New" panose="02070309020205020404" pitchFamily="49" charset="0"/>
                      </a:endParaRPr>
                    </a:p>
                  </a:txBody>
                  <a:tcPr marL="91508" marR="91508"/>
                </a:tc>
                <a:tc>
                  <a:txBody>
                    <a:bodyPr/>
                    <a:lstStyle/>
                    <a:p>
                      <a:pPr algn="l"/>
                      <a:r>
                        <a:rPr lang="en-US" sz="1400" dirty="0">
                          <a:solidFill>
                            <a:schemeClr val="bg1"/>
                          </a:solidFill>
                        </a:rPr>
                        <a:t>User home directories containing personal file space for each user. Each directory is named after the login of the user.</a:t>
                      </a:r>
                    </a:p>
                  </a:txBody>
                  <a:tcPr marL="91508" marR="91508"/>
                </a:tc>
                <a:extLst>
                  <a:ext uri="{0D108BD9-81ED-4DB2-BD59-A6C34878D82A}">
                    <a16:rowId xmlns:a16="http://schemas.microsoft.com/office/drawing/2014/main" val="10008"/>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etc</a:t>
                      </a:r>
                      <a:endParaRPr lang="en-US" sz="1400" dirty="0">
                        <a:solidFill>
                          <a:schemeClr val="bg1"/>
                        </a:solidFill>
                        <a:latin typeface="Courier New" panose="02070309020205020404" pitchFamily="49" charset="0"/>
                        <a:cs typeface="Courier New" panose="02070309020205020404" pitchFamily="49" charset="0"/>
                      </a:endParaRPr>
                    </a:p>
                  </a:txBody>
                  <a:tcPr marL="91508" marR="91508"/>
                </a:tc>
                <a:tc>
                  <a:txBody>
                    <a:bodyPr/>
                    <a:lstStyle/>
                    <a:p>
                      <a:pPr algn="l"/>
                      <a:r>
                        <a:rPr lang="en-US" sz="1400" dirty="0">
                          <a:solidFill>
                            <a:schemeClr val="bg1"/>
                          </a:solidFill>
                        </a:rPr>
                        <a:t>UNIX system configuration and information files.</a:t>
                      </a:r>
                    </a:p>
                  </a:txBody>
                  <a:tcPr marL="91508" marR="91508"/>
                </a:tc>
                <a:extLst>
                  <a:ext uri="{0D108BD9-81ED-4DB2-BD59-A6C34878D82A}">
                    <a16:rowId xmlns:a16="http://schemas.microsoft.com/office/drawing/2014/main" val="10009"/>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/dev</a:t>
                      </a:r>
                    </a:p>
                  </a:txBody>
                  <a:tcPr marL="91508" marR="91508"/>
                </a:tc>
                <a:tc>
                  <a:txBody>
                    <a:bodyPr/>
                    <a:lstStyle/>
                    <a:p>
                      <a:pPr algn="l"/>
                      <a:r>
                        <a:rPr lang="en-US" sz="1400" dirty="0">
                          <a:solidFill>
                            <a:schemeClr val="bg1"/>
                          </a:solidFill>
                        </a:rPr>
                        <a:t>Hardware devices.</a:t>
                      </a:r>
                    </a:p>
                  </a:txBody>
                  <a:tcPr marL="91508" marR="91508"/>
                </a:tc>
                <a:extLst>
                  <a:ext uri="{0D108BD9-81ED-4DB2-BD59-A6C34878D82A}">
                    <a16:rowId xmlns:a16="http://schemas.microsoft.com/office/drawing/2014/main" val="10010"/>
                  </a:ext>
                </a:extLst>
              </a:tr>
              <a:tr h="370840">
                <a:tc>
                  <a:txBody>
                    <a:bodyPr/>
                    <a:lstStyle/>
                    <a:p>
                      <a:pPr algn="ctr"/>
                      <a:r>
                        <a:rPr lang="en-US" sz="1400" dirty="0">
                          <a:solidFill>
                            <a:schemeClr val="bg1"/>
                          </a:solidFill>
                          <a:latin typeface="Courier New" panose="02070309020205020404" pitchFamily="49" charset="0"/>
                          <a:cs typeface="Courier New" panose="02070309020205020404" pitchFamily="49" charset="0"/>
                        </a:rPr>
                        <a:t>/proc</a:t>
                      </a:r>
                    </a:p>
                  </a:txBody>
                  <a:tcPr marL="91508" marR="91508"/>
                </a:tc>
                <a:tc>
                  <a:txBody>
                    <a:bodyPr/>
                    <a:lstStyle/>
                    <a:p>
                      <a:pPr algn="l"/>
                      <a:r>
                        <a:rPr lang="en-US" sz="1400" dirty="0">
                          <a:solidFill>
                            <a:schemeClr val="bg1"/>
                          </a:solidFill>
                        </a:rPr>
                        <a:t>A pseudo-filesystem which is used as an interface to the kernel.  Includes a sub-directory for each active program (or process).</a:t>
                      </a:r>
                    </a:p>
                  </a:txBody>
                  <a:tcPr marL="91508" marR="91508"/>
                </a:tc>
                <a:extLst>
                  <a:ext uri="{0D108BD9-81ED-4DB2-BD59-A6C34878D82A}">
                    <a16:rowId xmlns:a16="http://schemas.microsoft.com/office/drawing/2014/main" val="10011"/>
                  </a:ext>
                </a:extLst>
              </a:tr>
            </a:tbl>
          </a:graphicData>
        </a:graphic>
      </p:graphicFrame>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9</a:t>
            </a:fld>
            <a:endParaRPr lang="en-US" dirty="0"/>
          </a:p>
        </p:txBody>
      </p:sp>
    </p:spTree>
    <p:extLst>
      <p:ext uri="{BB962C8B-B14F-4D97-AF65-F5344CB8AC3E}">
        <p14:creationId xmlns:p14="http://schemas.microsoft.com/office/powerpoint/2010/main" val="88501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&amp; FILE HANDLING COMMANDS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523877656"/>
              </p:ext>
            </p:extLst>
          </p:nvPr>
        </p:nvGraphicFramePr>
        <p:xfrm>
          <a:off x="1809750" y="1014413"/>
          <a:ext cx="8572500" cy="5564232"/>
        </p:xfrm>
        <a:graphic>
          <a:graphicData uri="http://schemas.openxmlformats.org/drawingml/2006/table">
            <a:tbl>
              <a:tblPr firstRow="1" bandRow="1">
                <a:tableStyleId>{073A0DAA-6AF3-43AB-8588-CEC1D06C72B9}</a:tableStyleId>
              </a:tblPr>
              <a:tblGrid>
                <a:gridCol w="3383352">
                  <a:extLst>
                    <a:ext uri="{9D8B030D-6E8A-4147-A177-3AD203B41FA5}">
                      <a16:colId xmlns:a16="http://schemas.microsoft.com/office/drawing/2014/main" val="20000"/>
                    </a:ext>
                  </a:extLst>
                </a:gridCol>
                <a:gridCol w="5189148">
                  <a:extLst>
                    <a:ext uri="{9D8B030D-6E8A-4147-A177-3AD203B41FA5}">
                      <a16:colId xmlns:a16="http://schemas.microsoft.com/office/drawing/2014/main" val="20001"/>
                    </a:ext>
                  </a:extLst>
                </a:gridCol>
              </a:tblGrid>
              <a:tr h="373652">
                <a:tc>
                  <a:txBody>
                    <a:bodyPr/>
                    <a:lstStyle/>
                    <a:p>
                      <a:pPr algn="ctr"/>
                      <a:r>
                        <a:rPr lang="en-US" dirty="0"/>
                        <a:t>COMMANDS</a:t>
                      </a:r>
                    </a:p>
                  </a:txBody>
                  <a:tcPr marL="91934" marR="91934"/>
                </a:tc>
                <a:tc>
                  <a:txBody>
                    <a:bodyPr/>
                    <a:lstStyle/>
                    <a:p>
                      <a:pPr algn="ctr"/>
                      <a:r>
                        <a:rPr lang="en-US" dirty="0"/>
                        <a:t>DESCRIPTION</a:t>
                      </a:r>
                    </a:p>
                  </a:txBody>
                  <a:tcPr marL="91934" marR="91934"/>
                </a:tc>
                <a:extLst>
                  <a:ext uri="{0D108BD9-81ED-4DB2-BD59-A6C34878D82A}">
                    <a16:rowId xmlns:a16="http://schemas.microsoft.com/office/drawing/2014/main" val="10000"/>
                  </a:ext>
                </a:extLst>
              </a:tr>
              <a:tr h="373652">
                <a:tc>
                  <a:txBody>
                    <a:bodyPr/>
                    <a:lstStyle/>
                    <a:p>
                      <a:pPr algn="ctr"/>
                      <a:r>
                        <a:rPr lang="en-US" sz="1400" dirty="0" err="1">
                          <a:solidFill>
                            <a:schemeClr val="bg1"/>
                          </a:solidFill>
                          <a:latin typeface="Courier New" panose="02070309020205020404" pitchFamily="49" charset="0"/>
                          <a:cs typeface="Courier New" panose="02070309020205020404" pitchFamily="49" charset="0"/>
                        </a:rPr>
                        <a:t>pwd</a:t>
                      </a:r>
                      <a:endParaRPr lang="en-US" sz="1400" dirty="0">
                        <a:solidFill>
                          <a:schemeClr val="bg1"/>
                        </a:solidFill>
                        <a:latin typeface="Courier New" panose="02070309020205020404" pitchFamily="49" charset="0"/>
                        <a:cs typeface="Courier New" panose="02070309020205020404" pitchFamily="49" charset="0"/>
                      </a:endParaRPr>
                    </a:p>
                  </a:txBody>
                  <a:tcPr marL="91934" marR="91934"/>
                </a:tc>
                <a:tc>
                  <a:txBody>
                    <a:bodyPr/>
                    <a:lstStyle/>
                    <a:p>
                      <a:r>
                        <a:rPr lang="en-US" sz="1400" dirty="0">
                          <a:solidFill>
                            <a:schemeClr val="bg1"/>
                          </a:solidFill>
                        </a:rPr>
                        <a:t>Displays the full absolute path</a:t>
                      </a:r>
                      <a:r>
                        <a:rPr lang="en-US" sz="1400" baseline="0" dirty="0">
                          <a:solidFill>
                            <a:schemeClr val="bg1"/>
                          </a:solidFill>
                        </a:rPr>
                        <a:t> to your current location in the filesystem.</a:t>
                      </a:r>
                      <a:endParaRPr lang="en-US" sz="1400" dirty="0">
                        <a:solidFill>
                          <a:schemeClr val="bg1"/>
                        </a:solidFill>
                      </a:endParaRPr>
                    </a:p>
                  </a:txBody>
                  <a:tcPr marL="91934" marR="91934"/>
                </a:tc>
                <a:extLst>
                  <a:ext uri="{0D108BD9-81ED-4DB2-BD59-A6C34878D82A}">
                    <a16:rowId xmlns:a16="http://schemas.microsoft.com/office/drawing/2014/main" val="10001"/>
                  </a:ext>
                </a:extLst>
              </a:tr>
              <a:tr h="373652">
                <a:tc>
                  <a:txBody>
                    <a:bodyPr/>
                    <a:lstStyle/>
                    <a:p>
                      <a:pPr algn="ctr"/>
                      <a:r>
                        <a:rPr lang="en-US" sz="1400" dirty="0">
                          <a:solidFill>
                            <a:schemeClr val="bg1"/>
                          </a:solidFill>
                          <a:latin typeface="Courier New" panose="02070309020205020404" pitchFamily="49" charset="0"/>
                          <a:cs typeface="Courier New" panose="02070309020205020404" pitchFamily="49" charset="0"/>
                        </a:rPr>
                        <a:t>ls</a:t>
                      </a:r>
                    </a:p>
                  </a:txBody>
                  <a:tcPr marL="91934" marR="91934"/>
                </a:tc>
                <a:tc>
                  <a:txBody>
                    <a:bodyPr/>
                    <a:lstStyle/>
                    <a:p>
                      <a:r>
                        <a:rPr lang="en-US" sz="1400" dirty="0">
                          <a:solidFill>
                            <a:schemeClr val="bg1"/>
                          </a:solidFill>
                        </a:rPr>
                        <a:t>Lists the contents</a:t>
                      </a:r>
                      <a:r>
                        <a:rPr lang="en-US" sz="1400" baseline="0" dirty="0">
                          <a:solidFill>
                            <a:schemeClr val="bg1"/>
                          </a:solidFill>
                        </a:rPr>
                        <a:t> of a directory.</a:t>
                      </a:r>
                      <a:endParaRPr lang="en-US" sz="1400" dirty="0">
                        <a:solidFill>
                          <a:schemeClr val="bg1"/>
                        </a:solidFill>
                      </a:endParaRPr>
                    </a:p>
                  </a:txBody>
                  <a:tcPr marL="91934" marR="91934"/>
                </a:tc>
                <a:extLst>
                  <a:ext uri="{0D108BD9-81ED-4DB2-BD59-A6C34878D82A}">
                    <a16:rowId xmlns:a16="http://schemas.microsoft.com/office/drawing/2014/main" val="10002"/>
                  </a:ext>
                </a:extLst>
              </a:tr>
              <a:tr h="373652">
                <a:tc>
                  <a:txBody>
                    <a:bodyPr/>
                    <a:lstStyle/>
                    <a:p>
                      <a:pPr algn="ctr"/>
                      <a:r>
                        <a:rPr lang="en-US" sz="1400" dirty="0">
                          <a:solidFill>
                            <a:schemeClr val="bg1"/>
                          </a:solidFill>
                          <a:latin typeface="Courier New" panose="02070309020205020404" pitchFamily="49" charset="0"/>
                          <a:cs typeface="Courier New" panose="02070309020205020404" pitchFamily="49" charset="0"/>
                        </a:rPr>
                        <a:t>cd &lt;path&gt;</a:t>
                      </a:r>
                    </a:p>
                  </a:txBody>
                  <a:tcPr marL="91934" marR="91934"/>
                </a:tc>
                <a:tc>
                  <a:txBody>
                    <a:bodyPr/>
                    <a:lstStyle/>
                    <a:p>
                      <a:r>
                        <a:rPr lang="en-US" sz="1400" dirty="0">
                          <a:solidFill>
                            <a:schemeClr val="bg1"/>
                          </a:solidFill>
                        </a:rPr>
                        <a:t>Changes your current working directory to the path you</a:t>
                      </a:r>
                      <a:r>
                        <a:rPr lang="en-US" sz="1400" baseline="0" dirty="0">
                          <a:solidFill>
                            <a:schemeClr val="bg1"/>
                          </a:solidFill>
                        </a:rPr>
                        <a:t> set.</a:t>
                      </a:r>
                      <a:endParaRPr lang="en-US" sz="1400" dirty="0">
                        <a:solidFill>
                          <a:schemeClr val="bg1"/>
                        </a:solidFill>
                      </a:endParaRPr>
                    </a:p>
                  </a:txBody>
                  <a:tcPr marL="91934" marR="91934"/>
                </a:tc>
                <a:extLst>
                  <a:ext uri="{0D108BD9-81ED-4DB2-BD59-A6C34878D82A}">
                    <a16:rowId xmlns:a16="http://schemas.microsoft.com/office/drawing/2014/main" val="10003"/>
                  </a:ext>
                </a:extLst>
              </a:tr>
              <a:tr h="373652">
                <a:tc>
                  <a:txBody>
                    <a:bodyPr/>
                    <a:lstStyle/>
                    <a:p>
                      <a:pPr algn="ctr"/>
                      <a:r>
                        <a:rPr lang="en-US" sz="1400" dirty="0" err="1">
                          <a:solidFill>
                            <a:schemeClr val="bg1"/>
                          </a:solidFill>
                          <a:latin typeface="Courier New" panose="02070309020205020404" pitchFamily="49" charset="0"/>
                          <a:cs typeface="Courier New" panose="02070309020205020404" pitchFamily="49" charset="0"/>
                        </a:rPr>
                        <a:t>mkdir</a:t>
                      </a:r>
                      <a:r>
                        <a:rPr lang="en-US" sz="1400" dirty="0">
                          <a:solidFill>
                            <a:schemeClr val="bg1"/>
                          </a:solidFill>
                          <a:latin typeface="Courier New" panose="02070309020205020404" pitchFamily="49" charset="0"/>
                          <a:cs typeface="Courier New" panose="02070309020205020404" pitchFamily="49" charset="0"/>
                        </a:rPr>
                        <a:t> &lt;directory&gt;</a:t>
                      </a:r>
                    </a:p>
                  </a:txBody>
                  <a:tcPr marL="91934" marR="91934"/>
                </a:tc>
                <a:tc>
                  <a:txBody>
                    <a:bodyPr/>
                    <a:lstStyle/>
                    <a:p>
                      <a:r>
                        <a:rPr lang="en-US" sz="1400" dirty="0">
                          <a:solidFill>
                            <a:schemeClr val="bg1"/>
                          </a:solidFill>
                        </a:rPr>
                        <a:t>Creates a subdirectory in the current working directory.</a:t>
                      </a:r>
                    </a:p>
                  </a:txBody>
                  <a:tcPr marL="91934" marR="91934"/>
                </a:tc>
                <a:extLst>
                  <a:ext uri="{0D108BD9-81ED-4DB2-BD59-A6C34878D82A}">
                    <a16:rowId xmlns:a16="http://schemas.microsoft.com/office/drawing/2014/main" val="10004"/>
                  </a:ext>
                </a:extLst>
              </a:tr>
              <a:tr h="373652">
                <a:tc>
                  <a:txBody>
                    <a:bodyPr/>
                    <a:lstStyle/>
                    <a:p>
                      <a:pPr algn="ctr"/>
                      <a:r>
                        <a:rPr lang="en-US" sz="1400" dirty="0" err="1">
                          <a:solidFill>
                            <a:schemeClr val="bg1"/>
                          </a:solidFill>
                          <a:latin typeface="Courier New" panose="02070309020205020404" pitchFamily="49" charset="0"/>
                          <a:cs typeface="Courier New" panose="02070309020205020404" pitchFamily="49" charset="0"/>
                        </a:rPr>
                        <a:t>rmdir</a:t>
                      </a:r>
                      <a:r>
                        <a:rPr lang="en-US" sz="1400" dirty="0">
                          <a:solidFill>
                            <a:schemeClr val="bg1"/>
                          </a:solidFill>
                          <a:latin typeface="Courier New" panose="02070309020205020404" pitchFamily="49" charset="0"/>
                          <a:cs typeface="Courier New" panose="02070309020205020404" pitchFamily="49" charset="0"/>
                        </a:rPr>
                        <a:t> &lt;directory&gt;</a:t>
                      </a:r>
                    </a:p>
                  </a:txBody>
                  <a:tcPr marL="91934" marR="91934"/>
                </a:tc>
                <a:tc>
                  <a:txBody>
                    <a:bodyPr/>
                    <a:lstStyle/>
                    <a:p>
                      <a:r>
                        <a:rPr lang="en-US" sz="1400" dirty="0">
                          <a:solidFill>
                            <a:schemeClr val="bg1"/>
                          </a:solidFill>
                        </a:rPr>
                        <a:t>Removes the subdirectory from the current working directory.</a:t>
                      </a:r>
                    </a:p>
                  </a:txBody>
                  <a:tcPr marL="91934" marR="91934"/>
                </a:tc>
                <a:extLst>
                  <a:ext uri="{0D108BD9-81ED-4DB2-BD59-A6C34878D82A}">
                    <a16:rowId xmlns:a16="http://schemas.microsoft.com/office/drawing/2014/main" val="10005"/>
                  </a:ext>
                </a:extLst>
              </a:tr>
              <a:tr h="373652">
                <a:tc>
                  <a:txBody>
                    <a:bodyPr/>
                    <a:lstStyle/>
                    <a:p>
                      <a:pPr algn="ctr"/>
                      <a:r>
                        <a:rPr lang="en-US" sz="1400" dirty="0" err="1">
                          <a:solidFill>
                            <a:schemeClr val="bg1"/>
                          </a:solidFill>
                          <a:latin typeface="Courier New" panose="02070309020205020404" pitchFamily="49" charset="0"/>
                          <a:cs typeface="Courier New" panose="02070309020205020404" pitchFamily="49" charset="0"/>
                        </a:rPr>
                        <a:t>cp</a:t>
                      </a:r>
                      <a:r>
                        <a:rPr lang="en-US" sz="1400" dirty="0">
                          <a:solidFill>
                            <a:schemeClr val="bg1"/>
                          </a:solidFill>
                          <a:latin typeface="Courier New" panose="02070309020205020404" pitchFamily="49" charset="0"/>
                          <a:cs typeface="Courier New" panose="02070309020205020404" pitchFamily="49" charset="0"/>
                        </a:rPr>
                        <a:t> &lt;</a:t>
                      </a:r>
                      <a:r>
                        <a:rPr lang="en-US" sz="1400" dirty="0" err="1">
                          <a:solidFill>
                            <a:schemeClr val="bg1"/>
                          </a:solidFill>
                          <a:latin typeface="Courier New" panose="02070309020205020404" pitchFamily="49" charset="0"/>
                          <a:cs typeface="Courier New" panose="02070309020205020404" pitchFamily="49" charset="0"/>
                        </a:rPr>
                        <a:t>sourcefile</a:t>
                      </a:r>
                      <a:r>
                        <a:rPr lang="en-US" sz="1400" dirty="0">
                          <a:solidFill>
                            <a:schemeClr val="bg1"/>
                          </a:solidFill>
                          <a:latin typeface="Courier New" panose="02070309020205020404" pitchFamily="49" charset="0"/>
                          <a:cs typeface="Courier New" panose="02070309020205020404" pitchFamily="49" charset="0"/>
                        </a:rPr>
                        <a:t>&gt; &lt;destination&gt;</a:t>
                      </a:r>
                    </a:p>
                  </a:txBody>
                  <a:tcPr marL="91934" marR="91934"/>
                </a:tc>
                <a:tc>
                  <a:txBody>
                    <a:bodyPr/>
                    <a:lstStyle/>
                    <a:p>
                      <a:r>
                        <a:rPr lang="en-US" sz="1400" dirty="0">
                          <a:solidFill>
                            <a:schemeClr val="bg1"/>
                          </a:solidFill>
                        </a:rPr>
                        <a:t>Used to make copies of files or entire directories.</a:t>
                      </a:r>
                    </a:p>
                  </a:txBody>
                  <a:tcPr marL="91934" marR="91934"/>
                </a:tc>
                <a:extLst>
                  <a:ext uri="{0D108BD9-81ED-4DB2-BD59-A6C34878D82A}">
                    <a16:rowId xmlns:a16="http://schemas.microsoft.com/office/drawing/2014/main" val="10006"/>
                  </a:ext>
                </a:extLst>
              </a:tr>
              <a:tr h="373652">
                <a:tc>
                  <a:txBody>
                    <a:bodyPr/>
                    <a:lstStyle/>
                    <a:p>
                      <a:pPr algn="ctr"/>
                      <a:r>
                        <a:rPr lang="en-US" sz="1400" dirty="0">
                          <a:solidFill>
                            <a:schemeClr val="bg1"/>
                          </a:solidFill>
                          <a:latin typeface="Courier New" panose="02070309020205020404" pitchFamily="49" charset="0"/>
                          <a:cs typeface="Courier New" panose="02070309020205020404" pitchFamily="49" charset="0"/>
                        </a:rPr>
                        <a:t>mv &lt;source&gt; &lt;destination&gt;</a:t>
                      </a:r>
                    </a:p>
                  </a:txBody>
                  <a:tcPr marL="91934" marR="91934"/>
                </a:tc>
                <a:tc>
                  <a:txBody>
                    <a:bodyPr/>
                    <a:lstStyle/>
                    <a:p>
                      <a:r>
                        <a:rPr lang="en-US" sz="1400" dirty="0">
                          <a:solidFill>
                            <a:schemeClr val="bg1"/>
                          </a:solidFill>
                        </a:rPr>
                        <a:t>Used to rename files or</a:t>
                      </a:r>
                      <a:r>
                        <a:rPr lang="en-US" sz="1400" baseline="0" dirty="0">
                          <a:solidFill>
                            <a:schemeClr val="bg1"/>
                          </a:solidFill>
                        </a:rPr>
                        <a:t> directories and / or move them from one directory to another.</a:t>
                      </a:r>
                      <a:endParaRPr lang="en-US" sz="1400" dirty="0">
                        <a:solidFill>
                          <a:schemeClr val="bg1"/>
                        </a:solidFill>
                      </a:endParaRPr>
                    </a:p>
                  </a:txBody>
                  <a:tcPr marL="91934" marR="91934"/>
                </a:tc>
                <a:extLst>
                  <a:ext uri="{0D108BD9-81ED-4DB2-BD59-A6C34878D82A}">
                    <a16:rowId xmlns:a16="http://schemas.microsoft.com/office/drawing/2014/main" val="10007"/>
                  </a:ext>
                </a:extLst>
              </a:tr>
              <a:tr h="373652">
                <a:tc>
                  <a:txBody>
                    <a:bodyPr/>
                    <a:lstStyle/>
                    <a:p>
                      <a:pPr algn="ctr"/>
                      <a:r>
                        <a:rPr lang="en-US" sz="1400" dirty="0" err="1">
                          <a:solidFill>
                            <a:schemeClr val="bg1"/>
                          </a:solidFill>
                          <a:latin typeface="Courier New" panose="02070309020205020404" pitchFamily="49" charset="0"/>
                          <a:cs typeface="Courier New" panose="02070309020205020404" pitchFamily="49" charset="0"/>
                        </a:rPr>
                        <a:t>rm</a:t>
                      </a:r>
                      <a:r>
                        <a:rPr lang="en-US" sz="1400" dirty="0">
                          <a:solidFill>
                            <a:schemeClr val="bg1"/>
                          </a:solidFill>
                          <a:latin typeface="Courier New" panose="02070309020205020404" pitchFamily="49" charset="0"/>
                          <a:cs typeface="Courier New" panose="02070309020205020404" pitchFamily="49" charset="0"/>
                        </a:rPr>
                        <a:t> &lt;</a:t>
                      </a:r>
                      <a:r>
                        <a:rPr lang="en-US" sz="1400" dirty="0" err="1">
                          <a:solidFill>
                            <a:schemeClr val="bg1"/>
                          </a:solidFill>
                          <a:latin typeface="Courier New" panose="02070309020205020404" pitchFamily="49" charset="0"/>
                          <a:cs typeface="Courier New" panose="02070309020205020404" pitchFamily="49" charset="0"/>
                        </a:rPr>
                        <a:t>targetfile</a:t>
                      </a:r>
                      <a:r>
                        <a:rPr lang="en-US" sz="1400" dirty="0">
                          <a:solidFill>
                            <a:schemeClr val="bg1"/>
                          </a:solidFill>
                          <a:latin typeface="Courier New" panose="02070309020205020404" pitchFamily="49" charset="0"/>
                          <a:cs typeface="Courier New" panose="02070309020205020404" pitchFamily="49" charset="0"/>
                        </a:rPr>
                        <a:t>&gt;</a:t>
                      </a:r>
                    </a:p>
                  </a:txBody>
                  <a:tcPr marL="91934" marR="91934"/>
                </a:tc>
                <a:tc>
                  <a:txBody>
                    <a:bodyPr/>
                    <a:lstStyle/>
                    <a:p>
                      <a:r>
                        <a:rPr lang="en-US" sz="1400" dirty="0">
                          <a:solidFill>
                            <a:schemeClr val="bg1"/>
                          </a:solidFill>
                        </a:rPr>
                        <a:t>Removes the specified file.</a:t>
                      </a:r>
                    </a:p>
                  </a:txBody>
                  <a:tcPr marL="91934" marR="91934"/>
                </a:tc>
                <a:extLst>
                  <a:ext uri="{0D108BD9-81ED-4DB2-BD59-A6C34878D82A}">
                    <a16:rowId xmlns:a16="http://schemas.microsoft.com/office/drawing/2014/main" val="10008"/>
                  </a:ext>
                </a:extLst>
              </a:tr>
              <a:tr h="373652">
                <a:tc>
                  <a:txBody>
                    <a:bodyPr/>
                    <a:lstStyle/>
                    <a:p>
                      <a:pPr algn="ctr"/>
                      <a:r>
                        <a:rPr lang="en-US" sz="1400" dirty="0">
                          <a:solidFill>
                            <a:schemeClr val="bg1"/>
                          </a:solidFill>
                          <a:latin typeface="Courier New" panose="02070309020205020404" pitchFamily="49" charset="0"/>
                          <a:cs typeface="Courier New" panose="02070309020205020404" pitchFamily="49" charset="0"/>
                        </a:rPr>
                        <a:t>cat &lt;</a:t>
                      </a:r>
                      <a:r>
                        <a:rPr lang="en-US" sz="1400" dirty="0" err="1">
                          <a:solidFill>
                            <a:schemeClr val="bg1"/>
                          </a:solidFill>
                          <a:latin typeface="Courier New" panose="02070309020205020404" pitchFamily="49" charset="0"/>
                          <a:cs typeface="Courier New" panose="02070309020205020404" pitchFamily="49" charset="0"/>
                        </a:rPr>
                        <a:t>targetfile</a:t>
                      </a:r>
                      <a:r>
                        <a:rPr lang="en-US" sz="1400" dirty="0">
                          <a:solidFill>
                            <a:schemeClr val="bg1"/>
                          </a:solidFill>
                          <a:latin typeface="Courier New" panose="02070309020205020404" pitchFamily="49" charset="0"/>
                          <a:cs typeface="Courier New" panose="02070309020205020404" pitchFamily="49" charset="0"/>
                        </a:rPr>
                        <a:t>&gt;</a:t>
                      </a:r>
                    </a:p>
                  </a:txBody>
                  <a:tcPr marL="91934" marR="91934"/>
                </a:tc>
                <a:tc>
                  <a:txBody>
                    <a:bodyPr/>
                    <a:lstStyle/>
                    <a:p>
                      <a:r>
                        <a:rPr lang="en-US" sz="1400" dirty="0">
                          <a:solidFill>
                            <a:schemeClr val="bg1"/>
                          </a:solidFill>
                        </a:rPr>
                        <a:t>Displays the content of the specified</a:t>
                      </a:r>
                      <a:r>
                        <a:rPr lang="en-US" sz="1400" baseline="0" dirty="0">
                          <a:solidFill>
                            <a:schemeClr val="bg1"/>
                          </a:solidFill>
                        </a:rPr>
                        <a:t> file.</a:t>
                      </a:r>
                      <a:endParaRPr lang="en-US" sz="1400" dirty="0">
                        <a:solidFill>
                          <a:schemeClr val="bg1"/>
                        </a:solidFill>
                      </a:endParaRPr>
                    </a:p>
                  </a:txBody>
                  <a:tcPr marL="91934" marR="91934"/>
                </a:tc>
                <a:extLst>
                  <a:ext uri="{0D108BD9-81ED-4DB2-BD59-A6C34878D82A}">
                    <a16:rowId xmlns:a16="http://schemas.microsoft.com/office/drawing/2014/main" val="10009"/>
                  </a:ext>
                </a:extLst>
              </a:tr>
              <a:tr h="373652">
                <a:tc>
                  <a:txBody>
                    <a:bodyPr/>
                    <a:lstStyle/>
                    <a:p>
                      <a:pPr algn="ctr"/>
                      <a:r>
                        <a:rPr lang="en-US" sz="1400" dirty="0">
                          <a:solidFill>
                            <a:schemeClr val="bg1"/>
                          </a:solidFill>
                          <a:latin typeface="Courier New" panose="02070309020205020404" pitchFamily="49" charset="0"/>
                          <a:cs typeface="Courier New" panose="02070309020205020404" pitchFamily="49" charset="0"/>
                        </a:rPr>
                        <a:t>more &lt;</a:t>
                      </a:r>
                      <a:r>
                        <a:rPr lang="en-US" sz="1400" dirty="0" err="1">
                          <a:solidFill>
                            <a:schemeClr val="bg1"/>
                          </a:solidFill>
                          <a:latin typeface="Courier New" panose="02070309020205020404" pitchFamily="49" charset="0"/>
                          <a:cs typeface="Courier New" panose="02070309020205020404" pitchFamily="49" charset="0"/>
                        </a:rPr>
                        <a:t>targetfile</a:t>
                      </a:r>
                      <a:r>
                        <a:rPr lang="en-US" sz="1400" dirty="0">
                          <a:solidFill>
                            <a:schemeClr val="bg1"/>
                          </a:solidFill>
                          <a:latin typeface="Courier New" panose="02070309020205020404" pitchFamily="49" charset="0"/>
                          <a:cs typeface="Courier New" panose="02070309020205020404" pitchFamily="49" charset="0"/>
                        </a:rPr>
                        <a:t>&gt;</a:t>
                      </a:r>
                    </a:p>
                  </a:txBody>
                  <a:tcPr marL="91934" marR="91934"/>
                </a:tc>
                <a:tc>
                  <a:txBody>
                    <a:bodyPr/>
                    <a:lstStyle/>
                    <a:p>
                      <a:r>
                        <a:rPr lang="en-US" sz="1400" dirty="0">
                          <a:solidFill>
                            <a:schemeClr val="bg1"/>
                          </a:solidFill>
                        </a:rPr>
                        <a:t>Displays the contents of the specific file,</a:t>
                      </a:r>
                      <a:r>
                        <a:rPr lang="en-US" sz="1400" baseline="0" dirty="0">
                          <a:solidFill>
                            <a:schemeClr val="bg1"/>
                          </a:solidFill>
                        </a:rPr>
                        <a:t> pausing at the end of the screen and asking the user to press a key (for long files).</a:t>
                      </a:r>
                      <a:endParaRPr lang="en-US" sz="1400" dirty="0">
                        <a:solidFill>
                          <a:schemeClr val="bg1"/>
                        </a:solidFill>
                      </a:endParaRPr>
                    </a:p>
                  </a:txBody>
                  <a:tcPr marL="91934" marR="91934"/>
                </a:tc>
                <a:extLst>
                  <a:ext uri="{0D108BD9-81ED-4DB2-BD59-A6C34878D82A}">
                    <a16:rowId xmlns:a16="http://schemas.microsoft.com/office/drawing/2014/main" val="10010"/>
                  </a:ext>
                </a:extLst>
              </a:tr>
              <a:tr h="373652">
                <a:tc>
                  <a:txBody>
                    <a:bodyPr/>
                    <a:lstStyle/>
                    <a:p>
                      <a:pPr algn="ctr"/>
                      <a:r>
                        <a:rPr lang="en-US" sz="1400" dirty="0">
                          <a:solidFill>
                            <a:schemeClr val="bg1"/>
                          </a:solidFill>
                          <a:latin typeface="Courier New" panose="02070309020205020404" pitchFamily="49" charset="0"/>
                          <a:cs typeface="Courier New" panose="02070309020205020404" pitchFamily="49" charset="0"/>
                        </a:rPr>
                        <a:t>less &lt;</a:t>
                      </a:r>
                      <a:r>
                        <a:rPr lang="en-US" sz="1400" dirty="0" err="1">
                          <a:solidFill>
                            <a:schemeClr val="bg1"/>
                          </a:solidFill>
                          <a:latin typeface="Courier New" panose="02070309020205020404" pitchFamily="49" charset="0"/>
                          <a:cs typeface="Courier New" panose="02070309020205020404" pitchFamily="49" charset="0"/>
                        </a:rPr>
                        <a:t>targetfile</a:t>
                      </a:r>
                      <a:r>
                        <a:rPr lang="en-US" sz="1400" dirty="0">
                          <a:solidFill>
                            <a:schemeClr val="bg1"/>
                          </a:solidFill>
                          <a:latin typeface="Courier New" panose="02070309020205020404" pitchFamily="49" charset="0"/>
                          <a:cs typeface="Courier New" panose="02070309020205020404" pitchFamily="49" charset="0"/>
                        </a:rPr>
                        <a:t>&gt;</a:t>
                      </a:r>
                    </a:p>
                  </a:txBody>
                  <a:tcPr marL="91934" marR="91934"/>
                </a:tc>
                <a:tc>
                  <a:txBody>
                    <a:bodyPr/>
                    <a:lstStyle/>
                    <a:p>
                      <a:r>
                        <a:rPr lang="en-US" sz="1400" dirty="0">
                          <a:solidFill>
                            <a:schemeClr val="bg1"/>
                          </a:solidFill>
                        </a:rPr>
                        <a:t>Just like more. Also allows users</a:t>
                      </a:r>
                      <a:r>
                        <a:rPr lang="en-US" sz="1400" baseline="0" dirty="0">
                          <a:solidFill>
                            <a:schemeClr val="bg1"/>
                          </a:solidFill>
                        </a:rPr>
                        <a:t> to scroll backward and forward through the displayed file.</a:t>
                      </a:r>
                      <a:endParaRPr lang="en-US" sz="1400" dirty="0">
                        <a:solidFill>
                          <a:schemeClr val="bg1"/>
                        </a:solidFill>
                      </a:endParaRPr>
                    </a:p>
                  </a:txBody>
                  <a:tcPr marL="91934" marR="91934"/>
                </a:tc>
                <a:extLst>
                  <a:ext uri="{0D108BD9-81ED-4DB2-BD59-A6C34878D82A}">
                    <a16:rowId xmlns:a16="http://schemas.microsoft.com/office/drawing/2014/main" val="10011"/>
                  </a:ext>
                </a:extLst>
              </a:tr>
            </a:tbl>
          </a:graphicData>
        </a:graphic>
      </p:graphicFrame>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10</a:t>
            </a:fld>
            <a:endParaRPr lang="en-US" dirty="0"/>
          </a:p>
        </p:txBody>
      </p:sp>
    </p:spTree>
    <p:extLst>
      <p:ext uri="{BB962C8B-B14F-4D97-AF65-F5344CB8AC3E}">
        <p14:creationId xmlns:p14="http://schemas.microsoft.com/office/powerpoint/2010/main" val="423472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&amp; SOFT LINKS</a:t>
            </a:r>
          </a:p>
        </p:txBody>
      </p:sp>
      <p:sp>
        <p:nvSpPr>
          <p:cNvPr id="3" name="Content Placeholder 2"/>
          <p:cNvSpPr>
            <a:spLocks noGrp="1"/>
          </p:cNvSpPr>
          <p:nvPr>
            <p:ph sz="quarter" idx="14"/>
          </p:nvPr>
        </p:nvSpPr>
        <p:spPr>
          <a:xfrm>
            <a:off x="1809750" y="1199716"/>
            <a:ext cx="8572500" cy="5376672"/>
          </a:xfrm>
        </p:spPr>
        <p:txBody>
          <a:bodyPr/>
          <a:lstStyle/>
          <a:p>
            <a:r>
              <a:rPr lang="en-US" sz="2000" dirty="0">
                <a:latin typeface="Arial" panose="020B0604020202020204" pitchFamily="34" charset="0"/>
                <a:cs typeface="Arial" panose="020B0604020202020204" pitchFamily="34" charset="0"/>
              </a:rPr>
              <a:t>A hard link allows a user to create two exact files without having to duplicate the data on disk. However unlike creating a copy, if you modify the hard link you are in turn modifying the original file as well as they both reference the same </a:t>
            </a:r>
            <a:r>
              <a:rPr lang="en-US" sz="2000" dirty="0" err="1">
                <a:latin typeface="Arial" panose="020B0604020202020204" pitchFamily="34" charset="0"/>
                <a:cs typeface="Arial" panose="020B0604020202020204" pitchFamily="34" charset="0"/>
              </a:rPr>
              <a:t>inode</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 soft link is similar to a hard link in that it is used to link to an already existing file, however it is very different in its implementation. A symbolic link is not a reference to an </a:t>
            </a:r>
            <a:r>
              <a:rPr lang="en-US" sz="2000" dirty="0" err="1">
                <a:latin typeface="Arial" panose="020B0604020202020204" pitchFamily="34" charset="0"/>
                <a:cs typeface="Arial" panose="020B0604020202020204" pitchFamily="34" charset="0"/>
              </a:rPr>
              <a:t>inode</a:t>
            </a:r>
            <a:r>
              <a:rPr lang="en-US" sz="2000" dirty="0">
                <a:latin typeface="Arial" panose="020B0604020202020204" pitchFamily="34" charset="0"/>
                <a:cs typeface="Arial" panose="020B0604020202020204" pitchFamily="34" charset="0"/>
              </a:rPr>
              <a:t> but rather an pointer that redirects to another file or directory.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An </a:t>
            </a:r>
            <a:r>
              <a:rPr lang="en-US" sz="2000" dirty="0" err="1">
                <a:latin typeface="Arial" panose="020B0604020202020204" pitchFamily="34" charset="0"/>
                <a:cs typeface="Arial" panose="020B0604020202020204" pitchFamily="34" charset="0"/>
              </a:rPr>
              <a:t>inode</a:t>
            </a:r>
            <a:r>
              <a:rPr lang="en-US" sz="2000" dirty="0">
                <a:latin typeface="Arial" panose="020B0604020202020204" pitchFamily="34" charset="0"/>
                <a:cs typeface="Arial" panose="020B0604020202020204" pitchFamily="34" charset="0"/>
              </a:rPr>
              <a:t> is a data structure used to represent a filesystem object, which can be one of various things including a file or a directory.</a:t>
            </a:r>
          </a:p>
          <a:p>
            <a:endParaRPr lang="en-US" dirty="0"/>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11</a:t>
            </a:fld>
            <a:endParaRPr lang="en-US" dirty="0"/>
          </a:p>
        </p:txBody>
      </p:sp>
    </p:spTree>
    <p:extLst>
      <p:ext uri="{BB962C8B-B14F-4D97-AF65-F5344CB8AC3E}">
        <p14:creationId xmlns:p14="http://schemas.microsoft.com/office/powerpoint/2010/main" val="30661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&amp; SOFT LINKS</a:t>
            </a:r>
          </a:p>
        </p:txBody>
      </p:sp>
      <p:sp>
        <p:nvSpPr>
          <p:cNvPr id="3" name="Content Placeholder 2"/>
          <p:cNvSpPr>
            <a:spLocks noGrp="1"/>
          </p:cNvSpPr>
          <p:nvPr>
            <p:ph sz="quarter" idx="14"/>
          </p:nvPr>
        </p:nvSpPr>
        <p:spPr>
          <a:xfrm>
            <a:off x="1809750" y="1199716"/>
            <a:ext cx="8572500" cy="5376672"/>
          </a:xfrm>
        </p:spPr>
        <p:txBody>
          <a:bodyPr/>
          <a:lstStyle/>
          <a:p>
            <a:r>
              <a:rPr lang="en-US" sz="1800" b="0" dirty="0">
                <a:latin typeface="Arial" panose="020B0604020202020204" pitchFamily="34" charset="0"/>
                <a:cs typeface="Arial" panose="020B0604020202020204" pitchFamily="34" charset="0"/>
              </a:rPr>
              <a:t>Hard (direct) and soft (indirect or symbolic) links can be created using the ln command.</a:t>
            </a:r>
          </a:p>
          <a:p>
            <a:r>
              <a:rPr lang="en-US" sz="1800" b="0" dirty="0">
                <a:latin typeface="Arial" panose="020B0604020202020204" pitchFamily="34" charset="0"/>
                <a:cs typeface="Arial" panose="020B0604020202020204" pitchFamily="34" charset="0"/>
              </a:rPr>
              <a:t>	$ ln filename </a:t>
            </a:r>
            <a:r>
              <a:rPr lang="en-US" sz="1800" b="0" dirty="0" err="1">
                <a:latin typeface="Arial" panose="020B0604020202020204" pitchFamily="34" charset="0"/>
                <a:cs typeface="Arial" panose="020B0604020202020204" pitchFamily="34" charset="0"/>
              </a:rPr>
              <a:t>linkname</a:t>
            </a:r>
            <a:endParaRPr lang="en-US" sz="1800" b="0" dirty="0">
              <a:latin typeface="Arial" panose="020B0604020202020204" pitchFamily="34" charset="0"/>
              <a:cs typeface="Arial" panose="020B0604020202020204" pitchFamily="34" charset="0"/>
            </a:endParaRPr>
          </a:p>
          <a:p>
            <a:r>
              <a:rPr lang="en-US" sz="1800" b="0" dirty="0">
                <a:latin typeface="Arial" panose="020B0604020202020204" pitchFamily="34" charset="0"/>
                <a:cs typeface="Arial" panose="020B0604020202020204" pitchFamily="34" charset="0"/>
              </a:rPr>
              <a:t>creates another directory entry for </a:t>
            </a:r>
            <a:r>
              <a:rPr lang="en-US" sz="1800" b="0" i="1" dirty="0">
                <a:latin typeface="Arial" panose="020B0604020202020204" pitchFamily="34" charset="0"/>
                <a:cs typeface="Arial" panose="020B0604020202020204" pitchFamily="34" charset="0"/>
              </a:rPr>
              <a:t>filename</a:t>
            </a:r>
            <a:r>
              <a:rPr lang="en-US" sz="1800" b="0" dirty="0">
                <a:latin typeface="Arial" panose="020B0604020202020204" pitchFamily="34" charset="0"/>
                <a:cs typeface="Arial" panose="020B0604020202020204" pitchFamily="34" charset="0"/>
              </a:rPr>
              <a:t> called </a:t>
            </a:r>
            <a:r>
              <a:rPr lang="en-US" sz="1800" b="0" i="1" dirty="0" err="1">
                <a:latin typeface="Arial" panose="020B0604020202020204" pitchFamily="34" charset="0"/>
                <a:cs typeface="Arial" panose="020B0604020202020204" pitchFamily="34" charset="0"/>
              </a:rPr>
              <a:t>linkname</a:t>
            </a:r>
            <a:r>
              <a:rPr lang="en-US" sz="1800" b="0" i="1" dirty="0">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(i.e. </a:t>
            </a:r>
            <a:r>
              <a:rPr lang="en-US" sz="1800" b="0" i="1" dirty="0" err="1">
                <a:latin typeface="Arial" panose="020B0604020202020204" pitchFamily="34" charset="0"/>
                <a:cs typeface="Arial" panose="020B0604020202020204" pitchFamily="34" charset="0"/>
              </a:rPr>
              <a:t>linkname</a:t>
            </a:r>
            <a:r>
              <a:rPr lang="en-US" sz="1800" b="0" dirty="0">
                <a:latin typeface="Arial" panose="020B0604020202020204" pitchFamily="34" charset="0"/>
                <a:cs typeface="Arial" panose="020B0604020202020204" pitchFamily="34" charset="0"/>
              </a:rPr>
              <a:t> is a hard link). Both directory entries appear identical (and both now have a link count of 2). </a:t>
            </a:r>
          </a:p>
          <a:p>
            <a:r>
              <a:rPr lang="en-US" sz="1800" b="0" dirty="0">
                <a:latin typeface="Arial" panose="020B0604020202020204" pitchFamily="34" charset="0"/>
                <a:cs typeface="Arial" panose="020B0604020202020204" pitchFamily="34" charset="0"/>
              </a:rPr>
              <a:t>	$ ln –s filename </a:t>
            </a:r>
            <a:r>
              <a:rPr lang="en-US" sz="1800" b="0" dirty="0" err="1">
                <a:latin typeface="Arial" panose="020B0604020202020204" pitchFamily="34" charset="0"/>
                <a:cs typeface="Arial" panose="020B0604020202020204" pitchFamily="34" charset="0"/>
              </a:rPr>
              <a:t>linkname</a:t>
            </a:r>
            <a:endParaRPr lang="en-US" sz="1800" b="0" dirty="0">
              <a:latin typeface="Arial" panose="020B0604020202020204" pitchFamily="34" charset="0"/>
              <a:cs typeface="Arial" panose="020B0604020202020204" pitchFamily="34" charset="0"/>
            </a:endParaRPr>
          </a:p>
          <a:p>
            <a:r>
              <a:rPr lang="en-US" sz="1800" b="0" dirty="0">
                <a:latin typeface="Arial" panose="020B0604020202020204" pitchFamily="34" charset="0"/>
                <a:cs typeface="Arial" panose="020B0604020202020204" pitchFamily="34" charset="0"/>
              </a:rPr>
              <a:t>creates a shortcut called </a:t>
            </a:r>
            <a:r>
              <a:rPr lang="en-US" sz="1800" b="0" i="1" dirty="0" err="1">
                <a:latin typeface="Arial" panose="020B0604020202020204" pitchFamily="34" charset="0"/>
                <a:cs typeface="Arial" panose="020B0604020202020204" pitchFamily="34" charset="0"/>
              </a:rPr>
              <a:t>linkname</a:t>
            </a:r>
            <a:r>
              <a:rPr lang="en-US" sz="1800" b="0" dirty="0">
                <a:latin typeface="Arial" panose="020B0604020202020204" pitchFamily="34" charset="0"/>
                <a:cs typeface="Arial" panose="020B0604020202020204" pitchFamily="34" charset="0"/>
              </a:rPr>
              <a:t> (i.e. </a:t>
            </a:r>
            <a:r>
              <a:rPr lang="en-US" sz="1800" b="0" i="1" dirty="0" err="1">
                <a:latin typeface="Arial" panose="020B0604020202020204" pitchFamily="34" charset="0"/>
                <a:cs typeface="Arial" panose="020B0604020202020204" pitchFamily="34" charset="0"/>
              </a:rPr>
              <a:t>linkname</a:t>
            </a:r>
            <a:r>
              <a:rPr lang="en-US" sz="1800" b="0" dirty="0">
                <a:latin typeface="Arial" panose="020B0604020202020204" pitchFamily="34" charset="0"/>
                <a:cs typeface="Arial" panose="020B0604020202020204" pitchFamily="34" charset="0"/>
              </a:rPr>
              <a:t> is a soft link). The shortcut appears as an entry with a special type ('l'):</a:t>
            </a:r>
          </a:p>
          <a:p>
            <a:endParaRPr lang="en-US" sz="1800" b="0" dirty="0">
              <a:latin typeface="Arial" panose="020B0604020202020204" pitchFamily="34" charset="0"/>
              <a:cs typeface="Arial" panose="020B0604020202020204" pitchFamily="34" charset="0"/>
            </a:endParaRPr>
          </a:p>
          <a:p>
            <a:r>
              <a:rPr lang="en-US" sz="1800" b="0" dirty="0">
                <a:latin typeface="Arial" panose="020B0604020202020204" pitchFamily="34" charset="0"/>
                <a:cs typeface="Arial" panose="020B0604020202020204" pitchFamily="34" charset="0"/>
              </a:rPr>
              <a:t>	$ ln –s hello.txt bye.txt</a:t>
            </a:r>
          </a:p>
          <a:p>
            <a:pPr>
              <a:spcBef>
                <a:spcPts val="200"/>
              </a:spcBef>
            </a:pPr>
            <a:r>
              <a:rPr lang="en-US" sz="1800" b="0" dirty="0">
                <a:latin typeface="Arial" panose="020B0604020202020204" pitchFamily="34" charset="0"/>
                <a:cs typeface="Arial" panose="020B0604020202020204" pitchFamily="34" charset="0"/>
              </a:rPr>
              <a:t>	$ ls –l bye.txt</a:t>
            </a:r>
          </a:p>
          <a:p>
            <a:pPr>
              <a:spcBef>
                <a:spcPts val="200"/>
              </a:spcBef>
            </a:pPr>
            <a:r>
              <a:rPr lang="en-US" sz="1800" b="0" dirty="0">
                <a:latin typeface="Arial" panose="020B0604020202020204" pitchFamily="34" charset="0"/>
                <a:cs typeface="Arial" panose="020B0604020202020204" pitchFamily="34" charset="0"/>
              </a:rPr>
              <a:t>	</a:t>
            </a:r>
            <a:r>
              <a:rPr lang="en-US" sz="1800" b="0" dirty="0" err="1">
                <a:latin typeface="Arial" panose="020B0604020202020204" pitchFamily="34" charset="0"/>
                <a:cs typeface="Arial" panose="020B0604020202020204" pitchFamily="34" charset="0"/>
              </a:rPr>
              <a:t>lrwxrwxrwx</a:t>
            </a:r>
            <a:r>
              <a:rPr lang="en-US" sz="1800" b="0" dirty="0">
                <a:latin typeface="Arial" panose="020B0604020202020204" pitchFamily="34" charset="0"/>
                <a:cs typeface="Arial" panose="020B0604020202020204" pitchFamily="34" charset="0"/>
              </a:rPr>
              <a:t>   1 will finance 13 bye.txt -&gt; hello.txt</a:t>
            </a:r>
          </a:p>
          <a:p>
            <a:pPr>
              <a:spcBef>
                <a:spcPts val="200"/>
              </a:spcBef>
            </a:pPr>
            <a:endParaRPr lang="en-US" sz="8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r>
              <a:rPr lang="en-US" dirty="0"/>
              <a:t>Copyright © 2015 Accenture All Rights Reserved.</a:t>
            </a:r>
          </a:p>
        </p:txBody>
      </p:sp>
      <p:sp>
        <p:nvSpPr>
          <p:cNvPr id="4" name="Slide Number Placeholder 3"/>
          <p:cNvSpPr>
            <a:spLocks noGrp="1"/>
          </p:cNvSpPr>
          <p:nvPr>
            <p:ph type="sldNum" sz="quarter" idx="4"/>
          </p:nvPr>
        </p:nvSpPr>
        <p:spPr/>
        <p:txBody>
          <a:bodyPr/>
          <a:lstStyle/>
          <a:p>
            <a:fld id="{D341B97A-378E-4F69-9D74-E5B0730D91FC}" type="slidenum">
              <a:rPr lang="en-US" smtClean="0"/>
              <a:pPr/>
              <a:t>12</a:t>
            </a:fld>
            <a:endParaRPr lang="en-US" dirty="0"/>
          </a:p>
        </p:txBody>
      </p:sp>
    </p:spTree>
    <p:extLst>
      <p:ext uri="{BB962C8B-B14F-4D97-AF65-F5344CB8AC3E}">
        <p14:creationId xmlns:p14="http://schemas.microsoft.com/office/powerpoint/2010/main" val="214940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FILENAMES</a:t>
            </a:r>
          </a:p>
        </p:txBody>
      </p:sp>
      <p:sp>
        <p:nvSpPr>
          <p:cNvPr id="3" name="Content Placeholder 2"/>
          <p:cNvSpPr>
            <a:spLocks noGrp="1"/>
          </p:cNvSpPr>
          <p:nvPr>
            <p:ph sz="quarter" idx="14"/>
          </p:nvPr>
        </p:nvSpPr>
        <p:spPr/>
        <p:txBody>
          <a:bodyPr/>
          <a:lstStyle/>
          <a:p>
            <a:endParaRPr lang="en-US" sz="2000" b="0" dirty="0">
              <a:latin typeface="Arial" panose="020B0604020202020204" pitchFamily="34" charset="0"/>
              <a:cs typeface="Arial" panose="020B0604020202020204" pitchFamily="34" charset="0"/>
            </a:endParaRPr>
          </a:p>
          <a:p>
            <a:r>
              <a:rPr lang="en-US" sz="2000" b="0" dirty="0">
                <a:latin typeface="Arial" panose="020B0604020202020204" pitchFamily="34" charset="0"/>
                <a:cs typeface="Arial" panose="020B0604020202020204" pitchFamily="34" charset="0"/>
              </a:rPr>
              <a:t>Multiple filenames can be specified using special pattern-matching characters. The rules are:</a:t>
            </a:r>
          </a:p>
          <a:p>
            <a:r>
              <a:rPr lang="en-US" sz="2000" b="0" dirty="0">
                <a:latin typeface="Arial" panose="020B0604020202020204" pitchFamily="34" charset="0"/>
                <a:cs typeface="Arial" panose="020B0604020202020204" pitchFamily="34" charset="0"/>
              </a:rPr>
              <a:t>'?' matches any single character in that position in the filename. </a:t>
            </a:r>
          </a:p>
          <a:p>
            <a:r>
              <a:rPr lang="en-US" sz="2000" b="0" dirty="0">
                <a:latin typeface="Arial" panose="020B0604020202020204" pitchFamily="34" charset="0"/>
                <a:cs typeface="Arial" panose="020B0604020202020204" pitchFamily="34" charset="0"/>
              </a:rPr>
              <a:t>'*' matches zero or more characters in the filename. A '*' on its own will match all files. '*.*' matches all files with containing a '.'. </a:t>
            </a:r>
          </a:p>
          <a:p>
            <a:r>
              <a:rPr lang="en-US" sz="2000" b="0" dirty="0">
                <a:latin typeface="Arial" panose="020B0604020202020204" pitchFamily="34" charset="0"/>
                <a:cs typeface="Arial" panose="020B0604020202020204" pitchFamily="34" charset="0"/>
              </a:rPr>
              <a:t>Characters enclosed in square brackets ('[' and ']') will match any filename that has one of those characters in that position. </a:t>
            </a:r>
          </a:p>
          <a:p>
            <a:r>
              <a:rPr lang="en-US" sz="2000" b="0" dirty="0">
                <a:latin typeface="Arial" panose="020B0604020202020204" pitchFamily="34" charset="0"/>
                <a:cs typeface="Arial" panose="020B0604020202020204" pitchFamily="34" charset="0"/>
              </a:rPr>
              <a:t>A list of comma separated strings enclosed in curly braces ("{" and "}") will be expanded as a Cartesian product with the surrounding characters. </a:t>
            </a:r>
          </a:p>
          <a:p>
            <a:endParaRPr lang="en-US" sz="2000" b="0" dirty="0"/>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13</a:t>
            </a:fld>
            <a:endParaRPr lang="en-US" dirty="0"/>
          </a:p>
        </p:txBody>
      </p:sp>
    </p:spTree>
    <p:extLst>
      <p:ext uri="{BB962C8B-B14F-4D97-AF65-F5344CB8AC3E}">
        <p14:creationId xmlns:p14="http://schemas.microsoft.com/office/powerpoint/2010/main" val="202139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FILENAMES</a:t>
            </a:r>
          </a:p>
        </p:txBody>
      </p:sp>
      <p:sp>
        <p:nvSpPr>
          <p:cNvPr id="3" name="Content Placeholder 2"/>
          <p:cNvSpPr>
            <a:spLocks noGrp="1"/>
          </p:cNvSpPr>
          <p:nvPr>
            <p:ph sz="quarter" idx="14"/>
          </p:nvPr>
        </p:nvSpPr>
        <p:spPr/>
        <p:txBody>
          <a:bodyPr>
            <a:normAutofit/>
          </a:bodyPr>
          <a:lstStyle/>
          <a:p>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a:p>
            <a:r>
              <a:rPr lang="en-US" sz="2000" b="0" dirty="0">
                <a:latin typeface="Arial" panose="020B0604020202020204" pitchFamily="34" charset="0"/>
                <a:cs typeface="Arial" panose="020B0604020202020204" pitchFamily="34" charset="0"/>
              </a:rPr>
              <a:t>For example:  </a:t>
            </a:r>
          </a:p>
          <a:p>
            <a:r>
              <a:rPr lang="en-US" sz="2000" b="0" dirty="0">
                <a:latin typeface="Arial" panose="020B0604020202020204" pitchFamily="34" charset="0"/>
                <a:cs typeface="Arial" panose="020B0604020202020204" pitchFamily="34" charset="0"/>
              </a:rPr>
              <a:t>??? matches all three-character filenames. </a:t>
            </a:r>
          </a:p>
          <a:p>
            <a:r>
              <a:rPr lang="en-US" sz="2000" b="0" dirty="0">
                <a:latin typeface="Arial" panose="020B0604020202020204" pitchFamily="34" charset="0"/>
                <a:cs typeface="Arial" panose="020B0604020202020204" pitchFamily="34" charset="0"/>
              </a:rPr>
              <a:t>?ell? matches any five-character filenames with 'ell' in the middle. </a:t>
            </a:r>
          </a:p>
          <a:p>
            <a:r>
              <a:rPr lang="en-US" sz="2000" b="0" dirty="0">
                <a:latin typeface="Arial" panose="020B0604020202020204" pitchFamily="34" charset="0"/>
                <a:cs typeface="Arial" panose="020B0604020202020204" pitchFamily="34" charset="0"/>
              </a:rPr>
              <a:t>he* matches any filename beginning with 'he'. </a:t>
            </a:r>
          </a:p>
          <a:p>
            <a:r>
              <a:rPr lang="en-US" sz="2000" b="0" dirty="0">
                <a:latin typeface="Arial" panose="020B0604020202020204" pitchFamily="34" charset="0"/>
                <a:cs typeface="Arial" panose="020B0604020202020204" pitchFamily="34" charset="0"/>
              </a:rPr>
              <a:t>[m-z]*[a-l] matches any filename that begins with a letter from 'm' to 'z' and ends in a letter from 'a' to 'l'. </a:t>
            </a:r>
          </a:p>
          <a:p>
            <a:r>
              <a:rPr lang="en-US" sz="2000" b="0" dirty="0">
                <a:latin typeface="Arial" panose="020B0604020202020204" pitchFamily="34" charset="0"/>
                <a:cs typeface="Arial" panose="020B0604020202020204" pitchFamily="34" charset="0"/>
              </a:rPr>
              <a:t>{/</a:t>
            </a:r>
            <a:r>
              <a:rPr lang="en-US" sz="2000" b="0" dirty="0" err="1">
                <a:latin typeface="Arial" panose="020B0604020202020204" pitchFamily="34" charset="0"/>
                <a:cs typeface="Arial" panose="020B0604020202020204" pitchFamily="34" charset="0"/>
              </a:rPr>
              <a:t>usr</a:t>
            </a:r>
            <a:r>
              <a:rPr lang="en-US" sz="2000" b="0" dirty="0">
                <a:latin typeface="Arial" panose="020B0604020202020204" pitchFamily="34" charset="0"/>
                <a:cs typeface="Arial" panose="020B0604020202020204" pitchFamily="34" charset="0"/>
              </a:rPr>
              <a:t>,}{/bin,/lib}/file expands to /</a:t>
            </a:r>
            <a:r>
              <a:rPr lang="en-US" sz="2000" b="0" dirty="0" err="1">
                <a:latin typeface="Arial" panose="020B0604020202020204" pitchFamily="34" charset="0"/>
                <a:cs typeface="Arial" panose="020B0604020202020204" pitchFamily="34" charset="0"/>
              </a:rPr>
              <a:t>usr</a:t>
            </a:r>
            <a:r>
              <a:rPr lang="en-US" sz="2000" b="0" dirty="0">
                <a:latin typeface="Arial" panose="020B0604020202020204" pitchFamily="34" charset="0"/>
                <a:cs typeface="Arial" panose="020B0604020202020204" pitchFamily="34" charset="0"/>
              </a:rPr>
              <a:t>/bin/file, /</a:t>
            </a:r>
            <a:r>
              <a:rPr lang="en-US" sz="2000" b="0" dirty="0" err="1">
                <a:latin typeface="Arial" panose="020B0604020202020204" pitchFamily="34" charset="0"/>
                <a:cs typeface="Arial" panose="020B0604020202020204" pitchFamily="34" charset="0"/>
              </a:rPr>
              <a:t>usr</a:t>
            </a:r>
            <a:r>
              <a:rPr lang="en-US" sz="2000" b="0" dirty="0">
                <a:latin typeface="Arial" panose="020B0604020202020204" pitchFamily="34" charset="0"/>
                <a:cs typeface="Arial" panose="020B0604020202020204" pitchFamily="34" charset="0"/>
              </a:rPr>
              <a:t>/lib/file, /bin/file and /lib/file. </a:t>
            </a:r>
          </a:p>
          <a:p>
            <a:endParaRPr lang="en-US" sz="20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14</a:t>
            </a:fld>
            <a:endParaRPr lang="en-US" dirty="0"/>
          </a:p>
        </p:txBody>
      </p:sp>
    </p:spTree>
    <p:extLst>
      <p:ext uri="{BB962C8B-B14F-4D97-AF65-F5344CB8AC3E}">
        <p14:creationId xmlns:p14="http://schemas.microsoft.com/office/powerpoint/2010/main" val="334082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chemeClr val="accent5"/>
                </a:solidFill>
                <a:effectLst>
                  <a:outerShdw blurRad="38100" dist="38100" dir="2700000" algn="tl">
                    <a:srgbClr val="000000">
                      <a:alpha val="43137"/>
                    </a:srgbClr>
                  </a:outerShdw>
                </a:effectLst>
              </a:rPr>
              <a:t>FILE HANDLING</a:t>
            </a:r>
          </a:p>
        </p:txBody>
      </p:sp>
      <p:sp>
        <p:nvSpPr>
          <p:cNvPr id="4" name="Slide Number Placeholder 3"/>
          <p:cNvSpPr>
            <a:spLocks noGrp="1"/>
          </p:cNvSpPr>
          <p:nvPr>
            <p:ph type="sldNum" sz="quarter" idx="4294967295"/>
          </p:nvPr>
        </p:nvSpPr>
        <p:spPr>
          <a:xfrm>
            <a:off x="10439400" y="6577014"/>
            <a:ext cx="228600" cy="206375"/>
          </a:xfrm>
        </p:spPr>
        <p:txBody>
          <a:bodyPr/>
          <a:lstStyle/>
          <a:p>
            <a:fld id="{D341B97A-378E-4F69-9D74-E5B0730D91FC}" type="slidenum">
              <a:rPr lang="en-US" smtClean="0"/>
              <a:pPr/>
              <a:t>15</a:t>
            </a:fld>
            <a:endParaRPr lang="en-US" dirty="0"/>
          </a:p>
        </p:txBody>
      </p:sp>
      <p:sp>
        <p:nvSpPr>
          <p:cNvPr id="5" name="Footer Placeholder 4"/>
          <p:cNvSpPr>
            <a:spLocks noGrp="1"/>
          </p:cNvSpPr>
          <p:nvPr>
            <p:ph type="ftr" sz="quarter" idx="4294967295"/>
          </p:nvPr>
        </p:nvSpPr>
        <p:spPr>
          <a:xfrm>
            <a:off x="1524000" y="6577014"/>
            <a:ext cx="4286250" cy="206375"/>
          </a:xfrm>
        </p:spPr>
        <p:txBody>
          <a:bodyPr/>
          <a:lstStyle/>
          <a:p>
            <a:r>
              <a:rPr lang="en-US" dirty="0"/>
              <a:t>Copyright © 2015 Accenture All Rights Reserved.</a:t>
            </a:r>
          </a:p>
        </p:txBody>
      </p:sp>
    </p:spTree>
    <p:extLst>
      <p:ext uri="{BB962C8B-B14F-4D97-AF65-F5344CB8AC3E}">
        <p14:creationId xmlns:p14="http://schemas.microsoft.com/office/powerpoint/2010/main" val="421177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a:t>
            </a:r>
          </a:p>
        </p:txBody>
      </p:sp>
      <p:sp>
        <p:nvSpPr>
          <p:cNvPr id="7" name="Content Placeholder 6"/>
          <p:cNvSpPr>
            <a:spLocks noGrp="1"/>
          </p:cNvSpPr>
          <p:nvPr>
            <p:ph sz="quarter" idx="14"/>
          </p:nvPr>
        </p:nvSpPr>
        <p:spPr/>
        <p:txBody>
          <a:bodyPr/>
          <a:lstStyle/>
          <a:p>
            <a:pPr algn="just"/>
            <a:r>
              <a:rPr lang="en-US" dirty="0"/>
              <a:t>File ownership is an important component of UNIX that provides a secure method for storing files. </a:t>
            </a:r>
          </a:p>
          <a:p>
            <a:pPr algn="just"/>
            <a:r>
              <a:rPr lang="en-US" sz="2000" dirty="0"/>
              <a:t>  </a:t>
            </a:r>
          </a:p>
          <a:p>
            <a:pPr algn="just"/>
            <a:endParaRPr lang="en-US" sz="2000" dirty="0"/>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16</a:t>
            </a:fld>
            <a:endParaRPr lang="en-US" dirty="0"/>
          </a:p>
        </p:txBody>
      </p:sp>
      <p:sp>
        <p:nvSpPr>
          <p:cNvPr id="9" name="TextBox 8"/>
          <p:cNvSpPr txBox="1"/>
          <p:nvPr/>
        </p:nvSpPr>
        <p:spPr>
          <a:xfrm>
            <a:off x="1928999" y="2614411"/>
            <a:ext cx="4489450" cy="2019014"/>
          </a:xfrm>
          <a:prstGeom prst="rect">
            <a:avLst/>
          </a:prstGeom>
          <a:noFill/>
        </p:spPr>
        <p:txBody>
          <a:bodyPr wrap="square" rtlCol="0">
            <a:spAutoFit/>
          </a:bodyPr>
          <a:lstStyle/>
          <a:p>
            <a:r>
              <a:rPr lang="en-US" sz="2400" b="0" dirty="0">
                <a:solidFill>
                  <a:schemeClr val="bg1"/>
                </a:solidFill>
              </a:rPr>
              <a:t>UNIX file attributes:</a:t>
            </a:r>
          </a:p>
          <a:p>
            <a:endParaRPr lang="en-US" sz="2000" b="0" dirty="0">
              <a:solidFill>
                <a:schemeClr val="bg1"/>
              </a:solidFill>
            </a:endParaRPr>
          </a:p>
          <a:p>
            <a:pPr marL="342900" indent="-342900">
              <a:lnSpc>
                <a:spcPct val="150000"/>
              </a:lnSpc>
              <a:buFont typeface="Arial" panose="020B0604020202020204" pitchFamily="34" charset="0"/>
              <a:buChar char="•"/>
            </a:pPr>
            <a:r>
              <a:rPr lang="en-US" sz="2000" b="0" dirty="0">
                <a:solidFill>
                  <a:schemeClr val="bg1"/>
                </a:solidFill>
              </a:rPr>
              <a:t>(u) Owner Permissions</a:t>
            </a:r>
          </a:p>
          <a:p>
            <a:pPr marL="342900" indent="-342900">
              <a:lnSpc>
                <a:spcPct val="150000"/>
              </a:lnSpc>
              <a:buFont typeface="Arial" panose="020B0604020202020204" pitchFamily="34" charset="0"/>
              <a:buChar char="•"/>
            </a:pPr>
            <a:r>
              <a:rPr lang="en-US" sz="2000" b="0" dirty="0">
                <a:solidFill>
                  <a:schemeClr val="bg1"/>
                </a:solidFill>
              </a:rPr>
              <a:t>(g) Group Permissions</a:t>
            </a:r>
          </a:p>
          <a:p>
            <a:pPr marL="342900" indent="-342900">
              <a:lnSpc>
                <a:spcPct val="150000"/>
              </a:lnSpc>
              <a:buFont typeface="Arial" panose="020B0604020202020204" pitchFamily="34" charset="0"/>
              <a:buChar char="•"/>
            </a:pPr>
            <a:r>
              <a:rPr lang="en-US" sz="2000" b="0" dirty="0">
                <a:solidFill>
                  <a:schemeClr val="bg1"/>
                </a:solidFill>
              </a:rPr>
              <a:t>(o) Other Permissions</a:t>
            </a:r>
          </a:p>
        </p:txBody>
      </p:sp>
    </p:spTree>
    <p:extLst>
      <p:ext uri="{BB962C8B-B14F-4D97-AF65-F5344CB8AC3E}">
        <p14:creationId xmlns:p14="http://schemas.microsoft.com/office/powerpoint/2010/main" val="272400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a:t>
            </a:r>
            <a:r>
              <a:rPr lang="en-US" dirty="0">
                <a:solidFill>
                  <a:schemeClr val="bg2"/>
                </a:solidFill>
              </a:rPr>
              <a:t>Cont’d</a:t>
            </a:r>
            <a:r>
              <a:rPr lang="en-US" dirty="0"/>
              <a:t>)	</a:t>
            </a:r>
          </a:p>
        </p:txBody>
      </p:sp>
      <p:sp>
        <p:nvSpPr>
          <p:cNvPr id="7" name="Content Placeholder 6"/>
          <p:cNvSpPr>
            <a:spLocks noGrp="1"/>
          </p:cNvSpPr>
          <p:nvPr>
            <p:ph sz="quarter" idx="14"/>
          </p:nvPr>
        </p:nvSpPr>
        <p:spPr/>
        <p:txBody>
          <a:bodyPr/>
          <a:lstStyle/>
          <a:p>
            <a:pPr algn="just"/>
            <a:r>
              <a:rPr lang="en-US" dirty="0"/>
              <a:t>File and Directory Permissions</a:t>
            </a:r>
          </a:p>
          <a:p>
            <a:pPr algn="just"/>
            <a:endParaRPr lang="en-US" dirty="0"/>
          </a:p>
          <a:p>
            <a:pPr algn="just"/>
            <a:r>
              <a:rPr lang="en-US" sz="2000" dirty="0"/>
              <a:t>  </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17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919738539"/>
              </p:ext>
            </p:extLst>
          </p:nvPr>
        </p:nvGraphicFramePr>
        <p:xfrm>
          <a:off x="1928996" y="2031076"/>
          <a:ext cx="8453254" cy="4336763"/>
        </p:xfrm>
        <a:graphic>
          <a:graphicData uri="http://schemas.openxmlformats.org/drawingml/2006/table">
            <a:tbl>
              <a:tblPr>
                <a:tableStyleId>{2D5ABB26-0587-4C30-8999-92F81FD0307C}</a:tableStyleId>
              </a:tblPr>
              <a:tblGrid>
                <a:gridCol w="1899194">
                  <a:extLst>
                    <a:ext uri="{9D8B030D-6E8A-4147-A177-3AD203B41FA5}">
                      <a16:colId xmlns:a16="http://schemas.microsoft.com/office/drawing/2014/main" val="20000"/>
                    </a:ext>
                  </a:extLst>
                </a:gridCol>
                <a:gridCol w="3077475">
                  <a:extLst>
                    <a:ext uri="{9D8B030D-6E8A-4147-A177-3AD203B41FA5}">
                      <a16:colId xmlns:a16="http://schemas.microsoft.com/office/drawing/2014/main" val="20001"/>
                    </a:ext>
                  </a:extLst>
                </a:gridCol>
                <a:gridCol w="3476585">
                  <a:extLst>
                    <a:ext uri="{9D8B030D-6E8A-4147-A177-3AD203B41FA5}">
                      <a16:colId xmlns:a16="http://schemas.microsoft.com/office/drawing/2014/main" val="20002"/>
                    </a:ext>
                  </a:extLst>
                </a:gridCol>
              </a:tblGrid>
              <a:tr h="538729">
                <a:tc>
                  <a:txBody>
                    <a:bodyPr/>
                    <a:lstStyle/>
                    <a:p>
                      <a:r>
                        <a:rPr lang="en-US" b="1" u="sng" dirty="0">
                          <a:solidFill>
                            <a:schemeClr val="bg1"/>
                          </a:solidFill>
                          <a:latin typeface="Arial" panose="020B0604020202020204" pitchFamily="34" charset="0"/>
                          <a:cs typeface="Arial" panose="020B0604020202020204" pitchFamily="34" charset="0"/>
                        </a:rPr>
                        <a:t>Permission</a:t>
                      </a:r>
                      <a:endParaRPr lang="en-US" b="1" dirty="0">
                        <a:solidFill>
                          <a:schemeClr val="bg1"/>
                        </a:solidFill>
                        <a:latin typeface="Arial" panose="020B0604020202020204" pitchFamily="34" charset="0"/>
                        <a:cs typeface="Arial" panose="020B0604020202020204" pitchFamily="34" charset="0"/>
                      </a:endParaRP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solidFill>
                            <a:schemeClr val="bg1"/>
                          </a:solidFill>
                          <a:latin typeface="Arial" panose="020B0604020202020204" pitchFamily="34" charset="0"/>
                          <a:cs typeface="Arial" panose="020B0604020202020204" pitchFamily="34" charset="0"/>
                        </a:rPr>
                        <a:t>File</a:t>
                      </a:r>
                      <a:endParaRPr lang="en-US" b="1" dirty="0">
                        <a:solidFill>
                          <a:schemeClr val="bg1"/>
                        </a:solidFill>
                        <a:latin typeface="Arial" panose="020B0604020202020204" pitchFamily="34" charset="0"/>
                        <a:cs typeface="Arial" panose="020B0604020202020204" pitchFamily="34" charset="0"/>
                      </a:endParaRP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solidFill>
                            <a:schemeClr val="bg1"/>
                          </a:solidFill>
                          <a:latin typeface="Arial" panose="020B0604020202020204" pitchFamily="34" charset="0"/>
                          <a:cs typeface="Arial" panose="020B0604020202020204" pitchFamily="34" charset="0"/>
                        </a:rPr>
                        <a:t>Directory</a:t>
                      </a:r>
                      <a:endParaRPr lang="en-US" b="1" dirty="0">
                        <a:solidFill>
                          <a:schemeClr val="bg1"/>
                        </a:solidFill>
                        <a:latin typeface="Arial" panose="020B0604020202020204" pitchFamily="34" charset="0"/>
                        <a:cs typeface="Arial" panose="020B0604020202020204" pitchFamily="34" charset="0"/>
                      </a:endParaRP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95483">
                <a:tc>
                  <a:txBody>
                    <a:bodyPr/>
                    <a:lstStyle/>
                    <a:p>
                      <a:r>
                        <a:rPr lang="en-US" dirty="0">
                          <a:solidFill>
                            <a:schemeClr val="bg1"/>
                          </a:solidFill>
                          <a:latin typeface="Arial" panose="020B0604020202020204" pitchFamily="34" charset="0"/>
                          <a:cs typeface="Arial" panose="020B0604020202020204" pitchFamily="34" charset="0"/>
                        </a:rPr>
                        <a:t>Read (r)</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latin typeface="Arial" panose="020B0604020202020204" pitchFamily="34" charset="0"/>
                          <a:cs typeface="Arial" panose="020B0604020202020204" pitchFamily="34" charset="0"/>
                        </a:rPr>
                        <a:t>User can look at the contents of the file</a:t>
                      </a: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latin typeface="Arial" panose="020B0604020202020204" pitchFamily="34" charset="0"/>
                          <a:cs typeface="Arial" panose="020B0604020202020204" pitchFamily="34" charset="0"/>
                        </a:rPr>
                        <a:t>User can list the files in the directory</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1866">
                <a:tc>
                  <a:txBody>
                    <a:bodyPr/>
                    <a:lstStyle/>
                    <a:p>
                      <a:r>
                        <a:rPr lang="en-US" dirty="0">
                          <a:solidFill>
                            <a:schemeClr val="bg1"/>
                          </a:solidFill>
                          <a:latin typeface="Arial" panose="020B0604020202020204" pitchFamily="34" charset="0"/>
                          <a:cs typeface="Arial" panose="020B0604020202020204" pitchFamily="34" charset="0"/>
                        </a:rPr>
                        <a:t>Write (w)</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latin typeface="Arial" panose="020B0604020202020204" pitchFamily="34" charset="0"/>
                          <a:cs typeface="Arial" panose="020B0604020202020204" pitchFamily="34" charset="0"/>
                        </a:rPr>
                        <a:t>User can modify the contents of the file</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latin typeface="Arial" panose="020B0604020202020204" pitchFamily="34" charset="0"/>
                          <a:cs typeface="Arial" panose="020B0604020202020204" pitchFamily="34" charset="0"/>
                        </a:rPr>
                        <a:t>User can create new files and remove existing files in the directory</a:t>
                      </a: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80685">
                <a:tc>
                  <a:txBody>
                    <a:bodyPr/>
                    <a:lstStyle/>
                    <a:p>
                      <a:r>
                        <a:rPr lang="en-US" dirty="0">
                          <a:solidFill>
                            <a:schemeClr val="bg1"/>
                          </a:solidFill>
                          <a:latin typeface="Arial" panose="020B0604020202020204" pitchFamily="34" charset="0"/>
                          <a:cs typeface="Arial" panose="020B0604020202020204" pitchFamily="34" charset="0"/>
                        </a:rPr>
                        <a:t>Execute (x)</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latin typeface="Arial" panose="020B0604020202020204" pitchFamily="34" charset="0"/>
                          <a:cs typeface="Arial" panose="020B0604020202020204" pitchFamily="34" charset="0"/>
                        </a:rPr>
                        <a:t>User can use the filename as a UNIX command</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latin typeface="Arial" panose="020B0604020202020204" pitchFamily="34" charset="0"/>
                          <a:cs typeface="Arial" panose="020B0604020202020204" pitchFamily="34" charset="0"/>
                        </a:rPr>
                        <a:t>User can change into the directory, but cannot list the files unless (s)he has read permission. User can read files if (s)he has read permission on them.</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555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Permissions(Cont’d)	</a:t>
            </a:r>
          </a:p>
        </p:txBody>
      </p:sp>
      <p:sp>
        <p:nvSpPr>
          <p:cNvPr id="7" name="Content Placeholder 6"/>
          <p:cNvSpPr>
            <a:spLocks noGrp="1"/>
          </p:cNvSpPr>
          <p:nvPr>
            <p:ph sz="quarter" idx="14"/>
          </p:nvPr>
        </p:nvSpPr>
        <p:spPr/>
        <p:txBody>
          <a:bodyPr/>
          <a:lstStyle/>
          <a:p>
            <a:pPr algn="just"/>
            <a:r>
              <a:rPr lang="en-US" dirty="0">
                <a:solidFill>
                  <a:schemeClr val="bg1"/>
                </a:solidFill>
              </a:rPr>
              <a:t>Permission Indicators</a:t>
            </a:r>
          </a:p>
          <a:p>
            <a:pPr algn="just"/>
            <a:endParaRPr lang="en-US" dirty="0">
              <a:solidFill>
                <a:schemeClr val="bg1"/>
              </a:solidFill>
            </a:endParaRPr>
          </a:p>
          <a:p>
            <a:pPr algn="just"/>
            <a:r>
              <a:rPr lang="en-US" sz="2000" dirty="0">
                <a:solidFill>
                  <a:schemeClr val="bg1"/>
                </a:solidFill>
              </a:rPr>
              <a:t>  </a:t>
            </a:r>
          </a:p>
        </p:txBody>
      </p:sp>
      <p:sp>
        <p:nvSpPr>
          <p:cNvPr id="4" name="Footer Placeholder 3"/>
          <p:cNvSpPr>
            <a:spLocks noGrp="1"/>
          </p:cNvSpPr>
          <p:nvPr>
            <p:ph type="ftr" sz="quarter" idx="3"/>
          </p:nvPr>
        </p:nvSpPr>
        <p:spPr/>
        <p:txBody>
          <a:bodyPr/>
          <a:lstStyle/>
          <a:p>
            <a:r>
              <a:rPr lang="en-US" dirty="0">
                <a:solidFill>
                  <a:schemeClr val="bg1"/>
                </a:solidFill>
              </a:rPr>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solidFill>
                  <a:schemeClr val="bg1"/>
                </a:solidFill>
              </a:rPr>
              <a:pPr/>
              <a:t>18</a:t>
            </a:fld>
            <a:endParaRPr lang="en-US" dirty="0">
              <a:solidFill>
                <a:schemeClr val="bg1"/>
              </a:solidFill>
            </a:endParaRPr>
          </a:p>
        </p:txBody>
      </p:sp>
      <p:sp>
        <p:nvSpPr>
          <p:cNvPr id="6" name="TextBox 5"/>
          <p:cNvSpPr txBox="1"/>
          <p:nvPr/>
        </p:nvSpPr>
        <p:spPr>
          <a:xfrm>
            <a:off x="3466723" y="2704828"/>
            <a:ext cx="2698957" cy="978729"/>
          </a:xfrm>
          <a:prstGeom prst="rect">
            <a:avLst/>
          </a:prstGeom>
          <a:noFill/>
        </p:spPr>
        <p:txBody>
          <a:bodyPr wrap="square" rtlCol="0">
            <a:spAutoFit/>
          </a:bodyPr>
          <a:lstStyle/>
          <a:p>
            <a:pPr algn="ctr"/>
            <a:r>
              <a:rPr lang="en-US" sz="7200" b="0" dirty="0">
                <a:solidFill>
                  <a:schemeClr val="bg1"/>
                </a:solidFill>
              </a:rPr>
              <a:t>-</a:t>
            </a:r>
            <a:r>
              <a:rPr lang="en-US" sz="7200" b="0" u="sng" dirty="0">
                <a:solidFill>
                  <a:schemeClr val="bg1"/>
                </a:solidFill>
              </a:rPr>
              <a:t>rwx</a:t>
            </a:r>
          </a:p>
        </p:txBody>
      </p:sp>
      <p:sp>
        <p:nvSpPr>
          <p:cNvPr id="8" name="TextBox 7"/>
          <p:cNvSpPr txBox="1"/>
          <p:nvPr/>
        </p:nvSpPr>
        <p:spPr>
          <a:xfrm>
            <a:off x="5428448" y="2704827"/>
            <a:ext cx="1632479" cy="978729"/>
          </a:xfrm>
          <a:prstGeom prst="rect">
            <a:avLst/>
          </a:prstGeom>
          <a:noFill/>
        </p:spPr>
        <p:txBody>
          <a:bodyPr wrap="square" rtlCol="0">
            <a:spAutoFit/>
          </a:bodyPr>
          <a:lstStyle/>
          <a:p>
            <a:pPr algn="ctr"/>
            <a:r>
              <a:rPr lang="en-US" sz="7200" b="0" u="sng" dirty="0">
                <a:solidFill>
                  <a:schemeClr val="bg1"/>
                </a:solidFill>
              </a:rPr>
              <a:t>r-x</a:t>
            </a:r>
          </a:p>
        </p:txBody>
      </p:sp>
      <p:sp>
        <p:nvSpPr>
          <p:cNvPr id="9" name="TextBox 8"/>
          <p:cNvSpPr txBox="1"/>
          <p:nvPr/>
        </p:nvSpPr>
        <p:spPr>
          <a:xfrm>
            <a:off x="6528613" y="2697454"/>
            <a:ext cx="1677904" cy="978729"/>
          </a:xfrm>
          <a:prstGeom prst="rect">
            <a:avLst/>
          </a:prstGeom>
          <a:noFill/>
        </p:spPr>
        <p:txBody>
          <a:bodyPr wrap="square" rtlCol="0">
            <a:spAutoFit/>
          </a:bodyPr>
          <a:lstStyle/>
          <a:p>
            <a:pPr algn="ctr"/>
            <a:r>
              <a:rPr lang="en-US" sz="7200" b="0" u="sng" dirty="0">
                <a:solidFill>
                  <a:schemeClr val="bg1"/>
                </a:solidFill>
              </a:rPr>
              <a:t>x--</a:t>
            </a:r>
          </a:p>
        </p:txBody>
      </p:sp>
      <p:sp>
        <p:nvSpPr>
          <p:cNvPr id="10" name="TextBox 9"/>
          <p:cNvSpPr txBox="1"/>
          <p:nvPr/>
        </p:nvSpPr>
        <p:spPr>
          <a:xfrm>
            <a:off x="1928999" y="4451943"/>
            <a:ext cx="3591048" cy="387798"/>
          </a:xfrm>
          <a:prstGeom prst="rect">
            <a:avLst/>
          </a:prstGeom>
          <a:noFill/>
        </p:spPr>
        <p:txBody>
          <a:bodyPr wrap="none" rtlCol="0">
            <a:spAutoFit/>
          </a:bodyPr>
          <a:lstStyle/>
          <a:p>
            <a:r>
              <a:rPr lang="en-US" sz="2400" b="0" dirty="0">
                <a:solidFill>
                  <a:schemeClr val="bg1"/>
                </a:solidFill>
              </a:rPr>
              <a:t>(2-4) Owner Permissions</a:t>
            </a:r>
          </a:p>
        </p:txBody>
      </p:sp>
      <p:cxnSp>
        <p:nvCxnSpPr>
          <p:cNvPr id="12" name="Elbow Connector 11"/>
          <p:cNvCxnSpPr>
            <a:stCxn id="6" idx="2"/>
            <a:endCxn id="10" idx="0"/>
          </p:cNvCxnSpPr>
          <p:nvPr/>
        </p:nvCxnSpPr>
        <p:spPr bwMode="auto">
          <a:xfrm rot="5400000">
            <a:off x="3886170" y="3521910"/>
            <a:ext cx="768387" cy="1091678"/>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4173724" y="5394439"/>
            <a:ext cx="3539752" cy="387798"/>
          </a:xfrm>
          <a:prstGeom prst="rect">
            <a:avLst/>
          </a:prstGeom>
          <a:noFill/>
        </p:spPr>
        <p:txBody>
          <a:bodyPr wrap="none" rtlCol="0">
            <a:spAutoFit/>
          </a:bodyPr>
          <a:lstStyle/>
          <a:p>
            <a:r>
              <a:rPr lang="en-US" sz="2400" b="0" dirty="0">
                <a:solidFill>
                  <a:schemeClr val="bg1"/>
                </a:solidFill>
              </a:rPr>
              <a:t>(5-7) Group Permissions</a:t>
            </a:r>
          </a:p>
        </p:txBody>
      </p:sp>
      <p:cxnSp>
        <p:nvCxnSpPr>
          <p:cNvPr id="23" name="Elbow Connector 22"/>
          <p:cNvCxnSpPr>
            <a:endCxn id="14" idx="0"/>
          </p:cNvCxnSpPr>
          <p:nvPr/>
        </p:nvCxnSpPr>
        <p:spPr bwMode="auto">
          <a:xfrm rot="5400000">
            <a:off x="5218348" y="4416183"/>
            <a:ext cx="1703509" cy="25300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6668240" y="4440313"/>
            <a:ext cx="3624710" cy="387798"/>
          </a:xfrm>
          <a:prstGeom prst="rect">
            <a:avLst/>
          </a:prstGeom>
          <a:noFill/>
        </p:spPr>
        <p:txBody>
          <a:bodyPr wrap="none" rtlCol="0">
            <a:spAutoFit/>
          </a:bodyPr>
          <a:lstStyle/>
          <a:p>
            <a:r>
              <a:rPr lang="en-US" sz="2400" b="0" dirty="0">
                <a:solidFill>
                  <a:schemeClr val="bg1"/>
                </a:solidFill>
              </a:rPr>
              <a:t>(8-10) Other Permissions</a:t>
            </a:r>
          </a:p>
        </p:txBody>
      </p:sp>
      <p:cxnSp>
        <p:nvCxnSpPr>
          <p:cNvPr id="27" name="Elbow Connector 26"/>
          <p:cNvCxnSpPr>
            <a:stCxn id="9" idx="2"/>
            <a:endCxn id="25" idx="0"/>
          </p:cNvCxnSpPr>
          <p:nvPr/>
        </p:nvCxnSpPr>
        <p:spPr bwMode="auto">
          <a:xfrm rot="16200000" flipH="1">
            <a:off x="7542016" y="3501732"/>
            <a:ext cx="764131" cy="1113030"/>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573494948"/>
              </p:ext>
            </p:extLst>
          </p:nvPr>
        </p:nvGraphicFramePr>
        <p:xfrm>
          <a:off x="8745395" y="2473266"/>
          <a:ext cx="1737360" cy="1112520"/>
        </p:xfrm>
        <a:graphic>
          <a:graphicData uri="http://schemas.openxmlformats.org/drawingml/2006/table">
            <a:tbl>
              <a:tblPr firstRow="1" bandRow="1">
                <a:tableStyleId>{073A0DAA-6AF3-43AB-8588-CEC1D06C72B9}</a:tableStyleId>
              </a:tblPr>
              <a:tblGrid>
                <a:gridCol w="5181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70840">
                <a:tc>
                  <a:txBody>
                    <a:bodyPr/>
                    <a:lstStyle/>
                    <a:p>
                      <a:r>
                        <a:rPr lang="en-US" b="0" dirty="0">
                          <a:solidFill>
                            <a:schemeClr val="tx1"/>
                          </a:solidFill>
                        </a:rPr>
                        <a:t>r</a:t>
                      </a:r>
                      <a:r>
                        <a:rPr lang="en-US" b="0" baseline="0" dirty="0">
                          <a:solidFill>
                            <a:schemeClr val="tx1"/>
                          </a:solidFill>
                        </a:rPr>
                        <a:t> - </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b="0" dirty="0">
                          <a:solidFill>
                            <a:schemeClr val="tx1"/>
                          </a:solidFill>
                        </a:rPr>
                        <a:t>read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solidFill>
                            <a:schemeClr val="tx1"/>
                          </a:solidFill>
                        </a:rPr>
                        <a:t>w</a:t>
                      </a:r>
                      <a:r>
                        <a:rPr lang="en-US" baseline="0" dirty="0">
                          <a:solidFill>
                            <a:schemeClr val="tx1"/>
                          </a:solidFill>
                        </a:rPr>
                        <a:t> - </a:t>
                      </a:r>
                      <a:endParaRPr 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solidFill>
                            <a:schemeClr val="tx1"/>
                          </a:solidFill>
                        </a:rPr>
                        <a:t>write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solidFill>
                            <a:schemeClr val="tx1"/>
                          </a:solidFill>
                        </a:rPr>
                        <a:t>x</a:t>
                      </a:r>
                      <a:r>
                        <a:rPr lang="en-US" baseline="0" dirty="0">
                          <a:solidFill>
                            <a:schemeClr val="tx1"/>
                          </a:solidFill>
                        </a:rPr>
                        <a:t> - </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tx1"/>
                          </a:solidFill>
                        </a:rPr>
                        <a:t>execute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7111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3296" y="1926076"/>
            <a:ext cx="5120640" cy="4648459"/>
          </a:xfrm>
        </p:spPr>
        <p:txBody>
          <a:bodyPr/>
          <a:lstStyle/>
          <a:p>
            <a:r>
              <a:rPr lang="en-US" b="1" dirty="0">
                <a:effectLst>
                  <a:outerShdw blurRad="38100" dist="38100" dir="2700000" algn="tl">
                    <a:srgbClr val="000000">
                      <a:alpha val="43137"/>
                    </a:srgbClr>
                  </a:outerShdw>
                </a:effectLst>
              </a:rPr>
              <a:t>UNIX OVERVIEW</a:t>
            </a:r>
          </a:p>
        </p:txBody>
      </p:sp>
      <p:sp>
        <p:nvSpPr>
          <p:cNvPr id="4" name="Slide Number Placeholder 3"/>
          <p:cNvSpPr>
            <a:spLocks noGrp="1"/>
          </p:cNvSpPr>
          <p:nvPr>
            <p:ph type="sldNum" sz="quarter" idx="4294967295"/>
          </p:nvPr>
        </p:nvSpPr>
        <p:spPr>
          <a:xfrm>
            <a:off x="8974138" y="6511926"/>
            <a:ext cx="1693862" cy="269875"/>
          </a:xfrm>
        </p:spPr>
        <p:txBody>
          <a:bodyPr/>
          <a:lstStyle/>
          <a:p>
            <a:fld id="{D341B97A-378E-4F69-9D74-E5B0730D91FC}" type="slidenum">
              <a:rPr lang="en-US" smtClean="0"/>
              <a:pPr/>
              <a:t>1</a:t>
            </a:fld>
            <a:endParaRPr lang="en-US" dirty="0"/>
          </a:p>
        </p:txBody>
      </p:sp>
      <p:sp>
        <p:nvSpPr>
          <p:cNvPr id="5" name="Footer Placeholder 4"/>
          <p:cNvSpPr>
            <a:spLocks noGrp="1"/>
          </p:cNvSpPr>
          <p:nvPr>
            <p:ph type="ftr" sz="quarter" idx="4294967295"/>
          </p:nvPr>
        </p:nvSpPr>
        <p:spPr>
          <a:xfrm>
            <a:off x="1524000" y="6324600"/>
            <a:ext cx="4489450" cy="457200"/>
          </a:xfrm>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988346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a:t>
            </a:r>
            <a:r>
              <a:rPr lang="en-US" dirty="0">
                <a:solidFill>
                  <a:schemeClr val="bg2"/>
                </a:solidFill>
              </a:rPr>
              <a:t>Cont’d</a:t>
            </a:r>
            <a:r>
              <a:rPr lang="en-US" dirty="0"/>
              <a:t>)	</a:t>
            </a:r>
          </a:p>
        </p:txBody>
      </p:sp>
      <p:sp>
        <p:nvSpPr>
          <p:cNvPr id="7" name="Content Placeholder 6"/>
          <p:cNvSpPr>
            <a:spLocks noGrp="1"/>
          </p:cNvSpPr>
          <p:nvPr>
            <p:ph sz="quarter" idx="14"/>
          </p:nvPr>
        </p:nvSpPr>
        <p:spPr/>
        <p:txBody>
          <a:bodyPr/>
          <a:lstStyle/>
          <a:p>
            <a:pPr algn="just"/>
            <a:r>
              <a:rPr lang="en-US" dirty="0"/>
              <a:t>Changing Permissions</a:t>
            </a:r>
          </a:p>
          <a:p>
            <a:pPr lvl="1" algn="just"/>
            <a:r>
              <a:rPr lang="en-US" dirty="0"/>
              <a:t>To change file or directory permissions, you use the </a:t>
            </a:r>
            <a:r>
              <a:rPr lang="en-US" b="1" dirty="0"/>
              <a:t>chmod</a:t>
            </a:r>
            <a:r>
              <a:rPr lang="en-US" dirty="0"/>
              <a:t> (change mode) command. 	</a:t>
            </a:r>
          </a:p>
          <a:p>
            <a:pPr algn="just"/>
            <a:r>
              <a:rPr lang="en-US" sz="2000" dirty="0"/>
              <a:t>  </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19</a:t>
            </a:fld>
            <a:endParaRPr lang="en-US" dirty="0"/>
          </a:p>
        </p:txBody>
      </p:sp>
      <p:sp>
        <p:nvSpPr>
          <p:cNvPr id="17" name="TextBox 16"/>
          <p:cNvSpPr txBox="1"/>
          <p:nvPr/>
        </p:nvSpPr>
        <p:spPr>
          <a:xfrm>
            <a:off x="2225040" y="2811831"/>
            <a:ext cx="4419600" cy="1200329"/>
          </a:xfrm>
          <a:prstGeom prst="rect">
            <a:avLst/>
          </a:prstGeom>
          <a:noFill/>
        </p:spPr>
        <p:txBody>
          <a:bodyPr wrap="square" rtlCol="0">
            <a:spAutoFit/>
          </a:bodyPr>
          <a:lstStyle/>
          <a:p>
            <a:pPr>
              <a:lnSpc>
                <a:spcPct val="100000"/>
              </a:lnSpc>
            </a:pPr>
            <a:r>
              <a:rPr lang="en-US" sz="2400" b="0" dirty="0">
                <a:solidFill>
                  <a:schemeClr val="bg1"/>
                </a:solidFill>
              </a:rPr>
              <a:t>2 Ways to change permissions:</a:t>
            </a:r>
          </a:p>
          <a:p>
            <a:pPr marL="342900" indent="-342900">
              <a:lnSpc>
                <a:spcPct val="100000"/>
              </a:lnSpc>
              <a:buFont typeface="Arial" panose="020B0604020202020204" pitchFamily="34" charset="0"/>
              <a:buChar char="•"/>
            </a:pPr>
            <a:r>
              <a:rPr lang="en-US" sz="2400" b="0" dirty="0">
                <a:solidFill>
                  <a:schemeClr val="bg1"/>
                </a:solidFill>
              </a:rPr>
              <a:t>Symbolic Mode</a:t>
            </a:r>
          </a:p>
          <a:p>
            <a:pPr marL="342900" indent="-342900">
              <a:lnSpc>
                <a:spcPct val="100000"/>
              </a:lnSpc>
              <a:buFont typeface="Arial" panose="020B0604020202020204" pitchFamily="34" charset="0"/>
              <a:buChar char="•"/>
            </a:pPr>
            <a:r>
              <a:rPr lang="en-US" sz="2400" b="0" dirty="0">
                <a:solidFill>
                  <a:schemeClr val="bg1"/>
                </a:solidFill>
              </a:rPr>
              <a:t>Absolute Permission</a:t>
            </a:r>
          </a:p>
        </p:txBody>
      </p:sp>
      <p:sp>
        <p:nvSpPr>
          <p:cNvPr id="18" name="TextBox 17"/>
          <p:cNvSpPr txBox="1"/>
          <p:nvPr/>
        </p:nvSpPr>
        <p:spPr>
          <a:xfrm>
            <a:off x="2225041" y="4373829"/>
            <a:ext cx="3078087" cy="830997"/>
          </a:xfrm>
          <a:prstGeom prst="rect">
            <a:avLst/>
          </a:prstGeom>
          <a:noFill/>
        </p:spPr>
        <p:txBody>
          <a:bodyPr wrap="none" rtlCol="0">
            <a:spAutoFit/>
          </a:bodyPr>
          <a:lstStyle/>
          <a:p>
            <a:pPr>
              <a:lnSpc>
                <a:spcPct val="100000"/>
              </a:lnSpc>
            </a:pPr>
            <a:r>
              <a:rPr lang="en-US" sz="2400" b="0" dirty="0">
                <a:solidFill>
                  <a:schemeClr val="bg1"/>
                </a:solidFill>
              </a:rPr>
              <a:t>Format:</a:t>
            </a:r>
          </a:p>
          <a:p>
            <a:pPr>
              <a:lnSpc>
                <a:spcPct val="100000"/>
              </a:lnSpc>
            </a:pPr>
            <a:r>
              <a:rPr lang="en-US" sz="2400" b="0" dirty="0">
                <a:solidFill>
                  <a:schemeClr val="bg1"/>
                </a:solidFill>
              </a:rPr>
              <a:t>$ chmod </a:t>
            </a:r>
            <a:r>
              <a:rPr lang="en-US" sz="2400" b="0" i="1" dirty="0">
                <a:solidFill>
                  <a:schemeClr val="bg1"/>
                </a:solidFill>
              </a:rPr>
              <a:t>options files</a:t>
            </a:r>
          </a:p>
        </p:txBody>
      </p:sp>
    </p:spTree>
    <p:extLst>
      <p:ext uri="{BB962C8B-B14F-4D97-AF65-F5344CB8AC3E}">
        <p14:creationId xmlns:p14="http://schemas.microsoft.com/office/powerpoint/2010/main" val="126232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a:t>
            </a:r>
            <a:r>
              <a:rPr lang="en-US" dirty="0">
                <a:solidFill>
                  <a:schemeClr val="bg2"/>
                </a:solidFill>
              </a:rPr>
              <a:t>Cont’d</a:t>
            </a:r>
            <a:r>
              <a:rPr lang="en-US" dirty="0"/>
              <a:t>)	</a:t>
            </a:r>
          </a:p>
        </p:txBody>
      </p:sp>
      <p:sp>
        <p:nvSpPr>
          <p:cNvPr id="7" name="Content Placeholder 6"/>
          <p:cNvSpPr>
            <a:spLocks noGrp="1"/>
          </p:cNvSpPr>
          <p:nvPr>
            <p:ph sz="quarter" idx="14"/>
          </p:nvPr>
        </p:nvSpPr>
        <p:spPr/>
        <p:txBody>
          <a:bodyPr/>
          <a:lstStyle/>
          <a:p>
            <a:pPr algn="just"/>
            <a:r>
              <a:rPr lang="en-US" dirty="0"/>
              <a:t>Using </a:t>
            </a:r>
            <a:r>
              <a:rPr lang="en-US" b="1" dirty="0"/>
              <a:t>chmod</a:t>
            </a:r>
            <a:r>
              <a:rPr lang="en-US" dirty="0"/>
              <a:t> in Symbolic Mode	</a:t>
            </a:r>
          </a:p>
          <a:p>
            <a:pPr algn="just"/>
            <a:r>
              <a:rPr lang="en-US" sz="2000" dirty="0"/>
              <a:t> </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74390531"/>
              </p:ext>
            </p:extLst>
          </p:nvPr>
        </p:nvGraphicFramePr>
        <p:xfrm>
          <a:off x="1928999" y="2148840"/>
          <a:ext cx="8372289" cy="1684020"/>
        </p:xfrm>
        <a:graphic>
          <a:graphicData uri="http://schemas.openxmlformats.org/drawingml/2006/table">
            <a:tbl>
              <a:tblPr/>
              <a:tblGrid>
                <a:gridCol w="2155322">
                  <a:extLst>
                    <a:ext uri="{9D8B030D-6E8A-4147-A177-3AD203B41FA5}">
                      <a16:colId xmlns:a16="http://schemas.microsoft.com/office/drawing/2014/main" val="20000"/>
                    </a:ext>
                  </a:extLst>
                </a:gridCol>
                <a:gridCol w="6216967">
                  <a:extLst>
                    <a:ext uri="{9D8B030D-6E8A-4147-A177-3AD203B41FA5}">
                      <a16:colId xmlns:a16="http://schemas.microsoft.com/office/drawing/2014/main" val="20001"/>
                    </a:ext>
                  </a:extLst>
                </a:gridCol>
              </a:tblGrid>
              <a:tr h="609600">
                <a:tc>
                  <a:txBody>
                    <a:bodyPr/>
                    <a:lstStyle/>
                    <a:p>
                      <a:pPr algn="l" fontAlgn="t"/>
                      <a:r>
                        <a:rPr lang="en-US" dirty="0">
                          <a:solidFill>
                            <a:schemeClr val="bg1"/>
                          </a:solidFill>
                          <a:effectLst/>
                        </a:rPr>
                        <a:t>Chmod operator</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algn="l" fontAlgn="t"/>
                      <a:r>
                        <a:rPr lang="en-US" dirty="0">
                          <a:solidFill>
                            <a:schemeClr val="bg1"/>
                          </a:solidFill>
                          <a:effectLst/>
                        </a:rPr>
                        <a:t>Description</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US" b="1" dirty="0">
                          <a:solidFill>
                            <a:schemeClr val="bg1"/>
                          </a:solidFill>
                          <a:effectLst/>
                        </a:rPr>
                        <a:t>+</a:t>
                      </a:r>
                      <a:endParaRPr lang="en-US" dirty="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Adds the designated permission(s) to a file or directory.</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b="1" dirty="0">
                          <a:solidFill>
                            <a:schemeClr val="bg1"/>
                          </a:solidFill>
                          <a:effectLst/>
                        </a:rPr>
                        <a:t>-</a:t>
                      </a:r>
                      <a:endParaRPr lang="en-US" dirty="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Removes the designated permission(s) from a file or directory.</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b="1" dirty="0">
                          <a:solidFill>
                            <a:schemeClr val="bg1"/>
                          </a:solidFill>
                          <a:effectLst/>
                        </a:rPr>
                        <a:t>=</a:t>
                      </a:r>
                      <a:endParaRPr lang="en-US" dirty="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Sets the designated permission(s).</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1929000" y="4644948"/>
            <a:ext cx="4872645" cy="1126462"/>
          </a:xfrm>
          <a:prstGeom prst="rect">
            <a:avLst/>
          </a:prstGeom>
          <a:noFill/>
        </p:spPr>
        <p:txBody>
          <a:bodyPr wrap="square" rtlCol="0">
            <a:spAutoFit/>
          </a:bodyPr>
          <a:lstStyle/>
          <a:p>
            <a:r>
              <a:rPr lang="en-US" sz="2000" b="0" dirty="0">
                <a:solidFill>
                  <a:schemeClr val="bg1"/>
                </a:solidFill>
              </a:rPr>
              <a:t>Ex.</a:t>
            </a:r>
          </a:p>
          <a:p>
            <a:endParaRPr lang="en-US" sz="2000" b="0" dirty="0">
              <a:solidFill>
                <a:schemeClr val="bg1"/>
              </a:solidFill>
            </a:endParaRPr>
          </a:p>
          <a:p>
            <a:r>
              <a:rPr lang="en-US" sz="2000" b="0" dirty="0">
                <a:solidFill>
                  <a:schemeClr val="bg1"/>
                </a:solidFill>
              </a:rPr>
              <a:t>$ chmod o+wx README.txt</a:t>
            </a:r>
          </a:p>
          <a:p>
            <a:endParaRPr lang="en-US" sz="2400" b="0" dirty="0"/>
          </a:p>
        </p:txBody>
      </p:sp>
      <p:graphicFrame>
        <p:nvGraphicFramePr>
          <p:cNvPr id="8" name="Table 7"/>
          <p:cNvGraphicFramePr>
            <a:graphicFrameLocks noGrp="1"/>
          </p:cNvGraphicFramePr>
          <p:nvPr>
            <p:extLst>
              <p:ext uri="{D42A27DB-BD31-4B8C-83A1-F6EECF244321}">
                <p14:modId xmlns:p14="http://schemas.microsoft.com/office/powerpoint/2010/main" val="1747309091"/>
              </p:ext>
            </p:extLst>
          </p:nvPr>
        </p:nvGraphicFramePr>
        <p:xfrm>
          <a:off x="4252452" y="2153266"/>
          <a:ext cx="6017342" cy="737419"/>
        </p:xfrm>
        <a:graphic>
          <a:graphicData uri="http://schemas.openxmlformats.org/drawingml/2006/table">
            <a:tbl>
              <a:tblPr/>
              <a:tblGrid>
                <a:gridCol w="6017342">
                  <a:extLst>
                    <a:ext uri="{9D8B030D-6E8A-4147-A177-3AD203B41FA5}">
                      <a16:colId xmlns:a16="http://schemas.microsoft.com/office/drawing/2014/main" val="3048371272"/>
                    </a:ext>
                  </a:extLst>
                </a:gridCol>
              </a:tblGrid>
              <a:tr h="73741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54879317"/>
                  </a:ext>
                </a:extLst>
              </a:tr>
            </a:tbl>
          </a:graphicData>
        </a:graphic>
      </p:graphicFrame>
    </p:spTree>
    <p:extLst>
      <p:ext uri="{BB962C8B-B14F-4D97-AF65-F5344CB8AC3E}">
        <p14:creationId xmlns:p14="http://schemas.microsoft.com/office/powerpoint/2010/main" val="280151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a:t>
            </a:r>
            <a:r>
              <a:rPr lang="en-US" dirty="0">
                <a:solidFill>
                  <a:schemeClr val="bg2"/>
                </a:solidFill>
              </a:rPr>
              <a:t>Cont’d</a:t>
            </a:r>
            <a:r>
              <a:rPr lang="en-US" dirty="0"/>
              <a:t>)	</a:t>
            </a:r>
          </a:p>
        </p:txBody>
      </p:sp>
      <p:sp>
        <p:nvSpPr>
          <p:cNvPr id="7" name="Content Placeholder 6"/>
          <p:cNvSpPr>
            <a:spLocks noGrp="1"/>
          </p:cNvSpPr>
          <p:nvPr>
            <p:ph sz="quarter" idx="14"/>
          </p:nvPr>
        </p:nvSpPr>
        <p:spPr/>
        <p:txBody>
          <a:bodyPr/>
          <a:lstStyle/>
          <a:p>
            <a:r>
              <a:rPr lang="en-US" dirty="0"/>
              <a:t>Using </a:t>
            </a:r>
            <a:r>
              <a:rPr lang="en-US" b="1" dirty="0"/>
              <a:t>chmod</a:t>
            </a:r>
            <a:r>
              <a:rPr lang="en-US" dirty="0"/>
              <a:t> with Absolute Permissions</a:t>
            </a:r>
          </a:p>
          <a:p>
            <a:pPr algn="just"/>
            <a:r>
              <a:rPr lang="en-US" sz="2000" dirty="0"/>
              <a:t> </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59631872"/>
              </p:ext>
            </p:extLst>
          </p:nvPr>
        </p:nvGraphicFramePr>
        <p:xfrm>
          <a:off x="1921060" y="2005014"/>
          <a:ext cx="8380228" cy="4434938"/>
        </p:xfrm>
        <a:graphic>
          <a:graphicData uri="http://schemas.openxmlformats.org/drawingml/2006/table">
            <a:tbl>
              <a:tblPr/>
              <a:tblGrid>
                <a:gridCol w="1054466">
                  <a:extLst>
                    <a:ext uri="{9D8B030D-6E8A-4147-A177-3AD203B41FA5}">
                      <a16:colId xmlns:a16="http://schemas.microsoft.com/office/drawing/2014/main" val="20000"/>
                    </a:ext>
                  </a:extLst>
                </a:gridCol>
                <a:gridCol w="6271296">
                  <a:extLst>
                    <a:ext uri="{9D8B030D-6E8A-4147-A177-3AD203B41FA5}">
                      <a16:colId xmlns:a16="http://schemas.microsoft.com/office/drawing/2014/main" val="20001"/>
                    </a:ext>
                  </a:extLst>
                </a:gridCol>
                <a:gridCol w="1054466">
                  <a:extLst>
                    <a:ext uri="{9D8B030D-6E8A-4147-A177-3AD203B41FA5}">
                      <a16:colId xmlns:a16="http://schemas.microsoft.com/office/drawing/2014/main" val="20002"/>
                    </a:ext>
                  </a:extLst>
                </a:gridCol>
              </a:tblGrid>
              <a:tr h="580178">
                <a:tc>
                  <a:txBody>
                    <a:bodyPr/>
                    <a:lstStyle/>
                    <a:p>
                      <a:pPr algn="l" fontAlgn="t"/>
                      <a:r>
                        <a:rPr lang="en-US" sz="1600" dirty="0">
                          <a:solidFill>
                            <a:schemeClr val="bg1"/>
                          </a:solidFill>
                          <a:effectLst/>
                        </a:rPr>
                        <a:t>Number</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algn="l" fontAlgn="t"/>
                      <a:r>
                        <a:rPr lang="en-US" sz="1600" dirty="0">
                          <a:solidFill>
                            <a:schemeClr val="bg1"/>
                          </a:solidFill>
                          <a:effectLst/>
                        </a:rPr>
                        <a:t>Octal Permission Representation</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algn="l" fontAlgn="t"/>
                      <a:r>
                        <a:rPr lang="en-US" sz="1600" dirty="0">
                          <a:solidFill>
                            <a:schemeClr val="bg1"/>
                          </a:solidFill>
                          <a:effectLst/>
                        </a:rPr>
                        <a:t>Ref</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54674">
                <a:tc>
                  <a:txBody>
                    <a:bodyPr/>
                    <a:lstStyle/>
                    <a:p>
                      <a:pPr fontAlgn="t"/>
                      <a:r>
                        <a:rPr lang="en-US" sz="1600" b="1" dirty="0">
                          <a:solidFill>
                            <a:schemeClr val="bg1"/>
                          </a:solidFill>
                          <a:effectLst/>
                        </a:rPr>
                        <a:t>0</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No permission</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54674">
                <a:tc>
                  <a:txBody>
                    <a:bodyPr/>
                    <a:lstStyle/>
                    <a:p>
                      <a:pPr fontAlgn="t"/>
                      <a:r>
                        <a:rPr lang="en-US" sz="1600" b="1" dirty="0">
                          <a:solidFill>
                            <a:schemeClr val="bg1"/>
                          </a:solidFill>
                          <a:effectLst/>
                        </a:rPr>
                        <a:t>1</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Execute permission</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--x</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54674">
                <a:tc>
                  <a:txBody>
                    <a:bodyPr/>
                    <a:lstStyle/>
                    <a:p>
                      <a:pPr fontAlgn="t"/>
                      <a:r>
                        <a:rPr lang="en-US" sz="1600" b="1" dirty="0">
                          <a:solidFill>
                            <a:schemeClr val="bg1"/>
                          </a:solidFill>
                          <a:effectLst/>
                        </a:rPr>
                        <a:t>2</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Write permission</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-w-</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580178">
                <a:tc>
                  <a:txBody>
                    <a:bodyPr/>
                    <a:lstStyle/>
                    <a:p>
                      <a:pPr fontAlgn="t"/>
                      <a:r>
                        <a:rPr lang="en-US" sz="1600" b="1" dirty="0">
                          <a:solidFill>
                            <a:schemeClr val="bg1"/>
                          </a:solidFill>
                          <a:effectLst/>
                        </a:rPr>
                        <a:t>3</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Execute and write permission: 1 (execute) + 2 (write) = 3</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-wx</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54674">
                <a:tc>
                  <a:txBody>
                    <a:bodyPr/>
                    <a:lstStyle/>
                    <a:p>
                      <a:pPr fontAlgn="t"/>
                      <a:r>
                        <a:rPr lang="en-US" sz="1600" b="1" dirty="0">
                          <a:solidFill>
                            <a:schemeClr val="bg1"/>
                          </a:solidFill>
                          <a:effectLst/>
                        </a:rPr>
                        <a:t>4</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Read permission</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580178">
                <a:tc>
                  <a:txBody>
                    <a:bodyPr/>
                    <a:lstStyle/>
                    <a:p>
                      <a:pPr fontAlgn="t"/>
                      <a:r>
                        <a:rPr lang="en-US" sz="1600" b="1" dirty="0">
                          <a:solidFill>
                            <a:schemeClr val="bg1"/>
                          </a:solidFill>
                          <a:effectLst/>
                        </a:rPr>
                        <a:t>5</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Read and execute permission: 4 (read) + 1 (execute) = 5</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r-x</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580178">
                <a:tc>
                  <a:txBody>
                    <a:bodyPr/>
                    <a:lstStyle/>
                    <a:p>
                      <a:pPr fontAlgn="t"/>
                      <a:r>
                        <a:rPr lang="en-US" sz="1600" b="1" dirty="0">
                          <a:solidFill>
                            <a:schemeClr val="bg1"/>
                          </a:solidFill>
                          <a:effectLst/>
                        </a:rPr>
                        <a:t>6</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Read and write permission: 4 (read) + 2 (write) = 6</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rw-</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580178">
                <a:tc>
                  <a:txBody>
                    <a:bodyPr/>
                    <a:lstStyle/>
                    <a:p>
                      <a:pPr fontAlgn="t"/>
                      <a:r>
                        <a:rPr lang="en-US" sz="1600" b="1" dirty="0">
                          <a:solidFill>
                            <a:schemeClr val="bg1"/>
                          </a:solidFill>
                          <a:effectLst/>
                        </a:rPr>
                        <a:t>7</a:t>
                      </a:r>
                      <a:endParaRPr lang="en-US" sz="1600" dirty="0">
                        <a:solidFill>
                          <a:schemeClr val="bg1"/>
                        </a:solidFill>
                        <a:effectLst/>
                      </a:endParaRP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All permissions: 4 (read) + 2 (write) + 1 (execute) = 7</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600" dirty="0">
                          <a:solidFill>
                            <a:schemeClr val="bg1"/>
                          </a:solidFill>
                          <a:effectLst/>
                        </a:rPr>
                        <a:t>rwx</a:t>
                      </a:r>
                    </a:p>
                  </a:txBody>
                  <a:tcPr marL="69836" marR="69836" marT="69836" marB="6983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15957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and Directory Permissions(</a:t>
            </a:r>
            <a:r>
              <a:rPr lang="en-US" dirty="0">
                <a:solidFill>
                  <a:schemeClr val="bg2"/>
                </a:solidFill>
              </a:rPr>
              <a:t>Cont’d</a:t>
            </a:r>
            <a:r>
              <a:rPr lang="en-US" dirty="0"/>
              <a:t>)	</a:t>
            </a:r>
          </a:p>
        </p:txBody>
      </p:sp>
      <p:sp>
        <p:nvSpPr>
          <p:cNvPr id="7" name="Content Placeholder 6"/>
          <p:cNvSpPr>
            <a:spLocks noGrp="1"/>
          </p:cNvSpPr>
          <p:nvPr>
            <p:ph sz="quarter" idx="14"/>
          </p:nvPr>
        </p:nvSpPr>
        <p:spPr/>
        <p:txBody>
          <a:bodyPr/>
          <a:lstStyle/>
          <a:p>
            <a:r>
              <a:rPr lang="en-US" dirty="0"/>
              <a:t>Using </a:t>
            </a:r>
            <a:r>
              <a:rPr lang="en-US" b="1" dirty="0"/>
              <a:t>chmod</a:t>
            </a:r>
            <a:r>
              <a:rPr lang="en-US" dirty="0"/>
              <a:t> with Absolute Permissions (Cont’d)</a:t>
            </a:r>
          </a:p>
          <a:p>
            <a:pPr algn="just"/>
            <a:r>
              <a:rPr lang="en-US" sz="2000" dirty="0"/>
              <a:t> </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22</a:t>
            </a:fld>
            <a:endParaRPr lang="en-US" dirty="0"/>
          </a:p>
        </p:txBody>
      </p:sp>
      <p:sp>
        <p:nvSpPr>
          <p:cNvPr id="2" name="TextBox 1"/>
          <p:cNvSpPr txBox="1"/>
          <p:nvPr/>
        </p:nvSpPr>
        <p:spPr>
          <a:xfrm>
            <a:off x="1921060" y="2220568"/>
            <a:ext cx="5669280" cy="1200329"/>
          </a:xfrm>
          <a:prstGeom prst="rect">
            <a:avLst/>
          </a:prstGeom>
          <a:noFill/>
        </p:spPr>
        <p:txBody>
          <a:bodyPr wrap="square" rtlCol="0">
            <a:spAutoFit/>
          </a:bodyPr>
          <a:lstStyle/>
          <a:p>
            <a:pPr>
              <a:lnSpc>
                <a:spcPct val="150000"/>
              </a:lnSpc>
            </a:pPr>
            <a:r>
              <a:rPr lang="en-US" sz="2400" b="0" dirty="0">
                <a:solidFill>
                  <a:schemeClr val="bg1"/>
                </a:solidFill>
              </a:rPr>
              <a:t>Ex.</a:t>
            </a:r>
          </a:p>
          <a:p>
            <a:pPr>
              <a:lnSpc>
                <a:spcPct val="150000"/>
              </a:lnSpc>
            </a:pPr>
            <a:r>
              <a:rPr lang="en-US" sz="2400" b="0" dirty="0">
                <a:solidFill>
                  <a:schemeClr val="bg1"/>
                </a:solidFill>
              </a:rPr>
              <a:t>$ chmod 755 README.txt</a:t>
            </a:r>
          </a:p>
        </p:txBody>
      </p:sp>
    </p:spTree>
    <p:extLst>
      <p:ext uri="{BB962C8B-B14F-4D97-AF65-F5344CB8AC3E}">
        <p14:creationId xmlns:p14="http://schemas.microsoft.com/office/powerpoint/2010/main" val="1113228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files	</a:t>
            </a:r>
          </a:p>
        </p:txBody>
      </p:sp>
      <p:sp>
        <p:nvSpPr>
          <p:cNvPr id="7" name="Content Placeholder 6"/>
          <p:cNvSpPr>
            <a:spLocks noGrp="1"/>
          </p:cNvSpPr>
          <p:nvPr>
            <p:ph sz="quarter" idx="14"/>
          </p:nvPr>
        </p:nvSpPr>
        <p:spPr/>
        <p:txBody>
          <a:bodyPr/>
          <a:lstStyle/>
          <a:p>
            <a:pPr algn="just"/>
            <a:r>
              <a:rPr lang="en-US" dirty="0"/>
              <a:t>Finding Files </a:t>
            </a:r>
          </a:p>
          <a:p>
            <a:pPr lvl="1" algn="just"/>
            <a:r>
              <a:rPr lang="en-US" dirty="0"/>
              <a:t>There are at least three ways to find files when you don't know their exact location. Use the following commands:</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23</a:t>
            </a:fld>
            <a:endParaRPr lang="en-US" dirty="0"/>
          </a:p>
        </p:txBody>
      </p:sp>
      <p:sp>
        <p:nvSpPr>
          <p:cNvPr id="6" name="TextBox 5"/>
          <p:cNvSpPr txBox="1"/>
          <p:nvPr/>
        </p:nvSpPr>
        <p:spPr>
          <a:xfrm>
            <a:off x="2240281" y="2644537"/>
            <a:ext cx="2893741" cy="1754326"/>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400" b="0" dirty="0">
                <a:solidFill>
                  <a:schemeClr val="bg1"/>
                </a:solidFill>
              </a:rPr>
              <a:t>Find command</a:t>
            </a:r>
          </a:p>
          <a:p>
            <a:pPr marL="342900" indent="-342900">
              <a:lnSpc>
                <a:spcPct val="150000"/>
              </a:lnSpc>
              <a:buFont typeface="Arial" panose="020B0604020202020204" pitchFamily="34" charset="0"/>
              <a:buChar char="•"/>
            </a:pPr>
            <a:r>
              <a:rPr lang="en-US" sz="2400" b="0" dirty="0">
                <a:solidFill>
                  <a:schemeClr val="bg1"/>
                </a:solidFill>
              </a:rPr>
              <a:t>Which command</a:t>
            </a:r>
          </a:p>
          <a:p>
            <a:pPr marL="342900" indent="-342900">
              <a:lnSpc>
                <a:spcPct val="150000"/>
              </a:lnSpc>
              <a:buFont typeface="Arial" panose="020B0604020202020204" pitchFamily="34" charset="0"/>
              <a:buChar char="•"/>
            </a:pPr>
            <a:r>
              <a:rPr lang="en-US" sz="2400" b="0" dirty="0">
                <a:solidFill>
                  <a:schemeClr val="bg1"/>
                </a:solidFill>
              </a:rPr>
              <a:t>Locate command</a:t>
            </a:r>
          </a:p>
        </p:txBody>
      </p:sp>
    </p:spTree>
    <p:extLst>
      <p:ext uri="{BB962C8B-B14F-4D97-AF65-F5344CB8AC3E}">
        <p14:creationId xmlns:p14="http://schemas.microsoft.com/office/powerpoint/2010/main" val="112218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files (Cont’d)	</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24</a:t>
            </a:fld>
            <a:endParaRPr lang="en-US" dirty="0"/>
          </a:p>
        </p:txBody>
      </p:sp>
      <p:sp>
        <p:nvSpPr>
          <p:cNvPr id="6" name="TextBox 5"/>
          <p:cNvSpPr txBox="1"/>
          <p:nvPr/>
        </p:nvSpPr>
        <p:spPr>
          <a:xfrm>
            <a:off x="1921060" y="1584349"/>
            <a:ext cx="8380228" cy="2123658"/>
          </a:xfrm>
          <a:prstGeom prst="rect">
            <a:avLst/>
          </a:prstGeom>
          <a:noFill/>
        </p:spPr>
        <p:txBody>
          <a:bodyPr wrap="square" rtlCol="0">
            <a:spAutoFit/>
          </a:bodyPr>
          <a:lstStyle/>
          <a:p>
            <a:pPr>
              <a:lnSpc>
                <a:spcPct val="150000"/>
              </a:lnSpc>
            </a:pPr>
            <a:r>
              <a:rPr lang="en-US" sz="2800" b="0" dirty="0">
                <a:solidFill>
                  <a:schemeClr val="bg1"/>
                </a:solidFill>
              </a:rPr>
              <a:t>Find command</a:t>
            </a:r>
          </a:p>
          <a:p>
            <a:pPr>
              <a:lnSpc>
                <a:spcPct val="150000"/>
              </a:lnSpc>
            </a:pPr>
            <a:r>
              <a:rPr lang="en-US" sz="2000" b="0" dirty="0">
                <a:solidFill>
                  <a:schemeClr val="bg1"/>
                </a:solidFill>
              </a:rPr>
              <a:t>Format:</a:t>
            </a:r>
          </a:p>
          <a:p>
            <a:pPr>
              <a:lnSpc>
                <a:spcPct val="150000"/>
              </a:lnSpc>
            </a:pPr>
            <a:r>
              <a:rPr lang="en-US" sz="2000" b="0" dirty="0">
                <a:solidFill>
                  <a:schemeClr val="bg1"/>
                </a:solidFill>
              </a:rPr>
              <a:t>$ find (starting directory) (matching criteria and actions)</a:t>
            </a:r>
          </a:p>
          <a:p>
            <a:pPr>
              <a:lnSpc>
                <a:spcPct val="150000"/>
              </a:lnSpc>
            </a:pPr>
            <a:endParaRPr lang="en-US" sz="2000" b="0" dirty="0">
              <a:solidFill>
                <a:schemeClr val="bg1"/>
              </a:solidFill>
            </a:endParaRPr>
          </a:p>
        </p:txBody>
      </p:sp>
      <p:sp>
        <p:nvSpPr>
          <p:cNvPr id="2" name="TextBox 1"/>
          <p:cNvSpPr txBox="1"/>
          <p:nvPr/>
        </p:nvSpPr>
        <p:spPr>
          <a:xfrm>
            <a:off x="2388870" y="3393906"/>
            <a:ext cx="8279130" cy="1003352"/>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find /home –nam</a:t>
            </a:r>
            <a:r>
              <a:rPr lang="en-US" sz="2000" b="0" dirty="0">
                <a:latin typeface="+mn-lt"/>
              </a:rPr>
              <a:t>e tecmint.txt</a:t>
            </a:r>
            <a:endParaRPr lang="en-US" sz="2400" b="0" dirty="0"/>
          </a:p>
          <a:p>
            <a:endParaRPr lang="en-US" sz="2400" b="0" dirty="0"/>
          </a:p>
        </p:txBody>
      </p:sp>
      <p:sp>
        <p:nvSpPr>
          <p:cNvPr id="11" name="TextBox 10"/>
          <p:cNvSpPr txBox="1"/>
          <p:nvPr/>
        </p:nvSpPr>
        <p:spPr>
          <a:xfrm>
            <a:off x="1921059" y="4286165"/>
            <a:ext cx="8461191" cy="707886"/>
          </a:xfrm>
          <a:prstGeom prst="rect">
            <a:avLst/>
          </a:prstGeom>
          <a:noFill/>
        </p:spPr>
        <p:txBody>
          <a:bodyPr wrap="square" rtlCol="0">
            <a:spAutoFit/>
          </a:bodyPr>
          <a:lstStyle/>
          <a:p>
            <a:pPr>
              <a:lnSpc>
                <a:spcPct val="100000"/>
              </a:lnSpc>
            </a:pPr>
            <a:r>
              <a:rPr lang="en-US" sz="2000" b="0" dirty="0">
                <a:solidFill>
                  <a:schemeClr val="bg1"/>
                </a:solidFill>
              </a:rPr>
              <a:t>This example will find all the files under /home directory with name tecmint.txt.</a:t>
            </a:r>
          </a:p>
        </p:txBody>
      </p:sp>
    </p:spTree>
    <p:extLst>
      <p:ext uri="{BB962C8B-B14F-4D97-AF65-F5344CB8AC3E}">
        <p14:creationId xmlns:p14="http://schemas.microsoft.com/office/powerpoint/2010/main" val="1435379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files (Cont’d)	</a:t>
            </a:r>
          </a:p>
        </p:txBody>
      </p:sp>
      <p:sp>
        <p:nvSpPr>
          <p:cNvPr id="7" name="Content Placeholder 6"/>
          <p:cNvSpPr>
            <a:spLocks noGrp="1"/>
          </p:cNvSpPr>
          <p:nvPr>
            <p:ph sz="quarter" idx="14"/>
          </p:nvPr>
        </p:nvSpPr>
        <p:spPr/>
        <p:txBody>
          <a:bodyPr/>
          <a:lstStyle/>
          <a:p>
            <a:endParaRPr lang="en-US">
              <a:solidFill>
                <a:schemeClr val="bg1"/>
              </a:solidFill>
            </a:endParaRPr>
          </a:p>
        </p:txBody>
      </p:sp>
      <p:sp>
        <p:nvSpPr>
          <p:cNvPr id="4" name="Footer Placeholder 3"/>
          <p:cNvSpPr>
            <a:spLocks noGrp="1"/>
          </p:cNvSpPr>
          <p:nvPr>
            <p:ph type="ftr" sz="quarter" idx="3"/>
          </p:nvPr>
        </p:nvSpPr>
        <p:spPr/>
        <p:txBody>
          <a:bodyPr/>
          <a:lstStyle/>
          <a:p>
            <a:r>
              <a:rPr lang="en-US" dirty="0">
                <a:solidFill>
                  <a:schemeClr val="bg1"/>
                </a:solidFill>
              </a:rPr>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solidFill>
                  <a:schemeClr val="bg1"/>
                </a:solidFill>
              </a:rPr>
              <a:pPr/>
              <a:t>25</a:t>
            </a:fld>
            <a:endParaRPr lang="en-US" dirty="0">
              <a:solidFill>
                <a:schemeClr val="bg1"/>
              </a:solidFill>
            </a:endParaRPr>
          </a:p>
        </p:txBody>
      </p:sp>
      <p:sp>
        <p:nvSpPr>
          <p:cNvPr id="6" name="TextBox 5"/>
          <p:cNvSpPr txBox="1"/>
          <p:nvPr/>
        </p:nvSpPr>
        <p:spPr>
          <a:xfrm>
            <a:off x="1921058" y="1533704"/>
            <a:ext cx="8380228" cy="1661993"/>
          </a:xfrm>
          <a:prstGeom prst="rect">
            <a:avLst/>
          </a:prstGeom>
          <a:noFill/>
        </p:spPr>
        <p:txBody>
          <a:bodyPr wrap="square" rtlCol="0">
            <a:spAutoFit/>
          </a:bodyPr>
          <a:lstStyle/>
          <a:p>
            <a:pPr>
              <a:lnSpc>
                <a:spcPct val="150000"/>
              </a:lnSpc>
            </a:pPr>
            <a:r>
              <a:rPr lang="en-US" sz="2800" b="0" dirty="0">
                <a:solidFill>
                  <a:schemeClr val="bg1"/>
                </a:solidFill>
              </a:rPr>
              <a:t>Which command</a:t>
            </a:r>
          </a:p>
          <a:p>
            <a:pPr>
              <a:lnSpc>
                <a:spcPct val="150000"/>
              </a:lnSpc>
            </a:pPr>
            <a:r>
              <a:rPr lang="en-US" sz="2000" b="0" dirty="0">
                <a:solidFill>
                  <a:schemeClr val="bg1"/>
                </a:solidFill>
              </a:rPr>
              <a:t>Format:</a:t>
            </a:r>
          </a:p>
          <a:p>
            <a:pPr>
              <a:lnSpc>
                <a:spcPct val="150000"/>
              </a:lnSpc>
            </a:pPr>
            <a:r>
              <a:rPr lang="en-US" sz="2000" b="0" dirty="0">
                <a:solidFill>
                  <a:schemeClr val="bg1"/>
                </a:solidFill>
              </a:rPr>
              <a:t>$ which command OR which [options] command OR which program</a:t>
            </a:r>
          </a:p>
        </p:txBody>
      </p:sp>
      <p:sp>
        <p:nvSpPr>
          <p:cNvPr id="2" name="TextBox 1"/>
          <p:cNvSpPr txBox="1"/>
          <p:nvPr/>
        </p:nvSpPr>
        <p:spPr>
          <a:xfrm>
            <a:off x="1928999" y="3393906"/>
            <a:ext cx="8279130" cy="1003352"/>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which date</a:t>
            </a:r>
            <a:endParaRPr lang="en-US" sz="2400" b="0" dirty="0">
              <a:solidFill>
                <a:schemeClr val="bg1"/>
              </a:solidFill>
            </a:endParaRPr>
          </a:p>
          <a:p>
            <a:endParaRPr lang="en-US" sz="2400" b="0" dirty="0">
              <a:solidFill>
                <a:schemeClr val="bg1"/>
              </a:solidFill>
            </a:endParaRPr>
          </a:p>
        </p:txBody>
      </p:sp>
      <p:sp>
        <p:nvSpPr>
          <p:cNvPr id="11" name="TextBox 10"/>
          <p:cNvSpPr txBox="1"/>
          <p:nvPr/>
        </p:nvSpPr>
        <p:spPr>
          <a:xfrm>
            <a:off x="1921059" y="4286165"/>
            <a:ext cx="8461191" cy="707886"/>
          </a:xfrm>
          <a:prstGeom prst="rect">
            <a:avLst/>
          </a:prstGeom>
          <a:noFill/>
        </p:spPr>
        <p:txBody>
          <a:bodyPr wrap="square" rtlCol="0">
            <a:spAutoFit/>
          </a:bodyPr>
          <a:lstStyle/>
          <a:p>
            <a:pPr>
              <a:lnSpc>
                <a:spcPct val="100000"/>
              </a:lnSpc>
            </a:pPr>
            <a:r>
              <a:rPr lang="en-US" sz="2000" b="0" dirty="0">
                <a:solidFill>
                  <a:schemeClr val="bg1"/>
                </a:solidFill>
              </a:rPr>
              <a:t>This example will find the executable file associated with a command name of date.</a:t>
            </a:r>
          </a:p>
        </p:txBody>
      </p:sp>
    </p:spTree>
    <p:extLst>
      <p:ext uri="{BB962C8B-B14F-4D97-AF65-F5344CB8AC3E}">
        <p14:creationId xmlns:p14="http://schemas.microsoft.com/office/powerpoint/2010/main" val="120900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files (Cont’d)	</a:t>
            </a:r>
          </a:p>
        </p:txBody>
      </p:sp>
      <p:sp>
        <p:nvSpPr>
          <p:cNvPr id="7" name="Content Placeholder 6"/>
          <p:cNvSpPr>
            <a:spLocks noGrp="1"/>
          </p:cNvSpPr>
          <p:nvPr>
            <p:ph sz="quarter" idx="14"/>
          </p:nvPr>
        </p:nvSpPr>
        <p:spPr/>
        <p:txBody>
          <a:bodyPr/>
          <a:lstStyle/>
          <a:p>
            <a:endParaRPr lang="en-US">
              <a:solidFill>
                <a:schemeClr val="bg1"/>
              </a:solidFill>
            </a:endParaRPr>
          </a:p>
        </p:txBody>
      </p:sp>
      <p:sp>
        <p:nvSpPr>
          <p:cNvPr id="4" name="Footer Placeholder 3"/>
          <p:cNvSpPr>
            <a:spLocks noGrp="1"/>
          </p:cNvSpPr>
          <p:nvPr>
            <p:ph type="ftr" sz="quarter" idx="3"/>
          </p:nvPr>
        </p:nvSpPr>
        <p:spPr/>
        <p:txBody>
          <a:bodyPr/>
          <a:lstStyle/>
          <a:p>
            <a:r>
              <a:rPr lang="en-US" dirty="0">
                <a:solidFill>
                  <a:schemeClr val="bg1"/>
                </a:solidFill>
              </a:rPr>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solidFill>
                  <a:schemeClr val="bg1"/>
                </a:solidFill>
              </a:rPr>
              <a:pPr/>
              <a:t>26</a:t>
            </a:fld>
            <a:endParaRPr lang="en-US" dirty="0">
              <a:solidFill>
                <a:schemeClr val="bg1"/>
              </a:solidFill>
            </a:endParaRPr>
          </a:p>
        </p:txBody>
      </p:sp>
      <p:sp>
        <p:nvSpPr>
          <p:cNvPr id="6" name="TextBox 5"/>
          <p:cNvSpPr txBox="1"/>
          <p:nvPr/>
        </p:nvSpPr>
        <p:spPr>
          <a:xfrm>
            <a:off x="1921058" y="1533704"/>
            <a:ext cx="8380228" cy="1661993"/>
          </a:xfrm>
          <a:prstGeom prst="rect">
            <a:avLst/>
          </a:prstGeom>
          <a:noFill/>
        </p:spPr>
        <p:txBody>
          <a:bodyPr wrap="square" rtlCol="0">
            <a:spAutoFit/>
          </a:bodyPr>
          <a:lstStyle/>
          <a:p>
            <a:pPr>
              <a:lnSpc>
                <a:spcPct val="150000"/>
              </a:lnSpc>
            </a:pPr>
            <a:r>
              <a:rPr lang="en-US" sz="2800" b="0" dirty="0">
                <a:solidFill>
                  <a:schemeClr val="bg1"/>
                </a:solidFill>
              </a:rPr>
              <a:t>Locate command</a:t>
            </a:r>
          </a:p>
          <a:p>
            <a:pPr>
              <a:lnSpc>
                <a:spcPct val="150000"/>
              </a:lnSpc>
            </a:pPr>
            <a:r>
              <a:rPr lang="en-US" sz="2000" b="0" dirty="0">
                <a:solidFill>
                  <a:schemeClr val="bg1"/>
                </a:solidFill>
              </a:rPr>
              <a:t>Format:</a:t>
            </a:r>
          </a:p>
          <a:p>
            <a:pPr>
              <a:lnSpc>
                <a:spcPct val="150000"/>
              </a:lnSpc>
            </a:pPr>
            <a:r>
              <a:rPr lang="en-US" sz="2000" b="0" dirty="0">
                <a:solidFill>
                  <a:schemeClr val="bg1"/>
                </a:solidFill>
              </a:rPr>
              <a:t>$ locate </a:t>
            </a:r>
            <a:r>
              <a:rPr lang="en-US" sz="2000" b="0" i="1" dirty="0">
                <a:solidFill>
                  <a:schemeClr val="bg1"/>
                </a:solidFill>
              </a:rPr>
              <a:t>string</a:t>
            </a:r>
          </a:p>
        </p:txBody>
      </p:sp>
      <p:sp>
        <p:nvSpPr>
          <p:cNvPr id="2" name="TextBox 1"/>
          <p:cNvSpPr txBox="1"/>
          <p:nvPr/>
        </p:nvSpPr>
        <p:spPr>
          <a:xfrm>
            <a:off x="1928999" y="3393906"/>
            <a:ext cx="8279130" cy="1003352"/>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locate “.txt”</a:t>
            </a:r>
            <a:endParaRPr lang="en-US" sz="2400" b="0" dirty="0">
              <a:solidFill>
                <a:schemeClr val="bg1"/>
              </a:solidFill>
            </a:endParaRPr>
          </a:p>
          <a:p>
            <a:endParaRPr lang="en-US" sz="2400" b="0" dirty="0">
              <a:solidFill>
                <a:schemeClr val="bg1"/>
              </a:solidFill>
            </a:endParaRPr>
          </a:p>
        </p:txBody>
      </p:sp>
      <p:sp>
        <p:nvSpPr>
          <p:cNvPr id="11" name="TextBox 10"/>
          <p:cNvSpPr txBox="1"/>
          <p:nvPr/>
        </p:nvSpPr>
        <p:spPr>
          <a:xfrm>
            <a:off x="1921059" y="4286165"/>
            <a:ext cx="8461191" cy="707886"/>
          </a:xfrm>
          <a:prstGeom prst="rect">
            <a:avLst/>
          </a:prstGeom>
          <a:noFill/>
        </p:spPr>
        <p:txBody>
          <a:bodyPr wrap="square" rtlCol="0">
            <a:spAutoFit/>
          </a:bodyPr>
          <a:lstStyle/>
          <a:p>
            <a:pPr>
              <a:lnSpc>
                <a:spcPct val="100000"/>
              </a:lnSpc>
            </a:pPr>
            <a:r>
              <a:rPr lang="en-US" sz="2000" b="0" dirty="0">
                <a:solidFill>
                  <a:schemeClr val="bg1"/>
                </a:solidFill>
              </a:rPr>
              <a:t>This example will find all filenames in the filesystem that contain “.txt” anywhere in their full paths.</a:t>
            </a:r>
          </a:p>
        </p:txBody>
      </p:sp>
    </p:spTree>
    <p:extLst>
      <p:ext uri="{BB962C8B-B14F-4D97-AF65-F5344CB8AC3E}">
        <p14:creationId xmlns:p14="http://schemas.microsoft.com/office/powerpoint/2010/main" val="350041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text in files using grep, sed and awk</a:t>
            </a:r>
          </a:p>
        </p:txBody>
      </p:sp>
      <p:sp>
        <p:nvSpPr>
          <p:cNvPr id="2" name="Content Placeholder 1"/>
          <p:cNvSpPr>
            <a:spLocks noGrp="1"/>
          </p:cNvSpPr>
          <p:nvPr>
            <p:ph sz="quarter" idx="14"/>
          </p:nvPr>
        </p:nvSpPr>
        <p:spPr/>
        <p:txBody>
          <a:bodyPr/>
          <a:lstStyle/>
          <a:p>
            <a:endParaRPr lang="en-US">
              <a:solidFill>
                <a:schemeClr val="bg1"/>
              </a:solidFill>
            </a:endParaRPr>
          </a:p>
        </p:txBody>
      </p:sp>
      <p:sp>
        <p:nvSpPr>
          <p:cNvPr id="4" name="Footer Placeholder 3"/>
          <p:cNvSpPr>
            <a:spLocks noGrp="1"/>
          </p:cNvSpPr>
          <p:nvPr>
            <p:ph type="ftr" sz="quarter" idx="3"/>
          </p:nvPr>
        </p:nvSpPr>
        <p:spPr/>
        <p:txBody>
          <a:bodyPr/>
          <a:lstStyle/>
          <a:p>
            <a:r>
              <a:rPr lang="en-US" dirty="0">
                <a:solidFill>
                  <a:schemeClr val="bg1"/>
                </a:solidFill>
              </a:rPr>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solidFill>
                  <a:schemeClr val="bg1"/>
                </a:solidFill>
              </a:rPr>
              <a:pPr/>
              <a:t>27</a:t>
            </a:fld>
            <a:endParaRPr lang="en-US" dirty="0">
              <a:solidFill>
                <a:schemeClr val="bg1"/>
              </a:solidFill>
            </a:endParaRPr>
          </a:p>
        </p:txBody>
      </p:sp>
      <p:sp>
        <p:nvSpPr>
          <p:cNvPr id="7" name="TextBox 6"/>
          <p:cNvSpPr txBox="1"/>
          <p:nvPr/>
        </p:nvSpPr>
        <p:spPr>
          <a:xfrm>
            <a:off x="1928999" y="1863502"/>
            <a:ext cx="2664512" cy="437043"/>
          </a:xfrm>
          <a:prstGeom prst="rect">
            <a:avLst/>
          </a:prstGeom>
          <a:noFill/>
        </p:spPr>
        <p:txBody>
          <a:bodyPr wrap="none" rtlCol="0">
            <a:spAutoFit/>
          </a:bodyPr>
          <a:lstStyle/>
          <a:p>
            <a:r>
              <a:rPr lang="en-US" sz="2800" b="0" dirty="0">
                <a:solidFill>
                  <a:schemeClr val="bg1"/>
                </a:solidFill>
              </a:rPr>
              <a:t>Grep command</a:t>
            </a:r>
          </a:p>
        </p:txBody>
      </p:sp>
      <p:sp>
        <p:nvSpPr>
          <p:cNvPr id="8" name="TextBox 7"/>
          <p:cNvSpPr txBox="1"/>
          <p:nvPr/>
        </p:nvSpPr>
        <p:spPr>
          <a:xfrm>
            <a:off x="1929000" y="2340071"/>
            <a:ext cx="3203121"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grep </a:t>
            </a:r>
            <a:r>
              <a:rPr lang="en-US" sz="2000" b="0" i="1" dirty="0">
                <a:solidFill>
                  <a:schemeClr val="bg1"/>
                </a:solidFill>
              </a:rPr>
              <a:t>options pattern files</a:t>
            </a:r>
          </a:p>
        </p:txBody>
      </p:sp>
      <p:sp>
        <p:nvSpPr>
          <p:cNvPr id="12" name="TextBox 11"/>
          <p:cNvSpPr txBox="1"/>
          <p:nvPr/>
        </p:nvSpPr>
        <p:spPr>
          <a:xfrm>
            <a:off x="1928999" y="3393906"/>
            <a:ext cx="8279130" cy="1003352"/>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grep hello *.txt</a:t>
            </a:r>
            <a:endParaRPr lang="en-US" sz="2400" b="0" dirty="0">
              <a:solidFill>
                <a:schemeClr val="bg1"/>
              </a:solidFill>
            </a:endParaRPr>
          </a:p>
          <a:p>
            <a:endParaRPr lang="en-US" sz="2400" b="0" dirty="0">
              <a:solidFill>
                <a:schemeClr val="bg1"/>
              </a:solidFill>
            </a:endParaRPr>
          </a:p>
        </p:txBody>
      </p:sp>
      <p:sp>
        <p:nvSpPr>
          <p:cNvPr id="13" name="TextBox 12"/>
          <p:cNvSpPr txBox="1"/>
          <p:nvPr/>
        </p:nvSpPr>
        <p:spPr>
          <a:xfrm>
            <a:off x="1921059" y="4286165"/>
            <a:ext cx="8461191" cy="707886"/>
          </a:xfrm>
          <a:prstGeom prst="rect">
            <a:avLst/>
          </a:prstGeom>
          <a:noFill/>
        </p:spPr>
        <p:txBody>
          <a:bodyPr wrap="square" rtlCol="0">
            <a:spAutoFit/>
          </a:bodyPr>
          <a:lstStyle/>
          <a:p>
            <a:pPr>
              <a:lnSpc>
                <a:spcPct val="100000"/>
              </a:lnSpc>
            </a:pPr>
            <a:r>
              <a:rPr lang="en-US" sz="2000" b="0" dirty="0">
                <a:solidFill>
                  <a:schemeClr val="bg1"/>
                </a:solidFill>
              </a:rPr>
              <a:t>This example searches all text files in the current directory for lines containing "hello“</a:t>
            </a:r>
          </a:p>
        </p:txBody>
      </p:sp>
    </p:spTree>
    <p:extLst>
      <p:ext uri="{BB962C8B-B14F-4D97-AF65-F5344CB8AC3E}">
        <p14:creationId xmlns:p14="http://schemas.microsoft.com/office/powerpoint/2010/main" val="3442448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text in files using grep, sed and awk</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28</a:t>
            </a:fld>
            <a:endParaRPr lang="en-US" dirty="0"/>
          </a:p>
        </p:txBody>
      </p:sp>
      <p:sp>
        <p:nvSpPr>
          <p:cNvPr id="7" name="TextBox 6"/>
          <p:cNvSpPr txBox="1"/>
          <p:nvPr/>
        </p:nvSpPr>
        <p:spPr>
          <a:xfrm>
            <a:off x="1928999" y="1863502"/>
            <a:ext cx="2504212" cy="437043"/>
          </a:xfrm>
          <a:prstGeom prst="rect">
            <a:avLst/>
          </a:prstGeom>
          <a:noFill/>
        </p:spPr>
        <p:txBody>
          <a:bodyPr wrap="none" rtlCol="0">
            <a:spAutoFit/>
          </a:bodyPr>
          <a:lstStyle/>
          <a:p>
            <a:r>
              <a:rPr lang="en-US" sz="2800" b="0" dirty="0">
                <a:solidFill>
                  <a:schemeClr val="bg1"/>
                </a:solidFill>
              </a:rPr>
              <a:t>Sed command</a:t>
            </a:r>
          </a:p>
        </p:txBody>
      </p:sp>
      <p:sp>
        <p:nvSpPr>
          <p:cNvPr id="8" name="TextBox 7"/>
          <p:cNvSpPr txBox="1"/>
          <p:nvPr/>
        </p:nvSpPr>
        <p:spPr>
          <a:xfrm>
            <a:off x="1928999" y="2340071"/>
            <a:ext cx="3772186"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sed options [script] [input_file]</a:t>
            </a:r>
            <a:endParaRPr lang="en-US" sz="2000" b="0" i="1" dirty="0">
              <a:solidFill>
                <a:schemeClr val="bg1"/>
              </a:solidFill>
            </a:endParaRP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sed ‘s/Nick/John/g’ report.txt</a:t>
            </a:r>
            <a:endParaRPr lang="en-US" sz="2400" b="0" dirty="0">
              <a:solidFill>
                <a:schemeClr val="bg1"/>
              </a:solidFill>
            </a:endParaRPr>
          </a:p>
        </p:txBody>
      </p:sp>
      <p:sp>
        <p:nvSpPr>
          <p:cNvPr id="13" name="TextBox 12"/>
          <p:cNvSpPr txBox="1"/>
          <p:nvPr/>
        </p:nvSpPr>
        <p:spPr>
          <a:xfrm>
            <a:off x="1921059" y="4286165"/>
            <a:ext cx="8461191" cy="400110"/>
          </a:xfrm>
          <a:prstGeom prst="rect">
            <a:avLst/>
          </a:prstGeom>
          <a:noFill/>
        </p:spPr>
        <p:txBody>
          <a:bodyPr wrap="square" rtlCol="0">
            <a:spAutoFit/>
          </a:bodyPr>
          <a:lstStyle/>
          <a:p>
            <a:pPr>
              <a:lnSpc>
                <a:spcPct val="100000"/>
              </a:lnSpc>
            </a:pPr>
            <a:r>
              <a:rPr lang="en-US" sz="2000" b="0" dirty="0">
                <a:solidFill>
                  <a:schemeClr val="bg1"/>
                </a:solidFill>
              </a:rPr>
              <a:t>This example will replace every occurrence of Nick with John in report.txt</a:t>
            </a:r>
          </a:p>
        </p:txBody>
      </p:sp>
    </p:spTree>
    <p:extLst>
      <p:ext uri="{BB962C8B-B14F-4D97-AF65-F5344CB8AC3E}">
        <p14:creationId xmlns:p14="http://schemas.microsoft.com/office/powerpoint/2010/main" val="252122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UNIX ARCHITECTURE</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a:t>
            </a:fld>
            <a:endParaRPr lang="en-US" dirty="0"/>
          </a:p>
        </p:txBody>
      </p:sp>
      <p:graphicFrame>
        <p:nvGraphicFramePr>
          <p:cNvPr id="9" name="Diagram 8"/>
          <p:cNvGraphicFramePr/>
          <p:nvPr>
            <p:extLst>
              <p:ext uri="{D42A27DB-BD31-4B8C-83A1-F6EECF244321}">
                <p14:modId xmlns:p14="http://schemas.microsoft.com/office/powerpoint/2010/main" val="1677910980"/>
              </p:ext>
            </p:extLst>
          </p:nvPr>
        </p:nvGraphicFramePr>
        <p:xfrm>
          <a:off x="2773251" y="1968631"/>
          <a:ext cx="670545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60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Finding text in files using grep, sed and awk</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29</a:t>
            </a:fld>
            <a:endParaRPr lang="en-US" dirty="0"/>
          </a:p>
        </p:txBody>
      </p:sp>
      <p:sp>
        <p:nvSpPr>
          <p:cNvPr id="7" name="TextBox 6"/>
          <p:cNvSpPr txBox="1"/>
          <p:nvPr/>
        </p:nvSpPr>
        <p:spPr>
          <a:xfrm>
            <a:off x="1929000" y="1863502"/>
            <a:ext cx="2536207" cy="437043"/>
          </a:xfrm>
          <a:prstGeom prst="rect">
            <a:avLst/>
          </a:prstGeom>
          <a:noFill/>
        </p:spPr>
        <p:txBody>
          <a:bodyPr wrap="none" rtlCol="0">
            <a:spAutoFit/>
          </a:bodyPr>
          <a:lstStyle/>
          <a:p>
            <a:r>
              <a:rPr lang="en-US" sz="2800" b="0" dirty="0">
                <a:solidFill>
                  <a:schemeClr val="bg1"/>
                </a:solidFill>
              </a:rPr>
              <a:t>Awk command</a:t>
            </a:r>
          </a:p>
        </p:txBody>
      </p:sp>
      <p:sp>
        <p:nvSpPr>
          <p:cNvPr id="8" name="TextBox 7"/>
          <p:cNvSpPr txBox="1"/>
          <p:nvPr/>
        </p:nvSpPr>
        <p:spPr>
          <a:xfrm>
            <a:off x="1929000" y="2340071"/>
            <a:ext cx="7448001"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awk ‘/search pattern1/ {actions} /search pattern2/ {actions}’ file</a:t>
            </a:r>
            <a:endParaRPr lang="en-US" sz="2000" b="0" i="1" dirty="0">
              <a:solidFill>
                <a:schemeClr val="bg1"/>
              </a:solidFill>
            </a:endParaRP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awk ‘/Thomas/ &gt; /Nisha/’ employee.txt</a:t>
            </a:r>
            <a:endParaRPr lang="en-US" sz="2400" b="0" dirty="0">
              <a:solidFill>
                <a:schemeClr val="bg1"/>
              </a:solidFill>
            </a:endParaRPr>
          </a:p>
        </p:txBody>
      </p:sp>
      <p:sp>
        <p:nvSpPr>
          <p:cNvPr id="13" name="TextBox 12"/>
          <p:cNvSpPr txBox="1"/>
          <p:nvPr/>
        </p:nvSpPr>
        <p:spPr>
          <a:xfrm>
            <a:off x="1921059" y="4286165"/>
            <a:ext cx="8461191" cy="707886"/>
          </a:xfrm>
          <a:prstGeom prst="rect">
            <a:avLst/>
          </a:prstGeom>
          <a:noFill/>
        </p:spPr>
        <p:txBody>
          <a:bodyPr wrap="square" rtlCol="0">
            <a:spAutoFit/>
          </a:bodyPr>
          <a:lstStyle/>
          <a:p>
            <a:pPr>
              <a:lnSpc>
                <a:spcPct val="100000"/>
              </a:lnSpc>
            </a:pPr>
            <a:r>
              <a:rPr lang="en-US" sz="2000" b="0" dirty="0">
                <a:solidFill>
                  <a:schemeClr val="bg1"/>
                </a:solidFill>
              </a:rPr>
              <a:t>This example prints all the line which matches with the ‘Thomas’ or ‘Nisha’.</a:t>
            </a:r>
          </a:p>
        </p:txBody>
      </p:sp>
    </p:spTree>
    <p:extLst>
      <p:ext uri="{BB962C8B-B14F-4D97-AF65-F5344CB8AC3E}">
        <p14:creationId xmlns:p14="http://schemas.microsoft.com/office/powerpoint/2010/main" val="3762189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Sorting Files</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30</a:t>
            </a:fld>
            <a:endParaRPr lang="en-US" dirty="0"/>
          </a:p>
        </p:txBody>
      </p:sp>
      <p:sp>
        <p:nvSpPr>
          <p:cNvPr id="7" name="TextBox 6"/>
          <p:cNvSpPr txBox="1"/>
          <p:nvPr/>
        </p:nvSpPr>
        <p:spPr>
          <a:xfrm>
            <a:off x="1929000" y="1863501"/>
            <a:ext cx="8619667" cy="387798"/>
          </a:xfrm>
          <a:prstGeom prst="rect">
            <a:avLst/>
          </a:prstGeom>
          <a:noFill/>
        </p:spPr>
        <p:txBody>
          <a:bodyPr wrap="none" rtlCol="0">
            <a:spAutoFit/>
          </a:bodyPr>
          <a:lstStyle/>
          <a:p>
            <a:r>
              <a:rPr lang="en-US" sz="2400" b="0" dirty="0">
                <a:solidFill>
                  <a:schemeClr val="bg1"/>
                </a:solidFill>
              </a:rPr>
              <a:t>There are two facilities that are useful for sorting files in UNIX:</a:t>
            </a:r>
          </a:p>
        </p:txBody>
      </p:sp>
      <p:sp>
        <p:nvSpPr>
          <p:cNvPr id="2" name="TextBox 1"/>
          <p:cNvSpPr txBox="1"/>
          <p:nvPr/>
        </p:nvSpPr>
        <p:spPr>
          <a:xfrm>
            <a:off x="2057400" y="2371429"/>
            <a:ext cx="3215640"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dirty="0">
                <a:solidFill>
                  <a:schemeClr val="bg1"/>
                </a:solidFill>
              </a:rPr>
              <a:t>Sort command</a:t>
            </a:r>
          </a:p>
          <a:p>
            <a:pPr marL="342900" indent="-342900">
              <a:lnSpc>
                <a:spcPct val="150000"/>
              </a:lnSpc>
              <a:buFont typeface="Arial" panose="020B0604020202020204" pitchFamily="34" charset="0"/>
              <a:buChar char="•"/>
            </a:pPr>
            <a:r>
              <a:rPr lang="en-US" sz="2400" b="0" dirty="0">
                <a:solidFill>
                  <a:schemeClr val="bg1"/>
                </a:solidFill>
              </a:rPr>
              <a:t>Uniq command</a:t>
            </a:r>
          </a:p>
        </p:txBody>
      </p:sp>
    </p:spTree>
    <p:extLst>
      <p:ext uri="{BB962C8B-B14F-4D97-AF65-F5344CB8AC3E}">
        <p14:creationId xmlns:p14="http://schemas.microsoft.com/office/powerpoint/2010/main" val="137608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Sorting Files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31</a:t>
            </a:fld>
            <a:endParaRPr lang="en-US" dirty="0"/>
          </a:p>
        </p:txBody>
      </p:sp>
      <p:sp>
        <p:nvSpPr>
          <p:cNvPr id="7" name="TextBox 6"/>
          <p:cNvSpPr txBox="1"/>
          <p:nvPr/>
        </p:nvSpPr>
        <p:spPr>
          <a:xfrm>
            <a:off x="1928999" y="1681235"/>
            <a:ext cx="2523448" cy="738664"/>
          </a:xfrm>
          <a:prstGeom prst="rect">
            <a:avLst/>
          </a:prstGeom>
          <a:noFill/>
        </p:spPr>
        <p:txBody>
          <a:bodyPr wrap="none" rtlCol="0">
            <a:spAutoFit/>
          </a:bodyPr>
          <a:lstStyle/>
          <a:p>
            <a:pPr>
              <a:lnSpc>
                <a:spcPct val="150000"/>
              </a:lnSpc>
            </a:pPr>
            <a:r>
              <a:rPr lang="en-US" sz="2800" b="0" dirty="0">
                <a:solidFill>
                  <a:schemeClr val="bg1"/>
                </a:solidFill>
              </a:rPr>
              <a:t>Sort command</a:t>
            </a:r>
          </a:p>
        </p:txBody>
      </p:sp>
      <p:sp>
        <p:nvSpPr>
          <p:cNvPr id="8" name="TextBox 7"/>
          <p:cNvSpPr txBox="1"/>
          <p:nvPr/>
        </p:nvSpPr>
        <p:spPr>
          <a:xfrm>
            <a:off x="1929000" y="2340071"/>
            <a:ext cx="1864613"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sort </a:t>
            </a:r>
            <a:r>
              <a:rPr lang="en-US" sz="2000" b="0" i="1" dirty="0">
                <a:solidFill>
                  <a:schemeClr val="bg1"/>
                </a:solidFill>
              </a:rPr>
              <a:t>filename</a:t>
            </a: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sort names.txt</a:t>
            </a:r>
            <a:endParaRPr lang="en-US" sz="2400" b="0" dirty="0">
              <a:solidFill>
                <a:schemeClr val="bg1"/>
              </a:solidFill>
            </a:endParaRPr>
          </a:p>
        </p:txBody>
      </p:sp>
      <p:sp>
        <p:nvSpPr>
          <p:cNvPr id="13" name="TextBox 12"/>
          <p:cNvSpPr txBox="1"/>
          <p:nvPr/>
        </p:nvSpPr>
        <p:spPr>
          <a:xfrm>
            <a:off x="1921059" y="4286165"/>
            <a:ext cx="8461191" cy="400110"/>
          </a:xfrm>
          <a:prstGeom prst="rect">
            <a:avLst/>
          </a:prstGeom>
          <a:noFill/>
        </p:spPr>
        <p:txBody>
          <a:bodyPr wrap="square" rtlCol="0">
            <a:spAutoFit/>
          </a:bodyPr>
          <a:lstStyle/>
          <a:p>
            <a:pPr>
              <a:lnSpc>
                <a:spcPct val="100000"/>
              </a:lnSpc>
            </a:pPr>
            <a:r>
              <a:rPr lang="en-US" sz="2000" b="0" dirty="0">
                <a:solidFill>
                  <a:schemeClr val="bg1"/>
                </a:solidFill>
              </a:rPr>
              <a:t>This example sorts file in ascending order.</a:t>
            </a:r>
          </a:p>
        </p:txBody>
      </p:sp>
    </p:spTree>
    <p:extLst>
      <p:ext uri="{BB962C8B-B14F-4D97-AF65-F5344CB8AC3E}">
        <p14:creationId xmlns:p14="http://schemas.microsoft.com/office/powerpoint/2010/main" val="1133258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Sorting Files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32</a:t>
            </a:fld>
            <a:endParaRPr lang="en-US" dirty="0"/>
          </a:p>
        </p:txBody>
      </p:sp>
      <p:sp>
        <p:nvSpPr>
          <p:cNvPr id="7" name="TextBox 6"/>
          <p:cNvSpPr txBox="1"/>
          <p:nvPr/>
        </p:nvSpPr>
        <p:spPr>
          <a:xfrm>
            <a:off x="1928999" y="1681235"/>
            <a:ext cx="2605200" cy="738664"/>
          </a:xfrm>
          <a:prstGeom prst="rect">
            <a:avLst/>
          </a:prstGeom>
          <a:noFill/>
        </p:spPr>
        <p:txBody>
          <a:bodyPr wrap="none" rtlCol="0">
            <a:spAutoFit/>
          </a:bodyPr>
          <a:lstStyle/>
          <a:p>
            <a:pPr>
              <a:lnSpc>
                <a:spcPct val="150000"/>
              </a:lnSpc>
            </a:pPr>
            <a:r>
              <a:rPr lang="en-US" sz="2800" b="0" dirty="0">
                <a:solidFill>
                  <a:schemeClr val="bg1"/>
                </a:solidFill>
              </a:rPr>
              <a:t>Uniq command</a:t>
            </a:r>
          </a:p>
        </p:txBody>
      </p:sp>
      <p:sp>
        <p:nvSpPr>
          <p:cNvPr id="8" name="TextBox 7"/>
          <p:cNvSpPr txBox="1"/>
          <p:nvPr/>
        </p:nvSpPr>
        <p:spPr>
          <a:xfrm>
            <a:off x="1929000" y="2340071"/>
            <a:ext cx="1923925"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uniq </a:t>
            </a:r>
            <a:r>
              <a:rPr lang="en-US" sz="2000" b="0" i="1" dirty="0">
                <a:solidFill>
                  <a:schemeClr val="bg1"/>
                </a:solidFill>
              </a:rPr>
              <a:t>filename</a:t>
            </a: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uniq names.txt</a:t>
            </a:r>
            <a:endParaRPr lang="en-US" sz="2400" b="0" dirty="0">
              <a:solidFill>
                <a:schemeClr val="bg1"/>
              </a:solidFill>
            </a:endParaRPr>
          </a:p>
        </p:txBody>
      </p:sp>
      <p:sp>
        <p:nvSpPr>
          <p:cNvPr id="13" name="TextBox 12"/>
          <p:cNvSpPr txBox="1"/>
          <p:nvPr/>
        </p:nvSpPr>
        <p:spPr>
          <a:xfrm>
            <a:off x="1921059" y="4286165"/>
            <a:ext cx="8461191" cy="400110"/>
          </a:xfrm>
          <a:prstGeom prst="rect">
            <a:avLst/>
          </a:prstGeom>
          <a:noFill/>
        </p:spPr>
        <p:txBody>
          <a:bodyPr wrap="square" rtlCol="0">
            <a:spAutoFit/>
          </a:bodyPr>
          <a:lstStyle/>
          <a:p>
            <a:pPr>
              <a:lnSpc>
                <a:spcPct val="100000"/>
              </a:lnSpc>
            </a:pPr>
            <a:r>
              <a:rPr lang="en-US" sz="2000" b="0" dirty="0">
                <a:solidFill>
                  <a:schemeClr val="bg1"/>
                </a:solidFill>
              </a:rPr>
              <a:t>This example removes duplicate adjacent lines in the file.</a:t>
            </a:r>
          </a:p>
        </p:txBody>
      </p:sp>
    </p:spTree>
    <p:extLst>
      <p:ext uri="{BB962C8B-B14F-4D97-AF65-F5344CB8AC3E}">
        <p14:creationId xmlns:p14="http://schemas.microsoft.com/office/powerpoint/2010/main" val="2408881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Compression and Backup</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33</a:t>
            </a:fld>
            <a:endParaRPr lang="en-US" dirty="0"/>
          </a:p>
        </p:txBody>
      </p:sp>
      <p:sp>
        <p:nvSpPr>
          <p:cNvPr id="2" name="TextBox 1"/>
          <p:cNvSpPr txBox="1"/>
          <p:nvPr/>
        </p:nvSpPr>
        <p:spPr>
          <a:xfrm>
            <a:off x="1929000" y="1715322"/>
            <a:ext cx="8294369" cy="683264"/>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chemeClr val="bg1"/>
                </a:solidFill>
              </a:rPr>
              <a:t>UNIX systems usually support a number of utilities for backing up and compressing files.</a:t>
            </a:r>
          </a:p>
        </p:txBody>
      </p:sp>
      <p:sp>
        <p:nvSpPr>
          <p:cNvPr id="6" name="TextBox 5"/>
          <p:cNvSpPr txBox="1"/>
          <p:nvPr/>
        </p:nvSpPr>
        <p:spPr>
          <a:xfrm>
            <a:off x="2209800" y="2710425"/>
            <a:ext cx="3550920" cy="2215991"/>
          </a:xfrm>
          <a:prstGeom prst="rect">
            <a:avLst/>
          </a:prstGeom>
          <a:noFill/>
        </p:spPr>
        <p:txBody>
          <a:bodyPr wrap="square" rtlCol="0">
            <a:spAutoFit/>
          </a:bodyPr>
          <a:lstStyle/>
          <a:p>
            <a:pPr>
              <a:lnSpc>
                <a:spcPct val="150000"/>
              </a:lnSpc>
            </a:pPr>
            <a:r>
              <a:rPr lang="en-US" sz="2000" b="0" dirty="0">
                <a:solidFill>
                  <a:schemeClr val="bg1"/>
                </a:solidFill>
              </a:rPr>
              <a:t>Some of them are:</a:t>
            </a:r>
          </a:p>
          <a:p>
            <a:pPr marL="342900" indent="-342900">
              <a:lnSpc>
                <a:spcPct val="150000"/>
              </a:lnSpc>
              <a:buFont typeface="Arial" panose="020B0604020202020204" pitchFamily="34" charset="0"/>
              <a:buChar char="•"/>
            </a:pPr>
            <a:r>
              <a:rPr lang="en-US" sz="2400" b="0" dirty="0">
                <a:solidFill>
                  <a:schemeClr val="bg1"/>
                </a:solidFill>
              </a:rPr>
              <a:t>Tar command</a:t>
            </a:r>
          </a:p>
          <a:p>
            <a:pPr marL="342900" indent="-342900">
              <a:lnSpc>
                <a:spcPct val="150000"/>
              </a:lnSpc>
              <a:buFont typeface="Arial" panose="020B0604020202020204" pitchFamily="34" charset="0"/>
              <a:buChar char="•"/>
            </a:pPr>
            <a:r>
              <a:rPr lang="en-US" sz="2400" b="0" dirty="0">
                <a:solidFill>
                  <a:schemeClr val="bg1"/>
                </a:solidFill>
              </a:rPr>
              <a:t>Gzip command</a:t>
            </a:r>
          </a:p>
          <a:p>
            <a:pPr marL="342900" indent="-342900">
              <a:lnSpc>
                <a:spcPct val="150000"/>
              </a:lnSpc>
              <a:buFont typeface="Arial" panose="020B0604020202020204" pitchFamily="34" charset="0"/>
              <a:buChar char="•"/>
            </a:pPr>
            <a:r>
              <a:rPr lang="en-US" sz="2400" b="0" dirty="0">
                <a:solidFill>
                  <a:schemeClr val="bg1"/>
                </a:solidFill>
              </a:rPr>
              <a:t>Compress command</a:t>
            </a:r>
          </a:p>
        </p:txBody>
      </p:sp>
    </p:spTree>
    <p:extLst>
      <p:ext uri="{BB962C8B-B14F-4D97-AF65-F5344CB8AC3E}">
        <p14:creationId xmlns:p14="http://schemas.microsoft.com/office/powerpoint/2010/main" val="341728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Compression and Backup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34</a:t>
            </a:fld>
            <a:endParaRPr lang="en-US" dirty="0"/>
          </a:p>
        </p:txBody>
      </p:sp>
      <p:sp>
        <p:nvSpPr>
          <p:cNvPr id="7" name="TextBox 6"/>
          <p:cNvSpPr txBox="1"/>
          <p:nvPr/>
        </p:nvSpPr>
        <p:spPr>
          <a:xfrm>
            <a:off x="1929000" y="1681235"/>
            <a:ext cx="4785541" cy="738664"/>
          </a:xfrm>
          <a:prstGeom prst="rect">
            <a:avLst/>
          </a:prstGeom>
          <a:noFill/>
        </p:spPr>
        <p:txBody>
          <a:bodyPr wrap="none" rtlCol="0">
            <a:spAutoFit/>
          </a:bodyPr>
          <a:lstStyle/>
          <a:p>
            <a:pPr>
              <a:lnSpc>
                <a:spcPct val="150000"/>
              </a:lnSpc>
            </a:pPr>
            <a:r>
              <a:rPr lang="en-US" sz="2800" b="0" dirty="0">
                <a:solidFill>
                  <a:schemeClr val="bg1"/>
                </a:solidFill>
              </a:rPr>
              <a:t>Tar command (tape archiver)</a:t>
            </a:r>
          </a:p>
        </p:txBody>
      </p:sp>
      <p:sp>
        <p:nvSpPr>
          <p:cNvPr id="8" name="TextBox 7"/>
          <p:cNvSpPr txBox="1"/>
          <p:nvPr/>
        </p:nvSpPr>
        <p:spPr>
          <a:xfrm>
            <a:off x="1950390" y="2379597"/>
            <a:ext cx="3275256"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tar </a:t>
            </a:r>
            <a:r>
              <a:rPr lang="en-US" sz="2000" b="0" i="1" dirty="0">
                <a:solidFill>
                  <a:schemeClr val="bg1"/>
                </a:solidFill>
              </a:rPr>
              <a:t>options archive_name</a:t>
            </a: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tar -cvf an_archive</a:t>
            </a:r>
            <a:endParaRPr lang="en-US" sz="2400" b="0" dirty="0">
              <a:solidFill>
                <a:schemeClr val="bg1"/>
              </a:solidFill>
            </a:endParaRPr>
          </a:p>
        </p:txBody>
      </p:sp>
      <p:sp>
        <p:nvSpPr>
          <p:cNvPr id="13" name="TextBox 12"/>
          <p:cNvSpPr txBox="1"/>
          <p:nvPr/>
        </p:nvSpPr>
        <p:spPr>
          <a:xfrm>
            <a:off x="1921059" y="4286166"/>
            <a:ext cx="8461191" cy="1015663"/>
          </a:xfrm>
          <a:prstGeom prst="rect">
            <a:avLst/>
          </a:prstGeom>
          <a:noFill/>
        </p:spPr>
        <p:txBody>
          <a:bodyPr wrap="square" rtlCol="0">
            <a:spAutoFit/>
          </a:bodyPr>
          <a:lstStyle/>
          <a:p>
            <a:pPr>
              <a:lnSpc>
                <a:spcPct val="100000"/>
              </a:lnSpc>
            </a:pPr>
            <a:r>
              <a:rPr lang="en-US" sz="2000" b="0" dirty="0">
                <a:solidFill>
                  <a:schemeClr val="bg1"/>
                </a:solidFill>
              </a:rPr>
              <a:t>Where </a:t>
            </a:r>
            <a:r>
              <a:rPr lang="en-US" sz="2000" b="0" i="1" dirty="0">
                <a:solidFill>
                  <a:schemeClr val="bg1"/>
                </a:solidFill>
              </a:rPr>
              <a:t>an_archive</a:t>
            </a:r>
            <a:r>
              <a:rPr lang="en-US" sz="2000" b="0" dirty="0">
                <a:solidFill>
                  <a:schemeClr val="bg1"/>
                </a:solidFill>
              </a:rPr>
              <a:t> will have the .tar extension. Here </a:t>
            </a:r>
            <a:r>
              <a:rPr lang="en-US" sz="2000" b="0" i="1" dirty="0">
                <a:solidFill>
                  <a:schemeClr val="bg1"/>
                </a:solidFill>
              </a:rPr>
              <a:t>c</a:t>
            </a:r>
            <a:r>
              <a:rPr lang="en-US" sz="2000" b="0" dirty="0">
                <a:solidFill>
                  <a:schemeClr val="bg1"/>
                </a:solidFill>
              </a:rPr>
              <a:t> option means create, </a:t>
            </a:r>
            <a:r>
              <a:rPr lang="en-US" sz="2000" b="0" i="1" dirty="0">
                <a:solidFill>
                  <a:schemeClr val="bg1"/>
                </a:solidFill>
              </a:rPr>
              <a:t>v</a:t>
            </a:r>
            <a:r>
              <a:rPr lang="en-US" sz="2000" b="0" dirty="0">
                <a:solidFill>
                  <a:schemeClr val="bg1"/>
                </a:solidFill>
              </a:rPr>
              <a:t> means verbose (output filenames as they are archived), and </a:t>
            </a:r>
            <a:r>
              <a:rPr lang="en-US" sz="2000" b="0" i="1" dirty="0">
                <a:solidFill>
                  <a:schemeClr val="bg1"/>
                </a:solidFill>
              </a:rPr>
              <a:t>f </a:t>
            </a:r>
            <a:r>
              <a:rPr lang="en-US" sz="2000" b="0" dirty="0">
                <a:solidFill>
                  <a:schemeClr val="bg1"/>
                </a:solidFill>
              </a:rPr>
              <a:t>means file.</a:t>
            </a:r>
            <a:endParaRPr lang="en-US" sz="2000" b="0" i="1" dirty="0">
              <a:solidFill>
                <a:schemeClr val="bg1"/>
              </a:solidFill>
            </a:endParaRPr>
          </a:p>
        </p:txBody>
      </p:sp>
    </p:spTree>
    <p:extLst>
      <p:ext uri="{BB962C8B-B14F-4D97-AF65-F5344CB8AC3E}">
        <p14:creationId xmlns:p14="http://schemas.microsoft.com/office/powerpoint/2010/main" val="36576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Compression and Backup (Cont’d)</a:t>
            </a:r>
          </a:p>
        </p:txBody>
      </p:sp>
      <p:sp>
        <p:nvSpPr>
          <p:cNvPr id="2" name="Content Placeholder 1"/>
          <p:cNvSpPr>
            <a:spLocks noGrp="1"/>
          </p:cNvSpPr>
          <p:nvPr>
            <p:ph sz="quarter" idx="14"/>
          </p:nvPr>
        </p:nvSpPr>
        <p:spPr/>
        <p:txBody>
          <a:bodyPr/>
          <a:lstStyle/>
          <a:p>
            <a:endParaRPr lang="en-US"/>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35</a:t>
            </a:fld>
            <a:endParaRPr lang="en-US" dirty="0"/>
          </a:p>
        </p:txBody>
      </p:sp>
      <p:sp>
        <p:nvSpPr>
          <p:cNvPr id="7" name="TextBox 6"/>
          <p:cNvSpPr txBox="1"/>
          <p:nvPr/>
        </p:nvSpPr>
        <p:spPr>
          <a:xfrm>
            <a:off x="1928999" y="1681235"/>
            <a:ext cx="2603598" cy="738664"/>
          </a:xfrm>
          <a:prstGeom prst="rect">
            <a:avLst/>
          </a:prstGeom>
          <a:noFill/>
        </p:spPr>
        <p:txBody>
          <a:bodyPr wrap="none" rtlCol="0">
            <a:spAutoFit/>
          </a:bodyPr>
          <a:lstStyle/>
          <a:p>
            <a:pPr>
              <a:lnSpc>
                <a:spcPct val="150000"/>
              </a:lnSpc>
            </a:pPr>
            <a:r>
              <a:rPr lang="en-US" sz="2800" b="0" dirty="0" err="1">
                <a:solidFill>
                  <a:schemeClr val="bg1"/>
                </a:solidFill>
              </a:rPr>
              <a:t>Gzip</a:t>
            </a:r>
            <a:r>
              <a:rPr lang="en-US" sz="2800" b="0" dirty="0">
                <a:solidFill>
                  <a:schemeClr val="bg1"/>
                </a:solidFill>
              </a:rPr>
              <a:t> command</a:t>
            </a:r>
          </a:p>
        </p:txBody>
      </p:sp>
      <p:sp>
        <p:nvSpPr>
          <p:cNvPr id="8" name="TextBox 7"/>
          <p:cNvSpPr txBox="1"/>
          <p:nvPr/>
        </p:nvSpPr>
        <p:spPr>
          <a:xfrm>
            <a:off x="1950391" y="2379597"/>
            <a:ext cx="2807179"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a:t>
            </a:r>
            <a:r>
              <a:rPr lang="en-US" sz="2000" b="0" dirty="0" err="1">
                <a:solidFill>
                  <a:schemeClr val="bg1"/>
                </a:solidFill>
              </a:rPr>
              <a:t>gzip</a:t>
            </a:r>
            <a:r>
              <a:rPr lang="en-US" sz="2000" b="0" dirty="0">
                <a:solidFill>
                  <a:schemeClr val="bg1"/>
                </a:solidFill>
              </a:rPr>
              <a:t> </a:t>
            </a:r>
            <a:r>
              <a:rPr lang="en-US" sz="2000" b="0" i="1" dirty="0">
                <a:solidFill>
                  <a:schemeClr val="bg1"/>
                </a:solidFill>
              </a:rPr>
              <a:t>options filename</a:t>
            </a: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a:t>
            </a:r>
            <a:r>
              <a:rPr lang="en-US" sz="2000" b="0" dirty="0" err="1">
                <a:solidFill>
                  <a:schemeClr val="bg1"/>
                </a:solidFill>
                <a:latin typeface="+mn-lt"/>
              </a:rPr>
              <a:t>gzip</a:t>
            </a:r>
            <a:r>
              <a:rPr lang="en-US" sz="2000" b="0" dirty="0">
                <a:solidFill>
                  <a:schemeClr val="bg1"/>
                </a:solidFill>
                <a:latin typeface="+mn-lt"/>
              </a:rPr>
              <a:t> README.txt</a:t>
            </a:r>
            <a:endParaRPr lang="en-US" sz="2400" b="0" dirty="0">
              <a:solidFill>
                <a:schemeClr val="bg1"/>
              </a:solidFill>
            </a:endParaRPr>
          </a:p>
        </p:txBody>
      </p:sp>
      <p:sp>
        <p:nvSpPr>
          <p:cNvPr id="13" name="TextBox 12"/>
          <p:cNvSpPr txBox="1"/>
          <p:nvPr/>
        </p:nvSpPr>
        <p:spPr>
          <a:xfrm>
            <a:off x="1921059" y="4286165"/>
            <a:ext cx="8461191" cy="400110"/>
          </a:xfrm>
          <a:prstGeom prst="rect">
            <a:avLst/>
          </a:prstGeom>
          <a:noFill/>
        </p:spPr>
        <p:txBody>
          <a:bodyPr wrap="square" rtlCol="0">
            <a:spAutoFit/>
          </a:bodyPr>
          <a:lstStyle/>
          <a:p>
            <a:pPr>
              <a:lnSpc>
                <a:spcPct val="100000"/>
              </a:lnSpc>
            </a:pPr>
            <a:r>
              <a:rPr lang="en-US" sz="2000" b="0" dirty="0">
                <a:solidFill>
                  <a:schemeClr val="bg1"/>
                </a:solidFill>
              </a:rPr>
              <a:t>This example will create README.gz and will delete README.txt</a:t>
            </a:r>
            <a:endParaRPr lang="en-US" sz="2000" b="0" i="1" dirty="0">
              <a:solidFill>
                <a:schemeClr val="bg1"/>
              </a:solidFill>
            </a:endParaRPr>
          </a:p>
        </p:txBody>
      </p:sp>
    </p:spTree>
    <p:extLst>
      <p:ext uri="{BB962C8B-B14F-4D97-AF65-F5344CB8AC3E}">
        <p14:creationId xmlns:p14="http://schemas.microsoft.com/office/powerpoint/2010/main" val="3970191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Compression and Backup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36</a:t>
            </a:fld>
            <a:endParaRPr lang="en-US" dirty="0"/>
          </a:p>
        </p:txBody>
      </p:sp>
      <p:sp>
        <p:nvSpPr>
          <p:cNvPr id="7" name="TextBox 6"/>
          <p:cNvSpPr txBox="1"/>
          <p:nvPr/>
        </p:nvSpPr>
        <p:spPr>
          <a:xfrm>
            <a:off x="1928999" y="1681235"/>
            <a:ext cx="3504486" cy="738664"/>
          </a:xfrm>
          <a:prstGeom prst="rect">
            <a:avLst/>
          </a:prstGeom>
          <a:noFill/>
        </p:spPr>
        <p:txBody>
          <a:bodyPr wrap="none" rtlCol="0">
            <a:spAutoFit/>
          </a:bodyPr>
          <a:lstStyle/>
          <a:p>
            <a:pPr>
              <a:lnSpc>
                <a:spcPct val="150000"/>
              </a:lnSpc>
            </a:pPr>
            <a:r>
              <a:rPr lang="en-US" sz="2800" b="0" dirty="0">
                <a:solidFill>
                  <a:schemeClr val="bg1"/>
                </a:solidFill>
              </a:rPr>
              <a:t>Compress command</a:t>
            </a:r>
          </a:p>
        </p:txBody>
      </p:sp>
      <p:sp>
        <p:nvSpPr>
          <p:cNvPr id="8" name="TextBox 7"/>
          <p:cNvSpPr txBox="1"/>
          <p:nvPr/>
        </p:nvSpPr>
        <p:spPr>
          <a:xfrm>
            <a:off x="1950391" y="2379597"/>
            <a:ext cx="3446777" cy="1015663"/>
          </a:xfrm>
          <a:prstGeom prst="rect">
            <a:avLst/>
          </a:prstGeom>
          <a:noFill/>
        </p:spPr>
        <p:txBody>
          <a:bodyPr wrap="none" rtlCol="0">
            <a:spAutoFit/>
          </a:bodyPr>
          <a:lstStyle/>
          <a:p>
            <a:pPr>
              <a:lnSpc>
                <a:spcPct val="150000"/>
              </a:lnSpc>
            </a:pPr>
            <a:r>
              <a:rPr lang="en-US" sz="2000" b="0" dirty="0">
                <a:solidFill>
                  <a:schemeClr val="bg1"/>
                </a:solidFill>
              </a:rPr>
              <a:t>Format:</a:t>
            </a:r>
          </a:p>
          <a:p>
            <a:pPr>
              <a:lnSpc>
                <a:spcPct val="150000"/>
              </a:lnSpc>
            </a:pPr>
            <a:r>
              <a:rPr lang="en-US" sz="2000" b="0" dirty="0">
                <a:solidFill>
                  <a:schemeClr val="bg1"/>
                </a:solidFill>
              </a:rPr>
              <a:t>$ compress </a:t>
            </a:r>
            <a:r>
              <a:rPr lang="en-US" sz="2000" b="0" i="1" dirty="0">
                <a:solidFill>
                  <a:schemeClr val="bg1"/>
                </a:solidFill>
              </a:rPr>
              <a:t>options filename</a:t>
            </a:r>
          </a:p>
        </p:txBody>
      </p:sp>
      <p:sp>
        <p:nvSpPr>
          <p:cNvPr id="12" name="TextBox 11"/>
          <p:cNvSpPr txBox="1"/>
          <p:nvPr/>
        </p:nvSpPr>
        <p:spPr>
          <a:xfrm>
            <a:off x="1928999" y="3395259"/>
            <a:ext cx="8279130" cy="707886"/>
          </a:xfrm>
          <a:prstGeom prst="rect">
            <a:avLst/>
          </a:prstGeom>
          <a:noFill/>
        </p:spPr>
        <p:txBody>
          <a:bodyPr wrap="square" rtlCol="0">
            <a:spAutoFit/>
          </a:bodyPr>
          <a:lstStyle/>
          <a:p>
            <a:pPr>
              <a:lnSpc>
                <a:spcPct val="100000"/>
              </a:lnSpc>
            </a:pPr>
            <a:r>
              <a:rPr lang="en-US" sz="2000" b="0" dirty="0">
                <a:solidFill>
                  <a:schemeClr val="bg1"/>
                </a:solidFill>
              </a:rPr>
              <a:t>Ex.</a:t>
            </a:r>
          </a:p>
          <a:p>
            <a:pPr>
              <a:lnSpc>
                <a:spcPct val="100000"/>
              </a:lnSpc>
            </a:pPr>
            <a:r>
              <a:rPr lang="en-US" sz="2000" b="0" dirty="0">
                <a:solidFill>
                  <a:schemeClr val="bg1"/>
                </a:solidFill>
                <a:latin typeface="+mn-lt"/>
              </a:rPr>
              <a:t>$ compress README.txt</a:t>
            </a:r>
            <a:endParaRPr lang="en-US" sz="2400" b="0" dirty="0">
              <a:solidFill>
                <a:schemeClr val="bg1"/>
              </a:solidFill>
            </a:endParaRPr>
          </a:p>
        </p:txBody>
      </p:sp>
      <p:sp>
        <p:nvSpPr>
          <p:cNvPr id="13" name="TextBox 12"/>
          <p:cNvSpPr txBox="1"/>
          <p:nvPr/>
        </p:nvSpPr>
        <p:spPr>
          <a:xfrm>
            <a:off x="1921059" y="4286165"/>
            <a:ext cx="8461191" cy="400110"/>
          </a:xfrm>
          <a:prstGeom prst="rect">
            <a:avLst/>
          </a:prstGeom>
          <a:noFill/>
        </p:spPr>
        <p:txBody>
          <a:bodyPr wrap="square" rtlCol="0">
            <a:spAutoFit/>
          </a:bodyPr>
          <a:lstStyle/>
          <a:p>
            <a:pPr>
              <a:lnSpc>
                <a:spcPct val="100000"/>
              </a:lnSpc>
            </a:pPr>
            <a:r>
              <a:rPr lang="en-US" sz="2000" b="0" dirty="0">
                <a:solidFill>
                  <a:schemeClr val="bg1"/>
                </a:solidFill>
              </a:rPr>
              <a:t>This example will create </a:t>
            </a:r>
            <a:r>
              <a:rPr lang="en-US" sz="2000" b="0" dirty="0" err="1">
                <a:solidFill>
                  <a:schemeClr val="bg1"/>
                </a:solidFill>
              </a:rPr>
              <a:t>README.z</a:t>
            </a:r>
            <a:r>
              <a:rPr lang="en-US" sz="2000" b="0" dirty="0">
                <a:solidFill>
                  <a:schemeClr val="bg1"/>
                </a:solidFill>
              </a:rPr>
              <a:t> and will delete README.txt</a:t>
            </a:r>
            <a:endParaRPr lang="en-US" sz="2000" b="0" i="1" dirty="0">
              <a:solidFill>
                <a:schemeClr val="bg1"/>
              </a:solidFill>
            </a:endParaRPr>
          </a:p>
        </p:txBody>
      </p:sp>
    </p:spTree>
    <p:extLst>
      <p:ext uri="{BB962C8B-B14F-4D97-AF65-F5344CB8AC3E}">
        <p14:creationId xmlns:p14="http://schemas.microsoft.com/office/powerpoint/2010/main" val="499185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Managing Processes</a:t>
            </a:r>
            <a:endParaRPr lang="en-US" b="1" dirty="0">
              <a:solidFill>
                <a:schemeClr val="accent5"/>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294967295"/>
          </p:nvPr>
        </p:nvSpPr>
        <p:spPr>
          <a:xfrm>
            <a:off x="10439400" y="6577014"/>
            <a:ext cx="228600" cy="206375"/>
          </a:xfrm>
        </p:spPr>
        <p:txBody>
          <a:bodyPr/>
          <a:lstStyle/>
          <a:p>
            <a:fld id="{D341B97A-378E-4F69-9D74-E5B0730D91FC}" type="slidenum">
              <a:rPr lang="en-US" smtClean="0">
                <a:solidFill>
                  <a:srgbClr val="002266"/>
                </a:solidFill>
              </a:rPr>
              <a:pPr/>
              <a:t>37</a:t>
            </a:fld>
            <a:endParaRPr lang="en-US" dirty="0">
              <a:solidFill>
                <a:srgbClr val="002266"/>
              </a:solidFill>
            </a:endParaRPr>
          </a:p>
        </p:txBody>
      </p:sp>
      <p:sp>
        <p:nvSpPr>
          <p:cNvPr id="5" name="Footer Placeholder 4"/>
          <p:cNvSpPr>
            <a:spLocks noGrp="1"/>
          </p:cNvSpPr>
          <p:nvPr>
            <p:ph type="ftr" sz="quarter" idx="4294967295"/>
          </p:nvPr>
        </p:nvSpPr>
        <p:spPr>
          <a:xfrm>
            <a:off x="1524000" y="6577014"/>
            <a:ext cx="4286250" cy="206375"/>
          </a:xfrm>
        </p:spPr>
        <p:txBody>
          <a:bodyPr/>
          <a:lstStyle/>
          <a:p>
            <a:r>
              <a:rPr lang="en-US" dirty="0">
                <a:solidFill>
                  <a:srgbClr val="002266"/>
                </a:solidFill>
              </a:rPr>
              <a:t>Copyright © 2015 Accenture All Rights Reserved.</a:t>
            </a:r>
          </a:p>
        </p:txBody>
      </p:sp>
    </p:spTree>
    <p:extLst>
      <p:ext uri="{BB962C8B-B14F-4D97-AF65-F5344CB8AC3E}">
        <p14:creationId xmlns:p14="http://schemas.microsoft.com/office/powerpoint/2010/main" val="4237286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Processes</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38</a:t>
            </a:fld>
            <a:endParaRPr lang="en-US" dirty="0"/>
          </a:p>
        </p:txBody>
      </p:sp>
      <p:sp>
        <p:nvSpPr>
          <p:cNvPr id="2" name="TextBox 1"/>
          <p:cNvSpPr txBox="1"/>
          <p:nvPr/>
        </p:nvSpPr>
        <p:spPr>
          <a:xfrm>
            <a:off x="1921060" y="1691640"/>
            <a:ext cx="8461190" cy="683264"/>
          </a:xfrm>
          <a:prstGeom prst="rect">
            <a:avLst/>
          </a:prstGeom>
          <a:noFill/>
        </p:spPr>
        <p:txBody>
          <a:bodyPr wrap="square" rtlCol="0">
            <a:spAutoFit/>
          </a:bodyPr>
          <a:lstStyle/>
          <a:p>
            <a:r>
              <a:rPr lang="en-US" sz="2400" b="0" dirty="0">
                <a:solidFill>
                  <a:schemeClr val="bg1"/>
                </a:solidFill>
              </a:rPr>
              <a:t>A process is a program in execution. Whenever you issue a command in UNIX, it creates, or starts, a new process. </a:t>
            </a:r>
          </a:p>
        </p:txBody>
      </p:sp>
      <p:sp>
        <p:nvSpPr>
          <p:cNvPr id="6" name="TextBox 5"/>
          <p:cNvSpPr txBox="1"/>
          <p:nvPr/>
        </p:nvSpPr>
        <p:spPr>
          <a:xfrm>
            <a:off x="1928999" y="2758440"/>
            <a:ext cx="8453250" cy="1791260"/>
          </a:xfrm>
          <a:prstGeom prst="rect">
            <a:avLst/>
          </a:prstGeom>
          <a:noFill/>
        </p:spPr>
        <p:txBody>
          <a:bodyPr wrap="square" rtlCol="0">
            <a:spAutoFit/>
          </a:bodyPr>
          <a:lstStyle/>
          <a:p>
            <a:r>
              <a:rPr lang="en-US" sz="2400" b="0" dirty="0">
                <a:solidFill>
                  <a:schemeClr val="bg1"/>
                </a:solidFill>
              </a:rPr>
              <a:t>There are two ways to start a process (run a command)</a:t>
            </a:r>
          </a:p>
          <a:p>
            <a:pPr marL="342900" indent="-342900">
              <a:lnSpc>
                <a:spcPct val="150000"/>
              </a:lnSpc>
              <a:buFont typeface="Arial" panose="020B0604020202020204" pitchFamily="34" charset="0"/>
              <a:buChar char="•"/>
            </a:pPr>
            <a:r>
              <a:rPr lang="en-US" sz="2400" b="0" dirty="0">
                <a:solidFill>
                  <a:schemeClr val="bg1"/>
                </a:solidFill>
              </a:rPr>
              <a:t>Foreground Processes</a:t>
            </a:r>
          </a:p>
          <a:p>
            <a:pPr marL="342900" indent="-342900">
              <a:lnSpc>
                <a:spcPct val="150000"/>
              </a:lnSpc>
              <a:buFont typeface="Arial" panose="020B0604020202020204" pitchFamily="34" charset="0"/>
              <a:buChar char="•"/>
            </a:pPr>
            <a:r>
              <a:rPr lang="en-US" sz="2400" b="0" dirty="0">
                <a:solidFill>
                  <a:schemeClr val="bg1"/>
                </a:solidFill>
              </a:rPr>
              <a:t>Background Processes</a:t>
            </a:r>
          </a:p>
          <a:p>
            <a:endParaRPr lang="en-US" sz="2400" b="0" dirty="0">
              <a:solidFill>
                <a:schemeClr val="bg1"/>
              </a:solidFill>
            </a:endParaRPr>
          </a:p>
        </p:txBody>
      </p:sp>
    </p:spTree>
    <p:extLst>
      <p:ext uri="{BB962C8B-B14F-4D97-AF65-F5344CB8AC3E}">
        <p14:creationId xmlns:p14="http://schemas.microsoft.com/office/powerpoint/2010/main" val="138757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FLAVORS OF UNIX</a:t>
            </a:r>
          </a:p>
        </p:txBody>
      </p:sp>
      <p:sp>
        <p:nvSpPr>
          <p:cNvPr id="17" name="Content Placeholder 2"/>
          <p:cNvSpPr>
            <a:spLocks noGrp="1"/>
          </p:cNvSpPr>
          <p:nvPr>
            <p:ph sz="quarter" idx="14"/>
          </p:nvPr>
        </p:nvSpPr>
        <p:spPr>
          <a:xfrm>
            <a:off x="1809752" y="1481328"/>
            <a:ext cx="8572500" cy="5376672"/>
          </a:xfrm>
        </p:spPr>
        <p:txBody>
          <a:bodyPr>
            <a:norm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Linux</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Solaris</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SunOS</a:t>
            </a:r>
          </a:p>
          <a:p>
            <a:pPr marL="285750" indent="-285750">
              <a:buFont typeface="Arial" panose="020B0604020202020204" pitchFamily="34" charset="0"/>
              <a:buChar char="•"/>
            </a:pPr>
            <a:r>
              <a:rPr lang="en-US" sz="1800" dirty="0" err="1">
                <a:latin typeface="Arial" panose="020B0604020202020204" pitchFamily="34" charset="0"/>
                <a:cs typeface="Arial" panose="020B0604020202020204" pitchFamily="34" charset="0"/>
              </a:rPr>
              <a:t>Minix</a:t>
            </a: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err="1">
                <a:latin typeface="Arial" panose="020B0604020202020204" pitchFamily="34" charset="0"/>
                <a:cs typeface="Arial" panose="020B0604020202020204" pitchFamily="34" charset="0"/>
              </a:rPr>
              <a:t>NetBSD</a:t>
            </a: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err="1">
                <a:latin typeface="Arial" panose="020B0604020202020204" pitchFamily="34" charset="0"/>
                <a:cs typeface="Arial" panose="020B0604020202020204" pitchFamily="34" charset="0"/>
              </a:rPr>
              <a:t>LynxOS</a:t>
            </a: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err="1">
                <a:latin typeface="Arial" panose="020B0604020202020204" pitchFamily="34" charset="0"/>
                <a:cs typeface="Arial" panose="020B0604020202020204" pitchFamily="34" charset="0"/>
              </a:rPr>
              <a:t>SuSE</a:t>
            </a: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UnixWare</a:t>
            </a:r>
          </a:p>
        </p:txBody>
      </p:sp>
      <p:sp>
        <p:nvSpPr>
          <p:cNvPr id="8" name="Footer Placeholder 4"/>
          <p:cNvSpPr>
            <a:spLocks noGrp="1"/>
          </p:cNvSpPr>
          <p:nvPr>
            <p:ph type="ftr" sz="quarter" idx="3"/>
          </p:nvPr>
        </p:nvSpPr>
        <p:spPr/>
        <p:txBody>
          <a:bodyPr/>
          <a:lstStyle/>
          <a:p>
            <a:pPr>
              <a:defRPr/>
            </a:pPr>
            <a:r>
              <a:rPr lang="en-GB" dirty="0"/>
              <a:t>Copyright © 2015 Accenture. All rights reserved. Confidential—For Company Internal Use Only.</a:t>
            </a:r>
            <a:endParaRPr lang="en-US" dirty="0"/>
          </a:p>
        </p:txBody>
      </p:sp>
      <p:sp>
        <p:nvSpPr>
          <p:cNvPr id="7" name="Slide Number Placeholder 3"/>
          <p:cNvSpPr>
            <a:spLocks noGrp="1"/>
          </p:cNvSpPr>
          <p:nvPr>
            <p:ph type="sldNum" sz="quarter" idx="4"/>
          </p:nvPr>
        </p:nvSpPr>
        <p:spPr/>
        <p:txBody>
          <a:bodyPr/>
          <a:lstStyle/>
          <a:p>
            <a:fld id="{36719124-5D47-42CE-9623-8F1592D84F23}" type="slidenum">
              <a:rPr lang="en-US" smtClean="0"/>
              <a:pPr/>
              <a:t>3</a:t>
            </a:fld>
            <a:endParaRPr lang="en-US" dirty="0"/>
          </a:p>
        </p:txBody>
      </p:sp>
      <p:sp>
        <p:nvSpPr>
          <p:cNvPr id="10" name="Text Box 34"/>
          <p:cNvSpPr txBox="1">
            <a:spLocks noChangeArrowheads="1"/>
          </p:cNvSpPr>
          <p:nvPr>
            <p:custDataLst>
              <p:tags r:id="rId1"/>
            </p:custDataLst>
          </p:nvPr>
        </p:nvSpPr>
        <p:spPr bwMode="auto">
          <a:xfrm>
            <a:off x="8931275" y="6584950"/>
            <a:ext cx="1398140" cy="215444"/>
          </a:xfrm>
          <a:prstGeom prst="rect">
            <a:avLst/>
          </a:prstGeom>
          <a:noFill/>
          <a:ln w="12700" algn="ctr">
            <a:noFill/>
            <a:miter lim="800000"/>
            <a:headEnd/>
            <a:tailEnd/>
          </a:ln>
          <a:effectLst/>
        </p:spPr>
        <p:txBody>
          <a:bodyPr wrap="none">
            <a:spAutoFit/>
          </a:bodyPr>
          <a:lstStyle/>
          <a:p>
            <a:pPr eaLnBrk="1" hangingPunct="1">
              <a:defRPr/>
            </a:pPr>
            <a:r>
              <a:rPr lang="en-US" sz="1000" b="0" dirty="0">
                <a:solidFill>
                  <a:srgbClr val="A20000"/>
                </a:solidFill>
              </a:rPr>
              <a:t>For Internal Use Only</a:t>
            </a:r>
          </a:p>
        </p:txBody>
      </p:sp>
    </p:spTree>
    <p:extLst>
      <p:ext uri="{BB962C8B-B14F-4D97-AF65-F5344CB8AC3E}">
        <p14:creationId xmlns:p14="http://schemas.microsoft.com/office/powerpoint/2010/main" val="830981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Processes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39</a:t>
            </a:fld>
            <a:endParaRPr lang="en-US" dirty="0"/>
          </a:p>
        </p:txBody>
      </p:sp>
      <p:sp>
        <p:nvSpPr>
          <p:cNvPr id="2" name="TextBox 1"/>
          <p:cNvSpPr txBox="1"/>
          <p:nvPr/>
        </p:nvSpPr>
        <p:spPr>
          <a:xfrm>
            <a:off x="1921060" y="1691640"/>
            <a:ext cx="8461190" cy="387798"/>
          </a:xfrm>
          <a:prstGeom prst="rect">
            <a:avLst/>
          </a:prstGeom>
          <a:noFill/>
        </p:spPr>
        <p:txBody>
          <a:bodyPr wrap="square" rtlCol="0">
            <a:spAutoFit/>
          </a:bodyPr>
          <a:lstStyle/>
          <a:p>
            <a:r>
              <a:rPr lang="en-US" sz="2400" b="0" dirty="0">
                <a:solidFill>
                  <a:schemeClr val="bg1"/>
                </a:solidFill>
              </a:rPr>
              <a:t>Sample Foreground Process</a:t>
            </a:r>
          </a:p>
        </p:txBody>
      </p:sp>
      <p:sp>
        <p:nvSpPr>
          <p:cNvPr id="8" name="TextBox 7"/>
          <p:cNvSpPr txBox="1"/>
          <p:nvPr/>
        </p:nvSpPr>
        <p:spPr>
          <a:xfrm>
            <a:off x="1929000" y="2399731"/>
            <a:ext cx="1861407" cy="387798"/>
          </a:xfrm>
          <a:prstGeom prst="rect">
            <a:avLst/>
          </a:prstGeom>
          <a:noFill/>
        </p:spPr>
        <p:txBody>
          <a:bodyPr wrap="none" rtlCol="0">
            <a:spAutoFit/>
          </a:bodyPr>
          <a:lstStyle/>
          <a:p>
            <a:r>
              <a:rPr lang="en-US" sz="2400" b="0" dirty="0">
                <a:solidFill>
                  <a:schemeClr val="bg1"/>
                </a:solidFill>
              </a:rPr>
              <a:t>$ ls </a:t>
            </a:r>
            <a:r>
              <a:rPr lang="en-US" sz="2400" b="0" dirty="0" err="1">
                <a:solidFill>
                  <a:schemeClr val="bg1"/>
                </a:solidFill>
              </a:rPr>
              <a:t>ch</a:t>
            </a:r>
            <a:r>
              <a:rPr lang="en-US" sz="2400" b="0" dirty="0">
                <a:solidFill>
                  <a:schemeClr val="bg1"/>
                </a:solidFill>
              </a:rPr>
              <a:t>* .doc</a:t>
            </a:r>
          </a:p>
        </p:txBody>
      </p:sp>
      <p:sp>
        <p:nvSpPr>
          <p:cNvPr id="9" name="TextBox 8"/>
          <p:cNvSpPr txBox="1"/>
          <p:nvPr/>
        </p:nvSpPr>
        <p:spPr>
          <a:xfrm>
            <a:off x="1921060" y="2885862"/>
            <a:ext cx="8461190" cy="584775"/>
          </a:xfrm>
          <a:prstGeom prst="rect">
            <a:avLst/>
          </a:prstGeom>
          <a:noFill/>
        </p:spPr>
        <p:txBody>
          <a:bodyPr wrap="square" rtlCol="0">
            <a:spAutoFit/>
          </a:bodyPr>
          <a:lstStyle/>
          <a:p>
            <a:r>
              <a:rPr lang="en-US" sz="2000" b="0" dirty="0">
                <a:solidFill>
                  <a:schemeClr val="bg1"/>
                </a:solidFill>
              </a:rPr>
              <a:t>This would display all the files whose name start with </a:t>
            </a:r>
            <a:r>
              <a:rPr lang="en-US" sz="2000" b="0" dirty="0" err="1">
                <a:solidFill>
                  <a:schemeClr val="bg1"/>
                </a:solidFill>
              </a:rPr>
              <a:t>ch</a:t>
            </a:r>
            <a:r>
              <a:rPr lang="en-US" sz="2000" b="0" dirty="0">
                <a:solidFill>
                  <a:schemeClr val="bg1"/>
                </a:solidFill>
              </a:rPr>
              <a:t> and ends with .doc.</a:t>
            </a:r>
          </a:p>
        </p:txBody>
      </p:sp>
      <p:sp>
        <p:nvSpPr>
          <p:cNvPr id="13" name="Rectangle 4"/>
          <p:cNvSpPr>
            <a:spLocks noChangeArrowheads="1"/>
          </p:cNvSpPr>
          <p:nvPr/>
        </p:nvSpPr>
        <p:spPr bwMode="auto">
          <a:xfrm>
            <a:off x="2017294" y="3501794"/>
            <a:ext cx="3741822" cy="10592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a:lnSpc>
                <a:spcPct val="150000"/>
              </a:lnSpc>
            </a:pPr>
            <a:r>
              <a:rPr lang="en-US" altLang="en-US" sz="1400" b="0" dirty="0">
                <a:solidFill>
                  <a:srgbClr val="313131"/>
                </a:solidFill>
                <a:latin typeface="Menlo"/>
              </a:rPr>
              <a:t>ch01</a:t>
            </a:r>
            <a:r>
              <a:rPr lang="en-US" altLang="en-US" sz="1400" b="0" dirty="0">
                <a:solidFill>
                  <a:srgbClr val="666600"/>
                </a:solidFill>
                <a:latin typeface="Menlo"/>
              </a:rPr>
              <a:t>-</a:t>
            </a:r>
            <a:r>
              <a:rPr lang="en-US" altLang="en-US" sz="1400" b="0" dirty="0">
                <a:solidFill>
                  <a:srgbClr val="006666"/>
                </a:solidFill>
                <a:latin typeface="Menlo"/>
              </a:rPr>
              <a:t>1.doc</a:t>
            </a:r>
            <a:r>
              <a:rPr lang="en-US" altLang="en-US" sz="1400" b="0" dirty="0">
                <a:solidFill>
                  <a:srgbClr val="313131"/>
                </a:solidFill>
                <a:latin typeface="Menlo"/>
              </a:rPr>
              <a:t> ch010</a:t>
            </a:r>
            <a:r>
              <a:rPr lang="en-US" altLang="en-US" sz="1400" b="0" dirty="0">
                <a:solidFill>
                  <a:srgbClr val="666600"/>
                </a:solidFill>
                <a:latin typeface="Menlo"/>
              </a:rPr>
              <a:t>.</a:t>
            </a:r>
            <a:r>
              <a:rPr lang="en-US" altLang="en-US" sz="1400" b="0" dirty="0">
                <a:solidFill>
                  <a:srgbClr val="313131"/>
                </a:solidFill>
                <a:latin typeface="Menlo"/>
              </a:rPr>
              <a:t>doc ch02</a:t>
            </a:r>
            <a:r>
              <a:rPr lang="en-US" altLang="en-US" sz="1400" b="0" dirty="0">
                <a:solidFill>
                  <a:srgbClr val="666600"/>
                </a:solidFill>
                <a:latin typeface="Menlo"/>
              </a:rPr>
              <a:t>.</a:t>
            </a:r>
            <a:r>
              <a:rPr lang="en-US" altLang="en-US" sz="1400" b="0" dirty="0">
                <a:solidFill>
                  <a:srgbClr val="313131"/>
                </a:solidFill>
                <a:latin typeface="Menlo"/>
              </a:rPr>
              <a:t>doc ch03</a:t>
            </a:r>
            <a:r>
              <a:rPr lang="en-US" altLang="en-US" sz="1400" b="0" dirty="0">
                <a:solidFill>
                  <a:srgbClr val="666600"/>
                </a:solidFill>
                <a:latin typeface="Menlo"/>
              </a:rPr>
              <a:t>-</a:t>
            </a:r>
            <a:r>
              <a:rPr lang="en-US" altLang="en-US" sz="1400" b="0" dirty="0">
                <a:solidFill>
                  <a:srgbClr val="006666"/>
                </a:solidFill>
                <a:latin typeface="Menlo"/>
              </a:rPr>
              <a:t>2.doc</a:t>
            </a:r>
            <a:r>
              <a:rPr lang="en-US" altLang="en-US" sz="1400" b="0" dirty="0">
                <a:solidFill>
                  <a:srgbClr val="313131"/>
                </a:solidFill>
                <a:latin typeface="Menlo"/>
              </a:rPr>
              <a:t> ch04</a:t>
            </a:r>
            <a:r>
              <a:rPr lang="en-US" altLang="en-US" sz="1400" b="0" dirty="0">
                <a:solidFill>
                  <a:srgbClr val="666600"/>
                </a:solidFill>
                <a:latin typeface="Menlo"/>
              </a:rPr>
              <a:t>-</a:t>
            </a:r>
            <a:r>
              <a:rPr lang="en-US" altLang="en-US" sz="1400" b="0" dirty="0">
                <a:solidFill>
                  <a:srgbClr val="006666"/>
                </a:solidFill>
                <a:latin typeface="Menlo"/>
              </a:rPr>
              <a:t>1.doc</a:t>
            </a:r>
            <a:r>
              <a:rPr lang="en-US" altLang="en-US" sz="1400" b="0" dirty="0">
                <a:solidFill>
                  <a:srgbClr val="313131"/>
                </a:solidFill>
                <a:latin typeface="Menlo"/>
              </a:rPr>
              <a:t> ch040</a:t>
            </a:r>
            <a:r>
              <a:rPr lang="en-US" altLang="en-US" sz="1400" b="0" dirty="0">
                <a:solidFill>
                  <a:srgbClr val="666600"/>
                </a:solidFill>
                <a:latin typeface="Menlo"/>
              </a:rPr>
              <a:t>.</a:t>
            </a:r>
            <a:r>
              <a:rPr lang="en-US" altLang="en-US" sz="1400" b="0" dirty="0">
                <a:solidFill>
                  <a:srgbClr val="313131"/>
                </a:solidFill>
                <a:latin typeface="Menlo"/>
              </a:rPr>
              <a:t>doc ch05</a:t>
            </a:r>
            <a:r>
              <a:rPr lang="en-US" altLang="en-US" sz="1400" b="0" dirty="0">
                <a:solidFill>
                  <a:srgbClr val="666600"/>
                </a:solidFill>
                <a:latin typeface="Menlo"/>
              </a:rPr>
              <a:t>.</a:t>
            </a:r>
            <a:r>
              <a:rPr lang="en-US" altLang="en-US" sz="1400" b="0" dirty="0">
                <a:solidFill>
                  <a:srgbClr val="313131"/>
                </a:solidFill>
                <a:latin typeface="Menlo"/>
              </a:rPr>
              <a:t>doc ch06</a:t>
            </a:r>
            <a:r>
              <a:rPr lang="en-US" altLang="en-US" sz="1400" b="0" dirty="0">
                <a:solidFill>
                  <a:srgbClr val="666600"/>
                </a:solidFill>
                <a:latin typeface="Menlo"/>
              </a:rPr>
              <a:t>-</a:t>
            </a:r>
            <a:r>
              <a:rPr lang="en-US" altLang="en-US" sz="1400" b="0" dirty="0">
                <a:solidFill>
                  <a:srgbClr val="006666"/>
                </a:solidFill>
                <a:latin typeface="Menlo"/>
              </a:rPr>
              <a:t>2.doc</a:t>
            </a:r>
            <a:r>
              <a:rPr lang="en-US" altLang="en-US" sz="1400" b="0" dirty="0">
                <a:solidFill>
                  <a:srgbClr val="313131"/>
                </a:solidFill>
                <a:latin typeface="Menlo"/>
              </a:rPr>
              <a:t> ch01</a:t>
            </a:r>
            <a:r>
              <a:rPr lang="en-US" altLang="en-US" sz="1400" b="0" dirty="0">
                <a:solidFill>
                  <a:srgbClr val="666600"/>
                </a:solidFill>
                <a:latin typeface="Menlo"/>
              </a:rPr>
              <a:t>-</a:t>
            </a:r>
            <a:r>
              <a:rPr lang="en-US" altLang="en-US" sz="1400" b="0" dirty="0">
                <a:solidFill>
                  <a:srgbClr val="006666"/>
                </a:solidFill>
                <a:latin typeface="Menlo"/>
              </a:rPr>
              <a:t>2.doc</a:t>
            </a:r>
            <a:r>
              <a:rPr lang="en-US" altLang="en-US" sz="1400" b="0" dirty="0">
                <a:solidFill>
                  <a:srgbClr val="313131"/>
                </a:solidFill>
                <a:latin typeface="Menlo"/>
              </a:rPr>
              <a:t> ch02</a:t>
            </a:r>
            <a:r>
              <a:rPr lang="en-US" altLang="en-US" sz="1400" b="0" dirty="0">
                <a:solidFill>
                  <a:srgbClr val="666600"/>
                </a:solidFill>
                <a:latin typeface="Menlo"/>
              </a:rPr>
              <a:t>-</a:t>
            </a:r>
            <a:r>
              <a:rPr lang="en-US" altLang="en-US" sz="1400" b="0" dirty="0">
                <a:solidFill>
                  <a:srgbClr val="006666"/>
                </a:solidFill>
                <a:latin typeface="Menlo"/>
              </a:rPr>
              <a:t>1.doc</a:t>
            </a:r>
            <a:r>
              <a:rPr lang="en-US" altLang="en-US" sz="1400" b="0" dirty="0"/>
              <a:t> </a:t>
            </a:r>
            <a:endParaRPr lang="en-US" altLang="en-US" sz="1400" b="0" dirty="0">
              <a:latin typeface="Arial" panose="020B0604020202020204" pitchFamily="34" charset="0"/>
            </a:endParaRPr>
          </a:p>
        </p:txBody>
      </p:sp>
      <p:sp>
        <p:nvSpPr>
          <p:cNvPr id="14" name="TextBox 13"/>
          <p:cNvSpPr txBox="1"/>
          <p:nvPr/>
        </p:nvSpPr>
        <p:spPr>
          <a:xfrm>
            <a:off x="1929000" y="4734989"/>
            <a:ext cx="8453251" cy="1446550"/>
          </a:xfrm>
          <a:prstGeom prst="rect">
            <a:avLst/>
          </a:prstGeom>
          <a:noFill/>
        </p:spPr>
        <p:txBody>
          <a:bodyPr wrap="square" rtlCol="0">
            <a:spAutoFit/>
          </a:bodyPr>
          <a:lstStyle/>
          <a:p>
            <a:pPr>
              <a:lnSpc>
                <a:spcPct val="100000"/>
              </a:lnSpc>
            </a:pPr>
            <a:r>
              <a:rPr lang="en-US" sz="1800" b="0" dirty="0">
                <a:solidFill>
                  <a:schemeClr val="bg1"/>
                </a:solidFill>
              </a:rPr>
              <a:t>In this example, the process runs in the foreground, the output is directed to the screen, and if the ls command wants any input (which it does not), it waits for it from the keyboard. In this process, we cannot run any other command while this one is not yet finished.</a:t>
            </a:r>
          </a:p>
          <a:p>
            <a:endParaRPr lang="en-US" sz="2000" b="0" dirty="0">
              <a:solidFill>
                <a:schemeClr val="bg1"/>
              </a:solidFill>
            </a:endParaRPr>
          </a:p>
        </p:txBody>
      </p:sp>
    </p:spTree>
    <p:extLst>
      <p:ext uri="{BB962C8B-B14F-4D97-AF65-F5344CB8AC3E}">
        <p14:creationId xmlns:p14="http://schemas.microsoft.com/office/powerpoint/2010/main" val="1225397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Processes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40</a:t>
            </a:fld>
            <a:endParaRPr lang="en-US" dirty="0"/>
          </a:p>
        </p:txBody>
      </p:sp>
      <p:sp>
        <p:nvSpPr>
          <p:cNvPr id="2" name="TextBox 1"/>
          <p:cNvSpPr txBox="1"/>
          <p:nvPr/>
        </p:nvSpPr>
        <p:spPr>
          <a:xfrm>
            <a:off x="1921060" y="1681380"/>
            <a:ext cx="8461190" cy="387798"/>
          </a:xfrm>
          <a:prstGeom prst="rect">
            <a:avLst/>
          </a:prstGeom>
          <a:noFill/>
        </p:spPr>
        <p:txBody>
          <a:bodyPr wrap="square" rtlCol="0">
            <a:spAutoFit/>
          </a:bodyPr>
          <a:lstStyle/>
          <a:p>
            <a:r>
              <a:rPr lang="en-US" sz="2400" b="0" dirty="0">
                <a:solidFill>
                  <a:schemeClr val="bg1"/>
                </a:solidFill>
              </a:rPr>
              <a:t>Sample Background Process</a:t>
            </a:r>
          </a:p>
        </p:txBody>
      </p:sp>
      <p:sp>
        <p:nvSpPr>
          <p:cNvPr id="8" name="TextBox 7"/>
          <p:cNvSpPr txBox="1"/>
          <p:nvPr/>
        </p:nvSpPr>
        <p:spPr>
          <a:xfrm>
            <a:off x="1929000" y="2116331"/>
            <a:ext cx="8453251" cy="535531"/>
          </a:xfrm>
          <a:prstGeom prst="rect">
            <a:avLst/>
          </a:prstGeom>
          <a:noFill/>
        </p:spPr>
        <p:txBody>
          <a:bodyPr wrap="square" rtlCol="0">
            <a:spAutoFit/>
          </a:bodyPr>
          <a:lstStyle/>
          <a:p>
            <a:r>
              <a:rPr lang="en-US" sz="1800" b="0" dirty="0">
                <a:solidFill>
                  <a:schemeClr val="bg1"/>
                </a:solidFill>
              </a:rPr>
              <a:t>The simplest way to start a background process is to add an ampersand </a:t>
            </a:r>
          </a:p>
          <a:p>
            <a:r>
              <a:rPr lang="en-US" sz="1800" b="0" dirty="0">
                <a:solidFill>
                  <a:schemeClr val="bg1"/>
                </a:solidFill>
              </a:rPr>
              <a:t>(&amp;) at the end of the command.</a:t>
            </a:r>
          </a:p>
        </p:txBody>
      </p:sp>
      <p:sp>
        <p:nvSpPr>
          <p:cNvPr id="11" name="TextBox 10"/>
          <p:cNvSpPr txBox="1"/>
          <p:nvPr/>
        </p:nvSpPr>
        <p:spPr>
          <a:xfrm>
            <a:off x="1929000" y="2761497"/>
            <a:ext cx="2151551" cy="387798"/>
          </a:xfrm>
          <a:prstGeom prst="rect">
            <a:avLst/>
          </a:prstGeom>
          <a:noFill/>
        </p:spPr>
        <p:txBody>
          <a:bodyPr wrap="none" rtlCol="0">
            <a:spAutoFit/>
          </a:bodyPr>
          <a:lstStyle/>
          <a:p>
            <a:r>
              <a:rPr lang="en-US" sz="2400" b="0" dirty="0"/>
              <a:t>$ ls </a:t>
            </a:r>
            <a:r>
              <a:rPr lang="en-US" sz="2400" b="0" dirty="0" err="1"/>
              <a:t>ch</a:t>
            </a:r>
            <a:r>
              <a:rPr lang="en-US" sz="2400" b="0" dirty="0"/>
              <a:t>* .doc &amp;</a:t>
            </a:r>
          </a:p>
        </p:txBody>
      </p:sp>
      <p:sp>
        <p:nvSpPr>
          <p:cNvPr id="12" name="TextBox 11"/>
          <p:cNvSpPr txBox="1"/>
          <p:nvPr/>
        </p:nvSpPr>
        <p:spPr>
          <a:xfrm>
            <a:off x="1921061" y="3190676"/>
            <a:ext cx="8453251" cy="313932"/>
          </a:xfrm>
          <a:prstGeom prst="rect">
            <a:avLst/>
          </a:prstGeom>
          <a:noFill/>
        </p:spPr>
        <p:txBody>
          <a:bodyPr wrap="square" rtlCol="0">
            <a:spAutoFit/>
          </a:bodyPr>
          <a:lstStyle/>
          <a:p>
            <a:r>
              <a:rPr lang="en-US" sz="1800" b="0" dirty="0">
                <a:solidFill>
                  <a:schemeClr val="bg1"/>
                </a:solidFill>
              </a:rPr>
              <a:t>This would also display all the files whose name start with </a:t>
            </a:r>
            <a:r>
              <a:rPr lang="en-US" sz="1800" b="0" dirty="0" err="1">
                <a:solidFill>
                  <a:schemeClr val="bg1"/>
                </a:solidFill>
              </a:rPr>
              <a:t>ch</a:t>
            </a:r>
            <a:r>
              <a:rPr lang="en-US" sz="1800" b="0" dirty="0">
                <a:solidFill>
                  <a:schemeClr val="bg1"/>
                </a:solidFill>
              </a:rPr>
              <a:t> and ends with .doc </a:t>
            </a:r>
          </a:p>
        </p:txBody>
      </p:sp>
      <p:sp>
        <p:nvSpPr>
          <p:cNvPr id="15" name="Rectangle 4"/>
          <p:cNvSpPr>
            <a:spLocks noChangeArrowheads="1"/>
          </p:cNvSpPr>
          <p:nvPr/>
        </p:nvSpPr>
        <p:spPr bwMode="auto">
          <a:xfrm>
            <a:off x="2017294" y="3586843"/>
            <a:ext cx="3741822" cy="10592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a:lnSpc>
                <a:spcPct val="150000"/>
              </a:lnSpc>
            </a:pPr>
            <a:r>
              <a:rPr lang="en-US" altLang="en-US" sz="1400" b="0" dirty="0">
                <a:solidFill>
                  <a:srgbClr val="313131"/>
                </a:solidFill>
                <a:latin typeface="Menlo"/>
              </a:rPr>
              <a:t>ch01</a:t>
            </a:r>
            <a:r>
              <a:rPr lang="en-US" altLang="en-US" sz="1400" b="0" dirty="0">
                <a:solidFill>
                  <a:srgbClr val="666600"/>
                </a:solidFill>
                <a:latin typeface="Menlo"/>
              </a:rPr>
              <a:t>-</a:t>
            </a:r>
            <a:r>
              <a:rPr lang="en-US" altLang="en-US" sz="1400" b="0" dirty="0">
                <a:solidFill>
                  <a:srgbClr val="006666"/>
                </a:solidFill>
                <a:latin typeface="Menlo"/>
              </a:rPr>
              <a:t>1.doc</a:t>
            </a:r>
            <a:r>
              <a:rPr lang="en-US" altLang="en-US" sz="1400" b="0" dirty="0">
                <a:solidFill>
                  <a:srgbClr val="313131"/>
                </a:solidFill>
                <a:latin typeface="Menlo"/>
              </a:rPr>
              <a:t> ch010</a:t>
            </a:r>
            <a:r>
              <a:rPr lang="en-US" altLang="en-US" sz="1400" b="0" dirty="0">
                <a:solidFill>
                  <a:srgbClr val="666600"/>
                </a:solidFill>
                <a:latin typeface="Menlo"/>
              </a:rPr>
              <a:t>.</a:t>
            </a:r>
            <a:r>
              <a:rPr lang="en-US" altLang="en-US" sz="1400" b="0" dirty="0">
                <a:solidFill>
                  <a:srgbClr val="313131"/>
                </a:solidFill>
                <a:latin typeface="Menlo"/>
              </a:rPr>
              <a:t>doc ch02</a:t>
            </a:r>
            <a:r>
              <a:rPr lang="en-US" altLang="en-US" sz="1400" b="0" dirty="0">
                <a:solidFill>
                  <a:srgbClr val="666600"/>
                </a:solidFill>
                <a:latin typeface="Menlo"/>
              </a:rPr>
              <a:t>.</a:t>
            </a:r>
            <a:r>
              <a:rPr lang="en-US" altLang="en-US" sz="1400" b="0" dirty="0">
                <a:solidFill>
                  <a:srgbClr val="313131"/>
                </a:solidFill>
                <a:latin typeface="Menlo"/>
              </a:rPr>
              <a:t>doc ch03</a:t>
            </a:r>
            <a:r>
              <a:rPr lang="en-US" altLang="en-US" sz="1400" b="0" dirty="0">
                <a:solidFill>
                  <a:srgbClr val="666600"/>
                </a:solidFill>
                <a:latin typeface="Menlo"/>
              </a:rPr>
              <a:t>-</a:t>
            </a:r>
            <a:r>
              <a:rPr lang="en-US" altLang="en-US" sz="1400" b="0" dirty="0">
                <a:solidFill>
                  <a:srgbClr val="006666"/>
                </a:solidFill>
                <a:latin typeface="Menlo"/>
              </a:rPr>
              <a:t>2.doc</a:t>
            </a:r>
            <a:r>
              <a:rPr lang="en-US" altLang="en-US" sz="1400" b="0" dirty="0">
                <a:solidFill>
                  <a:srgbClr val="313131"/>
                </a:solidFill>
                <a:latin typeface="Menlo"/>
              </a:rPr>
              <a:t> ch04</a:t>
            </a:r>
            <a:r>
              <a:rPr lang="en-US" altLang="en-US" sz="1400" b="0" dirty="0">
                <a:solidFill>
                  <a:srgbClr val="666600"/>
                </a:solidFill>
                <a:latin typeface="Menlo"/>
              </a:rPr>
              <a:t>-</a:t>
            </a:r>
            <a:r>
              <a:rPr lang="en-US" altLang="en-US" sz="1400" b="0" dirty="0">
                <a:solidFill>
                  <a:srgbClr val="006666"/>
                </a:solidFill>
                <a:latin typeface="Menlo"/>
              </a:rPr>
              <a:t>1.doc</a:t>
            </a:r>
            <a:r>
              <a:rPr lang="en-US" altLang="en-US" sz="1400" b="0" dirty="0">
                <a:solidFill>
                  <a:srgbClr val="313131"/>
                </a:solidFill>
                <a:latin typeface="Menlo"/>
              </a:rPr>
              <a:t> ch040</a:t>
            </a:r>
            <a:r>
              <a:rPr lang="en-US" altLang="en-US" sz="1400" b="0" dirty="0">
                <a:solidFill>
                  <a:srgbClr val="666600"/>
                </a:solidFill>
                <a:latin typeface="Menlo"/>
              </a:rPr>
              <a:t>.</a:t>
            </a:r>
            <a:r>
              <a:rPr lang="en-US" altLang="en-US" sz="1400" b="0" dirty="0">
                <a:solidFill>
                  <a:srgbClr val="313131"/>
                </a:solidFill>
                <a:latin typeface="Menlo"/>
              </a:rPr>
              <a:t>doc ch05</a:t>
            </a:r>
            <a:r>
              <a:rPr lang="en-US" altLang="en-US" sz="1400" b="0" dirty="0">
                <a:solidFill>
                  <a:srgbClr val="666600"/>
                </a:solidFill>
                <a:latin typeface="Menlo"/>
              </a:rPr>
              <a:t>.</a:t>
            </a:r>
            <a:r>
              <a:rPr lang="en-US" altLang="en-US" sz="1400" b="0" dirty="0">
                <a:solidFill>
                  <a:srgbClr val="313131"/>
                </a:solidFill>
                <a:latin typeface="Menlo"/>
              </a:rPr>
              <a:t>doc ch06</a:t>
            </a:r>
            <a:r>
              <a:rPr lang="en-US" altLang="en-US" sz="1400" b="0" dirty="0">
                <a:solidFill>
                  <a:srgbClr val="666600"/>
                </a:solidFill>
                <a:latin typeface="Menlo"/>
              </a:rPr>
              <a:t>-</a:t>
            </a:r>
            <a:r>
              <a:rPr lang="en-US" altLang="en-US" sz="1400" b="0" dirty="0">
                <a:solidFill>
                  <a:srgbClr val="006666"/>
                </a:solidFill>
                <a:latin typeface="Menlo"/>
              </a:rPr>
              <a:t>2.doc</a:t>
            </a:r>
            <a:r>
              <a:rPr lang="en-US" altLang="en-US" sz="1400" b="0" dirty="0">
                <a:solidFill>
                  <a:srgbClr val="313131"/>
                </a:solidFill>
                <a:latin typeface="Menlo"/>
              </a:rPr>
              <a:t> ch01</a:t>
            </a:r>
            <a:r>
              <a:rPr lang="en-US" altLang="en-US" sz="1400" b="0" dirty="0">
                <a:solidFill>
                  <a:srgbClr val="666600"/>
                </a:solidFill>
                <a:latin typeface="Menlo"/>
              </a:rPr>
              <a:t>-</a:t>
            </a:r>
            <a:r>
              <a:rPr lang="en-US" altLang="en-US" sz="1400" b="0" dirty="0">
                <a:solidFill>
                  <a:srgbClr val="006666"/>
                </a:solidFill>
                <a:latin typeface="Menlo"/>
              </a:rPr>
              <a:t>2.doc</a:t>
            </a:r>
            <a:r>
              <a:rPr lang="en-US" altLang="en-US" sz="1400" b="0" dirty="0">
                <a:solidFill>
                  <a:srgbClr val="313131"/>
                </a:solidFill>
                <a:latin typeface="Menlo"/>
              </a:rPr>
              <a:t> ch02</a:t>
            </a:r>
            <a:r>
              <a:rPr lang="en-US" altLang="en-US" sz="1400" b="0" dirty="0">
                <a:solidFill>
                  <a:srgbClr val="666600"/>
                </a:solidFill>
                <a:latin typeface="Menlo"/>
              </a:rPr>
              <a:t>-</a:t>
            </a:r>
            <a:r>
              <a:rPr lang="en-US" altLang="en-US" sz="1400" b="0" dirty="0">
                <a:solidFill>
                  <a:srgbClr val="006666"/>
                </a:solidFill>
                <a:latin typeface="Menlo"/>
              </a:rPr>
              <a:t>1.doc</a:t>
            </a:r>
            <a:r>
              <a:rPr lang="en-US" altLang="en-US" sz="1400" b="0" dirty="0"/>
              <a:t> </a:t>
            </a:r>
            <a:endParaRPr lang="en-US" altLang="en-US" sz="1400" b="0" dirty="0">
              <a:latin typeface="Arial" panose="020B0604020202020204" pitchFamily="34" charset="0"/>
            </a:endParaRPr>
          </a:p>
        </p:txBody>
      </p:sp>
      <p:sp>
        <p:nvSpPr>
          <p:cNvPr id="16" name="TextBox 15"/>
          <p:cNvSpPr txBox="1"/>
          <p:nvPr/>
        </p:nvSpPr>
        <p:spPr>
          <a:xfrm>
            <a:off x="1929000" y="4734990"/>
            <a:ext cx="8453251" cy="646331"/>
          </a:xfrm>
          <a:prstGeom prst="rect">
            <a:avLst/>
          </a:prstGeom>
          <a:noFill/>
        </p:spPr>
        <p:txBody>
          <a:bodyPr wrap="square" rtlCol="0">
            <a:spAutoFit/>
          </a:bodyPr>
          <a:lstStyle/>
          <a:p>
            <a:pPr>
              <a:lnSpc>
                <a:spcPct val="100000"/>
              </a:lnSpc>
            </a:pPr>
            <a:r>
              <a:rPr lang="en-US" sz="1800" b="0" dirty="0">
                <a:solidFill>
                  <a:schemeClr val="bg1"/>
                </a:solidFill>
              </a:rPr>
              <a:t>Here if the </a:t>
            </a:r>
            <a:r>
              <a:rPr lang="en-US" sz="1800" dirty="0">
                <a:solidFill>
                  <a:schemeClr val="bg1"/>
                </a:solidFill>
              </a:rPr>
              <a:t>ls</a:t>
            </a:r>
            <a:r>
              <a:rPr lang="en-US" sz="1800" b="0" dirty="0">
                <a:solidFill>
                  <a:schemeClr val="bg1"/>
                </a:solidFill>
              </a:rPr>
              <a:t> command wants any input (which it does not), it goes into a stop state until it is moved into the foreground and give it the data from the keyboard.</a:t>
            </a:r>
            <a:endParaRPr lang="en-US" sz="2000" b="0" dirty="0">
              <a:solidFill>
                <a:schemeClr val="bg1"/>
              </a:solidFill>
            </a:endParaRPr>
          </a:p>
        </p:txBody>
      </p:sp>
    </p:spTree>
    <p:extLst>
      <p:ext uri="{BB962C8B-B14F-4D97-AF65-F5344CB8AC3E}">
        <p14:creationId xmlns:p14="http://schemas.microsoft.com/office/powerpoint/2010/main" val="410717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Processes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41</a:t>
            </a:fld>
            <a:endParaRPr lang="en-US" dirty="0"/>
          </a:p>
        </p:txBody>
      </p:sp>
      <p:sp>
        <p:nvSpPr>
          <p:cNvPr id="2" name="TextBox 1"/>
          <p:cNvSpPr txBox="1"/>
          <p:nvPr/>
        </p:nvSpPr>
        <p:spPr>
          <a:xfrm>
            <a:off x="1928999" y="1594774"/>
            <a:ext cx="8461190" cy="387798"/>
          </a:xfrm>
          <a:prstGeom prst="rect">
            <a:avLst/>
          </a:prstGeom>
          <a:noFill/>
        </p:spPr>
        <p:txBody>
          <a:bodyPr wrap="square" rtlCol="0">
            <a:spAutoFit/>
          </a:bodyPr>
          <a:lstStyle/>
          <a:p>
            <a:r>
              <a:rPr lang="en-US" sz="2400" b="0" dirty="0">
                <a:solidFill>
                  <a:schemeClr val="bg1"/>
                </a:solidFill>
              </a:rPr>
              <a:t>Listing Running Processes</a:t>
            </a:r>
          </a:p>
        </p:txBody>
      </p:sp>
      <p:sp>
        <p:nvSpPr>
          <p:cNvPr id="8" name="TextBox 7"/>
          <p:cNvSpPr txBox="1"/>
          <p:nvPr/>
        </p:nvSpPr>
        <p:spPr>
          <a:xfrm>
            <a:off x="1929000" y="1987705"/>
            <a:ext cx="8453251" cy="313932"/>
          </a:xfrm>
          <a:prstGeom prst="rect">
            <a:avLst/>
          </a:prstGeom>
          <a:noFill/>
        </p:spPr>
        <p:txBody>
          <a:bodyPr wrap="square" rtlCol="0">
            <a:spAutoFit/>
          </a:bodyPr>
          <a:lstStyle/>
          <a:p>
            <a:r>
              <a:rPr lang="en-US" sz="1800" b="0" dirty="0">
                <a:solidFill>
                  <a:schemeClr val="bg1"/>
                </a:solidFill>
              </a:rPr>
              <a:t>You can see the running processes by using the </a:t>
            </a:r>
            <a:r>
              <a:rPr lang="en-US" sz="1800" dirty="0" err="1">
                <a:solidFill>
                  <a:schemeClr val="bg1"/>
                </a:solidFill>
              </a:rPr>
              <a:t>ps</a:t>
            </a:r>
            <a:r>
              <a:rPr lang="en-US" sz="1800" dirty="0">
                <a:solidFill>
                  <a:schemeClr val="bg1"/>
                </a:solidFill>
              </a:rPr>
              <a:t> command </a:t>
            </a:r>
            <a:r>
              <a:rPr lang="en-US" sz="1800" b="0" dirty="0">
                <a:solidFill>
                  <a:schemeClr val="bg1"/>
                </a:solidFill>
              </a:rPr>
              <a:t>(process status).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060" y="2306771"/>
            <a:ext cx="8259352" cy="159988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664278858"/>
              </p:ext>
            </p:extLst>
          </p:nvPr>
        </p:nvGraphicFramePr>
        <p:xfrm>
          <a:off x="1913124" y="4006516"/>
          <a:ext cx="8267288" cy="2457468"/>
        </p:xfrm>
        <a:graphic>
          <a:graphicData uri="http://schemas.openxmlformats.org/drawingml/2006/table">
            <a:tbl>
              <a:tblPr/>
              <a:tblGrid>
                <a:gridCol w="1686362">
                  <a:extLst>
                    <a:ext uri="{9D8B030D-6E8A-4147-A177-3AD203B41FA5}">
                      <a16:colId xmlns:a16="http://schemas.microsoft.com/office/drawing/2014/main" val="20000"/>
                    </a:ext>
                  </a:extLst>
                </a:gridCol>
                <a:gridCol w="6580926">
                  <a:extLst>
                    <a:ext uri="{9D8B030D-6E8A-4147-A177-3AD203B41FA5}">
                      <a16:colId xmlns:a16="http://schemas.microsoft.com/office/drawing/2014/main" val="20001"/>
                    </a:ext>
                  </a:extLst>
                </a:gridCol>
              </a:tblGrid>
              <a:tr h="445788">
                <a:tc>
                  <a:txBody>
                    <a:bodyPr/>
                    <a:lstStyle/>
                    <a:p>
                      <a:pPr algn="l" fontAlgn="t"/>
                      <a:r>
                        <a:rPr lang="en-US" sz="1400" b="1" dirty="0">
                          <a:solidFill>
                            <a:schemeClr val="bg1"/>
                          </a:solidFill>
                          <a:effectLst/>
                        </a:rPr>
                        <a:t>Column</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tc>
                  <a:txBody>
                    <a:bodyPr/>
                    <a:lstStyle/>
                    <a:p>
                      <a:pPr algn="l" fontAlgn="t"/>
                      <a:r>
                        <a:rPr lang="en-US" sz="1400" b="1" dirty="0">
                          <a:solidFill>
                            <a:schemeClr val="bg1"/>
                          </a:solidFill>
                          <a:effectLst/>
                        </a:rPr>
                        <a:t>Description</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03009">
                <a:tc>
                  <a:txBody>
                    <a:bodyPr/>
                    <a:lstStyle/>
                    <a:p>
                      <a:pPr fontAlgn="t"/>
                      <a:r>
                        <a:rPr lang="en-US" sz="1200" b="1" dirty="0">
                          <a:solidFill>
                            <a:schemeClr val="bg1"/>
                          </a:solidFill>
                          <a:effectLst/>
                        </a:rPr>
                        <a:t>UID</a:t>
                      </a:r>
                      <a:endParaRPr lang="en-US" sz="1200" dirty="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200" dirty="0">
                          <a:solidFill>
                            <a:schemeClr val="bg1"/>
                          </a:solidFill>
                          <a:effectLst/>
                        </a:rPr>
                        <a:t>User ID that this process belongs to (the person running it).</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5734">
                <a:tc>
                  <a:txBody>
                    <a:bodyPr/>
                    <a:lstStyle/>
                    <a:p>
                      <a:pPr fontAlgn="t"/>
                      <a:r>
                        <a:rPr lang="en-US" sz="1200" b="1">
                          <a:solidFill>
                            <a:schemeClr val="bg1"/>
                          </a:solidFill>
                          <a:effectLst/>
                        </a:rPr>
                        <a:t>PID</a:t>
                      </a:r>
                      <a:endParaRPr lang="en-US" sz="120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200" dirty="0">
                          <a:solidFill>
                            <a:schemeClr val="bg1"/>
                          </a:solidFill>
                          <a:effectLst/>
                        </a:rPr>
                        <a:t>Process ID.</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5734">
                <a:tc>
                  <a:txBody>
                    <a:bodyPr/>
                    <a:lstStyle/>
                    <a:p>
                      <a:pPr fontAlgn="t"/>
                      <a:r>
                        <a:rPr lang="en-US" sz="1200" b="1">
                          <a:solidFill>
                            <a:schemeClr val="bg1"/>
                          </a:solidFill>
                          <a:effectLst/>
                        </a:rPr>
                        <a:t>PPID</a:t>
                      </a:r>
                      <a:endParaRPr lang="en-US" sz="120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200" dirty="0">
                          <a:solidFill>
                            <a:schemeClr val="bg1"/>
                          </a:solidFill>
                          <a:effectLst/>
                        </a:rPr>
                        <a:t>Parent process ID (the ID of the process that started it).</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75734">
                <a:tc>
                  <a:txBody>
                    <a:bodyPr/>
                    <a:lstStyle/>
                    <a:p>
                      <a:pPr fontAlgn="t"/>
                      <a:r>
                        <a:rPr lang="en-US" sz="1200" b="1" dirty="0">
                          <a:solidFill>
                            <a:schemeClr val="bg1"/>
                          </a:solidFill>
                          <a:effectLst/>
                        </a:rPr>
                        <a:t>STIME</a:t>
                      </a:r>
                      <a:endParaRPr lang="en-US" sz="1200" dirty="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200" dirty="0">
                          <a:solidFill>
                            <a:schemeClr val="bg1"/>
                          </a:solidFill>
                          <a:effectLst/>
                        </a:rPr>
                        <a:t>Process start time.</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75734">
                <a:tc>
                  <a:txBody>
                    <a:bodyPr/>
                    <a:lstStyle/>
                    <a:p>
                      <a:pPr fontAlgn="t"/>
                      <a:r>
                        <a:rPr lang="en-US" sz="1200" b="1">
                          <a:solidFill>
                            <a:schemeClr val="bg1"/>
                          </a:solidFill>
                          <a:effectLst/>
                        </a:rPr>
                        <a:t>TTY</a:t>
                      </a:r>
                      <a:endParaRPr lang="en-US" sz="120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200" dirty="0">
                          <a:solidFill>
                            <a:schemeClr val="bg1"/>
                          </a:solidFill>
                          <a:effectLst/>
                        </a:rPr>
                        <a:t>Terminal type associated with the process</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75734">
                <a:tc>
                  <a:txBody>
                    <a:bodyPr/>
                    <a:lstStyle/>
                    <a:p>
                      <a:pPr fontAlgn="t"/>
                      <a:r>
                        <a:rPr lang="en-US" sz="1200" b="1" dirty="0">
                          <a:solidFill>
                            <a:schemeClr val="bg1"/>
                          </a:solidFill>
                          <a:effectLst/>
                        </a:rPr>
                        <a:t>CMD</a:t>
                      </a:r>
                      <a:endParaRPr lang="en-US" sz="1200" dirty="0">
                        <a:solidFill>
                          <a:schemeClr val="bg1"/>
                        </a:solidFill>
                        <a:effectLst/>
                      </a:endParaRP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sz="1200" dirty="0">
                          <a:solidFill>
                            <a:schemeClr val="bg1"/>
                          </a:solidFill>
                          <a:effectLst/>
                        </a:rPr>
                        <a:t>The command that started this process.</a:t>
                      </a:r>
                    </a:p>
                  </a:txBody>
                  <a:tcPr marL="76200" marR="76200" marT="76200" marB="762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811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Processes (Cont’d)</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42</a:t>
            </a:fld>
            <a:endParaRPr lang="en-US" dirty="0"/>
          </a:p>
        </p:txBody>
      </p:sp>
      <p:sp>
        <p:nvSpPr>
          <p:cNvPr id="2" name="TextBox 1"/>
          <p:cNvSpPr txBox="1"/>
          <p:nvPr/>
        </p:nvSpPr>
        <p:spPr>
          <a:xfrm>
            <a:off x="1928999" y="1594774"/>
            <a:ext cx="8461190" cy="387798"/>
          </a:xfrm>
          <a:prstGeom prst="rect">
            <a:avLst/>
          </a:prstGeom>
          <a:noFill/>
        </p:spPr>
        <p:txBody>
          <a:bodyPr wrap="square" rtlCol="0">
            <a:spAutoFit/>
          </a:bodyPr>
          <a:lstStyle/>
          <a:p>
            <a:r>
              <a:rPr lang="en-US" sz="2400" b="0" dirty="0">
                <a:solidFill>
                  <a:schemeClr val="bg1"/>
                </a:solidFill>
              </a:rPr>
              <a:t>Stopping Running Processes</a:t>
            </a:r>
          </a:p>
        </p:txBody>
      </p:sp>
      <p:sp>
        <p:nvSpPr>
          <p:cNvPr id="6" name="TextBox 5"/>
          <p:cNvSpPr txBox="1"/>
          <p:nvPr/>
        </p:nvSpPr>
        <p:spPr>
          <a:xfrm>
            <a:off x="1921061" y="2139106"/>
            <a:ext cx="8288673" cy="338554"/>
          </a:xfrm>
          <a:prstGeom prst="rect">
            <a:avLst/>
          </a:prstGeom>
          <a:noFill/>
        </p:spPr>
        <p:txBody>
          <a:bodyPr wrap="square" rtlCol="0">
            <a:spAutoFit/>
          </a:bodyPr>
          <a:lstStyle/>
          <a:p>
            <a:r>
              <a:rPr lang="en-US" sz="2000" b="0" dirty="0">
                <a:solidFill>
                  <a:schemeClr val="bg1"/>
                </a:solidFill>
              </a:rPr>
              <a:t>If the process is running in foreground mode…</a:t>
            </a:r>
          </a:p>
        </p:txBody>
      </p:sp>
      <p:sp>
        <p:nvSpPr>
          <p:cNvPr id="11" name="TextBox 10"/>
          <p:cNvSpPr txBox="1"/>
          <p:nvPr/>
        </p:nvSpPr>
        <p:spPr>
          <a:xfrm>
            <a:off x="1928999" y="2477660"/>
            <a:ext cx="2911374" cy="338554"/>
          </a:xfrm>
          <a:prstGeom prst="rect">
            <a:avLst/>
          </a:prstGeom>
          <a:noFill/>
          <a:ln>
            <a:noFill/>
          </a:ln>
        </p:spPr>
        <p:txBody>
          <a:bodyPr wrap="none" rtlCol="0">
            <a:spAutoFit/>
          </a:bodyPr>
          <a:lstStyle/>
          <a:p>
            <a:r>
              <a:rPr lang="en-US" sz="2000" b="0" dirty="0">
                <a:solidFill>
                  <a:schemeClr val="bg1"/>
                </a:solidFill>
              </a:rPr>
              <a:t>use CTR + C keystroke.</a:t>
            </a:r>
          </a:p>
        </p:txBody>
      </p:sp>
      <p:sp>
        <p:nvSpPr>
          <p:cNvPr id="12" name="TextBox 11"/>
          <p:cNvSpPr txBox="1"/>
          <p:nvPr/>
        </p:nvSpPr>
        <p:spPr>
          <a:xfrm>
            <a:off x="1932969" y="3028880"/>
            <a:ext cx="8453250" cy="584775"/>
          </a:xfrm>
          <a:prstGeom prst="rect">
            <a:avLst/>
          </a:prstGeom>
          <a:noFill/>
        </p:spPr>
        <p:txBody>
          <a:bodyPr wrap="square" rtlCol="0">
            <a:spAutoFit/>
          </a:bodyPr>
          <a:lstStyle/>
          <a:p>
            <a:r>
              <a:rPr lang="en-US" sz="2000" b="0" dirty="0">
                <a:solidFill>
                  <a:schemeClr val="bg1"/>
                </a:solidFill>
              </a:rPr>
              <a:t>However, if the process is running in background mode. First you need to get its PID then use the </a:t>
            </a:r>
            <a:r>
              <a:rPr lang="en-US" sz="2000" dirty="0">
                <a:solidFill>
                  <a:schemeClr val="bg1"/>
                </a:solidFill>
              </a:rPr>
              <a:t>kill command </a:t>
            </a:r>
            <a:r>
              <a:rPr lang="en-US" sz="2000" b="0" dirty="0">
                <a:solidFill>
                  <a:schemeClr val="bg1"/>
                </a:solidFill>
              </a:rPr>
              <a:t>to terminate the process.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969" y="3737864"/>
            <a:ext cx="8276764" cy="2248182"/>
          </a:xfrm>
          <a:prstGeom prst="rect">
            <a:avLst/>
          </a:prstGeom>
        </p:spPr>
      </p:pic>
    </p:spTree>
    <p:extLst>
      <p:ext uri="{BB962C8B-B14F-4D97-AF65-F5344CB8AC3E}">
        <p14:creationId xmlns:p14="http://schemas.microsoft.com/office/powerpoint/2010/main" val="1181114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Pipes</a:t>
            </a:r>
          </a:p>
        </p:txBody>
      </p:sp>
      <p:sp>
        <p:nvSpPr>
          <p:cNvPr id="4" name="Footer Placeholder 3"/>
          <p:cNvSpPr>
            <a:spLocks noGrp="1"/>
          </p:cNvSpPr>
          <p:nvPr>
            <p:ph type="ftr" sz="quarter" idx="3"/>
          </p:nvPr>
        </p:nvSpPr>
        <p:spPr/>
        <p:txBody>
          <a:bodyPr/>
          <a:lstStyle/>
          <a:p>
            <a:r>
              <a:rPr lang="en-US" dirty="0"/>
              <a:t>Copyright © 2015 Accenture All Rights Reserved.</a:t>
            </a:r>
          </a:p>
        </p:txBody>
      </p:sp>
      <p:sp>
        <p:nvSpPr>
          <p:cNvPr id="3" name="Slide Number Placeholder 2"/>
          <p:cNvSpPr>
            <a:spLocks noGrp="1"/>
          </p:cNvSpPr>
          <p:nvPr>
            <p:ph type="sldNum" sz="quarter" idx="4"/>
          </p:nvPr>
        </p:nvSpPr>
        <p:spPr/>
        <p:txBody>
          <a:bodyPr/>
          <a:lstStyle/>
          <a:p>
            <a:fld id="{73954299-DE52-47A8-A04E-69FC1668FE8B}" type="slidenum">
              <a:rPr lang="en-US" smtClean="0"/>
              <a:pPr/>
              <a:t>43</a:t>
            </a:fld>
            <a:endParaRPr lang="en-US" dirty="0"/>
          </a:p>
        </p:txBody>
      </p:sp>
      <p:sp>
        <p:nvSpPr>
          <p:cNvPr id="10" name="Rectangle 3"/>
          <p:cNvSpPr>
            <a:spLocks noChangeArrowheads="1"/>
          </p:cNvSpPr>
          <p:nvPr/>
        </p:nvSpPr>
        <p:spPr bwMode="auto">
          <a:xfrm>
            <a:off x="1928999" y="1284874"/>
            <a:ext cx="845325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2000" b="0" dirty="0">
                <a:solidFill>
                  <a:srgbClr val="000000"/>
                </a:solidFill>
                <a:latin typeface="+mn-lt"/>
                <a:cs typeface="Times New Roman" panose="02020603050405020304" pitchFamily="18" charset="0"/>
              </a:rPr>
              <a:t>The pipe ('</a:t>
            </a:r>
            <a:r>
              <a:rPr lang="en-US" altLang="en-US" sz="2000" b="0" dirty="0">
                <a:solidFill>
                  <a:srgbClr val="000000"/>
                </a:solidFill>
                <a:latin typeface="+mn-lt"/>
              </a:rPr>
              <a:t>|</a:t>
            </a:r>
            <a:r>
              <a:rPr lang="en-US" altLang="en-US" sz="2000" b="0" dirty="0">
                <a:solidFill>
                  <a:srgbClr val="000000"/>
                </a:solidFill>
                <a:latin typeface="+mn-lt"/>
                <a:cs typeface="Times New Roman" panose="02020603050405020304" pitchFamily="18" charset="0"/>
              </a:rPr>
              <a:t>') operator is used to create concurrently executing processes that pass data directly to one another. It is useful for combining system utilities to perform more complex functions. For example:</a:t>
            </a:r>
            <a:r>
              <a:rPr lang="en-US" altLang="en-US" sz="2000" b="0" dirty="0">
                <a:latin typeface="+mn-lt"/>
              </a:rPr>
              <a:t> </a:t>
            </a:r>
          </a:p>
        </p:txBody>
      </p:sp>
      <p:sp>
        <p:nvSpPr>
          <p:cNvPr id="13" name="TextBox 12"/>
          <p:cNvSpPr txBox="1"/>
          <p:nvPr/>
        </p:nvSpPr>
        <p:spPr>
          <a:xfrm>
            <a:off x="1921061" y="3081730"/>
            <a:ext cx="3021981" cy="338554"/>
          </a:xfrm>
          <a:prstGeom prst="rect">
            <a:avLst/>
          </a:prstGeom>
          <a:noFill/>
        </p:spPr>
        <p:txBody>
          <a:bodyPr wrap="none" rtlCol="0">
            <a:spAutoFit/>
          </a:bodyPr>
          <a:lstStyle/>
          <a:p>
            <a:r>
              <a:rPr lang="en-US" sz="2000" b="0" dirty="0">
                <a:solidFill>
                  <a:schemeClr val="bg1"/>
                </a:solidFill>
              </a:rPr>
              <a:t>$ cat hello.txt | sort | </a:t>
            </a:r>
            <a:r>
              <a:rPr lang="en-US" sz="2000" b="0" dirty="0" err="1">
                <a:solidFill>
                  <a:schemeClr val="bg1"/>
                </a:solidFill>
              </a:rPr>
              <a:t>uniq</a:t>
            </a:r>
            <a:endParaRPr lang="en-US" sz="2000" b="0" dirty="0">
              <a:solidFill>
                <a:schemeClr val="bg1"/>
              </a:solidFill>
            </a:endParaRPr>
          </a:p>
        </p:txBody>
      </p:sp>
      <p:sp>
        <p:nvSpPr>
          <p:cNvPr id="14" name="TextBox 13"/>
          <p:cNvSpPr txBox="1"/>
          <p:nvPr/>
        </p:nvSpPr>
        <p:spPr>
          <a:xfrm>
            <a:off x="1928999" y="2779155"/>
            <a:ext cx="554960" cy="338554"/>
          </a:xfrm>
          <a:prstGeom prst="rect">
            <a:avLst/>
          </a:prstGeom>
          <a:noFill/>
        </p:spPr>
        <p:txBody>
          <a:bodyPr wrap="none" rtlCol="0">
            <a:spAutoFit/>
          </a:bodyPr>
          <a:lstStyle/>
          <a:p>
            <a:r>
              <a:rPr lang="en-US" sz="2000" b="0" dirty="0">
                <a:solidFill>
                  <a:schemeClr val="bg1"/>
                </a:solidFill>
              </a:rPr>
              <a:t>Ex.</a:t>
            </a:r>
          </a:p>
        </p:txBody>
      </p:sp>
      <p:sp>
        <p:nvSpPr>
          <p:cNvPr id="20" name="Rectangle 7"/>
          <p:cNvSpPr>
            <a:spLocks noChangeArrowheads="1"/>
          </p:cNvSpPr>
          <p:nvPr/>
        </p:nvSpPr>
        <p:spPr bwMode="auto">
          <a:xfrm>
            <a:off x="1921059" y="3429536"/>
            <a:ext cx="846119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1800" b="0" dirty="0">
                <a:solidFill>
                  <a:srgbClr val="000000"/>
                </a:solidFill>
                <a:latin typeface="+mn-lt"/>
                <a:cs typeface="Times New Roman" panose="02020603050405020304" pitchFamily="18" charset="0"/>
              </a:rPr>
              <a:t>This example creates three processes (corresponding to </a:t>
            </a:r>
            <a:r>
              <a:rPr lang="en-US" altLang="en-US" sz="1800" b="0" dirty="0">
                <a:solidFill>
                  <a:srgbClr val="000000"/>
                </a:solidFill>
                <a:latin typeface="+mn-lt"/>
              </a:rPr>
              <a:t>cat</a:t>
            </a:r>
            <a:r>
              <a:rPr lang="en-US" altLang="en-US" sz="1800" b="0" dirty="0">
                <a:solidFill>
                  <a:srgbClr val="000000"/>
                </a:solidFill>
                <a:latin typeface="+mn-lt"/>
                <a:cs typeface="Times New Roman" panose="02020603050405020304" pitchFamily="18" charset="0"/>
              </a:rPr>
              <a:t>, </a:t>
            </a:r>
            <a:r>
              <a:rPr lang="en-US" altLang="en-US" sz="1800" b="0" dirty="0">
                <a:solidFill>
                  <a:srgbClr val="000000"/>
                </a:solidFill>
                <a:latin typeface="+mn-lt"/>
              </a:rPr>
              <a:t>sort </a:t>
            </a:r>
            <a:r>
              <a:rPr lang="en-US" altLang="en-US" sz="1800" b="0" dirty="0">
                <a:solidFill>
                  <a:srgbClr val="000000"/>
                </a:solidFill>
                <a:latin typeface="+mn-lt"/>
                <a:cs typeface="Times New Roman" panose="02020603050405020304" pitchFamily="18" charset="0"/>
              </a:rPr>
              <a:t>and </a:t>
            </a:r>
            <a:r>
              <a:rPr lang="en-US" altLang="en-US" sz="1800" b="0" dirty="0" err="1">
                <a:solidFill>
                  <a:srgbClr val="000000"/>
                </a:solidFill>
                <a:latin typeface="+mn-lt"/>
              </a:rPr>
              <a:t>uniq</a:t>
            </a:r>
            <a:r>
              <a:rPr lang="en-US" altLang="en-US" sz="1800" b="0" dirty="0">
                <a:solidFill>
                  <a:srgbClr val="000000"/>
                </a:solidFill>
                <a:latin typeface="+mn-lt"/>
                <a:cs typeface="Times New Roman" panose="02020603050405020304" pitchFamily="18" charset="0"/>
              </a:rPr>
              <a:t>) which execute concurrently. As they execute, the output of the who process is passed on to the </a:t>
            </a:r>
            <a:r>
              <a:rPr lang="en-US" altLang="en-US" sz="1800" b="0" dirty="0">
                <a:solidFill>
                  <a:srgbClr val="000000"/>
                </a:solidFill>
                <a:latin typeface="+mn-lt"/>
              </a:rPr>
              <a:t>sort </a:t>
            </a:r>
            <a:r>
              <a:rPr lang="en-US" altLang="en-US" sz="1800" b="0" dirty="0">
                <a:solidFill>
                  <a:srgbClr val="000000"/>
                </a:solidFill>
                <a:latin typeface="+mn-lt"/>
                <a:cs typeface="Times New Roman" panose="02020603050405020304" pitchFamily="18" charset="0"/>
              </a:rPr>
              <a:t>process which is in turn passed on to the </a:t>
            </a:r>
            <a:r>
              <a:rPr lang="en-US" altLang="en-US" sz="1800" b="0" dirty="0" err="1">
                <a:solidFill>
                  <a:srgbClr val="000000"/>
                </a:solidFill>
                <a:latin typeface="+mn-lt"/>
              </a:rPr>
              <a:t>uniq</a:t>
            </a:r>
            <a:r>
              <a:rPr lang="en-US" altLang="en-US" sz="1800" b="0" dirty="0">
                <a:solidFill>
                  <a:srgbClr val="000000"/>
                </a:solidFill>
                <a:latin typeface="+mn-lt"/>
                <a:cs typeface="Times New Roman" panose="02020603050405020304" pitchFamily="18" charset="0"/>
              </a:rPr>
              <a:t> process.</a:t>
            </a:r>
          </a:p>
          <a:p>
            <a:pPr>
              <a:lnSpc>
                <a:spcPct val="100000"/>
              </a:lnSpc>
            </a:pPr>
            <a:r>
              <a:rPr lang="en-US" altLang="en-US" sz="1800" b="0" dirty="0" err="1">
                <a:solidFill>
                  <a:srgbClr val="000000"/>
                </a:solidFill>
                <a:latin typeface="+mn-lt"/>
              </a:rPr>
              <a:t>uniq</a:t>
            </a:r>
            <a:r>
              <a:rPr lang="en-US" altLang="en-US" sz="1800" b="0" dirty="0">
                <a:solidFill>
                  <a:srgbClr val="000000"/>
                </a:solidFill>
                <a:latin typeface="+mn-lt"/>
                <a:cs typeface="Times New Roman" panose="02020603050405020304" pitchFamily="18" charset="0"/>
              </a:rPr>
              <a:t> displays its output on the screen (a sorted list of users with duplicate lines removed).</a:t>
            </a:r>
            <a:r>
              <a:rPr lang="en-US" altLang="en-US" sz="1800" b="0" dirty="0">
                <a:latin typeface="+mn-lt"/>
              </a:rPr>
              <a:t> </a:t>
            </a:r>
          </a:p>
        </p:txBody>
      </p:sp>
    </p:spTree>
    <p:extLst>
      <p:ext uri="{BB962C8B-B14F-4D97-AF65-F5344CB8AC3E}">
        <p14:creationId xmlns:p14="http://schemas.microsoft.com/office/powerpoint/2010/main" val="362506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
            <a:ext cx="8572500" cy="722671"/>
          </a:xfrm>
        </p:spPr>
        <p:txBody>
          <a:bodyPr/>
          <a:lstStyle/>
          <a:p>
            <a:r>
              <a:rPr lang="en-US" dirty="0"/>
              <a:t>LOGGING INTO &amp; OUT OF UNIX SYSTEMS</a:t>
            </a:r>
          </a:p>
        </p:txBody>
      </p:sp>
      <p:sp>
        <p:nvSpPr>
          <p:cNvPr id="21" name="Content Placeholder 2"/>
          <p:cNvSpPr>
            <a:spLocks noGrp="1"/>
          </p:cNvSpPr>
          <p:nvPr>
            <p:ph sz="quarter" idx="14"/>
          </p:nvPr>
        </p:nvSpPr>
        <p:spPr/>
        <p:txBody>
          <a:bodyPr>
            <a:normAutofit/>
          </a:bodyPr>
          <a:lstStyle/>
          <a:p>
            <a:r>
              <a:rPr lang="en-US" sz="1800" dirty="0">
                <a:latin typeface="Arial" panose="020B0604020202020204" pitchFamily="34" charset="0"/>
                <a:cs typeface="Arial" panose="020B0604020202020204" pitchFamily="34" charset="0"/>
              </a:rPr>
              <a:t>Text-based (TTY) Terminals</a:t>
            </a:r>
          </a:p>
          <a:p>
            <a:pPr lvl="1"/>
            <a:r>
              <a:rPr lang="en-US" sz="1800" dirty="0">
                <a:latin typeface="Arial" panose="020B0604020202020204" pitchFamily="34" charset="0"/>
                <a:cs typeface="Arial" panose="020B0604020202020204" pitchFamily="34" charset="0"/>
              </a:rPr>
              <a:t>When you log in locally using a terminal, you will see the prompt:</a:t>
            </a:r>
          </a:p>
          <a:p>
            <a:pPr marL="180975" lvl="1" indent="0">
              <a:buNone/>
            </a:pPr>
            <a:r>
              <a:rPr lang="en-US" sz="1800" dirty="0">
                <a:latin typeface="Arial" panose="020B0604020202020204" pitchFamily="34" charset="0"/>
                <a:cs typeface="Arial" panose="020B0604020202020204" pitchFamily="34" charset="0"/>
              </a:rPr>
              <a:t>	login:</a:t>
            </a:r>
          </a:p>
          <a:p>
            <a:pPr lvl="1"/>
            <a:r>
              <a:rPr lang="en-US" sz="1800" dirty="0">
                <a:latin typeface="Arial" panose="020B0604020202020204" pitchFamily="34" charset="0"/>
                <a:cs typeface="Arial" panose="020B0604020202020204" pitchFamily="34" charset="0"/>
              </a:rPr>
              <a:t>At this prompt, type in your username and press the Enter key. You should then be prompted for your password:</a:t>
            </a:r>
          </a:p>
          <a:p>
            <a:pPr marL="180975" lvl="1" indent="0">
              <a:buNone/>
            </a:pPr>
            <a:r>
              <a:rPr lang="en-US" sz="1800" dirty="0">
                <a:latin typeface="Arial" panose="020B0604020202020204" pitchFamily="34" charset="0"/>
                <a:cs typeface="Arial" panose="020B0604020202020204" pitchFamily="34" charset="0"/>
              </a:rPr>
              <a:t>	login: &lt;username&gt;</a:t>
            </a:r>
          </a:p>
          <a:p>
            <a:pPr marL="180975" lvl="1" indent="0">
              <a:buNone/>
            </a:pPr>
            <a:r>
              <a:rPr lang="en-US" sz="1800" dirty="0">
                <a:latin typeface="Arial" panose="020B0604020202020204" pitchFamily="34" charset="0"/>
                <a:cs typeface="Arial" panose="020B0604020202020204" pitchFamily="34" charset="0"/>
              </a:rPr>
              <a:t>	password:</a:t>
            </a:r>
          </a:p>
          <a:p>
            <a:pPr lvl="1"/>
            <a:r>
              <a:rPr lang="en-US" sz="1800" dirty="0">
                <a:latin typeface="Arial" panose="020B0604020202020204" pitchFamily="34" charset="0"/>
                <a:cs typeface="Arial" panose="020B0604020202020204" pitchFamily="34" charset="0"/>
              </a:rPr>
              <a:t>Type your password in at the prompt and press the Enter key. Note that your password will not be displayed as you type it in.</a:t>
            </a:r>
          </a:p>
          <a:p>
            <a:pPr lvl="1"/>
            <a:r>
              <a:rPr lang="en-US" sz="1800" dirty="0">
                <a:latin typeface="Arial" panose="020B0604020202020204" pitchFamily="34" charset="0"/>
                <a:cs typeface="Arial" panose="020B0604020202020204" pitchFamily="34" charset="0"/>
              </a:rPr>
              <a:t>To log out, type exit at the shell prompt. If it doesn’t work, try logout or press Ctrl + D.</a:t>
            </a:r>
          </a:p>
          <a:p>
            <a:pPr indent="-109537"/>
            <a:r>
              <a:rPr lang="en-US" sz="1800" dirty="0">
                <a:latin typeface="Arial" panose="020B0604020202020204" pitchFamily="34" charset="0"/>
                <a:cs typeface="Arial" panose="020B0604020202020204" pitchFamily="34" charset="0"/>
              </a:rPr>
              <a:t>Graphical Terminals</a:t>
            </a:r>
          </a:p>
          <a:p>
            <a:pPr lvl="1"/>
            <a:r>
              <a:rPr lang="en-US" sz="1800" dirty="0">
                <a:latin typeface="Arial" panose="020B0604020202020204" pitchFamily="34" charset="0"/>
                <a:cs typeface="Arial" panose="020B0604020202020204" pitchFamily="34" charset="0"/>
              </a:rPr>
              <a:t>You will be presented with a graphical prompt with login and password fields. Enter your user name and password in the same way as Test-based Terminals, although you may need to press the Tab key to move between fields.</a:t>
            </a:r>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4</a:t>
            </a:fld>
            <a:endParaRPr lang="en-US" dirty="0"/>
          </a:p>
        </p:txBody>
      </p:sp>
      <p:sp>
        <p:nvSpPr>
          <p:cNvPr id="6" name="Rectangle 2"/>
          <p:cNvSpPr>
            <a:spLocks noChangeArrowheads="1"/>
          </p:cNvSpPr>
          <p:nvPr/>
        </p:nvSpPr>
        <p:spPr bwMode="auto">
          <a:xfrm>
            <a:off x="1676400" y="227112"/>
            <a:ext cx="6415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0000"/>
              </a:lnSpc>
            </a:pPr>
            <a:r>
              <a:rPr lang="en-US" altLang="en-US" sz="1400" b="0">
                <a:latin typeface="Arial Unicode MS" panose="020B0604020202020204" pitchFamily="34" charset="-128"/>
              </a:rPr>
              <a:t>login:</a:t>
            </a:r>
            <a:r>
              <a:rPr lang="en-US" altLang="en-US" sz="800" b="0"/>
              <a:t> </a:t>
            </a:r>
            <a:endParaRPr lang="en-US" altLang="en-US" sz="1800" b="0">
              <a:latin typeface="Arial" panose="020B0604020202020204" pitchFamily="34" charset="0"/>
            </a:endParaRPr>
          </a:p>
        </p:txBody>
      </p:sp>
    </p:spTree>
    <p:extLst>
      <p:ext uri="{BB962C8B-B14F-4D97-AF65-F5344CB8AC3E}">
        <p14:creationId xmlns:p14="http://schemas.microsoft.com/office/powerpoint/2010/main" val="26814707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MANAGEMENT</a:t>
            </a:r>
          </a:p>
        </p:txBody>
      </p:sp>
      <p:sp>
        <p:nvSpPr>
          <p:cNvPr id="3" name="Content Placeholder 2"/>
          <p:cNvSpPr>
            <a:spLocks noGrp="1"/>
          </p:cNvSpPr>
          <p:nvPr>
            <p:ph sz="quarter" idx="14"/>
          </p:nvPr>
        </p:nvSpPr>
        <p:spPr>
          <a:xfrm>
            <a:off x="1809750" y="1398443"/>
            <a:ext cx="8572500" cy="3969971"/>
          </a:xfrm>
        </p:spPr>
        <p:txBody>
          <a:bodyPr/>
          <a:lstStyle/>
          <a:p>
            <a:pPr>
              <a:spcAft>
                <a:spcPts val="960"/>
              </a:spcAft>
            </a:pPr>
            <a:r>
              <a:rPr lang="en-US" sz="2400" dirty="0">
                <a:latin typeface="Arial" panose="020B0604020202020204" pitchFamily="34" charset="0"/>
                <a:cs typeface="Arial" panose="020B0604020202020204" pitchFamily="34" charset="0"/>
              </a:rPr>
              <a:t>There are four types of account on a Unix system:</a:t>
            </a:r>
          </a:p>
          <a:p>
            <a:pPr lvl="1">
              <a:spcBef>
                <a:spcPts val="432"/>
              </a:spcBef>
              <a:spcAft>
                <a:spcPts val="432"/>
              </a:spcAft>
            </a:pPr>
            <a:r>
              <a:rPr lang="en-US" sz="2400" dirty="0">
                <a:latin typeface="Arial" panose="020B0604020202020204" pitchFamily="34" charset="0"/>
                <a:cs typeface="Arial" panose="020B0604020202020204" pitchFamily="34" charset="0"/>
              </a:rPr>
              <a:t>Root Account</a:t>
            </a:r>
          </a:p>
          <a:p>
            <a:pPr lvl="1">
              <a:spcBef>
                <a:spcPts val="432"/>
              </a:spcBef>
              <a:spcAft>
                <a:spcPts val="432"/>
              </a:spcAft>
            </a:pPr>
            <a:r>
              <a:rPr lang="en-US" sz="2400" dirty="0">
                <a:latin typeface="Arial" panose="020B0604020202020204" pitchFamily="34" charset="0"/>
                <a:cs typeface="Arial" panose="020B0604020202020204" pitchFamily="34" charset="0"/>
              </a:rPr>
              <a:t>System Accounts</a:t>
            </a:r>
          </a:p>
          <a:p>
            <a:pPr lvl="1">
              <a:spcBef>
                <a:spcPts val="432"/>
              </a:spcBef>
              <a:spcAft>
                <a:spcPts val="432"/>
              </a:spcAft>
            </a:pPr>
            <a:r>
              <a:rPr lang="en-US" sz="2400" dirty="0">
                <a:latin typeface="Arial" panose="020B0604020202020204" pitchFamily="34" charset="0"/>
                <a:cs typeface="Arial" panose="020B0604020202020204" pitchFamily="34" charset="0"/>
              </a:rPr>
              <a:t>User Accounts</a:t>
            </a:r>
          </a:p>
          <a:p>
            <a:pPr lvl="1">
              <a:spcBef>
                <a:spcPts val="432"/>
              </a:spcBef>
              <a:spcAft>
                <a:spcPts val="432"/>
              </a:spcAft>
            </a:pPr>
            <a:r>
              <a:rPr lang="en-US" sz="2400" dirty="0">
                <a:latin typeface="Arial" panose="020B0604020202020204" pitchFamily="34" charset="0"/>
                <a:cs typeface="Arial" panose="020B0604020202020204" pitchFamily="34" charset="0"/>
              </a:rPr>
              <a:t>Group Accounts</a:t>
            </a:r>
          </a:p>
          <a:p>
            <a:pPr lvl="1">
              <a:spcBef>
                <a:spcPts val="432"/>
              </a:spcBef>
              <a:spcAft>
                <a:spcPts val="432"/>
              </a:spcAft>
            </a:pPr>
            <a:endParaRPr lang="en-US" sz="2400" dirty="0"/>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5</a:t>
            </a:fld>
            <a:endParaRPr lang="en-US" dirty="0"/>
          </a:p>
        </p:txBody>
      </p:sp>
    </p:spTree>
    <p:extLst>
      <p:ext uri="{BB962C8B-B14F-4D97-AF65-F5344CB8AC3E}">
        <p14:creationId xmlns:p14="http://schemas.microsoft.com/office/powerpoint/2010/main" val="154834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chemeClr val="accent5"/>
                </a:solidFill>
                <a:effectLst>
                  <a:outerShdw blurRad="38100" dist="38100" dir="2700000" algn="tl">
                    <a:srgbClr val="000000">
                      <a:alpha val="43137"/>
                    </a:srgbClr>
                  </a:outerShdw>
                </a:effectLst>
              </a:rPr>
              <a:t>MANAGING FILESYSTEM</a:t>
            </a:r>
          </a:p>
        </p:txBody>
      </p:sp>
      <p:sp>
        <p:nvSpPr>
          <p:cNvPr id="4" name="Slide Number Placeholder 3"/>
          <p:cNvSpPr>
            <a:spLocks noGrp="1"/>
          </p:cNvSpPr>
          <p:nvPr>
            <p:ph type="sldNum" sz="quarter" idx="4294967295"/>
          </p:nvPr>
        </p:nvSpPr>
        <p:spPr>
          <a:xfrm>
            <a:off x="10439400" y="6577014"/>
            <a:ext cx="228600" cy="206375"/>
          </a:xfrm>
        </p:spPr>
        <p:txBody>
          <a:bodyPr/>
          <a:lstStyle/>
          <a:p>
            <a:fld id="{D341B97A-378E-4F69-9D74-E5B0730D91FC}" type="slidenum">
              <a:rPr lang="en-US" smtClean="0"/>
              <a:pPr/>
              <a:t>6</a:t>
            </a:fld>
            <a:endParaRPr lang="en-US" dirty="0"/>
          </a:p>
        </p:txBody>
      </p:sp>
      <p:sp>
        <p:nvSpPr>
          <p:cNvPr id="5" name="Footer Placeholder 4"/>
          <p:cNvSpPr>
            <a:spLocks noGrp="1"/>
          </p:cNvSpPr>
          <p:nvPr>
            <p:ph type="ftr" sz="quarter" idx="4294967295"/>
          </p:nvPr>
        </p:nvSpPr>
        <p:spPr>
          <a:xfrm>
            <a:off x="1524000" y="6577014"/>
            <a:ext cx="4286250" cy="206375"/>
          </a:xfrm>
        </p:spPr>
        <p:txBody>
          <a:bodyPr/>
          <a:lstStyle/>
          <a:p>
            <a:r>
              <a:rPr lang="en-US"/>
              <a:t>Copyright © 2015 Accenture All Rights Reserved.</a:t>
            </a:r>
            <a:endParaRPr lang="en-US" dirty="0"/>
          </a:p>
        </p:txBody>
      </p:sp>
    </p:spTree>
    <p:extLst>
      <p:ext uri="{BB962C8B-B14F-4D97-AF65-F5344CB8AC3E}">
        <p14:creationId xmlns:p14="http://schemas.microsoft.com/office/powerpoint/2010/main" val="381255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DIRECTORY STRUCTURE</a:t>
            </a:r>
          </a:p>
        </p:txBody>
      </p:sp>
      <p:sp>
        <p:nvSpPr>
          <p:cNvPr id="3" name="Content Placeholder 2"/>
          <p:cNvSpPr>
            <a:spLocks noGrp="1"/>
          </p:cNvSpPr>
          <p:nvPr>
            <p:ph sz="quarter" idx="14"/>
          </p:nvPr>
        </p:nvSpPr>
        <p:spPr/>
        <p:txBody>
          <a:bodyPr/>
          <a:lstStyle/>
          <a:p>
            <a:r>
              <a:rPr lang="en-US" sz="2000" dirty="0">
                <a:latin typeface="Arial" panose="020B0604020202020204" pitchFamily="34" charset="0"/>
                <a:cs typeface="Arial" panose="020B0604020202020204" pitchFamily="34" charset="0"/>
              </a:rPr>
              <a:t>The UNIX filesystem is laid out as a hierarchical tree structure which is anchored at a special top-level directory known as the root (designated by a slash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ctr"/>
            <a:r>
              <a:rPr lang="en-US" sz="1600" dirty="0"/>
              <a:t>The figure above illustrates this layout.</a:t>
            </a:r>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767" y="2592145"/>
            <a:ext cx="4697637" cy="3139956"/>
          </a:xfrm>
          <a:prstGeom prst="rect">
            <a:avLst/>
          </a:prstGeom>
        </p:spPr>
      </p:pic>
    </p:spTree>
    <p:extLst>
      <p:ext uri="{BB962C8B-B14F-4D97-AF65-F5344CB8AC3E}">
        <p14:creationId xmlns:p14="http://schemas.microsoft.com/office/powerpoint/2010/main" val="131079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DIRECTORY STRUCTURE</a:t>
            </a:r>
          </a:p>
        </p:txBody>
      </p:sp>
      <p:sp>
        <p:nvSpPr>
          <p:cNvPr id="3" name="Content Placeholder 2"/>
          <p:cNvSpPr>
            <a:spLocks noGrp="1"/>
          </p:cNvSpPr>
          <p:nvPr>
            <p:ph sz="quarter" idx="14"/>
          </p:nvPr>
        </p:nvSpPr>
        <p:spPr>
          <a:xfrm>
            <a:off x="1809752" y="1885138"/>
            <a:ext cx="8572500" cy="3114564"/>
          </a:xfrm>
        </p:spPr>
        <p:txBody>
          <a:bodyPr/>
          <a:lstStyle/>
          <a:p>
            <a:r>
              <a:rPr lang="en-US" sz="1600" dirty="0">
                <a:latin typeface="Arial" panose="020B0604020202020204" pitchFamily="34" charset="0"/>
                <a:cs typeface="Arial" panose="020B0604020202020204" pitchFamily="34" charset="0"/>
              </a:rPr>
              <a:t>To specify a location in the directory hierarchy, we must specify a path through the tree. The path to a location can be defined by an absolute path from the root /, or as a relative path from the current working directory.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specify a path, each directory along the route from the source to the destination must be included in the path, with each directory in the sequence being separated by a slash</a:t>
            </a:r>
            <a:r>
              <a:rPr lang="en-US" dirty="0">
                <a:latin typeface="Arial" panose="020B0604020202020204" pitchFamily="34" charset="0"/>
                <a:cs typeface="Arial" panose="020B0604020202020204" pitchFamily="34" charset="0"/>
              </a:rPr>
              <a:t>. </a:t>
            </a:r>
          </a:p>
        </p:txBody>
      </p:sp>
      <p:sp>
        <p:nvSpPr>
          <p:cNvPr id="5" name="Footer Placeholder 4"/>
          <p:cNvSpPr>
            <a:spLocks noGrp="1"/>
          </p:cNvSpPr>
          <p:nvPr>
            <p:ph type="ftr" sz="quarter" idx="3"/>
          </p:nvPr>
        </p:nvSpPr>
        <p:spPr/>
        <p:txBody>
          <a:bodyPr/>
          <a:lstStyle/>
          <a:p>
            <a:r>
              <a:rPr lang="en-US"/>
              <a:t>Copyright © 2015 Accenture All Rights Reserved.</a:t>
            </a:r>
            <a:endParaRPr lang="en-US" dirty="0"/>
          </a:p>
        </p:txBody>
      </p:sp>
      <p:sp>
        <p:nvSpPr>
          <p:cNvPr id="4" name="Slide Number Placeholder 3"/>
          <p:cNvSpPr>
            <a:spLocks noGrp="1"/>
          </p:cNvSpPr>
          <p:nvPr>
            <p:ph type="sldNum" sz="quarter" idx="4"/>
          </p:nvPr>
        </p:nvSpPr>
        <p:spPr/>
        <p:txBody>
          <a:bodyPr/>
          <a:lstStyle/>
          <a:p>
            <a:fld id="{D341B97A-378E-4F69-9D74-E5B0730D91FC}" type="slidenum">
              <a:rPr lang="en-US" smtClean="0"/>
              <a:pPr/>
              <a:t>8</a:t>
            </a:fld>
            <a:endParaRPr lang="en-US" dirty="0"/>
          </a:p>
        </p:txBody>
      </p:sp>
    </p:spTree>
    <p:extLst>
      <p:ext uri="{BB962C8B-B14F-4D97-AF65-F5344CB8AC3E}">
        <p14:creationId xmlns:p14="http://schemas.microsoft.com/office/powerpoint/2010/main" val="703097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50&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Folder" ma:contentTypeID="0x0120002331D832FE13114F9EC0FC03438FBA9B" ma:contentTypeVersion="0" ma:contentTypeDescription="Create a new folder." ma:contentTypeScope="" ma:versionID="b412d148c992b3f8966d9378d144f839">
  <xsd:schema xmlns:xsd="http://www.w3.org/2001/XMLSchema" xmlns:xs="http://www.w3.org/2001/XMLSchema" xmlns:p="http://schemas.microsoft.com/office/2006/metadata/properties" xmlns:ns1="http://schemas.microsoft.com/sharepoint/v3" targetNamespace="http://schemas.microsoft.com/office/2006/metadata/properties" ma:root="true" ma:fieldsID="7769558b3d37c51964ee30a35157300e"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0DC33F64-460A-47AA-AC1F-DDE89F772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3787D1-74DD-488B-A34D-AA446A003F34}">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6982C6D-8243-4DE1-97E2-DC27C11BB9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17794</TotalTime>
  <Words>3754</Words>
  <Application>Microsoft Office PowerPoint</Application>
  <PresentationFormat>Widescreen</PresentationFormat>
  <Paragraphs>635</Paragraphs>
  <Slides>44</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 Unicode MS</vt:lpstr>
      <vt:lpstr>Calibri</vt:lpstr>
      <vt:lpstr>Courier New</vt:lpstr>
      <vt:lpstr>Graphik</vt:lpstr>
      <vt:lpstr>Graphik Black</vt:lpstr>
      <vt:lpstr>Menlo</vt:lpstr>
      <vt:lpstr>Times New Roman</vt:lpstr>
      <vt:lpstr>MAIN MASTER - BLACK</vt:lpstr>
      <vt:lpstr>UNIX</vt:lpstr>
      <vt:lpstr>UNIX OVERVIEW</vt:lpstr>
      <vt:lpstr>UNIX ARCHITECTURE</vt:lpstr>
      <vt:lpstr>FLAVORS OF UNIX</vt:lpstr>
      <vt:lpstr>LOGGING INTO &amp; OUT OF UNIX SYSTEMS</vt:lpstr>
      <vt:lpstr>USER MANAGEMENT</vt:lpstr>
      <vt:lpstr>MANAGING FILESYSTEM</vt:lpstr>
      <vt:lpstr>UNIX DIRECTORY STRUCTURE</vt:lpstr>
      <vt:lpstr>UNIX DIRECTORY STRUCTURE</vt:lpstr>
      <vt:lpstr>UNIX DIRECTORY STRUCTURE</vt:lpstr>
      <vt:lpstr>DIRECTORY &amp; FILE HANDLING COMMANDS</vt:lpstr>
      <vt:lpstr>HARD &amp; SOFT LINKS</vt:lpstr>
      <vt:lpstr>HARD &amp; SOFT LINKS</vt:lpstr>
      <vt:lpstr>SPECIFYING MULTIPLE FILENAMES</vt:lpstr>
      <vt:lpstr>SPECIFYING MULTIPLE FILENAMES</vt:lpstr>
      <vt:lpstr>FILE HANDLING</vt:lpstr>
      <vt:lpstr>File and Directory Permissions</vt:lpstr>
      <vt:lpstr>File and Directory Permissions(Cont’d) </vt:lpstr>
      <vt:lpstr>File and Directory Permissions(Cont’d) </vt:lpstr>
      <vt:lpstr>File and Directory Permissions(Cont’d) </vt:lpstr>
      <vt:lpstr>File and Directory Permissions(Cont’d) </vt:lpstr>
      <vt:lpstr>File and Directory Permissions(Cont’d) </vt:lpstr>
      <vt:lpstr>File and Directory Permissions(Cont’d) </vt:lpstr>
      <vt:lpstr>Finding files </vt:lpstr>
      <vt:lpstr>Finding files (Cont’d) </vt:lpstr>
      <vt:lpstr>Finding files (Cont’d) </vt:lpstr>
      <vt:lpstr>Finding files (Cont’d) </vt:lpstr>
      <vt:lpstr>Finding text in files using grep, sed and awk</vt:lpstr>
      <vt:lpstr>Finding text in files using grep, sed and awk</vt:lpstr>
      <vt:lpstr>Finding text in files using grep, sed and awk</vt:lpstr>
      <vt:lpstr>Sorting Files</vt:lpstr>
      <vt:lpstr>Sorting Files (Cont’d)</vt:lpstr>
      <vt:lpstr>Sorting Files (Cont’d)</vt:lpstr>
      <vt:lpstr>File Compression and Backup</vt:lpstr>
      <vt:lpstr>File Compression and Backup (Cont’d)</vt:lpstr>
      <vt:lpstr>File Compression and Backup (Cont’d)</vt:lpstr>
      <vt:lpstr>File Compression and Backup (Cont’d)</vt:lpstr>
      <vt:lpstr>Managing Processes</vt:lpstr>
      <vt:lpstr>Processes</vt:lpstr>
      <vt:lpstr>Processes (Cont’d)</vt:lpstr>
      <vt:lpstr>Processes (Cont’d)</vt:lpstr>
      <vt:lpstr>Processes (Cont’d)</vt:lpstr>
      <vt:lpstr>Processes (Cont’d)</vt:lpstr>
      <vt:lpstr>Pipes</vt:lpstr>
    </vt:vector>
  </TitlesOfParts>
  <Company>Schawk, Inc. (US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Application Services Landscape</dc:title>
  <dc:creator>Rebecca Gorse</dc:creator>
  <cp:lastModifiedBy>Toyama, Ken Louise C.</cp:lastModifiedBy>
  <cp:revision>1169</cp:revision>
  <cp:lastPrinted>2015-07-27T10:13:26Z</cp:lastPrinted>
  <dcterms:created xsi:type="dcterms:W3CDTF">2009-11-13T22:24:39Z</dcterms:created>
  <dcterms:modified xsi:type="dcterms:W3CDTF">2017-08-25T13:53:57Z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136643</vt:lpwstr>
  </property>
  <property fmtid="{D5CDD505-2E9C-101B-9397-08002B2CF9AE}" pid="3" name="NXPowerLiteSettings">
    <vt:lpwstr>F6000400038000</vt:lpwstr>
  </property>
  <property fmtid="{D5CDD505-2E9C-101B-9397-08002B2CF9AE}" pid="4" name="NXPowerLiteVersion">
    <vt:lpwstr>D4.3.1</vt:lpwstr>
  </property>
  <property fmtid="{D5CDD505-2E9C-101B-9397-08002B2CF9AE}" pid="5" name="ContentTypeId">
    <vt:lpwstr>0x0120002331D832FE13114F9EC0FC03438FBA9B</vt:lpwstr>
  </property>
  <property fmtid="{D5CDD505-2E9C-101B-9397-08002B2CF9AE}" pid="6" name="FederalData">
    <vt:lpwstr>No</vt:lpwstr>
  </property>
  <property fmtid="{D5CDD505-2E9C-101B-9397-08002B2CF9AE}" pid="7" name="Order">
    <vt:r8>154100</vt:r8>
  </property>
  <property fmtid="{D5CDD505-2E9C-101B-9397-08002B2CF9AE}" pid="8" name="xd_ProgID">
    <vt:lpwstr/>
  </property>
  <property fmtid="{D5CDD505-2E9C-101B-9397-08002B2CF9AE}" pid="9" name="_SourceUrl">
    <vt:lpwstr/>
  </property>
  <property fmtid="{D5CDD505-2E9C-101B-9397-08002B2CF9AE}" pid="10" name="_SharedFileIndex">
    <vt:lpwstr/>
  </property>
  <property fmtid="{D5CDD505-2E9C-101B-9397-08002B2CF9AE}" pid="11" name="TemplateUrl">
    <vt:lpwstr/>
  </property>
  <property fmtid="{D5CDD505-2E9C-101B-9397-08002B2CF9AE}" pid="12" name="_CopySource">
    <vt:lpwstr>https://ts.accenture.com/sites/pdcdevelopmentcontrolservices/DevOps/DevOps/Training and Enablement Tower/Training Materials/DTS Bootcamp - Revised/Archived(8-2-2018)/DAY 2-3/UNIX Overview.pptx</vt:lpwstr>
  </property>
</Properties>
</file>