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3" r:id="rId4"/>
  </p:sldMasterIdLst>
  <p:notesMasterIdLst>
    <p:notesMasterId r:id="rId9"/>
  </p:notesMasterIdLst>
  <p:handoutMasterIdLst>
    <p:handoutMasterId r:id="rId10"/>
  </p:handoutMasterIdLst>
  <p:sldIdLst>
    <p:sldId id="256" r:id="rId5"/>
    <p:sldId id="526" r:id="rId6"/>
    <p:sldId id="527" r:id="rId7"/>
    <p:sldId id="528" r:id="rId8"/>
  </p:sldIdLst>
  <p:sldSz cx="9144000" cy="6858000" type="screen4x3"/>
  <p:notesSz cx="6797675" cy="9928225"/>
  <p:custDataLst>
    <p:tags r:id="rId11"/>
  </p:custDataLst>
  <p:defaultTextStyle>
    <a:defPPr>
      <a:defRPr lang="en-US"/>
    </a:defPPr>
    <a:lvl1pPr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9">
          <p15:clr>
            <a:srgbClr val="A4A3A4"/>
          </p15:clr>
        </p15:guide>
        <p15:guide id="2" orient="horz" pos="2888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orient="horz" pos="3162">
          <p15:clr>
            <a:srgbClr val="A4A3A4"/>
          </p15:clr>
        </p15:guide>
        <p15:guide id="5" orient="horz" pos="3368">
          <p15:clr>
            <a:srgbClr val="A4A3A4"/>
          </p15:clr>
        </p15:guide>
        <p15:guide id="6" orient="horz" pos="4233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2008">
          <p15:clr>
            <a:srgbClr val="A4A3A4"/>
          </p15:clr>
        </p15:guide>
        <p15:guide id="9" orient="horz" pos="968">
          <p15:clr>
            <a:srgbClr val="A4A3A4"/>
          </p15:clr>
        </p15:guide>
        <p15:guide id="10" pos="317">
          <p15:clr>
            <a:srgbClr val="A4A3A4"/>
          </p15:clr>
        </p15:guide>
        <p15:guide id="11" pos="1594">
          <p15:clr>
            <a:srgbClr val="A4A3A4"/>
          </p15:clr>
        </p15:guide>
        <p15:guide id="12" pos="5529">
          <p15:clr>
            <a:srgbClr val="A4A3A4"/>
          </p15:clr>
        </p15:guide>
        <p15:guide id="13" pos="15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204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anie.m.olla" initials="so" lastIdx="9" clrIdx="0"/>
  <p:cmAuthor id="1" name="sabitha nair" initials="sn" lastIdx="5" clrIdx="1">
    <p:extLst/>
  </p:cmAuthor>
  <p:cmAuthor id="2" name="Bagmar, Jai" initials="BJ" lastIdx="9" clrIdx="2"/>
  <p:cmAuthor id="3" name="Hayward, Douglas" initials="DTH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269238"/>
    <a:srgbClr val="2B94C3"/>
    <a:srgbClr val="003344"/>
    <a:srgbClr val="AADDEE"/>
    <a:srgbClr val="66AA44"/>
    <a:srgbClr val="001B4D"/>
    <a:srgbClr val="937D3F"/>
    <a:srgbClr val="6BB248"/>
    <a:srgbClr val="CCB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0" autoAdjust="0"/>
    <p:restoredTop sz="88489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812" y="66"/>
      </p:cViewPr>
      <p:guideLst>
        <p:guide orient="horz" pos="1239"/>
        <p:guide orient="horz" pos="2888"/>
        <p:guide orient="horz" pos="3024"/>
        <p:guide orient="horz" pos="3162"/>
        <p:guide orient="horz" pos="3368"/>
        <p:guide orient="horz" pos="4233"/>
        <p:guide orient="horz" pos="2160"/>
        <p:guide orient="horz" pos="2008"/>
        <p:guide orient="horz" pos="968"/>
        <p:guide pos="317"/>
        <p:guide pos="1594"/>
        <p:guide pos="5529"/>
        <p:guide pos="1598"/>
      </p:guideLst>
    </p:cSldViewPr>
  </p:slideViewPr>
  <p:outlineViewPr>
    <p:cViewPr>
      <p:scale>
        <a:sx n="33" d="100"/>
        <a:sy n="33" d="100"/>
      </p:scale>
      <p:origin x="0" y="345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2" d="100"/>
          <a:sy n="52" d="100"/>
        </p:scale>
        <p:origin x="2958" y="96"/>
      </p:cViewPr>
      <p:guideLst>
        <p:guide orient="horz" pos="2880"/>
        <p:guide pos="2204"/>
        <p:guide orient="horz" pos="3128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7084"/>
            <a:ext cx="33988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/>
            </a:lvl1pPr>
          </a:lstStyle>
          <a:p>
            <a:r>
              <a:rPr lang="en-US" sz="1000" dirty="0"/>
              <a:t>Products: Automotive, Industrial, Infrastructure &amp; Travel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6708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/>
            </a:lvl1pPr>
          </a:lstStyle>
          <a:p>
            <a:fld id="{3E82913B-684B-45AA-BEFB-87506F44402E}" type="datetime1">
              <a:rPr lang="en-US" sz="1000"/>
              <a:pPr/>
              <a:t>8/25/2017</a:t>
            </a:fld>
            <a:endParaRPr lang="en-US" sz="1000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/>
            </a:lvl1pPr>
          </a:lstStyle>
          <a:p>
            <a:r>
              <a:rPr lang="en-US" sz="1000" dirty="0"/>
              <a:t>Copyright © 2009 Accenture All Rights Reserved.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/>
            </a:lvl1pPr>
          </a:lstStyle>
          <a:p>
            <a:fld id="{FA028DC5-776A-458E-8C28-9823E1AC2C40}" type="slidenum">
              <a:rPr lang="en-US" sz="100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576013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67084"/>
            <a:ext cx="3398838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Products: Automotive, Industrial, Infrastructure &amp; Travel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6708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000" b="0"/>
            </a:lvl1pPr>
          </a:lstStyle>
          <a:p>
            <a:fld id="{EF0961F8-5312-4593-A8E0-89411A6E4F80}" type="datetime1">
              <a:rPr lang="en-US" smtClean="0"/>
              <a:pPr/>
              <a:t>8/25/2017</a:t>
            </a:fld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Copyright © 2009 Accenture All Rights Reserved.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63007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000" b="0"/>
            </a:lvl1pPr>
          </a:lstStyle>
          <a:p>
            <a:fld id="{AA9165B6-BC07-4CA1-B14C-0486958E4C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3209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228600" indent="-114300" algn="l" rtl="0" fontAlgn="base">
      <a:spcBef>
        <a:spcPct val="30000"/>
      </a:spcBef>
      <a:spcAft>
        <a:spcPct val="0"/>
      </a:spcAft>
      <a:buFont typeface="Arial" pitchFamily="34" charset="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42900" indent="-1143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457200" indent="-114300" algn="l" rtl="0" fontAlgn="base">
      <a:spcBef>
        <a:spcPct val="30000"/>
      </a:spcBef>
      <a:spcAft>
        <a:spcPct val="0"/>
      </a:spcAft>
      <a:buFont typeface="Arial" pitchFamily="34" charset="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571500" indent="-114300" algn="l" rtl="0" fontAlgn="base">
      <a:spcBef>
        <a:spcPct val="30000"/>
      </a:spcBef>
      <a:spcAft>
        <a:spcPct val="0"/>
      </a:spcAft>
      <a:buFont typeface="Arial" pitchFamily="34" charset="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A009A-C4AC-4274-BCC6-35D100FBA777}" type="slidenum">
              <a:rPr lang="en-US"/>
              <a:pPr/>
              <a:t>0</a:t>
            </a:fld>
            <a:endParaRPr lang="en-US" dirty="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90537BA-9856-4466-9DAC-8C24BD0BD89A}" type="datetime1">
              <a:rPr lang="en-US" smtClean="0"/>
              <a:pPr/>
              <a:t>8/25/2017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2009 Accenture All Rights Reserved.</a:t>
            </a:r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dirty="0"/>
              <a:t>Quality &amp; Client Satisfaction</a:t>
            </a:r>
          </a:p>
        </p:txBody>
      </p:sp>
    </p:spTree>
    <p:extLst>
      <p:ext uri="{BB962C8B-B14F-4D97-AF65-F5344CB8AC3E}">
        <p14:creationId xmlns:p14="http://schemas.microsoft.com/office/powerpoint/2010/main" val="263550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C9EA0-44CE-4833-B605-3A097C756F4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2950"/>
            <a:ext cx="4967287" cy="3724275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48" y="4716867"/>
            <a:ext cx="4986182" cy="4467875"/>
          </a:xfrm>
          <a:noFill/>
          <a:ln/>
        </p:spPr>
        <p:txBody>
          <a:bodyPr/>
          <a:lstStyle/>
          <a:p>
            <a:pPr marL="230475" indent="-230475"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85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hutterstock_156983879 (1)_alt.jpg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33" r="2860" b="321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8788" y="1250769"/>
            <a:ext cx="4113212" cy="9430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461963" y="2307551"/>
            <a:ext cx="4110037" cy="615553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13" y="434670"/>
            <a:ext cx="4543200" cy="72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5658095" y="3690908"/>
            <a:ext cx="3074395" cy="2060440"/>
            <a:chOff x="5701703" y="682760"/>
            <a:chExt cx="3074395" cy="2060440"/>
          </a:xfrm>
        </p:grpSpPr>
        <p:sp>
          <p:nvSpPr>
            <p:cNvPr id="21" name="Freeform 20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A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495103" y="6150003"/>
            <a:ext cx="5334462" cy="4938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80A387-8F22-40D2-A1D6-12069FE744E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2015 Accenture All Rights Reserved.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538D73-221F-4AD8-9AA4-472AF34246F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2015 Accenture All Rights Reserved.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90439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2FF34A-C031-4841-B977-68BD294405A0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2015 Accenture All Rights Reserved.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FFF099-79C6-43A2-814E-9876B9DA24A7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2015 Accenture All Rights Reserved.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E1F3C6-7755-4C1E-A444-85B11B2202A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2015 Accenture All Rights Reserved.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114300"/>
            <a:ext cx="2125663" cy="6208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38" y="114300"/>
            <a:ext cx="6224587" cy="6208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E12910-5892-4482-81F5-0964B71CBEA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2015 Accenture All Rights Reserved.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455613" y="1180800"/>
            <a:ext cx="8232775" cy="3960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>
                <a:solidFill>
                  <a:schemeClr val="accent2"/>
                </a:solidFill>
                <a:latin typeface="+mj-lt"/>
              </a:defRPr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5613" y="1576800"/>
            <a:ext cx="8232775" cy="49143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Copyright © 2015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6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0" y="0"/>
            <a:ext cx="9144000" cy="6858001"/>
          </a:xfrm>
          <a:prstGeom prst="rect">
            <a:avLst/>
          </a:prstGeom>
          <a:solidFill>
            <a:schemeClr val="bg1">
              <a:alpha val="3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94" y="443345"/>
            <a:ext cx="8395094" cy="2287155"/>
          </a:xfrm>
        </p:spPr>
        <p:txBody>
          <a:bodyPr anchor="b" anchorCtr="0"/>
          <a:lstStyle>
            <a:lvl1pPr algn="l">
              <a:defRPr sz="3600" b="1" cap="none" baseline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73954299-DE52-47A8-A04E-69FC1668FE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2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utterstock_156983879 (1)_alt.jpg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33" t="18640" r="2860" b="62003"/>
          <a:stretch/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60" y="129310"/>
            <a:ext cx="8380228" cy="10481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777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41B97A-378E-4F69-9D74-E5B0730D91F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998" y="6324600"/>
            <a:ext cx="44894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2015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9889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utterstock_156983879 (1)_alt.jpg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033" t="18640" r="2860" b="62003"/>
          <a:stretch/>
        </p:blipFill>
        <p:spPr>
          <a:xfrm>
            <a:off x="0" y="0"/>
            <a:ext cx="9144000" cy="137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60" y="129310"/>
            <a:ext cx="8380228" cy="10481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777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41B97A-378E-4F69-9D74-E5B0730D91F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998" y="6324600"/>
            <a:ext cx="44894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2015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513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3" b="13863"/>
          <a:stretch/>
        </p:blipFill>
        <p:spPr>
          <a:xfrm>
            <a:off x="-2432" y="0"/>
            <a:ext cx="9144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-95250" y="0"/>
            <a:ext cx="9232900" cy="6946901"/>
          </a:xfrm>
          <a:prstGeom prst="rect">
            <a:avLst/>
          </a:prstGeom>
          <a:solidFill>
            <a:schemeClr val="bg1">
              <a:alpha val="2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60" y="129310"/>
            <a:ext cx="8380228" cy="1048138"/>
          </a:xfrm>
        </p:spPr>
        <p:txBody>
          <a:bodyPr/>
          <a:lstStyle>
            <a:lvl1pPr>
              <a:defRPr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777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41B97A-378E-4F69-9D74-E5B0730D91F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998" y="6324600"/>
            <a:ext cx="44894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2015 Accenture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72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60" y="129310"/>
            <a:ext cx="8380228" cy="10481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82" y="1590805"/>
            <a:ext cx="8565405" cy="4777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41B97A-378E-4F69-9D74-E5B0730D91F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998" y="6324600"/>
            <a:ext cx="448945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2015 Accenture All Rights Reserved.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94" y="443345"/>
            <a:ext cx="8395094" cy="2882895"/>
          </a:xfrm>
        </p:spPr>
        <p:txBody>
          <a:bodyPr anchor="b" anchorCtr="0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954299-DE52-47A8-A04E-69FC1668FE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Copyright © 2015 Accenture All Rights Reserved.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60" y="129310"/>
            <a:ext cx="8326438" cy="10982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882" y="1597868"/>
            <a:ext cx="4197096" cy="4523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965" y="1597868"/>
            <a:ext cx="4196323" cy="4523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E42313-9B81-4CBD-9AA5-E7700507916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2015 Accenture All Rights Reserved.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66" y="233082"/>
            <a:ext cx="8383022" cy="96941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0" y="1595057"/>
            <a:ext cx="4025155" cy="639762"/>
          </a:xfrm>
        </p:spPr>
        <p:txBody>
          <a:bodyPr anchor="b"/>
          <a:lstStyle>
            <a:lvl1pPr marL="0" indent="0">
              <a:lnSpc>
                <a:spcPts val="26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145" y="2234819"/>
            <a:ext cx="42134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95057"/>
            <a:ext cx="4132263" cy="63976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65725" y="2234819"/>
            <a:ext cx="4311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82A44A-3769-4E22-A0B6-AFBEA565A1A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2015 Accenture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5050228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78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11882" y="1590805"/>
            <a:ext cx="8565405" cy="47770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64388" y="6511925"/>
            <a:ext cx="1693862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r">
              <a:defRPr sz="900" b="0"/>
            </a:lvl1pPr>
          </a:lstStyle>
          <a:p>
            <a:fld id="{46E3B560-07B0-4853-AE85-4967240282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58788" y="6324600"/>
            <a:ext cx="44894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Copyright © 2015 Accenture. All rights reserved. Confidential—For Company Internal Use Only.</a:t>
            </a:r>
            <a:endParaRPr lang="en-US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397060" y="191939"/>
            <a:ext cx="8380228" cy="9980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994" y="1289646"/>
            <a:ext cx="8686006" cy="0"/>
          </a:xfrm>
          <a:prstGeom prst="line">
            <a:avLst/>
          </a:prstGeom>
          <a:ln w="12700">
            <a:solidFill>
              <a:srgbClr val="359B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861" r:id="rId2"/>
    <p:sldLayoutId id="2147483859" r:id="rId3"/>
    <p:sldLayoutId id="2147483862" r:id="rId4"/>
    <p:sldLayoutId id="2147483860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819" r:id="rId16"/>
  </p:sldLayoutIdLst>
  <p:hf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176213" indent="-17621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857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2pPr>
      <a:lvl3pPr marL="630238" indent="-16827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869950" indent="-227013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1800">
          <a:solidFill>
            <a:schemeClr val="tx1"/>
          </a:solidFill>
          <a:latin typeface="+mn-lt"/>
        </a:defRPr>
      </a:lvl4pPr>
      <a:lvl5pPr marL="1042988" indent="-166688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800">
          <a:solidFill>
            <a:schemeClr val="tx1"/>
          </a:solidFill>
          <a:latin typeface="+mn-lt"/>
        </a:defRPr>
      </a:lvl5pPr>
      <a:lvl6pPr marL="19383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6pPr>
      <a:lvl7pPr marL="23955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7pPr>
      <a:lvl8pPr marL="28527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8pPr>
      <a:lvl9pPr marL="3309938" indent="-1666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-scm.com/about/free-and-open-sourc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886" y="1268663"/>
            <a:ext cx="5175205" cy="1062314"/>
          </a:xfrm>
        </p:spPr>
        <p:txBody>
          <a:bodyPr/>
          <a:lstStyle/>
          <a:p>
            <a:r>
              <a:rPr lang="en-US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Junit Integration with Jenkins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6886" y="2432946"/>
            <a:ext cx="7259188" cy="753071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 Diagonal Corner Rectangle 18"/>
          <p:cNvSpPr/>
          <p:nvPr/>
        </p:nvSpPr>
        <p:spPr bwMode="auto">
          <a:xfrm>
            <a:off x="2481945" y="1800005"/>
            <a:ext cx="4867274" cy="665078"/>
          </a:xfrm>
          <a:prstGeom prst="round2DiagRect">
            <a:avLst/>
          </a:prstGeom>
          <a:gradFill flip="none" rotWithShape="1">
            <a:gsLst>
              <a:gs pos="10000">
                <a:schemeClr val="accent5">
                  <a:lumMod val="50000"/>
                </a:schemeClr>
              </a:gs>
              <a:gs pos="82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1"/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Git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to Jenkins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r>
              <a:rPr lang="en-US" dirty="0"/>
              <a:t>CONTENTS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19124-5D47-42CE-9623-8F1592D84F2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Copyright © 2015 Accenture. All rights reserved. Confidential—For Company Internal Use Only.</a:t>
            </a:r>
            <a:endParaRPr lang="en-US" dirty="0"/>
          </a:p>
        </p:txBody>
      </p:sp>
      <p:sp>
        <p:nvSpPr>
          <p:cNvPr id="10" name="Text Box 3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407275" y="6584950"/>
            <a:ext cx="1385888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000" b="0" dirty="0">
                <a:solidFill>
                  <a:srgbClr val="A20000"/>
                </a:solidFill>
                <a:latin typeface="Arial" charset="0"/>
              </a:rPr>
              <a:t>For Internal Use Only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683658" y="1596603"/>
            <a:ext cx="1010458" cy="10104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48" y="1769293"/>
            <a:ext cx="665078" cy="665078"/>
          </a:xfrm>
          <a:prstGeom prst="rect">
            <a:avLst/>
          </a:prstGeom>
        </p:spPr>
      </p:pic>
      <p:sp>
        <p:nvSpPr>
          <p:cNvPr id="22" name="Round Diagonal Corner Rectangle 21"/>
          <p:cNvSpPr/>
          <p:nvPr/>
        </p:nvSpPr>
        <p:spPr bwMode="auto">
          <a:xfrm>
            <a:off x="2481945" y="2915612"/>
            <a:ext cx="4867274" cy="665078"/>
          </a:xfrm>
          <a:prstGeom prst="round2DiagRect">
            <a:avLst/>
          </a:prstGeom>
          <a:gradFill flip="none" rotWithShape="1">
            <a:gsLst>
              <a:gs pos="10000">
                <a:schemeClr val="accent5">
                  <a:lumMod val="50000"/>
                </a:schemeClr>
              </a:gs>
              <a:gs pos="82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sz="2800" dirty="0">
                <a:solidFill>
                  <a:schemeClr val="bg1"/>
                </a:solidFill>
              </a:rPr>
              <a:t>Unit Testing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683658" y="2712210"/>
            <a:ext cx="1010458" cy="10104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ound Diagonal Corner Rectangle 24"/>
          <p:cNvSpPr/>
          <p:nvPr/>
        </p:nvSpPr>
        <p:spPr bwMode="auto">
          <a:xfrm>
            <a:off x="2481945" y="4035331"/>
            <a:ext cx="4867274" cy="665078"/>
          </a:xfrm>
          <a:prstGeom prst="round2DiagRect">
            <a:avLst/>
          </a:prstGeom>
          <a:gradFill flip="none" rotWithShape="1">
            <a:gsLst>
              <a:gs pos="10000">
                <a:schemeClr val="accent5">
                  <a:lumMod val="50000"/>
                </a:schemeClr>
              </a:gs>
              <a:gs pos="82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1"/>
            <a:r>
              <a:rPr lang="en-US" sz="2800" dirty="0">
                <a:solidFill>
                  <a:schemeClr val="bg1"/>
                </a:solidFill>
              </a:rPr>
              <a:t>Junit to Jenkins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1683658" y="3831929"/>
            <a:ext cx="1010458" cy="101045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11" y="2756828"/>
            <a:ext cx="910212" cy="91021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01" y="4160478"/>
            <a:ext cx="778504" cy="39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0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to 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199" y="2076314"/>
            <a:ext cx="5206773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is a </a:t>
            </a:r>
            <a:r>
              <a:rPr lang="en-US" dirty="0">
                <a:hlinkClick r:id="rId2"/>
              </a:rPr>
              <a:t>free and open source</a:t>
            </a:r>
            <a:r>
              <a:rPr lang="en-US" dirty="0"/>
              <a:t> distributed version control system designed to handle everything from small to very large projects with speed and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  <p:pic>
        <p:nvPicPr>
          <p:cNvPr id="102402" name="Picture 2" descr="https://encrypted-tbn3.gstatic.com/images?q=tbn:ANd9GcS_6wMs6i50QqvsnhxIUybI58e0CJ7yHjUBbyVH3s432LtK562GWN9YBu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17" y="1779063"/>
            <a:ext cx="1574508" cy="157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04" name="Picture 4" descr="Image result for jenkin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0" y="3819275"/>
            <a:ext cx="4014707" cy="244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gray">
          <a:xfrm>
            <a:off x="3759199" y="4294119"/>
            <a:ext cx="5206773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176213" indent="-176213" algn="l" rtl="0" eaLnBrk="1" fontAlgn="base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630238" indent="-168275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869950" indent="-227013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042988" indent="-166688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kern="0" dirty="0"/>
              <a:t>Jenkins is an open source continuous integration tool written in Java.</a:t>
            </a:r>
          </a:p>
        </p:txBody>
      </p:sp>
    </p:spTree>
    <p:extLst>
      <p:ext uri="{BB962C8B-B14F-4D97-AF65-F5344CB8AC3E}">
        <p14:creationId xmlns:p14="http://schemas.microsoft.com/office/powerpoint/2010/main" val="93284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to 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Demo	~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1B97A-378E-4F69-9D74-E5B0730D91F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2015 Accenture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397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s4OCrYHMESgqFXfgsj8.w"/>
</p:tagLst>
</file>

<file path=ppt/theme/theme1.xml><?xml version="1.0" encoding="utf-8"?>
<a:theme xmlns:a="http://schemas.openxmlformats.org/drawingml/2006/main" name="483392_BPO_navigation_2007_3a">
  <a:themeElements>
    <a:clrScheme name="Technology 1">
      <a:dk1>
        <a:srgbClr val="FFFFFF"/>
      </a:dk1>
      <a:lt1>
        <a:srgbClr val="000000"/>
      </a:lt1>
      <a:dk2>
        <a:srgbClr val="FFFFFF"/>
      </a:dk2>
      <a:lt2>
        <a:srgbClr val="666666"/>
      </a:lt2>
      <a:accent1>
        <a:srgbClr val="66AA44"/>
      </a:accent1>
      <a:accent2>
        <a:srgbClr val="551155"/>
      </a:accent2>
      <a:accent3>
        <a:srgbClr val="6688BB"/>
      </a:accent3>
      <a:accent4>
        <a:srgbClr val="FF9900"/>
      </a:accent4>
      <a:accent5>
        <a:srgbClr val="002266"/>
      </a:accent5>
      <a:accent6>
        <a:srgbClr val="FF0000"/>
      </a:accent6>
      <a:hlink>
        <a:srgbClr val="66AA44"/>
      </a:hlink>
      <a:folHlink>
        <a:srgbClr val="FF9900"/>
      </a:folHlink>
    </a:clrScheme>
    <a:fontScheme name="Accenture Finance and Accounting BPO Services_v5_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400" b="0" dirty="0" smtClean="0"/>
        </a:defPPr>
      </a:lstStyle>
    </a:txDef>
  </a:objectDefaults>
  <a:extraClrSchemeLst>
    <a:extraClrScheme>
      <a:clrScheme name="Accenture Finance and Accounting BPO Services_v5_e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2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66AA44"/>
        </a:accent1>
        <a:accent2>
          <a:srgbClr val="DD4411"/>
        </a:accent2>
        <a:accent3>
          <a:srgbClr val="FFFFFF"/>
        </a:accent3>
        <a:accent4>
          <a:srgbClr val="000000"/>
        </a:accent4>
        <a:accent5>
          <a:srgbClr val="B8D2B0"/>
        </a:accent5>
        <a:accent6>
          <a:srgbClr val="C83D0E"/>
        </a:accent6>
        <a:hlink>
          <a:srgbClr val="BBBB00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3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993399"/>
        </a:accent1>
        <a:accent2>
          <a:srgbClr val="66AA44"/>
        </a:accent2>
        <a:accent3>
          <a:srgbClr val="FFFFFF"/>
        </a:accent3>
        <a:accent4>
          <a:srgbClr val="000000"/>
        </a:accent4>
        <a:accent5>
          <a:srgbClr val="CAADCA"/>
        </a:accent5>
        <a:accent6>
          <a:srgbClr val="5C9A3D"/>
        </a:accent6>
        <a:hlink>
          <a:srgbClr val="3333CC"/>
        </a:hlink>
        <a:folHlink>
          <a:srgbClr val="66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4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88DD00"/>
        </a:accent1>
        <a:accent2>
          <a:srgbClr val="003344"/>
        </a:accent2>
        <a:accent3>
          <a:srgbClr val="FFFFFF"/>
        </a:accent3>
        <a:accent4>
          <a:srgbClr val="000000"/>
        </a:accent4>
        <a:accent5>
          <a:srgbClr val="C3EBAA"/>
        </a:accent5>
        <a:accent6>
          <a:srgbClr val="002D3D"/>
        </a:accent6>
        <a:hlink>
          <a:srgbClr val="993399"/>
        </a:hlink>
        <a:folHlink>
          <a:srgbClr val="00AA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5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DDCC66"/>
        </a:accent1>
        <a:accent2>
          <a:srgbClr val="003344"/>
        </a:accent2>
        <a:accent3>
          <a:srgbClr val="FFFFFF"/>
        </a:accent3>
        <a:accent4>
          <a:srgbClr val="000000"/>
        </a:accent4>
        <a:accent5>
          <a:srgbClr val="EBE2B8"/>
        </a:accent5>
        <a:accent6>
          <a:srgbClr val="002D3D"/>
        </a:accent6>
        <a:hlink>
          <a:srgbClr val="557799"/>
        </a:hlink>
        <a:folHlink>
          <a:srgbClr val="9922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6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FF9900"/>
        </a:accent1>
        <a:accent2>
          <a:srgbClr val="003344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2D3D"/>
        </a:accent6>
        <a:hlink>
          <a:srgbClr val="557799"/>
        </a:hlink>
        <a:folHlink>
          <a:srgbClr val="66AA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7">
        <a:dk1>
          <a:srgbClr val="000000"/>
        </a:dk1>
        <a:lt1>
          <a:srgbClr val="FFFFFF"/>
        </a:lt1>
        <a:dk2>
          <a:srgbClr val="F8F8F8"/>
        </a:dk2>
        <a:lt2>
          <a:srgbClr val="C0C0C0"/>
        </a:lt2>
        <a:accent1>
          <a:srgbClr val="DD4411"/>
        </a:accent1>
        <a:accent2>
          <a:srgbClr val="003344"/>
        </a:accent2>
        <a:accent3>
          <a:srgbClr val="FFFFFF"/>
        </a:accent3>
        <a:accent4>
          <a:srgbClr val="000000"/>
        </a:accent4>
        <a:accent5>
          <a:srgbClr val="EBB0AA"/>
        </a:accent5>
        <a:accent6>
          <a:srgbClr val="002D3D"/>
        </a:accent6>
        <a:hlink>
          <a:srgbClr val="66AA44"/>
        </a:hlink>
        <a:folHlink>
          <a:srgbClr val="EE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8">
        <a:dk1>
          <a:srgbClr val="000000"/>
        </a:dk1>
        <a:lt1>
          <a:srgbClr val="FFFFFF"/>
        </a:lt1>
        <a:dk2>
          <a:srgbClr val="003344"/>
        </a:dk2>
        <a:lt2>
          <a:srgbClr val="666666"/>
        </a:lt2>
        <a:accent1>
          <a:srgbClr val="BBBB00"/>
        </a:accent1>
        <a:accent2>
          <a:srgbClr val="992222"/>
        </a:accent2>
        <a:accent3>
          <a:srgbClr val="FFFFFF"/>
        </a:accent3>
        <a:accent4>
          <a:srgbClr val="000000"/>
        </a:accent4>
        <a:accent5>
          <a:srgbClr val="DADAAA"/>
        </a:accent5>
        <a:accent6>
          <a:srgbClr val="8A1E1E"/>
        </a:accent6>
        <a:hlink>
          <a:srgbClr val="445511"/>
        </a:hlink>
        <a:folHlink>
          <a:srgbClr val="0088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nture Finance and Accounting BPO Services_v5_e 9">
        <a:dk1>
          <a:srgbClr val="000000"/>
        </a:dk1>
        <a:lt1>
          <a:srgbClr val="FFFFFF"/>
        </a:lt1>
        <a:dk2>
          <a:srgbClr val="DD4411"/>
        </a:dk2>
        <a:lt2>
          <a:srgbClr val="666666"/>
        </a:lt2>
        <a:accent1>
          <a:srgbClr val="BBBB00"/>
        </a:accent1>
        <a:accent2>
          <a:srgbClr val="445511"/>
        </a:accent2>
        <a:accent3>
          <a:srgbClr val="FFFFFF"/>
        </a:accent3>
        <a:accent4>
          <a:srgbClr val="000000"/>
        </a:accent4>
        <a:accent5>
          <a:srgbClr val="DADAAA"/>
        </a:accent5>
        <a:accent6>
          <a:srgbClr val="3D4C0E"/>
        </a:accent6>
        <a:hlink>
          <a:srgbClr val="77AA99"/>
        </a:hlink>
        <a:folHlink>
          <a:srgbClr val="0088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ListForm</Display>
  <Edit>ListForm</Edit>
  <New>ListForm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Folder" ma:contentTypeID="0x0120002331D832FE13114F9EC0FC03438FBA9B" ma:contentTypeVersion="0" ma:contentTypeDescription="Create a new folder." ma:contentTypeScope="" ma:versionID="b412d148c992b3f8966d9378d144f83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7769558b3d37c51964ee30a35157300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temChildCount" minOccurs="0"/>
                <xsd:element ref="ns1:FolderChild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temChildCount" ma:index="3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4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3787D1-74DD-488B-A34D-AA446A003F34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6982C6D-8243-4DE1-97E2-DC27C11BB9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B1C8FA-3CBA-4303-8A3B-850E4E3C484A}"/>
</file>

<file path=docProps/app.xml><?xml version="1.0" encoding="utf-8"?>
<Properties xmlns="http://schemas.openxmlformats.org/officeDocument/2006/extended-properties" xmlns:vt="http://schemas.openxmlformats.org/officeDocument/2006/docPropsVTypes">
  <Template>483392_BPO_navigation_2007_3a</Template>
  <TotalTime>17187</TotalTime>
  <Words>92</Words>
  <Application>Microsoft Office PowerPoint</Application>
  <PresentationFormat>On-screen Show (4:3)</PresentationFormat>
  <Paragraphs>25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483392_BPO_navigation_2007_3a</vt:lpstr>
      <vt:lpstr>think-cell Slide</vt:lpstr>
      <vt:lpstr>Git and Junit Integration with Jenkins</vt:lpstr>
      <vt:lpstr>CONTENTS</vt:lpstr>
      <vt:lpstr>Git to Jenkins</vt:lpstr>
      <vt:lpstr>Git to Jenkins</vt:lpstr>
    </vt:vector>
  </TitlesOfParts>
  <Company>Schawk, Inc. (US Creative Services)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Application Services Landscape</dc:title>
  <dc:creator>Rebecca Gorse</dc:creator>
  <cp:lastModifiedBy>Bueno, Joelyne Q.</cp:lastModifiedBy>
  <cp:revision>1132</cp:revision>
  <cp:lastPrinted>2015-07-27T10:13:26Z</cp:lastPrinted>
  <dcterms:created xsi:type="dcterms:W3CDTF">2009-11-13T22:24:39Z</dcterms:created>
  <dcterms:modified xsi:type="dcterms:W3CDTF">2017-08-25T04:03:55Z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136643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D4.3.1</vt:lpwstr>
  </property>
  <property fmtid="{D5CDD505-2E9C-101B-9397-08002B2CF9AE}" pid="5" name="ContentTypeId">
    <vt:lpwstr>0x0120002331D832FE13114F9EC0FC03438FBA9B</vt:lpwstr>
  </property>
  <property fmtid="{D5CDD505-2E9C-101B-9397-08002B2CF9AE}" pid="6" name="FederalData">
    <vt:lpwstr>No</vt:lpwstr>
  </property>
</Properties>
</file>