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8" r:id="rId4"/>
    <p:sldMasterId id="2147483747" r:id="rId5"/>
  </p:sldMasterIdLst>
  <p:notesMasterIdLst>
    <p:notesMasterId r:id="rId53"/>
  </p:notesMasterIdLst>
  <p:handoutMasterIdLst>
    <p:handoutMasterId r:id="rId54"/>
  </p:handoutMasterIdLst>
  <p:sldIdLst>
    <p:sldId id="307" r:id="rId6"/>
    <p:sldId id="308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260" r:id="rId52"/>
  </p:sldIdLst>
  <p:sldSz cx="12192000" cy="6858000"/>
  <p:notesSz cx="6858000" cy="9144000"/>
  <p:embeddedFontLst>
    <p:embeddedFont>
      <p:font typeface="Graphik Black" panose="020B0A03030202060203" pitchFamily="34" charset="0"/>
      <p:bold r:id="rId55"/>
      <p:boldItalic r:id="rId56"/>
    </p:embeddedFont>
    <p:embeddedFont>
      <p:font typeface="Graphik" panose="020B0503030202060203" pitchFamily="34" charset="0"/>
      <p:regular r:id="rId57"/>
      <p:bold r:id="rId58"/>
      <p:italic r:id="rId59"/>
      <p:boldItalic r:id="rId60"/>
    </p:embeddedFont>
  </p:embeddedFontLst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orient="horz" pos="245" userDrawn="1">
          <p15:clr>
            <a:srgbClr val="A4A3A4"/>
          </p15:clr>
        </p15:guide>
        <p15:guide id="3" orient="horz" pos="665" userDrawn="1">
          <p15:clr>
            <a:srgbClr val="A4A3A4"/>
          </p15:clr>
        </p15:guide>
        <p15:guide id="4" orient="horz" pos="732" userDrawn="1">
          <p15:clr>
            <a:srgbClr val="A4A3A4"/>
          </p15:clr>
        </p15:guide>
        <p15:guide id="5" orient="horz" pos="4223" userDrawn="1">
          <p15:clr>
            <a:srgbClr val="A4A3A4"/>
          </p15:clr>
        </p15:guide>
        <p15:guide id="6" orient="horz" pos="4142" userDrawn="1">
          <p15:clr>
            <a:srgbClr val="A4A3A4"/>
          </p15:clr>
        </p15:guide>
        <p15:guide id="7" orient="horz" pos="4090" userDrawn="1">
          <p15:clr>
            <a:srgbClr val="A4A3A4"/>
          </p15:clr>
        </p15:guide>
        <p15:guide id="8" orient="horz" pos="811" userDrawn="1">
          <p15:clr>
            <a:srgbClr val="A4A3A4"/>
          </p15:clr>
        </p15:guide>
        <p15:guide id="9" orient="horz" pos="2451" userDrawn="1">
          <p15:clr>
            <a:srgbClr val="A4A3A4"/>
          </p15:clr>
        </p15:guide>
        <p15:guide id="10" pos="383" userDrawn="1">
          <p15:clr>
            <a:srgbClr val="A4A3A4"/>
          </p15:clr>
        </p15:guide>
        <p15:guide id="11" pos="7297" userDrawn="1">
          <p15:clr>
            <a:srgbClr val="A4A3A4"/>
          </p15:clr>
        </p15:guide>
        <p15:guide id="12" pos="3793" userDrawn="1">
          <p15:clr>
            <a:srgbClr val="A4A3A4"/>
          </p15:clr>
        </p15:guide>
        <p15:guide id="13" pos="3887" userDrawn="1">
          <p15:clr>
            <a:srgbClr val="A4A3A4"/>
          </p15:clr>
        </p15:guide>
        <p15:guide id="14" pos="3841" userDrawn="1">
          <p15:clr>
            <a:srgbClr val="A4A3A4"/>
          </p15:clr>
        </p15:guide>
        <p15:guide id="15" pos="7339" userDrawn="1">
          <p15:clr>
            <a:srgbClr val="A4A3A4"/>
          </p15:clr>
        </p15:guide>
        <p15:guide id="16" pos="2627" userDrawn="1">
          <p15:clr>
            <a:srgbClr val="A4A3A4"/>
          </p15:clr>
        </p15:guide>
        <p15:guide id="17" pos="5053" userDrawn="1">
          <p15:clr>
            <a:srgbClr val="A4A3A4"/>
          </p15:clr>
        </p15:guide>
        <p15:guide id="18" pos="4961" userDrawn="1">
          <p15:clr>
            <a:srgbClr val="A4A3A4"/>
          </p15:clr>
        </p15:guide>
        <p15:guide id="19" pos="2716" userDrawn="1">
          <p15:clr>
            <a:srgbClr val="A4A3A4"/>
          </p15:clr>
        </p15:guide>
        <p15:guide id="20" pos="3751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2748" userDrawn="1">
          <p15:clr>
            <a:srgbClr val="A4A3A4"/>
          </p15:clr>
        </p15:guide>
        <p15:guide id="23" pos="4932" userDrawn="1">
          <p15:clr>
            <a:srgbClr val="A4A3A4"/>
          </p15:clr>
        </p15:guide>
        <p15:guide id="24" pos="2567" userDrawn="1">
          <p15:clr>
            <a:srgbClr val="A4A3A4"/>
          </p15:clr>
        </p15:guide>
        <p15:guide id="25" pos="51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5375AD"/>
    <a:srgbClr val="778888"/>
    <a:srgbClr val="359B4C"/>
    <a:srgbClr val="00BBEE"/>
    <a:srgbClr val="FF0000"/>
    <a:srgbClr val="FF9900"/>
    <a:srgbClr val="99BEBE"/>
    <a:srgbClr val="BDC45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0" autoAdjust="0"/>
    <p:restoredTop sz="87899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110" y="54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383"/>
        <p:guide pos="7297"/>
        <p:guide pos="3793"/>
        <p:guide pos="3887"/>
        <p:guide pos="3841"/>
        <p:guide pos="7339"/>
        <p:guide pos="2627"/>
        <p:guide pos="5053"/>
        <p:guide pos="4961"/>
        <p:guide pos="2716"/>
        <p:guide pos="3751"/>
        <p:guide pos="3931"/>
        <p:guide pos="2748"/>
        <p:guide pos="4932"/>
        <p:guide pos="2567"/>
        <p:guide pos="5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font" Target="fonts/font1.fntdata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3.fntdata"/><Relationship Id="rId61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10/23/2017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10/23/2017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Version control is a system that records changes to a file or set of files over time so that you can recall specific versions later.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Local VCS like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rcs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had a simple database that kept all the changes to files under revision control.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Centralized VCS have a single server that contains all the versioned files, and a number of clients that check out files from that central place.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Distributed VCS clients don’t just check out the latest snapshot of the files: they fully mirror the repository.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DVCS like Mercurial, Bazaar or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Darcs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 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is a DVCS.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54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If a particular version of a file is in the </a:t>
            </a:r>
            <a:r>
              <a:rPr lang="en-US" sz="1200" b="1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directory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 it’s considered </a:t>
            </a:r>
            <a:r>
              <a:rPr lang="en-US" sz="1200" u="sng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committed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 If it’s </a:t>
            </a:r>
            <a:r>
              <a:rPr lang="en-US" sz="1200" u="none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modified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but has been added to 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staging area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 it is </a:t>
            </a:r>
            <a:r>
              <a:rPr lang="en-US" sz="1200" u="sng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staged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 And if it was changed since it was checked out but has not been staged, it is </a:t>
            </a:r>
            <a:r>
              <a:rPr lang="en-US" sz="1200" u="sng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modified</a:t>
            </a:r>
            <a:r>
              <a:rPr lang="en-US" sz="1200" u="none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and placed in </a:t>
            </a:r>
            <a:r>
              <a:rPr lang="en-US" sz="1200" b="1" u="none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working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directory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;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directory is where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stores the metadata and object database for your project;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 working directory is a single checkout of one version of the project.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 staging area is a simple file, generally contained in your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directory, that stores information about what will go into your next commit.</a:t>
            </a:r>
          </a:p>
        </p:txBody>
      </p:sp>
    </p:spTree>
    <p:extLst>
      <p:ext uri="{BB962C8B-B14F-4D97-AF65-F5344CB8AC3E}">
        <p14:creationId xmlns:p14="http://schemas.microsoft.com/office/powerpoint/2010/main" val="62341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/d/</a:t>
            </a:r>
            <a:r>
              <a:rPr lang="en-US" dirty="0" err="1"/>
              <a:t>git</a:t>
            </a:r>
            <a:r>
              <a:rPr lang="en-US" dirty="0"/>
              <a:t>-repo/demo</a:t>
            </a:r>
          </a:p>
          <a:p>
            <a:r>
              <a:rPr lang="en-US" dirty="0"/>
              <a:t>Initialized empty </a:t>
            </a:r>
            <a:r>
              <a:rPr lang="en-US" dirty="0" err="1"/>
              <a:t>Git</a:t>
            </a:r>
            <a:r>
              <a:rPr lang="en-US" dirty="0"/>
              <a:t> repository in d:/git-repo/demo/.git/</a:t>
            </a: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Untracked basically means that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sees a file you didn’t have in the previous snapshot (commit).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Cloned repository would contain files that are tracked and unmodified.</a:t>
            </a:r>
            <a:endParaRPr lang="en-US" dirty="0"/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“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add” is a multipurpose command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1) begin tracking new files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2) stage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3) do other things like marking merge-conflicted files as resolved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Created and edit README file then run “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status”; it is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untracked</a:t>
            </a: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File named README is now tracked and staged;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Staged -&gt; “Changes to be committed”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Modified -&gt; changes</a:t>
            </a:r>
            <a:r>
              <a:rPr lang="en-US" baseline="0" dirty="0"/>
              <a:t> not staged for commit;</a:t>
            </a:r>
          </a:p>
          <a:p>
            <a:r>
              <a:rPr lang="en-US" baseline="0" dirty="0"/>
              <a:t>Execute “</a:t>
            </a:r>
            <a:r>
              <a:rPr lang="en-US" baseline="0" dirty="0" err="1"/>
              <a:t>git</a:t>
            </a:r>
            <a:r>
              <a:rPr lang="en-US" baseline="0" dirty="0"/>
              <a:t> add </a:t>
            </a:r>
            <a:r>
              <a:rPr lang="en-US" baseline="0" dirty="0" err="1"/>
              <a:t>benchmarks.rb</a:t>
            </a:r>
            <a:r>
              <a:rPr lang="en-US" baseline="0" dirty="0"/>
              <a:t>” to stage file.</a:t>
            </a:r>
            <a:endParaRPr lang="en-US" dirty="0"/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benchmarks.rb</a:t>
            </a:r>
            <a:r>
              <a:rPr lang="en-US" dirty="0"/>
              <a:t> is both for staging</a:t>
            </a:r>
            <a:r>
              <a:rPr lang="en-US" baseline="0" dirty="0"/>
              <a:t> and committing.</a:t>
            </a:r>
          </a:p>
          <a:p>
            <a:r>
              <a:rPr lang="en-US" baseline="0" dirty="0"/>
              <a:t>If you commit now then the latest version is not propagated. You have to run “</a:t>
            </a:r>
            <a:r>
              <a:rPr lang="en-US" baseline="0" dirty="0" err="1"/>
              <a:t>git</a:t>
            </a:r>
            <a:r>
              <a:rPr lang="en-US" baseline="0" dirty="0"/>
              <a:t> add </a:t>
            </a:r>
            <a:r>
              <a:rPr lang="en-US" baseline="0" dirty="0" err="1"/>
              <a:t>benchmarks.rb</a:t>
            </a:r>
            <a:r>
              <a:rPr lang="en-US" baseline="0" dirty="0"/>
              <a:t>” again to get the newest change.</a:t>
            </a:r>
            <a:endParaRPr lang="en-US" dirty="0"/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 with short output</a:t>
            </a:r>
          </a:p>
          <a:p>
            <a:pPr>
              <a:buFont typeface="Wingdings"/>
              <a:buChar char="à"/>
            </a:pPr>
            <a:r>
              <a:rPr lang="en-US" sz="1200" dirty="0">
                <a:sym typeface="Wingdings" pitchFamily="2" charset="2"/>
              </a:rPr>
              <a:t>First column(</a:t>
            </a:r>
            <a:r>
              <a:rPr lang="en-US" sz="1200" dirty="0">
                <a:solidFill>
                  <a:srgbClr val="00B050"/>
                </a:solidFill>
                <a:sym typeface="Wingdings" pitchFamily="2" charset="2"/>
              </a:rPr>
              <a:t>green</a:t>
            </a:r>
            <a:r>
              <a:rPr lang="en-US" sz="1200" dirty="0">
                <a:sym typeface="Wingdings" pitchFamily="2" charset="2"/>
              </a:rPr>
              <a:t>): indicates staging area</a:t>
            </a:r>
          </a:p>
          <a:p>
            <a:pPr>
              <a:buFont typeface="Wingdings"/>
              <a:buChar char="à"/>
            </a:pPr>
            <a:r>
              <a:rPr lang="en-US" sz="1200" dirty="0">
                <a:sym typeface="Wingdings" pitchFamily="2" charset="2"/>
              </a:rPr>
              <a:t>Second column(</a:t>
            </a:r>
            <a:r>
              <a:rPr lang="en-US" sz="1200" dirty="0">
                <a:solidFill>
                  <a:srgbClr val="FF0000"/>
                </a:solidFill>
                <a:sym typeface="Wingdings" pitchFamily="2" charset="2"/>
              </a:rPr>
              <a:t>red</a:t>
            </a:r>
            <a:r>
              <a:rPr lang="en-US" sz="1200" dirty="0">
                <a:sym typeface="Wingdings" pitchFamily="2" charset="2"/>
              </a:rPr>
              <a:t>): indicates working area</a:t>
            </a:r>
          </a:p>
          <a:p>
            <a:pPr>
              <a:buFont typeface="Wingdings"/>
              <a:buNone/>
            </a:pPr>
            <a:r>
              <a:rPr lang="en-US" sz="1200" dirty="0">
                <a:sym typeface="Wingdings" pitchFamily="2" charset="2"/>
              </a:rPr>
              <a:t>R-&gt;</a:t>
            </a:r>
            <a:r>
              <a:rPr lang="en-US" sz="1200" baseline="0" dirty="0">
                <a:sym typeface="Wingdings" pitchFamily="2" charset="2"/>
              </a:rPr>
              <a:t> renamed in staging area</a:t>
            </a:r>
          </a:p>
          <a:p>
            <a:pPr>
              <a:buFont typeface="Wingdings"/>
              <a:buNone/>
            </a:pPr>
            <a:r>
              <a:rPr lang="en-US" sz="1200" baseline="0" dirty="0">
                <a:sym typeface="Wingdings" pitchFamily="2" charset="2"/>
              </a:rPr>
              <a:t>D-&gt; deleted in working area</a:t>
            </a:r>
            <a:endParaRPr lang="en-US" sz="1200" dirty="0"/>
          </a:p>
          <a:p>
            <a:endParaRPr lang="en-US" dirty="0"/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Linus Torvalds has quipped about the name "</a:t>
            </a:r>
            <a:r>
              <a:rPr lang="en-US" dirty="0" err="1"/>
              <a:t>git</a:t>
            </a:r>
            <a:r>
              <a:rPr lang="en-US" dirty="0"/>
              <a:t>", which is British English slang for a stupid or unpleasant person.</a:t>
            </a:r>
          </a:p>
          <a:p>
            <a:r>
              <a:rPr lang="en-US" dirty="0"/>
              <a:t>-http://en.wikipedia.org/wiki/Git_%28software%29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 with short output</a:t>
            </a:r>
          </a:p>
          <a:p>
            <a:pPr>
              <a:buFont typeface="Wingdings"/>
              <a:buChar char="à"/>
            </a:pPr>
            <a:r>
              <a:rPr lang="en-US" sz="1200" dirty="0">
                <a:sym typeface="Wingdings" pitchFamily="2" charset="2"/>
              </a:rPr>
              <a:t>First column(</a:t>
            </a:r>
            <a:r>
              <a:rPr lang="en-US" sz="1200" dirty="0">
                <a:solidFill>
                  <a:srgbClr val="00B050"/>
                </a:solidFill>
                <a:sym typeface="Wingdings" pitchFamily="2" charset="2"/>
              </a:rPr>
              <a:t>green</a:t>
            </a:r>
            <a:r>
              <a:rPr lang="en-US" sz="1200" dirty="0">
                <a:sym typeface="Wingdings" pitchFamily="2" charset="2"/>
              </a:rPr>
              <a:t>): indicates staging area</a:t>
            </a:r>
          </a:p>
          <a:p>
            <a:pPr>
              <a:buFont typeface="Wingdings"/>
              <a:buChar char="à"/>
            </a:pPr>
            <a:r>
              <a:rPr lang="en-US" sz="1200" dirty="0">
                <a:sym typeface="Wingdings" pitchFamily="2" charset="2"/>
              </a:rPr>
              <a:t>Second column(</a:t>
            </a:r>
            <a:r>
              <a:rPr lang="en-US" sz="1200" dirty="0">
                <a:solidFill>
                  <a:srgbClr val="FF0000"/>
                </a:solidFill>
                <a:sym typeface="Wingdings" pitchFamily="2" charset="2"/>
              </a:rPr>
              <a:t>red</a:t>
            </a:r>
            <a:r>
              <a:rPr lang="en-US" sz="1200" dirty="0">
                <a:sym typeface="Wingdings" pitchFamily="2" charset="2"/>
              </a:rPr>
              <a:t>): indicates working area</a:t>
            </a:r>
          </a:p>
          <a:p>
            <a:pPr>
              <a:buFont typeface="Wingdings"/>
              <a:buNone/>
            </a:pPr>
            <a:r>
              <a:rPr lang="en-US" sz="1200" dirty="0">
                <a:sym typeface="Wingdings" pitchFamily="2" charset="2"/>
              </a:rPr>
              <a:t>R-&gt;</a:t>
            </a:r>
            <a:r>
              <a:rPr lang="en-US" sz="1200" baseline="0" dirty="0">
                <a:sym typeface="Wingdings" pitchFamily="2" charset="2"/>
              </a:rPr>
              <a:t> renamed in staging area</a:t>
            </a:r>
          </a:p>
          <a:p>
            <a:pPr>
              <a:buFont typeface="Wingdings"/>
              <a:buNone/>
            </a:pPr>
            <a:r>
              <a:rPr lang="en-US" sz="1200" baseline="0" dirty="0">
                <a:sym typeface="Wingdings" pitchFamily="2" charset="2"/>
              </a:rPr>
              <a:t>D-&gt; deleted in working area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baseline="0" dirty="0"/>
              <a:t>  </a:t>
            </a:r>
            <a:r>
              <a:rPr lang="en-US" baseline="0" dirty="0" err="1"/>
              <a:t>rm</a:t>
            </a:r>
            <a:r>
              <a:rPr lang="en-US" baseline="0" dirty="0"/>
              <a:t> --cached thisfile.txt </a:t>
            </a:r>
            <a:r>
              <a:rPr lang="en-US" baseline="0" dirty="0">
                <a:sym typeface="Wingdings" pitchFamily="2" charset="2"/>
              </a:rPr>
              <a:t> removes the file in the staging area and retain it in the working area;</a:t>
            </a:r>
          </a:p>
          <a:p>
            <a:r>
              <a:rPr lang="en-US" baseline="0" dirty="0" err="1">
                <a:sym typeface="Wingdings" pitchFamily="2" charset="2"/>
              </a:rPr>
              <a:t>git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rm</a:t>
            </a:r>
            <a:r>
              <a:rPr lang="en-US" baseline="0" dirty="0">
                <a:sym typeface="Wingdings" pitchFamily="2" charset="2"/>
              </a:rPr>
              <a:t> thisfile.txt -&gt; removes the file both in working area and staging area;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99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.</a:t>
            </a:r>
            <a:r>
              <a:rPr lang="en-US" baseline="0" dirty="0" err="1"/>
              <a:t>gitignore</a:t>
            </a:r>
            <a:r>
              <a:rPr lang="en-US" baseline="0" dirty="0"/>
              <a:t> file:</a:t>
            </a:r>
            <a:endParaRPr lang="en-US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 a comment - this is ignored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*.a # no .a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!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lib.a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# but do track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lib.a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, even though you're ignoring .a files above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/TODO # only ignore the root TODO file, not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subdir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/TODO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build/ # ignore all files in the build/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doc/*.txt # ignore doc/notes.txt, but not doc/server/arch.txt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02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3.3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&gt;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log (jet lag)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Wingdings" pitchFamily="2" charset="2"/>
              </a:rPr>
              <a:t> what one experiences when travel is made across several time zones;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Wingdings" pitchFamily="2" charset="2"/>
              </a:rPr>
              <a:t>	this is a Joke meant for those leaving in Southern Philippines 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9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3.3 </a:t>
            </a:r>
          </a:p>
          <a:p>
            <a:r>
              <a:rPr lang="en-US" dirty="0"/>
              <a:t>--stat :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prints below each commit entry a list of modified files, how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many files were changed, and how many lines in those files were added and removed.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--graph. This option adds a nice little ASCII graph showing your branch and merge history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36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3.3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26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give 3 commands that uses any combination of the limiting log options.</a:t>
            </a:r>
          </a:p>
          <a:p>
            <a:r>
              <a:rPr lang="en-US" dirty="0"/>
              <a:t>I will be calling 5 people to share</a:t>
            </a:r>
            <a:r>
              <a:rPr lang="en-US" baseline="0" dirty="0"/>
              <a:t> their commands.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can use the</a:t>
            </a:r>
            <a:r>
              <a:rPr lang="en-US" baseline="0" dirty="0"/>
              <a:t> command “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commit -a -m 'added new benchmarks‘” to skip the “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add”.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 will keep the staging area.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commit –a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&gt;automatically stage all tracked, modified files before the commit</a:t>
            </a:r>
          </a:p>
          <a:p>
            <a:r>
              <a:rPr lang="en-US" dirty="0"/>
              <a:t>It</a:t>
            </a:r>
            <a:r>
              <a:rPr lang="en-US" baseline="0" dirty="0"/>
              <a:t> needs to be tracked first. This does not work if a file is a newly created one.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79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Output contains:</a:t>
            </a:r>
          </a:p>
          <a:p>
            <a:pPr marL="228600" indent="-228600">
              <a:buAutoNum type="arabicParenR"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 branch you committed to (master)</a:t>
            </a:r>
          </a:p>
          <a:p>
            <a:pPr marL="228600" indent="-228600">
              <a:buAutoNum type="arabicParenR"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 SHA-1 checksum the commit has (</a:t>
            </a:r>
            <a:r>
              <a:rPr lang="en-US" sz="1200" dirty="0"/>
              <a:t>8d26710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  <a:p>
            <a:pPr marL="228600" indent="-228600">
              <a:buAutoNum type="arabicParenR"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 many files were changed; and </a:t>
            </a:r>
          </a:p>
          <a:p>
            <a:pPr marL="228600" indent="-228600">
              <a:buAutoNum type="arabicParenR"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statistics about lines added and removed in the commit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dirty="0"/>
              <a:t>show diff of </a:t>
            </a:r>
            <a:r>
              <a:rPr lang="en-US" b="0" dirty="0" err="1"/>
              <a:t>unstaged</a:t>
            </a:r>
            <a:r>
              <a:rPr lang="en-US" b="0" dirty="0"/>
              <a:t> changes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dirty="0"/>
              <a:t>show diff of staged changes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dirty="0"/>
              <a:t>show diff of all staged or </a:t>
            </a:r>
            <a:r>
              <a:rPr lang="en-US" sz="1200" dirty="0" err="1"/>
              <a:t>unstaged</a:t>
            </a:r>
            <a:r>
              <a:rPr lang="en-US" sz="1200" dirty="0"/>
              <a:t> changes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*put the “—stat” option</a:t>
            </a:r>
            <a:r>
              <a:rPr lang="en-US" b="0" baseline="0" dirty="0"/>
              <a:t> to</a:t>
            </a:r>
            <a:r>
              <a:rPr lang="en-US" b="0" dirty="0"/>
              <a:t> show summary of changes instead of a full diff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4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Lessons learned from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BitKeeper</a:t>
            </a:r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When</a:t>
            </a:r>
            <a:r>
              <a:rPr lang="en-US" sz="1200" baseline="0" dirty="0"/>
              <a:t> do you undo?</a:t>
            </a:r>
          </a:p>
          <a:p>
            <a:pPr marL="228600" indent="-228600">
              <a:buAutoNum type="arabicParenR"/>
            </a:pPr>
            <a:r>
              <a:rPr lang="en-US" sz="1200" dirty="0"/>
              <a:t>committed too early </a:t>
            </a:r>
          </a:p>
          <a:p>
            <a:pPr marL="228600" indent="-228600">
              <a:buAutoNum type="arabicParenR"/>
            </a:pPr>
            <a:r>
              <a:rPr lang="en-US" sz="1200" dirty="0"/>
              <a:t>forgot to add some files, </a:t>
            </a:r>
          </a:p>
          <a:p>
            <a:pPr marL="228600" indent="-228600">
              <a:buAutoNum type="arabicParenR"/>
            </a:pPr>
            <a:r>
              <a:rPr lang="en-US" sz="1200" dirty="0"/>
              <a:t>messed up your commit message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57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Section 3.4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51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dirty="0"/>
              <a:t>Edit</a:t>
            </a:r>
            <a:r>
              <a:rPr lang="en-US" sz="1200" baseline="0" dirty="0"/>
              <a:t> the file README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1200" baseline="0" dirty="0"/>
              <a:t>Check status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57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3)</a:t>
            </a:r>
            <a:r>
              <a:rPr lang="en-US" sz="1200" baseline="0" dirty="0"/>
              <a:t> See the difference between the </a:t>
            </a:r>
            <a:r>
              <a:rPr lang="en-US" sz="1200" baseline="0" dirty="0" err="1"/>
              <a:t>git</a:t>
            </a:r>
            <a:r>
              <a:rPr lang="en-US" sz="1200" baseline="0" dirty="0"/>
              <a:t> directory and the working are.  Notice the third line added.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4) Checkout again the README file from </a:t>
            </a:r>
            <a:r>
              <a:rPr lang="en-US" sz="1200" baseline="0" dirty="0" err="1"/>
              <a:t>git</a:t>
            </a:r>
            <a:r>
              <a:rPr lang="en-US" sz="1200" baseline="0" dirty="0"/>
              <a:t> directory to the working area.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5) Inspect again the difference of the </a:t>
            </a:r>
            <a:r>
              <a:rPr lang="en-US" sz="1200" baseline="0" dirty="0" err="1"/>
              <a:t>git</a:t>
            </a:r>
            <a:r>
              <a:rPr lang="en-US" sz="1200" baseline="0" dirty="0"/>
              <a:t> directory against the working area.  </a:t>
            </a:r>
            <a:br>
              <a:rPr lang="en-US" sz="1200" baseline="0" dirty="0"/>
            </a:br>
            <a:r>
              <a:rPr lang="en-US" sz="1200" baseline="0" dirty="0"/>
              <a:t>There is no more difference and you have undone your modification.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56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Unlike commit instruction as anything that is committed in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can almost always be recovered;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87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:</a:t>
            </a:r>
          </a:p>
          <a:p>
            <a:r>
              <a:rPr lang="en-US" dirty="0"/>
              <a:t>doesn't have a central server</a:t>
            </a:r>
          </a:p>
          <a:p>
            <a:r>
              <a:rPr lang="en-US" dirty="0"/>
              <a:t>no real difference between a server and a client </a:t>
            </a:r>
          </a:p>
          <a:p>
            <a:r>
              <a:rPr lang="en-US" dirty="0"/>
              <a:t>can synchronize between any two </a:t>
            </a:r>
            <a:r>
              <a:rPr lang="en-US" dirty="0" err="1"/>
              <a:t>Git</a:t>
            </a:r>
            <a:r>
              <a:rPr lang="en-US" dirty="0"/>
              <a:t> repository easily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-v option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shows you the URL that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has stored for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shortname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expanded 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6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r>
              <a:rPr lang="en-US" sz="1200" dirty="0"/>
              <a:t>After initializing</a:t>
            </a:r>
            <a:r>
              <a:rPr lang="en-US" sz="1200" baseline="0" dirty="0"/>
              <a:t> a repository using the command: </a:t>
            </a:r>
            <a:r>
              <a:rPr lang="en-US" sz="1200" i="1" baseline="0" dirty="0" err="1"/>
              <a:t>git</a:t>
            </a:r>
            <a:r>
              <a:rPr lang="en-US" sz="1200" i="1" baseline="0" dirty="0"/>
              <a:t> </a:t>
            </a:r>
            <a:r>
              <a:rPr lang="en-US" sz="1200" i="1" baseline="0" dirty="0" err="1"/>
              <a:t>init</a:t>
            </a:r>
            <a:r>
              <a:rPr lang="en-US" sz="1200" i="1" baseline="0" dirty="0"/>
              <a:t> </a:t>
            </a:r>
            <a:r>
              <a:rPr lang="en-US" sz="1200" i="1" baseline="0" dirty="0" err="1"/>
              <a:t>git</a:t>
            </a:r>
            <a:r>
              <a:rPr lang="en-US" sz="1200" i="1" baseline="0" dirty="0"/>
              <a:t>-demo</a:t>
            </a:r>
            <a:endParaRPr lang="en-US" sz="1200" i="1" dirty="0"/>
          </a:p>
          <a:p>
            <a:pPr marL="228600" indent="-228600">
              <a:buAutoNum type="alphaLcParenR"/>
            </a:pPr>
            <a:r>
              <a:rPr lang="en-US" sz="1200" dirty="0" err="1"/>
              <a:t>git</a:t>
            </a:r>
            <a:r>
              <a:rPr lang="en-US" sz="1200" dirty="0"/>
              <a:t>-demo</a:t>
            </a:r>
          </a:p>
          <a:p>
            <a:r>
              <a:rPr lang="en-US" dirty="0"/>
              <a:t>b) With –v</a:t>
            </a:r>
            <a:r>
              <a:rPr lang="en-US" baseline="0" dirty="0"/>
              <a:t> option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-demo        http://dbsc-83453vy-l.maniladc.com:8080/git-demo (fetch)</a:t>
            </a:r>
          </a:p>
          <a:p>
            <a:r>
              <a:rPr lang="en-US" dirty="0" err="1"/>
              <a:t>git</a:t>
            </a:r>
            <a:r>
              <a:rPr lang="en-US" dirty="0"/>
              <a:t>-demo        http://dbsc-83453vy-l.maniladc.com:8080/git-demo (push)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8990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Section</a:t>
            </a:r>
            <a:r>
              <a:rPr lang="en-US" sz="1200" baseline="0" dirty="0"/>
              <a:t> 3.5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39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Section</a:t>
            </a:r>
            <a:r>
              <a:rPr lang="en-US" sz="1200" baseline="0" dirty="0"/>
              <a:t> 3.5</a:t>
            </a:r>
          </a:p>
          <a:p>
            <a:endParaRPr lang="en-US" sz="1200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158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Section</a:t>
            </a:r>
            <a:r>
              <a:rPr lang="en-US" sz="1200" baseline="0" dirty="0"/>
              <a:t> 3.5</a:t>
            </a:r>
          </a:p>
          <a:p>
            <a:endParaRPr lang="en-US" sz="1200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7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Lessons learned from </a:t>
            </a:r>
            <a:r>
              <a:rPr lang="en-US" sz="1200" kern="1200" baseline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BitKeeper</a:t>
            </a:r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on</a:t>
            </a:r>
            <a:r>
              <a:rPr lang="en-US" baseline="0" dirty="0"/>
              <a:t> Windows - </a:t>
            </a:r>
            <a:r>
              <a:rPr lang="en-US" dirty="0"/>
              <a:t>http://nathanj.github.com/gitguide/tour.html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2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See diagram on how files are stored in CVCS.  It stores the file and the differences (delta).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1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 snapshot VCS takes note of the files during different times/versions.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 files that did not change, a link is just provided to point to the previous identical file.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1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Can’t get data corruption;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SHA-1 hash is a 40-character string composed of hexadecimal characters (0–9 and a–f)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7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7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35667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1" y="442497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Parallelogram 26"/>
          <p:cNvSpPr/>
          <p:nvPr userDrawn="1"/>
        </p:nvSpPr>
        <p:spPr>
          <a:xfrm rot="5400000" flipH="1">
            <a:off x="1163926" y="1489918"/>
            <a:ext cx="4173602" cy="6562563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1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5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1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8" name="Parallelogram 27"/>
          <p:cNvSpPr/>
          <p:nvPr userDrawn="1"/>
        </p:nvSpPr>
        <p:spPr>
          <a:xfrm rot="16200000">
            <a:off x="1163926" y="-1194481"/>
            <a:ext cx="4173602" cy="6562563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9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ircuit photogra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0" y="0"/>
            <a:ext cx="12224079" cy="6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48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32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6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81000" y="1410894"/>
            <a:ext cx="11430000" cy="5053914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8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1014984"/>
            <a:ext cx="11430000" cy="5376672"/>
          </a:xfrm>
        </p:spPr>
        <p:txBody>
          <a:bodyPr/>
          <a:lstStyle>
            <a:lvl1pPr marL="0" indent="0"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8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"/>
            <a:ext cx="11430000" cy="10149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4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3499"/>
            </a:lvl2pPr>
            <a:lvl3pPr>
              <a:defRPr sz="3199"/>
            </a:lvl3pPr>
            <a:lvl4pPr>
              <a:defRPr sz="2899"/>
            </a:lvl4pPr>
            <a:lvl5pPr>
              <a:defRPr sz="26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9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6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35668" y="-1"/>
            <a:ext cx="12227668" cy="6858001"/>
          </a:xfrm>
          <a:prstGeom prst="rect">
            <a:avLst/>
          </a:prstGeom>
          <a:gradFill>
            <a:gsLst>
              <a:gs pos="22000">
                <a:schemeClr val="bg1">
                  <a:alpha val="62000"/>
                </a:schemeClr>
              </a:gs>
              <a:gs pos="100000">
                <a:schemeClr val="bg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48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37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ircuit photograph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80" y="1"/>
            <a:ext cx="12224079" cy="68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-35667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1" y="442497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424853"/>
              <a:endParaRPr lang="en-US" sz="836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Parallelogram 16"/>
          <p:cNvSpPr/>
          <p:nvPr userDrawn="1"/>
        </p:nvSpPr>
        <p:spPr>
          <a:xfrm rot="5400000" flipH="1">
            <a:off x="1163926" y="1489918"/>
            <a:ext cx="4173602" cy="6562563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1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5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1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8" name="Parallelogram 17"/>
          <p:cNvSpPr/>
          <p:nvPr userDrawn="1"/>
        </p:nvSpPr>
        <p:spPr>
          <a:xfrm rot="16200000">
            <a:off x="1163926" y="-1194481"/>
            <a:ext cx="4173602" cy="6562563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6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2624"/>
            </a:lvl2pPr>
            <a:lvl3pPr>
              <a:defRPr sz="2399"/>
            </a:lvl3pPr>
            <a:lvl4pPr>
              <a:defRPr sz="2174"/>
            </a:lvl4pPr>
            <a:lvl5pPr>
              <a:defRPr sz="2024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81000" y="1410894"/>
            <a:ext cx="11430000" cy="5053914"/>
          </a:xfrm>
        </p:spPr>
        <p:txBody>
          <a:bodyPr/>
          <a:lstStyle>
            <a:lvl1pPr marL="0" indent="0">
              <a:defRPr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9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81000" y="1014984"/>
            <a:ext cx="11430000" cy="5376672"/>
          </a:xfrm>
        </p:spPr>
        <p:txBody>
          <a:bodyPr/>
          <a:lstStyle>
            <a:lvl1pPr marL="0" indent="0">
              <a:defRPr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"/>
            <a:ext cx="11430000" cy="101498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81000" y="1014984"/>
            <a:ext cx="11430000" cy="39590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2624"/>
            </a:lvl2pPr>
            <a:lvl3pPr>
              <a:defRPr sz="2399"/>
            </a:lvl3pPr>
            <a:lvl4pPr>
              <a:defRPr sz="2174"/>
            </a:lvl4pPr>
            <a:lvl5pPr>
              <a:defRPr sz="2024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8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0"/>
            <a:ext cx="11430000" cy="1014984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7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-35667" y="-1"/>
            <a:ext cx="12227668" cy="6858001"/>
          </a:xfrm>
          <a:prstGeom prst="rect">
            <a:avLst/>
          </a:prstGeom>
          <a:gradFill>
            <a:gsLst>
              <a:gs pos="22000">
                <a:schemeClr val="bg1">
                  <a:alpha val="62000"/>
                </a:schemeClr>
              </a:gs>
              <a:gs pos="100000">
                <a:schemeClr val="bg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296" y="539496"/>
            <a:ext cx="5120640" cy="6035040"/>
          </a:xfrm>
          <a:prstGeom prst="rect">
            <a:avLst/>
          </a:prstGeom>
          <a:ln>
            <a:noFill/>
          </a:ln>
        </p:spPr>
        <p:txBody>
          <a:bodyPr lIns="91440" tIns="91440" rIns="91440" bIns="91440" anchor="t" anchorCtr="0">
            <a:noAutofit/>
          </a:bodyPr>
          <a:lstStyle>
            <a:lvl1pPr algn="l">
              <a:lnSpc>
                <a:spcPct val="80000"/>
              </a:lnSpc>
              <a:defRPr sz="3600" b="0" spc="0" baseline="0">
                <a:solidFill>
                  <a:schemeClr val="tx1"/>
                </a:solidFill>
                <a:latin typeface="Graphik Black" panose="020B0A03030202060203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0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Master: Dark">
    <p:bg>
      <p:bgPr>
        <a:gradFill flip="none" rotWithShape="1">
          <a:gsLst>
            <a:gs pos="48000">
              <a:srgbClr val="F4F4F4"/>
            </a:gs>
            <a:gs pos="100000">
              <a:srgbClr val="E4E4E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rcuit hardwa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5668" y="-1"/>
            <a:ext cx="122276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35668" y="0"/>
            <a:ext cx="12227668" cy="6858000"/>
          </a:xfrm>
          <a:prstGeom prst="rect">
            <a:avLst/>
          </a:prstGeom>
          <a:gradFill>
            <a:gsLst>
              <a:gs pos="28000">
                <a:schemeClr val="bg1">
                  <a:alpha val="67000"/>
                </a:schemeClr>
              </a:gs>
              <a:gs pos="67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10090370" y="442495"/>
            <a:ext cx="1749397" cy="462761"/>
            <a:chOff x="243" y="1559"/>
            <a:chExt cx="1308" cy="346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05" y="1559"/>
              <a:ext cx="129" cy="137"/>
            </a:xfrm>
            <a:custGeom>
              <a:avLst/>
              <a:gdLst>
                <a:gd name="T0" fmla="*/ 0 w 387"/>
                <a:gd name="T1" fmla="*/ 0 h 411"/>
                <a:gd name="T2" fmla="*/ 387 w 387"/>
                <a:gd name="T3" fmla="*/ 157 h 411"/>
                <a:gd name="T4" fmla="*/ 387 w 387"/>
                <a:gd name="T5" fmla="*/ 254 h 411"/>
                <a:gd name="T6" fmla="*/ 0 w 387"/>
                <a:gd name="T7" fmla="*/ 411 h 411"/>
                <a:gd name="T8" fmla="*/ 0 w 387"/>
                <a:gd name="T9" fmla="*/ 290 h 411"/>
                <a:gd name="T10" fmla="*/ 226 w 387"/>
                <a:gd name="T11" fmla="*/ 206 h 411"/>
                <a:gd name="T12" fmla="*/ 0 w 387"/>
                <a:gd name="T13" fmla="*/ 117 h 411"/>
                <a:gd name="T14" fmla="*/ 0 w 387"/>
                <a:gd name="T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1">
                  <a:moveTo>
                    <a:pt x="0" y="0"/>
                  </a:moveTo>
                  <a:lnTo>
                    <a:pt x="387" y="157"/>
                  </a:lnTo>
                  <a:lnTo>
                    <a:pt x="387" y="254"/>
                  </a:lnTo>
                  <a:lnTo>
                    <a:pt x="0" y="411"/>
                  </a:lnTo>
                  <a:lnTo>
                    <a:pt x="0" y="290"/>
                  </a:lnTo>
                  <a:lnTo>
                    <a:pt x="226" y="206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243" y="1704"/>
              <a:ext cx="1308" cy="201"/>
            </a:xfrm>
            <a:custGeom>
              <a:avLst/>
              <a:gdLst>
                <a:gd name="T0" fmla="*/ 127 w 3923"/>
                <a:gd name="T1" fmla="*/ 475 h 602"/>
                <a:gd name="T2" fmla="*/ 251 w 3923"/>
                <a:gd name="T3" fmla="*/ 489 h 602"/>
                <a:gd name="T4" fmla="*/ 3668 w 3923"/>
                <a:gd name="T5" fmla="*/ 231 h 602"/>
                <a:gd name="T6" fmla="*/ 3770 w 3923"/>
                <a:gd name="T7" fmla="*/ 234 h 602"/>
                <a:gd name="T8" fmla="*/ 1553 w 3923"/>
                <a:gd name="T9" fmla="*/ 261 h 602"/>
                <a:gd name="T10" fmla="*/ 1645 w 3923"/>
                <a:gd name="T11" fmla="*/ 218 h 602"/>
                <a:gd name="T12" fmla="*/ 2880 w 3923"/>
                <a:gd name="T13" fmla="*/ 500 h 602"/>
                <a:gd name="T14" fmla="*/ 2980 w 3923"/>
                <a:gd name="T15" fmla="*/ 138 h 602"/>
                <a:gd name="T16" fmla="*/ 2900 w 3923"/>
                <a:gd name="T17" fmla="*/ 594 h 602"/>
                <a:gd name="T18" fmla="*/ 2716 w 3923"/>
                <a:gd name="T19" fmla="*/ 508 h 602"/>
                <a:gd name="T20" fmla="*/ 3360 w 3923"/>
                <a:gd name="T21" fmla="*/ 279 h 602"/>
                <a:gd name="T22" fmla="*/ 3324 w 3923"/>
                <a:gd name="T23" fmla="*/ 220 h 602"/>
                <a:gd name="T24" fmla="*/ 3775 w 3923"/>
                <a:gd name="T25" fmla="*/ 134 h 602"/>
                <a:gd name="T26" fmla="*/ 3923 w 3923"/>
                <a:gd name="T27" fmla="*/ 342 h 602"/>
                <a:gd name="T28" fmla="*/ 3703 w 3923"/>
                <a:gd name="T29" fmla="*/ 508 h 602"/>
                <a:gd name="T30" fmla="*/ 3916 w 3923"/>
                <a:gd name="T31" fmla="*/ 478 h 602"/>
                <a:gd name="T32" fmla="*/ 3685 w 3923"/>
                <a:gd name="T33" fmla="*/ 600 h 602"/>
                <a:gd name="T34" fmla="*/ 3502 w 3923"/>
                <a:gd name="T35" fmla="*/ 411 h 602"/>
                <a:gd name="T36" fmla="*/ 3597 w 3923"/>
                <a:gd name="T37" fmla="*/ 160 h 602"/>
                <a:gd name="T38" fmla="*/ 2261 w 3923"/>
                <a:gd name="T39" fmla="*/ 158 h 602"/>
                <a:gd name="T40" fmla="*/ 2180 w 3923"/>
                <a:gd name="T41" fmla="*/ 283 h 602"/>
                <a:gd name="T42" fmla="*/ 2052 w 3923"/>
                <a:gd name="T43" fmla="*/ 258 h 602"/>
                <a:gd name="T44" fmla="*/ 2045 w 3923"/>
                <a:gd name="T45" fmla="*/ 188 h 602"/>
                <a:gd name="T46" fmla="*/ 1682 w 3923"/>
                <a:gd name="T47" fmla="*/ 134 h 602"/>
                <a:gd name="T48" fmla="*/ 1830 w 3923"/>
                <a:gd name="T49" fmla="*/ 342 h 602"/>
                <a:gd name="T50" fmla="*/ 1610 w 3923"/>
                <a:gd name="T51" fmla="*/ 508 h 602"/>
                <a:gd name="T52" fmla="*/ 1823 w 3923"/>
                <a:gd name="T53" fmla="*/ 478 h 602"/>
                <a:gd name="T54" fmla="*/ 1594 w 3923"/>
                <a:gd name="T55" fmla="*/ 600 h 602"/>
                <a:gd name="T56" fmla="*/ 1410 w 3923"/>
                <a:gd name="T57" fmla="*/ 411 h 602"/>
                <a:gd name="T58" fmla="*/ 1505 w 3923"/>
                <a:gd name="T59" fmla="*/ 160 h 602"/>
                <a:gd name="T60" fmla="*/ 1265 w 3923"/>
                <a:gd name="T61" fmla="*/ 154 h 602"/>
                <a:gd name="T62" fmla="*/ 1218 w 3923"/>
                <a:gd name="T63" fmla="*/ 260 h 602"/>
                <a:gd name="T64" fmla="*/ 1081 w 3923"/>
                <a:gd name="T65" fmla="*/ 277 h 602"/>
                <a:gd name="T66" fmla="*/ 1103 w 3923"/>
                <a:gd name="T67" fmla="*/ 488 h 602"/>
                <a:gd name="T68" fmla="*/ 1240 w 3923"/>
                <a:gd name="T69" fmla="*/ 424 h 602"/>
                <a:gd name="T70" fmla="*/ 1192 w 3923"/>
                <a:gd name="T71" fmla="*/ 598 h 602"/>
                <a:gd name="T72" fmla="*/ 957 w 3923"/>
                <a:gd name="T73" fmla="*/ 478 h 602"/>
                <a:gd name="T74" fmla="*/ 990 w 3923"/>
                <a:gd name="T75" fmla="*/ 199 h 602"/>
                <a:gd name="T76" fmla="*/ 743 w 3923"/>
                <a:gd name="T77" fmla="*/ 134 h 602"/>
                <a:gd name="T78" fmla="*/ 761 w 3923"/>
                <a:gd name="T79" fmla="*/ 300 h 602"/>
                <a:gd name="T80" fmla="*/ 634 w 3923"/>
                <a:gd name="T81" fmla="*/ 244 h 602"/>
                <a:gd name="T82" fmla="*/ 609 w 3923"/>
                <a:gd name="T83" fmla="*/ 456 h 602"/>
                <a:gd name="T84" fmla="*/ 755 w 3923"/>
                <a:gd name="T85" fmla="*/ 468 h 602"/>
                <a:gd name="T86" fmla="*/ 787 w 3923"/>
                <a:gd name="T87" fmla="*/ 579 h 602"/>
                <a:gd name="T88" fmla="*/ 517 w 3923"/>
                <a:gd name="T89" fmla="*/ 532 h 602"/>
                <a:gd name="T90" fmla="*/ 486 w 3923"/>
                <a:gd name="T91" fmla="*/ 254 h 602"/>
                <a:gd name="T92" fmla="*/ 209 w 3923"/>
                <a:gd name="T93" fmla="*/ 128 h 602"/>
                <a:gd name="T94" fmla="*/ 394 w 3923"/>
                <a:gd name="T95" fmla="*/ 256 h 602"/>
                <a:gd name="T96" fmla="*/ 178 w 3923"/>
                <a:gd name="T97" fmla="*/ 600 h 602"/>
                <a:gd name="T98" fmla="*/ 2 w 3923"/>
                <a:gd name="T99" fmla="*/ 496 h 602"/>
                <a:gd name="T100" fmla="*/ 98 w 3923"/>
                <a:gd name="T101" fmla="*/ 331 h 602"/>
                <a:gd name="T102" fmla="*/ 254 w 3923"/>
                <a:gd name="T103" fmla="*/ 238 h 602"/>
                <a:gd name="T104" fmla="*/ 135 w 3923"/>
                <a:gd name="T105" fmla="*/ 278 h 602"/>
                <a:gd name="T106" fmla="*/ 174 w 3923"/>
                <a:gd name="T107" fmla="*/ 129 h 602"/>
                <a:gd name="T108" fmla="*/ 2552 w 3923"/>
                <a:gd name="T109" fmla="*/ 480 h 602"/>
                <a:gd name="T110" fmla="*/ 2591 w 3923"/>
                <a:gd name="T111" fmla="*/ 597 h 602"/>
                <a:gd name="T112" fmla="*/ 2417 w 3923"/>
                <a:gd name="T113" fmla="*/ 46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23" h="602">
                  <a:moveTo>
                    <a:pt x="220" y="397"/>
                  </a:moveTo>
                  <a:lnTo>
                    <a:pt x="191" y="399"/>
                  </a:lnTo>
                  <a:lnTo>
                    <a:pt x="167" y="404"/>
                  </a:lnTo>
                  <a:lnTo>
                    <a:pt x="149" y="411"/>
                  </a:lnTo>
                  <a:lnTo>
                    <a:pt x="136" y="422"/>
                  </a:lnTo>
                  <a:lnTo>
                    <a:pt x="128" y="438"/>
                  </a:lnTo>
                  <a:lnTo>
                    <a:pt x="125" y="456"/>
                  </a:lnTo>
                  <a:lnTo>
                    <a:pt x="125" y="460"/>
                  </a:lnTo>
                  <a:lnTo>
                    <a:pt x="127" y="475"/>
                  </a:lnTo>
                  <a:lnTo>
                    <a:pt x="131" y="488"/>
                  </a:lnTo>
                  <a:lnTo>
                    <a:pt x="140" y="498"/>
                  </a:lnTo>
                  <a:lnTo>
                    <a:pt x="152" y="506"/>
                  </a:lnTo>
                  <a:lnTo>
                    <a:pt x="167" y="511"/>
                  </a:lnTo>
                  <a:lnTo>
                    <a:pt x="186" y="513"/>
                  </a:lnTo>
                  <a:lnTo>
                    <a:pt x="205" y="512"/>
                  </a:lnTo>
                  <a:lnTo>
                    <a:pt x="222" y="507"/>
                  </a:lnTo>
                  <a:lnTo>
                    <a:pt x="238" y="500"/>
                  </a:lnTo>
                  <a:lnTo>
                    <a:pt x="251" y="489"/>
                  </a:lnTo>
                  <a:lnTo>
                    <a:pt x="262" y="476"/>
                  </a:lnTo>
                  <a:lnTo>
                    <a:pt x="268" y="460"/>
                  </a:lnTo>
                  <a:lnTo>
                    <a:pt x="270" y="441"/>
                  </a:lnTo>
                  <a:lnTo>
                    <a:pt x="270" y="397"/>
                  </a:lnTo>
                  <a:lnTo>
                    <a:pt x="220" y="397"/>
                  </a:lnTo>
                  <a:close/>
                  <a:moveTo>
                    <a:pt x="3716" y="217"/>
                  </a:moveTo>
                  <a:lnTo>
                    <a:pt x="3700" y="218"/>
                  </a:lnTo>
                  <a:lnTo>
                    <a:pt x="3684" y="223"/>
                  </a:lnTo>
                  <a:lnTo>
                    <a:pt x="3668" y="231"/>
                  </a:lnTo>
                  <a:lnTo>
                    <a:pt x="3655" y="243"/>
                  </a:lnTo>
                  <a:lnTo>
                    <a:pt x="3645" y="261"/>
                  </a:lnTo>
                  <a:lnTo>
                    <a:pt x="3636" y="284"/>
                  </a:lnTo>
                  <a:lnTo>
                    <a:pt x="3630" y="312"/>
                  </a:lnTo>
                  <a:lnTo>
                    <a:pt x="3800" y="312"/>
                  </a:lnTo>
                  <a:lnTo>
                    <a:pt x="3796" y="286"/>
                  </a:lnTo>
                  <a:lnTo>
                    <a:pt x="3790" y="264"/>
                  </a:lnTo>
                  <a:lnTo>
                    <a:pt x="3782" y="247"/>
                  </a:lnTo>
                  <a:lnTo>
                    <a:pt x="3770" y="234"/>
                  </a:lnTo>
                  <a:lnTo>
                    <a:pt x="3754" y="224"/>
                  </a:lnTo>
                  <a:lnTo>
                    <a:pt x="3737" y="218"/>
                  </a:lnTo>
                  <a:lnTo>
                    <a:pt x="3716" y="217"/>
                  </a:lnTo>
                  <a:close/>
                  <a:moveTo>
                    <a:pt x="1625" y="217"/>
                  </a:moveTo>
                  <a:lnTo>
                    <a:pt x="1608" y="218"/>
                  </a:lnTo>
                  <a:lnTo>
                    <a:pt x="1591" y="223"/>
                  </a:lnTo>
                  <a:lnTo>
                    <a:pt x="1577" y="231"/>
                  </a:lnTo>
                  <a:lnTo>
                    <a:pt x="1564" y="243"/>
                  </a:lnTo>
                  <a:lnTo>
                    <a:pt x="1553" y="261"/>
                  </a:lnTo>
                  <a:lnTo>
                    <a:pt x="1543" y="284"/>
                  </a:lnTo>
                  <a:lnTo>
                    <a:pt x="1537" y="312"/>
                  </a:lnTo>
                  <a:lnTo>
                    <a:pt x="1707" y="312"/>
                  </a:lnTo>
                  <a:lnTo>
                    <a:pt x="1705" y="286"/>
                  </a:lnTo>
                  <a:lnTo>
                    <a:pt x="1699" y="264"/>
                  </a:lnTo>
                  <a:lnTo>
                    <a:pt x="1689" y="247"/>
                  </a:lnTo>
                  <a:lnTo>
                    <a:pt x="1677" y="234"/>
                  </a:lnTo>
                  <a:lnTo>
                    <a:pt x="1662" y="224"/>
                  </a:lnTo>
                  <a:lnTo>
                    <a:pt x="1645" y="218"/>
                  </a:lnTo>
                  <a:lnTo>
                    <a:pt x="1625" y="217"/>
                  </a:lnTo>
                  <a:close/>
                  <a:moveTo>
                    <a:pt x="2708" y="138"/>
                  </a:moveTo>
                  <a:lnTo>
                    <a:pt x="2835" y="138"/>
                  </a:lnTo>
                  <a:lnTo>
                    <a:pt x="2835" y="426"/>
                  </a:lnTo>
                  <a:lnTo>
                    <a:pt x="2837" y="450"/>
                  </a:lnTo>
                  <a:lnTo>
                    <a:pt x="2842" y="469"/>
                  </a:lnTo>
                  <a:lnTo>
                    <a:pt x="2850" y="484"/>
                  </a:lnTo>
                  <a:lnTo>
                    <a:pt x="2863" y="494"/>
                  </a:lnTo>
                  <a:lnTo>
                    <a:pt x="2880" y="500"/>
                  </a:lnTo>
                  <a:lnTo>
                    <a:pt x="2900" y="502"/>
                  </a:lnTo>
                  <a:lnTo>
                    <a:pt x="2918" y="501"/>
                  </a:lnTo>
                  <a:lnTo>
                    <a:pt x="2935" y="495"/>
                  </a:lnTo>
                  <a:lnTo>
                    <a:pt x="2951" y="487"/>
                  </a:lnTo>
                  <a:lnTo>
                    <a:pt x="2962" y="475"/>
                  </a:lnTo>
                  <a:lnTo>
                    <a:pt x="2972" y="459"/>
                  </a:lnTo>
                  <a:lnTo>
                    <a:pt x="2978" y="441"/>
                  </a:lnTo>
                  <a:lnTo>
                    <a:pt x="2980" y="418"/>
                  </a:lnTo>
                  <a:lnTo>
                    <a:pt x="2980" y="138"/>
                  </a:lnTo>
                  <a:lnTo>
                    <a:pt x="3107" y="138"/>
                  </a:lnTo>
                  <a:lnTo>
                    <a:pt x="3107" y="592"/>
                  </a:lnTo>
                  <a:lnTo>
                    <a:pt x="2980" y="592"/>
                  </a:lnTo>
                  <a:lnTo>
                    <a:pt x="2980" y="525"/>
                  </a:lnTo>
                  <a:lnTo>
                    <a:pt x="2970" y="543"/>
                  </a:lnTo>
                  <a:lnTo>
                    <a:pt x="2957" y="559"/>
                  </a:lnTo>
                  <a:lnTo>
                    <a:pt x="2941" y="573"/>
                  </a:lnTo>
                  <a:lnTo>
                    <a:pt x="2922" y="585"/>
                  </a:lnTo>
                  <a:lnTo>
                    <a:pt x="2900" y="594"/>
                  </a:lnTo>
                  <a:lnTo>
                    <a:pt x="2876" y="600"/>
                  </a:lnTo>
                  <a:lnTo>
                    <a:pt x="2849" y="602"/>
                  </a:lnTo>
                  <a:lnTo>
                    <a:pt x="2823" y="600"/>
                  </a:lnTo>
                  <a:lnTo>
                    <a:pt x="2798" y="594"/>
                  </a:lnTo>
                  <a:lnTo>
                    <a:pt x="2776" y="585"/>
                  </a:lnTo>
                  <a:lnTo>
                    <a:pt x="2756" y="572"/>
                  </a:lnTo>
                  <a:lnTo>
                    <a:pt x="2739" y="554"/>
                  </a:lnTo>
                  <a:lnTo>
                    <a:pt x="2726" y="534"/>
                  </a:lnTo>
                  <a:lnTo>
                    <a:pt x="2716" y="508"/>
                  </a:lnTo>
                  <a:lnTo>
                    <a:pt x="2709" y="478"/>
                  </a:lnTo>
                  <a:lnTo>
                    <a:pt x="2708" y="445"/>
                  </a:lnTo>
                  <a:lnTo>
                    <a:pt x="2708" y="138"/>
                  </a:lnTo>
                  <a:close/>
                  <a:moveTo>
                    <a:pt x="3461" y="132"/>
                  </a:moveTo>
                  <a:lnTo>
                    <a:pt x="3461" y="256"/>
                  </a:lnTo>
                  <a:lnTo>
                    <a:pt x="3430" y="258"/>
                  </a:lnTo>
                  <a:lnTo>
                    <a:pt x="3403" y="262"/>
                  </a:lnTo>
                  <a:lnTo>
                    <a:pt x="3379" y="268"/>
                  </a:lnTo>
                  <a:lnTo>
                    <a:pt x="3360" y="279"/>
                  </a:lnTo>
                  <a:lnTo>
                    <a:pt x="3345" y="292"/>
                  </a:lnTo>
                  <a:lnTo>
                    <a:pt x="3334" y="310"/>
                  </a:lnTo>
                  <a:lnTo>
                    <a:pt x="3327" y="332"/>
                  </a:lnTo>
                  <a:lnTo>
                    <a:pt x="3324" y="358"/>
                  </a:lnTo>
                  <a:lnTo>
                    <a:pt x="3324" y="592"/>
                  </a:lnTo>
                  <a:lnTo>
                    <a:pt x="3198" y="592"/>
                  </a:lnTo>
                  <a:lnTo>
                    <a:pt x="3198" y="138"/>
                  </a:lnTo>
                  <a:lnTo>
                    <a:pt x="3324" y="138"/>
                  </a:lnTo>
                  <a:lnTo>
                    <a:pt x="3324" y="220"/>
                  </a:lnTo>
                  <a:lnTo>
                    <a:pt x="3339" y="193"/>
                  </a:lnTo>
                  <a:lnTo>
                    <a:pt x="3357" y="171"/>
                  </a:lnTo>
                  <a:lnTo>
                    <a:pt x="3377" y="153"/>
                  </a:lnTo>
                  <a:lnTo>
                    <a:pt x="3401" y="141"/>
                  </a:lnTo>
                  <a:lnTo>
                    <a:pt x="3430" y="134"/>
                  </a:lnTo>
                  <a:lnTo>
                    <a:pt x="3461" y="132"/>
                  </a:lnTo>
                  <a:close/>
                  <a:moveTo>
                    <a:pt x="3715" y="128"/>
                  </a:moveTo>
                  <a:lnTo>
                    <a:pt x="3746" y="129"/>
                  </a:lnTo>
                  <a:lnTo>
                    <a:pt x="3775" y="134"/>
                  </a:lnTo>
                  <a:lnTo>
                    <a:pt x="3802" y="142"/>
                  </a:lnTo>
                  <a:lnTo>
                    <a:pt x="3827" y="154"/>
                  </a:lnTo>
                  <a:lnTo>
                    <a:pt x="3850" y="170"/>
                  </a:lnTo>
                  <a:lnTo>
                    <a:pt x="3872" y="188"/>
                  </a:lnTo>
                  <a:lnTo>
                    <a:pt x="3888" y="211"/>
                  </a:lnTo>
                  <a:lnTo>
                    <a:pt x="3903" y="237"/>
                  </a:lnTo>
                  <a:lnTo>
                    <a:pt x="3913" y="268"/>
                  </a:lnTo>
                  <a:lnTo>
                    <a:pt x="3920" y="303"/>
                  </a:lnTo>
                  <a:lnTo>
                    <a:pt x="3923" y="342"/>
                  </a:lnTo>
                  <a:lnTo>
                    <a:pt x="3923" y="397"/>
                  </a:lnTo>
                  <a:lnTo>
                    <a:pt x="3628" y="397"/>
                  </a:lnTo>
                  <a:lnTo>
                    <a:pt x="3631" y="424"/>
                  </a:lnTo>
                  <a:lnTo>
                    <a:pt x="3637" y="448"/>
                  </a:lnTo>
                  <a:lnTo>
                    <a:pt x="3646" y="468"/>
                  </a:lnTo>
                  <a:lnTo>
                    <a:pt x="3657" y="483"/>
                  </a:lnTo>
                  <a:lnTo>
                    <a:pt x="3670" y="495"/>
                  </a:lnTo>
                  <a:lnTo>
                    <a:pt x="3685" y="504"/>
                  </a:lnTo>
                  <a:lnTo>
                    <a:pt x="3703" y="508"/>
                  </a:lnTo>
                  <a:lnTo>
                    <a:pt x="3722" y="510"/>
                  </a:lnTo>
                  <a:lnTo>
                    <a:pt x="3745" y="507"/>
                  </a:lnTo>
                  <a:lnTo>
                    <a:pt x="3764" y="501"/>
                  </a:lnTo>
                  <a:lnTo>
                    <a:pt x="3780" y="493"/>
                  </a:lnTo>
                  <a:lnTo>
                    <a:pt x="3791" y="481"/>
                  </a:lnTo>
                  <a:lnTo>
                    <a:pt x="3800" y="466"/>
                  </a:lnTo>
                  <a:lnTo>
                    <a:pt x="3806" y="451"/>
                  </a:lnTo>
                  <a:lnTo>
                    <a:pt x="3923" y="451"/>
                  </a:lnTo>
                  <a:lnTo>
                    <a:pt x="3916" y="478"/>
                  </a:lnTo>
                  <a:lnTo>
                    <a:pt x="3905" y="504"/>
                  </a:lnTo>
                  <a:lnTo>
                    <a:pt x="3891" y="528"/>
                  </a:lnTo>
                  <a:lnTo>
                    <a:pt x="3872" y="549"/>
                  </a:lnTo>
                  <a:lnTo>
                    <a:pt x="3849" y="567"/>
                  </a:lnTo>
                  <a:lnTo>
                    <a:pt x="3823" y="582"/>
                  </a:lnTo>
                  <a:lnTo>
                    <a:pt x="3791" y="592"/>
                  </a:lnTo>
                  <a:lnTo>
                    <a:pt x="3758" y="600"/>
                  </a:lnTo>
                  <a:lnTo>
                    <a:pt x="3720" y="602"/>
                  </a:lnTo>
                  <a:lnTo>
                    <a:pt x="3685" y="600"/>
                  </a:lnTo>
                  <a:lnTo>
                    <a:pt x="3653" y="594"/>
                  </a:lnTo>
                  <a:lnTo>
                    <a:pt x="3623" y="584"/>
                  </a:lnTo>
                  <a:lnTo>
                    <a:pt x="3597" y="571"/>
                  </a:lnTo>
                  <a:lnTo>
                    <a:pt x="3572" y="554"/>
                  </a:lnTo>
                  <a:lnTo>
                    <a:pt x="3551" y="532"/>
                  </a:lnTo>
                  <a:lnTo>
                    <a:pt x="3533" y="508"/>
                  </a:lnTo>
                  <a:lnTo>
                    <a:pt x="3519" y="480"/>
                  </a:lnTo>
                  <a:lnTo>
                    <a:pt x="3508" y="447"/>
                  </a:lnTo>
                  <a:lnTo>
                    <a:pt x="3502" y="411"/>
                  </a:lnTo>
                  <a:lnTo>
                    <a:pt x="3500" y="372"/>
                  </a:lnTo>
                  <a:lnTo>
                    <a:pt x="3500" y="363"/>
                  </a:lnTo>
                  <a:lnTo>
                    <a:pt x="3502" y="324"/>
                  </a:lnTo>
                  <a:lnTo>
                    <a:pt x="3510" y="288"/>
                  </a:lnTo>
                  <a:lnTo>
                    <a:pt x="3520" y="255"/>
                  </a:lnTo>
                  <a:lnTo>
                    <a:pt x="3535" y="225"/>
                  </a:lnTo>
                  <a:lnTo>
                    <a:pt x="3553" y="200"/>
                  </a:lnTo>
                  <a:lnTo>
                    <a:pt x="3573" y="178"/>
                  </a:lnTo>
                  <a:lnTo>
                    <a:pt x="3597" y="160"/>
                  </a:lnTo>
                  <a:lnTo>
                    <a:pt x="3624" y="146"/>
                  </a:lnTo>
                  <a:lnTo>
                    <a:pt x="3653" y="136"/>
                  </a:lnTo>
                  <a:lnTo>
                    <a:pt x="3683" y="130"/>
                  </a:lnTo>
                  <a:lnTo>
                    <a:pt x="3715" y="128"/>
                  </a:lnTo>
                  <a:close/>
                  <a:moveTo>
                    <a:pt x="2170" y="128"/>
                  </a:moveTo>
                  <a:lnTo>
                    <a:pt x="2197" y="129"/>
                  </a:lnTo>
                  <a:lnTo>
                    <a:pt x="2222" y="135"/>
                  </a:lnTo>
                  <a:lnTo>
                    <a:pt x="2243" y="145"/>
                  </a:lnTo>
                  <a:lnTo>
                    <a:pt x="2261" y="158"/>
                  </a:lnTo>
                  <a:lnTo>
                    <a:pt x="2278" y="176"/>
                  </a:lnTo>
                  <a:lnTo>
                    <a:pt x="2291" y="198"/>
                  </a:lnTo>
                  <a:lnTo>
                    <a:pt x="2300" y="223"/>
                  </a:lnTo>
                  <a:lnTo>
                    <a:pt x="2305" y="253"/>
                  </a:lnTo>
                  <a:lnTo>
                    <a:pt x="2308" y="288"/>
                  </a:lnTo>
                  <a:lnTo>
                    <a:pt x="2308" y="592"/>
                  </a:lnTo>
                  <a:lnTo>
                    <a:pt x="2181" y="592"/>
                  </a:lnTo>
                  <a:lnTo>
                    <a:pt x="2181" y="307"/>
                  </a:lnTo>
                  <a:lnTo>
                    <a:pt x="2180" y="283"/>
                  </a:lnTo>
                  <a:lnTo>
                    <a:pt x="2174" y="264"/>
                  </a:lnTo>
                  <a:lnTo>
                    <a:pt x="2165" y="249"/>
                  </a:lnTo>
                  <a:lnTo>
                    <a:pt x="2151" y="238"/>
                  </a:lnTo>
                  <a:lnTo>
                    <a:pt x="2135" y="232"/>
                  </a:lnTo>
                  <a:lnTo>
                    <a:pt x="2114" y="230"/>
                  </a:lnTo>
                  <a:lnTo>
                    <a:pt x="2095" y="232"/>
                  </a:lnTo>
                  <a:lnTo>
                    <a:pt x="2079" y="237"/>
                  </a:lnTo>
                  <a:lnTo>
                    <a:pt x="2064" y="246"/>
                  </a:lnTo>
                  <a:lnTo>
                    <a:pt x="2052" y="258"/>
                  </a:lnTo>
                  <a:lnTo>
                    <a:pt x="2043" y="273"/>
                  </a:lnTo>
                  <a:lnTo>
                    <a:pt x="2037" y="292"/>
                  </a:lnTo>
                  <a:lnTo>
                    <a:pt x="2034" y="315"/>
                  </a:lnTo>
                  <a:lnTo>
                    <a:pt x="2034" y="592"/>
                  </a:lnTo>
                  <a:lnTo>
                    <a:pt x="1908" y="592"/>
                  </a:lnTo>
                  <a:lnTo>
                    <a:pt x="1908" y="138"/>
                  </a:lnTo>
                  <a:lnTo>
                    <a:pt x="2034" y="138"/>
                  </a:lnTo>
                  <a:lnTo>
                    <a:pt x="2034" y="205"/>
                  </a:lnTo>
                  <a:lnTo>
                    <a:pt x="2045" y="188"/>
                  </a:lnTo>
                  <a:lnTo>
                    <a:pt x="2059" y="171"/>
                  </a:lnTo>
                  <a:lnTo>
                    <a:pt x="2076" y="157"/>
                  </a:lnTo>
                  <a:lnTo>
                    <a:pt x="2095" y="145"/>
                  </a:lnTo>
                  <a:lnTo>
                    <a:pt x="2118" y="136"/>
                  </a:lnTo>
                  <a:lnTo>
                    <a:pt x="2143" y="130"/>
                  </a:lnTo>
                  <a:lnTo>
                    <a:pt x="2170" y="128"/>
                  </a:lnTo>
                  <a:close/>
                  <a:moveTo>
                    <a:pt x="1623" y="128"/>
                  </a:moveTo>
                  <a:lnTo>
                    <a:pt x="1653" y="129"/>
                  </a:lnTo>
                  <a:lnTo>
                    <a:pt x="1682" y="134"/>
                  </a:lnTo>
                  <a:lnTo>
                    <a:pt x="1709" y="142"/>
                  </a:lnTo>
                  <a:lnTo>
                    <a:pt x="1736" y="154"/>
                  </a:lnTo>
                  <a:lnTo>
                    <a:pt x="1758" y="170"/>
                  </a:lnTo>
                  <a:lnTo>
                    <a:pt x="1779" y="188"/>
                  </a:lnTo>
                  <a:lnTo>
                    <a:pt x="1797" y="211"/>
                  </a:lnTo>
                  <a:lnTo>
                    <a:pt x="1811" y="237"/>
                  </a:lnTo>
                  <a:lnTo>
                    <a:pt x="1822" y="268"/>
                  </a:lnTo>
                  <a:lnTo>
                    <a:pt x="1828" y="303"/>
                  </a:lnTo>
                  <a:lnTo>
                    <a:pt x="1830" y="342"/>
                  </a:lnTo>
                  <a:lnTo>
                    <a:pt x="1830" y="397"/>
                  </a:lnTo>
                  <a:lnTo>
                    <a:pt x="1536" y="397"/>
                  </a:lnTo>
                  <a:lnTo>
                    <a:pt x="1540" y="424"/>
                  </a:lnTo>
                  <a:lnTo>
                    <a:pt x="1546" y="448"/>
                  </a:lnTo>
                  <a:lnTo>
                    <a:pt x="1554" y="468"/>
                  </a:lnTo>
                  <a:lnTo>
                    <a:pt x="1565" y="483"/>
                  </a:lnTo>
                  <a:lnTo>
                    <a:pt x="1578" y="495"/>
                  </a:lnTo>
                  <a:lnTo>
                    <a:pt x="1594" y="504"/>
                  </a:lnTo>
                  <a:lnTo>
                    <a:pt x="1610" y="508"/>
                  </a:lnTo>
                  <a:lnTo>
                    <a:pt x="1631" y="510"/>
                  </a:lnTo>
                  <a:lnTo>
                    <a:pt x="1652" y="507"/>
                  </a:lnTo>
                  <a:lnTo>
                    <a:pt x="1671" y="501"/>
                  </a:lnTo>
                  <a:lnTo>
                    <a:pt x="1687" y="493"/>
                  </a:lnTo>
                  <a:lnTo>
                    <a:pt x="1699" y="481"/>
                  </a:lnTo>
                  <a:lnTo>
                    <a:pt x="1707" y="466"/>
                  </a:lnTo>
                  <a:lnTo>
                    <a:pt x="1713" y="451"/>
                  </a:lnTo>
                  <a:lnTo>
                    <a:pt x="1830" y="451"/>
                  </a:lnTo>
                  <a:lnTo>
                    <a:pt x="1823" y="478"/>
                  </a:lnTo>
                  <a:lnTo>
                    <a:pt x="1812" y="504"/>
                  </a:lnTo>
                  <a:lnTo>
                    <a:pt x="1798" y="528"/>
                  </a:lnTo>
                  <a:lnTo>
                    <a:pt x="1779" y="549"/>
                  </a:lnTo>
                  <a:lnTo>
                    <a:pt x="1756" y="567"/>
                  </a:lnTo>
                  <a:lnTo>
                    <a:pt x="1730" y="582"/>
                  </a:lnTo>
                  <a:lnTo>
                    <a:pt x="1700" y="592"/>
                  </a:lnTo>
                  <a:lnTo>
                    <a:pt x="1665" y="600"/>
                  </a:lnTo>
                  <a:lnTo>
                    <a:pt x="1628" y="602"/>
                  </a:lnTo>
                  <a:lnTo>
                    <a:pt x="1594" y="600"/>
                  </a:lnTo>
                  <a:lnTo>
                    <a:pt x="1561" y="594"/>
                  </a:lnTo>
                  <a:lnTo>
                    <a:pt x="1531" y="584"/>
                  </a:lnTo>
                  <a:lnTo>
                    <a:pt x="1504" y="571"/>
                  </a:lnTo>
                  <a:lnTo>
                    <a:pt x="1480" y="554"/>
                  </a:lnTo>
                  <a:lnTo>
                    <a:pt x="1459" y="532"/>
                  </a:lnTo>
                  <a:lnTo>
                    <a:pt x="1441" y="508"/>
                  </a:lnTo>
                  <a:lnTo>
                    <a:pt x="1426" y="480"/>
                  </a:lnTo>
                  <a:lnTo>
                    <a:pt x="1417" y="447"/>
                  </a:lnTo>
                  <a:lnTo>
                    <a:pt x="1410" y="411"/>
                  </a:lnTo>
                  <a:lnTo>
                    <a:pt x="1408" y="372"/>
                  </a:lnTo>
                  <a:lnTo>
                    <a:pt x="1408" y="363"/>
                  </a:lnTo>
                  <a:lnTo>
                    <a:pt x="1411" y="324"/>
                  </a:lnTo>
                  <a:lnTo>
                    <a:pt x="1417" y="288"/>
                  </a:lnTo>
                  <a:lnTo>
                    <a:pt x="1427" y="255"/>
                  </a:lnTo>
                  <a:lnTo>
                    <a:pt x="1442" y="225"/>
                  </a:lnTo>
                  <a:lnTo>
                    <a:pt x="1460" y="200"/>
                  </a:lnTo>
                  <a:lnTo>
                    <a:pt x="1481" y="178"/>
                  </a:lnTo>
                  <a:lnTo>
                    <a:pt x="1505" y="160"/>
                  </a:lnTo>
                  <a:lnTo>
                    <a:pt x="1531" y="146"/>
                  </a:lnTo>
                  <a:lnTo>
                    <a:pt x="1560" y="136"/>
                  </a:lnTo>
                  <a:lnTo>
                    <a:pt x="1591" y="130"/>
                  </a:lnTo>
                  <a:lnTo>
                    <a:pt x="1623" y="128"/>
                  </a:lnTo>
                  <a:close/>
                  <a:moveTo>
                    <a:pt x="1154" y="128"/>
                  </a:moveTo>
                  <a:lnTo>
                    <a:pt x="1185" y="129"/>
                  </a:lnTo>
                  <a:lnTo>
                    <a:pt x="1214" y="134"/>
                  </a:lnTo>
                  <a:lnTo>
                    <a:pt x="1240" y="142"/>
                  </a:lnTo>
                  <a:lnTo>
                    <a:pt x="1265" y="154"/>
                  </a:lnTo>
                  <a:lnTo>
                    <a:pt x="1288" y="169"/>
                  </a:lnTo>
                  <a:lnTo>
                    <a:pt x="1308" y="188"/>
                  </a:lnTo>
                  <a:lnTo>
                    <a:pt x="1325" y="210"/>
                  </a:lnTo>
                  <a:lnTo>
                    <a:pt x="1338" y="236"/>
                  </a:lnTo>
                  <a:lnTo>
                    <a:pt x="1347" y="266"/>
                  </a:lnTo>
                  <a:lnTo>
                    <a:pt x="1352" y="300"/>
                  </a:lnTo>
                  <a:lnTo>
                    <a:pt x="1232" y="300"/>
                  </a:lnTo>
                  <a:lnTo>
                    <a:pt x="1226" y="278"/>
                  </a:lnTo>
                  <a:lnTo>
                    <a:pt x="1218" y="260"/>
                  </a:lnTo>
                  <a:lnTo>
                    <a:pt x="1208" y="246"/>
                  </a:lnTo>
                  <a:lnTo>
                    <a:pt x="1195" y="235"/>
                  </a:lnTo>
                  <a:lnTo>
                    <a:pt x="1177" y="229"/>
                  </a:lnTo>
                  <a:lnTo>
                    <a:pt x="1156" y="226"/>
                  </a:lnTo>
                  <a:lnTo>
                    <a:pt x="1137" y="228"/>
                  </a:lnTo>
                  <a:lnTo>
                    <a:pt x="1120" y="235"/>
                  </a:lnTo>
                  <a:lnTo>
                    <a:pt x="1105" y="244"/>
                  </a:lnTo>
                  <a:lnTo>
                    <a:pt x="1092" y="259"/>
                  </a:lnTo>
                  <a:lnTo>
                    <a:pt x="1081" y="277"/>
                  </a:lnTo>
                  <a:lnTo>
                    <a:pt x="1073" y="300"/>
                  </a:lnTo>
                  <a:lnTo>
                    <a:pt x="1068" y="327"/>
                  </a:lnTo>
                  <a:lnTo>
                    <a:pt x="1066" y="358"/>
                  </a:lnTo>
                  <a:lnTo>
                    <a:pt x="1066" y="372"/>
                  </a:lnTo>
                  <a:lnTo>
                    <a:pt x="1068" y="404"/>
                  </a:lnTo>
                  <a:lnTo>
                    <a:pt x="1073" y="432"/>
                  </a:lnTo>
                  <a:lnTo>
                    <a:pt x="1080" y="456"/>
                  </a:lnTo>
                  <a:lnTo>
                    <a:pt x="1089" y="474"/>
                  </a:lnTo>
                  <a:lnTo>
                    <a:pt x="1103" y="488"/>
                  </a:lnTo>
                  <a:lnTo>
                    <a:pt x="1118" y="498"/>
                  </a:lnTo>
                  <a:lnTo>
                    <a:pt x="1137" y="504"/>
                  </a:lnTo>
                  <a:lnTo>
                    <a:pt x="1158" y="506"/>
                  </a:lnTo>
                  <a:lnTo>
                    <a:pt x="1178" y="504"/>
                  </a:lnTo>
                  <a:lnTo>
                    <a:pt x="1197" y="496"/>
                  </a:lnTo>
                  <a:lnTo>
                    <a:pt x="1212" y="483"/>
                  </a:lnTo>
                  <a:lnTo>
                    <a:pt x="1226" y="468"/>
                  </a:lnTo>
                  <a:lnTo>
                    <a:pt x="1234" y="447"/>
                  </a:lnTo>
                  <a:lnTo>
                    <a:pt x="1240" y="424"/>
                  </a:lnTo>
                  <a:lnTo>
                    <a:pt x="1355" y="424"/>
                  </a:lnTo>
                  <a:lnTo>
                    <a:pt x="1350" y="458"/>
                  </a:lnTo>
                  <a:lnTo>
                    <a:pt x="1340" y="488"/>
                  </a:lnTo>
                  <a:lnTo>
                    <a:pt x="1326" y="517"/>
                  </a:lnTo>
                  <a:lnTo>
                    <a:pt x="1308" y="541"/>
                  </a:lnTo>
                  <a:lnTo>
                    <a:pt x="1285" y="561"/>
                  </a:lnTo>
                  <a:lnTo>
                    <a:pt x="1258" y="579"/>
                  </a:lnTo>
                  <a:lnTo>
                    <a:pt x="1228" y="591"/>
                  </a:lnTo>
                  <a:lnTo>
                    <a:pt x="1192" y="598"/>
                  </a:lnTo>
                  <a:lnTo>
                    <a:pt x="1154" y="602"/>
                  </a:lnTo>
                  <a:lnTo>
                    <a:pt x="1120" y="600"/>
                  </a:lnTo>
                  <a:lnTo>
                    <a:pt x="1088" y="594"/>
                  </a:lnTo>
                  <a:lnTo>
                    <a:pt x="1060" y="584"/>
                  </a:lnTo>
                  <a:lnTo>
                    <a:pt x="1033" y="571"/>
                  </a:lnTo>
                  <a:lnTo>
                    <a:pt x="1009" y="553"/>
                  </a:lnTo>
                  <a:lnTo>
                    <a:pt x="988" y="532"/>
                  </a:lnTo>
                  <a:lnTo>
                    <a:pt x="970" y="507"/>
                  </a:lnTo>
                  <a:lnTo>
                    <a:pt x="957" y="478"/>
                  </a:lnTo>
                  <a:lnTo>
                    <a:pt x="946" y="446"/>
                  </a:lnTo>
                  <a:lnTo>
                    <a:pt x="939" y="410"/>
                  </a:lnTo>
                  <a:lnTo>
                    <a:pt x="938" y="369"/>
                  </a:lnTo>
                  <a:lnTo>
                    <a:pt x="938" y="363"/>
                  </a:lnTo>
                  <a:lnTo>
                    <a:pt x="939" y="324"/>
                  </a:lnTo>
                  <a:lnTo>
                    <a:pt x="946" y="286"/>
                  </a:lnTo>
                  <a:lnTo>
                    <a:pt x="957" y="254"/>
                  </a:lnTo>
                  <a:lnTo>
                    <a:pt x="972" y="225"/>
                  </a:lnTo>
                  <a:lnTo>
                    <a:pt x="990" y="199"/>
                  </a:lnTo>
                  <a:lnTo>
                    <a:pt x="1012" y="177"/>
                  </a:lnTo>
                  <a:lnTo>
                    <a:pt x="1036" y="160"/>
                  </a:lnTo>
                  <a:lnTo>
                    <a:pt x="1063" y="146"/>
                  </a:lnTo>
                  <a:lnTo>
                    <a:pt x="1092" y="136"/>
                  </a:lnTo>
                  <a:lnTo>
                    <a:pt x="1122" y="130"/>
                  </a:lnTo>
                  <a:lnTo>
                    <a:pt x="1154" y="128"/>
                  </a:lnTo>
                  <a:close/>
                  <a:moveTo>
                    <a:pt x="683" y="128"/>
                  </a:moveTo>
                  <a:lnTo>
                    <a:pt x="714" y="129"/>
                  </a:lnTo>
                  <a:lnTo>
                    <a:pt x="743" y="134"/>
                  </a:lnTo>
                  <a:lnTo>
                    <a:pt x="769" y="142"/>
                  </a:lnTo>
                  <a:lnTo>
                    <a:pt x="794" y="154"/>
                  </a:lnTo>
                  <a:lnTo>
                    <a:pt x="817" y="169"/>
                  </a:lnTo>
                  <a:lnTo>
                    <a:pt x="837" y="188"/>
                  </a:lnTo>
                  <a:lnTo>
                    <a:pt x="854" y="210"/>
                  </a:lnTo>
                  <a:lnTo>
                    <a:pt x="867" y="236"/>
                  </a:lnTo>
                  <a:lnTo>
                    <a:pt x="877" y="266"/>
                  </a:lnTo>
                  <a:lnTo>
                    <a:pt x="882" y="300"/>
                  </a:lnTo>
                  <a:lnTo>
                    <a:pt x="761" y="300"/>
                  </a:lnTo>
                  <a:lnTo>
                    <a:pt x="755" y="278"/>
                  </a:lnTo>
                  <a:lnTo>
                    <a:pt x="748" y="260"/>
                  </a:lnTo>
                  <a:lnTo>
                    <a:pt x="737" y="246"/>
                  </a:lnTo>
                  <a:lnTo>
                    <a:pt x="724" y="235"/>
                  </a:lnTo>
                  <a:lnTo>
                    <a:pt x="706" y="229"/>
                  </a:lnTo>
                  <a:lnTo>
                    <a:pt x="686" y="226"/>
                  </a:lnTo>
                  <a:lnTo>
                    <a:pt x="667" y="228"/>
                  </a:lnTo>
                  <a:lnTo>
                    <a:pt x="650" y="235"/>
                  </a:lnTo>
                  <a:lnTo>
                    <a:pt x="634" y="244"/>
                  </a:lnTo>
                  <a:lnTo>
                    <a:pt x="621" y="259"/>
                  </a:lnTo>
                  <a:lnTo>
                    <a:pt x="610" y="277"/>
                  </a:lnTo>
                  <a:lnTo>
                    <a:pt x="602" y="300"/>
                  </a:lnTo>
                  <a:lnTo>
                    <a:pt x="597" y="327"/>
                  </a:lnTo>
                  <a:lnTo>
                    <a:pt x="595" y="358"/>
                  </a:lnTo>
                  <a:lnTo>
                    <a:pt x="595" y="372"/>
                  </a:lnTo>
                  <a:lnTo>
                    <a:pt x="597" y="404"/>
                  </a:lnTo>
                  <a:lnTo>
                    <a:pt x="601" y="432"/>
                  </a:lnTo>
                  <a:lnTo>
                    <a:pt x="609" y="456"/>
                  </a:lnTo>
                  <a:lnTo>
                    <a:pt x="619" y="474"/>
                  </a:lnTo>
                  <a:lnTo>
                    <a:pt x="632" y="488"/>
                  </a:lnTo>
                  <a:lnTo>
                    <a:pt x="647" y="498"/>
                  </a:lnTo>
                  <a:lnTo>
                    <a:pt x="667" y="504"/>
                  </a:lnTo>
                  <a:lnTo>
                    <a:pt x="687" y="506"/>
                  </a:lnTo>
                  <a:lnTo>
                    <a:pt x="707" y="504"/>
                  </a:lnTo>
                  <a:lnTo>
                    <a:pt x="726" y="496"/>
                  </a:lnTo>
                  <a:lnTo>
                    <a:pt x="742" y="483"/>
                  </a:lnTo>
                  <a:lnTo>
                    <a:pt x="755" y="468"/>
                  </a:lnTo>
                  <a:lnTo>
                    <a:pt x="763" y="447"/>
                  </a:lnTo>
                  <a:lnTo>
                    <a:pt x="769" y="424"/>
                  </a:lnTo>
                  <a:lnTo>
                    <a:pt x="884" y="424"/>
                  </a:lnTo>
                  <a:lnTo>
                    <a:pt x="879" y="458"/>
                  </a:lnTo>
                  <a:lnTo>
                    <a:pt x="870" y="488"/>
                  </a:lnTo>
                  <a:lnTo>
                    <a:pt x="855" y="517"/>
                  </a:lnTo>
                  <a:lnTo>
                    <a:pt x="837" y="541"/>
                  </a:lnTo>
                  <a:lnTo>
                    <a:pt x="815" y="561"/>
                  </a:lnTo>
                  <a:lnTo>
                    <a:pt x="787" y="579"/>
                  </a:lnTo>
                  <a:lnTo>
                    <a:pt x="756" y="591"/>
                  </a:lnTo>
                  <a:lnTo>
                    <a:pt x="722" y="598"/>
                  </a:lnTo>
                  <a:lnTo>
                    <a:pt x="683" y="602"/>
                  </a:lnTo>
                  <a:lnTo>
                    <a:pt x="650" y="600"/>
                  </a:lnTo>
                  <a:lnTo>
                    <a:pt x="618" y="594"/>
                  </a:lnTo>
                  <a:lnTo>
                    <a:pt x="589" y="584"/>
                  </a:lnTo>
                  <a:lnTo>
                    <a:pt x="563" y="571"/>
                  </a:lnTo>
                  <a:lnTo>
                    <a:pt x="539" y="553"/>
                  </a:lnTo>
                  <a:lnTo>
                    <a:pt x="517" y="532"/>
                  </a:lnTo>
                  <a:lnTo>
                    <a:pt x="499" y="507"/>
                  </a:lnTo>
                  <a:lnTo>
                    <a:pt x="485" y="478"/>
                  </a:lnTo>
                  <a:lnTo>
                    <a:pt x="475" y="446"/>
                  </a:lnTo>
                  <a:lnTo>
                    <a:pt x="468" y="410"/>
                  </a:lnTo>
                  <a:lnTo>
                    <a:pt x="466" y="369"/>
                  </a:lnTo>
                  <a:lnTo>
                    <a:pt x="466" y="363"/>
                  </a:lnTo>
                  <a:lnTo>
                    <a:pt x="468" y="324"/>
                  </a:lnTo>
                  <a:lnTo>
                    <a:pt x="475" y="286"/>
                  </a:lnTo>
                  <a:lnTo>
                    <a:pt x="486" y="254"/>
                  </a:lnTo>
                  <a:lnTo>
                    <a:pt x="502" y="225"/>
                  </a:lnTo>
                  <a:lnTo>
                    <a:pt x="520" y="199"/>
                  </a:lnTo>
                  <a:lnTo>
                    <a:pt x="541" y="177"/>
                  </a:lnTo>
                  <a:lnTo>
                    <a:pt x="565" y="160"/>
                  </a:lnTo>
                  <a:lnTo>
                    <a:pt x="591" y="146"/>
                  </a:lnTo>
                  <a:lnTo>
                    <a:pt x="621" y="136"/>
                  </a:lnTo>
                  <a:lnTo>
                    <a:pt x="651" y="130"/>
                  </a:lnTo>
                  <a:lnTo>
                    <a:pt x="683" y="128"/>
                  </a:lnTo>
                  <a:close/>
                  <a:moveTo>
                    <a:pt x="209" y="128"/>
                  </a:moveTo>
                  <a:lnTo>
                    <a:pt x="241" y="129"/>
                  </a:lnTo>
                  <a:lnTo>
                    <a:pt x="271" y="134"/>
                  </a:lnTo>
                  <a:lnTo>
                    <a:pt x="297" y="141"/>
                  </a:lnTo>
                  <a:lnTo>
                    <a:pt x="323" y="152"/>
                  </a:lnTo>
                  <a:lnTo>
                    <a:pt x="344" y="165"/>
                  </a:lnTo>
                  <a:lnTo>
                    <a:pt x="362" y="183"/>
                  </a:lnTo>
                  <a:lnTo>
                    <a:pt x="376" y="204"/>
                  </a:lnTo>
                  <a:lnTo>
                    <a:pt x="387" y="228"/>
                  </a:lnTo>
                  <a:lnTo>
                    <a:pt x="394" y="256"/>
                  </a:lnTo>
                  <a:lnTo>
                    <a:pt x="397" y="288"/>
                  </a:lnTo>
                  <a:lnTo>
                    <a:pt x="397" y="592"/>
                  </a:lnTo>
                  <a:lnTo>
                    <a:pt x="272" y="592"/>
                  </a:lnTo>
                  <a:lnTo>
                    <a:pt x="272" y="540"/>
                  </a:lnTo>
                  <a:lnTo>
                    <a:pt x="260" y="556"/>
                  </a:lnTo>
                  <a:lnTo>
                    <a:pt x="245" y="571"/>
                  </a:lnTo>
                  <a:lnTo>
                    <a:pt x="226" y="583"/>
                  </a:lnTo>
                  <a:lnTo>
                    <a:pt x="203" y="592"/>
                  </a:lnTo>
                  <a:lnTo>
                    <a:pt x="178" y="600"/>
                  </a:lnTo>
                  <a:lnTo>
                    <a:pt x="149" y="602"/>
                  </a:lnTo>
                  <a:lnTo>
                    <a:pt x="122" y="600"/>
                  </a:lnTo>
                  <a:lnTo>
                    <a:pt x="97" y="595"/>
                  </a:lnTo>
                  <a:lnTo>
                    <a:pt x="74" y="588"/>
                  </a:lnTo>
                  <a:lnTo>
                    <a:pt x="54" y="576"/>
                  </a:lnTo>
                  <a:lnTo>
                    <a:pt x="36" y="561"/>
                  </a:lnTo>
                  <a:lnTo>
                    <a:pt x="20" y="543"/>
                  </a:lnTo>
                  <a:lnTo>
                    <a:pt x="10" y="522"/>
                  </a:lnTo>
                  <a:lnTo>
                    <a:pt x="2" y="496"/>
                  </a:lnTo>
                  <a:lnTo>
                    <a:pt x="0" y="468"/>
                  </a:lnTo>
                  <a:lnTo>
                    <a:pt x="0" y="463"/>
                  </a:lnTo>
                  <a:lnTo>
                    <a:pt x="2" y="434"/>
                  </a:lnTo>
                  <a:lnTo>
                    <a:pt x="10" y="409"/>
                  </a:lnTo>
                  <a:lnTo>
                    <a:pt x="20" y="387"/>
                  </a:lnTo>
                  <a:lnTo>
                    <a:pt x="35" y="368"/>
                  </a:lnTo>
                  <a:lnTo>
                    <a:pt x="53" y="352"/>
                  </a:lnTo>
                  <a:lnTo>
                    <a:pt x="74" y="340"/>
                  </a:lnTo>
                  <a:lnTo>
                    <a:pt x="98" y="331"/>
                  </a:lnTo>
                  <a:lnTo>
                    <a:pt x="124" y="322"/>
                  </a:lnTo>
                  <a:lnTo>
                    <a:pt x="153" y="318"/>
                  </a:lnTo>
                  <a:lnTo>
                    <a:pt x="183" y="315"/>
                  </a:lnTo>
                  <a:lnTo>
                    <a:pt x="214" y="314"/>
                  </a:lnTo>
                  <a:lnTo>
                    <a:pt x="270" y="314"/>
                  </a:lnTo>
                  <a:lnTo>
                    <a:pt x="270" y="292"/>
                  </a:lnTo>
                  <a:lnTo>
                    <a:pt x="269" y="271"/>
                  </a:lnTo>
                  <a:lnTo>
                    <a:pt x="263" y="253"/>
                  </a:lnTo>
                  <a:lnTo>
                    <a:pt x="254" y="238"/>
                  </a:lnTo>
                  <a:lnTo>
                    <a:pt x="241" y="228"/>
                  </a:lnTo>
                  <a:lnTo>
                    <a:pt x="225" y="222"/>
                  </a:lnTo>
                  <a:lnTo>
                    <a:pt x="203" y="219"/>
                  </a:lnTo>
                  <a:lnTo>
                    <a:pt x="184" y="222"/>
                  </a:lnTo>
                  <a:lnTo>
                    <a:pt x="167" y="226"/>
                  </a:lnTo>
                  <a:lnTo>
                    <a:pt x="154" y="236"/>
                  </a:lnTo>
                  <a:lnTo>
                    <a:pt x="145" y="248"/>
                  </a:lnTo>
                  <a:lnTo>
                    <a:pt x="139" y="262"/>
                  </a:lnTo>
                  <a:lnTo>
                    <a:pt x="135" y="278"/>
                  </a:lnTo>
                  <a:lnTo>
                    <a:pt x="14" y="278"/>
                  </a:lnTo>
                  <a:lnTo>
                    <a:pt x="19" y="247"/>
                  </a:lnTo>
                  <a:lnTo>
                    <a:pt x="30" y="219"/>
                  </a:lnTo>
                  <a:lnTo>
                    <a:pt x="44" y="194"/>
                  </a:lnTo>
                  <a:lnTo>
                    <a:pt x="63" y="174"/>
                  </a:lnTo>
                  <a:lnTo>
                    <a:pt x="86" y="158"/>
                  </a:lnTo>
                  <a:lnTo>
                    <a:pt x="113" y="145"/>
                  </a:lnTo>
                  <a:lnTo>
                    <a:pt x="142" y="135"/>
                  </a:lnTo>
                  <a:lnTo>
                    <a:pt x="174" y="129"/>
                  </a:lnTo>
                  <a:lnTo>
                    <a:pt x="209" y="128"/>
                  </a:lnTo>
                  <a:close/>
                  <a:moveTo>
                    <a:pt x="2544" y="0"/>
                  </a:moveTo>
                  <a:lnTo>
                    <a:pt x="2544" y="138"/>
                  </a:lnTo>
                  <a:lnTo>
                    <a:pt x="2630" y="138"/>
                  </a:lnTo>
                  <a:lnTo>
                    <a:pt x="2630" y="232"/>
                  </a:lnTo>
                  <a:lnTo>
                    <a:pt x="2544" y="232"/>
                  </a:lnTo>
                  <a:lnTo>
                    <a:pt x="2544" y="447"/>
                  </a:lnTo>
                  <a:lnTo>
                    <a:pt x="2546" y="466"/>
                  </a:lnTo>
                  <a:lnTo>
                    <a:pt x="2552" y="480"/>
                  </a:lnTo>
                  <a:lnTo>
                    <a:pt x="2560" y="489"/>
                  </a:lnTo>
                  <a:lnTo>
                    <a:pt x="2573" y="495"/>
                  </a:lnTo>
                  <a:lnTo>
                    <a:pt x="2589" y="498"/>
                  </a:lnTo>
                  <a:lnTo>
                    <a:pt x="2605" y="496"/>
                  </a:lnTo>
                  <a:lnTo>
                    <a:pt x="2621" y="494"/>
                  </a:lnTo>
                  <a:lnTo>
                    <a:pt x="2633" y="489"/>
                  </a:lnTo>
                  <a:lnTo>
                    <a:pt x="2633" y="589"/>
                  </a:lnTo>
                  <a:lnTo>
                    <a:pt x="2615" y="594"/>
                  </a:lnTo>
                  <a:lnTo>
                    <a:pt x="2591" y="597"/>
                  </a:lnTo>
                  <a:lnTo>
                    <a:pt x="2562" y="598"/>
                  </a:lnTo>
                  <a:lnTo>
                    <a:pt x="2528" y="596"/>
                  </a:lnTo>
                  <a:lnTo>
                    <a:pt x="2498" y="590"/>
                  </a:lnTo>
                  <a:lnTo>
                    <a:pt x="2473" y="579"/>
                  </a:lnTo>
                  <a:lnTo>
                    <a:pt x="2452" y="564"/>
                  </a:lnTo>
                  <a:lnTo>
                    <a:pt x="2437" y="544"/>
                  </a:lnTo>
                  <a:lnTo>
                    <a:pt x="2426" y="522"/>
                  </a:lnTo>
                  <a:lnTo>
                    <a:pt x="2419" y="493"/>
                  </a:lnTo>
                  <a:lnTo>
                    <a:pt x="2417" y="460"/>
                  </a:lnTo>
                  <a:lnTo>
                    <a:pt x="2417" y="232"/>
                  </a:lnTo>
                  <a:lnTo>
                    <a:pt x="2364" y="232"/>
                  </a:lnTo>
                  <a:lnTo>
                    <a:pt x="2364" y="138"/>
                  </a:lnTo>
                  <a:lnTo>
                    <a:pt x="2417" y="138"/>
                  </a:lnTo>
                  <a:lnTo>
                    <a:pt x="2417" y="52"/>
                  </a:lnTo>
                  <a:lnTo>
                    <a:pt x="254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56650" tIns="28325" rIns="56650" bIns="28325" numCol="1" anchor="t" anchorCtr="0" compatLnSpc="1">
              <a:prstTxWarp prst="textNoShape">
                <a:avLst/>
              </a:prstTxWarp>
            </a:bodyPr>
            <a:lstStyle/>
            <a:p>
              <a:pPr defTabSz="566471"/>
              <a:endParaRPr lang="en-US" sz="111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Parallelogram 26"/>
          <p:cNvSpPr/>
          <p:nvPr userDrawn="1"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81000" y="3967988"/>
            <a:ext cx="7359811" cy="198424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6098413"/>
            <a:ext cx="7359632" cy="549275"/>
          </a:xfrm>
        </p:spPr>
        <p:txBody>
          <a:bodyPr lIns="0" tIns="0" rIns="0" bIns="0">
            <a:normAutofit/>
          </a:bodyPr>
          <a:lstStyle>
            <a:lvl1pPr algn="l">
              <a:defRPr sz="28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8" name="Parallelogram 27"/>
          <p:cNvSpPr/>
          <p:nvPr userDrawn="1"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-9144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81458"/>
            <a:ext cx="11430000" cy="5357721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marL="0" lvl="0" indent="0" algn="l" defTabSz="685783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3" y="657638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5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3" y="657638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51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hf hdr="0" dt="0"/>
  <p:txStyles>
    <p:titleStyle>
      <a:lvl1pPr marL="0" indent="0" algn="l" defTabSz="685783" rtl="0" eaLnBrk="1" latinLnBrk="0" hangingPunct="1">
        <a:lnSpc>
          <a:spcPct val="70000"/>
        </a:lnSpc>
        <a:spcBef>
          <a:spcPct val="0"/>
        </a:spcBef>
        <a:buNone/>
        <a:defRPr sz="21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1671" indent="0" algn="l" defTabSz="685783" rtl="0" eaLnBrk="1" latinLnBrk="0" hangingPunct="1">
        <a:lnSpc>
          <a:spcPct val="85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lang="en-US" sz="1500" b="1" kern="1200" cap="none" baseline="0" dirty="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14308" indent="-172637" algn="l" defTabSz="685783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2pPr>
      <a:lvl3pPr marL="385754" indent="-172637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Graphik" panose="020B0503030202060203" pitchFamily="34" charset="0"/>
        <a:buChar char="–"/>
        <a:defRPr sz="1050" kern="1200">
          <a:solidFill>
            <a:schemeClr val="bg1"/>
          </a:solidFill>
          <a:latin typeface="+mn-lt"/>
          <a:ea typeface="+mn-ea"/>
          <a:cs typeface="+mn-cs"/>
        </a:defRPr>
      </a:lvl3pPr>
      <a:lvl4pPr marL="514337" indent="-128585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42922" indent="-133347" algn="l" defTabSz="685783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771506" indent="-12977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41671" indent="0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9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41671" indent="0" algn="l" defTabSz="68578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671" indent="0" algn="l" defTabSz="685783" rtl="0" eaLnBrk="1" latinLnBrk="0" hangingPunct="1">
        <a:lnSpc>
          <a:spcPct val="11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 userDrawn="1">
          <p15:clr>
            <a:srgbClr val="F26B43"/>
          </p15:clr>
        </p15:guide>
        <p15:guide id="2" pos="752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8" pos="10240" userDrawn="1">
          <p15:clr>
            <a:srgbClr val="F26B43"/>
          </p15:clr>
        </p15:guide>
        <p15:guide id="9" pos="32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5120" userDrawn="1">
          <p15:clr>
            <a:srgbClr val="F26B43"/>
          </p15:clr>
        </p15:guide>
        <p15:guide id="13" pos="2720" userDrawn="1">
          <p15:clr>
            <a:srgbClr val="F26B43"/>
          </p15:clr>
        </p15:guide>
        <p15:guide id="14" pos="9920" userDrawn="1">
          <p15:clr>
            <a:srgbClr val="F26B43"/>
          </p15:clr>
        </p15:guide>
        <p15:guide id="16" orient="horz" pos="240" userDrawn="1">
          <p15:clr>
            <a:srgbClr val="F26B43"/>
          </p15:clr>
        </p15:guide>
        <p15:guide id="17" orient="horz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tx1"/>
            </a:gs>
            <a:gs pos="100000">
              <a:schemeClr val="tx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-9144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81457"/>
            <a:ext cx="11430000" cy="5357721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marL="0" lv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76387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2017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76387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50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28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lang="en-US" sz="2000" b="1" kern="1200" cap="none" baseline="0" dirty="0">
          <a:solidFill>
            <a:schemeClr val="bg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it_(software)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gitref.org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5400000" flipH="1">
            <a:off x="1163926" y="1489918"/>
            <a:ext cx="4173602" cy="6562562"/>
          </a:xfrm>
          <a:prstGeom prst="parallelogram">
            <a:avLst>
              <a:gd name="adj" fmla="val 63990"/>
            </a:avLst>
          </a:prstGeom>
          <a:gradFill flip="none" rotWithShape="1">
            <a:gsLst>
              <a:gs pos="0">
                <a:srgbClr val="00FF00"/>
              </a:gs>
              <a:gs pos="87000">
                <a:srgbClr val="006B09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0F3FF">
                      <a:lumMod val="5000"/>
                      <a:lumOff val="95000"/>
                    </a:srgbClr>
                  </a:gs>
                  <a:gs pos="74000">
                    <a:srgbClr val="00F3FF">
                      <a:lumMod val="45000"/>
                      <a:lumOff val="55000"/>
                    </a:srgbClr>
                  </a:gs>
                  <a:gs pos="83000">
                    <a:srgbClr val="00F3FF">
                      <a:lumMod val="45000"/>
                      <a:lumOff val="55000"/>
                    </a:srgbClr>
                  </a:gs>
                  <a:gs pos="100000">
                    <a:srgbClr val="00F3FF">
                      <a:lumMod val="30000"/>
                      <a:lumOff val="7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" name="Parallelogram 3"/>
          <p:cNvSpPr/>
          <p:nvPr/>
        </p:nvSpPr>
        <p:spPr>
          <a:xfrm rot="16200000">
            <a:off x="1163926" y="-1194480"/>
            <a:ext cx="4173602" cy="6562562"/>
          </a:xfrm>
          <a:prstGeom prst="parallelogram">
            <a:avLst>
              <a:gd name="adj" fmla="val 63990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6072" y="4869902"/>
            <a:ext cx="7580376" cy="1984248"/>
          </a:xfrm>
          <a:prstGeom prst="rect">
            <a:avLst/>
          </a:prstGeom>
          <a:ln>
            <a:noFill/>
          </a:ln>
        </p:spPr>
        <p:txBody>
          <a:bodyPr vert="horz" lIns="91440" tIns="91440" rIns="91440" bIns="9144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all" spc="0" baseline="0">
                <a:solidFill>
                  <a:schemeClr val="tx1"/>
                </a:solidFill>
                <a:latin typeface="Graphik Black" panose="020B0A03030202060203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Black" panose="020B0A03030202060203" pitchFamily="34" charset="0"/>
                <a:ea typeface="+mj-ea"/>
                <a:cs typeface="Arial" pitchFamily="34" charset="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97828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sz="1800" dirty="0"/>
              <a:t>check-summed before it is stored;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can’t lose information in transit;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Checksum mechanism used is SHA-1 hash 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Git</a:t>
            </a:r>
            <a:r>
              <a:rPr lang="en-US" sz="2800" b="1" dirty="0"/>
              <a:t> Has Integrity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>
                <a:solidFill>
                  <a:schemeClr val="bg1"/>
                </a:solidFill>
              </a:rPr>
              <a:t>Copyright © 2014 Accenture  All rights reserved.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7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sz="1800" dirty="0"/>
              <a:t>it is very difficult to lose after a commit;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Git</a:t>
            </a:r>
            <a:r>
              <a:rPr lang="en-US" sz="2800" b="1" dirty="0"/>
              <a:t> Generally Only Adds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4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sz="1800" dirty="0"/>
              <a:t>Committed, Modified, and Staged</a:t>
            </a:r>
          </a:p>
          <a:p>
            <a:pPr lvl="2"/>
            <a:endParaRPr lang="en-US" sz="1800" dirty="0"/>
          </a:p>
          <a:p>
            <a:pPr lvl="3"/>
            <a:r>
              <a:rPr lang="en-US" sz="1800" b="1" dirty="0"/>
              <a:t>Committed</a:t>
            </a:r>
            <a:r>
              <a:rPr lang="en-US" sz="1800" dirty="0"/>
              <a:t> means that the data is safely stored in your local database;</a:t>
            </a:r>
          </a:p>
          <a:p>
            <a:pPr lvl="3"/>
            <a:r>
              <a:rPr lang="en-US" sz="1800" b="1" dirty="0"/>
              <a:t>Modified </a:t>
            </a:r>
            <a:r>
              <a:rPr lang="en-US" sz="1800" dirty="0"/>
              <a:t>means that you have changed the file but have not committed it to your database yet;</a:t>
            </a:r>
          </a:p>
          <a:p>
            <a:pPr lvl="3"/>
            <a:r>
              <a:rPr lang="en-US" sz="1800" b="1" dirty="0"/>
              <a:t>Staged</a:t>
            </a:r>
            <a:r>
              <a:rPr lang="en-US" sz="1800" dirty="0"/>
              <a:t> means that you have marked a modified file in its current version to go into your next commit snapshot;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The Three States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Three main sections of a </a:t>
            </a:r>
            <a:r>
              <a:rPr lang="en-US" sz="2800" b="1" dirty="0" err="1"/>
              <a:t>Git</a:t>
            </a:r>
            <a:r>
              <a:rPr lang="en-US" sz="2800" b="1" dirty="0"/>
              <a:t>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7042" y="1292169"/>
            <a:ext cx="5486106" cy="50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17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sz="1800" dirty="0"/>
              <a:t>be able to configure and initialize a repository</a:t>
            </a:r>
          </a:p>
          <a:p>
            <a:pPr lvl="2"/>
            <a:r>
              <a:rPr lang="en-US" sz="1800" dirty="0"/>
              <a:t>begin and stop tracking files</a:t>
            </a:r>
          </a:p>
          <a:p>
            <a:pPr lvl="2"/>
            <a:r>
              <a:rPr lang="en-US" sz="1800" dirty="0"/>
              <a:t>stage and commit changes </a:t>
            </a:r>
          </a:p>
          <a:p>
            <a:pPr lvl="2"/>
            <a:r>
              <a:rPr lang="en-US" sz="1800" dirty="0"/>
              <a:t>how to set up </a:t>
            </a:r>
            <a:r>
              <a:rPr lang="en-US" sz="1800" dirty="0" err="1"/>
              <a:t>Git</a:t>
            </a:r>
            <a:r>
              <a:rPr lang="en-US" sz="1800" dirty="0"/>
              <a:t> to ignore certain files and file patterns</a:t>
            </a:r>
          </a:p>
          <a:p>
            <a:pPr lvl="2"/>
            <a:r>
              <a:rPr lang="en-US" sz="1800" dirty="0"/>
              <a:t>how to undo mistakes quickly and easily</a:t>
            </a:r>
          </a:p>
          <a:p>
            <a:pPr lvl="2"/>
            <a:r>
              <a:rPr lang="en-US" sz="1800" dirty="0"/>
              <a:t>how to browse the history of your project </a:t>
            </a:r>
          </a:p>
          <a:p>
            <a:pPr lvl="2"/>
            <a:r>
              <a:rPr lang="en-US" sz="1800" dirty="0"/>
              <a:t>view changes between commits</a:t>
            </a:r>
          </a:p>
          <a:p>
            <a:pPr lvl="2"/>
            <a:r>
              <a:rPr lang="en-US" sz="1800" dirty="0"/>
              <a:t>how to push and pull from remote repositories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dirty="0"/>
            </a:br>
            <a:r>
              <a:rPr lang="en-US" sz="2800" b="1" dirty="0"/>
              <a:t>Agenda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800" dirty="0" err="1"/>
              <a:t>git</a:t>
            </a:r>
            <a:r>
              <a:rPr lang="en-US" sz="1800" dirty="0"/>
              <a:t> </a:t>
            </a:r>
            <a:r>
              <a:rPr lang="en-US" sz="1800" dirty="0" err="1"/>
              <a:t>config</a:t>
            </a:r>
            <a:r>
              <a:rPr lang="en-US" sz="1800" dirty="0"/>
              <a:t> –global</a:t>
            </a:r>
          </a:p>
          <a:p>
            <a:r>
              <a:rPr lang="en-US" sz="1800" dirty="0" err="1"/>
              <a:t>git</a:t>
            </a:r>
            <a:r>
              <a:rPr lang="en-US" sz="1800" dirty="0"/>
              <a:t> </a:t>
            </a:r>
            <a:r>
              <a:rPr lang="en-US" sz="1800" dirty="0" err="1"/>
              <a:t>init</a:t>
            </a:r>
            <a:endParaRPr lang="en-US" sz="1800" dirty="0"/>
          </a:p>
          <a:p>
            <a:pPr lvl="3"/>
            <a:r>
              <a:rPr lang="en-US" sz="1800" dirty="0"/>
              <a:t>make an existing directory of content into a new </a:t>
            </a:r>
            <a:r>
              <a:rPr lang="en-US" sz="1800" dirty="0" err="1"/>
              <a:t>Git</a:t>
            </a:r>
            <a:r>
              <a:rPr lang="en-US" sz="1800" dirty="0"/>
              <a:t> repository;</a:t>
            </a:r>
          </a:p>
          <a:p>
            <a:r>
              <a:rPr lang="en-US" sz="1800" dirty="0" err="1"/>
              <a:t>git</a:t>
            </a:r>
            <a:r>
              <a:rPr lang="en-US" sz="1800" dirty="0"/>
              <a:t> clone </a:t>
            </a:r>
          </a:p>
          <a:p>
            <a:pPr lvl="3"/>
            <a:r>
              <a:rPr lang="en-US" sz="1800" dirty="0"/>
              <a:t>get a local copy of a </a:t>
            </a:r>
            <a:r>
              <a:rPr lang="en-US" sz="1800" dirty="0" err="1"/>
              <a:t>Git</a:t>
            </a:r>
            <a:r>
              <a:rPr lang="en-US" sz="1800" dirty="0"/>
              <a:t> repository;</a:t>
            </a:r>
          </a:p>
          <a:p>
            <a:r>
              <a:rPr lang="en-US" sz="1800" dirty="0"/>
              <a:t>Example:</a:t>
            </a:r>
          </a:p>
          <a:p>
            <a:pPr lvl="3"/>
            <a:r>
              <a:rPr lang="en-US" sz="1800" dirty="0"/>
              <a:t> </a:t>
            </a:r>
            <a:r>
              <a:rPr lang="en-US" sz="1800" dirty="0" err="1"/>
              <a:t>git</a:t>
            </a:r>
            <a:r>
              <a:rPr lang="en-US" sz="1800" dirty="0"/>
              <a:t> clone git://github.com/schacon/grit.git</a:t>
            </a:r>
          </a:p>
          <a:p>
            <a:pPr lvl="3"/>
            <a:r>
              <a:rPr lang="en-US" sz="1800" dirty="0"/>
              <a:t> </a:t>
            </a:r>
            <a:r>
              <a:rPr lang="en-US" sz="1800" dirty="0" err="1"/>
              <a:t>git</a:t>
            </a:r>
            <a:r>
              <a:rPr lang="en-US" sz="1800" dirty="0"/>
              <a:t> clone http://github.com/schacon/grit.git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2800" b="1" dirty="0"/>
            </a:br>
            <a:r>
              <a:rPr lang="en-GB" sz="2800" b="1" dirty="0"/>
              <a:t>Configure and initialize a repository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3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sz="1800" dirty="0"/>
              <a:t>Tracked files are files that were in the last snapshot; they can be unmodified, modified, or staged.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Untracked files in the working directory not in your last snapshot and are not in your staging area.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Tracked and Untracked files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0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sz="1800" dirty="0" err="1"/>
              <a:t>git</a:t>
            </a:r>
            <a:r>
              <a:rPr lang="en-US" sz="1800" dirty="0"/>
              <a:t> add</a:t>
            </a:r>
          </a:p>
          <a:p>
            <a:pPr lvl="2"/>
            <a:r>
              <a:rPr lang="en-US" sz="1800" dirty="0" err="1"/>
              <a:t>git</a:t>
            </a:r>
            <a:r>
              <a:rPr lang="en-US" sz="1800" dirty="0"/>
              <a:t> status</a:t>
            </a:r>
          </a:p>
          <a:p>
            <a:pPr lvl="2"/>
            <a:r>
              <a:rPr lang="en-US" sz="1800" dirty="0"/>
              <a:t># On branch master</a:t>
            </a:r>
          </a:p>
          <a:p>
            <a:pPr lvl="2"/>
            <a:r>
              <a:rPr lang="en-US" sz="1800" dirty="0"/>
              <a:t>nothing to commit (working directory clean)</a:t>
            </a:r>
          </a:p>
          <a:p>
            <a:pPr lvl="2"/>
            <a:endParaRPr lang="en-US" sz="1800" dirty="0"/>
          </a:p>
          <a:p>
            <a:pPr marL="361950" lvl="2" indent="0">
              <a:buNone/>
            </a:pPr>
            <a:r>
              <a:rPr lang="en-US" sz="1200" dirty="0"/>
              <a:t>$ </a:t>
            </a:r>
            <a:r>
              <a:rPr lang="en-US" sz="1200" dirty="0" err="1"/>
              <a:t>git</a:t>
            </a:r>
            <a:r>
              <a:rPr lang="en-US" sz="1200" dirty="0"/>
              <a:t> status</a:t>
            </a:r>
          </a:p>
          <a:p>
            <a:pPr marL="361950" lvl="2" indent="0">
              <a:buNone/>
            </a:pPr>
            <a:r>
              <a:rPr lang="en-US" sz="1200" dirty="0"/>
              <a:t># On branch master</a:t>
            </a:r>
          </a:p>
          <a:p>
            <a:pPr marL="361950" lvl="2" indent="0">
              <a:buNone/>
            </a:pPr>
            <a:r>
              <a:rPr lang="en-US" sz="1200" dirty="0"/>
              <a:t># Untracked files:</a:t>
            </a:r>
          </a:p>
          <a:p>
            <a:pPr marL="361950" lvl="2" indent="0">
              <a:buNone/>
            </a:pPr>
            <a:r>
              <a:rPr lang="en-US" sz="1200" dirty="0"/>
              <a:t>#  (use "</a:t>
            </a:r>
            <a:r>
              <a:rPr lang="en-US" sz="1200" dirty="0" err="1"/>
              <a:t>git</a:t>
            </a:r>
            <a:r>
              <a:rPr lang="en-US" sz="1200" dirty="0"/>
              <a:t> add &lt;file&gt;..." to include in what will be committed)</a:t>
            </a:r>
          </a:p>
          <a:p>
            <a:pPr marL="361950" lvl="2" indent="0">
              <a:buNone/>
            </a:pPr>
            <a:r>
              <a:rPr lang="en-US" sz="1200" dirty="0"/>
              <a:t>#</a:t>
            </a:r>
          </a:p>
          <a:p>
            <a:pPr marL="361950" lvl="2" indent="0">
              <a:buNone/>
            </a:pPr>
            <a:r>
              <a:rPr lang="en-US" sz="1200" dirty="0"/>
              <a:t># README</a:t>
            </a:r>
          </a:p>
          <a:p>
            <a:pPr marL="361950" lvl="2" indent="0">
              <a:buNone/>
            </a:pPr>
            <a:r>
              <a:rPr lang="en-US" sz="1200" dirty="0"/>
              <a:t>nothing added to commit but untracked files present (use "</a:t>
            </a:r>
            <a:r>
              <a:rPr lang="en-US" sz="1200" dirty="0" err="1"/>
              <a:t>git</a:t>
            </a:r>
            <a:r>
              <a:rPr lang="en-US" sz="1200" dirty="0"/>
              <a:t> add" to track)</a:t>
            </a:r>
          </a:p>
          <a:p>
            <a:pPr marL="361950" lvl="2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2800" b="1" dirty="0"/>
            </a:br>
            <a:r>
              <a:rPr lang="en-US" sz="2800" b="1" dirty="0"/>
              <a:t>Start And Stop Tracking Files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61950" lvl="2" indent="0">
              <a:buNone/>
            </a:pPr>
            <a:r>
              <a:rPr lang="en-US" sz="1400" dirty="0"/>
              <a:t>$ </a:t>
            </a:r>
            <a:r>
              <a:rPr lang="en-US" sz="1400" dirty="0" err="1"/>
              <a:t>git</a:t>
            </a:r>
            <a:r>
              <a:rPr lang="en-US" sz="1400" dirty="0"/>
              <a:t> add README</a:t>
            </a:r>
          </a:p>
          <a:p>
            <a:pPr marL="361950" lvl="2" indent="0">
              <a:buNone/>
            </a:pPr>
            <a:endParaRPr lang="en-US" sz="1400" dirty="0"/>
          </a:p>
          <a:p>
            <a:pPr marL="361950" lvl="2" indent="0">
              <a:buNone/>
            </a:pPr>
            <a:r>
              <a:rPr lang="en-US" sz="1400" dirty="0"/>
              <a:t>$ </a:t>
            </a:r>
            <a:r>
              <a:rPr lang="en-US" sz="1400" dirty="0" err="1"/>
              <a:t>git</a:t>
            </a:r>
            <a:r>
              <a:rPr lang="en-US" sz="1400" dirty="0"/>
              <a:t> status</a:t>
            </a:r>
          </a:p>
          <a:p>
            <a:pPr marL="361950" lvl="2" indent="0">
              <a:buNone/>
            </a:pPr>
            <a:r>
              <a:rPr lang="en-US" sz="1400" dirty="0"/>
              <a:t># On branch master</a:t>
            </a:r>
          </a:p>
          <a:p>
            <a:pPr marL="361950" lvl="2" indent="0">
              <a:buNone/>
            </a:pPr>
            <a:r>
              <a:rPr lang="en-US" sz="1400" dirty="0"/>
              <a:t># Changes to be committed:</a:t>
            </a:r>
          </a:p>
          <a:p>
            <a:pPr marL="361950" lvl="2" indent="0">
              <a:buNone/>
            </a:pPr>
            <a:r>
              <a:rPr lang="en-US" sz="1400" dirty="0"/>
              <a:t>#   (use "</a:t>
            </a:r>
            <a:r>
              <a:rPr lang="en-US" sz="1400" dirty="0" err="1"/>
              <a:t>git</a:t>
            </a:r>
            <a:r>
              <a:rPr lang="en-US" sz="1400" dirty="0"/>
              <a:t> reset HEAD &lt;file&gt;..." to </a:t>
            </a:r>
            <a:r>
              <a:rPr lang="en-US" sz="1400" dirty="0" err="1">
                <a:solidFill>
                  <a:schemeClr val="tx1"/>
                </a:solidFill>
              </a:rPr>
              <a:t>unstage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</a:t>
            </a:r>
          </a:p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       new file:   README</a:t>
            </a:r>
          </a:p>
          <a:p>
            <a:pPr marL="36195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</a:t>
            </a:r>
          </a:p>
          <a:p>
            <a:pPr marL="36195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48766"/>
            <a:ext cx="11430000" cy="1014984"/>
          </a:xfrm>
        </p:spPr>
        <p:txBody>
          <a:bodyPr/>
          <a:lstStyle/>
          <a:p>
            <a:r>
              <a:rPr lang="en-US" sz="2800" b="1" dirty="0"/>
              <a:t>Tracked And Staged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5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Tracked And Modified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10867" y="1295706"/>
            <a:ext cx="7431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Modify </a:t>
            </a:r>
            <a:r>
              <a:rPr lang="en-US" sz="2800" dirty="0" err="1">
                <a:solidFill>
                  <a:schemeClr val="bg1"/>
                </a:solidFill>
              </a:rPr>
              <a:t>benchmarks.rb</a:t>
            </a:r>
            <a:r>
              <a:rPr lang="en-US" sz="2800" dirty="0">
                <a:solidFill>
                  <a:schemeClr val="bg1"/>
                </a:solidFill>
              </a:rPr>
              <a:t> then run “</a:t>
            </a:r>
            <a:r>
              <a:rPr lang="en-US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 status”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9171" y="2438125"/>
            <a:ext cx="79520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# Changes not staged for commit: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#   (use "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add &lt;file&gt;..." to update what will be committed)</a:t>
            </a:r>
          </a:p>
          <a:p>
            <a:r>
              <a:rPr lang="en-US" sz="2000" dirty="0">
                <a:solidFill>
                  <a:schemeClr val="bg1"/>
                </a:solidFill>
              </a:rPr>
              <a:t>#   (use "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checkout -- &lt;file&gt;..." to discard changes in working directory)</a:t>
            </a:r>
          </a:p>
          <a:p>
            <a:r>
              <a:rPr lang="en-US" sz="2000" dirty="0">
                <a:solidFill>
                  <a:schemeClr val="bg1"/>
                </a:solidFill>
              </a:rPr>
              <a:t>#</a:t>
            </a:r>
          </a:p>
          <a:p>
            <a:r>
              <a:rPr lang="en-US" sz="2000" dirty="0">
                <a:solidFill>
                  <a:schemeClr val="bg1"/>
                </a:solidFill>
              </a:rPr>
              <a:t>#       modified:   </a:t>
            </a:r>
            <a:r>
              <a:rPr lang="en-US" sz="2000" dirty="0" err="1">
                <a:solidFill>
                  <a:schemeClr val="bg1"/>
                </a:solidFill>
              </a:rPr>
              <a:t>benchmarks.rb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2965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AGENDA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3296" y="0"/>
            <a:ext cx="0" cy="2368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/>
          <p:cNvSpPr txBox="1">
            <a:spLocks/>
          </p:cNvSpPr>
          <p:nvPr/>
        </p:nvSpPr>
        <p:spPr>
          <a:xfrm>
            <a:off x="1871473" y="2368296"/>
            <a:ext cx="7885303" cy="4119818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b="1" kern="1200" cap="none" baseline="0" dirty="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en-US" sz="3200" b="1" dirty="0">
                <a:solidFill>
                  <a:schemeClr val="tx1"/>
                </a:solidFill>
              </a:rPr>
              <a:t>Evolution of Version Control</a:t>
            </a:r>
          </a:p>
          <a:p>
            <a:pPr lvl="1" fontAlgn="auto"/>
            <a:r>
              <a:rPr lang="en-US" sz="3200" b="1" dirty="0" err="1">
                <a:solidFill>
                  <a:schemeClr val="tx1"/>
                </a:solidFill>
              </a:rPr>
              <a:t>Git</a:t>
            </a:r>
            <a:r>
              <a:rPr lang="en-US" sz="3200" b="1" dirty="0">
                <a:solidFill>
                  <a:schemeClr val="tx1"/>
                </a:solidFill>
              </a:rPr>
              <a:t> Background</a:t>
            </a:r>
          </a:p>
          <a:p>
            <a:pPr lvl="1" fontAlgn="auto"/>
            <a:r>
              <a:rPr lang="en-US" sz="3200" b="1" dirty="0" err="1">
                <a:solidFill>
                  <a:schemeClr val="tx1"/>
                </a:solidFill>
              </a:rPr>
              <a:t>Git</a:t>
            </a:r>
            <a:r>
              <a:rPr lang="en-US" sz="3200" b="1" dirty="0">
                <a:solidFill>
                  <a:schemeClr val="tx1"/>
                </a:solidFill>
              </a:rPr>
              <a:t> Basics</a:t>
            </a:r>
          </a:p>
          <a:p>
            <a:pPr lvl="1" fontAlgn="auto"/>
            <a:r>
              <a:rPr lang="en-US" sz="3200" b="1" dirty="0">
                <a:solidFill>
                  <a:schemeClr val="tx1"/>
                </a:solidFill>
              </a:rPr>
              <a:t>Three States</a:t>
            </a:r>
          </a:p>
          <a:p>
            <a:pPr fontAlgn="auto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72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Staged And Tracked-modified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4539" y="1436635"/>
            <a:ext cx="8183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Modify </a:t>
            </a:r>
            <a:r>
              <a:rPr lang="en-US" sz="2400" dirty="0" err="1">
                <a:solidFill>
                  <a:schemeClr val="bg1"/>
                </a:solidFill>
              </a:rPr>
              <a:t>benchmarks.rb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again</a:t>
            </a:r>
            <a:r>
              <a:rPr lang="en-US" sz="2400" dirty="0">
                <a:solidFill>
                  <a:schemeClr val="bg1"/>
                </a:solidFill>
              </a:rPr>
              <a:t> and then run “</a:t>
            </a:r>
            <a:r>
              <a:rPr lang="en-US" sz="2400" dirty="0" err="1">
                <a:solidFill>
                  <a:schemeClr val="bg1"/>
                </a:solidFill>
              </a:rPr>
              <a:t>git</a:t>
            </a:r>
            <a:r>
              <a:rPr lang="en-US" sz="2400" dirty="0">
                <a:solidFill>
                  <a:schemeClr val="bg1"/>
                </a:solidFill>
              </a:rPr>
              <a:t> status”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2175649" y="1907283"/>
            <a:ext cx="78213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status</a:t>
            </a:r>
          </a:p>
          <a:p>
            <a:r>
              <a:rPr lang="en-US" dirty="0">
                <a:solidFill>
                  <a:schemeClr val="bg1"/>
                </a:solidFill>
              </a:rPr>
              <a:t># On branch master</a:t>
            </a:r>
          </a:p>
          <a:p>
            <a:r>
              <a:rPr lang="en-US" dirty="0">
                <a:solidFill>
                  <a:schemeClr val="bg1"/>
                </a:solidFill>
              </a:rPr>
              <a:t># Changes to be committed:</a:t>
            </a:r>
          </a:p>
          <a:p>
            <a:r>
              <a:rPr lang="en-US" dirty="0">
                <a:solidFill>
                  <a:schemeClr val="bg1"/>
                </a:solidFill>
              </a:rPr>
              <a:t>#   (use "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reset HEAD &lt;file&gt;..." to </a:t>
            </a:r>
            <a:r>
              <a:rPr lang="en-US" dirty="0" err="1">
                <a:solidFill>
                  <a:schemeClr val="bg1"/>
                </a:solidFill>
              </a:rPr>
              <a:t>unstage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</a:p>
          <a:p>
            <a:r>
              <a:rPr lang="en-US" dirty="0">
                <a:solidFill>
                  <a:schemeClr val="bg1"/>
                </a:solidFill>
              </a:rPr>
              <a:t>#       new file:   README</a:t>
            </a:r>
          </a:p>
          <a:p>
            <a:r>
              <a:rPr lang="en-US" dirty="0">
                <a:solidFill>
                  <a:schemeClr val="bg1"/>
                </a:solidFill>
              </a:rPr>
              <a:t>#       modified:   </a:t>
            </a:r>
            <a:r>
              <a:rPr lang="en-US" dirty="0" err="1">
                <a:solidFill>
                  <a:schemeClr val="bg1"/>
                </a:solidFill>
              </a:rPr>
              <a:t>benchmarks.rb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</a:p>
          <a:p>
            <a:r>
              <a:rPr lang="en-US" dirty="0">
                <a:solidFill>
                  <a:schemeClr val="bg1"/>
                </a:solidFill>
              </a:rPr>
              <a:t># Changes not staged for commit:</a:t>
            </a:r>
          </a:p>
          <a:p>
            <a:r>
              <a:rPr lang="en-US" dirty="0">
                <a:solidFill>
                  <a:schemeClr val="bg1"/>
                </a:solidFill>
              </a:rPr>
              <a:t>#   (use "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add &lt;file&gt;..." to update what will be committed)</a:t>
            </a:r>
          </a:p>
          <a:p>
            <a:r>
              <a:rPr lang="en-US" dirty="0">
                <a:solidFill>
                  <a:schemeClr val="bg1"/>
                </a:solidFill>
              </a:rPr>
              <a:t>#   (use "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checkout -- &lt;file&gt;..." to discard changes in working directory)</a:t>
            </a: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</a:p>
          <a:p>
            <a:r>
              <a:rPr lang="en-US" dirty="0">
                <a:solidFill>
                  <a:schemeClr val="bg1"/>
                </a:solidFill>
              </a:rPr>
              <a:t>#       modified:   </a:t>
            </a:r>
            <a:r>
              <a:rPr lang="en-US" dirty="0" err="1">
                <a:solidFill>
                  <a:schemeClr val="bg1"/>
                </a:solidFill>
              </a:rPr>
              <a:t>benchmarks.rb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2965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Summarized Status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25310" y="1793356"/>
            <a:ext cx="78302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status  -s</a:t>
            </a:r>
          </a:p>
          <a:p>
            <a:pPr>
              <a:buFont typeface="Wingdings"/>
              <a:buChar char="à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Displays short output status of the repository</a:t>
            </a:r>
          </a:p>
          <a:p>
            <a:r>
              <a:rPr lang="en-US" sz="2000" i="1" u="sng" dirty="0">
                <a:solidFill>
                  <a:schemeClr val="bg1"/>
                </a:solidFill>
                <a:sym typeface="Wingdings" pitchFamily="2" charset="2"/>
              </a:rPr>
              <a:t>Example 1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: File was renamed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git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mv renamedfile.txt origfile.txt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git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status -s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  renamedfile.txt -&gt; origfile.txt</a:t>
            </a:r>
          </a:p>
          <a:p>
            <a:r>
              <a:rPr lang="en-US" sz="2000" i="1" u="sng" dirty="0">
                <a:solidFill>
                  <a:schemeClr val="bg1"/>
                </a:solidFill>
                <a:sym typeface="Wingdings" pitchFamily="2" charset="2"/>
              </a:rPr>
              <a:t>Example 2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: Delete file after above instructions executed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rm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origfile.txt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git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status -s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RD renamedfile.txt -&gt; origfile.txt</a:t>
            </a:r>
          </a:p>
          <a:p>
            <a:endParaRPr lang="en-US" sz="2000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965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Summarized Status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78210" y="1777273"/>
            <a:ext cx="84122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status  -s</a:t>
            </a:r>
          </a:p>
          <a:p>
            <a:pPr>
              <a:buFont typeface="Wingdings"/>
              <a:buChar char="à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Displays short output status of the repository</a:t>
            </a:r>
          </a:p>
          <a:p>
            <a:r>
              <a:rPr lang="en-US" sz="2000" i="1" u="sng" dirty="0">
                <a:solidFill>
                  <a:schemeClr val="bg1"/>
                </a:solidFill>
                <a:sym typeface="Wingdings" pitchFamily="2" charset="2"/>
              </a:rPr>
              <a:t>Example 1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: File was renamed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git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mv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renamedfile.txt origfile.txt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git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status -s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  renamedfile.txt -&gt; origfile.txt</a:t>
            </a:r>
          </a:p>
          <a:p>
            <a:r>
              <a:rPr lang="en-US" sz="2000" i="1" u="sng" dirty="0">
                <a:solidFill>
                  <a:schemeClr val="bg1"/>
                </a:solidFill>
                <a:sym typeface="Wingdings" pitchFamily="2" charset="2"/>
              </a:rPr>
              <a:t>Example 2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: Delete file after above instructions executed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rm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origfile.txt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git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status -s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RD renamedfile.txt -&gt; origfile.txt</a:t>
            </a:r>
          </a:p>
          <a:p>
            <a:endParaRPr lang="en-US" sz="2000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965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Summarized Status (More Example)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14" y="1678800"/>
            <a:ext cx="841220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u="sng" dirty="0">
                <a:solidFill>
                  <a:schemeClr val="bg1"/>
                </a:solidFill>
                <a:sym typeface="Wingdings" pitchFamily="2" charset="2"/>
              </a:rPr>
              <a:t>Example 3:</a:t>
            </a:r>
            <a:r>
              <a:rPr lang="en-US" sz="2000" i="1" dirty="0">
                <a:solidFill>
                  <a:schemeClr val="bg1"/>
                </a:solidFill>
                <a:sym typeface="Wingdings" pitchFamily="2" charset="2"/>
              </a:rPr>
              <a:t> Deleting  a file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git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rm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--cached thisfile.txt</a:t>
            </a:r>
          </a:p>
          <a:p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rm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'thisfile.txt‘</a:t>
            </a:r>
          </a:p>
          <a:p>
            <a:endParaRPr lang="en-US" sz="2000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git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status -s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D  thisfile.txt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?? thisfile.txt</a:t>
            </a:r>
          </a:p>
          <a:p>
            <a:endParaRPr lang="en-US" sz="2000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git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commit –m “Update thisfile.txt”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$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git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rm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thisfile.txt</a:t>
            </a:r>
          </a:p>
          <a:p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D  thisfile.txt</a:t>
            </a:r>
          </a:p>
        </p:txBody>
      </p:sp>
    </p:spTree>
    <p:extLst>
      <p:ext uri="{BB962C8B-B14F-4D97-AF65-F5344CB8AC3E}">
        <p14:creationId xmlns:p14="http://schemas.microsoft.com/office/powerpoint/2010/main" val="1787993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Set Up </a:t>
            </a:r>
            <a:r>
              <a:rPr lang="en-US" sz="2800" b="1" dirty="0" err="1"/>
              <a:t>Git</a:t>
            </a:r>
            <a:r>
              <a:rPr lang="en-US" sz="2800" b="1" dirty="0"/>
              <a:t> To Ignore Certain Files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13" y="1690105"/>
            <a:ext cx="84106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.</a:t>
            </a:r>
            <a:r>
              <a:rPr lang="en-US" sz="2000" dirty="0" err="1">
                <a:solidFill>
                  <a:schemeClr val="bg1"/>
                </a:solidFill>
              </a:rPr>
              <a:t>gitignore</a:t>
            </a:r>
            <a:r>
              <a:rPr lang="en-US" sz="2000" dirty="0">
                <a:solidFill>
                  <a:schemeClr val="bg1"/>
                </a:solidFill>
              </a:rPr>
              <a:t> file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rules for the patterns are: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• Blank lines or lines starting with # are ignored.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• Standard glob patterns work.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• You can end patterns with a forward slash (/) to specify a directory.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• You can negate a pattern by starting it with an exclamation point (!).</a:t>
            </a:r>
          </a:p>
        </p:txBody>
      </p:sp>
    </p:spTree>
    <p:extLst>
      <p:ext uri="{BB962C8B-B14F-4D97-AF65-F5344CB8AC3E}">
        <p14:creationId xmlns:p14="http://schemas.microsoft.com/office/powerpoint/2010/main" val="763750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Browse The History Of Your Project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0660" y="1943323"/>
            <a:ext cx="81617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log</a:t>
            </a:r>
          </a:p>
          <a:p>
            <a:pPr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lists the commits made in that repository with the most recent one showing first;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Log contains: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&gt;its SHA-1 checksum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&gt;the author’s name and e-mail,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&gt;the date written, and 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&gt;the commit message.</a:t>
            </a:r>
          </a:p>
        </p:txBody>
      </p:sp>
    </p:spTree>
    <p:extLst>
      <p:ext uri="{BB962C8B-B14F-4D97-AF65-F5344CB8AC3E}">
        <p14:creationId xmlns:p14="http://schemas.microsoft.com/office/powerpoint/2010/main" val="426104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Browse The History Of Your Project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86708" y="1720841"/>
            <a:ext cx="79623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log -p -2 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&gt;displays the difference introduced for the last two (2) commits;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log –stat 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&gt;abbreviated status log;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log --pretty=</a:t>
            </a:r>
            <a:r>
              <a:rPr lang="en-US" sz="2000" dirty="0" err="1">
                <a:solidFill>
                  <a:schemeClr val="bg1"/>
                </a:solidFill>
              </a:rPr>
              <a:t>oneline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log --pretty=format:"%h - %an, %</a:t>
            </a:r>
            <a:r>
              <a:rPr lang="en-US" sz="2000" dirty="0" err="1">
                <a:solidFill>
                  <a:schemeClr val="bg1"/>
                </a:solidFill>
              </a:rPr>
              <a:t>ar</a:t>
            </a:r>
            <a:r>
              <a:rPr lang="en-US" sz="2000" dirty="0">
                <a:solidFill>
                  <a:schemeClr val="bg1"/>
                </a:solidFill>
              </a:rPr>
              <a:t> : %s“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log --pretty=format:"%h %s" --graph</a:t>
            </a:r>
          </a:p>
        </p:txBody>
      </p:sp>
    </p:spTree>
    <p:extLst>
      <p:ext uri="{BB962C8B-B14F-4D97-AF65-F5344CB8AC3E}">
        <p14:creationId xmlns:p14="http://schemas.microsoft.com/office/powerpoint/2010/main" val="1266611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Some Useful Options That Format Takes: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5553" y="1274605"/>
            <a:ext cx="74311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%H Commit hash</a:t>
            </a:r>
          </a:p>
          <a:p>
            <a:r>
              <a:rPr lang="en-US" sz="2000" dirty="0">
                <a:solidFill>
                  <a:schemeClr val="bg1"/>
                </a:solidFill>
              </a:rPr>
              <a:t>%h Abbreviated commit hash</a:t>
            </a:r>
          </a:p>
          <a:p>
            <a:r>
              <a:rPr lang="en-US" sz="2000" dirty="0">
                <a:solidFill>
                  <a:schemeClr val="bg1"/>
                </a:solidFill>
              </a:rPr>
              <a:t>%T Tree hash</a:t>
            </a:r>
          </a:p>
          <a:p>
            <a:r>
              <a:rPr lang="en-US" sz="2000" dirty="0">
                <a:solidFill>
                  <a:schemeClr val="bg1"/>
                </a:solidFill>
              </a:rPr>
              <a:t>%t Abbreviated tree hash</a:t>
            </a:r>
          </a:p>
          <a:p>
            <a:r>
              <a:rPr lang="en-US" sz="2000" dirty="0">
                <a:solidFill>
                  <a:schemeClr val="bg1"/>
                </a:solidFill>
              </a:rPr>
              <a:t>%P Parent hashes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%p Abbreviated parent hashes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%an Author name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%</a:t>
            </a:r>
            <a:r>
              <a:rPr lang="en-US" sz="2000" dirty="0" err="1">
                <a:solidFill>
                  <a:schemeClr val="bg1"/>
                </a:solidFill>
              </a:rPr>
              <a:t>ae</a:t>
            </a:r>
            <a:r>
              <a:rPr lang="en-US" sz="2000" dirty="0">
                <a:solidFill>
                  <a:schemeClr val="bg1"/>
                </a:solidFill>
              </a:rPr>
              <a:t> Author e-mail</a:t>
            </a:r>
          </a:p>
          <a:p>
            <a:r>
              <a:rPr lang="en-US" sz="2000" dirty="0">
                <a:solidFill>
                  <a:schemeClr val="bg1"/>
                </a:solidFill>
              </a:rPr>
              <a:t>%ad Author date (format respects the –date= option)</a:t>
            </a:r>
          </a:p>
          <a:p>
            <a:r>
              <a:rPr lang="en-US" sz="2000" dirty="0">
                <a:solidFill>
                  <a:schemeClr val="bg1"/>
                </a:solidFill>
              </a:rPr>
              <a:t>%</a:t>
            </a:r>
            <a:r>
              <a:rPr lang="en-US" sz="2000" dirty="0" err="1">
                <a:solidFill>
                  <a:schemeClr val="bg1"/>
                </a:solidFill>
              </a:rPr>
              <a:t>ar</a:t>
            </a:r>
            <a:r>
              <a:rPr lang="en-US" sz="2000" dirty="0">
                <a:solidFill>
                  <a:schemeClr val="bg1"/>
                </a:solidFill>
              </a:rPr>
              <a:t> Author date, relative</a:t>
            </a:r>
          </a:p>
          <a:p>
            <a:r>
              <a:rPr lang="en-US" sz="2000" dirty="0">
                <a:solidFill>
                  <a:schemeClr val="bg1"/>
                </a:solidFill>
              </a:rPr>
              <a:t>%</a:t>
            </a:r>
            <a:r>
              <a:rPr lang="en-US" sz="2000" dirty="0" err="1">
                <a:solidFill>
                  <a:schemeClr val="bg1"/>
                </a:solidFill>
              </a:rPr>
              <a:t>cn</a:t>
            </a:r>
            <a:r>
              <a:rPr lang="en-US" sz="2000" dirty="0">
                <a:solidFill>
                  <a:schemeClr val="bg1"/>
                </a:solidFill>
              </a:rPr>
              <a:t> Committer name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%</a:t>
            </a:r>
            <a:r>
              <a:rPr lang="en-US" sz="2000" dirty="0" err="1">
                <a:solidFill>
                  <a:schemeClr val="bg1"/>
                </a:solidFill>
              </a:rPr>
              <a:t>ce</a:t>
            </a:r>
            <a:r>
              <a:rPr lang="en-US" sz="2000" dirty="0">
                <a:solidFill>
                  <a:schemeClr val="bg1"/>
                </a:solidFill>
              </a:rPr>
              <a:t> Committer email</a:t>
            </a:r>
          </a:p>
          <a:p>
            <a:r>
              <a:rPr lang="en-US" sz="2000" dirty="0">
                <a:solidFill>
                  <a:schemeClr val="bg1"/>
                </a:solidFill>
              </a:rPr>
              <a:t>%</a:t>
            </a:r>
            <a:r>
              <a:rPr lang="en-US" sz="2000" dirty="0" err="1">
                <a:solidFill>
                  <a:schemeClr val="bg1"/>
                </a:solidFill>
              </a:rPr>
              <a:t>cd</a:t>
            </a:r>
            <a:r>
              <a:rPr lang="en-US" sz="2000" dirty="0">
                <a:solidFill>
                  <a:schemeClr val="bg1"/>
                </a:solidFill>
              </a:rPr>
              <a:t> Committer date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%</a:t>
            </a:r>
            <a:r>
              <a:rPr lang="en-US" sz="2000" dirty="0" err="1">
                <a:solidFill>
                  <a:schemeClr val="bg1"/>
                </a:solidFill>
              </a:rPr>
              <a:t>cr</a:t>
            </a:r>
            <a:r>
              <a:rPr lang="en-US" sz="2000" dirty="0">
                <a:solidFill>
                  <a:schemeClr val="bg1"/>
                </a:solidFill>
              </a:rPr>
              <a:t> Committer date, relative</a:t>
            </a:r>
          </a:p>
          <a:p>
            <a:r>
              <a:rPr lang="en-US" sz="2000" dirty="0">
                <a:solidFill>
                  <a:schemeClr val="bg1"/>
                </a:solidFill>
              </a:rPr>
              <a:t>%s Subject</a:t>
            </a:r>
          </a:p>
        </p:txBody>
      </p:sp>
    </p:spTree>
    <p:extLst>
      <p:ext uri="{BB962C8B-B14F-4D97-AF65-F5344CB8AC3E}">
        <p14:creationId xmlns:p14="http://schemas.microsoft.com/office/powerpoint/2010/main" val="83240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Try Some Of This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1882" y="1774512"/>
            <a:ext cx="82505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--</a:t>
            </a:r>
            <a:r>
              <a:rPr lang="en-US" sz="2000" dirty="0" err="1">
                <a:solidFill>
                  <a:schemeClr val="bg1"/>
                </a:solidFill>
              </a:rPr>
              <a:t>shortstat</a:t>
            </a:r>
            <a:r>
              <a:rPr lang="en-US" sz="2000" dirty="0">
                <a:solidFill>
                  <a:schemeClr val="bg1"/>
                </a:solidFill>
              </a:rPr>
              <a:t> : Display only the changed/insertions/deletions line from the --stat command.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--name-only : Show the list of files modified after the commit information.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--name-status : Show the list of files affected with added/modified/deleted information as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--abbrev-commit : Show only the first few characters of the SHA-1 checksum instead of all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--relative-date : Display the date in a relative format (for example, “2 weeks ago”) instead</a:t>
            </a:r>
          </a:p>
        </p:txBody>
      </p:sp>
    </p:spTree>
    <p:extLst>
      <p:ext uri="{BB962C8B-B14F-4D97-AF65-F5344CB8AC3E}">
        <p14:creationId xmlns:p14="http://schemas.microsoft.com/office/powerpoint/2010/main" val="38371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Try Some Of This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1882" y="1774512"/>
            <a:ext cx="825050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--</a:t>
            </a:r>
            <a:r>
              <a:rPr lang="en-US" sz="2000" dirty="0" err="1">
                <a:solidFill>
                  <a:schemeClr val="bg1"/>
                </a:solidFill>
              </a:rPr>
              <a:t>shortstat</a:t>
            </a:r>
            <a:r>
              <a:rPr lang="en-US" sz="2000" dirty="0">
                <a:solidFill>
                  <a:schemeClr val="bg1"/>
                </a:solidFill>
              </a:rPr>
              <a:t> : Display only the changed/insertions/deletions line from the --stat command.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--name-only : Show the list of files modified after the commit information.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--name-status : Show the list of files affected with added/modified/deleted information as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--abbrev-commit : Show only the first few characters of the SHA-1 checksum instead of all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--relative-date : Display the date in a relative format (for example, “2 weeks ago”) instead</a:t>
            </a:r>
          </a:p>
        </p:txBody>
      </p:sp>
    </p:spTree>
    <p:extLst>
      <p:ext uri="{BB962C8B-B14F-4D97-AF65-F5344CB8AC3E}">
        <p14:creationId xmlns:p14="http://schemas.microsoft.com/office/powerpoint/2010/main" val="259447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sz="2400" dirty="0"/>
              <a:t>Version Control</a:t>
            </a:r>
          </a:p>
          <a:p>
            <a:pPr lvl="1"/>
            <a:r>
              <a:rPr lang="en-US" sz="2400" dirty="0"/>
              <a:t>Version Control System like </a:t>
            </a:r>
            <a:r>
              <a:rPr lang="en-US" sz="2400" dirty="0" err="1"/>
              <a:t>rcs</a:t>
            </a:r>
            <a:endParaRPr lang="en-US" sz="2400" dirty="0"/>
          </a:p>
          <a:p>
            <a:pPr lvl="1"/>
            <a:r>
              <a:rPr lang="en-US" sz="2400" dirty="0"/>
              <a:t> Centralized Version Control System like Subversion</a:t>
            </a:r>
          </a:p>
          <a:p>
            <a:pPr lvl="1"/>
            <a:r>
              <a:rPr lang="en-US" sz="2400" dirty="0"/>
              <a:t>Distributed Version Control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2800" b="1" dirty="0"/>
            </a:br>
            <a:r>
              <a:rPr lang="en-GB" sz="2800" b="1" dirty="0"/>
              <a:t>Evolution of Version Control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59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(</a:t>
            </a:r>
            <a:r>
              <a:rPr lang="en-US" sz="2800" b="1" dirty="0"/>
              <a:t>Limiting Log Output)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61882" y="1479088"/>
            <a:ext cx="82505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-(n) : Show only the last n commits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--since, --after : Limit the commits to those made after the specified date.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--until, --before : Limit the commits to those made before the specified date.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--author : Only show commits in which the author entry matches the specified string.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--committer : Only show commits in which the committer entry matches the specified string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--</a:t>
            </a:r>
            <a:r>
              <a:rPr lang="en-US" sz="2000" dirty="0" err="1">
                <a:solidFill>
                  <a:schemeClr val="bg1"/>
                </a:solidFill>
              </a:rPr>
              <a:t>grep</a:t>
            </a:r>
            <a:r>
              <a:rPr lang="en-US" sz="2000" dirty="0">
                <a:solidFill>
                  <a:schemeClr val="bg1"/>
                </a:solidFill>
              </a:rPr>
              <a:t>=&lt;pattern&gt; : Limit the commits output to ones with log message that matches the specified pattern (regular expression).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--all-match : Limit the commits output to ones that match all given --</a:t>
            </a:r>
            <a:r>
              <a:rPr lang="en-US" sz="2000" dirty="0" err="1">
                <a:solidFill>
                  <a:schemeClr val="bg1"/>
                </a:solidFill>
              </a:rPr>
              <a:t>grep</a:t>
            </a:r>
            <a:r>
              <a:rPr lang="en-US" sz="2000" dirty="0">
                <a:solidFill>
                  <a:schemeClr val="bg1"/>
                </a:solidFill>
              </a:rPr>
              <a:t>, --author and --committer instead of ones that match at least one. </a:t>
            </a:r>
          </a:p>
        </p:txBody>
      </p:sp>
    </p:spTree>
    <p:extLst>
      <p:ext uri="{BB962C8B-B14F-4D97-AF65-F5344CB8AC3E}">
        <p14:creationId xmlns:p14="http://schemas.microsoft.com/office/powerpoint/2010/main" val="229273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Commit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14" y="1997839"/>
            <a:ext cx="82327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“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commit” invokes the default editor and one just need to put the comment then save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commit –m &lt;supply comment here&gt;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commit records the snapshot you set up in your staging area;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recording a snapshot of your project you can revert to or compare to later;</a:t>
            </a:r>
          </a:p>
        </p:txBody>
      </p:sp>
    </p:spTree>
    <p:extLst>
      <p:ext uri="{BB962C8B-B14F-4D97-AF65-F5344CB8AC3E}">
        <p14:creationId xmlns:p14="http://schemas.microsoft.com/office/powerpoint/2010/main" val="4144816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Commit Example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14" y="1477506"/>
            <a:ext cx="8232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commit -m "third line added"</a:t>
            </a:r>
          </a:p>
          <a:p>
            <a:r>
              <a:rPr lang="en-US" sz="2000" dirty="0">
                <a:solidFill>
                  <a:schemeClr val="bg1"/>
                </a:solidFill>
              </a:rPr>
              <a:t>[master 8d26710] third line added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Committer: Gregorio Montano &lt;eustacio.g.e.</a:t>
            </a:r>
            <a:r>
              <a:rPr lang="en-US" sz="2000" dirty="0" err="1">
                <a:solidFill>
                  <a:schemeClr val="bg1"/>
                </a:solidFill>
              </a:rPr>
              <a:t>montano</a:t>
            </a:r>
            <a:r>
              <a:rPr lang="en-US" sz="2000" dirty="0">
                <a:solidFill>
                  <a:schemeClr val="bg1"/>
                </a:solidFill>
              </a:rPr>
              <a:t>@.maniladc.com&gt;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Your name and email address were configured automatically based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 your username and hostname. Please check that they are accurate.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can suppress this message by setting them explicitly: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config</a:t>
            </a:r>
            <a:r>
              <a:rPr lang="en-US" sz="2000" dirty="0">
                <a:solidFill>
                  <a:schemeClr val="bg1"/>
                </a:solidFill>
              </a:rPr>
              <a:t> --global user.name "Your Name"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config</a:t>
            </a:r>
            <a:r>
              <a:rPr lang="en-US" sz="2000" dirty="0">
                <a:solidFill>
                  <a:schemeClr val="bg1"/>
                </a:solidFill>
              </a:rPr>
              <a:t> --global </a:t>
            </a:r>
            <a:r>
              <a:rPr lang="en-US" sz="2000" dirty="0" err="1">
                <a:solidFill>
                  <a:schemeClr val="bg1"/>
                </a:solidFill>
              </a:rPr>
              <a:t>user.email</a:t>
            </a:r>
            <a:r>
              <a:rPr lang="en-US" sz="2000" dirty="0">
                <a:solidFill>
                  <a:schemeClr val="bg1"/>
                </a:solidFill>
              </a:rPr>
              <a:t> you@example.com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After doing this, you may fix the identity used for this commit with: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commit --amend --reset-author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1 files changed, 1 insertions(+), 0 deletions(-)</a:t>
            </a:r>
          </a:p>
        </p:txBody>
      </p:sp>
    </p:spTree>
    <p:extLst>
      <p:ext uri="{BB962C8B-B14F-4D97-AF65-F5344CB8AC3E}">
        <p14:creationId xmlns:p14="http://schemas.microsoft.com/office/powerpoint/2010/main" val="175056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View Changes Between Commits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14" y="1720840"/>
            <a:ext cx="82327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diff</a:t>
            </a:r>
          </a:p>
          <a:p>
            <a:pPr marL="800100" lvl="1" indent="-342900" algn="just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compares what is in your </a:t>
            </a:r>
            <a:r>
              <a:rPr lang="en-US" sz="2000" u="sng" dirty="0">
                <a:solidFill>
                  <a:schemeClr val="bg1"/>
                </a:solidFill>
              </a:rPr>
              <a:t>working directory </a:t>
            </a:r>
            <a:r>
              <a:rPr lang="en-US" sz="2000" dirty="0">
                <a:solidFill>
                  <a:schemeClr val="bg1"/>
                </a:solidFill>
              </a:rPr>
              <a:t>with what is in your </a:t>
            </a:r>
            <a:r>
              <a:rPr lang="en-US" sz="2000" u="sng" dirty="0">
                <a:solidFill>
                  <a:schemeClr val="bg1"/>
                </a:solidFill>
              </a:rPr>
              <a:t>staging area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diff –cached or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diff –staged</a:t>
            </a:r>
          </a:p>
          <a:p>
            <a:pPr marL="800100" lvl="1" indent="-342900" algn="just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compares your </a:t>
            </a:r>
            <a:r>
              <a:rPr lang="en-US" sz="2000" u="sng" dirty="0">
                <a:solidFill>
                  <a:schemeClr val="bg1"/>
                </a:solidFill>
              </a:rPr>
              <a:t>staged changes </a:t>
            </a:r>
            <a:r>
              <a:rPr lang="en-US" sz="2000" dirty="0">
                <a:solidFill>
                  <a:schemeClr val="bg1"/>
                </a:solidFill>
              </a:rPr>
              <a:t>to your </a:t>
            </a:r>
            <a:r>
              <a:rPr lang="en-US" sz="2000" u="sng" dirty="0">
                <a:solidFill>
                  <a:schemeClr val="bg1"/>
                </a:solidFill>
              </a:rPr>
              <a:t>last commit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diff HEAD</a:t>
            </a:r>
          </a:p>
          <a:p>
            <a:pPr marL="800100" lvl="1" indent="-342900" algn="just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difference between your </a:t>
            </a:r>
            <a:r>
              <a:rPr lang="en-US" sz="2000" u="sng" dirty="0">
                <a:solidFill>
                  <a:schemeClr val="bg1"/>
                </a:solidFill>
              </a:rPr>
              <a:t>working directory </a:t>
            </a:r>
            <a:r>
              <a:rPr lang="en-US" sz="2000" dirty="0">
                <a:solidFill>
                  <a:schemeClr val="bg1"/>
                </a:solidFill>
              </a:rPr>
              <a:t>and the </a:t>
            </a:r>
            <a:r>
              <a:rPr lang="en-US" sz="2000" u="sng" dirty="0">
                <a:solidFill>
                  <a:schemeClr val="bg1"/>
                </a:solidFill>
              </a:rPr>
              <a:t>last commit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36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Undo Mistakes Quickly And Easily</a:t>
            </a:r>
            <a:br>
              <a:rPr lang="en-US" sz="2800" b="1" dirty="0"/>
            </a:br>
            <a:r>
              <a:rPr lang="en-US" sz="2800" b="1" dirty="0"/>
              <a:t>(By Undoing &amp; Recommitting)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1882" y="1465022"/>
            <a:ext cx="82505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commit  --amend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your snapshot will look exactly the same and all you’ll change is your commit message if there are no changes after the previous commit;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same commit-message editor fires up, but it already contains the message of your previous commit. You can edit the message the same as always, but it overwrites your previous commit.</a:t>
            </a:r>
          </a:p>
        </p:txBody>
      </p:sp>
    </p:spTree>
    <p:extLst>
      <p:ext uri="{BB962C8B-B14F-4D97-AF65-F5344CB8AC3E}">
        <p14:creationId xmlns:p14="http://schemas.microsoft.com/office/powerpoint/2010/main" val="2534379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Undo Mistakes Quickly And Easily </a:t>
            </a:r>
            <a:br>
              <a:rPr lang="en-US" sz="2800" b="1" dirty="0"/>
            </a:br>
            <a:r>
              <a:rPr lang="en-US" sz="2800" b="1" dirty="0"/>
              <a:t>(By </a:t>
            </a:r>
            <a:r>
              <a:rPr lang="en-US" sz="2800" b="1" dirty="0" err="1"/>
              <a:t>Unstaging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13" y="1997840"/>
            <a:ext cx="75348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reset HEAD  file</a:t>
            </a:r>
          </a:p>
          <a:p>
            <a:pPr marL="342900" indent="-342900">
              <a:buFont typeface="Wingdings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unstage</a:t>
            </a:r>
            <a:r>
              <a:rPr lang="en-US" sz="2000" dirty="0">
                <a:solidFill>
                  <a:schemeClr val="bg1"/>
                </a:solidFill>
              </a:rPr>
              <a:t> changes that you have staged;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status -s</a:t>
            </a:r>
          </a:p>
          <a:p>
            <a:r>
              <a:rPr lang="en-US" sz="2000" dirty="0">
                <a:solidFill>
                  <a:schemeClr val="bg1"/>
                </a:solidFill>
              </a:rPr>
              <a:t>	D  thisfile.txt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reset HEAD thisfile.txt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Unstaged</a:t>
            </a:r>
            <a:r>
              <a:rPr lang="en-US" sz="2000" dirty="0">
                <a:solidFill>
                  <a:schemeClr val="bg1"/>
                </a:solidFill>
              </a:rPr>
              <a:t> changes after reset: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M thisfile.txt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status -s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	D thisfile.txt</a:t>
            </a:r>
          </a:p>
        </p:txBody>
      </p:sp>
    </p:spTree>
    <p:extLst>
      <p:ext uri="{BB962C8B-B14F-4D97-AF65-F5344CB8AC3E}">
        <p14:creationId xmlns:p14="http://schemas.microsoft.com/office/powerpoint/2010/main" val="1995662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Undo Mistakes Quickly And Easily </a:t>
            </a:r>
            <a:br>
              <a:rPr lang="en-US" sz="2800" b="1" dirty="0"/>
            </a:br>
            <a:r>
              <a:rPr lang="en-US" sz="2800" b="1" dirty="0"/>
              <a:t>(By </a:t>
            </a:r>
            <a:r>
              <a:rPr lang="en-US" sz="2800" b="1" dirty="0" err="1"/>
              <a:t>Unmodifying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14" y="1507037"/>
            <a:ext cx="82327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checkout -- myfile.txt</a:t>
            </a: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$ vi README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status</a:t>
            </a:r>
          </a:p>
          <a:p>
            <a:r>
              <a:rPr lang="en-US" dirty="0">
                <a:solidFill>
                  <a:schemeClr val="bg1"/>
                </a:solidFill>
              </a:rPr>
              <a:t># On branch master</a:t>
            </a:r>
          </a:p>
          <a:p>
            <a:r>
              <a:rPr lang="en-US" dirty="0">
                <a:solidFill>
                  <a:schemeClr val="bg1"/>
                </a:solidFill>
              </a:rPr>
              <a:t># Your branch is ahead of 'origin/master' by 12 commits.</a:t>
            </a: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</a:p>
          <a:p>
            <a:r>
              <a:rPr lang="en-US" dirty="0">
                <a:solidFill>
                  <a:schemeClr val="bg1"/>
                </a:solidFill>
              </a:rPr>
              <a:t># Changes not staged for commit:</a:t>
            </a:r>
          </a:p>
          <a:p>
            <a:r>
              <a:rPr lang="en-US" dirty="0">
                <a:solidFill>
                  <a:schemeClr val="bg1"/>
                </a:solidFill>
              </a:rPr>
              <a:t>#   (use "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add &lt;file&gt;..." to update what will be committed)</a:t>
            </a:r>
          </a:p>
          <a:p>
            <a:r>
              <a:rPr lang="en-US" dirty="0">
                <a:solidFill>
                  <a:schemeClr val="bg1"/>
                </a:solidFill>
              </a:rPr>
              <a:t>#   (use "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checkout -- &lt;file&gt;..." to discard changes in working directory)</a:t>
            </a: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</a:p>
          <a:p>
            <a:r>
              <a:rPr lang="en-US" dirty="0">
                <a:solidFill>
                  <a:schemeClr val="bg1"/>
                </a:solidFill>
              </a:rPr>
              <a:t>#       modified:   README</a:t>
            </a: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</a:p>
          <a:p>
            <a:r>
              <a:rPr lang="en-US" dirty="0">
                <a:solidFill>
                  <a:schemeClr val="bg1"/>
                </a:solidFill>
              </a:rPr>
              <a:t>no changes added to commit (use "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add" and/or "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commit -a")</a:t>
            </a:r>
          </a:p>
        </p:txBody>
      </p:sp>
    </p:spTree>
    <p:extLst>
      <p:ext uri="{BB962C8B-B14F-4D97-AF65-F5344CB8AC3E}">
        <p14:creationId xmlns:p14="http://schemas.microsoft.com/office/powerpoint/2010/main" val="235789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Undo Mistakes Quickly And Easily </a:t>
            </a:r>
            <a:br>
              <a:rPr lang="en-US" sz="2800" b="1" dirty="0"/>
            </a:br>
            <a:r>
              <a:rPr lang="en-US" sz="2800" b="1" dirty="0"/>
              <a:t>(By </a:t>
            </a:r>
            <a:r>
              <a:rPr lang="en-US" sz="2800" b="1" dirty="0" err="1"/>
              <a:t>Unmodifying</a:t>
            </a:r>
            <a:r>
              <a:rPr lang="en-US" sz="2800" b="1" dirty="0"/>
              <a:t>) -- Continued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3245" y="1605698"/>
            <a:ext cx="74311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diff HEAD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 --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a/README b/README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index 24007dd..a927c5f 100644</a:t>
            </a:r>
          </a:p>
          <a:p>
            <a:r>
              <a:rPr lang="en-US" sz="2000" dirty="0">
                <a:solidFill>
                  <a:schemeClr val="bg1"/>
                </a:solidFill>
              </a:rPr>
              <a:t>--- a/README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+++ b/README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@@ -1,2 +1,3 @@</a:t>
            </a:r>
          </a:p>
          <a:p>
            <a:r>
              <a:rPr lang="en-US" sz="2000" dirty="0">
                <a:solidFill>
                  <a:schemeClr val="bg1"/>
                </a:solidFill>
              </a:rPr>
              <a:t> this is an additional file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Third line became second line since 2nd line was deleted.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+undo this change.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checkout -- README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diff HEAD</a:t>
            </a:r>
          </a:p>
        </p:txBody>
      </p:sp>
    </p:spTree>
    <p:extLst>
      <p:ext uri="{BB962C8B-B14F-4D97-AF65-F5344CB8AC3E}">
        <p14:creationId xmlns:p14="http://schemas.microsoft.com/office/powerpoint/2010/main" val="3229323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Undo Mistakes Quickly And Easily </a:t>
            </a:r>
            <a:br>
              <a:rPr lang="en-US" sz="2800" dirty="0"/>
            </a:br>
            <a:r>
              <a:rPr lang="en-US" sz="2800" dirty="0"/>
              <a:t>(REMINDER)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7385" y="2167117"/>
            <a:ext cx="75684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Don’t  ever use this command unless you absolutely know that you don’t want the file;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Anything you lose that was never committed is likely never to be seen again;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60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Push And Pull From Remote Repositories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6197" y="1720841"/>
            <a:ext cx="683689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git</a:t>
            </a:r>
            <a:r>
              <a:rPr lang="en-US" sz="2000" b="1" dirty="0">
                <a:solidFill>
                  <a:schemeClr val="bg1"/>
                </a:solidFill>
              </a:rPr>
              <a:t> remote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&gt;list your remote aliases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Example: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remote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origin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remote -v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origin  http://github.com/schacon/grit.git (fetch)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origin  http://github.com/schacon/grit.git (push)</a:t>
            </a:r>
          </a:p>
        </p:txBody>
      </p:sp>
    </p:spTree>
    <p:extLst>
      <p:ext uri="{BB962C8B-B14F-4D97-AF65-F5344CB8AC3E}">
        <p14:creationId xmlns:p14="http://schemas.microsoft.com/office/powerpoint/2010/main" val="163218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sz="1800" dirty="0"/>
              <a:t>1991-2002: Linux Kernel passed as patches/archived files</a:t>
            </a:r>
          </a:p>
          <a:p>
            <a:pPr lvl="2"/>
            <a:r>
              <a:rPr lang="en-US" sz="1800" dirty="0"/>
              <a:t>2002-2005:Linux kernel started using DVCS tool - </a:t>
            </a:r>
            <a:r>
              <a:rPr lang="en-US" sz="1800" dirty="0" err="1"/>
              <a:t>BitKeeper</a:t>
            </a:r>
            <a:endParaRPr lang="en-US" sz="1800" dirty="0"/>
          </a:p>
          <a:p>
            <a:pPr lvl="2"/>
            <a:r>
              <a:rPr lang="en-US" sz="1800" dirty="0"/>
              <a:t>2005:free-of-charge </a:t>
            </a:r>
            <a:r>
              <a:rPr lang="en-US" sz="1800" dirty="0" err="1"/>
              <a:t>BitKeeper</a:t>
            </a:r>
            <a:r>
              <a:rPr lang="en-US" sz="1800" dirty="0"/>
              <a:t> was revoked;</a:t>
            </a:r>
          </a:p>
          <a:p>
            <a:pPr lvl="2"/>
            <a:r>
              <a:rPr lang="en-US" sz="1800" dirty="0" err="1"/>
              <a:t>Git</a:t>
            </a:r>
            <a:r>
              <a:rPr lang="en-US" sz="1800" dirty="0"/>
              <a:t> was initially designed and developed by Linus Torvalds for Linux kernel development</a:t>
            </a:r>
          </a:p>
          <a:p>
            <a:pPr lvl="2"/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History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77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Push And Pull From Remote Repositories</a:t>
            </a:r>
            <a:br>
              <a:rPr lang="en-US" sz="2800" dirty="0"/>
            </a:br>
            <a:r>
              <a:rPr lang="en-US" sz="2800" dirty="0"/>
              <a:t>(Adding Remote Repositories)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79614" y="1495758"/>
            <a:ext cx="8232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 add a new remote </a:t>
            </a:r>
            <a:r>
              <a:rPr lang="en-US" sz="2400" dirty="0" err="1">
                <a:solidFill>
                  <a:schemeClr val="bg1"/>
                </a:solidFill>
              </a:rPr>
              <a:t>Git</a:t>
            </a:r>
            <a:r>
              <a:rPr lang="en-US" sz="2400" dirty="0">
                <a:solidFill>
                  <a:schemeClr val="bg1"/>
                </a:solidFill>
              </a:rPr>
              <a:t> repository as a </a:t>
            </a:r>
            <a:r>
              <a:rPr lang="en-US" sz="2400" dirty="0" err="1">
                <a:solidFill>
                  <a:schemeClr val="bg1"/>
                </a:solidFill>
              </a:rPr>
              <a:t>shortname</a:t>
            </a:r>
            <a:r>
              <a:rPr lang="en-US" sz="2400" dirty="0">
                <a:solidFill>
                  <a:schemeClr val="bg1"/>
                </a:solidFill>
              </a:rPr>
              <a:t> you can reference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easily, run </a:t>
            </a:r>
            <a:r>
              <a:rPr lang="en-US" sz="2400" i="1" dirty="0" err="1">
                <a:solidFill>
                  <a:schemeClr val="bg1"/>
                </a:solidFill>
              </a:rPr>
              <a:t>git</a:t>
            </a:r>
            <a:r>
              <a:rPr lang="en-US" sz="2400" i="1" dirty="0">
                <a:solidFill>
                  <a:schemeClr val="bg1"/>
                </a:solidFill>
              </a:rPr>
              <a:t> remote add [</a:t>
            </a:r>
            <a:r>
              <a:rPr lang="en-US" sz="2400" i="1" dirty="0" err="1">
                <a:solidFill>
                  <a:schemeClr val="bg1"/>
                </a:solidFill>
              </a:rPr>
              <a:t>shortname</a:t>
            </a:r>
            <a:r>
              <a:rPr lang="en-US" sz="2400" i="1" dirty="0">
                <a:solidFill>
                  <a:schemeClr val="bg1"/>
                </a:solidFill>
              </a:rPr>
              <a:t>] [</a:t>
            </a:r>
            <a:r>
              <a:rPr lang="en-US" sz="2400" i="1" dirty="0" err="1">
                <a:solidFill>
                  <a:schemeClr val="bg1"/>
                </a:solidFill>
              </a:rPr>
              <a:t>url</a:t>
            </a:r>
            <a:r>
              <a:rPr lang="en-US" sz="2400" i="1" dirty="0">
                <a:solidFill>
                  <a:schemeClr val="bg1"/>
                </a:solidFill>
              </a:rPr>
              <a:t>]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Example: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$ </a:t>
            </a:r>
            <a:r>
              <a:rPr lang="en-US" sz="2400" i="1" dirty="0" err="1">
                <a:solidFill>
                  <a:schemeClr val="bg1"/>
                </a:solidFill>
              </a:rPr>
              <a:t>git</a:t>
            </a:r>
            <a:r>
              <a:rPr lang="en-US" sz="2400" i="1" dirty="0">
                <a:solidFill>
                  <a:schemeClr val="bg1"/>
                </a:solidFill>
              </a:rPr>
              <a:t> remote add </a:t>
            </a:r>
            <a:r>
              <a:rPr lang="en-US" sz="2400" i="1" dirty="0" err="1">
                <a:solidFill>
                  <a:schemeClr val="bg1"/>
                </a:solidFill>
              </a:rPr>
              <a:t>git</a:t>
            </a:r>
            <a:r>
              <a:rPr lang="en-US" sz="2400" i="1" dirty="0">
                <a:solidFill>
                  <a:schemeClr val="bg1"/>
                </a:solidFill>
              </a:rPr>
              <a:t>-demo http://dbsc-83453vy-l.maniladc.com:8080/git-demo</a:t>
            </a: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400" i="1" dirty="0">
                <a:solidFill>
                  <a:schemeClr val="bg1"/>
                </a:solidFill>
              </a:rPr>
              <a:t>What is the output of? Try it out. </a:t>
            </a:r>
          </a:p>
          <a:p>
            <a:pPr marL="514350" indent="-514350">
              <a:buAutoNum type="alphaLcParenR"/>
            </a:pPr>
            <a:r>
              <a:rPr lang="en-US" sz="2400" i="1" dirty="0" err="1">
                <a:solidFill>
                  <a:schemeClr val="bg1"/>
                </a:solidFill>
              </a:rPr>
              <a:t>git</a:t>
            </a:r>
            <a:r>
              <a:rPr lang="en-US" sz="2400" i="1" dirty="0">
                <a:solidFill>
                  <a:schemeClr val="bg1"/>
                </a:solidFill>
              </a:rPr>
              <a:t> remote</a:t>
            </a:r>
          </a:p>
          <a:p>
            <a:pPr marL="514350" indent="-514350">
              <a:buAutoNum type="alphaLcParenR"/>
            </a:pPr>
            <a:r>
              <a:rPr lang="en-US" sz="2400" i="1" dirty="0" err="1">
                <a:solidFill>
                  <a:schemeClr val="bg1"/>
                </a:solidFill>
              </a:rPr>
              <a:t>git</a:t>
            </a:r>
            <a:r>
              <a:rPr lang="en-US" sz="2400" i="1" dirty="0">
                <a:solidFill>
                  <a:schemeClr val="bg1"/>
                </a:solidFill>
              </a:rPr>
              <a:t> remote -v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86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Creating the </a:t>
            </a:r>
            <a:r>
              <a:rPr lang="en-US" sz="2800" b="1" dirty="0" err="1"/>
              <a:t>Git</a:t>
            </a:r>
            <a:r>
              <a:rPr lang="en-US" sz="2800" b="1" dirty="0"/>
              <a:t> repository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9587" y="1905898"/>
            <a:ext cx="75262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daemon --</a:t>
            </a:r>
            <a:r>
              <a:rPr lang="en-US" sz="2000" dirty="0" err="1">
                <a:solidFill>
                  <a:schemeClr val="bg1"/>
                </a:solidFill>
              </a:rPr>
              <a:t>reuseaddr</a:t>
            </a:r>
            <a:r>
              <a:rPr lang="en-US" sz="2000" dirty="0">
                <a:solidFill>
                  <a:schemeClr val="bg1"/>
                </a:solidFill>
              </a:rPr>
              <a:t> --base-path=/c/ASF/apache-tomcat-7.0.20/</a:t>
            </a:r>
            <a:r>
              <a:rPr lang="en-US" sz="2000" dirty="0" err="1">
                <a:solidFill>
                  <a:schemeClr val="bg1"/>
                </a:solidFill>
              </a:rPr>
              <a:t>webapps</a:t>
            </a:r>
            <a:r>
              <a:rPr lang="en-US" sz="2000" dirty="0">
                <a:solidFill>
                  <a:schemeClr val="bg1"/>
                </a:solidFill>
              </a:rPr>
              <a:t>/ /c/ASF/apache-tomcat-7.0.20/</a:t>
            </a:r>
            <a:r>
              <a:rPr lang="en-US" sz="2000" dirty="0" err="1">
                <a:solidFill>
                  <a:schemeClr val="bg1"/>
                </a:solidFill>
              </a:rPr>
              <a:t>webapps</a:t>
            </a:r>
            <a:r>
              <a:rPr lang="en-US" sz="2000" dirty="0">
                <a:solidFill>
                  <a:schemeClr val="bg1"/>
                </a:solidFill>
              </a:rPr>
              <a:t>/ &amp;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git</a:t>
            </a:r>
            <a:r>
              <a:rPr lang="en-US" sz="2000" dirty="0">
                <a:solidFill>
                  <a:schemeClr val="bg1"/>
                </a:solidFill>
              </a:rPr>
              <a:t> clone git://iecompatvhd/demo3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Cloning into demo3...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remote: Counting objects: 12, done.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remote: Compressing objects: 100% (10/10), done.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remote: Total 12 (delta 0), reused 0 (delta 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Receiving objects: 100% (12/12), done.</a:t>
            </a:r>
          </a:p>
        </p:txBody>
      </p:sp>
    </p:spTree>
    <p:extLst>
      <p:ext uri="{BB962C8B-B14F-4D97-AF65-F5344CB8AC3E}">
        <p14:creationId xmlns:p14="http://schemas.microsoft.com/office/powerpoint/2010/main" val="1128785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Steps For Creating The Repository 1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8094" y="1569449"/>
            <a:ext cx="76246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I. </a:t>
            </a:r>
            <a:r>
              <a:rPr lang="en-US" u="sng" dirty="0">
                <a:solidFill>
                  <a:schemeClr val="bg1"/>
                </a:solidFill>
              </a:rPr>
              <a:t>Start the daemon</a:t>
            </a: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daemon --</a:t>
            </a:r>
            <a:r>
              <a:rPr lang="en-US" dirty="0" err="1">
                <a:solidFill>
                  <a:schemeClr val="bg1"/>
                </a:solidFill>
              </a:rPr>
              <a:t>reuseaddr</a:t>
            </a:r>
            <a:r>
              <a:rPr lang="en-US" dirty="0">
                <a:solidFill>
                  <a:schemeClr val="bg1"/>
                </a:solidFill>
              </a:rPr>
              <a:t> --base-path=/d/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-repo /d/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-repo &amp;</a:t>
            </a:r>
          </a:p>
          <a:p>
            <a:r>
              <a:rPr lang="en-US" dirty="0">
                <a:solidFill>
                  <a:schemeClr val="bg1"/>
                </a:solidFill>
              </a:rPr>
              <a:t>[1] 5768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II. </a:t>
            </a:r>
            <a:r>
              <a:rPr lang="en-US" u="sng" dirty="0">
                <a:solidFill>
                  <a:schemeClr val="bg1"/>
                </a:solidFill>
              </a:rPr>
              <a:t>Clone the repository using “bare”</a:t>
            </a: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clone --bare sample </a:t>
            </a:r>
            <a:r>
              <a:rPr lang="en-US" dirty="0" err="1">
                <a:solidFill>
                  <a:schemeClr val="bg1"/>
                </a:solidFill>
              </a:rPr>
              <a:t>sample.git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Cloning into bare repository </a:t>
            </a:r>
            <a:r>
              <a:rPr lang="en-US" dirty="0" err="1">
                <a:solidFill>
                  <a:schemeClr val="bg1"/>
                </a:solidFill>
              </a:rPr>
              <a:t>sample.git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r>
              <a:rPr lang="en-US" dirty="0">
                <a:solidFill>
                  <a:schemeClr val="bg1"/>
                </a:solidFill>
              </a:rPr>
              <a:t>done.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ls</a:t>
            </a:r>
            <a:r>
              <a:rPr lang="en-US" dirty="0">
                <a:solidFill>
                  <a:schemeClr val="bg1"/>
                </a:solidFill>
              </a:rPr>
              <a:t> -</a:t>
            </a:r>
            <a:r>
              <a:rPr lang="en-US" dirty="0" err="1">
                <a:solidFill>
                  <a:schemeClr val="bg1"/>
                </a:solidFill>
              </a:rPr>
              <a:t>lht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total 0</a:t>
            </a:r>
          </a:p>
          <a:p>
            <a:r>
              <a:rPr lang="en-US" dirty="0" err="1">
                <a:solidFill>
                  <a:schemeClr val="bg1"/>
                </a:solidFill>
              </a:rPr>
              <a:t>drwxr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xr</a:t>
            </a:r>
            <a:r>
              <a:rPr lang="en-US" dirty="0">
                <a:solidFill>
                  <a:schemeClr val="bg1"/>
                </a:solidFill>
              </a:rPr>
              <a:t>-x    6 </a:t>
            </a:r>
            <a:r>
              <a:rPr lang="en-US" dirty="0" err="1">
                <a:solidFill>
                  <a:schemeClr val="bg1"/>
                </a:solidFill>
              </a:rPr>
              <a:t>eustacio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Administ</a:t>
            </a:r>
            <a:r>
              <a:rPr lang="en-US" dirty="0">
                <a:solidFill>
                  <a:schemeClr val="bg1"/>
                </a:solidFill>
              </a:rPr>
              <a:t>        0 Sep 15 23:23 </a:t>
            </a:r>
            <a:r>
              <a:rPr lang="en-US" dirty="0" err="1">
                <a:solidFill>
                  <a:schemeClr val="bg1"/>
                </a:solidFill>
              </a:rPr>
              <a:t>sample.git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drwxr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xr</a:t>
            </a:r>
            <a:r>
              <a:rPr lang="en-US" dirty="0">
                <a:solidFill>
                  <a:schemeClr val="bg1"/>
                </a:solidFill>
              </a:rPr>
              <a:t>-x    3 </a:t>
            </a:r>
            <a:r>
              <a:rPr lang="en-US" dirty="0" err="1">
                <a:solidFill>
                  <a:schemeClr val="bg1"/>
                </a:solidFill>
              </a:rPr>
              <a:t>eustacio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Administ</a:t>
            </a:r>
            <a:r>
              <a:rPr lang="en-US" dirty="0">
                <a:solidFill>
                  <a:schemeClr val="bg1"/>
                </a:solidFill>
              </a:rPr>
              <a:t>        0 Sep 15 23:21 sample</a:t>
            </a:r>
          </a:p>
          <a:p>
            <a:r>
              <a:rPr lang="en-US" dirty="0" err="1">
                <a:solidFill>
                  <a:schemeClr val="bg1"/>
                </a:solidFill>
              </a:rPr>
              <a:t>drwxr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xr</a:t>
            </a:r>
            <a:r>
              <a:rPr lang="en-US" dirty="0">
                <a:solidFill>
                  <a:schemeClr val="bg1"/>
                </a:solidFill>
              </a:rPr>
              <a:t>-x    3 </a:t>
            </a:r>
            <a:r>
              <a:rPr lang="en-US" dirty="0" err="1">
                <a:solidFill>
                  <a:schemeClr val="bg1"/>
                </a:solidFill>
              </a:rPr>
              <a:t>eustacio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Administ</a:t>
            </a:r>
            <a:r>
              <a:rPr lang="en-US" dirty="0">
                <a:solidFill>
                  <a:schemeClr val="bg1"/>
                </a:solidFill>
              </a:rPr>
              <a:t>        0 Sep 15 13:34 demo</a:t>
            </a:r>
          </a:p>
          <a:p>
            <a:r>
              <a:rPr lang="en-US" dirty="0" err="1">
                <a:solidFill>
                  <a:schemeClr val="bg1"/>
                </a:solidFill>
              </a:rPr>
              <a:t>drwxr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xr</a:t>
            </a:r>
            <a:r>
              <a:rPr lang="en-US" dirty="0">
                <a:solidFill>
                  <a:schemeClr val="bg1"/>
                </a:solidFill>
              </a:rPr>
              <a:t>-x    6 </a:t>
            </a:r>
            <a:r>
              <a:rPr lang="en-US" dirty="0" err="1">
                <a:solidFill>
                  <a:schemeClr val="bg1"/>
                </a:solidFill>
              </a:rPr>
              <a:t>eustacio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Administ</a:t>
            </a:r>
            <a:r>
              <a:rPr lang="en-US" dirty="0">
                <a:solidFill>
                  <a:schemeClr val="bg1"/>
                </a:solidFill>
              </a:rPr>
              <a:t>        0 Sep 15 13:19 grit</a:t>
            </a:r>
          </a:p>
        </p:txBody>
      </p:sp>
    </p:spTree>
    <p:extLst>
      <p:ext uri="{BB962C8B-B14F-4D97-AF65-F5344CB8AC3E}">
        <p14:creationId xmlns:p14="http://schemas.microsoft.com/office/powerpoint/2010/main" val="1837195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Steps For Creating The Repository 2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8912" y="1119185"/>
            <a:ext cx="80834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eustacio.g.e.montano@DBSC-83453VY-L /d/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-repo</a:t>
            </a:r>
          </a:p>
          <a:p>
            <a:r>
              <a:rPr lang="en-US" dirty="0">
                <a:solidFill>
                  <a:schemeClr val="bg1"/>
                </a:solidFill>
              </a:rPr>
              <a:t>$ cd ../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eustacio.g.e.montano@DBSC-83453VY-L /d/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clone git://dbsc-83453vy-l/sample.git</a:t>
            </a:r>
          </a:p>
          <a:p>
            <a:r>
              <a:rPr lang="en-US" dirty="0">
                <a:solidFill>
                  <a:schemeClr val="bg1"/>
                </a:solidFill>
              </a:rPr>
              <a:t>Cloning into sample...</a:t>
            </a:r>
          </a:p>
          <a:p>
            <a:r>
              <a:rPr lang="en-US" dirty="0">
                <a:solidFill>
                  <a:schemeClr val="bg1"/>
                </a:solidFill>
              </a:rPr>
              <a:t>[3288] 'd:/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-repo/</a:t>
            </a:r>
            <a:r>
              <a:rPr lang="en-US" dirty="0" err="1">
                <a:solidFill>
                  <a:schemeClr val="bg1"/>
                </a:solidFill>
              </a:rPr>
              <a:t>sample.git</a:t>
            </a:r>
            <a:r>
              <a:rPr lang="en-US" dirty="0">
                <a:solidFill>
                  <a:schemeClr val="bg1"/>
                </a:solidFill>
              </a:rPr>
              <a:t>': repository not exported.</a:t>
            </a:r>
          </a:p>
          <a:p>
            <a:r>
              <a:rPr lang="en-US" dirty="0">
                <a:solidFill>
                  <a:schemeClr val="bg1"/>
                </a:solidFill>
              </a:rPr>
              <a:t>fatal: read error: Invalid argument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eustacio.g.e.montano@DBSC-83453VY-L /d/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 cd ../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-repo/</a:t>
            </a:r>
          </a:p>
          <a:p>
            <a:r>
              <a:rPr lang="en-US" dirty="0">
                <a:solidFill>
                  <a:schemeClr val="bg1"/>
                </a:solidFill>
              </a:rPr>
              <a:t>eustacio.g.e.montano@DBSC-83453VY-L /d/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-repo</a:t>
            </a:r>
          </a:p>
          <a:p>
            <a:r>
              <a:rPr lang="en-US" dirty="0">
                <a:solidFill>
                  <a:schemeClr val="bg1"/>
                </a:solidFill>
              </a:rPr>
              <a:t>$ cd </a:t>
            </a:r>
            <a:r>
              <a:rPr lang="en-US" dirty="0" err="1">
                <a:solidFill>
                  <a:schemeClr val="bg1"/>
                </a:solidFill>
              </a:rPr>
              <a:t>sample.git</a:t>
            </a:r>
            <a:r>
              <a:rPr lang="en-US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III.  </a:t>
            </a:r>
            <a:r>
              <a:rPr lang="en-US" u="sng" dirty="0">
                <a:solidFill>
                  <a:schemeClr val="bg1"/>
                </a:solidFill>
              </a:rPr>
              <a:t>Make </a:t>
            </a:r>
            <a:r>
              <a:rPr lang="en-US" u="sng" dirty="0" err="1">
                <a:solidFill>
                  <a:schemeClr val="bg1"/>
                </a:solidFill>
              </a:rPr>
              <a:t>git</a:t>
            </a:r>
            <a:r>
              <a:rPr lang="en-US" u="sng" dirty="0">
                <a:solidFill>
                  <a:schemeClr val="bg1"/>
                </a:solidFill>
              </a:rPr>
              <a:t> repository public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eustacio.g.e.montano@DBSC-83453VY-L /d/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-repo/</a:t>
            </a:r>
            <a:r>
              <a:rPr lang="en-US" dirty="0" err="1">
                <a:solidFill>
                  <a:schemeClr val="bg1"/>
                </a:solidFill>
              </a:rPr>
              <a:t>sample.git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BARE:master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$ touch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-daemon-export-ok</a:t>
            </a:r>
          </a:p>
        </p:txBody>
      </p:sp>
    </p:spTree>
    <p:extLst>
      <p:ext uri="{BB962C8B-B14F-4D97-AF65-F5344CB8AC3E}">
        <p14:creationId xmlns:p14="http://schemas.microsoft.com/office/powerpoint/2010/main" val="3610666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Steps For Creating The Repository 3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82129" y="1551026"/>
            <a:ext cx="72822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eustacio.g.e.montano@DBSC-83453VY-L /d/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-repo/</a:t>
            </a:r>
            <a:r>
              <a:rPr lang="en-US" dirty="0" err="1">
                <a:solidFill>
                  <a:schemeClr val="bg1"/>
                </a:solidFill>
              </a:rPr>
              <a:t>sample.git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BARE:master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$ cd 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eustacio.g.e.montano@DBSC-83453VY-L /d/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-repo</a:t>
            </a:r>
          </a:p>
          <a:p>
            <a:r>
              <a:rPr lang="en-US" dirty="0">
                <a:solidFill>
                  <a:schemeClr val="bg1"/>
                </a:solidFill>
              </a:rPr>
              <a:t>$ cd ../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IV. </a:t>
            </a:r>
            <a:r>
              <a:rPr lang="en-US" u="sng" dirty="0">
                <a:solidFill>
                  <a:schemeClr val="bg1"/>
                </a:solidFill>
              </a:rPr>
              <a:t>Clone the repository using </a:t>
            </a:r>
            <a:r>
              <a:rPr lang="en-US" u="sng" dirty="0" err="1">
                <a:solidFill>
                  <a:schemeClr val="bg1"/>
                </a:solidFill>
              </a:rPr>
              <a:t>git</a:t>
            </a:r>
            <a:r>
              <a:rPr lang="en-US" u="sng" dirty="0">
                <a:solidFill>
                  <a:schemeClr val="bg1"/>
                </a:solidFill>
              </a:rPr>
              <a:t> protocol</a:t>
            </a:r>
          </a:p>
          <a:p>
            <a:r>
              <a:rPr lang="en-US" dirty="0">
                <a:solidFill>
                  <a:schemeClr val="bg1"/>
                </a:solidFill>
              </a:rPr>
              <a:t>eustacio.g.e.montano@DBSC-83453VY-L /d/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clone git://dbsc-83453vy-l/sample.git</a:t>
            </a:r>
          </a:p>
          <a:p>
            <a:r>
              <a:rPr lang="en-US" dirty="0">
                <a:solidFill>
                  <a:schemeClr val="bg1"/>
                </a:solidFill>
              </a:rPr>
              <a:t>Cloning into sample...</a:t>
            </a:r>
          </a:p>
          <a:p>
            <a:r>
              <a:rPr lang="en-US" dirty="0">
                <a:solidFill>
                  <a:schemeClr val="bg1"/>
                </a:solidFill>
              </a:rPr>
              <a:t>remote: Counting objects: 4, done.</a:t>
            </a:r>
          </a:p>
          <a:p>
            <a:r>
              <a:rPr lang="en-US" dirty="0">
                <a:solidFill>
                  <a:schemeClr val="bg1"/>
                </a:solidFill>
              </a:rPr>
              <a:t>remote: Compressing objects: 100% (2/2), done.</a:t>
            </a:r>
          </a:p>
          <a:p>
            <a:r>
              <a:rPr lang="en-US" dirty="0">
                <a:solidFill>
                  <a:schemeClr val="bg1"/>
                </a:solidFill>
              </a:rPr>
              <a:t>remote: Total 4 (delta 0), reused 0 (delta 0)</a:t>
            </a:r>
          </a:p>
          <a:p>
            <a:r>
              <a:rPr lang="en-US" dirty="0">
                <a:solidFill>
                  <a:schemeClr val="bg1"/>
                </a:solidFill>
              </a:rPr>
              <a:t>Receiving objects: 100% (4/4), done.</a:t>
            </a:r>
          </a:p>
        </p:txBody>
      </p:sp>
    </p:spTree>
    <p:extLst>
      <p:ext uri="{BB962C8B-B14F-4D97-AF65-F5344CB8AC3E}">
        <p14:creationId xmlns:p14="http://schemas.microsoft.com/office/powerpoint/2010/main" val="2589080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Fetching and Pulling from Your Remotes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6111" y="17412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 fetch [remote-name]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63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/>
              <a:t>Reference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3655" y="2090172"/>
            <a:ext cx="77231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>
                <a:solidFill>
                  <a:schemeClr val="bg1"/>
                </a:solidFill>
              </a:rPr>
              <a:t>) Pro </a:t>
            </a:r>
            <a:r>
              <a:rPr lang="en-US" sz="2000" b="1" dirty="0" err="1">
                <a:solidFill>
                  <a:schemeClr val="bg1"/>
                </a:solidFill>
              </a:rPr>
              <a:t>Git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Scott Chacon &lt;&lt;schacon@gmail.com&gt;&gt;</a:t>
            </a:r>
          </a:p>
          <a:p>
            <a:r>
              <a:rPr lang="en-US" sz="2000" dirty="0">
                <a:hlinkClick r:id="rId3"/>
              </a:rPr>
              <a:t>2) http://en.wikipedia.org/wiki/Git_%28software%29</a:t>
            </a:r>
            <a:endParaRPr lang="en-US" sz="2000" dirty="0"/>
          </a:p>
          <a:p>
            <a:r>
              <a:rPr lang="en-US" sz="2000" dirty="0"/>
              <a:t>3) </a:t>
            </a:r>
            <a:r>
              <a:rPr lang="en-US" sz="2000" dirty="0">
                <a:hlinkClick r:id="rId4"/>
              </a:rPr>
              <a:t>http://gitref.org/</a:t>
            </a:r>
            <a:endParaRPr lang="en-US" sz="2000" dirty="0"/>
          </a:p>
          <a:p>
            <a:r>
              <a:rPr lang="en-US" sz="2000" dirty="0"/>
              <a:t>http://www.vogella.de/articles/Git/article.html</a:t>
            </a:r>
          </a:p>
        </p:txBody>
      </p:sp>
    </p:spTree>
    <p:extLst>
      <p:ext uri="{BB962C8B-B14F-4D97-AF65-F5344CB8AC3E}">
        <p14:creationId xmlns:p14="http://schemas.microsoft.com/office/powerpoint/2010/main" val="4083171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9" name="Picture 4" descr="http://smurfitschoolblog.com/wp-content/uploads/2015/10/equipmentprotection3.png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94" y="1411288"/>
            <a:ext cx="5053012" cy="50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effectLst/>
          <a:sp3d/>
        </p:spPr>
        <p:txBody>
          <a:bodyPr/>
          <a:lstStyle/>
          <a:p>
            <a:r>
              <a:rPr lang="en-AU" sz="28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110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sz="1800" dirty="0"/>
              <a:t> Speed</a:t>
            </a:r>
          </a:p>
          <a:p>
            <a:pPr lvl="2"/>
            <a:r>
              <a:rPr lang="en-US" sz="1800" dirty="0"/>
              <a:t>Simple design</a:t>
            </a:r>
          </a:p>
          <a:p>
            <a:pPr lvl="2"/>
            <a:r>
              <a:rPr lang="en-US" sz="1800" dirty="0"/>
              <a:t>Strong support for non-linear development (thousands of parallel branches)</a:t>
            </a:r>
          </a:p>
          <a:p>
            <a:pPr lvl="2"/>
            <a:r>
              <a:rPr lang="en-US" sz="1800" dirty="0"/>
              <a:t>Fully distributed</a:t>
            </a:r>
          </a:p>
          <a:p>
            <a:pPr lvl="2"/>
            <a:r>
              <a:rPr lang="en-US" sz="1800" dirty="0"/>
              <a:t>Able to handle large projects like the Linux kernel efficiently (speed and data size)</a:t>
            </a:r>
          </a:p>
          <a:p>
            <a:pPr lvl="2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Goal of </a:t>
            </a:r>
            <a:r>
              <a:rPr lang="en-US" sz="2800" b="1" dirty="0" err="1"/>
              <a:t>Git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9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sz="1800" dirty="0"/>
              <a:t>Snapshots, Not Differences</a:t>
            </a:r>
          </a:p>
          <a:p>
            <a:pPr lvl="2"/>
            <a:r>
              <a:rPr lang="en-US" sz="1800" dirty="0"/>
              <a:t>Nearly Every Operation Is Local</a:t>
            </a:r>
          </a:p>
          <a:p>
            <a:pPr lvl="2"/>
            <a:r>
              <a:rPr lang="en-US" sz="1800" dirty="0" err="1"/>
              <a:t>Git</a:t>
            </a:r>
            <a:r>
              <a:rPr lang="en-US" sz="1800" dirty="0"/>
              <a:t> Has Integrity</a:t>
            </a:r>
          </a:p>
          <a:p>
            <a:pPr lvl="2"/>
            <a:r>
              <a:rPr lang="en-US" sz="1800" dirty="0" err="1"/>
              <a:t>Git</a:t>
            </a:r>
            <a:r>
              <a:rPr lang="en-US" sz="1800" dirty="0"/>
              <a:t> Generally Only </a:t>
            </a:r>
            <a:r>
              <a:rPr lang="en-US" sz="1800" dirty="0" err="1"/>
              <a:t>AddsaData</a:t>
            </a:r>
            <a:endParaRPr lang="en-US" sz="1800" dirty="0"/>
          </a:p>
          <a:p>
            <a:pPr lvl="2"/>
            <a:r>
              <a:rPr lang="en-US" sz="1800" dirty="0"/>
              <a:t>The Three States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Git</a:t>
            </a:r>
            <a:r>
              <a:rPr lang="en-US" sz="2800" b="1" dirty="0"/>
              <a:t> Basics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9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</a:rPr>
              <a:t>Difference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0006" y="1426229"/>
            <a:ext cx="8078422" cy="359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4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</a:rPr>
              <a:t>Difference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332" y="1547751"/>
            <a:ext cx="7894212" cy="349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905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2"/>
            <a:r>
              <a:rPr lang="en-US" sz="1800" dirty="0"/>
              <a:t>browse the history of the project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see the changes introduced between the current version of a file and the file (e.g. a month ago)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you can commit happily until you get to a network connection to upload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Nearly Every Operation Is Local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/>
              <a:t>Copyright © 2014 Accenture  All rights reserved.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96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MAIN MASTER - BLACK">
  <a:themeElements>
    <a:clrScheme name="Operations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7E00FF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2.xml><?xml version="1.0" encoding="utf-8"?>
<a:theme xmlns:a="http://schemas.openxmlformats.org/drawingml/2006/main" name="1_MAIN MASTER - BLACK">
  <a:themeElements>
    <a:clrScheme name="Operations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F3FF"/>
      </a:accent1>
      <a:accent2>
        <a:srgbClr val="00BAFF"/>
      </a:accent2>
      <a:accent3>
        <a:srgbClr val="008EFF"/>
      </a:accent3>
      <a:accent4>
        <a:srgbClr val="004DFF"/>
      </a:accent4>
      <a:accent5>
        <a:srgbClr val="2800FF"/>
      </a:accent5>
      <a:accent6>
        <a:srgbClr val="000088"/>
      </a:accent6>
      <a:hlink>
        <a:srgbClr val="2800FF"/>
      </a:hlink>
      <a:folHlink>
        <a:srgbClr val="7E00FF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" id="{3AF425F2-D110-4AD7-9186-046FD1A1BA59}" vid="{0A93B61A-D5CB-4DDA-AA86-286514324F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8B4BFBE44CB4787AA86045C9A6063" ma:contentTypeVersion="10" ma:contentTypeDescription="Create a new document." ma:contentTypeScope="" ma:versionID="907aab2d9ea0650ff8ff7406fdc26b47">
  <xsd:schema xmlns:xsd="http://www.w3.org/2001/XMLSchema" xmlns:xs="http://www.w3.org/2001/XMLSchema" xmlns:p="http://schemas.microsoft.com/office/2006/metadata/properties" xmlns:ns2="9b901641-0d09-466e-84cb-a5070d83a351" xmlns:ns3="654ae466-f20b-489a-860c-ab06bbeb57a1" targetNamespace="http://schemas.microsoft.com/office/2006/metadata/properties" ma:root="true" ma:fieldsID="b5ccca5cb7444fd9b29b3d642876a9f6" ns2:_="" ns3:_="">
    <xsd:import namespace="9b901641-0d09-466e-84cb-a5070d83a351"/>
    <xsd:import namespace="654ae466-f20b-489a-860c-ab06bbeb5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01641-0d09-466e-84cb-a5070d83a3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ae466-f20b-489a-860c-ab06bbeb5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654ae466-f20b-489a-860c-ab06bbeb57a1"/>
    <ds:schemaRef ds:uri="9b901641-0d09-466e-84cb-a5070d83a35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C4A371-0637-4F95-A038-9C153DDE865D}"/>
</file>

<file path=customXml/itemProps3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 PPT template_v9_16pt</Template>
  <TotalTime>1976</TotalTime>
  <Words>4216</Words>
  <Application>Microsoft Office PowerPoint</Application>
  <PresentationFormat>Widescreen</PresentationFormat>
  <Paragraphs>585</Paragraphs>
  <Slides>47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Wingdings</vt:lpstr>
      <vt:lpstr>Graphik Black</vt:lpstr>
      <vt:lpstr>Graphik</vt:lpstr>
      <vt:lpstr>MAIN MASTER - BLACK</vt:lpstr>
      <vt:lpstr>1_MAIN MASTER - BLACK</vt:lpstr>
      <vt:lpstr>PowerPoint Presentation</vt:lpstr>
      <vt:lpstr>AGENDA</vt:lpstr>
      <vt:lpstr> Evolution of Version Control</vt:lpstr>
      <vt:lpstr>History </vt:lpstr>
      <vt:lpstr>Goal of Git</vt:lpstr>
      <vt:lpstr>Git Basics</vt:lpstr>
      <vt:lpstr>Difference</vt:lpstr>
      <vt:lpstr>Difference</vt:lpstr>
      <vt:lpstr>Nearly Every Operation Is Local</vt:lpstr>
      <vt:lpstr>Git Has Integrity</vt:lpstr>
      <vt:lpstr>Git Generally Only Adds Data</vt:lpstr>
      <vt:lpstr>The Three States</vt:lpstr>
      <vt:lpstr>Three main sections of a Git project</vt:lpstr>
      <vt:lpstr> Agenda 2</vt:lpstr>
      <vt:lpstr> Configure and initialize a repository</vt:lpstr>
      <vt:lpstr>Tracked and Untracked files</vt:lpstr>
      <vt:lpstr> Start And Stop Tracking Files</vt:lpstr>
      <vt:lpstr>Tracked And Staged</vt:lpstr>
      <vt:lpstr>Tracked And Modified</vt:lpstr>
      <vt:lpstr>Staged And Tracked-modified</vt:lpstr>
      <vt:lpstr>Summarized Status</vt:lpstr>
      <vt:lpstr>Summarized Status</vt:lpstr>
      <vt:lpstr>Summarized Status (More Example)</vt:lpstr>
      <vt:lpstr>How To Set Up Git To Ignore Certain Files</vt:lpstr>
      <vt:lpstr>How To Browse The History Of Your Project </vt:lpstr>
      <vt:lpstr>How To Browse The History Of Your Project </vt:lpstr>
      <vt:lpstr>Some Useful Options That Format Takes:</vt:lpstr>
      <vt:lpstr>Try Some Of This Options</vt:lpstr>
      <vt:lpstr>Try Some Of This Options</vt:lpstr>
      <vt:lpstr>Exercise: (Limiting Log Output)</vt:lpstr>
      <vt:lpstr>Commit</vt:lpstr>
      <vt:lpstr>Commit Example</vt:lpstr>
      <vt:lpstr>View Changes Between Commits</vt:lpstr>
      <vt:lpstr>How To Undo Mistakes Quickly And Easily (By Undoing &amp; Recommitting)</vt:lpstr>
      <vt:lpstr>How To Undo Mistakes Quickly And Easily  (By Unstaging)</vt:lpstr>
      <vt:lpstr>How To Undo Mistakes Quickly And Easily  (By Unmodifying)</vt:lpstr>
      <vt:lpstr>How To Undo Mistakes Quickly And Easily  (By Unmodifying) -- Continued</vt:lpstr>
      <vt:lpstr>How To Undo Mistakes Quickly And Easily  (REMINDER)</vt:lpstr>
      <vt:lpstr>How To Push And Pull From Remote Repositories</vt:lpstr>
      <vt:lpstr>How To Push And Pull From Remote Repositories (Adding Remote Repositories)</vt:lpstr>
      <vt:lpstr>Creating the Git repository</vt:lpstr>
      <vt:lpstr>Steps For Creating The Repository 1</vt:lpstr>
      <vt:lpstr>Steps For Creating The Repository 2</vt:lpstr>
      <vt:lpstr>Steps For Creating The Repository 3</vt:lpstr>
      <vt:lpstr>Fetching and Pulling from Your Remotes</vt:lpstr>
      <vt:lpstr>Reference</vt:lpstr>
      <vt:lpstr>QUESTIONS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creative.services.presentations@accenture.com</dc:creator>
  <cp:lastModifiedBy>Manlapaz, Mirasol S.</cp:lastModifiedBy>
  <cp:revision>41</cp:revision>
  <cp:lastPrinted>2009-05-13T12:37:25Z</cp:lastPrinted>
  <dcterms:created xsi:type="dcterms:W3CDTF">2014-04-11T05:16:37Z</dcterms:created>
  <dcterms:modified xsi:type="dcterms:W3CDTF">2017-10-23T08:46:09Z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0x0101003D18B4BFBE44CB4787AA86045C9A6063</vt:lpwstr>
  </property>
  <property fmtid="{D5CDD505-2E9C-101B-9397-08002B2CF9AE}" pid="3" name="UserName">
    <vt:lpwstr>w.a.lee</vt:lpwstr>
  </property>
  <property fmtid="{D5CDD505-2E9C-101B-9397-08002B2CF9AE}" pid="4" name="ComputerName">
    <vt:lpwstr>MW7ZKKIP9LROPZ</vt:lpwstr>
  </property>
  <property fmtid="{D5CDD505-2E9C-101B-9397-08002B2CF9AE}" pid="5" name="palette_size">
    <vt:lpwstr>6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  <property fmtid="{D5CDD505-2E9C-101B-9397-08002B2CF9AE}" pid="19" name="Order">
    <vt:r8>154500</vt:r8>
  </property>
  <property fmtid="{D5CDD505-2E9C-101B-9397-08002B2CF9AE}" pid="20" name="xd_ProgID">
    <vt:lpwstr/>
  </property>
  <property fmtid="{D5CDD505-2E9C-101B-9397-08002B2CF9AE}" pid="21" name="_SourceUrl">
    <vt:lpwstr/>
  </property>
  <property fmtid="{D5CDD505-2E9C-101B-9397-08002B2CF9AE}" pid="22" name="_SharedFileIndex">
    <vt:lpwstr/>
  </property>
  <property fmtid="{D5CDD505-2E9C-101B-9397-08002B2CF9AE}" pid="23" name="TemplateUrl">
    <vt:lpwstr/>
  </property>
  <property fmtid="{D5CDD505-2E9C-101B-9397-08002B2CF9AE}" pid="24" name="_CopySource">
    <vt:lpwstr>https://ts.accenture.com/sites/pdcdevelopmentcontrolservices/DevOps/DevOps/Training and Enablement Tower/Training Materials/DTS Bootcamp - Revised/Archived(8-2-2018)/DAY 3-4/GIT.pptx</vt:lpwstr>
  </property>
</Properties>
</file>