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2" r:id="rId18"/>
    <p:sldId id="270" r:id="rId19"/>
    <p:sldId id="273"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62"/>
    <a:srgbClr val="0049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4615"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B3268-F166-4855-ABEB-3DFEDAFA0CB7}" type="datetimeFigureOut">
              <a:rPr lang="en-US" smtClean="0"/>
              <a:t>11/2/2017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FA37B4-E6D2-4FC6-BA33-339533BFCF79}" type="slidenum">
              <a:rPr lang="en-US" smtClean="0"/>
              <a:t>‹#›</a:t>
            </a:fld>
            <a:endParaRPr lang="en-US"/>
          </a:p>
        </p:txBody>
      </p:sp>
    </p:spTree>
    <p:extLst>
      <p:ext uri="{BB962C8B-B14F-4D97-AF65-F5344CB8AC3E}">
        <p14:creationId xmlns:p14="http://schemas.microsoft.com/office/powerpoint/2010/main" val="115000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B26AC8-95BB-4673-A05A-0D9624B1EDA7}"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4C9A7-5A63-4ECA-A904-7D55CCA81524}" type="slidenum">
              <a:rPr lang="en-US" smtClean="0"/>
              <a:t>‹#›</a:t>
            </a:fld>
            <a:endParaRPr lang="en-US"/>
          </a:p>
        </p:txBody>
      </p:sp>
    </p:spTree>
    <p:extLst>
      <p:ext uri="{BB962C8B-B14F-4D97-AF65-F5344CB8AC3E}">
        <p14:creationId xmlns:p14="http://schemas.microsoft.com/office/powerpoint/2010/main" val="154205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4C9A7-5A63-4ECA-A904-7D55CCA81524}" type="slidenum">
              <a:rPr lang="en-US" smtClean="0"/>
              <a:t>8</a:t>
            </a:fld>
            <a:endParaRPr lang="en-US"/>
          </a:p>
        </p:txBody>
      </p:sp>
    </p:spTree>
    <p:extLst>
      <p:ext uri="{BB962C8B-B14F-4D97-AF65-F5344CB8AC3E}">
        <p14:creationId xmlns:p14="http://schemas.microsoft.com/office/powerpoint/2010/main" val="128160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4C9A7-5A63-4ECA-A904-7D55CCA81524}" type="slidenum">
              <a:rPr lang="en-US" smtClean="0"/>
              <a:t>16</a:t>
            </a:fld>
            <a:endParaRPr lang="en-US"/>
          </a:p>
        </p:txBody>
      </p:sp>
    </p:spTree>
    <p:extLst>
      <p:ext uri="{BB962C8B-B14F-4D97-AF65-F5344CB8AC3E}">
        <p14:creationId xmlns:p14="http://schemas.microsoft.com/office/powerpoint/2010/main" val="4172438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04962"/>
        </a:solidFill>
        <a:effectLst/>
      </p:bgPr>
    </p:bg>
    <p:spTree>
      <p:nvGrpSpPr>
        <p:cNvPr id="1" name=""/>
        <p:cNvGrpSpPr/>
        <p:nvPr/>
      </p:nvGrpSpPr>
      <p:grpSpPr>
        <a:xfrm>
          <a:off x="0" y="0"/>
          <a:ext cx="0" cy="0"/>
          <a:chOff x="0" y="0"/>
          <a:chExt cx="0" cy="0"/>
        </a:xfrm>
      </p:grpSpPr>
      <p:sp>
        <p:nvSpPr>
          <p:cNvPr id="490" name="below gradient"/>
          <p:cNvSpPr/>
          <p:nvPr userDrawn="1"/>
        </p:nvSpPr>
        <p:spPr>
          <a:xfrm flipH="1">
            <a:off x="0" y="248"/>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1" name="below gradient"/>
          <p:cNvSpPr/>
          <p:nvPr userDrawn="1"/>
        </p:nvSpPr>
        <p:spPr>
          <a:xfrm flipV="1">
            <a:off x="0" y="0"/>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2" name="Rectangle 491"/>
          <p:cNvSpPr/>
          <p:nvPr userDrawn="1"/>
        </p:nvSpPr>
        <p:spPr>
          <a:xfrm>
            <a:off x="1282" y="7161"/>
            <a:ext cx="12191015" cy="6845731"/>
          </a:xfrm>
          <a:prstGeom prst="rect">
            <a:avLst/>
          </a:prstGeom>
          <a:solidFill>
            <a:srgbClr val="276195">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84" name="Group 83"/>
          <p:cNvGrpSpPr/>
          <p:nvPr userDrawn="1"/>
        </p:nvGrpSpPr>
        <p:grpSpPr>
          <a:xfrm>
            <a:off x="10282585" y="53749"/>
            <a:ext cx="1909415" cy="1409079"/>
            <a:chOff x="10183164" y="72799"/>
            <a:chExt cx="1909415" cy="1409079"/>
          </a:xfrm>
        </p:grpSpPr>
        <p:grpSp>
          <p:nvGrpSpPr>
            <p:cNvPr id="85" name="Group 84"/>
            <p:cNvGrpSpPr/>
            <p:nvPr userDrawn="1"/>
          </p:nvGrpSpPr>
          <p:grpSpPr>
            <a:xfrm>
              <a:off x="10183164" y="72799"/>
              <a:ext cx="1909415" cy="1409079"/>
              <a:chOff x="10280795" y="-34358"/>
              <a:chExt cx="1909415" cy="1409079"/>
            </a:xfrm>
          </p:grpSpPr>
          <p:pic>
            <p:nvPicPr>
              <p:cNvPr id="90" name="Picture 8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0795" y="428549"/>
                <a:ext cx="1615465" cy="451467"/>
              </a:xfrm>
              <a:prstGeom prst="rect">
                <a:avLst/>
              </a:prstGeom>
            </p:spPr>
          </p:pic>
          <p:grpSp>
            <p:nvGrpSpPr>
              <p:cNvPr id="91" name="Group 90"/>
              <p:cNvGrpSpPr/>
              <p:nvPr userDrawn="1"/>
            </p:nvGrpSpPr>
            <p:grpSpPr>
              <a:xfrm flipV="1">
                <a:off x="10452210" y="-34358"/>
                <a:ext cx="1738000" cy="1409079"/>
                <a:chOff x="4249135" y="4146092"/>
                <a:chExt cx="2715724" cy="2201769"/>
              </a:xfrm>
              <a:solidFill>
                <a:schemeClr val="bg1"/>
              </a:solidFill>
            </p:grpSpPr>
            <p:sp>
              <p:nvSpPr>
                <p:cNvPr id="92" name="Rectangle 91"/>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3" name="Rectangle 92"/>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4" name="Rectangle 93"/>
                <p:cNvSpPr/>
                <p:nvPr/>
              </p:nvSpPr>
              <p:spPr>
                <a:xfrm>
                  <a:off x="6584926" y="5151696"/>
                  <a:ext cx="285761"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5" name="Rectangle 94"/>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Rectangle 95"/>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Rectangle 96"/>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Rectangle 97"/>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Rectangle 98"/>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Rectangle 99"/>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3" name="Rectangle 102"/>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4" name="Rectangle 103"/>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 name="Rectangle 106"/>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10" name="Rectangle 109"/>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3" name="Rectangle 112"/>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114"/>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115"/>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116"/>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8" name="Rectangle 117"/>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9" name="Rectangle 118"/>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0" name="Rectangle 119"/>
                <p:cNvSpPr/>
                <p:nvPr/>
              </p:nvSpPr>
              <p:spPr>
                <a:xfrm rot="18573722">
                  <a:off x="5193505" y="6160117"/>
                  <a:ext cx="35720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1" name="Rectangle 120"/>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2" name="Rectangle 121"/>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23" name="Rectangle 122"/>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4" name="Rectangle 123"/>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25" name="Group 124"/>
                <p:cNvGrpSpPr/>
                <p:nvPr/>
              </p:nvGrpSpPr>
              <p:grpSpPr>
                <a:xfrm>
                  <a:off x="4321719" y="4745940"/>
                  <a:ext cx="478283" cy="115006"/>
                  <a:chOff x="2921000" y="2189868"/>
                  <a:chExt cx="478283" cy="115006"/>
                </a:xfrm>
                <a:grpFill/>
              </p:grpSpPr>
              <p:sp>
                <p:nvSpPr>
                  <p:cNvPr id="149" name="Oval 148"/>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0" name="Oval 149"/>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1" name="Oval 150"/>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2" name="Oval 151"/>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3" name="Oval 152"/>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4" name="Oval 153"/>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5" name="Oval 154"/>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6" name="Oval 155"/>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7" name="Oval 156"/>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8" name="Oval 157"/>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9" name="Oval 158"/>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0" name="Oval 159"/>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26" name="Rectangle 125"/>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7" name="Rectangle 126"/>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8" name="Rectangle 127"/>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9" name="Rectangle 128"/>
                <p:cNvSpPr/>
                <p:nvPr/>
              </p:nvSpPr>
              <p:spPr>
                <a:xfrm flipV="1">
                  <a:off x="4589989" y="4672465"/>
                  <a:ext cx="1311542"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0" name="Rectangle 129"/>
                <p:cNvSpPr/>
                <p:nvPr/>
              </p:nvSpPr>
              <p:spPr>
                <a:xfrm rot="13626139">
                  <a:off x="4105303" y="4457207"/>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1" name="Rectangle 130"/>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2" name="Rectangle 131"/>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3" name="Rectangle 132"/>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34" name="Group 133"/>
                <p:cNvGrpSpPr/>
                <p:nvPr/>
              </p:nvGrpSpPr>
              <p:grpSpPr>
                <a:xfrm rot="5400000">
                  <a:off x="4722780" y="4386399"/>
                  <a:ext cx="186729" cy="128527"/>
                  <a:chOff x="4047804" y="1772930"/>
                  <a:chExt cx="186729" cy="128527"/>
                </a:xfrm>
                <a:grpFill/>
              </p:grpSpPr>
              <p:sp>
                <p:nvSpPr>
                  <p:cNvPr id="146" name="Rectangle 145"/>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7" name="Rectangle 146"/>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148" name="Rectangle 147"/>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grpSp>
            <p:sp>
              <p:nvSpPr>
                <p:cNvPr id="135" name="Rectangle 134"/>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6" name="Rectangle 135"/>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7" name="Rectangle 136"/>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8" name="Rectangle 137"/>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9" name="Rectangle 138"/>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0" name="Rectangle 139"/>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1" name="Rectangle 140"/>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2" name="Rectangle 141"/>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3" name="Rectangle 142"/>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4" name="Rectangle 143"/>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5" name="Rectangle 144"/>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86" name="Rectangle 85"/>
            <p:cNvSpPr/>
            <p:nvPr userDrawn="1"/>
          </p:nvSpPr>
          <p:spPr>
            <a:xfrm flipV="1">
              <a:off x="11761202" y="889653"/>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7" name="Rectangle 86"/>
            <p:cNvSpPr/>
            <p:nvPr userDrawn="1"/>
          </p:nvSpPr>
          <p:spPr>
            <a:xfrm flipV="1">
              <a:off x="11851138" y="768705"/>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87"/>
            <p:cNvSpPr/>
            <p:nvPr userDrawn="1"/>
          </p:nvSpPr>
          <p:spPr>
            <a:xfrm flipV="1">
              <a:off x="11850962" y="711204"/>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userDrawn="1"/>
          </p:nvSpPr>
          <p:spPr>
            <a:xfrm flipV="1">
              <a:off x="11767284" y="654317"/>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pic>
        <p:nvPicPr>
          <p:cNvPr id="16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162" name="Group 161"/>
          <p:cNvGrpSpPr/>
          <p:nvPr userDrawn="1"/>
        </p:nvGrpSpPr>
        <p:grpSpPr>
          <a:xfrm>
            <a:off x="8687063" y="1682621"/>
            <a:ext cx="3074395" cy="2060440"/>
            <a:chOff x="5701703" y="682760"/>
            <a:chExt cx="3074395" cy="2060440"/>
          </a:xfrm>
        </p:grpSpPr>
        <p:sp>
          <p:nvSpPr>
            <p:cNvPr id="163" name="Freeform 162"/>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a:p>
          </p:txBody>
        </p:sp>
        <p:pic>
          <p:nvPicPr>
            <p:cNvPr id="164" name="Picture 1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65" name="Picture 16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18989" y="6248784"/>
            <a:ext cx="4698000" cy="228799"/>
          </a:xfrm>
          <a:prstGeom prst="rect">
            <a:avLst/>
          </a:prstGeom>
          <a:noFill/>
          <a:ln>
            <a:noFill/>
          </a:ln>
        </p:spPr>
      </p:pic>
      <p:pic>
        <p:nvPicPr>
          <p:cNvPr id="166" name="Picture 165"/>
          <p:cNvPicPr>
            <a:picLocks noChangeAspect="1"/>
          </p:cNvPicPr>
          <p:nvPr userDrawn="1"/>
        </p:nvPicPr>
        <p:blipFill rotWithShape="1">
          <a:blip r:embed="rId6"/>
          <a:srcRect l="34261" b="32713"/>
          <a:stretch/>
        </p:blipFill>
        <p:spPr>
          <a:xfrm>
            <a:off x="0" y="2718925"/>
            <a:ext cx="3875544" cy="4139077"/>
          </a:xfrm>
          <a:prstGeom prst="rect">
            <a:avLst/>
          </a:prstGeom>
        </p:spPr>
      </p:pic>
    </p:spTree>
    <p:extLst>
      <p:ext uri="{BB962C8B-B14F-4D97-AF65-F5344CB8AC3E}">
        <p14:creationId xmlns:p14="http://schemas.microsoft.com/office/powerpoint/2010/main" val="1649015112"/>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093EB1-D503-4E84-8A6C-B265805242E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487517479"/>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755614749"/>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26100905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pic>
        <p:nvPicPr>
          <p:cNvPr id="32" name="Picture 31"/>
          <p:cNvPicPr>
            <a:picLocks noChangeAspect="1"/>
          </p:cNvPicPr>
          <p:nvPr userDrawn="1"/>
        </p:nvPicPr>
        <p:blipFill>
          <a:blip r:embed="rId2"/>
          <a:stretch>
            <a:fillRect/>
          </a:stretch>
        </p:blipFill>
        <p:spPr>
          <a:xfrm>
            <a:off x="0" y="857"/>
            <a:ext cx="12192000" cy="6844873"/>
          </a:xfrm>
          <a:prstGeom prst="rect">
            <a:avLst/>
          </a:prstGeom>
        </p:spPr>
      </p:pic>
      <p:sp>
        <p:nvSpPr>
          <p:cNvPr id="308" name="Rectangle 307"/>
          <p:cNvSpPr/>
          <p:nvPr userDrawn="1"/>
        </p:nvSpPr>
        <p:spPr>
          <a:xfrm rot="10800000" flipV="1">
            <a:off x="7135091" y="-12878"/>
            <a:ext cx="5056909" cy="4197927"/>
          </a:xfrm>
          <a:prstGeom prst="rect">
            <a:avLst/>
          </a:prstGeom>
          <a:gradFill flip="none" rotWithShape="1">
            <a:gsLst>
              <a:gs pos="38000">
                <a:srgbClr val="5B9BD5">
                  <a:lumMod val="0"/>
                  <a:alpha val="0"/>
                </a:srgbClr>
              </a:gs>
              <a:gs pos="0">
                <a:srgbClr val="5B9BD5">
                  <a:lumMod val="0"/>
                </a:srgbClr>
              </a:gs>
            </a:gsLst>
            <a:lin ang="30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below gradient"/>
          <p:cNvSpPr/>
          <p:nvPr userDrawn="1"/>
        </p:nvSpPr>
        <p:spPr>
          <a:xfrm flipH="1">
            <a:off x="1" y="1"/>
            <a:ext cx="12192000" cy="6845730"/>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below gradient"/>
          <p:cNvSpPr/>
          <p:nvPr userDrawn="1"/>
        </p:nvSpPr>
        <p:spPr>
          <a:xfrm flipV="1">
            <a:off x="0" y="858"/>
            <a:ext cx="12192000" cy="6857752"/>
          </a:xfrm>
          <a:prstGeom prst="rect">
            <a:avLst/>
          </a:prstGeom>
          <a:gradFill flip="none" rotWithShape="1">
            <a:gsLst>
              <a:gs pos="0">
                <a:schemeClr val="tx1"/>
              </a:gs>
              <a:gs pos="60000">
                <a:schemeClr val="tx1">
                  <a:alpha val="0"/>
                </a:schemeClr>
              </a:gs>
              <a:gs pos="83000">
                <a:schemeClr val="tx1">
                  <a:alpha val="0"/>
                </a:schemeClr>
              </a:gs>
              <a:gs pos="100000">
                <a:schemeClr val="tx1">
                  <a:alpha val="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p:cNvSpPr/>
          <p:nvPr userDrawn="1"/>
        </p:nvSpPr>
        <p:spPr>
          <a:xfrm>
            <a:off x="985" y="-7414"/>
            <a:ext cx="12191015" cy="6866024"/>
          </a:xfrm>
          <a:prstGeom prst="rect">
            <a:avLst/>
          </a:prstGeom>
          <a:solidFill>
            <a:srgbClr val="276195">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1329830"/>
            <a:ext cx="12190211" cy="55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31" name="Group 230"/>
          <p:cNvGrpSpPr/>
          <p:nvPr userDrawn="1"/>
        </p:nvGrpSpPr>
        <p:grpSpPr>
          <a:xfrm>
            <a:off x="10282585" y="53749"/>
            <a:ext cx="1909415" cy="1409079"/>
            <a:chOff x="10183164" y="72799"/>
            <a:chExt cx="1909415" cy="1409079"/>
          </a:xfrm>
        </p:grpSpPr>
        <p:grpSp>
          <p:nvGrpSpPr>
            <p:cNvPr id="232" name="Group 231"/>
            <p:cNvGrpSpPr/>
            <p:nvPr userDrawn="1"/>
          </p:nvGrpSpPr>
          <p:grpSpPr>
            <a:xfrm>
              <a:off x="10183164" y="72799"/>
              <a:ext cx="1909415" cy="1409079"/>
              <a:chOff x="10280795" y="-34358"/>
              <a:chExt cx="1909415" cy="1409079"/>
            </a:xfrm>
          </p:grpSpPr>
          <p:pic>
            <p:nvPicPr>
              <p:cNvPr id="237" name="Picture 2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80795" y="428549"/>
                <a:ext cx="1615465" cy="451467"/>
              </a:xfrm>
              <a:prstGeom prst="rect">
                <a:avLst/>
              </a:prstGeom>
            </p:spPr>
          </p:pic>
          <p:grpSp>
            <p:nvGrpSpPr>
              <p:cNvPr id="238" name="Group 237"/>
              <p:cNvGrpSpPr/>
              <p:nvPr userDrawn="1"/>
            </p:nvGrpSpPr>
            <p:grpSpPr>
              <a:xfrm flipV="1">
                <a:off x="10452210" y="-34358"/>
                <a:ext cx="1738000" cy="1409079"/>
                <a:chOff x="4249135" y="4146092"/>
                <a:chExt cx="2715724" cy="2201769"/>
              </a:xfrm>
              <a:solidFill>
                <a:schemeClr val="bg1"/>
              </a:solidFill>
            </p:grpSpPr>
            <p:sp>
              <p:nvSpPr>
                <p:cNvPr id="239" name="Rectangle 238"/>
                <p:cNvSpPr/>
                <p:nvPr/>
              </p:nvSpPr>
              <p:spPr>
                <a:xfrm>
                  <a:off x="6385304" y="5609844"/>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0" name="Rectangle 239"/>
                <p:cNvSpPr/>
                <p:nvPr/>
              </p:nvSpPr>
              <p:spPr>
                <a:xfrm>
                  <a:off x="6278152" y="5519239"/>
                  <a:ext cx="68580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1" name="Rectangle 240"/>
                <p:cNvSpPr/>
                <p:nvPr/>
              </p:nvSpPr>
              <p:spPr>
                <a:xfrm>
                  <a:off x="6584926" y="5151696"/>
                  <a:ext cx="285761"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2" name="Rectangle 241"/>
                <p:cNvSpPr/>
                <p:nvPr/>
              </p:nvSpPr>
              <p:spPr>
                <a:xfrm>
                  <a:off x="6326354" y="4785693"/>
                  <a:ext cx="638505"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3" name="Rectangle 242"/>
                <p:cNvSpPr/>
                <p:nvPr/>
              </p:nvSpPr>
              <p:spPr>
                <a:xfrm>
                  <a:off x="6243009" y="4877131"/>
                  <a:ext cx="7218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4" name="Rectangle 243"/>
                <p:cNvSpPr/>
                <p:nvPr/>
              </p:nvSpPr>
              <p:spPr>
                <a:xfrm>
                  <a:off x="6140617" y="4968570"/>
                  <a:ext cx="82424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5" name="Rectangle 244"/>
                <p:cNvSpPr/>
                <p:nvPr/>
              </p:nvSpPr>
              <p:spPr>
                <a:xfrm rot="18573722">
                  <a:off x="5943961" y="5818126"/>
                  <a:ext cx="5486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6" name="Rectangle 245"/>
                <p:cNvSpPr/>
                <p:nvPr/>
              </p:nvSpPr>
              <p:spPr>
                <a:xfrm>
                  <a:off x="5474080" y="6024819"/>
                  <a:ext cx="579549"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7" name="Rectangle 246"/>
                <p:cNvSpPr/>
                <p:nvPr/>
              </p:nvSpPr>
              <p:spPr>
                <a:xfrm rot="18573722">
                  <a:off x="5873444" y="5710588"/>
                  <a:ext cx="5029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8" name="Rectangle 247"/>
                <p:cNvSpPr/>
                <p:nvPr/>
              </p:nvSpPr>
              <p:spPr>
                <a:xfrm>
                  <a:off x="5241084" y="5901128"/>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9" name="Rectangle 248"/>
                <p:cNvSpPr/>
                <p:nvPr/>
              </p:nvSpPr>
              <p:spPr>
                <a:xfrm>
                  <a:off x="4672841" y="5773496"/>
                  <a:ext cx="109728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0" name="Rectangle 249"/>
                <p:cNvSpPr/>
                <p:nvPr/>
              </p:nvSpPr>
              <p:spPr>
                <a:xfrm>
                  <a:off x="4249135" y="6228066"/>
                  <a:ext cx="73152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1" name="Rectangle 250"/>
                <p:cNvSpPr/>
                <p:nvPr/>
              </p:nvSpPr>
              <p:spPr>
                <a:xfrm>
                  <a:off x="4275999" y="621892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2" name="Rectangle 251"/>
                <p:cNvSpPr/>
                <p:nvPr/>
              </p:nvSpPr>
              <p:spPr>
                <a:xfrm>
                  <a:off x="5541206" y="601567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3" name="Rectangle 252"/>
                <p:cNvSpPr/>
                <p:nvPr/>
              </p:nvSpPr>
              <p:spPr>
                <a:xfrm>
                  <a:off x="4763481" y="5764352"/>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4" name="Rectangle 253"/>
                <p:cNvSpPr/>
                <p:nvPr/>
              </p:nvSpPr>
              <p:spPr>
                <a:xfrm>
                  <a:off x="6873355" y="5601519"/>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5" name="Rectangle 254"/>
                <p:cNvSpPr/>
                <p:nvPr/>
              </p:nvSpPr>
              <p:spPr>
                <a:xfrm>
                  <a:off x="4718284" y="5932619"/>
                  <a:ext cx="166705" cy="914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6" name="Rectangle 255"/>
                <p:cNvSpPr/>
                <p:nvPr/>
              </p:nvSpPr>
              <p:spPr>
                <a:xfrm>
                  <a:off x="4702997" y="5913723"/>
                  <a:ext cx="200025" cy="128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257" name="Rectangle 256"/>
                <p:cNvSpPr/>
                <p:nvPr/>
              </p:nvSpPr>
              <p:spPr>
                <a:xfrm rot="5400000" flipH="1" flipV="1">
                  <a:off x="4692921" y="6067280"/>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8" name="Rectangle 257"/>
                <p:cNvSpPr/>
                <p:nvPr/>
              </p:nvSpPr>
              <p:spPr>
                <a:xfrm rot="5400000" flipH="1" flipV="1">
                  <a:off x="473816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9" name="Rectangle 258"/>
                <p:cNvSpPr/>
                <p:nvPr/>
              </p:nvSpPr>
              <p:spPr>
                <a:xfrm rot="5400000" flipH="1" flipV="1">
                  <a:off x="4785085" y="6067279"/>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0" name="Rectangle 259"/>
                <p:cNvSpPr/>
                <p:nvPr/>
              </p:nvSpPr>
              <p:spPr>
                <a:xfrm rot="5400000" flipH="1" flipV="1">
                  <a:off x="4830329" y="606727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1" name="Rectangle 260"/>
                <p:cNvSpPr/>
                <p:nvPr/>
              </p:nvSpPr>
              <p:spPr>
                <a:xfrm rot="5400000" flipH="1" flipV="1">
                  <a:off x="4871962" y="6067088"/>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2" name="Rectangle 261"/>
                <p:cNvSpPr/>
                <p:nvPr/>
              </p:nvSpPr>
              <p:spPr>
                <a:xfrm rot="5400000" flipH="1" flipV="1">
                  <a:off x="4688349" y="5880783"/>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3" name="Rectangle 262"/>
                <p:cNvSpPr/>
                <p:nvPr/>
              </p:nvSpPr>
              <p:spPr>
                <a:xfrm rot="5400000" flipH="1" flipV="1">
                  <a:off x="473359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4" name="Rectangle 263"/>
                <p:cNvSpPr/>
                <p:nvPr/>
              </p:nvSpPr>
              <p:spPr>
                <a:xfrm rot="5400000" flipH="1" flipV="1">
                  <a:off x="4780513" y="5880782"/>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5" name="Rectangle 264"/>
                <p:cNvSpPr/>
                <p:nvPr/>
              </p:nvSpPr>
              <p:spPr>
                <a:xfrm rot="5400000" flipH="1" flipV="1">
                  <a:off x="4825757" y="588078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6" name="Rectangle 265"/>
                <p:cNvSpPr/>
                <p:nvPr/>
              </p:nvSpPr>
              <p:spPr>
                <a:xfrm rot="5400000" flipH="1" flipV="1">
                  <a:off x="4867390" y="5880591"/>
                  <a:ext cx="45720" cy="91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7" name="Rectangle 266"/>
                <p:cNvSpPr/>
                <p:nvPr/>
              </p:nvSpPr>
              <p:spPr>
                <a:xfrm rot="18573722">
                  <a:off x="5193505" y="6160117"/>
                  <a:ext cx="357201"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8" name="Rectangle 267"/>
                <p:cNvSpPr/>
                <p:nvPr/>
              </p:nvSpPr>
              <p:spPr>
                <a:xfrm rot="18573722">
                  <a:off x="4894816" y="6066098"/>
                  <a:ext cx="429768"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9" name="Rectangle 268"/>
                <p:cNvSpPr/>
                <p:nvPr/>
              </p:nvSpPr>
              <p:spPr>
                <a:xfrm>
                  <a:off x="4367585" y="5196916"/>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270" name="Rectangle 269"/>
                <p:cNvSpPr/>
                <p:nvPr/>
              </p:nvSpPr>
              <p:spPr>
                <a:xfrm>
                  <a:off x="4338710" y="5252575"/>
                  <a:ext cx="274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1" name="Rectangle 270"/>
                <p:cNvSpPr/>
                <p:nvPr/>
              </p:nvSpPr>
              <p:spPr>
                <a:xfrm>
                  <a:off x="5486186" y="5757721"/>
                  <a:ext cx="114298" cy="4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2" name="Group 271"/>
                <p:cNvGrpSpPr/>
                <p:nvPr/>
              </p:nvGrpSpPr>
              <p:grpSpPr>
                <a:xfrm>
                  <a:off x="4321719" y="4745940"/>
                  <a:ext cx="478283" cy="115006"/>
                  <a:chOff x="2921000" y="2189868"/>
                  <a:chExt cx="478283" cy="115006"/>
                </a:xfrm>
                <a:grpFill/>
              </p:grpSpPr>
              <p:sp>
                <p:nvSpPr>
                  <p:cNvPr id="296" name="Oval 295"/>
                  <p:cNvSpPr/>
                  <p:nvPr/>
                </p:nvSpPr>
                <p:spPr>
                  <a:xfrm>
                    <a:off x="2921000"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7" name="Oval 296"/>
                  <p:cNvSpPr/>
                  <p:nvPr/>
                </p:nvSpPr>
                <p:spPr>
                  <a:xfrm>
                    <a:off x="2921000"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8" name="Oval 297"/>
                  <p:cNvSpPr/>
                  <p:nvPr/>
                </p:nvSpPr>
                <p:spPr>
                  <a:xfrm>
                    <a:off x="3011488"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9" name="Oval 298"/>
                  <p:cNvSpPr/>
                  <p:nvPr/>
                </p:nvSpPr>
                <p:spPr>
                  <a:xfrm>
                    <a:off x="3011488"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0" name="Oval 299"/>
                  <p:cNvSpPr/>
                  <p:nvPr/>
                </p:nvSpPr>
                <p:spPr>
                  <a:xfrm>
                    <a:off x="3101976"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1" name="Oval 300"/>
                  <p:cNvSpPr/>
                  <p:nvPr/>
                </p:nvSpPr>
                <p:spPr>
                  <a:xfrm>
                    <a:off x="3101976"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2" name="Oval 301"/>
                  <p:cNvSpPr/>
                  <p:nvPr/>
                </p:nvSpPr>
                <p:spPr>
                  <a:xfrm>
                    <a:off x="3192464" y="2191649"/>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3" name="Oval 302"/>
                  <p:cNvSpPr/>
                  <p:nvPr/>
                </p:nvSpPr>
                <p:spPr>
                  <a:xfrm>
                    <a:off x="3192464" y="2277442"/>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4" name="Oval 303"/>
                  <p:cNvSpPr/>
                  <p:nvPr/>
                </p:nvSpPr>
                <p:spPr>
                  <a:xfrm>
                    <a:off x="3281363"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5" name="Oval 304"/>
                  <p:cNvSpPr/>
                  <p:nvPr/>
                </p:nvSpPr>
                <p:spPr>
                  <a:xfrm>
                    <a:off x="3281363"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6" name="Oval 305"/>
                  <p:cNvSpPr/>
                  <p:nvPr/>
                </p:nvSpPr>
                <p:spPr>
                  <a:xfrm>
                    <a:off x="3371851" y="2189868"/>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7" name="Oval 306"/>
                  <p:cNvSpPr/>
                  <p:nvPr/>
                </p:nvSpPr>
                <p:spPr>
                  <a:xfrm>
                    <a:off x="3371851" y="2275661"/>
                    <a:ext cx="27432" cy="274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73" name="Rectangle 272"/>
                <p:cNvSpPr/>
                <p:nvPr/>
              </p:nvSpPr>
              <p:spPr>
                <a:xfrm>
                  <a:off x="5588744" y="4773090"/>
                  <a:ext cx="121729" cy="635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4" name="Rectangle 273"/>
                <p:cNvSpPr/>
                <p:nvPr/>
              </p:nvSpPr>
              <p:spPr>
                <a:xfrm>
                  <a:off x="5476242" y="479113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5" name="Rectangle 274"/>
                <p:cNvSpPr/>
                <p:nvPr/>
              </p:nvSpPr>
              <p:spPr>
                <a:xfrm rot="3026278" flipH="1">
                  <a:off x="5824611" y="4819343"/>
                  <a:ext cx="390032"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6" name="Rectangle 275"/>
                <p:cNvSpPr/>
                <p:nvPr/>
              </p:nvSpPr>
              <p:spPr>
                <a:xfrm flipV="1">
                  <a:off x="4589989" y="4672465"/>
                  <a:ext cx="1311542" cy="14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7" name="Rectangle 276"/>
                <p:cNvSpPr/>
                <p:nvPr/>
              </p:nvSpPr>
              <p:spPr>
                <a:xfrm rot="13626139">
                  <a:off x="4105303" y="4457207"/>
                  <a:ext cx="580873"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8" name="Rectangle 277"/>
                <p:cNvSpPr/>
                <p:nvPr/>
              </p:nvSpPr>
              <p:spPr>
                <a:xfrm rot="3026278" flipH="1">
                  <a:off x="5922291" y="4728238"/>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9" name="Rectangle 278"/>
                <p:cNvSpPr/>
                <p:nvPr/>
              </p:nvSpPr>
              <p:spPr>
                <a:xfrm>
                  <a:off x="4716629" y="4579672"/>
                  <a:ext cx="12875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0" name="Rectangle 279"/>
                <p:cNvSpPr/>
                <p:nvPr/>
              </p:nvSpPr>
              <p:spPr>
                <a:xfrm rot="3026278" flipH="1">
                  <a:off x="4398682" y="4429087"/>
                  <a:ext cx="399840"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81" name="Group 280"/>
                <p:cNvGrpSpPr/>
                <p:nvPr/>
              </p:nvGrpSpPr>
              <p:grpSpPr>
                <a:xfrm rot="5400000">
                  <a:off x="4722780" y="4386399"/>
                  <a:ext cx="186729" cy="128527"/>
                  <a:chOff x="4047804" y="1772930"/>
                  <a:chExt cx="186729" cy="128527"/>
                </a:xfrm>
                <a:grpFill/>
              </p:grpSpPr>
              <p:sp>
                <p:nvSpPr>
                  <p:cNvPr id="293" name="Rectangle 292"/>
                  <p:cNvSpPr/>
                  <p:nvPr/>
                </p:nvSpPr>
                <p:spPr>
                  <a:xfrm>
                    <a:off x="4070718" y="1779720"/>
                    <a:ext cx="147734" cy="1175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4" name="Rectangle 293"/>
                  <p:cNvSpPr/>
                  <p:nvPr/>
                </p:nvSpPr>
                <p:spPr>
                  <a:xfrm>
                    <a:off x="4216245" y="1772951"/>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295" name="Rectangle 294"/>
                  <p:cNvSpPr/>
                  <p:nvPr/>
                </p:nvSpPr>
                <p:spPr>
                  <a:xfrm>
                    <a:off x="4047804" y="1772930"/>
                    <a:ext cx="18288" cy="12850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grpSp>
            <p:sp>
              <p:nvSpPr>
                <p:cNvPr id="282" name="Rectangle 281"/>
                <p:cNvSpPr/>
                <p:nvPr/>
              </p:nvSpPr>
              <p:spPr>
                <a:xfrm rot="3026278" flipH="1">
                  <a:off x="5726518" y="4505277"/>
                  <a:ext cx="736657"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3" name="Rectangle 282"/>
                <p:cNvSpPr/>
                <p:nvPr/>
              </p:nvSpPr>
              <p:spPr>
                <a:xfrm>
                  <a:off x="4890250" y="4226368"/>
                  <a:ext cx="978904" cy="18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4" name="Rectangle 283"/>
                <p:cNvSpPr/>
                <p:nvPr/>
              </p:nvSpPr>
              <p:spPr>
                <a:xfrm>
                  <a:off x="6872498" y="550924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5" name="Rectangle 284"/>
                <p:cNvSpPr/>
                <p:nvPr/>
              </p:nvSpPr>
              <p:spPr>
                <a:xfrm>
                  <a:off x="6873355" y="5415398"/>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6" name="Rectangle 285"/>
                <p:cNvSpPr/>
                <p:nvPr/>
              </p:nvSpPr>
              <p:spPr>
                <a:xfrm>
                  <a:off x="6872498" y="53231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7" name="Rectangle 286"/>
                <p:cNvSpPr/>
                <p:nvPr/>
              </p:nvSpPr>
              <p:spPr>
                <a:xfrm>
                  <a:off x="6873355" y="523372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8" name="Rectangle 287"/>
                <p:cNvSpPr/>
                <p:nvPr/>
              </p:nvSpPr>
              <p:spPr>
                <a:xfrm>
                  <a:off x="6872498" y="514145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9" name="Rectangle 288"/>
                <p:cNvSpPr/>
                <p:nvPr/>
              </p:nvSpPr>
              <p:spPr>
                <a:xfrm>
                  <a:off x="6873355" y="504760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0" name="Rectangle 289"/>
                <p:cNvSpPr/>
                <p:nvPr/>
              </p:nvSpPr>
              <p:spPr>
                <a:xfrm>
                  <a:off x="6872498" y="4955335"/>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1" name="Rectangle 290"/>
                <p:cNvSpPr/>
                <p:nvPr/>
              </p:nvSpPr>
              <p:spPr>
                <a:xfrm>
                  <a:off x="6873355" y="4871347"/>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2" name="Rectangle 291"/>
                <p:cNvSpPr/>
                <p:nvPr/>
              </p:nvSpPr>
              <p:spPr>
                <a:xfrm>
                  <a:off x="6872498" y="4779076"/>
                  <a:ext cx="91440" cy="36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33" name="Rectangle 232"/>
            <p:cNvSpPr/>
            <p:nvPr userDrawn="1"/>
          </p:nvSpPr>
          <p:spPr>
            <a:xfrm flipV="1">
              <a:off x="11761202" y="889653"/>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4" name="Rectangle 233"/>
            <p:cNvSpPr/>
            <p:nvPr userDrawn="1"/>
          </p:nvSpPr>
          <p:spPr>
            <a:xfrm flipV="1">
              <a:off x="11851138" y="768705"/>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5" name="Rectangle 234"/>
            <p:cNvSpPr/>
            <p:nvPr userDrawn="1"/>
          </p:nvSpPr>
          <p:spPr>
            <a:xfrm flipV="1">
              <a:off x="11850962" y="711204"/>
              <a:ext cx="18288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6" name="Rectangle 235"/>
            <p:cNvSpPr/>
            <p:nvPr userDrawn="1"/>
          </p:nvSpPr>
          <p:spPr>
            <a:xfrm flipV="1">
              <a:off x="11767284" y="654317"/>
              <a:ext cx="27432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09" name="Slide Number Placeholder 2"/>
          <p:cNvSpPr txBox="1">
            <a:spLocks/>
          </p:cNvSpPr>
          <p:nvPr userDrawn="1"/>
        </p:nvSpPr>
        <p:spPr>
          <a:xfrm>
            <a:off x="11097760" y="6432776"/>
            <a:ext cx="920069" cy="363538"/>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3954299-DE52-47A8-A04E-69FC1668FE8B}" type="slidenum">
              <a:rPr lang="en-US" smtClean="0"/>
              <a:pPr/>
              <a:t>‹#›</a:t>
            </a:fld>
            <a:endParaRPr lang="en-US" dirty="0"/>
          </a:p>
        </p:txBody>
      </p:sp>
      <p:sp>
        <p:nvSpPr>
          <p:cNvPr id="310" name="Footer Placeholder 3"/>
          <p:cNvSpPr txBox="1">
            <a:spLocks/>
          </p:cNvSpPr>
          <p:nvPr userDrawn="1"/>
        </p:nvSpPr>
        <p:spPr>
          <a:xfrm>
            <a:off x="152400" y="6385945"/>
            <a:ext cx="4489450" cy="4572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t>Copyright © 2016 Accenture All Rights Reserved.</a:t>
            </a:r>
            <a:endParaRPr lang="en-US" dirty="0"/>
          </a:p>
        </p:txBody>
      </p:sp>
    </p:spTree>
    <p:extLst>
      <p:ext uri="{BB962C8B-B14F-4D97-AF65-F5344CB8AC3E}">
        <p14:creationId xmlns:p14="http://schemas.microsoft.com/office/powerpoint/2010/main" val="358208134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3253368171"/>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093EB1-D503-4E84-8A6C-B265805242E3}"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65888540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93EB1-D503-4E84-8A6C-B265805242E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2285198810"/>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93EB1-D503-4E84-8A6C-B265805242E3}"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493569571"/>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93EB1-D503-4E84-8A6C-B265805242E3}"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685455809"/>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3EB1-D503-4E84-8A6C-B265805242E3}"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3135591276"/>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093EB1-D503-4E84-8A6C-B265805242E3}"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87B-0486-4634-B66E-ECB9816C1CA1}" type="slidenum">
              <a:rPr lang="en-US" smtClean="0"/>
              <a:t>‹#›</a:t>
            </a:fld>
            <a:endParaRPr lang="en-US"/>
          </a:p>
        </p:txBody>
      </p:sp>
    </p:spTree>
    <p:extLst>
      <p:ext uri="{BB962C8B-B14F-4D97-AF65-F5344CB8AC3E}">
        <p14:creationId xmlns:p14="http://schemas.microsoft.com/office/powerpoint/2010/main" val="191200614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93EB1-D503-4E84-8A6C-B265805242E3}"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F587B-0486-4634-B66E-ECB9816C1CA1}" type="slidenum">
              <a:rPr lang="en-US" smtClean="0"/>
              <a:t>‹#›</a:t>
            </a:fld>
            <a:endParaRPr lang="en-US"/>
          </a:p>
        </p:txBody>
      </p:sp>
    </p:spTree>
    <p:extLst>
      <p:ext uri="{BB962C8B-B14F-4D97-AF65-F5344CB8AC3E}">
        <p14:creationId xmlns:p14="http://schemas.microsoft.com/office/powerpoint/2010/main" val="2985051077"/>
      </p:ext>
    </p:extLst>
  </p:cSld>
  <p:clrMap bg1="lt1" tx1="dk1" bg2="lt2" tx2="dk2" accent1="accent1" accent2="accent2" accent3="accent3" accent4="accent4" accent5="accent5" accent6="accent6" hlink="hlink" folHlink="folHlink"/>
  <p:sldLayoutIdLst>
    <p:sldLayoutId id="2147483684" r:id="rId1"/>
    <p:sldLayoutId id="2147483674" r:id="rId2"/>
    <p:sldLayoutId id="2147483673"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954" y="1543593"/>
            <a:ext cx="1338828" cy="646331"/>
          </a:xfrm>
          <a:prstGeom prst="rect">
            <a:avLst/>
          </a:prstGeom>
          <a:noFill/>
        </p:spPr>
        <p:txBody>
          <a:bodyPr wrap="none" rtlCol="0">
            <a:spAutoFit/>
          </a:bodyPr>
          <a:lstStyle/>
          <a:p>
            <a:r>
              <a:rPr lang="en-US" sz="3600" dirty="0" err="1">
                <a:solidFill>
                  <a:schemeClr val="bg1"/>
                </a:solidFill>
                <a:latin typeface="Arial" panose="020B0604020202020204" pitchFamily="34" charset="0"/>
                <a:cs typeface="Arial" panose="020B0604020202020204" pitchFamily="34" charset="0"/>
              </a:rPr>
              <a:t>Gerrit</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152583"/>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UI – </a:t>
            </a:r>
            <a:r>
              <a:rPr lang="en-US" sz="2400" dirty="0" err="1">
                <a:solidFill>
                  <a:schemeClr val="bg1"/>
                </a:solidFill>
                <a:latin typeface="Arial" panose="020B0604020202020204" pitchFamily="34" charset="0"/>
                <a:cs typeface="Arial" panose="020B0604020202020204" pitchFamily="34" charset="0"/>
              </a:rPr>
              <a:t>MyReviews</a:t>
            </a:r>
            <a:endParaRPr lang="en-US" sz="2400" dirty="0">
              <a:solidFill>
                <a:schemeClr val="bg1"/>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446542" y="1790246"/>
            <a:ext cx="11281002" cy="4438650"/>
          </a:xfrm>
          <a:prstGeom prst="rect">
            <a:avLst/>
          </a:prstGeom>
        </p:spPr>
      </p:pic>
    </p:spTree>
    <p:extLst>
      <p:ext uri="{BB962C8B-B14F-4D97-AF65-F5344CB8AC3E}">
        <p14:creationId xmlns:p14="http://schemas.microsoft.com/office/powerpoint/2010/main" val="117268720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UI – Adding code reviewer </a:t>
            </a:r>
          </a:p>
        </p:txBody>
      </p:sp>
      <p:pic>
        <p:nvPicPr>
          <p:cNvPr id="5" name="Picture 4"/>
          <p:cNvPicPr>
            <a:picLocks noChangeAspect="1"/>
          </p:cNvPicPr>
          <p:nvPr/>
        </p:nvPicPr>
        <p:blipFill>
          <a:blip r:embed="rId2"/>
          <a:stretch>
            <a:fillRect/>
          </a:stretch>
        </p:blipFill>
        <p:spPr>
          <a:xfrm>
            <a:off x="391886" y="1768960"/>
            <a:ext cx="11509828" cy="4486697"/>
          </a:xfrm>
          <a:prstGeom prst="rect">
            <a:avLst/>
          </a:prstGeom>
        </p:spPr>
      </p:pic>
    </p:spTree>
    <p:extLst>
      <p:ext uri="{BB962C8B-B14F-4D97-AF65-F5344CB8AC3E}">
        <p14:creationId xmlns:p14="http://schemas.microsoft.com/office/powerpoint/2010/main" val="29820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UI – Criteria for Submit</a:t>
            </a:r>
          </a:p>
        </p:txBody>
      </p:sp>
      <p:pic>
        <p:nvPicPr>
          <p:cNvPr id="5" name="Picture 4"/>
          <p:cNvPicPr>
            <a:picLocks noChangeAspect="1"/>
          </p:cNvPicPr>
          <p:nvPr/>
        </p:nvPicPr>
        <p:blipFill>
          <a:blip r:embed="rId2"/>
          <a:stretch>
            <a:fillRect/>
          </a:stretch>
        </p:blipFill>
        <p:spPr>
          <a:xfrm>
            <a:off x="391886" y="1768960"/>
            <a:ext cx="11509828" cy="4486697"/>
          </a:xfrm>
          <a:prstGeom prst="rect">
            <a:avLst/>
          </a:prstGeom>
        </p:spPr>
      </p:pic>
    </p:spTree>
    <p:extLst>
      <p:ext uri="{BB962C8B-B14F-4D97-AF65-F5344CB8AC3E}">
        <p14:creationId xmlns:p14="http://schemas.microsoft.com/office/powerpoint/2010/main" val="2081125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Gerrit UI – Criteria for Submit</a:t>
            </a:r>
          </a:p>
        </p:txBody>
      </p:sp>
      <p:pic>
        <p:nvPicPr>
          <p:cNvPr id="2" name="Picture 1"/>
          <p:cNvPicPr>
            <a:picLocks noChangeAspect="1"/>
          </p:cNvPicPr>
          <p:nvPr/>
        </p:nvPicPr>
        <p:blipFill>
          <a:blip r:embed="rId2"/>
          <a:stretch>
            <a:fillRect/>
          </a:stretch>
        </p:blipFill>
        <p:spPr>
          <a:xfrm>
            <a:off x="619125" y="1721167"/>
            <a:ext cx="5924550" cy="443579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28656549"/>
              </p:ext>
            </p:extLst>
          </p:nvPr>
        </p:nvGraphicFramePr>
        <p:xfrm>
          <a:off x="6726554" y="1829200"/>
          <a:ext cx="5053966" cy="4219726"/>
        </p:xfrm>
        <a:graphic>
          <a:graphicData uri="http://schemas.openxmlformats.org/drawingml/2006/table">
            <a:tbl>
              <a:tblPr firstRow="1" bandRow="1">
                <a:tableStyleId>{5C22544A-7EE6-4342-B048-85BDC9FD1C3A}</a:tableStyleId>
              </a:tblPr>
              <a:tblGrid>
                <a:gridCol w="2526983">
                  <a:extLst>
                    <a:ext uri="{9D8B030D-6E8A-4147-A177-3AD203B41FA5}">
                      <a16:colId xmlns:a16="http://schemas.microsoft.com/office/drawing/2014/main" val="20000"/>
                    </a:ext>
                  </a:extLst>
                </a:gridCol>
                <a:gridCol w="2526983">
                  <a:extLst>
                    <a:ext uri="{9D8B030D-6E8A-4147-A177-3AD203B41FA5}">
                      <a16:colId xmlns:a16="http://schemas.microsoft.com/office/drawing/2014/main" val="20001"/>
                    </a:ext>
                  </a:extLst>
                </a:gridCol>
              </a:tblGrid>
              <a:tr h="659497">
                <a:tc>
                  <a:txBody>
                    <a:bodyPr/>
                    <a:lstStyle/>
                    <a:p>
                      <a:pPr algn="ctr"/>
                      <a:r>
                        <a:rPr lang="en-US" sz="3200" dirty="0">
                          <a:solidFill>
                            <a:schemeClr val="bg1"/>
                          </a:solidFill>
                          <a:latin typeface="Agfa Rotis Sans Serif ExBd" panose="00000800000000000000" pitchFamily="2" charset="0"/>
                        </a:rPr>
                        <a:t>Score</a:t>
                      </a:r>
                    </a:p>
                  </a:txBody>
                  <a:tcPr/>
                </a:tc>
                <a:tc>
                  <a:txBody>
                    <a:bodyPr/>
                    <a:lstStyle/>
                    <a:p>
                      <a:pPr algn="ctr"/>
                      <a:r>
                        <a:rPr lang="en-US" sz="3200" dirty="0">
                          <a:solidFill>
                            <a:schemeClr val="bg1"/>
                          </a:solidFill>
                          <a:latin typeface="Agfa Rotis Sans Serif ExBd" panose="00000800000000000000" pitchFamily="2" charset="0"/>
                        </a:rPr>
                        <a:t>Description</a:t>
                      </a:r>
                    </a:p>
                  </a:txBody>
                  <a:tcPr/>
                </a:tc>
                <a:extLst>
                  <a:ext uri="{0D108BD9-81ED-4DB2-BD59-A6C34878D82A}">
                    <a16:rowId xmlns:a16="http://schemas.microsoft.com/office/drawing/2014/main" val="10000"/>
                  </a:ext>
                </a:extLst>
              </a:tr>
              <a:tr h="667338">
                <a:tc>
                  <a:txBody>
                    <a:bodyPr/>
                    <a:lstStyle/>
                    <a:p>
                      <a:pPr algn="ctr"/>
                      <a:r>
                        <a:rPr lang="en-US" sz="2400" dirty="0">
                          <a:latin typeface="Agfa Rotis Sans Serif Light" panose="00000300000000000000" pitchFamily="2" charset="0"/>
                        </a:rPr>
                        <a:t>-2</a:t>
                      </a:r>
                    </a:p>
                  </a:txBody>
                  <a:tcPr/>
                </a:tc>
                <a:tc>
                  <a:txBody>
                    <a:bodyPr/>
                    <a:lstStyle/>
                    <a:p>
                      <a:pPr algn="ctr"/>
                      <a:r>
                        <a:rPr lang="en-US" dirty="0">
                          <a:solidFill>
                            <a:schemeClr val="tx1"/>
                          </a:solidFill>
                          <a:latin typeface="Agfa Rotis Sans Serif Light" panose="00000300000000000000" pitchFamily="2" charset="0"/>
                        </a:rPr>
                        <a:t>This shall not be merged.</a:t>
                      </a:r>
                    </a:p>
                  </a:txBody>
                  <a:tcPr/>
                </a:tc>
                <a:extLst>
                  <a:ext uri="{0D108BD9-81ED-4DB2-BD59-A6C34878D82A}">
                    <a16:rowId xmlns:a16="http://schemas.microsoft.com/office/drawing/2014/main" val="10001"/>
                  </a:ext>
                </a:extLst>
              </a:tr>
              <a:tr h="659497">
                <a:tc>
                  <a:txBody>
                    <a:bodyPr/>
                    <a:lstStyle/>
                    <a:p>
                      <a:pPr algn="ctr"/>
                      <a:r>
                        <a:rPr lang="en-US" sz="2400" dirty="0">
                          <a:latin typeface="Agfa Rotis Sans Serif Light" panose="00000300000000000000" pitchFamily="2" charset="0"/>
                        </a:rPr>
                        <a:t>-1</a:t>
                      </a:r>
                    </a:p>
                  </a:txBody>
                  <a:tcPr/>
                </a:tc>
                <a:tc>
                  <a:txBody>
                    <a:bodyPr/>
                    <a:lstStyle/>
                    <a:p>
                      <a:pPr algn="ctr"/>
                      <a:r>
                        <a:rPr lang="en-US" dirty="0">
                          <a:solidFill>
                            <a:schemeClr val="tx1"/>
                          </a:solidFill>
                          <a:latin typeface="Agfa Rotis Sans Serif Light" panose="00000300000000000000" pitchFamily="2" charset="0"/>
                        </a:rPr>
                        <a:t>I</a:t>
                      </a:r>
                      <a:r>
                        <a:rPr lang="en-US" baseline="0" dirty="0">
                          <a:solidFill>
                            <a:schemeClr val="tx1"/>
                          </a:solidFill>
                          <a:latin typeface="Agfa Rotis Sans Serif Light" panose="00000300000000000000" pitchFamily="2" charset="0"/>
                        </a:rPr>
                        <a:t> would prefer this is not merged as is.</a:t>
                      </a:r>
                      <a:endParaRPr lang="en-US" dirty="0">
                        <a:solidFill>
                          <a:schemeClr val="tx1"/>
                        </a:solidFill>
                        <a:latin typeface="Agfa Rotis Sans Serif Light" panose="00000300000000000000" pitchFamily="2" charset="0"/>
                      </a:endParaRPr>
                    </a:p>
                  </a:txBody>
                  <a:tcPr/>
                </a:tc>
                <a:extLst>
                  <a:ext uri="{0D108BD9-81ED-4DB2-BD59-A6C34878D82A}">
                    <a16:rowId xmlns:a16="http://schemas.microsoft.com/office/drawing/2014/main" val="10002"/>
                  </a:ext>
                </a:extLst>
              </a:tr>
              <a:tr h="659497">
                <a:tc>
                  <a:txBody>
                    <a:bodyPr/>
                    <a:lstStyle/>
                    <a:p>
                      <a:pPr algn="ctr"/>
                      <a:r>
                        <a:rPr lang="en-US" sz="2400" dirty="0">
                          <a:latin typeface="Agfa Rotis Sans Serif Light" panose="00000300000000000000" pitchFamily="2" charset="0"/>
                        </a:rPr>
                        <a:t>0</a:t>
                      </a:r>
                    </a:p>
                  </a:txBody>
                  <a:tcPr/>
                </a:tc>
                <a:tc>
                  <a:txBody>
                    <a:bodyPr/>
                    <a:lstStyle/>
                    <a:p>
                      <a:pPr algn="ctr"/>
                      <a:r>
                        <a:rPr lang="en-US" dirty="0">
                          <a:solidFill>
                            <a:schemeClr val="tx1"/>
                          </a:solidFill>
                          <a:latin typeface="Agfa Rotis Sans Serif Light" panose="00000300000000000000" pitchFamily="2" charset="0"/>
                        </a:rPr>
                        <a:t>No Score</a:t>
                      </a:r>
                    </a:p>
                  </a:txBody>
                  <a:tcPr/>
                </a:tc>
                <a:extLst>
                  <a:ext uri="{0D108BD9-81ED-4DB2-BD59-A6C34878D82A}">
                    <a16:rowId xmlns:a16="http://schemas.microsoft.com/office/drawing/2014/main" val="10003"/>
                  </a:ext>
                </a:extLst>
              </a:tr>
              <a:tr h="659497">
                <a:tc>
                  <a:txBody>
                    <a:bodyPr/>
                    <a:lstStyle/>
                    <a:p>
                      <a:pPr algn="ctr"/>
                      <a:r>
                        <a:rPr lang="en-US" sz="2400" dirty="0">
                          <a:latin typeface="Agfa Rotis Sans Serif Light" panose="00000300000000000000" pitchFamily="2" charset="0"/>
                        </a:rPr>
                        <a:t>+1</a:t>
                      </a:r>
                    </a:p>
                  </a:txBody>
                  <a:tcPr/>
                </a:tc>
                <a:tc>
                  <a:txBody>
                    <a:bodyPr/>
                    <a:lstStyle/>
                    <a:p>
                      <a:pPr algn="ctr"/>
                      <a:r>
                        <a:rPr lang="en-US" dirty="0">
                          <a:solidFill>
                            <a:schemeClr val="tx1"/>
                          </a:solidFill>
                          <a:latin typeface="Agfa Rotis Sans Serif Light" panose="00000300000000000000" pitchFamily="2" charset="0"/>
                        </a:rPr>
                        <a:t>Looks good to me, but someone else must approve</a:t>
                      </a:r>
                    </a:p>
                  </a:txBody>
                  <a:tcPr/>
                </a:tc>
                <a:extLst>
                  <a:ext uri="{0D108BD9-81ED-4DB2-BD59-A6C34878D82A}">
                    <a16:rowId xmlns:a16="http://schemas.microsoft.com/office/drawing/2014/main" val="10004"/>
                  </a:ext>
                </a:extLst>
              </a:tr>
              <a:tr h="659497">
                <a:tc>
                  <a:txBody>
                    <a:bodyPr/>
                    <a:lstStyle/>
                    <a:p>
                      <a:pPr algn="ctr"/>
                      <a:r>
                        <a:rPr lang="en-US" sz="2400" dirty="0">
                          <a:latin typeface="Agfa Rotis Sans Serif Light" panose="00000300000000000000" pitchFamily="2" charset="0"/>
                        </a:rPr>
                        <a:t>+2</a:t>
                      </a:r>
                    </a:p>
                  </a:txBody>
                  <a:tcPr/>
                </a:tc>
                <a:tc>
                  <a:txBody>
                    <a:bodyPr/>
                    <a:lstStyle/>
                    <a:p>
                      <a:pPr algn="ctr"/>
                      <a:r>
                        <a:rPr lang="en-US" dirty="0">
                          <a:solidFill>
                            <a:schemeClr val="tx1"/>
                          </a:solidFill>
                          <a:latin typeface="Agfa Rotis Sans Serif Light" panose="00000300000000000000" pitchFamily="2" charset="0"/>
                        </a:rPr>
                        <a:t>Looks good to me, approved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8036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UI – Criteria for Submit</a:t>
            </a:r>
          </a:p>
        </p:txBody>
      </p:sp>
      <p:pic>
        <p:nvPicPr>
          <p:cNvPr id="3" name="Picture 2"/>
          <p:cNvPicPr>
            <a:picLocks noChangeAspect="1"/>
          </p:cNvPicPr>
          <p:nvPr/>
        </p:nvPicPr>
        <p:blipFill>
          <a:blip r:embed="rId2"/>
          <a:stretch>
            <a:fillRect/>
          </a:stretch>
        </p:blipFill>
        <p:spPr>
          <a:xfrm>
            <a:off x="471488" y="1842134"/>
            <a:ext cx="11080432" cy="4360545"/>
          </a:xfrm>
          <a:prstGeom prst="rect">
            <a:avLst/>
          </a:prstGeom>
        </p:spPr>
      </p:pic>
    </p:spTree>
    <p:extLst>
      <p:ext uri="{BB962C8B-B14F-4D97-AF65-F5344CB8AC3E}">
        <p14:creationId xmlns:p14="http://schemas.microsoft.com/office/powerpoint/2010/main" val="4111263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Gerrit Terminology</a:t>
            </a:r>
          </a:p>
        </p:txBody>
      </p:sp>
      <p:graphicFrame>
        <p:nvGraphicFramePr>
          <p:cNvPr id="3" name="Table 2"/>
          <p:cNvGraphicFramePr>
            <a:graphicFrameLocks noGrp="1"/>
          </p:cNvGraphicFramePr>
          <p:nvPr>
            <p:extLst>
              <p:ext uri="{D42A27DB-BD31-4B8C-83A1-F6EECF244321}">
                <p14:modId xmlns:p14="http://schemas.microsoft.com/office/powerpoint/2010/main" val="1881915825"/>
              </p:ext>
            </p:extLst>
          </p:nvPr>
        </p:nvGraphicFramePr>
        <p:xfrm>
          <a:off x="838200" y="1515734"/>
          <a:ext cx="10629452" cy="4895101"/>
        </p:xfrm>
        <a:graphic>
          <a:graphicData uri="http://schemas.openxmlformats.org/drawingml/2006/table">
            <a:tbl>
              <a:tblPr firstRow="1" bandRow="1">
                <a:tableStyleId>{5C22544A-7EE6-4342-B048-85BDC9FD1C3A}</a:tableStyleId>
              </a:tblPr>
              <a:tblGrid>
                <a:gridCol w="2765313">
                  <a:extLst>
                    <a:ext uri="{9D8B030D-6E8A-4147-A177-3AD203B41FA5}">
                      <a16:colId xmlns:a16="http://schemas.microsoft.com/office/drawing/2014/main" val="20000"/>
                    </a:ext>
                  </a:extLst>
                </a:gridCol>
                <a:gridCol w="7864139">
                  <a:extLst>
                    <a:ext uri="{9D8B030D-6E8A-4147-A177-3AD203B41FA5}">
                      <a16:colId xmlns:a16="http://schemas.microsoft.com/office/drawing/2014/main" val="20001"/>
                    </a:ext>
                  </a:extLst>
                </a:gridCol>
              </a:tblGrid>
              <a:tr h="329421">
                <a:tc>
                  <a:txBody>
                    <a:bodyPr/>
                    <a:lstStyle/>
                    <a:p>
                      <a:pPr algn="ctr"/>
                      <a:r>
                        <a:rPr lang="en-US" sz="2800" dirty="0">
                          <a:latin typeface="Agfa Rotis Sans Serif ExBd" panose="00000800000000000000" pitchFamily="2" charset="0"/>
                        </a:rPr>
                        <a:t>TERM</a:t>
                      </a:r>
                    </a:p>
                  </a:txBody>
                  <a:tcPr/>
                </a:tc>
                <a:tc>
                  <a:txBody>
                    <a:bodyPr/>
                    <a:lstStyle/>
                    <a:p>
                      <a:pPr algn="ctr"/>
                      <a:r>
                        <a:rPr lang="en-US" sz="2800" dirty="0">
                          <a:latin typeface="Agfa Rotis Sans Serif ExBd" panose="00000800000000000000" pitchFamily="2" charset="0"/>
                        </a:rPr>
                        <a:t>DESCRIPTION</a:t>
                      </a:r>
                    </a:p>
                  </a:txBody>
                  <a:tcPr/>
                </a:tc>
                <a:extLst>
                  <a:ext uri="{0D108BD9-81ED-4DB2-BD59-A6C34878D82A}">
                    <a16:rowId xmlns:a16="http://schemas.microsoft.com/office/drawing/2014/main" val="10000"/>
                  </a:ext>
                </a:extLst>
              </a:tr>
              <a:tr h="755730">
                <a:tc>
                  <a:txBody>
                    <a:bodyPr/>
                    <a:lstStyle/>
                    <a:p>
                      <a:r>
                        <a:rPr lang="en-US" dirty="0">
                          <a:latin typeface="Agfa Rotis Sans Serif ExBd" panose="00000800000000000000" pitchFamily="2" charset="0"/>
                        </a:rPr>
                        <a:t>Change</a:t>
                      </a:r>
                    </a:p>
                  </a:txBody>
                  <a:tcPr/>
                </a:tc>
                <a:tc>
                  <a:txBody>
                    <a:bodyPr/>
                    <a:lstStyle/>
                    <a:p>
                      <a:r>
                        <a:rPr lang="en-US" dirty="0">
                          <a:latin typeface="Agfa Rotis Sans Serif ExBd" panose="00000800000000000000" pitchFamily="2" charset="0"/>
                        </a:rPr>
                        <a:t>A unit of review. Every</a:t>
                      </a:r>
                      <a:r>
                        <a:rPr lang="en-US" baseline="0" dirty="0">
                          <a:latin typeface="Agfa Rotis Sans Serif ExBd" panose="00000800000000000000" pitchFamily="2" charset="0"/>
                        </a:rPr>
                        <a:t> commit will have unique change-id assigned to them.</a:t>
                      </a:r>
                      <a:endParaRPr lang="en-US" dirty="0">
                        <a:latin typeface="Agfa Rotis Sans Serif ExBd" panose="00000800000000000000" pitchFamily="2" charset="0"/>
                      </a:endParaRPr>
                    </a:p>
                  </a:txBody>
                  <a:tcPr/>
                </a:tc>
                <a:extLst>
                  <a:ext uri="{0D108BD9-81ED-4DB2-BD59-A6C34878D82A}">
                    <a16:rowId xmlns:a16="http://schemas.microsoft.com/office/drawing/2014/main" val="10001"/>
                  </a:ext>
                </a:extLst>
              </a:tr>
              <a:tr h="406931">
                <a:tc>
                  <a:txBody>
                    <a:bodyPr/>
                    <a:lstStyle/>
                    <a:p>
                      <a:r>
                        <a:rPr lang="en-US" dirty="0">
                          <a:latin typeface="Agfa Rotis Sans Serif ExBd" panose="00000800000000000000" pitchFamily="2" charset="0"/>
                        </a:rPr>
                        <a:t>Patch Set</a:t>
                      </a:r>
                    </a:p>
                  </a:txBody>
                  <a:tcPr/>
                </a:tc>
                <a:tc>
                  <a:txBody>
                    <a:bodyPr/>
                    <a:lstStyle/>
                    <a:p>
                      <a:r>
                        <a:rPr lang="en-US" dirty="0">
                          <a:latin typeface="Agfa Rotis Sans Serif ExBd" panose="00000800000000000000" pitchFamily="2" charset="0"/>
                        </a:rPr>
                        <a:t>A revision of change. The first revision is patch set 1.</a:t>
                      </a:r>
                    </a:p>
                  </a:txBody>
                  <a:tcPr/>
                </a:tc>
                <a:extLst>
                  <a:ext uri="{0D108BD9-81ED-4DB2-BD59-A6C34878D82A}">
                    <a16:rowId xmlns:a16="http://schemas.microsoft.com/office/drawing/2014/main" val="10002"/>
                  </a:ext>
                </a:extLst>
              </a:tr>
              <a:tr h="755730">
                <a:tc>
                  <a:txBody>
                    <a:bodyPr/>
                    <a:lstStyle/>
                    <a:p>
                      <a:r>
                        <a:rPr lang="en-US" dirty="0">
                          <a:latin typeface="Agfa Rotis Sans Serif ExBd" panose="00000800000000000000" pitchFamily="2" charset="0"/>
                        </a:rPr>
                        <a:t>Label</a:t>
                      </a:r>
                    </a:p>
                  </a:txBody>
                  <a:tcPr/>
                </a:tc>
                <a:tc>
                  <a:txBody>
                    <a:bodyPr/>
                    <a:lstStyle/>
                    <a:p>
                      <a:r>
                        <a:rPr lang="en-US" dirty="0">
                          <a:latin typeface="Agfa Rotis Sans Serif ExBd" panose="00000800000000000000" pitchFamily="2" charset="0"/>
                        </a:rPr>
                        <a:t>A rating category that allows or blocks</a:t>
                      </a:r>
                      <a:r>
                        <a:rPr lang="en-US" baseline="0" dirty="0">
                          <a:latin typeface="Agfa Rotis Sans Serif ExBd" panose="00000800000000000000" pitchFamily="2" charset="0"/>
                        </a:rPr>
                        <a:t> progress of a change. (ex. </a:t>
                      </a:r>
                      <a:r>
                        <a:rPr lang="en-US" i="1" baseline="0" dirty="0">
                          <a:latin typeface="Agfa Rotis Sans Serif ExBd" panose="00000800000000000000" pitchFamily="2" charset="0"/>
                        </a:rPr>
                        <a:t>Build, Deploy, Code Review).</a:t>
                      </a:r>
                      <a:endParaRPr lang="en-US" dirty="0">
                        <a:latin typeface="Agfa Rotis Sans Serif ExBd" panose="00000800000000000000" pitchFamily="2" charset="0"/>
                      </a:endParaRPr>
                    </a:p>
                  </a:txBody>
                  <a:tcPr/>
                </a:tc>
                <a:extLst>
                  <a:ext uri="{0D108BD9-81ED-4DB2-BD59-A6C34878D82A}">
                    <a16:rowId xmlns:a16="http://schemas.microsoft.com/office/drawing/2014/main" val="10003"/>
                  </a:ext>
                </a:extLst>
              </a:tr>
              <a:tr h="930129">
                <a:tc>
                  <a:txBody>
                    <a:bodyPr/>
                    <a:lstStyle/>
                    <a:p>
                      <a:r>
                        <a:rPr lang="en-US" dirty="0">
                          <a:latin typeface="Agfa Rotis Sans Serif ExBd" panose="00000800000000000000" pitchFamily="2" charset="0"/>
                        </a:rPr>
                        <a:t>Score</a:t>
                      </a:r>
                    </a:p>
                  </a:txBody>
                  <a:tcPr/>
                </a:tc>
                <a:tc>
                  <a:txBody>
                    <a:bodyPr/>
                    <a:lstStyle/>
                    <a:p>
                      <a:r>
                        <a:rPr lang="en-US" dirty="0">
                          <a:latin typeface="Agfa Rotis Sans Serif ExBd" panose="00000800000000000000" pitchFamily="2" charset="0"/>
                        </a:rPr>
                        <a:t>The</a:t>
                      </a:r>
                      <a:r>
                        <a:rPr lang="en-US" baseline="0" dirty="0">
                          <a:latin typeface="Agfa Rotis Sans Serif ExBd" panose="00000800000000000000" pitchFamily="2" charset="0"/>
                        </a:rPr>
                        <a:t> rating given to a label. For some labels the range is -1 to +1 that allows or blocks. Code Review spans from -2 to +2.</a:t>
                      </a:r>
                      <a:endParaRPr lang="en-US" dirty="0">
                        <a:latin typeface="Agfa Rotis Sans Serif ExBd" panose="00000800000000000000" pitchFamily="2" charset="0"/>
                      </a:endParaRPr>
                    </a:p>
                  </a:txBody>
                  <a:tcPr/>
                </a:tc>
                <a:extLst>
                  <a:ext uri="{0D108BD9-81ED-4DB2-BD59-A6C34878D82A}">
                    <a16:rowId xmlns:a16="http://schemas.microsoft.com/office/drawing/2014/main" val="10004"/>
                  </a:ext>
                </a:extLst>
              </a:tr>
              <a:tr h="755730">
                <a:tc>
                  <a:txBody>
                    <a:bodyPr/>
                    <a:lstStyle/>
                    <a:p>
                      <a:r>
                        <a:rPr lang="en-US" dirty="0">
                          <a:latin typeface="Agfa Rotis Sans Serif ExBd" panose="00000800000000000000" pitchFamily="2" charset="0"/>
                        </a:rPr>
                        <a:t>Submit</a:t>
                      </a:r>
                    </a:p>
                  </a:txBody>
                  <a:tcPr/>
                </a:tc>
                <a:tc>
                  <a:txBody>
                    <a:bodyPr/>
                    <a:lstStyle/>
                    <a:p>
                      <a:r>
                        <a:rPr lang="en-US" dirty="0">
                          <a:latin typeface="Agfa Rotis Sans Serif ExBd" panose="00000800000000000000" pitchFamily="2" charset="0"/>
                        </a:rPr>
                        <a:t>Merges a change into the repository – until this happens</a:t>
                      </a:r>
                      <a:r>
                        <a:rPr lang="en-US" baseline="0" dirty="0">
                          <a:latin typeface="Agfa Rotis Sans Serif ExBd" panose="00000800000000000000" pitchFamily="2" charset="0"/>
                        </a:rPr>
                        <a:t>, no changes is pushed to the main repo.</a:t>
                      </a:r>
                      <a:endParaRPr lang="en-US" dirty="0">
                        <a:latin typeface="Agfa Rotis Sans Serif ExBd" panose="00000800000000000000" pitchFamily="2" charset="0"/>
                      </a:endParaRPr>
                    </a:p>
                  </a:txBody>
                  <a:tcPr/>
                </a:tc>
                <a:extLst>
                  <a:ext uri="{0D108BD9-81ED-4DB2-BD59-A6C34878D82A}">
                    <a16:rowId xmlns:a16="http://schemas.microsoft.com/office/drawing/2014/main" val="10005"/>
                  </a:ext>
                </a:extLst>
              </a:tr>
              <a:tr h="406931">
                <a:tc>
                  <a:txBody>
                    <a:bodyPr/>
                    <a:lstStyle/>
                    <a:p>
                      <a:r>
                        <a:rPr lang="en-US" dirty="0">
                          <a:latin typeface="Agfa Rotis Sans Serif ExBd" panose="00000800000000000000" pitchFamily="2" charset="0"/>
                        </a:rPr>
                        <a:t>Abandon</a:t>
                      </a:r>
                    </a:p>
                  </a:txBody>
                  <a:tcPr/>
                </a:tc>
                <a:tc>
                  <a:txBody>
                    <a:bodyPr/>
                    <a:lstStyle/>
                    <a:p>
                      <a:r>
                        <a:rPr lang="en-US" dirty="0">
                          <a:latin typeface="Agfa Rotis Sans Serif ExBd" panose="00000800000000000000" pitchFamily="2" charset="0"/>
                        </a:rPr>
                        <a:t>Archives a change (can be restored later)</a:t>
                      </a:r>
                    </a:p>
                  </a:txBody>
                  <a:tcPr/>
                </a:tc>
                <a:extLst>
                  <a:ext uri="{0D108BD9-81ED-4DB2-BD59-A6C34878D82A}">
                    <a16:rowId xmlns:a16="http://schemas.microsoft.com/office/drawing/2014/main" val="10006"/>
                  </a:ext>
                </a:extLst>
              </a:tr>
              <a:tr h="329311">
                <a:tc>
                  <a:txBody>
                    <a:bodyPr/>
                    <a:lstStyle/>
                    <a:p>
                      <a:r>
                        <a:rPr lang="en-US" dirty="0">
                          <a:latin typeface="Agfa Rotis Sans Serif ExBd" panose="00000800000000000000" pitchFamily="2" charset="0"/>
                        </a:rPr>
                        <a:t>Project</a:t>
                      </a:r>
                    </a:p>
                  </a:txBody>
                  <a:tcPr/>
                </a:tc>
                <a:tc>
                  <a:txBody>
                    <a:bodyPr/>
                    <a:lstStyle/>
                    <a:p>
                      <a:r>
                        <a:rPr lang="en-US" dirty="0">
                          <a:latin typeface="Agfa Rotis Sans Serif ExBd" panose="00000800000000000000" pitchFamily="2" charset="0"/>
                        </a:rPr>
                        <a:t>A </a:t>
                      </a:r>
                      <a:r>
                        <a:rPr lang="en-US" dirty="0" err="1">
                          <a:latin typeface="Agfa Rotis Sans Serif ExBd" panose="00000800000000000000" pitchFamily="2" charset="0"/>
                        </a:rPr>
                        <a:t>Git</a:t>
                      </a:r>
                      <a:r>
                        <a:rPr lang="en-US" dirty="0">
                          <a:latin typeface="Agfa Rotis Sans Serif ExBd" panose="00000800000000000000" pitchFamily="2" charset="0"/>
                        </a:rPr>
                        <a:t> Repository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32833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6E19-A1FB-4202-BFBD-ADDBE0A11C11}"/>
              </a:ext>
            </a:extLst>
          </p:cNvPr>
          <p:cNvSpPr>
            <a:spLocks noGrp="1"/>
          </p:cNvSpPr>
          <p:nvPr>
            <p:ph type="title"/>
          </p:nvPr>
        </p:nvSpPr>
        <p:spPr/>
        <p:txBody>
          <a:bodyPr>
            <a:noAutofit/>
          </a:bodyPr>
          <a:lstStyle/>
          <a:p>
            <a:r>
              <a:rPr lang="en-US" sz="2400" dirty="0">
                <a:solidFill>
                  <a:schemeClr val="bg1"/>
                </a:solidFill>
                <a:latin typeface="Arial" panose="020B0604020202020204" pitchFamily="34" charset="0"/>
                <a:cs typeface="Arial" panose="020B0604020202020204" pitchFamily="34" charset="0"/>
              </a:rPr>
              <a:t>Creating and Uploading Contributions</a:t>
            </a:r>
          </a:p>
        </p:txBody>
      </p:sp>
      <p:sp>
        <p:nvSpPr>
          <p:cNvPr id="3" name="Content Placeholder 2">
            <a:extLst>
              <a:ext uri="{FF2B5EF4-FFF2-40B4-BE49-F238E27FC236}">
                <a16:creationId xmlns:a16="http://schemas.microsoft.com/office/drawing/2014/main" id="{F32C5A9B-ECBF-497F-8C0E-B5514976DD54}"/>
              </a:ext>
            </a:extLst>
          </p:cNvPr>
          <p:cNvSpPr>
            <a:spLocks noGrp="1"/>
          </p:cNvSpPr>
          <p:nvPr>
            <p:ph idx="1"/>
          </p:nvPr>
        </p:nvSpPr>
        <p:spPr>
          <a:xfrm>
            <a:off x="838200" y="1399955"/>
            <a:ext cx="10812516" cy="4638237"/>
          </a:xfrm>
        </p:spPr>
        <p:txBody>
          <a:bodyPr>
            <a:noAutofit/>
          </a:bodyPr>
          <a:lstStyle/>
          <a:p>
            <a:r>
              <a:rPr lang="en-US" sz="2200" b="1" dirty="0">
                <a:solidFill>
                  <a:schemeClr val="tx1">
                    <a:lumMod val="95000"/>
                    <a:lumOff val="5000"/>
                  </a:schemeClr>
                </a:solidFill>
              </a:rPr>
              <a:t>Preparation</a:t>
            </a:r>
          </a:p>
          <a:p>
            <a:r>
              <a:rPr lang="en-US" sz="2200" dirty="0">
                <a:solidFill>
                  <a:schemeClr val="tx1">
                    <a:lumMod val="95000"/>
                    <a:lumOff val="5000"/>
                  </a:schemeClr>
                </a:solidFill>
              </a:rPr>
              <a:t>Before any contribution can be created, a Git clone of the target repository must be obtained and properly configured. The necessary steps are explained in Setting Up Gerrit.</a:t>
            </a:r>
          </a:p>
          <a:p>
            <a:r>
              <a:rPr lang="en-US" sz="2200" b="1" dirty="0">
                <a:solidFill>
                  <a:schemeClr val="tx1">
                    <a:lumMod val="95000"/>
                    <a:lumOff val="5000"/>
                  </a:schemeClr>
                </a:solidFill>
              </a:rPr>
              <a:t>Creating a New Contribution</a:t>
            </a:r>
          </a:p>
          <a:p>
            <a:r>
              <a:rPr lang="en-US" sz="2200" dirty="0">
                <a:solidFill>
                  <a:schemeClr val="tx1">
                    <a:lumMod val="95000"/>
                    <a:lumOff val="5000"/>
                  </a:schemeClr>
                </a:solidFill>
              </a:rPr>
              <a:t>All contributions are uploaded with a regular Git push. Gerrit handles reviews at the commit level. A single contribution can easily result in several reviewable Changes in Gerrit. The contributor prepares a contribution by following these steps:</a:t>
            </a:r>
          </a:p>
          <a:p>
            <a:pPr>
              <a:buFont typeface="+mj-lt"/>
              <a:buAutoNum type="arabicPeriod"/>
            </a:pPr>
            <a:r>
              <a:rPr lang="en-US" sz="2200" dirty="0">
                <a:solidFill>
                  <a:schemeClr val="tx1">
                    <a:lumMod val="95000"/>
                    <a:lumOff val="5000"/>
                  </a:schemeClr>
                </a:solidFill>
              </a:rPr>
              <a:t>Creating or updating the local repository</a:t>
            </a:r>
          </a:p>
          <a:p>
            <a:pPr>
              <a:buFont typeface="+mj-lt"/>
              <a:buAutoNum type="arabicPeriod"/>
            </a:pPr>
            <a:r>
              <a:rPr lang="en-US" sz="2200" dirty="0">
                <a:solidFill>
                  <a:schemeClr val="tx1">
                    <a:lumMod val="95000"/>
                    <a:lumOff val="5000"/>
                  </a:schemeClr>
                </a:solidFill>
              </a:rPr>
              <a:t>Optionally creating a topic branch</a:t>
            </a:r>
          </a:p>
          <a:p>
            <a:pPr>
              <a:buFont typeface="+mj-lt"/>
              <a:buAutoNum type="arabicPeriod"/>
            </a:pPr>
            <a:r>
              <a:rPr lang="en-US" sz="2200" dirty="0">
                <a:solidFill>
                  <a:schemeClr val="tx1">
                    <a:lumMod val="95000"/>
                    <a:lumOff val="5000"/>
                  </a:schemeClr>
                </a:solidFill>
              </a:rPr>
              <a:t>Creating commits</a:t>
            </a:r>
          </a:p>
          <a:p>
            <a:pPr>
              <a:buFont typeface="+mj-lt"/>
              <a:buAutoNum type="arabicPeriod"/>
            </a:pPr>
            <a:r>
              <a:rPr lang="en-US" sz="2200" dirty="0">
                <a:solidFill>
                  <a:schemeClr val="tx1">
                    <a:lumMod val="95000"/>
                    <a:lumOff val="5000"/>
                  </a:schemeClr>
                </a:solidFill>
              </a:rPr>
              <a:t>Uploading the commit(s) to Gerrit</a:t>
            </a:r>
          </a:p>
          <a:p>
            <a:pPr>
              <a:buFont typeface="+mj-lt"/>
              <a:buAutoNum type="arabicPeriod"/>
            </a:pPr>
            <a:r>
              <a:rPr lang="en-US" sz="2200" dirty="0">
                <a:solidFill>
                  <a:schemeClr val="tx1">
                    <a:lumMod val="95000"/>
                    <a:lumOff val="5000"/>
                  </a:schemeClr>
                </a:solidFill>
              </a:rPr>
              <a:t>Soliciting feedback</a:t>
            </a:r>
          </a:p>
        </p:txBody>
      </p:sp>
    </p:spTree>
    <p:extLst>
      <p:ext uri="{BB962C8B-B14F-4D97-AF65-F5344CB8AC3E}">
        <p14:creationId xmlns:p14="http://schemas.microsoft.com/office/powerpoint/2010/main" val="1423119247"/>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UI Summary</a:t>
            </a:r>
          </a:p>
        </p:txBody>
      </p:sp>
      <p:sp>
        <p:nvSpPr>
          <p:cNvPr id="2" name="TextBox 1"/>
          <p:cNvSpPr txBox="1"/>
          <p:nvPr/>
        </p:nvSpPr>
        <p:spPr>
          <a:xfrm>
            <a:off x="745833" y="1602889"/>
            <a:ext cx="10915456"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a:t>Login to </a:t>
            </a:r>
            <a:r>
              <a:rPr lang="en-US" dirty="0" err="1"/>
              <a:t>Gerrit</a:t>
            </a:r>
            <a:endParaRPr lang="en-US" dirty="0"/>
          </a:p>
          <a:p>
            <a:pPr marL="285750" indent="-285750">
              <a:buFont typeface="Wingdings" panose="05000000000000000000" pitchFamily="2" charset="2"/>
              <a:buChar char="ü"/>
            </a:pPr>
            <a:r>
              <a:rPr lang="en-US" dirty="0"/>
              <a:t>Menu / Sub Menus</a:t>
            </a:r>
          </a:p>
          <a:p>
            <a:pPr marL="285750" indent="-285750">
              <a:buFont typeface="Wingdings" panose="05000000000000000000" pitchFamily="2" charset="2"/>
              <a:buChar char="ü"/>
            </a:pPr>
            <a:r>
              <a:rPr lang="en-US" dirty="0"/>
              <a:t>What is my outstanding code reviews? (Step-by-Step where to find it in UI)</a:t>
            </a:r>
          </a:p>
          <a:p>
            <a:pPr marL="742950" lvl="1" indent="-285750">
              <a:buFont typeface="Wingdings" panose="05000000000000000000" pitchFamily="2" charset="2"/>
              <a:buChar char="ü"/>
            </a:pPr>
            <a:r>
              <a:rPr lang="en-US" dirty="0"/>
              <a:t>Outgoing Reviews</a:t>
            </a:r>
          </a:p>
          <a:p>
            <a:pPr marL="742950" lvl="1" indent="-285750">
              <a:buFont typeface="Wingdings" panose="05000000000000000000" pitchFamily="2" charset="2"/>
              <a:buChar char="ü"/>
            </a:pPr>
            <a:r>
              <a:rPr lang="en-US" dirty="0"/>
              <a:t>Incoming Reviews</a:t>
            </a:r>
          </a:p>
          <a:p>
            <a:pPr marL="285750" indent="-285750">
              <a:buFont typeface="Wingdings" panose="05000000000000000000" pitchFamily="2" charset="2"/>
              <a:buChar char="ü"/>
            </a:pPr>
            <a:r>
              <a:rPr lang="en-US" dirty="0"/>
              <a:t>How to look at the status under Label (ex. B,D,CR)</a:t>
            </a:r>
          </a:p>
          <a:p>
            <a:pPr marL="285750" indent="-285750">
              <a:buFont typeface="Wingdings" panose="05000000000000000000" pitchFamily="2" charset="2"/>
              <a:buChar char="ü"/>
            </a:pPr>
            <a:r>
              <a:rPr lang="en-US" dirty="0"/>
              <a:t>Add code reviewers</a:t>
            </a:r>
          </a:p>
          <a:p>
            <a:pPr marL="285750" indent="-285750">
              <a:buFont typeface="Wingdings" panose="05000000000000000000" pitchFamily="2" charset="2"/>
              <a:buChar char="ü"/>
            </a:pPr>
            <a:r>
              <a:rPr lang="en-US" dirty="0"/>
              <a:t>Flip through codes to be reviewed</a:t>
            </a:r>
          </a:p>
          <a:p>
            <a:pPr marL="285750" indent="-285750">
              <a:buFont typeface="Wingdings" panose="05000000000000000000" pitchFamily="2" charset="2"/>
              <a:buChar char="ü"/>
            </a:pPr>
            <a:r>
              <a:rPr lang="en-US" dirty="0"/>
              <a:t>Build and Deploy check with CI can happen automatically</a:t>
            </a:r>
          </a:p>
          <a:p>
            <a:pPr marL="285750" indent="-285750">
              <a:buFont typeface="Wingdings" panose="05000000000000000000" pitchFamily="2" charset="2"/>
              <a:buChar char="ü"/>
            </a:pPr>
            <a:r>
              <a:rPr lang="en-US" dirty="0"/>
              <a:t>Troubleshoot for build or deploy failure</a:t>
            </a:r>
          </a:p>
          <a:p>
            <a:pPr marL="285750" indent="-285750">
              <a:buFont typeface="Wingdings" panose="05000000000000000000" pitchFamily="2" charset="2"/>
              <a:buChar char="ü"/>
            </a:pPr>
            <a:r>
              <a:rPr lang="en-US" dirty="0"/>
              <a:t>Submit button</a:t>
            </a:r>
          </a:p>
          <a:p>
            <a:pPr marL="285750" indent="-285750">
              <a:buFont typeface="Wingdings" panose="05000000000000000000" pitchFamily="2" charset="2"/>
              <a:buChar char="ü"/>
            </a:pPr>
            <a:r>
              <a:rPr lang="en-US" dirty="0"/>
              <a:t>Difference between code review ratings.</a:t>
            </a:r>
          </a:p>
        </p:txBody>
      </p:sp>
    </p:spTree>
    <p:extLst>
      <p:ext uri="{BB962C8B-B14F-4D97-AF65-F5344CB8AC3E}">
        <p14:creationId xmlns:p14="http://schemas.microsoft.com/office/powerpoint/2010/main" val="3188886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t>
            </a:r>
            <a:r>
              <a:rPr lang="en-US" dirty="0" err="1"/>
              <a:t>Gerrit</a:t>
            </a:r>
            <a:r>
              <a:rPr lang="en-US" dirty="0"/>
              <a:t>?</a:t>
            </a:r>
          </a:p>
          <a:p>
            <a:r>
              <a:rPr lang="en-US" dirty="0"/>
              <a:t>Why </a:t>
            </a:r>
            <a:r>
              <a:rPr lang="en-US" dirty="0" err="1"/>
              <a:t>Gerrit</a:t>
            </a:r>
            <a:r>
              <a:rPr lang="en-US" dirty="0"/>
              <a:t>?</a:t>
            </a:r>
          </a:p>
          <a:p>
            <a:r>
              <a:rPr lang="en-US" dirty="0"/>
              <a:t>Code Review – Step by Step</a:t>
            </a:r>
          </a:p>
          <a:p>
            <a:r>
              <a:rPr lang="en-US" dirty="0" err="1"/>
              <a:t>Gerrit</a:t>
            </a:r>
            <a:r>
              <a:rPr lang="en-US" dirty="0"/>
              <a:t> UI</a:t>
            </a:r>
          </a:p>
          <a:p>
            <a:r>
              <a:rPr lang="en-US" dirty="0"/>
              <a:t>Q &amp; A</a:t>
            </a:r>
          </a:p>
        </p:txBody>
      </p:sp>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740436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0786"/>
            <a:ext cx="10515600" cy="4887311"/>
          </a:xfrm>
        </p:spPr>
        <p:txBody>
          <a:bodyPr>
            <a:normAutofit lnSpcReduction="10000"/>
          </a:bodyPr>
          <a:lstStyle/>
          <a:p>
            <a:r>
              <a:rPr lang="en-US" dirty="0"/>
              <a:t>Google Project developed Shawn Pearce  specifically for Android Project</a:t>
            </a:r>
          </a:p>
          <a:p>
            <a:r>
              <a:rPr lang="en-US" dirty="0"/>
              <a:t>Web-based, FREE collaborative team code review tool</a:t>
            </a:r>
          </a:p>
          <a:p>
            <a:r>
              <a:rPr lang="en-US" dirty="0"/>
              <a:t>Git server – Control Repository</a:t>
            </a:r>
          </a:p>
          <a:p>
            <a:r>
              <a:rPr lang="en-US" dirty="0"/>
              <a:t>Gerrit makes code review easy by providing a lightweight framework for reviewing commits before they are accepted by the codebase.</a:t>
            </a:r>
          </a:p>
          <a:p>
            <a:r>
              <a:rPr lang="en-US" dirty="0"/>
              <a:t>Gerrit is used by many of the largest open source communities such as Android, Google Code, Eclipse Foundation and OpenStack, as well as many of the world’s largest enterprises such as SAP, Sony Ericsson, EA, Intel, NXP, Ericsson, Qualcomm.</a:t>
            </a:r>
          </a:p>
          <a:p>
            <a:r>
              <a:rPr lang="en-US" dirty="0"/>
              <a:t>Named after a Dutch Architect “</a:t>
            </a:r>
            <a:r>
              <a:rPr lang="en-US" dirty="0" err="1"/>
              <a:t>Gerrit</a:t>
            </a:r>
            <a:r>
              <a:rPr lang="en-US" dirty="0"/>
              <a:t> Rietveld”</a:t>
            </a:r>
          </a:p>
        </p:txBody>
      </p:sp>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What is </a:t>
            </a:r>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76249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Char char="-"/>
            </a:pPr>
            <a:r>
              <a:rPr lang="en-US" dirty="0"/>
              <a:t>Interactive Code Review Process</a:t>
            </a:r>
          </a:p>
          <a:p>
            <a:pPr>
              <a:buFontTx/>
              <a:buChar char="-"/>
            </a:pPr>
            <a:r>
              <a:rPr lang="en-US" dirty="0"/>
              <a:t>UI available to see status of code changes and reviews</a:t>
            </a:r>
          </a:p>
          <a:p>
            <a:pPr>
              <a:buFontTx/>
              <a:buChar char="-"/>
            </a:pPr>
            <a:r>
              <a:rPr lang="en-US" dirty="0"/>
              <a:t>Integration with CI Tools</a:t>
            </a:r>
          </a:p>
          <a:p>
            <a:pPr>
              <a:buFontTx/>
              <a:buChar char="-"/>
            </a:pPr>
            <a:r>
              <a:rPr lang="en-US" dirty="0"/>
              <a:t>Gated Check-In Process</a:t>
            </a:r>
          </a:p>
        </p:txBody>
      </p:sp>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Why </a:t>
            </a:r>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189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Model Example with CI</a:t>
            </a:r>
          </a:p>
        </p:txBody>
      </p:sp>
      <p:sp>
        <p:nvSpPr>
          <p:cNvPr id="6" name="TextBox 5"/>
          <p:cNvSpPr txBox="1"/>
          <p:nvPr/>
        </p:nvSpPr>
        <p:spPr>
          <a:xfrm>
            <a:off x="838200" y="148186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DEVELOPER</a:t>
            </a:r>
          </a:p>
        </p:txBody>
      </p:sp>
      <p:sp>
        <p:nvSpPr>
          <p:cNvPr id="7" name="TextBox 6"/>
          <p:cNvSpPr txBox="1"/>
          <p:nvPr/>
        </p:nvSpPr>
        <p:spPr>
          <a:xfrm>
            <a:off x="9867900" y="148186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REVIEWER</a:t>
            </a:r>
          </a:p>
        </p:txBody>
      </p:sp>
      <p:sp>
        <p:nvSpPr>
          <p:cNvPr id="8" name="TextBox 7"/>
          <p:cNvSpPr txBox="1"/>
          <p:nvPr/>
        </p:nvSpPr>
        <p:spPr>
          <a:xfrm>
            <a:off x="5124743" y="148186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GERRIT</a:t>
            </a:r>
          </a:p>
        </p:txBody>
      </p:sp>
      <p:sp>
        <p:nvSpPr>
          <p:cNvPr id="9" name="TextBox 8"/>
          <p:cNvSpPr txBox="1"/>
          <p:nvPr/>
        </p:nvSpPr>
        <p:spPr>
          <a:xfrm>
            <a:off x="838200" y="3326847"/>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Push</a:t>
            </a:r>
          </a:p>
        </p:txBody>
      </p:sp>
      <p:sp>
        <p:nvSpPr>
          <p:cNvPr id="10" name="TextBox 9"/>
          <p:cNvSpPr txBox="1"/>
          <p:nvPr/>
        </p:nvSpPr>
        <p:spPr>
          <a:xfrm>
            <a:off x="655320" y="2772849"/>
            <a:ext cx="173618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Make Changes</a:t>
            </a:r>
          </a:p>
        </p:txBody>
      </p:sp>
      <p:sp>
        <p:nvSpPr>
          <p:cNvPr id="11" name="TextBox 10"/>
          <p:cNvSpPr txBox="1"/>
          <p:nvPr/>
        </p:nvSpPr>
        <p:spPr>
          <a:xfrm>
            <a:off x="746760" y="2193200"/>
            <a:ext cx="155330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Create Branch</a:t>
            </a:r>
          </a:p>
        </p:txBody>
      </p:sp>
      <p:sp>
        <p:nvSpPr>
          <p:cNvPr id="12" name="TextBox 11"/>
          <p:cNvSpPr txBox="1"/>
          <p:nvPr/>
        </p:nvSpPr>
        <p:spPr>
          <a:xfrm>
            <a:off x="9867900" y="445813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Score</a:t>
            </a:r>
          </a:p>
        </p:txBody>
      </p:sp>
      <p:sp>
        <p:nvSpPr>
          <p:cNvPr id="13" name="TextBox 12"/>
          <p:cNvSpPr txBox="1"/>
          <p:nvPr/>
        </p:nvSpPr>
        <p:spPr>
          <a:xfrm>
            <a:off x="9867900" y="3892489"/>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Comment</a:t>
            </a:r>
          </a:p>
        </p:txBody>
      </p:sp>
      <p:sp>
        <p:nvSpPr>
          <p:cNvPr id="15" name="TextBox 14"/>
          <p:cNvSpPr txBox="1"/>
          <p:nvPr/>
        </p:nvSpPr>
        <p:spPr>
          <a:xfrm>
            <a:off x="5124743" y="445813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Code Review</a:t>
            </a:r>
          </a:p>
        </p:txBody>
      </p:sp>
      <p:sp>
        <p:nvSpPr>
          <p:cNvPr id="16" name="TextBox 15"/>
          <p:cNvSpPr txBox="1"/>
          <p:nvPr/>
        </p:nvSpPr>
        <p:spPr>
          <a:xfrm>
            <a:off x="5124743" y="3892489"/>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Deploy</a:t>
            </a:r>
          </a:p>
        </p:txBody>
      </p:sp>
      <p:sp>
        <p:nvSpPr>
          <p:cNvPr id="17" name="TextBox 16"/>
          <p:cNvSpPr txBox="1"/>
          <p:nvPr/>
        </p:nvSpPr>
        <p:spPr>
          <a:xfrm>
            <a:off x="5124743" y="3326847"/>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Build</a:t>
            </a:r>
          </a:p>
        </p:txBody>
      </p:sp>
      <p:sp>
        <p:nvSpPr>
          <p:cNvPr id="18" name="TextBox 17"/>
          <p:cNvSpPr txBox="1"/>
          <p:nvPr/>
        </p:nvSpPr>
        <p:spPr>
          <a:xfrm>
            <a:off x="5124743" y="5784547"/>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Submit</a:t>
            </a:r>
          </a:p>
        </p:txBody>
      </p:sp>
      <p:sp>
        <p:nvSpPr>
          <p:cNvPr id="19" name="Flowchart: Decision 18"/>
          <p:cNvSpPr/>
          <p:nvPr/>
        </p:nvSpPr>
        <p:spPr>
          <a:xfrm>
            <a:off x="5124743" y="5023773"/>
            <a:ext cx="1370428" cy="56564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124743" y="5132924"/>
            <a:ext cx="1370428"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PASSED?</a:t>
            </a:r>
          </a:p>
        </p:txBody>
      </p:sp>
      <p:cxnSp>
        <p:nvCxnSpPr>
          <p:cNvPr id="22" name="Straight Arrow Connector 21"/>
          <p:cNvCxnSpPr>
            <a:stCxn id="6" idx="2"/>
            <a:endCxn id="11" idx="0"/>
          </p:cNvCxnSpPr>
          <p:nvPr/>
        </p:nvCxnSpPr>
        <p:spPr>
          <a:xfrm>
            <a:off x="1523414" y="1851193"/>
            <a:ext cx="0" cy="342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0" idx="0"/>
          </p:cNvCxnSpPr>
          <p:nvPr/>
        </p:nvCxnSpPr>
        <p:spPr>
          <a:xfrm>
            <a:off x="1523414" y="2562532"/>
            <a:ext cx="0" cy="210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9" idx="0"/>
          </p:cNvCxnSpPr>
          <p:nvPr/>
        </p:nvCxnSpPr>
        <p:spPr>
          <a:xfrm>
            <a:off x="1523414" y="3142181"/>
            <a:ext cx="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13" idx="0"/>
          </p:cNvCxnSpPr>
          <p:nvPr/>
        </p:nvCxnSpPr>
        <p:spPr>
          <a:xfrm>
            <a:off x="10553114" y="1851193"/>
            <a:ext cx="0" cy="204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17" idx="0"/>
          </p:cNvCxnSpPr>
          <p:nvPr/>
        </p:nvCxnSpPr>
        <p:spPr>
          <a:xfrm>
            <a:off x="5809957" y="1851193"/>
            <a:ext cx="0" cy="147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3"/>
            <a:endCxn id="17" idx="1"/>
          </p:cNvCxnSpPr>
          <p:nvPr/>
        </p:nvCxnSpPr>
        <p:spPr>
          <a:xfrm>
            <a:off x="2208628" y="3511513"/>
            <a:ext cx="2916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16" idx="0"/>
          </p:cNvCxnSpPr>
          <p:nvPr/>
        </p:nvCxnSpPr>
        <p:spPr>
          <a:xfrm>
            <a:off x="5809957" y="3696179"/>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809957" y="4261821"/>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809957" y="4827463"/>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809957" y="5589415"/>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553114" y="4261821"/>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1"/>
            <a:endCxn id="15" idx="3"/>
          </p:cNvCxnSpPr>
          <p:nvPr/>
        </p:nvCxnSpPr>
        <p:spPr>
          <a:xfrm flipH="1">
            <a:off x="6495171" y="4642797"/>
            <a:ext cx="3372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239151" y="5303522"/>
            <a:ext cx="4885594" cy="5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39151" y="2961927"/>
            <a:ext cx="0" cy="2341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39151" y="2961927"/>
            <a:ext cx="416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09956" y="5502904"/>
            <a:ext cx="560950"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Yes</a:t>
            </a:r>
          </a:p>
        </p:txBody>
      </p:sp>
      <p:sp>
        <p:nvSpPr>
          <p:cNvPr id="54" name="TextBox 53"/>
          <p:cNvSpPr txBox="1"/>
          <p:nvPr/>
        </p:nvSpPr>
        <p:spPr>
          <a:xfrm>
            <a:off x="4593979" y="5021673"/>
            <a:ext cx="560950"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No</a:t>
            </a:r>
          </a:p>
        </p:txBody>
      </p:sp>
      <p:sp>
        <p:nvSpPr>
          <p:cNvPr id="63" name="Flowchart: Terminator 62"/>
          <p:cNvSpPr/>
          <p:nvPr/>
        </p:nvSpPr>
        <p:spPr>
          <a:xfrm>
            <a:off x="5124743" y="6330462"/>
            <a:ext cx="1370428" cy="3657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5809956" y="6134152"/>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124742" y="6355221"/>
            <a:ext cx="1370428"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GIT REPO</a:t>
            </a:r>
          </a:p>
        </p:txBody>
      </p:sp>
    </p:spTree>
    <p:extLst>
      <p:ext uri="{BB962C8B-B14F-4D97-AF65-F5344CB8AC3E}">
        <p14:creationId xmlns:p14="http://schemas.microsoft.com/office/powerpoint/2010/main" val="1523188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Why should we care about </a:t>
            </a:r>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a:t>
            </a:r>
          </a:p>
        </p:txBody>
      </p:sp>
      <p:sp>
        <p:nvSpPr>
          <p:cNvPr id="38" name="Content Placeholder 2"/>
          <p:cNvSpPr>
            <a:spLocks noGrp="1"/>
          </p:cNvSpPr>
          <p:nvPr>
            <p:ph idx="1"/>
          </p:nvPr>
        </p:nvSpPr>
        <p:spPr>
          <a:xfrm>
            <a:off x="1648265" y="3086271"/>
            <a:ext cx="8972843" cy="987913"/>
          </a:xfrm>
        </p:spPr>
        <p:txBody>
          <a:bodyPr>
            <a:normAutofit/>
          </a:bodyPr>
          <a:lstStyle/>
          <a:p>
            <a:pPr marL="0" indent="0">
              <a:buNone/>
            </a:pPr>
            <a:r>
              <a:rPr lang="en-US" sz="3200" dirty="0"/>
              <a:t>Some of you might be thinking right now why bother doing this kind of process?</a:t>
            </a:r>
          </a:p>
        </p:txBody>
      </p:sp>
      <p:sp>
        <p:nvSpPr>
          <p:cNvPr id="2" name="Cloud Callout 1"/>
          <p:cNvSpPr/>
          <p:nvPr/>
        </p:nvSpPr>
        <p:spPr>
          <a:xfrm>
            <a:off x="618979" y="1434906"/>
            <a:ext cx="10587111" cy="4543864"/>
          </a:xfrm>
          <a:prstGeom prst="cloudCallou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789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t>Gerrit</a:t>
            </a:r>
            <a:r>
              <a:rPr lang="en-US" dirty="0"/>
              <a:t> is like the “GATE” before the final push (Submit)</a:t>
            </a:r>
          </a:p>
          <a:p>
            <a:pPr marL="0" indent="0">
              <a:buNone/>
            </a:pPr>
            <a:endParaRPr lang="en-US" dirty="0"/>
          </a:p>
          <a:p>
            <a:pPr>
              <a:buFontTx/>
              <a:buChar char="-"/>
            </a:pPr>
            <a:r>
              <a:rPr lang="en-US" dirty="0"/>
              <a:t>Build Pass is ensured</a:t>
            </a:r>
          </a:p>
          <a:p>
            <a:pPr>
              <a:buFontTx/>
              <a:buChar char="-"/>
            </a:pPr>
            <a:r>
              <a:rPr lang="en-US" dirty="0"/>
              <a:t>Deploy failure in main repo will not happen</a:t>
            </a:r>
          </a:p>
          <a:p>
            <a:pPr>
              <a:buFontTx/>
              <a:buChar char="-"/>
            </a:pPr>
            <a:r>
              <a:rPr lang="en-US" dirty="0"/>
              <a:t>Retains High Quality Code</a:t>
            </a:r>
          </a:p>
        </p:txBody>
      </p:sp>
      <p:sp>
        <p:nvSpPr>
          <p:cNvPr id="4" name="TextBox 3"/>
          <p:cNvSpPr txBox="1"/>
          <p:nvPr/>
        </p:nvSpPr>
        <p:spPr>
          <a:xfrm>
            <a:off x="838200" y="842078"/>
            <a:ext cx="9029700" cy="461665"/>
          </a:xfrm>
          <a:prstGeom prst="rect">
            <a:avLst/>
          </a:prstGeom>
          <a:noFill/>
        </p:spPr>
        <p:txBody>
          <a:bodyPr wrap="square" rtlCol="0">
            <a:spAutoFit/>
          </a:bodyPr>
          <a:lstStyle/>
          <a:p>
            <a:r>
              <a:rPr lang="en-US" sz="2400" dirty="0">
                <a:solidFill>
                  <a:schemeClr val="bg1"/>
                </a:solidFill>
                <a:latin typeface="Arial" panose="020B0604020202020204" pitchFamily="34" charset="0"/>
                <a:cs typeface="Arial" panose="020B0604020202020204" pitchFamily="34" charset="0"/>
              </a:rPr>
              <a:t>Benefits of </a:t>
            </a:r>
            <a:r>
              <a:rPr lang="en-US" sz="2400" dirty="0" err="1">
                <a:solidFill>
                  <a:schemeClr val="bg1"/>
                </a:solidFill>
                <a:latin typeface="Arial" panose="020B0604020202020204" pitchFamily="34" charset="0"/>
                <a:cs typeface="Arial" panose="020B0604020202020204" pitchFamily="34" charset="0"/>
              </a:rPr>
              <a:t>Gerrit</a:t>
            </a: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899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Code Review Process – Step by Step</a:t>
            </a:r>
          </a:p>
        </p:txBody>
      </p:sp>
      <p:sp>
        <p:nvSpPr>
          <p:cNvPr id="6" name="TextBox 5"/>
          <p:cNvSpPr txBox="1"/>
          <p:nvPr/>
        </p:nvSpPr>
        <p:spPr>
          <a:xfrm>
            <a:off x="838200" y="148186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DEVELOPER</a:t>
            </a:r>
          </a:p>
        </p:txBody>
      </p:sp>
      <p:sp>
        <p:nvSpPr>
          <p:cNvPr id="7" name="TextBox 6"/>
          <p:cNvSpPr txBox="1"/>
          <p:nvPr/>
        </p:nvSpPr>
        <p:spPr>
          <a:xfrm>
            <a:off x="9867900" y="148186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REVIEWER</a:t>
            </a:r>
          </a:p>
        </p:txBody>
      </p:sp>
      <p:sp>
        <p:nvSpPr>
          <p:cNvPr id="8" name="TextBox 7"/>
          <p:cNvSpPr txBox="1"/>
          <p:nvPr/>
        </p:nvSpPr>
        <p:spPr>
          <a:xfrm>
            <a:off x="5124743" y="148186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GERRIT</a:t>
            </a:r>
          </a:p>
        </p:txBody>
      </p:sp>
      <p:sp>
        <p:nvSpPr>
          <p:cNvPr id="9" name="TextBox 8"/>
          <p:cNvSpPr txBox="1"/>
          <p:nvPr/>
        </p:nvSpPr>
        <p:spPr>
          <a:xfrm>
            <a:off x="838200" y="3326847"/>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Push</a:t>
            </a:r>
          </a:p>
        </p:txBody>
      </p:sp>
      <p:sp>
        <p:nvSpPr>
          <p:cNvPr id="10" name="TextBox 9"/>
          <p:cNvSpPr txBox="1"/>
          <p:nvPr/>
        </p:nvSpPr>
        <p:spPr>
          <a:xfrm>
            <a:off x="655320" y="2772849"/>
            <a:ext cx="173618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Make Changes</a:t>
            </a:r>
          </a:p>
        </p:txBody>
      </p:sp>
      <p:sp>
        <p:nvSpPr>
          <p:cNvPr id="11" name="TextBox 10"/>
          <p:cNvSpPr txBox="1"/>
          <p:nvPr/>
        </p:nvSpPr>
        <p:spPr>
          <a:xfrm>
            <a:off x="746760" y="2193200"/>
            <a:ext cx="155330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Create Branch</a:t>
            </a:r>
          </a:p>
        </p:txBody>
      </p:sp>
      <p:sp>
        <p:nvSpPr>
          <p:cNvPr id="12" name="TextBox 11"/>
          <p:cNvSpPr txBox="1"/>
          <p:nvPr/>
        </p:nvSpPr>
        <p:spPr>
          <a:xfrm>
            <a:off x="9867900" y="445813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Score</a:t>
            </a:r>
          </a:p>
        </p:txBody>
      </p:sp>
      <p:sp>
        <p:nvSpPr>
          <p:cNvPr id="13" name="TextBox 12"/>
          <p:cNvSpPr txBox="1"/>
          <p:nvPr/>
        </p:nvSpPr>
        <p:spPr>
          <a:xfrm>
            <a:off x="9867900" y="3892489"/>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Comment</a:t>
            </a:r>
          </a:p>
        </p:txBody>
      </p:sp>
      <p:sp>
        <p:nvSpPr>
          <p:cNvPr id="15" name="TextBox 14"/>
          <p:cNvSpPr txBox="1"/>
          <p:nvPr/>
        </p:nvSpPr>
        <p:spPr>
          <a:xfrm>
            <a:off x="5124743" y="4458131"/>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Code Review</a:t>
            </a:r>
          </a:p>
        </p:txBody>
      </p:sp>
      <p:sp>
        <p:nvSpPr>
          <p:cNvPr id="16" name="TextBox 15"/>
          <p:cNvSpPr txBox="1"/>
          <p:nvPr/>
        </p:nvSpPr>
        <p:spPr>
          <a:xfrm>
            <a:off x="5124743" y="3892489"/>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Deploy</a:t>
            </a:r>
          </a:p>
        </p:txBody>
      </p:sp>
      <p:sp>
        <p:nvSpPr>
          <p:cNvPr id="17" name="TextBox 16"/>
          <p:cNvSpPr txBox="1"/>
          <p:nvPr/>
        </p:nvSpPr>
        <p:spPr>
          <a:xfrm>
            <a:off x="5124743" y="3326847"/>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Build</a:t>
            </a:r>
          </a:p>
        </p:txBody>
      </p:sp>
      <p:sp>
        <p:nvSpPr>
          <p:cNvPr id="18" name="TextBox 17"/>
          <p:cNvSpPr txBox="1"/>
          <p:nvPr/>
        </p:nvSpPr>
        <p:spPr>
          <a:xfrm>
            <a:off x="5124743" y="5784547"/>
            <a:ext cx="1370428" cy="369332"/>
          </a:xfrm>
          <a:prstGeom prst="rect">
            <a:avLst/>
          </a:prstGeom>
          <a:noFill/>
          <a:ln>
            <a:solidFill>
              <a:schemeClr val="accent1"/>
            </a:solidFill>
          </a:ln>
        </p:spPr>
        <p:txBody>
          <a:bodyPr wrap="square" rtlCol="0">
            <a:spAutoFit/>
          </a:bodyPr>
          <a:lstStyle/>
          <a:p>
            <a:pPr algn="ctr"/>
            <a:r>
              <a:rPr lang="en-US" dirty="0">
                <a:latin typeface="Agfa Rotis Sans Serif ExBd" panose="00000800000000000000" pitchFamily="2" charset="0"/>
              </a:rPr>
              <a:t>Submit</a:t>
            </a:r>
          </a:p>
        </p:txBody>
      </p:sp>
      <p:sp>
        <p:nvSpPr>
          <p:cNvPr id="19" name="Flowchart: Decision 18"/>
          <p:cNvSpPr/>
          <p:nvPr/>
        </p:nvSpPr>
        <p:spPr>
          <a:xfrm>
            <a:off x="5124743" y="5023773"/>
            <a:ext cx="1370428" cy="56564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124743" y="5132924"/>
            <a:ext cx="1370428"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PASSED?</a:t>
            </a:r>
          </a:p>
        </p:txBody>
      </p:sp>
      <p:cxnSp>
        <p:nvCxnSpPr>
          <p:cNvPr id="22" name="Straight Arrow Connector 21"/>
          <p:cNvCxnSpPr>
            <a:stCxn id="6" idx="2"/>
            <a:endCxn id="11" idx="0"/>
          </p:cNvCxnSpPr>
          <p:nvPr/>
        </p:nvCxnSpPr>
        <p:spPr>
          <a:xfrm>
            <a:off x="1523414" y="1851193"/>
            <a:ext cx="0" cy="342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0" idx="0"/>
          </p:cNvCxnSpPr>
          <p:nvPr/>
        </p:nvCxnSpPr>
        <p:spPr>
          <a:xfrm>
            <a:off x="1523414" y="2562532"/>
            <a:ext cx="0" cy="210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9" idx="0"/>
          </p:cNvCxnSpPr>
          <p:nvPr/>
        </p:nvCxnSpPr>
        <p:spPr>
          <a:xfrm>
            <a:off x="1523414" y="3142181"/>
            <a:ext cx="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13" idx="0"/>
          </p:cNvCxnSpPr>
          <p:nvPr/>
        </p:nvCxnSpPr>
        <p:spPr>
          <a:xfrm>
            <a:off x="10553114" y="1851193"/>
            <a:ext cx="0" cy="204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17" idx="0"/>
          </p:cNvCxnSpPr>
          <p:nvPr/>
        </p:nvCxnSpPr>
        <p:spPr>
          <a:xfrm>
            <a:off x="5809957" y="1851193"/>
            <a:ext cx="0" cy="147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3"/>
            <a:endCxn id="17" idx="1"/>
          </p:cNvCxnSpPr>
          <p:nvPr/>
        </p:nvCxnSpPr>
        <p:spPr>
          <a:xfrm>
            <a:off x="2208628" y="3511513"/>
            <a:ext cx="2916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16" idx="0"/>
          </p:cNvCxnSpPr>
          <p:nvPr/>
        </p:nvCxnSpPr>
        <p:spPr>
          <a:xfrm>
            <a:off x="5809957" y="3696179"/>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809957" y="4261821"/>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809957" y="4827463"/>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809957" y="5589415"/>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553114" y="4261821"/>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1"/>
            <a:endCxn id="15" idx="3"/>
          </p:cNvCxnSpPr>
          <p:nvPr/>
        </p:nvCxnSpPr>
        <p:spPr>
          <a:xfrm flipH="1">
            <a:off x="6495171" y="4642797"/>
            <a:ext cx="3372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00111" y="5303522"/>
            <a:ext cx="4824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0111" y="3018691"/>
            <a:ext cx="0" cy="2284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84285" y="3008818"/>
            <a:ext cx="416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09956" y="5502904"/>
            <a:ext cx="560950"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Yes</a:t>
            </a:r>
          </a:p>
        </p:txBody>
      </p:sp>
      <p:sp>
        <p:nvSpPr>
          <p:cNvPr id="54" name="TextBox 53"/>
          <p:cNvSpPr txBox="1"/>
          <p:nvPr/>
        </p:nvSpPr>
        <p:spPr>
          <a:xfrm>
            <a:off x="4593979" y="5021673"/>
            <a:ext cx="560950"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No</a:t>
            </a:r>
          </a:p>
        </p:txBody>
      </p:sp>
      <p:sp>
        <p:nvSpPr>
          <p:cNvPr id="63" name="Flowchart: Terminator 62"/>
          <p:cNvSpPr/>
          <p:nvPr/>
        </p:nvSpPr>
        <p:spPr>
          <a:xfrm>
            <a:off x="5124743" y="6330462"/>
            <a:ext cx="1370428" cy="3657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5809956" y="6134152"/>
            <a:ext cx="0" cy="19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124742" y="6355221"/>
            <a:ext cx="1370428" cy="369332"/>
          </a:xfrm>
          <a:prstGeom prst="rect">
            <a:avLst/>
          </a:prstGeom>
          <a:noFill/>
          <a:ln>
            <a:noFill/>
          </a:ln>
        </p:spPr>
        <p:txBody>
          <a:bodyPr wrap="square" rtlCol="0">
            <a:spAutoFit/>
          </a:bodyPr>
          <a:lstStyle/>
          <a:p>
            <a:pPr algn="ctr"/>
            <a:r>
              <a:rPr lang="en-US" dirty="0">
                <a:latin typeface="Agfa Rotis Sans Serif ExBd" panose="00000800000000000000" pitchFamily="2" charset="0"/>
              </a:rPr>
              <a:t>GIT REPO</a:t>
            </a:r>
          </a:p>
        </p:txBody>
      </p:sp>
      <p:sp>
        <p:nvSpPr>
          <p:cNvPr id="2" name="Oval 1"/>
          <p:cNvSpPr/>
          <p:nvPr/>
        </p:nvSpPr>
        <p:spPr>
          <a:xfrm>
            <a:off x="517574" y="2102440"/>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36710" y="2701650"/>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37917" y="3239819"/>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04116" y="3236087"/>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04116" y="3809124"/>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547274" y="3782158"/>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561342" y="4359976"/>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804116" y="4372666"/>
            <a:ext cx="2011680" cy="5508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2691791" y="2377866"/>
            <a:ext cx="6422854" cy="2878472"/>
          </a:xfrm>
          <a:prstGeom prst="rect">
            <a:avLst/>
          </a:prstGeom>
        </p:spPr>
      </p:pic>
    </p:spTree>
    <p:extLst>
      <p:ext uri="{BB962C8B-B14F-4D97-AF65-F5344CB8AC3E}">
        <p14:creationId xmlns:p14="http://schemas.microsoft.com/office/powerpoint/2010/main" val="3577768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40"/>
                                        </p:tgtEl>
                                      </p:cBhvr>
                                    </p:animEffect>
                                    <p:set>
                                      <p:cBhvr>
                                        <p:cTn id="34" dur="1" fill="hold">
                                          <p:stCondLst>
                                            <p:cond delay="499"/>
                                          </p:stCondLst>
                                        </p:cTn>
                                        <p:tgtEl>
                                          <p:spTgt spid="4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5"/>
                                        </p:tgtEl>
                                      </p:cBhvr>
                                    </p:animEffect>
                                    <p:set>
                                      <p:cBhvr>
                                        <p:cTn id="37" dur="1" fill="hold">
                                          <p:stCondLst>
                                            <p:cond delay="499"/>
                                          </p:stCondLst>
                                        </p:cTn>
                                        <p:tgtEl>
                                          <p:spTgt spid="4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42"/>
                                        </p:tgtEl>
                                      </p:cBhvr>
                                    </p:animEffect>
                                    <p:set>
                                      <p:cBhvr>
                                        <p:cTn id="47" dur="1" fill="hold">
                                          <p:stCondLst>
                                            <p:cond delay="499"/>
                                          </p:stCondLst>
                                        </p:cTn>
                                        <p:tgtEl>
                                          <p:spTgt spid="4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43"/>
                                        </p:tgtEl>
                                      </p:cBhvr>
                                    </p:animEffect>
                                    <p:set>
                                      <p:cBhvr>
                                        <p:cTn id="57" dur="1" fill="hold">
                                          <p:stCondLst>
                                            <p:cond delay="499"/>
                                          </p:stCondLst>
                                        </p:cTn>
                                        <p:tgtEl>
                                          <p:spTgt spid="4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46"/>
                                        </p:tgtEl>
                                      </p:cBhvr>
                                    </p:animEffect>
                                    <p:set>
                                      <p:cBhvr>
                                        <p:cTn id="77" dur="1" fill="hold">
                                          <p:stCondLst>
                                            <p:cond delay="499"/>
                                          </p:stCondLst>
                                        </p:cTn>
                                        <p:tgtEl>
                                          <p:spTgt spid="46"/>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8"/>
                                        </p:tgtEl>
                                      </p:cBhvr>
                                    </p:animEffect>
                                    <p:set>
                                      <p:cBhvr>
                                        <p:cTn id="87"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8" grpId="0" animBg="1"/>
      <p:bldP spid="38" grpId="1" animBg="1"/>
      <p:bldP spid="40" grpId="0" animBg="1"/>
      <p:bldP spid="40" grpId="1" animBg="1"/>
      <p:bldP spid="42" grpId="0" animBg="1"/>
      <p:bldP spid="42" grpId="1" animBg="1"/>
      <p:bldP spid="43" grpId="0" animBg="1"/>
      <p:bldP spid="43" grpId="1" animBg="1"/>
      <p:bldP spid="44" grpId="0" animBg="1"/>
      <p:bldP spid="44" grpId="1" animBg="1"/>
      <p:bldP spid="46" grpId="0" animBg="1"/>
      <p:bldP spid="46" grpId="1" animBg="1"/>
      <p:bldP spid="48" grpId="0" animBg="1"/>
      <p:bldP spid="4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199" y="1657212"/>
            <a:ext cx="10578737" cy="4729073"/>
          </a:xfrm>
          <a:prstGeom prst="rect">
            <a:avLst/>
          </a:prstGeom>
        </p:spPr>
      </p:pic>
      <p:sp>
        <p:nvSpPr>
          <p:cNvPr id="5" name="TextBox 4"/>
          <p:cNvSpPr txBox="1"/>
          <p:nvPr/>
        </p:nvSpPr>
        <p:spPr>
          <a:xfrm>
            <a:off x="838200" y="842078"/>
            <a:ext cx="9029700"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Gerrit</a:t>
            </a:r>
            <a:r>
              <a:rPr lang="en-US" sz="2400" dirty="0">
                <a:solidFill>
                  <a:schemeClr val="bg1"/>
                </a:solidFill>
                <a:latin typeface="Arial" panose="020B0604020202020204" pitchFamily="34" charset="0"/>
                <a:cs typeface="Arial" panose="020B0604020202020204" pitchFamily="34" charset="0"/>
              </a:rPr>
              <a:t> UI – Login</a:t>
            </a:r>
          </a:p>
        </p:txBody>
      </p:sp>
    </p:spTree>
    <p:extLst>
      <p:ext uri="{BB962C8B-B14F-4D97-AF65-F5344CB8AC3E}">
        <p14:creationId xmlns:p14="http://schemas.microsoft.com/office/powerpoint/2010/main" val="2984010308"/>
      </p:ext>
    </p:extLst>
  </p:cSld>
  <p:clrMapOvr>
    <a:masterClrMapping/>
  </p:clrMapOvr>
  <p:transition>
    <p:fade thruBlk="1"/>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0" ma:contentTypeDescription="Create a new document." ma:contentTypeScope="" ma:versionID="907aab2d9ea0650ff8ff7406fdc26b47">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5ccca5cb7444fd9b29b3d642876a9f6"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92EFCB-5770-4678-B3D1-1107DFFA61B4}">
  <ds:schemaRefs>
    <ds:schemaRef ds:uri="http://schemas.microsoft.com/sharepoint/v3/contenttype/forms"/>
  </ds:schemaRefs>
</ds:datastoreItem>
</file>

<file path=customXml/itemProps2.xml><?xml version="1.0" encoding="utf-8"?>
<ds:datastoreItem xmlns:ds="http://schemas.openxmlformats.org/officeDocument/2006/customXml" ds:itemID="{1A8200BC-2C83-40A9-AC2D-51AD01F717F4}">
  <ds:schemaRefs>
    <ds:schemaRef ds:uri="http://schemas.microsoft.com/office/2006/documentManagement/types"/>
    <ds:schemaRef ds:uri="http://purl.org/dc/terms/"/>
    <ds:schemaRef ds:uri="http://purl.org/dc/dcmitype/"/>
    <ds:schemaRef ds:uri="http://schemas.microsoft.com/office/infopath/2007/PartnerControls"/>
    <ds:schemaRef ds:uri="http://schemas.microsoft.com/office/2006/metadata/properties"/>
    <ds:schemaRef ds:uri="http://www.w3.org/XML/1998/namespace"/>
    <ds:schemaRef ds:uri="9b901641-0d09-466e-84cb-a5070d83a351"/>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CC3BAAB8-A38F-4EF3-8865-04A38906121A}"/>
</file>

<file path=docProps/app.xml><?xml version="1.0" encoding="utf-8"?>
<Properties xmlns="http://schemas.openxmlformats.org/officeDocument/2006/extended-properties" xmlns:vt="http://schemas.openxmlformats.org/officeDocument/2006/docPropsVTypes">
  <Template>Office Theme</Template>
  <TotalTime>776</TotalTime>
  <Words>577</Words>
  <Application>Microsoft Office PowerPoint</Application>
  <PresentationFormat>Widescreen</PresentationFormat>
  <Paragraphs>121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Agfa Rotis Sans Serif ExBd</vt:lpstr>
      <vt:lpstr>Agfa Rotis Sans Serif Light</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and Uploading Contributions</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Tadeo, Imelda I.</dc:creator>
  <cp:lastModifiedBy>Nulud, Candice D.</cp:lastModifiedBy>
  <cp:revision>73</cp:revision>
  <dcterms:created xsi:type="dcterms:W3CDTF">2016-09-28T07:44:58Z</dcterms:created>
  <dcterms:modified xsi:type="dcterms:W3CDTF">2017-11-02T06:48:25Z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