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4"/>
  </p:sldMasterIdLst>
  <p:notesMasterIdLst>
    <p:notesMasterId r:id="rId30"/>
  </p:notesMasterIdLst>
  <p:handoutMasterIdLst>
    <p:handoutMasterId r:id="rId31"/>
  </p:handoutMasterIdLst>
  <p:sldIdLst>
    <p:sldId id="256" r:id="rId5"/>
    <p:sldId id="525" r:id="rId6"/>
    <p:sldId id="527" r:id="rId7"/>
    <p:sldId id="528" r:id="rId8"/>
    <p:sldId id="531" r:id="rId9"/>
    <p:sldId id="551" r:id="rId10"/>
    <p:sldId id="554" r:id="rId11"/>
    <p:sldId id="529" r:id="rId12"/>
    <p:sldId id="535" r:id="rId13"/>
    <p:sldId id="536" r:id="rId14"/>
    <p:sldId id="537" r:id="rId15"/>
    <p:sldId id="555" r:id="rId16"/>
    <p:sldId id="538" r:id="rId17"/>
    <p:sldId id="540" r:id="rId18"/>
    <p:sldId id="541" r:id="rId19"/>
    <p:sldId id="542" r:id="rId20"/>
    <p:sldId id="543" r:id="rId21"/>
    <p:sldId id="544" r:id="rId22"/>
    <p:sldId id="545" r:id="rId23"/>
    <p:sldId id="547" r:id="rId24"/>
    <p:sldId id="546" r:id="rId25"/>
    <p:sldId id="548" r:id="rId26"/>
    <p:sldId id="549" r:id="rId27"/>
    <p:sldId id="550" r:id="rId28"/>
    <p:sldId id="553" r:id="rId29"/>
  </p:sldIdLst>
  <p:sldSz cx="12192000" cy="6858000"/>
  <p:notesSz cx="6797675" cy="9928225"/>
  <p:custDataLst>
    <p:tags r:id="rId32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orient="horz" pos="28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orient="horz" pos="3162" userDrawn="1">
          <p15:clr>
            <a:srgbClr val="A4A3A4"/>
          </p15:clr>
        </p15:guide>
        <p15:guide id="5" orient="horz" pos="3368" userDrawn="1">
          <p15:clr>
            <a:srgbClr val="A4A3A4"/>
          </p15:clr>
        </p15:guide>
        <p15:guide id="6" orient="horz" pos="423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2008" userDrawn="1">
          <p15:clr>
            <a:srgbClr val="A4A3A4"/>
          </p15:clr>
        </p15:guide>
        <p15:guide id="9" orient="horz" pos="968" userDrawn="1">
          <p15:clr>
            <a:srgbClr val="A4A3A4"/>
          </p15:clr>
        </p15:guide>
        <p15:guide id="10" pos="423" userDrawn="1">
          <p15:clr>
            <a:srgbClr val="A4A3A4"/>
          </p15:clr>
        </p15:guide>
        <p15:guide id="11" pos="2125" userDrawn="1">
          <p15:clr>
            <a:srgbClr val="A4A3A4"/>
          </p15:clr>
        </p15:guide>
        <p15:guide id="12" pos="7372" userDrawn="1">
          <p15:clr>
            <a:srgbClr val="A4A3A4"/>
          </p15:clr>
        </p15:guide>
        <p15:guide id="13" pos="21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  <p:cmAuthor id="4" name="Ocampo, Christian P." initials="OCP" lastIdx="1" clrIdx="4">
    <p:extLst>
      <p:ext uri="{19B8F6BF-5375-455C-9EA6-DF929625EA0E}">
        <p15:presenceInfo xmlns:p15="http://schemas.microsoft.com/office/powerpoint/2012/main" userId="Ocampo, Christian P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69238"/>
    <a:srgbClr val="2B94C3"/>
    <a:srgbClr val="003344"/>
    <a:srgbClr val="AADDEE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0" autoAdjust="0"/>
    <p:restoredTop sz="8848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236" y="78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423"/>
        <p:guide pos="2125"/>
        <p:guide pos="7372"/>
        <p:guide pos="2131"/>
      </p:guideLst>
    </p:cSldViewPr>
  </p:slideViewPr>
  <p:outlineViewPr>
    <p:cViewPr>
      <p:scale>
        <a:sx n="33" d="100"/>
        <a:sy n="33" d="100"/>
      </p:scale>
      <p:origin x="0" y="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58" y="96"/>
      </p:cViewPr>
      <p:guideLst>
        <p:guide orient="horz" pos="2880"/>
        <p:guide pos="220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10/23/2017</a:t>
            </a:fld>
            <a:endParaRPr lang="en-US" sz="10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Quality &amp;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446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1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18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5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6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7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36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8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68578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4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</p:sldLayoutIdLst>
  <p:hf hdr="0" dt="0"/>
  <p:txStyles>
    <p:titleStyle>
      <a:lvl1pPr marL="0" indent="0" algn="l" defTabSz="685783" rtl="0" eaLnBrk="1" latinLnBrk="0" hangingPunct="1">
        <a:lnSpc>
          <a:spcPct val="70000"/>
        </a:lnSpc>
        <a:spcBef>
          <a:spcPct val="0"/>
        </a:spcBef>
        <a:buNone/>
        <a:defRPr sz="21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1671" indent="0" algn="l" defTabSz="685783" rtl="0" eaLnBrk="1" latinLnBrk="0" hangingPunct="1">
        <a:lnSpc>
          <a:spcPct val="85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lang="en-US" sz="15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14308" indent="-172637" algn="l" defTabSz="685783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2pPr>
      <a:lvl3pPr marL="385754" indent="-172637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Graphik" panose="020B0503030202060203" pitchFamily="34" charset="0"/>
        <a:buChar char="–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75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10240" userDrawn="1">
          <p15:clr>
            <a:srgbClr val="F26B43"/>
          </p15:clr>
        </p15:guide>
        <p15:guide id="9" pos="32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5120" userDrawn="1">
          <p15:clr>
            <a:srgbClr val="F26B43"/>
          </p15:clr>
        </p15:guide>
        <p15:guide id="13" pos="2720" userDrawn="1">
          <p15:clr>
            <a:srgbClr val="F26B43"/>
          </p15:clr>
        </p15:guide>
        <p15:guide id="14" pos="992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display/JENKINS/Plugin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jenkins-ci.org/war-stable/" TargetMode="External"/><Relationship Id="rId7" Type="http://schemas.openxmlformats.org/officeDocument/2006/relationships/hyperlink" Target="https://wiki.jenkins-ci.org/display/JENKINS/Terminology" TargetMode="External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.jenkins-ci.org/display/JENKINS/Plugins" TargetMode="External"/><Relationship Id="rId5" Type="http://schemas.openxmlformats.org/officeDocument/2006/relationships/hyperlink" Target="http://www.tutorialspoint.com/jenkins/jenkins_setup_build_jobs.htm" TargetMode="External"/><Relationship Id="rId4" Type="http://schemas.openxmlformats.org/officeDocument/2006/relationships/hyperlink" Target="http://mirrors.jenkins-ci.org/windows-stabl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Jenkins</a:t>
            </a:r>
            <a:endParaRPr lang="en-US" sz="5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9389" y="1494422"/>
            <a:ext cx="11420475" cy="4776788"/>
          </a:xfrm>
        </p:spPr>
        <p:txBody>
          <a:bodyPr/>
          <a:lstStyle/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JDK Installation</a:t>
            </a:r>
          </a:p>
          <a:p>
            <a:pPr lvl="1"/>
            <a:r>
              <a:rPr lang="en-US" sz="1600" dirty="0"/>
              <a:t>Indicate Name and location of installation</a:t>
            </a:r>
          </a:p>
          <a:p>
            <a:pPr lvl="1"/>
            <a:r>
              <a:rPr lang="en-US" sz="1600" dirty="0"/>
              <a:t>Example: JDK 7 and </a:t>
            </a:r>
            <a:r>
              <a:rPr lang="pt-BR" sz="1600" dirty="0"/>
              <a:t>C:\Program Files (x86)\Java\jdk1.7.0_55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Maven Installation</a:t>
            </a:r>
          </a:p>
          <a:p>
            <a:pPr lvl="1"/>
            <a:r>
              <a:rPr lang="en-US" sz="1600" dirty="0"/>
              <a:t>Indicate Name and location of installation </a:t>
            </a:r>
          </a:p>
          <a:p>
            <a:pPr lvl="1"/>
            <a:r>
              <a:rPr lang="en-US" sz="1600" dirty="0"/>
              <a:t>Example: Maven Standard and C:\Program Files (x86)\apache-maven-3.3.9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06" y="1590805"/>
            <a:ext cx="1608143" cy="1023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82" y="3637251"/>
            <a:ext cx="1608143" cy="6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Configure Global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3" y="1386138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Manage Jenkins </a:t>
            </a:r>
            <a:r>
              <a:rPr lang="en-US" sz="1600" dirty="0"/>
              <a:t>on the dashboard and click </a:t>
            </a:r>
            <a:r>
              <a:rPr lang="en-US" sz="1600" b="1" dirty="0"/>
              <a:t>Configure Global Security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32" y="1837748"/>
            <a:ext cx="8493919" cy="4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Configure Global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527" y="1410201"/>
            <a:ext cx="11420475" cy="4776788"/>
          </a:xfrm>
        </p:spPr>
        <p:txBody>
          <a:bodyPr/>
          <a:lstStyle/>
          <a:p>
            <a:r>
              <a:rPr lang="en-US" sz="1600" dirty="0"/>
              <a:t>Enable Security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Authentication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600" dirty="0"/>
              <a:t>LDAP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600" dirty="0"/>
              <a:t>Jenkins’ own database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600" dirty="0"/>
              <a:t>Delegate to servlet container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Authorization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73678"/>
              </p:ext>
            </p:extLst>
          </p:nvPr>
        </p:nvGraphicFramePr>
        <p:xfrm>
          <a:off x="1774191" y="3536860"/>
          <a:ext cx="7711440" cy="2554962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Field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Anyone Can Do Anything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Full Access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Legacy Mode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Admin users to have full access, others can have only read-only access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Logged-in Users Can Do Anything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Full access for logged in users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Matrix-based Security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Filter resource access for each user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8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Project-based Matrix Authorization Strategy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Similar to Matrix-based security, but can be set at project level. Recommended if you have multiple projects running on the same CI server and want to restrict access to individual project teams.</a:t>
                      </a:r>
                    </a:p>
                  </a:txBody>
                  <a:tcPr marL="64998" marR="64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1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Jenkins login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3" y="1410201"/>
            <a:ext cx="11420475" cy="4776788"/>
          </a:xfrm>
        </p:spPr>
        <p:txBody>
          <a:bodyPr/>
          <a:lstStyle/>
          <a:p>
            <a:r>
              <a:rPr lang="en-US" sz="1600" dirty="0"/>
              <a:t>The login page of Jenkins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86" y="2015404"/>
            <a:ext cx="8279177" cy="39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2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Managing Plug-Ins in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527" y="1434264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Manage Jenkins </a:t>
            </a:r>
            <a:r>
              <a:rPr lang="en-US" sz="1600" dirty="0"/>
              <a:t>on the dashboard and click Manage Plugin</a:t>
            </a:r>
            <a:endParaRPr lang="en-US" sz="1600" b="1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87" y="1922463"/>
            <a:ext cx="8232775" cy="45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Installing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1525" y="1458328"/>
            <a:ext cx="11420475" cy="4776788"/>
          </a:xfrm>
        </p:spPr>
        <p:txBody>
          <a:bodyPr/>
          <a:lstStyle/>
          <a:p>
            <a:r>
              <a:rPr lang="en-US" sz="1600" dirty="0"/>
              <a:t>Click “</a:t>
            </a:r>
            <a:r>
              <a:rPr lang="en-US" sz="1600" b="1" dirty="0"/>
              <a:t>Available</a:t>
            </a:r>
            <a:r>
              <a:rPr lang="en-US" sz="1600" dirty="0"/>
              <a:t>” Tab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dirty="0"/>
              <a:t>On the “</a:t>
            </a:r>
            <a:r>
              <a:rPr lang="en-US" sz="1600" b="1" dirty="0"/>
              <a:t>Filter</a:t>
            </a:r>
            <a:r>
              <a:rPr lang="en-US" sz="1600" dirty="0"/>
              <a:t>”, type the plugin name that you want to install. (Example. Green Balls).</a:t>
            </a:r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64" y="1952387"/>
            <a:ext cx="8124825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94" y="4262390"/>
            <a:ext cx="8109267" cy="1817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02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Managing Plug-Ins in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7358" y="1362075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Manage Jenkins </a:t>
            </a:r>
            <a:r>
              <a:rPr lang="en-US" sz="1600" dirty="0"/>
              <a:t>on the dashboard and click Manage Plugin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83" y="1891410"/>
            <a:ext cx="7926202" cy="45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Creating a New Item/Job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1525" y="1386139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New Item </a:t>
            </a:r>
            <a:r>
              <a:rPr lang="en-US" sz="1600" dirty="0"/>
              <a:t>on the dashboard.</a:t>
            </a:r>
          </a:p>
          <a:p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60" y="1912823"/>
            <a:ext cx="4785360" cy="4527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2068484" y="2913682"/>
            <a:ext cx="1888751" cy="5579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Configuring the New Item/Job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90675"/>
            <a:ext cx="11420475" cy="47767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09" y="1509778"/>
            <a:ext cx="8232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Configuring the New Item/Job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88766" y="1484229"/>
            <a:ext cx="8566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Jenkins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D341B97A-378E-4F69-9D74-E5B0730D91F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5986463" cy="457200"/>
          </a:xfrm>
        </p:spPr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834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Creating a Pipeline for Items/Jobs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71133" y="1590675"/>
            <a:ext cx="11420475" cy="4776788"/>
          </a:xfrm>
        </p:spPr>
        <p:txBody>
          <a:bodyPr/>
          <a:lstStyle/>
          <a:p>
            <a:r>
              <a:rPr lang="en-US" sz="1600" dirty="0"/>
              <a:t>To create a </a:t>
            </a:r>
            <a:r>
              <a:rPr lang="en-US" sz="1600" b="1" dirty="0"/>
              <a:t>Pipeline</a:t>
            </a:r>
            <a:r>
              <a:rPr lang="en-US" sz="1600" dirty="0"/>
              <a:t>, click the “+” icon on the Jenkins menu. 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4" y="1958526"/>
            <a:ext cx="8428447" cy="37723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84724" y="3077028"/>
            <a:ext cx="396647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Creating a Pipeline for Items/Jobs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0969" y="1494422"/>
            <a:ext cx="11420475" cy="4776788"/>
          </a:xfrm>
        </p:spPr>
        <p:txBody>
          <a:bodyPr/>
          <a:lstStyle/>
          <a:p>
            <a:r>
              <a:rPr lang="en-US" sz="1600" dirty="0"/>
              <a:t>Enter the Pipeline name. (Ex. “</a:t>
            </a:r>
            <a:r>
              <a:rPr lang="en-US" sz="1600" b="1" dirty="0" err="1"/>
              <a:t>PipelineDemo</a:t>
            </a:r>
            <a:r>
              <a:rPr lang="en-US" sz="1600" dirty="0"/>
              <a:t>”)</a:t>
            </a:r>
            <a:endParaRPr lang="en-US" sz="1600" b="1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3" y="1988533"/>
            <a:ext cx="82677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Creating a Pipeline for Items/Jobs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61" y="1289862"/>
            <a:ext cx="8102601" cy="50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7588" y="1593182"/>
            <a:ext cx="11420475" cy="4776788"/>
          </a:xfrm>
        </p:spPr>
        <p:txBody>
          <a:bodyPr>
            <a:normAutofit lnSpcReduction="10000"/>
          </a:bodyPr>
          <a:lstStyle/>
          <a:p>
            <a:pPr marL="169863" lvl="2" indent="0">
              <a:buNone/>
            </a:pPr>
            <a:r>
              <a:rPr lang="en-US" sz="2400" b="1" dirty="0"/>
              <a:t>Jenkins provides over 400 plugins to support.</a:t>
            </a:r>
          </a:p>
          <a:p>
            <a:pPr marL="744538" lvl="2" indent="-279400">
              <a:buNone/>
            </a:pPr>
            <a:endParaRPr lang="en-US" sz="2400" b="1" dirty="0"/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Source code management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Build triggers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Build tools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Build wrappers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Build </a:t>
            </a:r>
            <a:r>
              <a:rPr lang="en-US" sz="1600" dirty="0" err="1">
                <a:solidFill>
                  <a:schemeClr val="bg1"/>
                </a:solidFill>
                <a:hlinkClick r:id="rId2"/>
              </a:rPr>
              <a:t>notifiers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Slave launchers and controllers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Build reports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Artifact uploaders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Other post-build actions</a:t>
            </a:r>
            <a:endParaRPr lang="en-US" sz="1600" dirty="0">
              <a:solidFill>
                <a:schemeClr val="bg1"/>
              </a:solidFill>
            </a:endParaRPr>
          </a:p>
          <a:p>
            <a:pPr marL="744538" lvl="4" indent="-2794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hlinkClick r:id="rId2"/>
              </a:rPr>
              <a:t>External site/tool integrations</a:t>
            </a:r>
            <a:endParaRPr lang="en-US" sz="1600" dirty="0">
              <a:solidFill>
                <a:schemeClr val="bg1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en-US" sz="1800" dirty="0"/>
          </a:p>
          <a:p>
            <a:pPr marL="231775" lvl="2" indent="109538">
              <a:spcBef>
                <a:spcPct val="0"/>
              </a:spcBef>
              <a:buNone/>
            </a:pPr>
            <a:r>
              <a:rPr lang="en-US" sz="1800" dirty="0"/>
              <a:t>You may view the complete list of the plugins by visiting the link provided in the Links and Preferences.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Links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7588" y="1581150"/>
            <a:ext cx="11420475" cy="477678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lvl="2"/>
            <a:r>
              <a:rPr lang="en-US" sz="1800" b="1" u="sng" dirty="0"/>
              <a:t>Jenkins Installer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2"/>
              </a:rPr>
              <a:t>https://jenkins.io/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War Release files</a:t>
            </a:r>
            <a:r>
              <a:rPr lang="en-US" sz="1800" dirty="0"/>
              <a:t>:	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hlinkClick r:id="rId3"/>
              </a:rPr>
              <a:t>http://mirrors.jenkins-ci.org/war-stable/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Zip Release files:</a:t>
            </a:r>
            <a:r>
              <a:rPr lang="en-US" sz="1800" dirty="0"/>
              <a:t> 	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hlinkClick r:id="rId4"/>
              </a:rPr>
              <a:t>http://mirrors.jenkins-ci.org/windows-stable/</a:t>
            </a:r>
            <a:endParaRPr lang="en-US" sz="1800" dirty="0"/>
          </a:p>
          <a:p>
            <a:pPr lvl="2"/>
            <a:r>
              <a:rPr lang="en-US" sz="1800" b="1" u="sng" dirty="0"/>
              <a:t>Jenkins Tutorial</a:t>
            </a:r>
          </a:p>
          <a:p>
            <a:pPr marL="715963" lvl="4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http://www.tutorialspoint.com/jenkins/jenkins_setup_build_jobs.htm</a:t>
            </a:r>
            <a:endParaRPr lang="en-US" b="1" u="sng" dirty="0"/>
          </a:p>
          <a:p>
            <a:pPr lvl="2"/>
            <a:r>
              <a:rPr lang="en-US" sz="1800" b="1" u="sng" dirty="0"/>
              <a:t>Jenkins List of Plugins</a:t>
            </a:r>
          </a:p>
          <a:p>
            <a:pPr marL="361950" lvl="2" indent="0"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6"/>
              </a:rPr>
              <a:t>https://wiki.jenkins-ci.org/display/JENKINS/Plugins</a:t>
            </a:r>
            <a:endParaRPr lang="en-US" sz="1800" dirty="0"/>
          </a:p>
          <a:p>
            <a:pPr marL="647700" lvl="2" indent="-182563">
              <a:buFont typeface="Arial" panose="020B0604020202020204" pitchFamily="34" charset="0"/>
              <a:buChar char="•"/>
            </a:pPr>
            <a:r>
              <a:rPr lang="en-US" sz="1800" b="1" u="sng" dirty="0"/>
              <a:t>Jenkins </a:t>
            </a:r>
            <a:r>
              <a:rPr lang="en-US" sz="1800" b="1" u="sng" dirty="0" err="1"/>
              <a:t>Terminilogy</a:t>
            </a:r>
            <a:r>
              <a:rPr lang="en-US" sz="1800" b="1" u="sng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7"/>
              </a:rPr>
              <a:t>https://wiki.jenkins-ci.org/display/JENKINS/Terminology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599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US" dirty="0"/>
              <a:t>Question and Answer: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65095" y="1374107"/>
            <a:ext cx="4946650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4294967295"/>
          </p:nvPr>
        </p:nvSpPr>
        <p:spPr>
          <a:xfrm>
            <a:off x="771526" y="1482390"/>
            <a:ext cx="10586286" cy="4776788"/>
          </a:xfrm>
        </p:spPr>
        <p:txBody>
          <a:bodyPr/>
          <a:lstStyle/>
          <a:p>
            <a:pPr lvl="2"/>
            <a:endParaRPr lang="en-US" sz="1800" b="1" dirty="0"/>
          </a:p>
          <a:p>
            <a:pPr lvl="2"/>
            <a:r>
              <a:rPr lang="en-US" sz="1800" b="1" dirty="0"/>
              <a:t>What is Jenkins?</a:t>
            </a:r>
          </a:p>
          <a:p>
            <a:pPr lvl="2"/>
            <a:r>
              <a:rPr lang="en-US" sz="1800" b="1" dirty="0"/>
              <a:t>Benefits of Jenkins</a:t>
            </a:r>
          </a:p>
          <a:p>
            <a:pPr lvl="2"/>
            <a:r>
              <a:rPr lang="en-US" sz="1800" b="1" dirty="0"/>
              <a:t>Demo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Configure Global Security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Configure System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Managing Plug-ins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Creating Items/Jobs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Creating Pipeline</a:t>
            </a:r>
          </a:p>
          <a:p>
            <a:pPr lvl="2"/>
            <a:r>
              <a:rPr lang="en-US" sz="1800" b="1" dirty="0"/>
              <a:t>Plugins</a:t>
            </a:r>
          </a:p>
          <a:p>
            <a:pPr lvl="2"/>
            <a:r>
              <a:rPr lang="en-US" sz="1800" b="1" dirty="0"/>
              <a:t>Links / References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63" y="1590805"/>
            <a:ext cx="1962150" cy="24384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78" y="4184331"/>
            <a:ext cx="3627120" cy="10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US" dirty="0"/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0474" y="1590675"/>
            <a:ext cx="11420475" cy="4776788"/>
          </a:xfrm>
        </p:spPr>
        <p:txBody>
          <a:bodyPr/>
          <a:lstStyle/>
          <a:p>
            <a:pPr lvl="2"/>
            <a:endParaRPr lang="en-US" sz="1800" dirty="0"/>
          </a:p>
          <a:p>
            <a:pPr lvl="2">
              <a:spcAft>
                <a:spcPts val="500"/>
              </a:spcAft>
            </a:pPr>
            <a:r>
              <a:rPr lang="en-US" sz="1800" b="1" dirty="0"/>
              <a:t>Jenkins</a:t>
            </a:r>
            <a:r>
              <a:rPr lang="en-US" sz="1800" dirty="0"/>
              <a:t> is a open source Continuous Integration tool which is use for Building, Testing and Deploying your projects.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Jenkins is written in </a:t>
            </a:r>
            <a:r>
              <a:rPr lang="en-US" sz="1800" b="1" dirty="0"/>
              <a:t>Java</a:t>
            </a:r>
            <a:r>
              <a:rPr lang="en-US" sz="1800" dirty="0"/>
              <a:t>.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Jenkins is a cross-platform which can run on Windows, Linux, and Mac Operating Systems.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It is used to build and test your software projects continuously making it easier for developers to integrate changes to the project, and making it easier for users to obtain a fresh build.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It also allows you to continuously deliver your software by providing powerful ways to define your build pipelines and integrating with a large number of testing and deployment technologies.</a:t>
            </a:r>
          </a:p>
          <a:p>
            <a:pPr marL="361950" lvl="2" indent="0">
              <a:spcAft>
                <a:spcPts val="500"/>
              </a:spcAft>
              <a:buNone/>
            </a:pPr>
            <a:endParaRPr lang="en-US" sz="1800" b="1" dirty="0"/>
          </a:p>
          <a:p>
            <a:pPr marL="36195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Benefits of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527" y="1665371"/>
            <a:ext cx="11420475" cy="4776788"/>
          </a:xfrm>
        </p:spPr>
        <p:txBody>
          <a:bodyPr/>
          <a:lstStyle/>
          <a:p>
            <a:pPr lvl="2"/>
            <a:endParaRPr lang="en-US" sz="1800" dirty="0"/>
          </a:p>
          <a:p>
            <a:pPr lvl="2"/>
            <a:r>
              <a:rPr lang="en-US" sz="1800" dirty="0"/>
              <a:t>It automates the build and keep it fast.</a:t>
            </a:r>
          </a:p>
          <a:p>
            <a:pPr lvl="2"/>
            <a:r>
              <a:rPr lang="en-US" sz="1800" dirty="0"/>
              <a:t>It supports the common SCM tools such as CVS, Subversion, </a:t>
            </a:r>
            <a:r>
              <a:rPr lang="en-US" sz="1800" dirty="0" err="1"/>
              <a:t>Git</a:t>
            </a:r>
            <a:r>
              <a:rPr lang="en-US" sz="1800" dirty="0"/>
              <a:t> and </a:t>
            </a:r>
            <a:r>
              <a:rPr lang="en-US" sz="1800" dirty="0" err="1"/>
              <a:t>Clearcase</a:t>
            </a:r>
            <a:endParaRPr lang="en-US" sz="1800" dirty="0"/>
          </a:p>
          <a:p>
            <a:pPr lvl="2"/>
            <a:r>
              <a:rPr lang="en-US" sz="1800" dirty="0"/>
              <a:t>It can also execute Apache Ant and Maven based projects as well as running shell scripts and windows batch commands.</a:t>
            </a:r>
          </a:p>
          <a:p>
            <a:pPr lvl="2"/>
            <a:r>
              <a:rPr lang="en-US" sz="1800" dirty="0"/>
              <a:t>Integration, Merging, choosing packaging, and building are all done automatically with Jenkins.</a:t>
            </a:r>
          </a:p>
          <a:p>
            <a:pPr lvl="2"/>
            <a:r>
              <a:rPr lang="en-US" sz="1800" dirty="0"/>
              <a:t>Jenkins also monitors the execution of the steps and allows to stop the process if one of the build fails.</a:t>
            </a:r>
          </a:p>
          <a:p>
            <a:pPr lvl="2"/>
            <a:r>
              <a:rPr lang="en-US" sz="1800" dirty="0"/>
              <a:t>Jenkins organized and put everything together, and keep it accessible to your team through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0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Dashboard – Menu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7588" y="1710991"/>
            <a:ext cx="8975558" cy="4268704"/>
          </a:xfrm>
        </p:spPr>
        <p:txBody>
          <a:bodyPr/>
          <a:lstStyle/>
          <a:p>
            <a:r>
              <a:rPr lang="en-US" sz="2000" dirty="0"/>
              <a:t>New Item</a:t>
            </a:r>
          </a:p>
          <a:p>
            <a:r>
              <a:rPr lang="en-US" sz="2000" dirty="0"/>
              <a:t>People</a:t>
            </a:r>
          </a:p>
          <a:p>
            <a:r>
              <a:rPr lang="en-US" sz="2000" dirty="0"/>
              <a:t>Build History</a:t>
            </a:r>
          </a:p>
          <a:p>
            <a:r>
              <a:rPr lang="en-US" sz="2000" dirty="0"/>
              <a:t>Project Relationship</a:t>
            </a:r>
          </a:p>
          <a:p>
            <a:r>
              <a:rPr lang="en-US" sz="2000" dirty="0"/>
              <a:t>Check file Fingerprint</a:t>
            </a:r>
          </a:p>
          <a:p>
            <a:r>
              <a:rPr lang="en-US" sz="2000" dirty="0"/>
              <a:t>Manage Jenkins</a:t>
            </a:r>
          </a:p>
          <a:p>
            <a:r>
              <a:rPr lang="en-US" sz="2000" dirty="0"/>
              <a:t>My Views</a:t>
            </a:r>
          </a:p>
          <a:p>
            <a:r>
              <a:rPr lang="en-US" sz="2000" dirty="0"/>
              <a:t>Credentials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69" y="1590806"/>
            <a:ext cx="4290218" cy="40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US" dirty="0"/>
              <a:t>Items/Jobs Status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771526" y="1778174"/>
            <a:ext cx="10333622" cy="47767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</a:t>
            </a:r>
            <a:r>
              <a:rPr lang="en-US" sz="1600" dirty="0"/>
              <a:t> – Status of the last build 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642937" lvl="3" indent="0">
              <a:buNone/>
            </a:pPr>
            <a:r>
              <a:rPr lang="en-US" sz="1600" dirty="0"/>
              <a:t>	 - </a:t>
            </a:r>
            <a:r>
              <a:rPr lang="en-US" sz="1600" dirty="0">
                <a:solidFill>
                  <a:schemeClr val="bg1"/>
                </a:solidFill>
              </a:rPr>
              <a:t>Successful</a:t>
            </a:r>
            <a:r>
              <a:rPr lang="en-US" sz="1600" dirty="0"/>
              <a:t> </a:t>
            </a:r>
          </a:p>
          <a:p>
            <a:pPr marL="642937" lvl="3" indent="0">
              <a:buNone/>
            </a:pPr>
            <a:endParaRPr lang="en-US" sz="1600" dirty="0"/>
          </a:p>
          <a:p>
            <a:pPr marL="642937" lvl="3" indent="0">
              <a:buNone/>
            </a:pPr>
            <a:r>
              <a:rPr lang="en-US" sz="1600" dirty="0"/>
              <a:t>	 - </a:t>
            </a:r>
            <a:r>
              <a:rPr lang="en-US" sz="1600" dirty="0">
                <a:solidFill>
                  <a:schemeClr val="bg1"/>
                </a:solidFill>
              </a:rPr>
              <a:t>Failed</a:t>
            </a:r>
          </a:p>
          <a:p>
            <a:pPr marL="642937" lvl="3" indent="0">
              <a:buNone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</a:t>
            </a:r>
            <a:r>
              <a:rPr lang="en-US" sz="1600" dirty="0"/>
              <a:t> – Weather report shows the aggregated status of the recent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Name</a:t>
            </a:r>
            <a:r>
              <a:rPr lang="en-US" sz="1600" dirty="0"/>
              <a:t> – Name of the Project/Item/Job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Last Success </a:t>
            </a:r>
            <a:r>
              <a:rPr lang="en-US" sz="1600" dirty="0"/>
              <a:t>– Last successful run of the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Last Failure </a:t>
            </a:r>
            <a:r>
              <a:rPr lang="en-US" sz="1600" dirty="0"/>
              <a:t>– Last failure run of the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Last Duration </a:t>
            </a:r>
            <a:r>
              <a:rPr lang="en-US" sz="1600" dirty="0"/>
              <a:t>– Shows the duration of the last job you ran.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1590805"/>
            <a:ext cx="8728267" cy="101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29" y="3642541"/>
            <a:ext cx="466725" cy="466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03" y="3101288"/>
            <a:ext cx="428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Setting Up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90675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Manage Jenkins </a:t>
            </a:r>
            <a:r>
              <a:rPr lang="en-US" sz="1600" dirty="0"/>
              <a:t>on the dashboard and click </a:t>
            </a:r>
            <a:r>
              <a:rPr lang="en-US" sz="1600" b="1" dirty="0"/>
              <a:t>Configure System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2" y="1968305"/>
            <a:ext cx="7834305" cy="45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2016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7588" y="128588"/>
            <a:ext cx="11174412" cy="1049337"/>
          </a:xfrm>
        </p:spPr>
        <p:txBody>
          <a:bodyPr/>
          <a:lstStyle/>
          <a:p>
            <a:r>
              <a:rPr lang="en-GB" dirty="0"/>
              <a:t>Configure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527" y="1350043"/>
            <a:ext cx="11420475" cy="4776788"/>
          </a:xfrm>
        </p:spPr>
        <p:txBody>
          <a:bodyPr/>
          <a:lstStyle/>
          <a:p>
            <a:r>
              <a:rPr lang="en-US" sz="1600" dirty="0"/>
              <a:t>Click </a:t>
            </a:r>
            <a:r>
              <a:rPr lang="en-US" sz="1600" b="1" dirty="0"/>
              <a:t>Manage Jenkins </a:t>
            </a:r>
            <a:r>
              <a:rPr lang="en-US" sz="1600" dirty="0"/>
              <a:t>on the dashboard and click </a:t>
            </a:r>
            <a:r>
              <a:rPr lang="en-US" sz="1600" b="1" dirty="0"/>
              <a:t>Configure System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34" y="1865375"/>
            <a:ext cx="8056481" cy="45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9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2331D832FE13114F9EC0FC03438FBA9B" ma:contentTypeVersion="0" ma:contentTypeDescription="Create a new folder." ma:contentTypeScope="" ma:versionID="b412d148c992b3f8966d9378d144f83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769558b3d37c51964ee30a35157300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AD92349-47AA-484F-BE42-EEA25E9AF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787D1-74DD-488B-A34D-AA446A003F3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18798</TotalTime>
  <Words>829</Words>
  <Application>Microsoft Office PowerPoint</Application>
  <PresentationFormat>Widescreen</PresentationFormat>
  <Paragraphs>202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Graphik</vt:lpstr>
      <vt:lpstr>Graphik Black</vt:lpstr>
      <vt:lpstr>Times New Roman</vt:lpstr>
      <vt:lpstr>MAIN MASTER - BLACK</vt:lpstr>
      <vt:lpstr>Jenkins</vt:lpstr>
      <vt:lpstr>Overview of Jenkins</vt:lpstr>
      <vt:lpstr>Agenda</vt:lpstr>
      <vt:lpstr>What is Jenkins?</vt:lpstr>
      <vt:lpstr>Benefits of Jenkins</vt:lpstr>
      <vt:lpstr>Dashboard – Menu </vt:lpstr>
      <vt:lpstr>Items/Jobs Status</vt:lpstr>
      <vt:lpstr>Setting Up Jenkins</vt:lpstr>
      <vt:lpstr>Configure System</vt:lpstr>
      <vt:lpstr>Configure System</vt:lpstr>
      <vt:lpstr>Configure Global Security</vt:lpstr>
      <vt:lpstr>Configure Global Security</vt:lpstr>
      <vt:lpstr>Jenkins login window</vt:lpstr>
      <vt:lpstr>Managing Plug-Ins in Jenkins</vt:lpstr>
      <vt:lpstr>Installing Plug-Ins</vt:lpstr>
      <vt:lpstr>Managing Plug-Ins in Jenkins</vt:lpstr>
      <vt:lpstr>Creating a New Item/Job</vt:lpstr>
      <vt:lpstr>Configuring the New Item/Job</vt:lpstr>
      <vt:lpstr>Configuring the New Item/Job</vt:lpstr>
      <vt:lpstr>Creating a Pipeline for Items/Jobs</vt:lpstr>
      <vt:lpstr>Creating a Pipeline for Items/Jobs</vt:lpstr>
      <vt:lpstr>Creating a Pipeline for Items/Jobs</vt:lpstr>
      <vt:lpstr>Plug-ins</vt:lpstr>
      <vt:lpstr> Links and References</vt:lpstr>
      <vt:lpstr>Question and Answer:</vt:lpstr>
    </vt:vector>
  </TitlesOfParts>
  <Company>Schawk, Inc. (US Creative Services)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Application Services Landscape</dc:title>
  <dc:creator>Rebecca Gorse</dc:creator>
  <cp:lastModifiedBy>Manlapaz, Mirasol S.</cp:lastModifiedBy>
  <cp:revision>1186</cp:revision>
  <cp:lastPrinted>2015-07-27T10:13:26Z</cp:lastPrinted>
  <dcterms:created xsi:type="dcterms:W3CDTF">2009-11-13T22:24:39Z</dcterms:created>
  <dcterms:modified xsi:type="dcterms:W3CDTF">2017-10-23T09:25:34Z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0x0120002331D832FE13114F9EC0FC03438FBA9B</vt:lpwstr>
  </property>
  <property fmtid="{D5CDD505-2E9C-101B-9397-08002B2CF9AE}" pid="6" name="FederalData">
    <vt:lpwstr>No</vt:lpwstr>
  </property>
  <property fmtid="{D5CDD505-2E9C-101B-9397-08002B2CF9AE}" pid="7" name="Order">
    <vt:r8>154800</vt:r8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TemplateUrl">
    <vt:lpwstr/>
  </property>
  <property fmtid="{D5CDD505-2E9C-101B-9397-08002B2CF9AE}" pid="12" name="_CopySource">
    <vt:lpwstr>https://ts.accenture.com/sites/pdcdevelopmentcontrolservices/DevOps/DevOps/Training and Enablement Tower/Training Materials/DTS Bootcamp - Revised/Archived(8-2-2018)/DAY 5/JENKINS_v2.0.pptx</vt:lpwstr>
  </property>
</Properties>
</file>