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4"/>
  </p:sldMasterIdLst>
  <p:notesMasterIdLst>
    <p:notesMasterId r:id="rId21"/>
  </p:notesMasterIdLst>
  <p:handoutMasterIdLst>
    <p:handoutMasterId r:id="rId22"/>
  </p:handoutMasterIdLst>
  <p:sldIdLst>
    <p:sldId id="327" r:id="rId5"/>
    <p:sldId id="326" r:id="rId6"/>
    <p:sldId id="335" r:id="rId7"/>
    <p:sldId id="339" r:id="rId8"/>
    <p:sldId id="340" r:id="rId9"/>
    <p:sldId id="341" r:id="rId10"/>
    <p:sldId id="342" r:id="rId11"/>
    <p:sldId id="343" r:id="rId12"/>
    <p:sldId id="336" r:id="rId13"/>
    <p:sldId id="347" r:id="rId14"/>
    <p:sldId id="344" r:id="rId15"/>
    <p:sldId id="348" r:id="rId16"/>
    <p:sldId id="346" r:id="rId17"/>
    <p:sldId id="349" r:id="rId18"/>
    <p:sldId id="345" r:id="rId19"/>
    <p:sldId id="350" r:id="rId20"/>
  </p:sldIdLst>
  <p:sldSz cx="12192000" cy="6858000"/>
  <p:notesSz cx="6858000" cy="9144000"/>
  <p:embeddedFontLst>
    <p:embeddedFont>
      <p:font typeface="Graphik" panose="020B0503030202060203" pitchFamily="34" charset="0"/>
      <p:regular r:id="rId23"/>
      <p:bold r:id="rId24"/>
      <p:italic r:id="rId25"/>
      <p:boldItalic r:id="rId26"/>
    </p:embeddedFont>
    <p:embeddedFont>
      <p:font typeface="Graphik Black" panose="020B0A03030202060203" pitchFamily="34" charset="0"/>
      <p:bold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3" autoAdjust="0"/>
    <p:restoredTop sz="54634" autoAdjust="0"/>
  </p:normalViewPr>
  <p:slideViewPr>
    <p:cSldViewPr>
      <p:cViewPr varScale="1">
        <p:scale>
          <a:sx n="45" d="100"/>
          <a:sy n="45" d="100"/>
        </p:scale>
        <p:origin x="2538" y="42"/>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6/9/2019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also called as Software Development Process.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SDLC aims to produce a high-quality software that meets or exceeds customer expectations, reaches completion within times and cost estimates.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SDLC is a process followed for a software project, within a software organization. </a:t>
            </a:r>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2</a:t>
            </a:fld>
            <a:endParaRPr lang="en-US" dirty="0"/>
          </a:p>
        </p:txBody>
      </p:sp>
    </p:spTree>
    <p:extLst>
      <p:ext uri="{BB962C8B-B14F-4D97-AF65-F5344CB8AC3E}">
        <p14:creationId xmlns:p14="http://schemas.microsoft.com/office/powerpoint/2010/main" val="2051894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iterative life cycle model does not attempt to start with a full specification of requirements. Instead, development begins by specifying and implementing just part of the software, which is then reviewed to identify further requirements. This process is then repeated, producing a new version of the software at the end of each iteration of the model.</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13</a:t>
            </a:fld>
            <a:endParaRPr lang="en-US" dirty="0"/>
          </a:p>
        </p:txBody>
      </p:sp>
    </p:spTree>
    <p:extLst>
      <p:ext uri="{BB962C8B-B14F-4D97-AF65-F5344CB8AC3E}">
        <p14:creationId xmlns:p14="http://schemas.microsoft.com/office/powerpoint/2010/main" val="3601587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Identification</a:t>
            </a:r>
          </a:p>
          <a:p>
            <a:r>
              <a:rPr lang="en-US" sz="1200" b="0" i="0" kern="1200" dirty="0">
                <a:solidFill>
                  <a:schemeClr val="tx1"/>
                </a:solidFill>
                <a:effectLst/>
                <a:latin typeface="+mn-lt"/>
                <a:ea typeface="+mn-ea"/>
                <a:cs typeface="+mn-cs"/>
              </a:rPr>
              <a:t>This phase starts with gathering the business requirements in the baseline spiral. In the subsequent spirals as the product matures, identification of system requirements, subsystem requirements and unit requirements are all done in this phase.</a:t>
            </a:r>
          </a:p>
          <a:p>
            <a:r>
              <a:rPr lang="en-US" sz="1200" b="0" i="0" kern="1200" dirty="0">
                <a:solidFill>
                  <a:schemeClr val="tx1"/>
                </a:solidFill>
                <a:effectLst/>
                <a:latin typeface="+mn-lt"/>
                <a:ea typeface="+mn-ea"/>
                <a:cs typeface="+mn-cs"/>
              </a:rPr>
              <a:t>This phase also includes understanding the system requirements by continuous communication between the customer and the system analyst. At the end of the spiral, the product is deployed in the identified market.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Design</a:t>
            </a:r>
          </a:p>
          <a:p>
            <a:r>
              <a:rPr lang="en-US" sz="1200" b="0" i="0" kern="1200" dirty="0">
                <a:solidFill>
                  <a:schemeClr val="tx1"/>
                </a:solidFill>
                <a:effectLst/>
                <a:latin typeface="+mn-lt"/>
                <a:ea typeface="+mn-ea"/>
                <a:cs typeface="+mn-cs"/>
              </a:rPr>
              <a:t>The Design phase starts with the conceptual design in the baseline spiral and involves architectural design, logical design of modules, physical product design and the final design in the subsequent spirals.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Construct or Build</a:t>
            </a:r>
          </a:p>
          <a:p>
            <a:r>
              <a:rPr lang="en-US" sz="1200" b="0" i="0" kern="1200" dirty="0">
                <a:solidFill>
                  <a:schemeClr val="tx1"/>
                </a:solidFill>
                <a:effectLst/>
                <a:latin typeface="+mn-lt"/>
                <a:ea typeface="+mn-ea"/>
                <a:cs typeface="+mn-cs"/>
              </a:rPr>
              <a:t>The Construct phase refers to production of the actual software product at every spiral. In the baseline spiral, when the product is just thought of and the design is being developed a POC (Proof of Concept) is developed in this phase to get customer feedback.</a:t>
            </a:r>
          </a:p>
          <a:p>
            <a:r>
              <a:rPr lang="en-US" sz="1200" b="0" i="0" kern="1200" dirty="0">
                <a:solidFill>
                  <a:schemeClr val="tx1"/>
                </a:solidFill>
                <a:effectLst/>
                <a:latin typeface="+mn-lt"/>
                <a:ea typeface="+mn-ea"/>
                <a:cs typeface="+mn-cs"/>
              </a:rPr>
              <a:t>Then in the subsequent spirals with higher clarity on requirements and design details a working model of the software called build is produced with a version number. These builds are sent to the customer for feedback.</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Evaluation and Risk Analysis</a:t>
            </a:r>
          </a:p>
          <a:p>
            <a:r>
              <a:rPr lang="en-US" sz="1200" b="0" i="0" kern="1200" dirty="0">
                <a:solidFill>
                  <a:schemeClr val="tx1"/>
                </a:solidFill>
                <a:effectLst/>
                <a:latin typeface="+mn-lt"/>
                <a:ea typeface="+mn-ea"/>
                <a:cs typeface="+mn-cs"/>
              </a:rPr>
              <a:t>Risk Analysis includes identifying, estimating and monitoring the technical feasibility and management risks, such as schedule slippage and cost overrun. After testing the build, at the end of first iteration, the customer evaluates the software and provides feedback.</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15</a:t>
            </a:fld>
            <a:endParaRPr lang="en-US" dirty="0"/>
          </a:p>
        </p:txBody>
      </p:sp>
    </p:spTree>
    <p:extLst>
      <p:ext uri="{BB962C8B-B14F-4D97-AF65-F5344CB8AC3E}">
        <p14:creationId xmlns:p14="http://schemas.microsoft.com/office/powerpoint/2010/main" val="196676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phase is the main focus of the project managers and stake holders. Meetings with managers, stake holders and users are held in order to determine the requirements like; Who is going to use the system? How will they use the system? What data should be input into the system? What data should be output by the system? These are general questions that get answered during a requirements gathering phase. After requirement gathering these requirements are analyzed for their validity and the possibility of incorporating the requirements in the system to be development is also studied.</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3</a:t>
            </a:fld>
            <a:endParaRPr lang="en-US" dirty="0"/>
          </a:p>
        </p:txBody>
      </p:sp>
    </p:spTree>
    <p:extLst>
      <p:ext uri="{BB962C8B-B14F-4D97-AF65-F5344CB8AC3E}">
        <p14:creationId xmlns:p14="http://schemas.microsoft.com/office/powerpoint/2010/main" val="80551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4</a:t>
            </a:fld>
            <a:endParaRPr lang="en-US" dirty="0"/>
          </a:p>
        </p:txBody>
      </p:sp>
    </p:spTree>
    <p:extLst>
      <p:ext uri="{BB962C8B-B14F-4D97-AF65-F5344CB8AC3E}">
        <p14:creationId xmlns:p14="http://schemas.microsoft.com/office/powerpoint/2010/main" val="136448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System Design helps in specifying hardware and system requirements and also helps in defining overall system architecture. The system design specifications serve as input for the next phase of the model.</a:t>
            </a:r>
            <a:endParaRPr lang="en-US" dirty="0"/>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5</a:t>
            </a:fld>
            <a:endParaRPr lang="en-US" dirty="0"/>
          </a:p>
        </p:txBody>
      </p:sp>
    </p:spTree>
    <p:extLst>
      <p:ext uri="{BB962C8B-B14F-4D97-AF65-F5344CB8AC3E}">
        <p14:creationId xmlns:p14="http://schemas.microsoft.com/office/powerpoint/2010/main" val="422891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receiving system design documents, the work is divided in modules/units and actual coding is started. Since, in this phase the code is produced so it is the main focus for the developer. This is the longest phase of the software development life cycle.</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6</a:t>
            </a:fld>
            <a:endParaRPr lang="en-US" dirty="0"/>
          </a:p>
        </p:txBody>
      </p:sp>
    </p:spTree>
    <p:extLst>
      <p:ext uri="{BB962C8B-B14F-4D97-AF65-F5344CB8AC3E}">
        <p14:creationId xmlns:p14="http://schemas.microsoft.com/office/powerpoint/2010/main" val="248209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the code is developed it is tested against the requirements to make sure that the product is actually solving the needs addressed and gathered during the requirements phase. During this phase all types of functional testing like unit testing, integration testing, system testing, acceptance testing are done as well as non-functional testing are also done.</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7</a:t>
            </a:fld>
            <a:endParaRPr lang="en-US" dirty="0"/>
          </a:p>
        </p:txBody>
      </p:sp>
    </p:spTree>
    <p:extLst>
      <p:ext uri="{BB962C8B-B14F-4D97-AF65-F5344CB8AC3E}">
        <p14:creationId xmlns:p14="http://schemas.microsoft.com/office/powerpoint/2010/main" val="70395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After successful testing the product is delivered / deployed to the customer for their use.</a:t>
            </a:r>
          </a:p>
          <a:p>
            <a:pPr fontAlgn="base"/>
            <a:r>
              <a:rPr lang="en-US" sz="1200" b="0" i="0" kern="1200" dirty="0">
                <a:solidFill>
                  <a:schemeClr val="tx1"/>
                </a:solidFill>
                <a:effectLst/>
                <a:latin typeface="+mn-lt"/>
                <a:ea typeface="+mn-ea"/>
                <a:cs typeface="+mn-cs"/>
              </a:rPr>
              <a:t>As soon as the product is given to the customers they will first do the beta testing. If any changes are required or if any bugs are caught, then they will report it to the engineering team. Once those changes are made or the bugs are fixed then the final deployment will happen.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Once when the customers starts using the developed system then the actual problems comes up and needs to be solved from time to time. This process where the care is taken for the developed product is known as maintenance.</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8</a:t>
            </a:fld>
            <a:endParaRPr lang="en-US" dirty="0"/>
          </a:p>
        </p:txBody>
      </p:sp>
    </p:spTree>
    <p:extLst>
      <p:ext uri="{BB962C8B-B14F-4D97-AF65-F5344CB8AC3E}">
        <p14:creationId xmlns:p14="http://schemas.microsoft.com/office/powerpoint/2010/main" val="64813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also referred to as a </a:t>
            </a:r>
            <a:r>
              <a:rPr lang="en-US" sz="1200" b="1" i="0" kern="1200" dirty="0">
                <a:solidFill>
                  <a:schemeClr val="tx1"/>
                </a:solidFill>
                <a:effectLst/>
                <a:latin typeface="+mn-lt"/>
                <a:ea typeface="+mn-ea"/>
                <a:cs typeface="+mn-cs"/>
              </a:rPr>
              <a:t>linear-sequential life cycle model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It is very simple to understand and use.</a:t>
            </a:r>
          </a:p>
          <a:p>
            <a:r>
              <a:rPr lang="en-US" sz="1200" b="0" i="0" kern="1200" dirty="0">
                <a:solidFill>
                  <a:schemeClr val="tx1"/>
                </a:solidFill>
                <a:effectLst/>
                <a:latin typeface="+mn-lt"/>
                <a:ea typeface="+mn-ea"/>
                <a:cs typeface="+mn-cs"/>
              </a:rPr>
              <a:t>In a waterfall model, each phase must be completed before the next phase can begin and there is no overlapping in the phases.</a:t>
            </a:r>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9</a:t>
            </a:fld>
            <a:endParaRPr lang="en-US" dirty="0"/>
          </a:p>
        </p:txBody>
      </p:sp>
    </p:spTree>
    <p:extLst>
      <p:ext uri="{BB962C8B-B14F-4D97-AF65-F5344CB8AC3E}">
        <p14:creationId xmlns:p14="http://schemas.microsoft.com/office/powerpoint/2010/main" val="45549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V-model is an SDLC model where execution of processes happens in a sequential manner in a V-shape. It is also known as </a:t>
            </a:r>
            <a:r>
              <a:rPr lang="en-US" sz="1200" b="1" i="0" kern="1200" dirty="0">
                <a:solidFill>
                  <a:schemeClr val="tx1"/>
                </a:solidFill>
                <a:effectLst/>
                <a:latin typeface="+mn-lt"/>
                <a:ea typeface="+mn-ea"/>
                <a:cs typeface="+mn-cs"/>
              </a:rPr>
              <a:t>Verification and Validation model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11</a:t>
            </a:fld>
            <a:endParaRPr lang="en-US" dirty="0"/>
          </a:p>
        </p:txBody>
      </p:sp>
    </p:spTree>
    <p:extLst>
      <p:ext uri="{BB962C8B-B14F-4D97-AF65-F5344CB8AC3E}">
        <p14:creationId xmlns:p14="http://schemas.microsoft.com/office/powerpoint/2010/main" val="3548043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www.professionalqa.com/software-development-life-cycl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melsatar.blog/2018/02/16/the-waterfall-model-a-different-perspect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312" y="2258568"/>
            <a:ext cx="9927126" cy="3264408"/>
          </a:xfrm>
        </p:spPr>
        <p:txBody>
          <a:bodyPr/>
          <a:lstStyle/>
          <a:p>
            <a:pPr>
              <a:lnSpc>
                <a:spcPct val="70000"/>
              </a:lnSpc>
            </a:pPr>
            <a:r>
              <a:rPr lang="en-US" sz="6000" dirty="0"/>
              <a:t>show SDLC manual deployment</a:t>
            </a:r>
          </a:p>
        </p:txBody>
      </p:sp>
      <p:sp>
        <p:nvSpPr>
          <p:cNvPr id="5" name="Text Placeholder 4"/>
          <p:cNvSpPr>
            <a:spLocks noGrp="1"/>
          </p:cNvSpPr>
          <p:nvPr>
            <p:ph type="body" sz="quarter" idx="10"/>
          </p:nvPr>
        </p:nvSpPr>
        <p:spPr>
          <a:xfrm>
            <a:off x="381000" y="6171565"/>
            <a:ext cx="7359632" cy="549275"/>
          </a:xfrm>
        </p:spPr>
        <p:txBody>
          <a:bodyPr/>
          <a:lstStyle/>
          <a:p>
            <a:endParaRPr lang="en-US" dirty="0"/>
          </a:p>
        </p:txBody>
      </p:sp>
    </p:spTree>
    <p:extLst>
      <p:ext uri="{BB962C8B-B14F-4D97-AF65-F5344CB8AC3E}">
        <p14:creationId xmlns:p14="http://schemas.microsoft.com/office/powerpoint/2010/main" val="301570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F9A6-84C0-4C5D-8940-1E4C39DADC10}"/>
              </a:ext>
            </a:extLst>
          </p:cNvPr>
          <p:cNvSpPr>
            <a:spLocks noGrp="1"/>
          </p:cNvSpPr>
          <p:nvPr>
            <p:ph type="title"/>
          </p:nvPr>
        </p:nvSpPr>
        <p:spPr/>
        <p:txBody>
          <a:bodyPr/>
          <a:lstStyle/>
          <a:p>
            <a:r>
              <a:rPr lang="en-US" dirty="0"/>
              <a:t>Waterfalls Model</a:t>
            </a:r>
          </a:p>
        </p:txBody>
      </p:sp>
      <p:sp>
        <p:nvSpPr>
          <p:cNvPr id="3" name="Text Placeholder 2">
            <a:extLst>
              <a:ext uri="{FF2B5EF4-FFF2-40B4-BE49-F238E27FC236}">
                <a16:creationId xmlns:a16="http://schemas.microsoft.com/office/drawing/2014/main" id="{6761DBA2-000E-4D47-B9A2-69503A15A7CF}"/>
              </a:ext>
            </a:extLst>
          </p:cNvPr>
          <p:cNvSpPr>
            <a:spLocks noGrp="1"/>
          </p:cNvSpPr>
          <p:nvPr>
            <p:ph type="body" sz="quarter" idx="10"/>
          </p:nvPr>
        </p:nvSpPr>
        <p:spPr>
          <a:xfrm>
            <a:off x="516204" y="1014984"/>
            <a:ext cx="5166360" cy="5413248"/>
          </a:xfrm>
        </p:spPr>
        <p:txBody>
          <a:bodyPr/>
          <a:lstStyle/>
          <a:p>
            <a:r>
              <a:rPr lang="en-US" dirty="0"/>
              <a:t>ADVANTAGES</a:t>
            </a:r>
          </a:p>
          <a:p>
            <a:pPr marL="342900" indent="-342900">
              <a:buFont typeface="Arial" panose="020B0604020202020204" pitchFamily="34" charset="0"/>
              <a:buChar char="•"/>
            </a:pPr>
            <a:r>
              <a:rPr lang="en-US" b="0" dirty="0"/>
              <a:t>Simple and easy to understand and use</a:t>
            </a:r>
          </a:p>
          <a:p>
            <a:pPr marL="342900" indent="-342900">
              <a:buFont typeface="Arial" panose="020B0604020202020204" pitchFamily="34" charset="0"/>
              <a:buChar char="•"/>
            </a:pPr>
            <a:r>
              <a:rPr lang="en-US" b="0" dirty="0"/>
              <a:t>Phases are processed and completed one at a time.</a:t>
            </a:r>
          </a:p>
          <a:p>
            <a:pPr marL="342900" indent="-342900">
              <a:buFont typeface="Arial" panose="020B0604020202020204" pitchFamily="34" charset="0"/>
              <a:buChar char="•"/>
            </a:pPr>
            <a:r>
              <a:rPr lang="en-US" b="0" dirty="0"/>
              <a:t>Works well for smaller projects where requirements are very well understood.</a:t>
            </a:r>
          </a:p>
          <a:p>
            <a:pPr marL="342900" indent="-342900">
              <a:buFont typeface="Arial" panose="020B0604020202020204" pitchFamily="34" charset="0"/>
              <a:buChar char="•"/>
            </a:pPr>
            <a:r>
              <a:rPr lang="en-US" b="0" dirty="0"/>
              <a:t>Process and results are well documented.</a:t>
            </a:r>
            <a:endParaRPr lang="en-US" dirty="0"/>
          </a:p>
        </p:txBody>
      </p:sp>
      <p:sp>
        <p:nvSpPr>
          <p:cNvPr id="4" name="Footer Placeholder 3">
            <a:extLst>
              <a:ext uri="{FF2B5EF4-FFF2-40B4-BE49-F238E27FC236}">
                <a16:creationId xmlns:a16="http://schemas.microsoft.com/office/drawing/2014/main" id="{964F4DC0-103C-48A3-9A80-C204CE46772E}"/>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6EE5DFB9-4A47-4F92-86A5-FA9FE52F1CDB}"/>
              </a:ext>
            </a:extLst>
          </p:cNvPr>
          <p:cNvSpPr>
            <a:spLocks noGrp="1"/>
          </p:cNvSpPr>
          <p:nvPr>
            <p:ph type="sldNum" sz="quarter" idx="4"/>
          </p:nvPr>
        </p:nvSpPr>
        <p:spPr/>
        <p:txBody>
          <a:bodyPr/>
          <a:lstStyle/>
          <a:p>
            <a:fld id="{4F9AC08D-23A9-440E-BCB9-AA1E9877CC38}" type="slidenum">
              <a:rPr lang="en-US" smtClean="0"/>
              <a:pPr/>
              <a:t>10</a:t>
            </a:fld>
            <a:endParaRPr lang="en-US" dirty="0"/>
          </a:p>
        </p:txBody>
      </p:sp>
      <p:sp>
        <p:nvSpPr>
          <p:cNvPr id="6" name="Text Placeholder 2">
            <a:extLst>
              <a:ext uri="{FF2B5EF4-FFF2-40B4-BE49-F238E27FC236}">
                <a16:creationId xmlns:a16="http://schemas.microsoft.com/office/drawing/2014/main" id="{A2400AEB-CE8F-4C08-A0B7-C9B2B40EC917}"/>
              </a:ext>
            </a:extLst>
          </p:cNvPr>
          <p:cNvSpPr txBox="1">
            <a:spLocks/>
          </p:cNvSpPr>
          <p:nvPr/>
        </p:nvSpPr>
        <p:spPr>
          <a:xfrm>
            <a:off x="5839968" y="1014984"/>
            <a:ext cx="5166360" cy="5413248"/>
          </a:xfrm>
          <a:prstGeom prst="rect">
            <a:avLst/>
          </a:prstGeom>
        </p:spPr>
        <p:txBody>
          <a:bodyPr vert="horz" lIns="0" tIns="91440" rIns="0" bIns="45720" rtlCol="0">
            <a:noAutofit/>
          </a:bodyPr>
          <a:lstStyle>
            <a:lvl1pPr marL="0"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3499"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3199"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2899"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2699"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DISADVANTAGES</a:t>
            </a:r>
          </a:p>
          <a:p>
            <a:pPr marL="342900" indent="-342900">
              <a:buFont typeface="Arial" panose="020B0604020202020204" pitchFamily="34" charset="0"/>
              <a:buChar char="•"/>
            </a:pPr>
            <a:r>
              <a:rPr lang="en-US" b="0" dirty="0"/>
              <a:t>No working software is produced until late during the life cycle.</a:t>
            </a:r>
          </a:p>
          <a:p>
            <a:pPr marL="342900" indent="-342900">
              <a:buFont typeface="Arial" panose="020B0604020202020204" pitchFamily="34" charset="0"/>
              <a:buChar char="•"/>
            </a:pPr>
            <a:r>
              <a:rPr lang="en-US" b="0" dirty="0"/>
              <a:t>Not suitable for the projects where requirements are at a moderate to high risk of changing.</a:t>
            </a:r>
          </a:p>
          <a:p>
            <a:pPr marL="342900" indent="-342900">
              <a:buFont typeface="Arial" panose="020B0604020202020204" pitchFamily="34" charset="0"/>
              <a:buChar char="•"/>
            </a:pPr>
            <a:r>
              <a:rPr lang="en-US" b="0" dirty="0"/>
              <a:t>High amounts of risk and uncertainty.</a:t>
            </a:r>
          </a:p>
          <a:p>
            <a:pPr marL="342900" indent="-342900">
              <a:buFont typeface="Arial" panose="020B0604020202020204" pitchFamily="34" charset="0"/>
              <a:buChar char="•"/>
            </a:pPr>
            <a:r>
              <a:rPr lang="en-US" b="0" dirty="0"/>
              <a:t>Poor model for long and ongoing projects.</a:t>
            </a:r>
            <a:endParaRPr lang="en-US" dirty="0"/>
          </a:p>
        </p:txBody>
      </p:sp>
    </p:spTree>
    <p:extLst>
      <p:ext uri="{BB962C8B-B14F-4D97-AF65-F5344CB8AC3E}">
        <p14:creationId xmlns:p14="http://schemas.microsoft.com/office/powerpoint/2010/main" val="310702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83A5-B8C8-4687-BAFB-1624F6129487}"/>
              </a:ext>
            </a:extLst>
          </p:cNvPr>
          <p:cNvSpPr>
            <a:spLocks noGrp="1"/>
          </p:cNvSpPr>
          <p:nvPr>
            <p:ph type="title"/>
          </p:nvPr>
        </p:nvSpPr>
        <p:spPr/>
        <p:txBody>
          <a:bodyPr/>
          <a:lstStyle/>
          <a:p>
            <a:r>
              <a:rPr lang="en-US" dirty="0"/>
              <a:t>OTHER SDLC MODELS</a:t>
            </a:r>
          </a:p>
        </p:txBody>
      </p:sp>
      <p:sp>
        <p:nvSpPr>
          <p:cNvPr id="3" name="Text Placeholder 2">
            <a:extLst>
              <a:ext uri="{FF2B5EF4-FFF2-40B4-BE49-F238E27FC236}">
                <a16:creationId xmlns:a16="http://schemas.microsoft.com/office/drawing/2014/main" id="{C148B234-D382-4A07-AB96-B437FC1C77AD}"/>
              </a:ext>
            </a:extLst>
          </p:cNvPr>
          <p:cNvSpPr>
            <a:spLocks noGrp="1"/>
          </p:cNvSpPr>
          <p:nvPr>
            <p:ph type="body" sz="quarter" idx="10"/>
          </p:nvPr>
        </p:nvSpPr>
        <p:spPr/>
        <p:txBody>
          <a:bodyPr/>
          <a:lstStyle/>
          <a:p>
            <a:r>
              <a:rPr lang="en-US" dirty="0"/>
              <a:t>V-Shaped Model</a:t>
            </a:r>
          </a:p>
        </p:txBody>
      </p:sp>
      <p:sp>
        <p:nvSpPr>
          <p:cNvPr id="4" name="Footer Placeholder 3">
            <a:extLst>
              <a:ext uri="{FF2B5EF4-FFF2-40B4-BE49-F238E27FC236}">
                <a16:creationId xmlns:a16="http://schemas.microsoft.com/office/drawing/2014/main" id="{6C484A22-0DF8-4DB4-BC83-39BEAFA84C3B}"/>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2D510679-82BE-47FF-98CA-B02432B99BFA}"/>
              </a:ext>
            </a:extLst>
          </p:cNvPr>
          <p:cNvSpPr>
            <a:spLocks noGrp="1"/>
          </p:cNvSpPr>
          <p:nvPr>
            <p:ph type="sldNum" sz="quarter" idx="4"/>
          </p:nvPr>
        </p:nvSpPr>
        <p:spPr/>
        <p:txBody>
          <a:bodyPr/>
          <a:lstStyle/>
          <a:p>
            <a:fld id="{4F9AC08D-23A9-440E-BCB9-AA1E9877CC38}" type="slidenum">
              <a:rPr lang="en-US" smtClean="0"/>
              <a:pPr/>
              <a:t>11</a:t>
            </a:fld>
            <a:endParaRPr lang="en-US" dirty="0"/>
          </a:p>
        </p:txBody>
      </p:sp>
      <p:sp>
        <p:nvSpPr>
          <p:cNvPr id="6" name="TextBox 5">
            <a:extLst>
              <a:ext uri="{FF2B5EF4-FFF2-40B4-BE49-F238E27FC236}">
                <a16:creationId xmlns:a16="http://schemas.microsoft.com/office/drawing/2014/main" id="{052C996D-BDBA-41A5-8935-06D677A275C4}"/>
              </a:ext>
            </a:extLst>
          </p:cNvPr>
          <p:cNvSpPr txBox="1"/>
          <p:nvPr/>
        </p:nvSpPr>
        <p:spPr>
          <a:xfrm>
            <a:off x="6568440" y="2029967"/>
            <a:ext cx="5230368" cy="1985159"/>
          </a:xfrm>
          <a:prstGeom prst="rect">
            <a:avLst/>
          </a:prstGeom>
          <a:noFill/>
        </p:spPr>
        <p:txBody>
          <a:bodyPr wrap="square" lIns="0" tIns="0" rIns="0" bIns="45720" rtlCol="0">
            <a:spAutoFit/>
          </a:bodyPr>
          <a:lstStyle/>
          <a:p>
            <a:r>
              <a:rPr lang="en-US" dirty="0">
                <a:solidFill>
                  <a:schemeClr val="bg1"/>
                </a:solidFill>
              </a:rPr>
              <a:t>It is an extension of the waterfall model, Instead of moving down in a linear way, the process steps are bent upwards after the implementation and coding phase, to form the typical V shape. The major difference between V-shaped model and waterfall model is the early test planning in the V-shaped model.</a:t>
            </a:r>
            <a:endParaRPr lang="en-US" sz="1600" dirty="0">
              <a:solidFill>
                <a:schemeClr val="bg1"/>
              </a:solidFill>
            </a:endParaRPr>
          </a:p>
        </p:txBody>
      </p:sp>
      <p:pic>
        <p:nvPicPr>
          <p:cNvPr id="4098" name="Picture 2" descr="V-Shaped">
            <a:extLst>
              <a:ext uri="{FF2B5EF4-FFF2-40B4-BE49-F238E27FC236}">
                <a16:creationId xmlns:a16="http://schemas.microsoft.com/office/drawing/2014/main" id="{90DF2699-DD0E-424A-8CFB-6646BB51B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1965960"/>
            <a:ext cx="5172410" cy="330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6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F9A6-84C0-4C5D-8940-1E4C39DADC10}"/>
              </a:ext>
            </a:extLst>
          </p:cNvPr>
          <p:cNvSpPr>
            <a:spLocks noGrp="1"/>
          </p:cNvSpPr>
          <p:nvPr>
            <p:ph type="title"/>
          </p:nvPr>
        </p:nvSpPr>
        <p:spPr/>
        <p:txBody>
          <a:bodyPr/>
          <a:lstStyle/>
          <a:p>
            <a:r>
              <a:rPr lang="en-US" dirty="0"/>
              <a:t>V-</a:t>
            </a:r>
            <a:r>
              <a:rPr lang="en-US" dirty="0" err="1"/>
              <a:t>sHAPED</a:t>
            </a:r>
            <a:r>
              <a:rPr lang="en-US" dirty="0"/>
              <a:t> Model</a:t>
            </a:r>
          </a:p>
        </p:txBody>
      </p:sp>
      <p:sp>
        <p:nvSpPr>
          <p:cNvPr id="3" name="Text Placeholder 2">
            <a:extLst>
              <a:ext uri="{FF2B5EF4-FFF2-40B4-BE49-F238E27FC236}">
                <a16:creationId xmlns:a16="http://schemas.microsoft.com/office/drawing/2014/main" id="{6761DBA2-000E-4D47-B9A2-69503A15A7CF}"/>
              </a:ext>
            </a:extLst>
          </p:cNvPr>
          <p:cNvSpPr>
            <a:spLocks noGrp="1"/>
          </p:cNvSpPr>
          <p:nvPr>
            <p:ph type="body" sz="quarter" idx="10"/>
          </p:nvPr>
        </p:nvSpPr>
        <p:spPr>
          <a:xfrm>
            <a:off x="381000" y="1014984"/>
            <a:ext cx="5166360" cy="5413248"/>
          </a:xfrm>
        </p:spPr>
        <p:txBody>
          <a:bodyPr/>
          <a:lstStyle/>
          <a:p>
            <a:r>
              <a:rPr lang="en-US" dirty="0"/>
              <a:t>ADVANTAGES</a:t>
            </a:r>
          </a:p>
          <a:p>
            <a:pPr marL="342900" indent="-342900">
              <a:buFont typeface="Arial" panose="020B0604020202020204" pitchFamily="34" charset="0"/>
              <a:buChar char="•"/>
            </a:pPr>
            <a:r>
              <a:rPr lang="en-US" b="0" dirty="0"/>
              <a:t>This is a highly-disciplined model and Phases are completed one at a time.</a:t>
            </a:r>
          </a:p>
          <a:p>
            <a:pPr marL="342900" indent="-342900">
              <a:buFont typeface="Arial" panose="020B0604020202020204" pitchFamily="34" charset="0"/>
              <a:buChar char="•"/>
            </a:pPr>
            <a:r>
              <a:rPr lang="en-US" b="0" dirty="0"/>
              <a:t>Works well for smaller projects where requirements are very well understood.</a:t>
            </a:r>
          </a:p>
          <a:p>
            <a:pPr marL="342900" indent="-342900">
              <a:buFont typeface="Arial" panose="020B0604020202020204" pitchFamily="34" charset="0"/>
              <a:buChar char="•"/>
            </a:pPr>
            <a:r>
              <a:rPr lang="en-US" b="0" dirty="0"/>
              <a:t>Easy to manage due to the rigidity of the model. Each phase has specific deliverables and a review process</a:t>
            </a:r>
          </a:p>
        </p:txBody>
      </p:sp>
      <p:sp>
        <p:nvSpPr>
          <p:cNvPr id="4" name="Footer Placeholder 3">
            <a:extLst>
              <a:ext uri="{FF2B5EF4-FFF2-40B4-BE49-F238E27FC236}">
                <a16:creationId xmlns:a16="http://schemas.microsoft.com/office/drawing/2014/main" id="{964F4DC0-103C-48A3-9A80-C204CE46772E}"/>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6EE5DFB9-4A47-4F92-86A5-FA9FE52F1CDB}"/>
              </a:ext>
            </a:extLst>
          </p:cNvPr>
          <p:cNvSpPr>
            <a:spLocks noGrp="1"/>
          </p:cNvSpPr>
          <p:nvPr>
            <p:ph type="sldNum" sz="quarter" idx="4"/>
          </p:nvPr>
        </p:nvSpPr>
        <p:spPr/>
        <p:txBody>
          <a:bodyPr/>
          <a:lstStyle/>
          <a:p>
            <a:fld id="{4F9AC08D-23A9-440E-BCB9-AA1E9877CC38}" type="slidenum">
              <a:rPr lang="en-US" smtClean="0"/>
              <a:pPr/>
              <a:t>12</a:t>
            </a:fld>
            <a:endParaRPr lang="en-US" dirty="0"/>
          </a:p>
        </p:txBody>
      </p:sp>
      <p:sp>
        <p:nvSpPr>
          <p:cNvPr id="6" name="Text Placeholder 2">
            <a:extLst>
              <a:ext uri="{FF2B5EF4-FFF2-40B4-BE49-F238E27FC236}">
                <a16:creationId xmlns:a16="http://schemas.microsoft.com/office/drawing/2014/main" id="{A2400AEB-CE8F-4C08-A0B7-C9B2B40EC917}"/>
              </a:ext>
            </a:extLst>
          </p:cNvPr>
          <p:cNvSpPr txBox="1">
            <a:spLocks/>
          </p:cNvSpPr>
          <p:nvPr/>
        </p:nvSpPr>
        <p:spPr>
          <a:xfrm>
            <a:off x="5839968" y="1014984"/>
            <a:ext cx="5166360" cy="5413248"/>
          </a:xfrm>
          <a:prstGeom prst="rect">
            <a:avLst/>
          </a:prstGeom>
        </p:spPr>
        <p:txBody>
          <a:bodyPr vert="horz" lIns="0" tIns="91440" rIns="0" bIns="45720" rtlCol="0">
            <a:noAutofit/>
          </a:bodyPr>
          <a:lstStyle>
            <a:lvl1pPr marL="0"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3499"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3199"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2899"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2699"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DISADVANTAGES</a:t>
            </a:r>
          </a:p>
          <a:p>
            <a:pPr marL="342900" indent="-342900">
              <a:buFont typeface="Arial" panose="020B0604020202020204" pitchFamily="34" charset="0"/>
              <a:buChar char="•"/>
            </a:pPr>
            <a:r>
              <a:rPr lang="en-US" b="0" dirty="0"/>
              <a:t>Not a good model for complex and object-oriented projects.</a:t>
            </a:r>
          </a:p>
          <a:p>
            <a:pPr marL="342900" indent="-342900">
              <a:buFont typeface="Arial" panose="020B0604020202020204" pitchFamily="34" charset="0"/>
              <a:buChar char="•"/>
            </a:pPr>
            <a:r>
              <a:rPr lang="en-US" b="0" dirty="0"/>
              <a:t>Not suitable for the projects where requirements are at a moderate to high risk of changing</a:t>
            </a:r>
          </a:p>
          <a:p>
            <a:pPr marL="342900" indent="-342900">
              <a:buFont typeface="Arial" panose="020B0604020202020204" pitchFamily="34" charset="0"/>
              <a:buChar char="•"/>
            </a:pPr>
            <a:r>
              <a:rPr lang="en-US" b="0" dirty="0"/>
              <a:t>Once an application is in the testing stage, it is difficult to go back and change a functionality.</a:t>
            </a:r>
            <a:endParaRPr lang="en-US" dirty="0"/>
          </a:p>
        </p:txBody>
      </p:sp>
    </p:spTree>
    <p:extLst>
      <p:ext uri="{BB962C8B-B14F-4D97-AF65-F5344CB8AC3E}">
        <p14:creationId xmlns:p14="http://schemas.microsoft.com/office/powerpoint/2010/main" val="47927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83A5-B8C8-4687-BAFB-1624F6129487}"/>
              </a:ext>
            </a:extLst>
          </p:cNvPr>
          <p:cNvSpPr>
            <a:spLocks noGrp="1"/>
          </p:cNvSpPr>
          <p:nvPr>
            <p:ph type="title"/>
          </p:nvPr>
        </p:nvSpPr>
        <p:spPr/>
        <p:txBody>
          <a:bodyPr/>
          <a:lstStyle/>
          <a:p>
            <a:r>
              <a:rPr lang="en-US" dirty="0"/>
              <a:t>OTHER SDLC MODELS</a:t>
            </a:r>
          </a:p>
        </p:txBody>
      </p:sp>
      <p:sp>
        <p:nvSpPr>
          <p:cNvPr id="3" name="Text Placeholder 2">
            <a:extLst>
              <a:ext uri="{FF2B5EF4-FFF2-40B4-BE49-F238E27FC236}">
                <a16:creationId xmlns:a16="http://schemas.microsoft.com/office/drawing/2014/main" id="{C148B234-D382-4A07-AB96-B437FC1C77AD}"/>
              </a:ext>
            </a:extLst>
          </p:cNvPr>
          <p:cNvSpPr>
            <a:spLocks noGrp="1"/>
          </p:cNvSpPr>
          <p:nvPr>
            <p:ph type="body" sz="quarter" idx="10"/>
          </p:nvPr>
        </p:nvSpPr>
        <p:spPr/>
        <p:txBody>
          <a:bodyPr/>
          <a:lstStyle/>
          <a:p>
            <a:r>
              <a:rPr lang="en-US" dirty="0"/>
              <a:t>Iterative Model</a:t>
            </a:r>
          </a:p>
        </p:txBody>
      </p:sp>
      <p:sp>
        <p:nvSpPr>
          <p:cNvPr id="4" name="Footer Placeholder 3">
            <a:extLst>
              <a:ext uri="{FF2B5EF4-FFF2-40B4-BE49-F238E27FC236}">
                <a16:creationId xmlns:a16="http://schemas.microsoft.com/office/drawing/2014/main" id="{6C484A22-0DF8-4DB4-BC83-39BEAFA84C3B}"/>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2D510679-82BE-47FF-98CA-B02432B99BFA}"/>
              </a:ext>
            </a:extLst>
          </p:cNvPr>
          <p:cNvSpPr>
            <a:spLocks noGrp="1"/>
          </p:cNvSpPr>
          <p:nvPr>
            <p:ph type="sldNum" sz="quarter" idx="4"/>
          </p:nvPr>
        </p:nvSpPr>
        <p:spPr/>
        <p:txBody>
          <a:bodyPr/>
          <a:lstStyle/>
          <a:p>
            <a:fld id="{4F9AC08D-23A9-440E-BCB9-AA1E9877CC38}" type="slidenum">
              <a:rPr lang="en-US" smtClean="0"/>
              <a:pPr/>
              <a:t>13</a:t>
            </a:fld>
            <a:endParaRPr lang="en-US" dirty="0"/>
          </a:p>
        </p:txBody>
      </p:sp>
      <p:sp>
        <p:nvSpPr>
          <p:cNvPr id="6" name="TextBox 5">
            <a:extLst>
              <a:ext uri="{FF2B5EF4-FFF2-40B4-BE49-F238E27FC236}">
                <a16:creationId xmlns:a16="http://schemas.microsoft.com/office/drawing/2014/main" id="{052C996D-BDBA-41A5-8935-06D677A275C4}"/>
              </a:ext>
            </a:extLst>
          </p:cNvPr>
          <p:cNvSpPr txBox="1"/>
          <p:nvPr/>
        </p:nvSpPr>
        <p:spPr>
          <a:xfrm>
            <a:off x="6573665" y="2221992"/>
            <a:ext cx="5230368" cy="1985159"/>
          </a:xfrm>
          <a:prstGeom prst="rect">
            <a:avLst/>
          </a:prstGeom>
          <a:noFill/>
        </p:spPr>
        <p:txBody>
          <a:bodyPr wrap="square" lIns="0" tIns="0" rIns="0" bIns="45720" rtlCol="0">
            <a:spAutoFit/>
          </a:bodyPr>
          <a:lstStyle/>
          <a:p>
            <a:r>
              <a:rPr lang="en-US" b="1" dirty="0">
                <a:solidFill>
                  <a:schemeClr val="bg1"/>
                </a:solidFill>
              </a:rPr>
              <a:t>Iterative Model</a:t>
            </a:r>
            <a:r>
              <a:rPr lang="en-US" dirty="0">
                <a:solidFill>
                  <a:schemeClr val="bg1"/>
                </a:solidFill>
              </a:rPr>
              <a:t> is  a part of </a:t>
            </a:r>
            <a:r>
              <a:rPr lang="en-US" dirty="0">
                <a:solidFill>
                  <a:schemeClr val="bg1"/>
                </a:solidFill>
                <a:hlinkClick r:id="rId3"/>
              </a:rPr>
              <a:t>Software Development Life Cycle</a:t>
            </a:r>
            <a:r>
              <a:rPr lang="en-US" dirty="0">
                <a:solidFill>
                  <a:schemeClr val="bg1"/>
                </a:solidFill>
              </a:rPr>
              <a:t>. It is a particular implementation of a software development life cycle that focuses on an initial, simplified implementation, which then progressively gains more complexity and a broader feature set until the final system is complete. </a:t>
            </a:r>
            <a:endParaRPr lang="en-US" sz="1600" dirty="0">
              <a:solidFill>
                <a:schemeClr val="bg1"/>
              </a:solidFill>
            </a:endParaRPr>
          </a:p>
        </p:txBody>
      </p:sp>
      <p:pic>
        <p:nvPicPr>
          <p:cNvPr id="7" name="Picture 2" descr="Iterative Model">
            <a:extLst>
              <a:ext uri="{FF2B5EF4-FFF2-40B4-BE49-F238E27FC236}">
                <a16:creationId xmlns:a16="http://schemas.microsoft.com/office/drawing/2014/main" id="{DC295273-B68B-4622-B89D-7E564B204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09" y="2017953"/>
            <a:ext cx="5549366" cy="327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1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F9A6-84C0-4C5D-8940-1E4C39DADC10}"/>
              </a:ext>
            </a:extLst>
          </p:cNvPr>
          <p:cNvSpPr>
            <a:spLocks noGrp="1"/>
          </p:cNvSpPr>
          <p:nvPr>
            <p:ph type="title"/>
          </p:nvPr>
        </p:nvSpPr>
        <p:spPr/>
        <p:txBody>
          <a:bodyPr/>
          <a:lstStyle/>
          <a:p>
            <a:r>
              <a:rPr lang="en-US" dirty="0" err="1"/>
              <a:t>ITErative</a:t>
            </a:r>
            <a:r>
              <a:rPr lang="en-US" dirty="0"/>
              <a:t> Model</a:t>
            </a:r>
          </a:p>
        </p:txBody>
      </p:sp>
      <p:sp>
        <p:nvSpPr>
          <p:cNvPr id="3" name="Text Placeholder 2">
            <a:extLst>
              <a:ext uri="{FF2B5EF4-FFF2-40B4-BE49-F238E27FC236}">
                <a16:creationId xmlns:a16="http://schemas.microsoft.com/office/drawing/2014/main" id="{6761DBA2-000E-4D47-B9A2-69503A15A7CF}"/>
              </a:ext>
            </a:extLst>
          </p:cNvPr>
          <p:cNvSpPr>
            <a:spLocks noGrp="1"/>
          </p:cNvSpPr>
          <p:nvPr>
            <p:ph type="body" sz="quarter" idx="10"/>
          </p:nvPr>
        </p:nvSpPr>
        <p:spPr>
          <a:xfrm>
            <a:off x="381000" y="1014984"/>
            <a:ext cx="5166360" cy="5413248"/>
          </a:xfrm>
        </p:spPr>
        <p:txBody>
          <a:bodyPr/>
          <a:lstStyle/>
          <a:p>
            <a:r>
              <a:rPr lang="en-US" dirty="0"/>
              <a:t>ADVANTAGES</a:t>
            </a:r>
          </a:p>
          <a:p>
            <a:pPr marL="342900" indent="-342900">
              <a:buFont typeface="Arial" panose="020B0604020202020204" pitchFamily="34" charset="0"/>
              <a:buChar char="•"/>
            </a:pPr>
            <a:r>
              <a:rPr lang="en-US" b="0" dirty="0"/>
              <a:t>Some working functionality can be developed quickly and early in the life cycle.</a:t>
            </a:r>
          </a:p>
          <a:p>
            <a:pPr marL="342900" indent="-342900">
              <a:buFont typeface="Arial" panose="020B0604020202020204" pitchFamily="34" charset="0"/>
              <a:buChar char="•"/>
            </a:pPr>
            <a:r>
              <a:rPr lang="en-US" b="0" dirty="0"/>
              <a:t>Better suited for large and mission-critical projects.</a:t>
            </a:r>
          </a:p>
          <a:p>
            <a:pPr marL="342900" indent="-342900">
              <a:buFont typeface="Arial" panose="020B0604020202020204" pitchFamily="34" charset="0"/>
              <a:buChar char="•"/>
            </a:pPr>
            <a:r>
              <a:rPr lang="en-US" b="0" dirty="0"/>
              <a:t>It supports changing requirements.</a:t>
            </a:r>
            <a:endParaRPr lang="en-US" dirty="0"/>
          </a:p>
        </p:txBody>
      </p:sp>
      <p:sp>
        <p:nvSpPr>
          <p:cNvPr id="4" name="Footer Placeholder 3">
            <a:extLst>
              <a:ext uri="{FF2B5EF4-FFF2-40B4-BE49-F238E27FC236}">
                <a16:creationId xmlns:a16="http://schemas.microsoft.com/office/drawing/2014/main" id="{964F4DC0-103C-48A3-9A80-C204CE46772E}"/>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6EE5DFB9-4A47-4F92-86A5-FA9FE52F1CDB}"/>
              </a:ext>
            </a:extLst>
          </p:cNvPr>
          <p:cNvSpPr>
            <a:spLocks noGrp="1"/>
          </p:cNvSpPr>
          <p:nvPr>
            <p:ph type="sldNum" sz="quarter" idx="4"/>
          </p:nvPr>
        </p:nvSpPr>
        <p:spPr/>
        <p:txBody>
          <a:bodyPr/>
          <a:lstStyle/>
          <a:p>
            <a:fld id="{4F9AC08D-23A9-440E-BCB9-AA1E9877CC38}" type="slidenum">
              <a:rPr lang="en-US" smtClean="0"/>
              <a:pPr/>
              <a:t>14</a:t>
            </a:fld>
            <a:endParaRPr lang="en-US" dirty="0"/>
          </a:p>
        </p:txBody>
      </p:sp>
      <p:sp>
        <p:nvSpPr>
          <p:cNvPr id="6" name="Text Placeholder 2">
            <a:extLst>
              <a:ext uri="{FF2B5EF4-FFF2-40B4-BE49-F238E27FC236}">
                <a16:creationId xmlns:a16="http://schemas.microsoft.com/office/drawing/2014/main" id="{A2400AEB-CE8F-4C08-A0B7-C9B2B40EC917}"/>
              </a:ext>
            </a:extLst>
          </p:cNvPr>
          <p:cNvSpPr txBox="1">
            <a:spLocks/>
          </p:cNvSpPr>
          <p:nvPr/>
        </p:nvSpPr>
        <p:spPr>
          <a:xfrm>
            <a:off x="5839968" y="1014984"/>
            <a:ext cx="5166360" cy="5413248"/>
          </a:xfrm>
          <a:prstGeom prst="rect">
            <a:avLst/>
          </a:prstGeom>
        </p:spPr>
        <p:txBody>
          <a:bodyPr vert="horz" lIns="0" tIns="91440" rIns="0" bIns="45720" rtlCol="0">
            <a:noAutofit/>
          </a:bodyPr>
          <a:lstStyle>
            <a:lvl1pPr marL="0"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3499"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3199"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2899"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2699"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DISADVANTAGES</a:t>
            </a:r>
          </a:p>
          <a:p>
            <a:pPr marL="342900" indent="-342900">
              <a:buFont typeface="Arial" panose="020B0604020202020204" pitchFamily="34" charset="0"/>
              <a:buChar char="•"/>
            </a:pPr>
            <a:r>
              <a:rPr lang="en-US" b="0" dirty="0"/>
              <a:t>More resources may be required.</a:t>
            </a:r>
          </a:p>
          <a:p>
            <a:pPr marL="342900" indent="-342900">
              <a:buFont typeface="Arial" panose="020B0604020202020204" pitchFamily="34" charset="0"/>
              <a:buChar char="•"/>
            </a:pPr>
            <a:r>
              <a:rPr lang="en-US" b="0" dirty="0"/>
              <a:t>More management attention is required</a:t>
            </a:r>
          </a:p>
          <a:p>
            <a:pPr marL="342900" indent="-342900">
              <a:buFont typeface="Arial" panose="020B0604020202020204" pitchFamily="34" charset="0"/>
              <a:buChar char="•"/>
            </a:pPr>
            <a:r>
              <a:rPr lang="en-US" b="0" dirty="0"/>
              <a:t>Not suitable for smaller projects.</a:t>
            </a:r>
            <a:endParaRPr lang="en-US" dirty="0"/>
          </a:p>
        </p:txBody>
      </p:sp>
    </p:spTree>
    <p:extLst>
      <p:ext uri="{BB962C8B-B14F-4D97-AF65-F5344CB8AC3E}">
        <p14:creationId xmlns:p14="http://schemas.microsoft.com/office/powerpoint/2010/main" val="267798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83A5-B8C8-4687-BAFB-1624F6129487}"/>
              </a:ext>
            </a:extLst>
          </p:cNvPr>
          <p:cNvSpPr>
            <a:spLocks noGrp="1"/>
          </p:cNvSpPr>
          <p:nvPr>
            <p:ph type="title"/>
          </p:nvPr>
        </p:nvSpPr>
        <p:spPr/>
        <p:txBody>
          <a:bodyPr/>
          <a:lstStyle/>
          <a:p>
            <a:r>
              <a:rPr lang="en-US" dirty="0"/>
              <a:t>OTHER SDLC MODELS</a:t>
            </a:r>
          </a:p>
        </p:txBody>
      </p:sp>
      <p:sp>
        <p:nvSpPr>
          <p:cNvPr id="3" name="Text Placeholder 2">
            <a:extLst>
              <a:ext uri="{FF2B5EF4-FFF2-40B4-BE49-F238E27FC236}">
                <a16:creationId xmlns:a16="http://schemas.microsoft.com/office/drawing/2014/main" id="{C148B234-D382-4A07-AB96-B437FC1C77AD}"/>
              </a:ext>
            </a:extLst>
          </p:cNvPr>
          <p:cNvSpPr>
            <a:spLocks noGrp="1"/>
          </p:cNvSpPr>
          <p:nvPr>
            <p:ph type="body" sz="quarter" idx="10"/>
          </p:nvPr>
        </p:nvSpPr>
        <p:spPr/>
        <p:txBody>
          <a:bodyPr/>
          <a:lstStyle/>
          <a:p>
            <a:r>
              <a:rPr lang="en-US" dirty="0"/>
              <a:t>Spiral Model</a:t>
            </a:r>
          </a:p>
        </p:txBody>
      </p:sp>
      <p:sp>
        <p:nvSpPr>
          <p:cNvPr id="4" name="Footer Placeholder 3">
            <a:extLst>
              <a:ext uri="{FF2B5EF4-FFF2-40B4-BE49-F238E27FC236}">
                <a16:creationId xmlns:a16="http://schemas.microsoft.com/office/drawing/2014/main" id="{6C484A22-0DF8-4DB4-BC83-39BEAFA84C3B}"/>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2D510679-82BE-47FF-98CA-B02432B99BFA}"/>
              </a:ext>
            </a:extLst>
          </p:cNvPr>
          <p:cNvSpPr>
            <a:spLocks noGrp="1"/>
          </p:cNvSpPr>
          <p:nvPr>
            <p:ph type="sldNum" sz="quarter" idx="4"/>
          </p:nvPr>
        </p:nvSpPr>
        <p:spPr/>
        <p:txBody>
          <a:bodyPr/>
          <a:lstStyle/>
          <a:p>
            <a:fld id="{4F9AC08D-23A9-440E-BCB9-AA1E9877CC38}" type="slidenum">
              <a:rPr lang="en-US" smtClean="0"/>
              <a:pPr/>
              <a:t>15</a:t>
            </a:fld>
            <a:endParaRPr lang="en-US" dirty="0"/>
          </a:p>
        </p:txBody>
      </p:sp>
      <p:sp>
        <p:nvSpPr>
          <p:cNvPr id="6" name="TextBox 5">
            <a:extLst>
              <a:ext uri="{FF2B5EF4-FFF2-40B4-BE49-F238E27FC236}">
                <a16:creationId xmlns:a16="http://schemas.microsoft.com/office/drawing/2014/main" id="{052C996D-BDBA-41A5-8935-06D677A275C4}"/>
              </a:ext>
            </a:extLst>
          </p:cNvPr>
          <p:cNvSpPr txBox="1"/>
          <p:nvPr/>
        </p:nvSpPr>
        <p:spPr>
          <a:xfrm>
            <a:off x="6580632" y="1799078"/>
            <a:ext cx="5230368" cy="3370153"/>
          </a:xfrm>
          <a:prstGeom prst="rect">
            <a:avLst/>
          </a:prstGeom>
          <a:noFill/>
        </p:spPr>
        <p:txBody>
          <a:bodyPr wrap="square" lIns="0" tIns="0" rIns="0" bIns="45720" rtlCol="0">
            <a:spAutoFit/>
          </a:bodyPr>
          <a:lstStyle/>
          <a:p>
            <a:r>
              <a:rPr lang="en-US" dirty="0">
                <a:solidFill>
                  <a:schemeClr val="bg1"/>
                </a:solidFill>
              </a:rPr>
              <a:t>It is combining elements of both design and prototyping-in-stages, in an effort to combine advantages of top-down and bottom-up concepts. This model of development combines the features of the prototyping model and the waterfall model. The spiral model is favored for large, expensive, and complicated projects. This model uses many of the same phases as the waterfall model, in essentially the same order, separated by planning, risk assessment, and the building of prototypes and simulations.</a:t>
            </a:r>
            <a:endParaRPr lang="en-US" sz="1600" dirty="0">
              <a:solidFill>
                <a:schemeClr val="bg1"/>
              </a:solidFill>
            </a:endParaRPr>
          </a:p>
        </p:txBody>
      </p:sp>
      <p:pic>
        <p:nvPicPr>
          <p:cNvPr id="7" name="Picture 6">
            <a:extLst>
              <a:ext uri="{FF2B5EF4-FFF2-40B4-BE49-F238E27FC236}">
                <a16:creationId xmlns:a16="http://schemas.microsoft.com/office/drawing/2014/main" id="{CAB497D1-99F8-4EBF-8E9D-CB2488528561}"/>
              </a:ext>
            </a:extLst>
          </p:cNvPr>
          <p:cNvPicPr>
            <a:picLocks noChangeAspect="1"/>
          </p:cNvPicPr>
          <p:nvPr/>
        </p:nvPicPr>
        <p:blipFill>
          <a:blip r:embed="rId3"/>
          <a:stretch>
            <a:fillRect/>
          </a:stretch>
        </p:blipFill>
        <p:spPr>
          <a:xfrm>
            <a:off x="573024" y="1506912"/>
            <a:ext cx="5772150" cy="4152900"/>
          </a:xfrm>
          <a:prstGeom prst="rect">
            <a:avLst/>
          </a:prstGeom>
        </p:spPr>
      </p:pic>
    </p:spTree>
    <p:extLst>
      <p:ext uri="{BB962C8B-B14F-4D97-AF65-F5344CB8AC3E}">
        <p14:creationId xmlns:p14="http://schemas.microsoft.com/office/powerpoint/2010/main" val="841547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F9A6-84C0-4C5D-8940-1E4C39DADC10}"/>
              </a:ext>
            </a:extLst>
          </p:cNvPr>
          <p:cNvSpPr>
            <a:spLocks noGrp="1"/>
          </p:cNvSpPr>
          <p:nvPr>
            <p:ph type="title"/>
          </p:nvPr>
        </p:nvSpPr>
        <p:spPr/>
        <p:txBody>
          <a:bodyPr/>
          <a:lstStyle/>
          <a:p>
            <a:r>
              <a:rPr lang="en-US" dirty="0"/>
              <a:t>spiral Model</a:t>
            </a:r>
          </a:p>
        </p:txBody>
      </p:sp>
      <p:sp>
        <p:nvSpPr>
          <p:cNvPr id="3" name="Text Placeholder 2">
            <a:extLst>
              <a:ext uri="{FF2B5EF4-FFF2-40B4-BE49-F238E27FC236}">
                <a16:creationId xmlns:a16="http://schemas.microsoft.com/office/drawing/2014/main" id="{6761DBA2-000E-4D47-B9A2-69503A15A7CF}"/>
              </a:ext>
            </a:extLst>
          </p:cNvPr>
          <p:cNvSpPr>
            <a:spLocks noGrp="1"/>
          </p:cNvSpPr>
          <p:nvPr>
            <p:ph type="body" sz="quarter" idx="10"/>
          </p:nvPr>
        </p:nvSpPr>
        <p:spPr>
          <a:xfrm>
            <a:off x="381000" y="1014984"/>
            <a:ext cx="5166360" cy="5413248"/>
          </a:xfrm>
        </p:spPr>
        <p:txBody>
          <a:bodyPr/>
          <a:lstStyle/>
          <a:p>
            <a:r>
              <a:rPr lang="en-US" dirty="0"/>
              <a:t>ADVANTAGES</a:t>
            </a:r>
          </a:p>
          <a:p>
            <a:pPr marL="342900" indent="-342900">
              <a:buFont typeface="Arial" panose="020B0604020202020204" pitchFamily="34" charset="0"/>
              <a:buChar char="•"/>
            </a:pPr>
            <a:r>
              <a:rPr lang="en-US" b="0" dirty="0"/>
              <a:t>Changing requirements can be accommodated.</a:t>
            </a:r>
          </a:p>
          <a:p>
            <a:pPr marL="342900" indent="-342900">
              <a:buFont typeface="Arial" panose="020B0604020202020204" pitchFamily="34" charset="0"/>
              <a:buChar char="•"/>
            </a:pPr>
            <a:r>
              <a:rPr lang="en-US" b="0" dirty="0"/>
              <a:t>Users see the system early.</a:t>
            </a:r>
          </a:p>
          <a:p>
            <a:pPr marL="342900" indent="-342900">
              <a:buFont typeface="Arial" panose="020B0604020202020204" pitchFamily="34" charset="0"/>
              <a:buChar char="•"/>
            </a:pPr>
            <a:r>
              <a:rPr lang="en-US" b="0" dirty="0"/>
              <a:t>Development can be divided into smaller parts and the risky parts can be developed earlier which helps in better risk management.</a:t>
            </a:r>
            <a:endParaRPr lang="en-US" dirty="0"/>
          </a:p>
        </p:txBody>
      </p:sp>
      <p:sp>
        <p:nvSpPr>
          <p:cNvPr id="4" name="Footer Placeholder 3">
            <a:extLst>
              <a:ext uri="{FF2B5EF4-FFF2-40B4-BE49-F238E27FC236}">
                <a16:creationId xmlns:a16="http://schemas.microsoft.com/office/drawing/2014/main" id="{964F4DC0-103C-48A3-9A80-C204CE46772E}"/>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6EE5DFB9-4A47-4F92-86A5-FA9FE52F1CDB}"/>
              </a:ext>
            </a:extLst>
          </p:cNvPr>
          <p:cNvSpPr>
            <a:spLocks noGrp="1"/>
          </p:cNvSpPr>
          <p:nvPr>
            <p:ph type="sldNum" sz="quarter" idx="4"/>
          </p:nvPr>
        </p:nvSpPr>
        <p:spPr/>
        <p:txBody>
          <a:bodyPr/>
          <a:lstStyle/>
          <a:p>
            <a:fld id="{4F9AC08D-23A9-440E-BCB9-AA1E9877CC38}" type="slidenum">
              <a:rPr lang="en-US" smtClean="0"/>
              <a:pPr/>
              <a:t>16</a:t>
            </a:fld>
            <a:endParaRPr lang="en-US" dirty="0"/>
          </a:p>
        </p:txBody>
      </p:sp>
      <p:sp>
        <p:nvSpPr>
          <p:cNvPr id="6" name="Text Placeholder 2">
            <a:extLst>
              <a:ext uri="{FF2B5EF4-FFF2-40B4-BE49-F238E27FC236}">
                <a16:creationId xmlns:a16="http://schemas.microsoft.com/office/drawing/2014/main" id="{A2400AEB-CE8F-4C08-A0B7-C9B2B40EC917}"/>
              </a:ext>
            </a:extLst>
          </p:cNvPr>
          <p:cNvSpPr txBox="1">
            <a:spLocks/>
          </p:cNvSpPr>
          <p:nvPr/>
        </p:nvSpPr>
        <p:spPr>
          <a:xfrm>
            <a:off x="5839968" y="1014984"/>
            <a:ext cx="5166360" cy="5413248"/>
          </a:xfrm>
          <a:prstGeom prst="rect">
            <a:avLst/>
          </a:prstGeom>
        </p:spPr>
        <p:txBody>
          <a:bodyPr vert="horz" lIns="0" tIns="91440" rIns="0" bIns="45720" rtlCol="0">
            <a:noAutofit/>
          </a:bodyPr>
          <a:lstStyle>
            <a:lvl1pPr marL="0"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3499"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3199"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2899"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2699"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DISADVANTAGES</a:t>
            </a:r>
          </a:p>
          <a:p>
            <a:pPr marL="342900" indent="-342900">
              <a:buFont typeface="Arial" panose="020B0604020202020204" pitchFamily="34" charset="0"/>
              <a:buChar char="•"/>
            </a:pPr>
            <a:r>
              <a:rPr lang="en-US" b="0" dirty="0"/>
              <a:t>Not suitable for small or low risk projects and could be expensive for small projects.</a:t>
            </a:r>
          </a:p>
          <a:p>
            <a:pPr marL="342900" indent="-342900">
              <a:buFont typeface="Arial" panose="020B0604020202020204" pitchFamily="34" charset="0"/>
              <a:buChar char="•"/>
            </a:pPr>
            <a:r>
              <a:rPr lang="en-US" b="0" dirty="0"/>
              <a:t>End of the project may not be known early.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69254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SDLC manual deployment</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5" name="Rectangle: Rounded Corners 4">
            <a:extLst>
              <a:ext uri="{FF2B5EF4-FFF2-40B4-BE49-F238E27FC236}">
                <a16:creationId xmlns:a16="http://schemas.microsoft.com/office/drawing/2014/main" id="{34F10A27-556C-41EC-85BB-2183A2C569E9}"/>
              </a:ext>
            </a:extLst>
          </p:cNvPr>
          <p:cNvSpPr/>
          <p:nvPr/>
        </p:nvSpPr>
        <p:spPr>
          <a:xfrm>
            <a:off x="6348586" y="2697480"/>
            <a:ext cx="5310015" cy="136383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SDLC</a:t>
            </a:r>
            <a:r>
              <a:rPr lang="en-US" sz="1600" dirty="0">
                <a:solidFill>
                  <a:schemeClr val="bg1"/>
                </a:solidFill>
              </a:rPr>
              <a:t> or the </a:t>
            </a:r>
            <a:r>
              <a:rPr lang="en-US" sz="1600" b="1" dirty="0">
                <a:solidFill>
                  <a:schemeClr val="bg1"/>
                </a:solidFill>
              </a:rPr>
              <a:t>Software Development Life Cycle </a:t>
            </a:r>
            <a:r>
              <a:rPr lang="en-US" sz="1600" dirty="0">
                <a:solidFill>
                  <a:schemeClr val="bg1"/>
                </a:solidFill>
              </a:rPr>
              <a:t>is a process that produces software with the highest quality and lowest cost in the shortest time. SDLC includes a detailed plan for how to develop, alter, maintain, and replace a software system</a:t>
            </a:r>
          </a:p>
        </p:txBody>
      </p:sp>
      <p:pic>
        <p:nvPicPr>
          <p:cNvPr id="4" name="Picture 3">
            <a:extLst>
              <a:ext uri="{FF2B5EF4-FFF2-40B4-BE49-F238E27FC236}">
                <a16:creationId xmlns:a16="http://schemas.microsoft.com/office/drawing/2014/main" id="{90C33716-8BD1-40A6-BF74-687C1C46AAB4}"/>
              </a:ext>
            </a:extLst>
          </p:cNvPr>
          <p:cNvPicPr>
            <a:picLocks noChangeAspect="1"/>
          </p:cNvPicPr>
          <p:nvPr/>
        </p:nvPicPr>
        <p:blipFill>
          <a:blip r:embed="rId3"/>
          <a:stretch>
            <a:fillRect/>
          </a:stretch>
        </p:blipFill>
        <p:spPr>
          <a:xfrm>
            <a:off x="604838" y="1550536"/>
            <a:ext cx="5267325" cy="4029075"/>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ED0E16-32FC-4E09-9378-8DBB4F5473FA}"/>
              </a:ext>
            </a:extLst>
          </p:cNvPr>
          <p:cNvSpPr>
            <a:spLocks noGrp="1"/>
          </p:cNvSpPr>
          <p:nvPr>
            <p:ph type="body" sz="quarter" idx="10"/>
          </p:nvPr>
        </p:nvSpPr>
        <p:spPr>
          <a:xfrm>
            <a:off x="381000" y="1417320"/>
            <a:ext cx="11430000" cy="395908"/>
          </a:xfrm>
        </p:spPr>
        <p:txBody>
          <a:bodyPr/>
          <a:lstStyle/>
          <a:p>
            <a:r>
              <a:rPr lang="en-US" b="0" dirty="0"/>
              <a:t>Stage 1: Planning and Requirement Analysis</a:t>
            </a:r>
          </a:p>
          <a:p>
            <a:r>
              <a:rPr lang="en-US" b="0" dirty="0"/>
              <a:t>Requirement analysis is the most important and fundamental stage in SDLC. It is performed by the senior members of the team with inputs from the customer, the sales department, market surveys and domain experts in the industry. This information is then used to plan the basic project approach and to conduct product feasibility study in the economical, operational and technical areas.</a:t>
            </a:r>
          </a:p>
          <a:p>
            <a:r>
              <a:rPr lang="en-US" b="0" dirty="0"/>
              <a:t>Planning for the quality assurance requirements and identification of the risks associated with the project is also done in the planning stage. The outcome of the technical feasibility study is to define the various technical approaches that can be followed to implement the project successfully with minimum risks.</a:t>
            </a:r>
          </a:p>
          <a:p>
            <a:endParaRPr lang="en-US" dirty="0"/>
          </a:p>
        </p:txBody>
      </p:sp>
      <p:sp>
        <p:nvSpPr>
          <p:cNvPr id="4" name="Footer Placeholder 3">
            <a:extLst>
              <a:ext uri="{FF2B5EF4-FFF2-40B4-BE49-F238E27FC236}">
                <a16:creationId xmlns:a16="http://schemas.microsoft.com/office/drawing/2014/main" id="{1CBCC8B9-8388-41BF-A9FE-7A00F72074F7}"/>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DBE77C53-908C-4024-BE4F-0128AC9808E9}"/>
              </a:ext>
            </a:extLst>
          </p:cNvPr>
          <p:cNvSpPr>
            <a:spLocks noGrp="1"/>
          </p:cNvSpPr>
          <p:nvPr>
            <p:ph type="sldNum" sz="quarter" idx="4"/>
          </p:nvPr>
        </p:nvSpPr>
        <p:spPr/>
        <p:txBody>
          <a:bodyPr/>
          <a:lstStyle/>
          <a:p>
            <a:fld id="{4F9AC08D-23A9-440E-BCB9-AA1E9877CC38}" type="slidenum">
              <a:rPr lang="en-US" smtClean="0"/>
              <a:pPr/>
              <a:t>3</a:t>
            </a:fld>
            <a:endParaRPr lang="en-US" dirty="0"/>
          </a:p>
        </p:txBody>
      </p:sp>
      <p:sp>
        <p:nvSpPr>
          <p:cNvPr id="6" name="Title 2">
            <a:extLst>
              <a:ext uri="{FF2B5EF4-FFF2-40B4-BE49-F238E27FC236}">
                <a16:creationId xmlns:a16="http://schemas.microsoft.com/office/drawing/2014/main" id="{E9C253EF-A547-434B-AB16-091C19344FDF}"/>
              </a:ext>
            </a:extLst>
          </p:cNvPr>
          <p:cNvSpPr>
            <a:spLocks noGrp="1"/>
          </p:cNvSpPr>
          <p:nvPr>
            <p:ph type="title"/>
          </p:nvPr>
        </p:nvSpPr>
        <p:spPr/>
        <p:txBody>
          <a:bodyPr/>
          <a:lstStyle/>
          <a:p>
            <a:r>
              <a:rPr lang="en-US" dirty="0"/>
              <a:t>SDLC manual deployment</a:t>
            </a:r>
          </a:p>
        </p:txBody>
      </p:sp>
    </p:spTree>
    <p:extLst>
      <p:ext uri="{BB962C8B-B14F-4D97-AF65-F5344CB8AC3E}">
        <p14:creationId xmlns:p14="http://schemas.microsoft.com/office/powerpoint/2010/main" val="240639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ED0E16-32FC-4E09-9378-8DBB4F5473FA}"/>
              </a:ext>
            </a:extLst>
          </p:cNvPr>
          <p:cNvSpPr>
            <a:spLocks noGrp="1"/>
          </p:cNvSpPr>
          <p:nvPr>
            <p:ph type="body" sz="quarter" idx="10"/>
          </p:nvPr>
        </p:nvSpPr>
        <p:spPr>
          <a:xfrm>
            <a:off x="381000" y="1417320"/>
            <a:ext cx="11430000" cy="395908"/>
          </a:xfrm>
        </p:spPr>
        <p:txBody>
          <a:bodyPr/>
          <a:lstStyle/>
          <a:p>
            <a:r>
              <a:rPr lang="en-US" b="0" dirty="0"/>
              <a:t>Stage 2: Defining Requirements</a:t>
            </a:r>
          </a:p>
          <a:p>
            <a:endParaRPr lang="en-US" b="0" dirty="0"/>
          </a:p>
          <a:p>
            <a:r>
              <a:rPr lang="en-US" b="0" dirty="0"/>
              <a:t>Once the requirement analysis is done the next step is to clearly define and document the product requirements and get them approved from the customer or the market analysts. This is done through an </a:t>
            </a:r>
            <a:r>
              <a:rPr lang="en-US" dirty="0"/>
              <a:t>SRS (Software Requirement Specification)</a:t>
            </a:r>
            <a:r>
              <a:rPr lang="en-US" b="0" dirty="0"/>
              <a:t> document which consists of all the product requirements to be designed and developed during the project life cycle.</a:t>
            </a:r>
          </a:p>
        </p:txBody>
      </p:sp>
      <p:sp>
        <p:nvSpPr>
          <p:cNvPr id="4" name="Footer Placeholder 3">
            <a:extLst>
              <a:ext uri="{FF2B5EF4-FFF2-40B4-BE49-F238E27FC236}">
                <a16:creationId xmlns:a16="http://schemas.microsoft.com/office/drawing/2014/main" id="{1CBCC8B9-8388-41BF-A9FE-7A00F72074F7}"/>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DBE77C53-908C-4024-BE4F-0128AC9808E9}"/>
              </a:ext>
            </a:extLst>
          </p:cNvPr>
          <p:cNvSpPr>
            <a:spLocks noGrp="1"/>
          </p:cNvSpPr>
          <p:nvPr>
            <p:ph type="sldNum" sz="quarter" idx="4"/>
          </p:nvPr>
        </p:nvSpPr>
        <p:spPr/>
        <p:txBody>
          <a:bodyPr/>
          <a:lstStyle/>
          <a:p>
            <a:fld id="{4F9AC08D-23A9-440E-BCB9-AA1E9877CC38}" type="slidenum">
              <a:rPr lang="en-US" smtClean="0"/>
              <a:pPr/>
              <a:t>4</a:t>
            </a:fld>
            <a:endParaRPr lang="en-US" dirty="0"/>
          </a:p>
        </p:txBody>
      </p:sp>
      <p:sp>
        <p:nvSpPr>
          <p:cNvPr id="6" name="Title 2">
            <a:extLst>
              <a:ext uri="{FF2B5EF4-FFF2-40B4-BE49-F238E27FC236}">
                <a16:creationId xmlns:a16="http://schemas.microsoft.com/office/drawing/2014/main" id="{E9C253EF-A547-434B-AB16-091C19344FDF}"/>
              </a:ext>
            </a:extLst>
          </p:cNvPr>
          <p:cNvSpPr>
            <a:spLocks noGrp="1"/>
          </p:cNvSpPr>
          <p:nvPr>
            <p:ph type="title"/>
          </p:nvPr>
        </p:nvSpPr>
        <p:spPr/>
        <p:txBody>
          <a:bodyPr/>
          <a:lstStyle/>
          <a:p>
            <a:r>
              <a:rPr lang="en-US" dirty="0"/>
              <a:t>SDLC manual deployment</a:t>
            </a:r>
          </a:p>
        </p:txBody>
      </p:sp>
    </p:spTree>
    <p:extLst>
      <p:ext uri="{BB962C8B-B14F-4D97-AF65-F5344CB8AC3E}">
        <p14:creationId xmlns:p14="http://schemas.microsoft.com/office/powerpoint/2010/main" val="340611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ED0E16-32FC-4E09-9378-8DBB4F5473FA}"/>
              </a:ext>
            </a:extLst>
          </p:cNvPr>
          <p:cNvSpPr>
            <a:spLocks noGrp="1"/>
          </p:cNvSpPr>
          <p:nvPr>
            <p:ph type="body" sz="quarter" idx="10"/>
          </p:nvPr>
        </p:nvSpPr>
        <p:spPr>
          <a:xfrm>
            <a:off x="381000" y="1417320"/>
            <a:ext cx="11430000" cy="395908"/>
          </a:xfrm>
        </p:spPr>
        <p:txBody>
          <a:bodyPr/>
          <a:lstStyle/>
          <a:p>
            <a:r>
              <a:rPr lang="en-US" b="0" dirty="0"/>
              <a:t>Stage 3: Designing the Product Architecture</a:t>
            </a:r>
          </a:p>
          <a:p>
            <a:r>
              <a:rPr lang="en-US" b="0" dirty="0"/>
              <a:t>SRS is the reference for product architects to come out with the best architecture for the product to be developed. Based on the requirements specified in SRS, usually more than one design approach for the product architecture is proposed and documented in a DDS - Design Document Specification.</a:t>
            </a:r>
          </a:p>
          <a:p>
            <a:r>
              <a:rPr lang="en-US" b="0" dirty="0"/>
              <a:t>This DDS is reviewed by all the important stakeholders and based on various parameters as risk assessment, product robustness, design modularity, budget and time constraints, the best design approach is selected for the product.</a:t>
            </a:r>
          </a:p>
          <a:p>
            <a:r>
              <a:rPr lang="en-US" b="0" dirty="0"/>
              <a:t>A design approach clearly defines all the architectural modules of the product along with its communication and data flow representation with the external and third party modules (if any). The internal design of all the modules of the proposed architecture should be clearly defined with the minutest of the details in DDS</a:t>
            </a:r>
          </a:p>
        </p:txBody>
      </p:sp>
      <p:sp>
        <p:nvSpPr>
          <p:cNvPr id="4" name="Footer Placeholder 3">
            <a:extLst>
              <a:ext uri="{FF2B5EF4-FFF2-40B4-BE49-F238E27FC236}">
                <a16:creationId xmlns:a16="http://schemas.microsoft.com/office/drawing/2014/main" id="{1CBCC8B9-8388-41BF-A9FE-7A00F72074F7}"/>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DBE77C53-908C-4024-BE4F-0128AC9808E9}"/>
              </a:ext>
            </a:extLst>
          </p:cNvPr>
          <p:cNvSpPr>
            <a:spLocks noGrp="1"/>
          </p:cNvSpPr>
          <p:nvPr>
            <p:ph type="sldNum" sz="quarter" idx="4"/>
          </p:nvPr>
        </p:nvSpPr>
        <p:spPr/>
        <p:txBody>
          <a:bodyPr/>
          <a:lstStyle/>
          <a:p>
            <a:fld id="{4F9AC08D-23A9-440E-BCB9-AA1E9877CC38}" type="slidenum">
              <a:rPr lang="en-US" smtClean="0"/>
              <a:pPr/>
              <a:t>5</a:t>
            </a:fld>
            <a:endParaRPr lang="en-US" dirty="0"/>
          </a:p>
        </p:txBody>
      </p:sp>
      <p:sp>
        <p:nvSpPr>
          <p:cNvPr id="6" name="Title 2">
            <a:extLst>
              <a:ext uri="{FF2B5EF4-FFF2-40B4-BE49-F238E27FC236}">
                <a16:creationId xmlns:a16="http://schemas.microsoft.com/office/drawing/2014/main" id="{E9C253EF-A547-434B-AB16-091C19344FDF}"/>
              </a:ext>
            </a:extLst>
          </p:cNvPr>
          <p:cNvSpPr>
            <a:spLocks noGrp="1"/>
          </p:cNvSpPr>
          <p:nvPr>
            <p:ph type="title"/>
          </p:nvPr>
        </p:nvSpPr>
        <p:spPr/>
        <p:txBody>
          <a:bodyPr/>
          <a:lstStyle/>
          <a:p>
            <a:r>
              <a:rPr lang="en-US" dirty="0"/>
              <a:t>SDLC manual deployment</a:t>
            </a:r>
          </a:p>
        </p:txBody>
      </p:sp>
    </p:spTree>
    <p:extLst>
      <p:ext uri="{BB962C8B-B14F-4D97-AF65-F5344CB8AC3E}">
        <p14:creationId xmlns:p14="http://schemas.microsoft.com/office/powerpoint/2010/main" val="319016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ED0E16-32FC-4E09-9378-8DBB4F5473FA}"/>
              </a:ext>
            </a:extLst>
          </p:cNvPr>
          <p:cNvSpPr>
            <a:spLocks noGrp="1"/>
          </p:cNvSpPr>
          <p:nvPr>
            <p:ph type="body" sz="quarter" idx="10"/>
          </p:nvPr>
        </p:nvSpPr>
        <p:spPr>
          <a:xfrm>
            <a:off x="381000" y="1417320"/>
            <a:ext cx="11430000" cy="395908"/>
          </a:xfrm>
        </p:spPr>
        <p:txBody>
          <a:bodyPr/>
          <a:lstStyle/>
          <a:p>
            <a:r>
              <a:rPr lang="en-US" b="0" dirty="0"/>
              <a:t>Stage 4: Building or Developing the Product</a:t>
            </a:r>
          </a:p>
          <a:p>
            <a:r>
              <a:rPr lang="en-US" b="0" dirty="0"/>
              <a:t>In this stage of SDLC the actual development starts and the product is built. The programming code is generated as per DDS during this stage. If the design is performed in a detailed and organized manner, code generation can be accomplished without much hassle.</a:t>
            </a:r>
          </a:p>
          <a:p>
            <a:r>
              <a:rPr lang="en-US" b="0" dirty="0"/>
              <a:t>Developers must follow the coding guidelines defined by their organization and programming tools like compilers, interpreters, debuggers, etc. are used to generate the code. Different high level programming languages such as C, C++, Pascal, Java and PHP are used for coding. The programming language is chosen with respect to the type of software being developed</a:t>
            </a:r>
          </a:p>
        </p:txBody>
      </p:sp>
      <p:sp>
        <p:nvSpPr>
          <p:cNvPr id="4" name="Footer Placeholder 3">
            <a:extLst>
              <a:ext uri="{FF2B5EF4-FFF2-40B4-BE49-F238E27FC236}">
                <a16:creationId xmlns:a16="http://schemas.microsoft.com/office/drawing/2014/main" id="{1CBCC8B9-8388-41BF-A9FE-7A00F72074F7}"/>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DBE77C53-908C-4024-BE4F-0128AC9808E9}"/>
              </a:ext>
            </a:extLst>
          </p:cNvPr>
          <p:cNvSpPr>
            <a:spLocks noGrp="1"/>
          </p:cNvSpPr>
          <p:nvPr>
            <p:ph type="sldNum" sz="quarter" idx="4"/>
          </p:nvPr>
        </p:nvSpPr>
        <p:spPr/>
        <p:txBody>
          <a:bodyPr/>
          <a:lstStyle/>
          <a:p>
            <a:fld id="{4F9AC08D-23A9-440E-BCB9-AA1E9877CC38}" type="slidenum">
              <a:rPr lang="en-US" smtClean="0"/>
              <a:pPr/>
              <a:t>6</a:t>
            </a:fld>
            <a:endParaRPr lang="en-US" dirty="0"/>
          </a:p>
        </p:txBody>
      </p:sp>
      <p:sp>
        <p:nvSpPr>
          <p:cNvPr id="6" name="Title 2">
            <a:extLst>
              <a:ext uri="{FF2B5EF4-FFF2-40B4-BE49-F238E27FC236}">
                <a16:creationId xmlns:a16="http://schemas.microsoft.com/office/drawing/2014/main" id="{E9C253EF-A547-434B-AB16-091C19344FDF}"/>
              </a:ext>
            </a:extLst>
          </p:cNvPr>
          <p:cNvSpPr>
            <a:spLocks noGrp="1"/>
          </p:cNvSpPr>
          <p:nvPr>
            <p:ph type="title"/>
          </p:nvPr>
        </p:nvSpPr>
        <p:spPr/>
        <p:txBody>
          <a:bodyPr/>
          <a:lstStyle/>
          <a:p>
            <a:r>
              <a:rPr lang="en-US" dirty="0"/>
              <a:t>SDLC manual deployment</a:t>
            </a:r>
          </a:p>
        </p:txBody>
      </p:sp>
    </p:spTree>
    <p:extLst>
      <p:ext uri="{BB962C8B-B14F-4D97-AF65-F5344CB8AC3E}">
        <p14:creationId xmlns:p14="http://schemas.microsoft.com/office/powerpoint/2010/main" val="427775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ED0E16-32FC-4E09-9378-8DBB4F5473FA}"/>
              </a:ext>
            </a:extLst>
          </p:cNvPr>
          <p:cNvSpPr>
            <a:spLocks noGrp="1"/>
          </p:cNvSpPr>
          <p:nvPr>
            <p:ph type="body" sz="quarter" idx="10"/>
          </p:nvPr>
        </p:nvSpPr>
        <p:spPr>
          <a:xfrm>
            <a:off x="381000" y="1417320"/>
            <a:ext cx="11430000" cy="395908"/>
          </a:xfrm>
        </p:spPr>
        <p:txBody>
          <a:bodyPr/>
          <a:lstStyle/>
          <a:p>
            <a:r>
              <a:rPr lang="en-US" b="0" dirty="0"/>
              <a:t>Stage 5: Testing the Product</a:t>
            </a:r>
          </a:p>
          <a:p>
            <a:r>
              <a:rPr lang="en-US" b="0" dirty="0"/>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product reaches the quality standards defined in the SRS.</a:t>
            </a:r>
          </a:p>
        </p:txBody>
      </p:sp>
      <p:sp>
        <p:nvSpPr>
          <p:cNvPr id="4" name="Footer Placeholder 3">
            <a:extLst>
              <a:ext uri="{FF2B5EF4-FFF2-40B4-BE49-F238E27FC236}">
                <a16:creationId xmlns:a16="http://schemas.microsoft.com/office/drawing/2014/main" id="{1CBCC8B9-8388-41BF-A9FE-7A00F72074F7}"/>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DBE77C53-908C-4024-BE4F-0128AC9808E9}"/>
              </a:ext>
            </a:extLst>
          </p:cNvPr>
          <p:cNvSpPr>
            <a:spLocks noGrp="1"/>
          </p:cNvSpPr>
          <p:nvPr>
            <p:ph type="sldNum" sz="quarter" idx="4"/>
          </p:nvPr>
        </p:nvSpPr>
        <p:spPr/>
        <p:txBody>
          <a:bodyPr/>
          <a:lstStyle/>
          <a:p>
            <a:fld id="{4F9AC08D-23A9-440E-BCB9-AA1E9877CC38}" type="slidenum">
              <a:rPr lang="en-US" smtClean="0"/>
              <a:pPr/>
              <a:t>7</a:t>
            </a:fld>
            <a:endParaRPr lang="en-US" dirty="0"/>
          </a:p>
        </p:txBody>
      </p:sp>
      <p:sp>
        <p:nvSpPr>
          <p:cNvPr id="6" name="Title 2">
            <a:extLst>
              <a:ext uri="{FF2B5EF4-FFF2-40B4-BE49-F238E27FC236}">
                <a16:creationId xmlns:a16="http://schemas.microsoft.com/office/drawing/2014/main" id="{E9C253EF-A547-434B-AB16-091C19344FDF}"/>
              </a:ext>
            </a:extLst>
          </p:cNvPr>
          <p:cNvSpPr>
            <a:spLocks noGrp="1"/>
          </p:cNvSpPr>
          <p:nvPr>
            <p:ph type="title"/>
          </p:nvPr>
        </p:nvSpPr>
        <p:spPr/>
        <p:txBody>
          <a:bodyPr/>
          <a:lstStyle/>
          <a:p>
            <a:r>
              <a:rPr lang="en-US" dirty="0"/>
              <a:t>SDLC manual deployment</a:t>
            </a:r>
          </a:p>
        </p:txBody>
      </p:sp>
    </p:spTree>
    <p:extLst>
      <p:ext uri="{BB962C8B-B14F-4D97-AF65-F5344CB8AC3E}">
        <p14:creationId xmlns:p14="http://schemas.microsoft.com/office/powerpoint/2010/main" val="410223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ED0E16-32FC-4E09-9378-8DBB4F5473FA}"/>
              </a:ext>
            </a:extLst>
          </p:cNvPr>
          <p:cNvSpPr>
            <a:spLocks noGrp="1"/>
          </p:cNvSpPr>
          <p:nvPr>
            <p:ph type="body" sz="quarter" idx="10"/>
          </p:nvPr>
        </p:nvSpPr>
        <p:spPr>
          <a:xfrm>
            <a:off x="381000" y="1423748"/>
            <a:ext cx="11430000" cy="395908"/>
          </a:xfrm>
        </p:spPr>
        <p:txBody>
          <a:bodyPr/>
          <a:lstStyle/>
          <a:p>
            <a:r>
              <a:rPr lang="en-US" b="0" dirty="0"/>
              <a:t>Stage 6: Deployment in the Market and Maintenance</a:t>
            </a:r>
          </a:p>
          <a:p>
            <a:r>
              <a:rPr lang="en-US" b="0" dirty="0"/>
              <a:t>Once the product is tested and ready to be deployed it is released formally in the appropriate market. Sometimes product deployment happens in stages as per the business strategy of that organization. The product may first be released in a limited segment and tested in the real business environment (UAT- User acceptance testing).</a:t>
            </a:r>
          </a:p>
          <a:p>
            <a:r>
              <a:rPr lang="en-US" b="0" dirty="0"/>
              <a:t>Then based on the feedback, the product may be released as it is or with suggested enhancements in the targeting market segment. After the product is released in the market, its maintenance is done for the existing customer base.</a:t>
            </a:r>
          </a:p>
        </p:txBody>
      </p:sp>
      <p:sp>
        <p:nvSpPr>
          <p:cNvPr id="4" name="Footer Placeholder 3">
            <a:extLst>
              <a:ext uri="{FF2B5EF4-FFF2-40B4-BE49-F238E27FC236}">
                <a16:creationId xmlns:a16="http://schemas.microsoft.com/office/drawing/2014/main" id="{1CBCC8B9-8388-41BF-A9FE-7A00F72074F7}"/>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DBE77C53-908C-4024-BE4F-0128AC9808E9}"/>
              </a:ext>
            </a:extLst>
          </p:cNvPr>
          <p:cNvSpPr>
            <a:spLocks noGrp="1"/>
          </p:cNvSpPr>
          <p:nvPr>
            <p:ph type="sldNum" sz="quarter" idx="4"/>
          </p:nvPr>
        </p:nvSpPr>
        <p:spPr/>
        <p:txBody>
          <a:bodyPr/>
          <a:lstStyle/>
          <a:p>
            <a:fld id="{4F9AC08D-23A9-440E-BCB9-AA1E9877CC38}" type="slidenum">
              <a:rPr lang="en-US" smtClean="0"/>
              <a:pPr/>
              <a:t>8</a:t>
            </a:fld>
            <a:endParaRPr lang="en-US" dirty="0"/>
          </a:p>
        </p:txBody>
      </p:sp>
      <p:sp>
        <p:nvSpPr>
          <p:cNvPr id="6" name="Title 2">
            <a:extLst>
              <a:ext uri="{FF2B5EF4-FFF2-40B4-BE49-F238E27FC236}">
                <a16:creationId xmlns:a16="http://schemas.microsoft.com/office/drawing/2014/main" id="{E9C253EF-A547-434B-AB16-091C19344FDF}"/>
              </a:ext>
            </a:extLst>
          </p:cNvPr>
          <p:cNvSpPr>
            <a:spLocks noGrp="1"/>
          </p:cNvSpPr>
          <p:nvPr>
            <p:ph type="title"/>
          </p:nvPr>
        </p:nvSpPr>
        <p:spPr/>
        <p:txBody>
          <a:bodyPr/>
          <a:lstStyle/>
          <a:p>
            <a:r>
              <a:rPr lang="en-US" dirty="0"/>
              <a:t>SDLC manual deployment</a:t>
            </a:r>
          </a:p>
        </p:txBody>
      </p:sp>
    </p:spTree>
    <p:extLst>
      <p:ext uri="{BB962C8B-B14F-4D97-AF65-F5344CB8AC3E}">
        <p14:creationId xmlns:p14="http://schemas.microsoft.com/office/powerpoint/2010/main" val="26989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83A5-B8C8-4687-BAFB-1624F6129487}"/>
              </a:ext>
            </a:extLst>
          </p:cNvPr>
          <p:cNvSpPr>
            <a:spLocks noGrp="1"/>
          </p:cNvSpPr>
          <p:nvPr>
            <p:ph type="title"/>
          </p:nvPr>
        </p:nvSpPr>
        <p:spPr/>
        <p:txBody>
          <a:bodyPr/>
          <a:lstStyle/>
          <a:p>
            <a:r>
              <a:rPr lang="en-US" dirty="0"/>
              <a:t>OTHER SDLC MODELS</a:t>
            </a:r>
          </a:p>
        </p:txBody>
      </p:sp>
      <p:sp>
        <p:nvSpPr>
          <p:cNvPr id="3" name="Text Placeholder 2">
            <a:extLst>
              <a:ext uri="{FF2B5EF4-FFF2-40B4-BE49-F238E27FC236}">
                <a16:creationId xmlns:a16="http://schemas.microsoft.com/office/drawing/2014/main" id="{C148B234-D382-4A07-AB96-B437FC1C77AD}"/>
              </a:ext>
            </a:extLst>
          </p:cNvPr>
          <p:cNvSpPr>
            <a:spLocks noGrp="1"/>
          </p:cNvSpPr>
          <p:nvPr>
            <p:ph type="body" sz="quarter" idx="10"/>
          </p:nvPr>
        </p:nvSpPr>
        <p:spPr/>
        <p:txBody>
          <a:bodyPr/>
          <a:lstStyle/>
          <a:p>
            <a:r>
              <a:rPr lang="en-US" dirty="0"/>
              <a:t>Waterfalls Model</a:t>
            </a:r>
          </a:p>
        </p:txBody>
      </p:sp>
      <p:sp>
        <p:nvSpPr>
          <p:cNvPr id="4" name="Footer Placeholder 3">
            <a:extLst>
              <a:ext uri="{FF2B5EF4-FFF2-40B4-BE49-F238E27FC236}">
                <a16:creationId xmlns:a16="http://schemas.microsoft.com/office/drawing/2014/main" id="{6C484A22-0DF8-4DB4-BC83-39BEAFA84C3B}"/>
              </a:ext>
            </a:extLst>
          </p:cNvPr>
          <p:cNvSpPr>
            <a:spLocks noGrp="1"/>
          </p:cNvSpPr>
          <p:nvPr>
            <p:ph type="ftr" sz="quarter" idx="3"/>
          </p:nvPr>
        </p:nvSpPr>
        <p:spPr/>
        <p:txBody>
          <a:bodyPr/>
          <a:lstStyle/>
          <a:p>
            <a:r>
              <a:rPr lang="en-US"/>
              <a:t>Copyright © 2017 Accenture  All rights reserved.</a:t>
            </a:r>
            <a:endParaRPr lang="en-US" dirty="0"/>
          </a:p>
        </p:txBody>
      </p:sp>
      <p:sp>
        <p:nvSpPr>
          <p:cNvPr id="5" name="Slide Number Placeholder 4">
            <a:extLst>
              <a:ext uri="{FF2B5EF4-FFF2-40B4-BE49-F238E27FC236}">
                <a16:creationId xmlns:a16="http://schemas.microsoft.com/office/drawing/2014/main" id="{2D510679-82BE-47FF-98CA-B02432B99BFA}"/>
              </a:ext>
            </a:extLst>
          </p:cNvPr>
          <p:cNvSpPr>
            <a:spLocks noGrp="1"/>
          </p:cNvSpPr>
          <p:nvPr>
            <p:ph type="sldNum" sz="quarter" idx="4"/>
          </p:nvPr>
        </p:nvSpPr>
        <p:spPr/>
        <p:txBody>
          <a:bodyPr/>
          <a:lstStyle/>
          <a:p>
            <a:fld id="{4F9AC08D-23A9-440E-BCB9-AA1E9877CC38}" type="slidenum">
              <a:rPr lang="en-US" smtClean="0"/>
              <a:pPr/>
              <a:t>9</a:t>
            </a:fld>
            <a:endParaRPr lang="en-US" dirty="0"/>
          </a:p>
        </p:txBody>
      </p:sp>
      <p:pic>
        <p:nvPicPr>
          <p:cNvPr id="1026" name="Picture 2" descr="https://i1.wp.com/melsatar.blog/wp-content/uploads/2012/03/waterfall.jpg">
            <a:extLst>
              <a:ext uri="{FF2B5EF4-FFF2-40B4-BE49-F238E27FC236}">
                <a16:creationId xmlns:a16="http://schemas.microsoft.com/office/drawing/2014/main" id="{4A17B22C-621C-49F4-B01F-FCCE1417E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1" y="1600200"/>
            <a:ext cx="5852160" cy="43891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2C996D-BDBA-41A5-8935-06D677A275C4}"/>
              </a:ext>
            </a:extLst>
          </p:cNvPr>
          <p:cNvSpPr txBox="1"/>
          <p:nvPr/>
        </p:nvSpPr>
        <p:spPr>
          <a:xfrm>
            <a:off x="6580632" y="1799078"/>
            <a:ext cx="5230368" cy="3370153"/>
          </a:xfrm>
          <a:prstGeom prst="rect">
            <a:avLst/>
          </a:prstGeom>
          <a:noFill/>
        </p:spPr>
        <p:txBody>
          <a:bodyPr wrap="square" lIns="0" tIns="0" rIns="0" bIns="45720" rtlCol="0">
            <a:spAutoFit/>
          </a:bodyPr>
          <a:lstStyle/>
          <a:p>
            <a:r>
              <a:rPr lang="en-US" dirty="0">
                <a:solidFill>
                  <a:schemeClr val="bg1"/>
                </a:solidFill>
              </a:rPr>
              <a:t>The </a:t>
            </a:r>
            <a:r>
              <a:rPr lang="en-US" dirty="0">
                <a:solidFill>
                  <a:schemeClr val="bg1"/>
                </a:solidFill>
                <a:hlinkClick r:id="rId4"/>
              </a:rPr>
              <a:t>Waterfall Model</a:t>
            </a:r>
            <a:r>
              <a:rPr lang="en-US" dirty="0">
                <a:solidFill>
                  <a:schemeClr val="bg1"/>
                </a:solidFill>
              </a:rPr>
              <a:t> is a linear sequential flow. In which progress is seen as flowing steadily downwards (like a waterfall) through the phases of software implementation. This means that any phase in the development process begins only if the previous phase is complete. The waterfall approach does not define the process to go back to the previous phase to handle changes in requirement. The waterfall approach is the earliest approach and most widely known that was used for software development.</a:t>
            </a:r>
            <a:endParaRPr lang="en-US" sz="1600" dirty="0">
              <a:solidFill>
                <a:schemeClr val="bg1"/>
              </a:solidFill>
            </a:endParaRPr>
          </a:p>
        </p:txBody>
      </p:sp>
    </p:spTree>
    <p:extLst>
      <p:ext uri="{BB962C8B-B14F-4D97-AF65-F5344CB8AC3E}">
        <p14:creationId xmlns:p14="http://schemas.microsoft.com/office/powerpoint/2010/main" val="4131942638"/>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6" ma:contentTypeDescription="Create a new document." ma:contentTypeScope="" ma:versionID="c80225a03f1a1000f8f4a9d93d2e6a7e">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e5c597a8e1c6a22d367d03b3034c16c"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504C5-32CA-4D93-9F5B-70DD8C1E95E4}">
  <ds:schemaRefs>
    <ds:schemaRef ds:uri="http://purl.org/dc/terms/"/>
    <ds:schemaRef ds:uri="9b901641-0d09-466e-84cb-a5070d83a351"/>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654ae466-f20b-489a-860c-ab06bbeb57a1"/>
    <ds:schemaRef ds:uri="http://www.w3.org/XML/1998/namespace"/>
  </ds:schemaRefs>
</ds:datastoreItem>
</file>

<file path=customXml/itemProps2.xml><?xml version="1.0" encoding="utf-8"?>
<ds:datastoreItem xmlns:ds="http://schemas.openxmlformats.org/officeDocument/2006/customXml" ds:itemID="{B076D946-B84C-4046-BA27-47360EE741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01641-0d09-466e-84cb-a5070d83a351"/>
    <ds:schemaRef ds:uri="654ae466-f20b-489a-860c-ab06bbeb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EF500B-3992-4D3B-8CA8-B7C3199D90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Accenture_Master_Graphik_012017</Template>
  <TotalTime>2582</TotalTime>
  <Words>2055</Words>
  <Application>Microsoft Office PowerPoint</Application>
  <PresentationFormat>Widescreen</PresentationFormat>
  <Paragraphs>145</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Graphik</vt:lpstr>
      <vt:lpstr>Graphik Black</vt:lpstr>
      <vt:lpstr>Arial</vt:lpstr>
      <vt:lpstr>MAIN MASTER - BLACK</vt:lpstr>
      <vt:lpstr>show SDLC manual deployment</vt:lpstr>
      <vt:lpstr>SDLC manual deployment</vt:lpstr>
      <vt:lpstr>SDLC manual deployment</vt:lpstr>
      <vt:lpstr>SDLC manual deployment</vt:lpstr>
      <vt:lpstr>SDLC manual deployment</vt:lpstr>
      <vt:lpstr>SDLC manual deployment</vt:lpstr>
      <vt:lpstr>SDLC manual deployment</vt:lpstr>
      <vt:lpstr>SDLC manual deployment</vt:lpstr>
      <vt:lpstr>OTHER SDLC MODELS</vt:lpstr>
      <vt:lpstr>Waterfalls Model</vt:lpstr>
      <vt:lpstr>OTHER SDLC MODELS</vt:lpstr>
      <vt:lpstr>V-sHAPED Model</vt:lpstr>
      <vt:lpstr>OTHER SDLC MODELS</vt:lpstr>
      <vt:lpstr>ITErative Model</vt:lpstr>
      <vt:lpstr>OTHER SDLC MODELS</vt:lpstr>
      <vt:lpstr>spiral Model</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Crucena, Dave John F.</cp:lastModifiedBy>
  <cp:revision>127</cp:revision>
  <dcterms:created xsi:type="dcterms:W3CDTF">2017-01-25T12:18:18Z</dcterms:created>
  <dcterms:modified xsi:type="dcterms:W3CDTF">2019-06-09T13:07:45Z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