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38" r:id="rId4"/>
    <p:sldMasterId id="2147483747" r:id="rId5"/>
  </p:sldMasterIdLst>
  <p:notesMasterIdLst>
    <p:notesMasterId r:id="rId38"/>
  </p:notesMasterIdLst>
  <p:handoutMasterIdLst>
    <p:handoutMasterId r:id="rId39"/>
  </p:handoutMasterIdLst>
  <p:sldIdLst>
    <p:sldId id="328" r:id="rId6"/>
    <p:sldId id="296" r:id="rId7"/>
    <p:sldId id="297" r:id="rId8"/>
    <p:sldId id="298" r:id="rId9"/>
    <p:sldId id="299"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Lst>
  <p:sldSz cx="12192000" cy="6858000"/>
  <p:notesSz cx="6858000" cy="9144000"/>
  <p:embeddedFontLst>
    <p:embeddedFont>
      <p:font typeface="Arial Unicode MS" panose="020B0604020202020204" charset="-128"/>
      <p:regular r:id="rId40"/>
    </p:embeddedFont>
    <p:embeddedFont>
      <p:font typeface="Graphik Black" panose="020B0A03030202060203" pitchFamily="34" charset="0"/>
      <p:bold r:id="rId41"/>
      <p:boldItalic r:id="rId42"/>
    </p:embeddedFont>
    <p:embeddedFont>
      <p:font typeface="Graphik" panose="020B0503030202060203"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Verdana" panose="020B0604030504040204" pitchFamily="34" charset="0"/>
      <p:regular r:id="rId51"/>
      <p:bold r:id="rId52"/>
      <p:italic r:id="rId53"/>
      <p:boldItalic r:id="rId54"/>
    </p:embeddedFont>
  </p:embeddedFontLst>
  <p:custDataLst>
    <p:tags r:id="rId5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userDrawn="1">
          <p15:clr>
            <a:srgbClr val="A4A3A4"/>
          </p15:clr>
        </p15:guide>
        <p15:guide id="2" orient="horz" pos="245" userDrawn="1">
          <p15:clr>
            <a:srgbClr val="A4A3A4"/>
          </p15:clr>
        </p15:guide>
        <p15:guide id="3" orient="horz" pos="665" userDrawn="1">
          <p15:clr>
            <a:srgbClr val="A4A3A4"/>
          </p15:clr>
        </p15:guide>
        <p15:guide id="4" orient="horz" pos="732" userDrawn="1">
          <p15:clr>
            <a:srgbClr val="A4A3A4"/>
          </p15:clr>
        </p15:guide>
        <p15:guide id="5" orient="horz" pos="4223" userDrawn="1">
          <p15:clr>
            <a:srgbClr val="A4A3A4"/>
          </p15:clr>
        </p15:guide>
        <p15:guide id="6" orient="horz" pos="4142" userDrawn="1">
          <p15:clr>
            <a:srgbClr val="A4A3A4"/>
          </p15:clr>
        </p15:guide>
        <p15:guide id="7" orient="horz" pos="4090" userDrawn="1">
          <p15:clr>
            <a:srgbClr val="A4A3A4"/>
          </p15:clr>
        </p15:guide>
        <p15:guide id="8" orient="horz" pos="811" userDrawn="1">
          <p15:clr>
            <a:srgbClr val="A4A3A4"/>
          </p15:clr>
        </p15:guide>
        <p15:guide id="9" orient="horz" pos="2451" userDrawn="1">
          <p15:clr>
            <a:srgbClr val="A4A3A4"/>
          </p15:clr>
        </p15:guide>
        <p15:guide id="10" pos="383" userDrawn="1">
          <p15:clr>
            <a:srgbClr val="A4A3A4"/>
          </p15:clr>
        </p15:guide>
        <p15:guide id="11" pos="7297" userDrawn="1">
          <p15:clr>
            <a:srgbClr val="A4A3A4"/>
          </p15:clr>
        </p15:guide>
        <p15:guide id="12" pos="3793" userDrawn="1">
          <p15:clr>
            <a:srgbClr val="A4A3A4"/>
          </p15:clr>
        </p15:guide>
        <p15:guide id="13" pos="3887" userDrawn="1">
          <p15:clr>
            <a:srgbClr val="A4A3A4"/>
          </p15:clr>
        </p15:guide>
        <p15:guide id="14" pos="3841" userDrawn="1">
          <p15:clr>
            <a:srgbClr val="A4A3A4"/>
          </p15:clr>
        </p15:guide>
        <p15:guide id="15" pos="7339" userDrawn="1">
          <p15:clr>
            <a:srgbClr val="A4A3A4"/>
          </p15:clr>
        </p15:guide>
        <p15:guide id="16" pos="2627" userDrawn="1">
          <p15:clr>
            <a:srgbClr val="A4A3A4"/>
          </p15:clr>
        </p15:guide>
        <p15:guide id="17" pos="5053" userDrawn="1">
          <p15:clr>
            <a:srgbClr val="A4A3A4"/>
          </p15:clr>
        </p15:guide>
        <p15:guide id="18" pos="4961" userDrawn="1">
          <p15:clr>
            <a:srgbClr val="A4A3A4"/>
          </p15:clr>
        </p15:guide>
        <p15:guide id="19" pos="2716" userDrawn="1">
          <p15:clr>
            <a:srgbClr val="A4A3A4"/>
          </p15:clr>
        </p15:guide>
        <p15:guide id="20" pos="3751" userDrawn="1">
          <p15:clr>
            <a:srgbClr val="A4A3A4"/>
          </p15:clr>
        </p15:guide>
        <p15:guide id="21" pos="3931" userDrawn="1">
          <p15:clr>
            <a:srgbClr val="A4A3A4"/>
          </p15:clr>
        </p15:guide>
        <p15:guide id="22" pos="2748" userDrawn="1">
          <p15:clr>
            <a:srgbClr val="A4A3A4"/>
          </p15:clr>
        </p15:guide>
        <p15:guide id="23" pos="4932" userDrawn="1">
          <p15:clr>
            <a:srgbClr val="A4A3A4"/>
          </p15:clr>
        </p15:guide>
        <p15:guide id="24" pos="2567" userDrawn="1">
          <p15:clr>
            <a:srgbClr val="A4A3A4"/>
          </p15:clr>
        </p15:guide>
        <p15:guide id="25" pos="511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CCC"/>
    <a:srgbClr val="5375AD"/>
    <a:srgbClr val="778888"/>
    <a:srgbClr val="359B4C"/>
    <a:srgbClr val="00BBEE"/>
    <a:srgbClr val="FF0000"/>
    <a:srgbClr val="FF9900"/>
    <a:srgbClr val="99BEBE"/>
    <a:srgbClr val="BDC45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8" autoAdjust="0"/>
    <p:restoredTop sz="94688" autoAdjust="0"/>
  </p:normalViewPr>
  <p:slideViewPr>
    <p:cSldViewPr snapToGrid="0" snapToObjects="1" showGuides="1">
      <p:cViewPr varScale="1">
        <p:scale>
          <a:sx n="85" d="100"/>
          <a:sy n="85" d="100"/>
        </p:scale>
        <p:origin x="774" y="90"/>
      </p:cViewPr>
      <p:guideLst>
        <p:guide orient="horz" pos="2159"/>
        <p:guide orient="horz" pos="245"/>
        <p:guide orient="horz" pos="665"/>
        <p:guide orient="horz" pos="732"/>
        <p:guide orient="horz" pos="4223"/>
        <p:guide orient="horz" pos="4142"/>
        <p:guide orient="horz" pos="4090"/>
        <p:guide orient="horz" pos="811"/>
        <p:guide orient="horz" pos="2451"/>
        <p:guide pos="383"/>
        <p:guide pos="7297"/>
        <p:guide pos="3793"/>
        <p:guide pos="3887"/>
        <p:guide pos="3841"/>
        <p:guide pos="7339"/>
        <p:guide pos="2627"/>
        <p:guide pos="5053"/>
        <p:guide pos="4961"/>
        <p:guide pos="2716"/>
        <p:guide pos="3751"/>
        <p:guide pos="3931"/>
        <p:guide pos="2748"/>
        <p:guide pos="4932"/>
        <p:guide pos="2567"/>
        <p:guide pos="51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0.fntdata"/><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font" Target="fonts/font12.fntdata"/><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10/23/2017</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10/23/2017</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At first glance Maven can appear to be many things, but in a nutshell Maven is an attempt </a:t>
            </a:r>
            <a:r>
              <a:rPr lang="en-US" sz="1200" i="1" kern="1200" dirty="0">
                <a:solidFill>
                  <a:schemeClr val="tx1"/>
                </a:solidFill>
                <a:latin typeface="+mn-lt"/>
                <a:ea typeface="+mn-ea"/>
                <a:cs typeface="+mn-cs"/>
              </a:rPr>
              <a:t>to apply patterns to a project's build infrastructure in order to promote comprehension and productivity by providing a clear path in the use of best practices</a:t>
            </a:r>
            <a:endParaRPr lang="en-US" dirty="0"/>
          </a:p>
        </p:txBody>
      </p:sp>
      <p:sp>
        <p:nvSpPr>
          <p:cNvPr id="4" name="Slide Number Placeholder 3"/>
          <p:cNvSpPr>
            <a:spLocks noGrp="1"/>
          </p:cNvSpPr>
          <p:nvPr>
            <p:ph type="sldNum" sz="quarter" idx="10"/>
          </p:nvPr>
        </p:nvSpPr>
        <p:spPr/>
        <p:txBody>
          <a:bodyPr/>
          <a:lstStyle/>
          <a:p>
            <a:pPr>
              <a:defRPr/>
            </a:pPr>
            <a:fld id="{BA919718-797E-46C9-AE90-7E54F3F1FBBB}" type="slidenum">
              <a:rPr lang="en-GB" smtClean="0"/>
              <a:pPr>
                <a:defRPr/>
              </a:pPr>
              <a:t>3</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560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AF66094-807B-4FFA-BF39-B48616AA8D32}" type="slidenum">
              <a:rPr lang="en-GB" sz="1200">
                <a:solidFill>
                  <a:srgbClr val="000000"/>
                </a:solidFill>
                <a:latin typeface="Calibri" pitchFamily="34" charset="0"/>
              </a:rPr>
              <a:pPr algn="r"/>
              <a:t>15</a:t>
            </a:fld>
            <a:endParaRPr lang="en-GB" sz="1200">
              <a:solidFill>
                <a:srgbClr val="000000"/>
              </a:solidFill>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379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4176D7E-F246-4131-847B-87BA13E9898F}" type="slidenum">
              <a:rPr lang="en-GB" sz="1200">
                <a:solidFill>
                  <a:srgbClr val="000000"/>
                </a:solidFill>
                <a:latin typeface="Calibri" pitchFamily="34" charset="0"/>
              </a:rPr>
              <a:pPr algn="r"/>
              <a:t>16</a:t>
            </a:fld>
            <a:endParaRPr lang="en-GB" sz="1200">
              <a:solidFill>
                <a:srgbClr val="000000"/>
              </a:solidFill>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17</a:t>
            </a:fld>
            <a:endParaRPr lang="en-GB" sz="1200">
              <a:solidFill>
                <a:srgbClr val="000000"/>
              </a:solidFill>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As you can see, the build has gone through a number of tasks, such as </a:t>
            </a:r>
            <a:r>
              <a:rPr lang="en-US" b="1" dirty="0"/>
              <a:t>[compiler: compile], [</a:t>
            </a:r>
            <a:r>
              <a:rPr lang="en-US" b="1" dirty="0" err="1"/>
              <a:t>war:war</a:t>
            </a:r>
            <a:r>
              <a:rPr lang="en-US" b="1" dirty="0"/>
              <a:t>],</a:t>
            </a:r>
            <a:r>
              <a:rPr lang="en-US" dirty="0"/>
              <a:t> and so on. These tasks are known as </a:t>
            </a:r>
            <a:r>
              <a:rPr lang="en-US" b="1" dirty="0"/>
              <a:t>goals,</a:t>
            </a:r>
            <a:r>
              <a:rPr lang="en-US" dirty="0"/>
              <a:t> and they are attached to the build lifecycle to give the build substance. Maven runs through the goals so that they are able to check their own input and process them if they are found. </a:t>
            </a:r>
          </a:p>
        </p:txBody>
      </p:sp>
      <p:sp>
        <p:nvSpPr>
          <p:cNvPr id="3584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E01538C-A558-4F20-B0A8-23CD7605D278}" type="slidenum">
              <a:rPr lang="en-GB" sz="1200">
                <a:solidFill>
                  <a:srgbClr val="000000"/>
                </a:solidFill>
                <a:latin typeface="Calibri" pitchFamily="34" charset="0"/>
              </a:rPr>
              <a:pPr algn="r"/>
              <a:t>18</a:t>
            </a:fld>
            <a:endParaRPr lang="en-GB" sz="1200">
              <a:solidFill>
                <a:srgbClr val="000000"/>
              </a:solidFill>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19</a:t>
            </a:fld>
            <a:endParaRPr lang="en-GB" sz="1200">
              <a:solidFill>
                <a:srgbClr val="000000"/>
              </a:solidFill>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20</a:t>
            </a:fld>
            <a:endParaRPr lang="en-GB" sz="1200">
              <a:solidFill>
                <a:srgbClr val="000000"/>
              </a:solidFill>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21</a:t>
            </a:fld>
            <a:endParaRPr lang="en-GB" sz="1200">
              <a:solidFill>
                <a:srgbClr val="000000"/>
              </a:solidFill>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22</a:t>
            </a:fld>
            <a:endParaRPr lang="en-GB" sz="1200">
              <a:solidFill>
                <a:srgbClr val="000000"/>
              </a:solidFill>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23</a:t>
            </a:fld>
            <a:endParaRPr lang="en-GB" sz="1200">
              <a:solidFill>
                <a:srgbClr val="000000"/>
              </a:solidFill>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24</a:t>
            </a:fld>
            <a:endParaRPr lang="en-GB" sz="1200">
              <a:solidFill>
                <a:srgbClr val="000000"/>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43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1097CF-2835-4FFC-9A32-AA7340C50D97}" type="slidenum">
              <a:rPr lang="en-GB">
                <a:solidFill>
                  <a:srgbClr val="000000"/>
                </a:solidFill>
              </a:rPr>
              <a:pPr fontAlgn="base">
                <a:spcBef>
                  <a:spcPct val="0"/>
                </a:spcBef>
                <a:spcAft>
                  <a:spcPct val="0"/>
                </a:spcAft>
                <a:defRPr/>
              </a:pPr>
              <a:t>5</a:t>
            </a:fld>
            <a:endParaRPr lang="en-GB">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25</a:t>
            </a:fld>
            <a:endParaRPr lang="en-GB" sz="1200">
              <a:solidFill>
                <a:srgbClr val="000000"/>
              </a:solidFill>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26</a:t>
            </a:fld>
            <a:endParaRPr lang="en-GB" sz="1200">
              <a:solidFill>
                <a:srgbClr val="000000"/>
              </a:solidFill>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27</a:t>
            </a:fld>
            <a:endParaRPr lang="en-GB" sz="1200">
              <a:solidFill>
                <a:srgbClr val="000000"/>
              </a:solidFill>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28</a:t>
            </a:fld>
            <a:endParaRPr lang="en-GB" sz="1200">
              <a:solidFill>
                <a:srgbClr val="000000"/>
              </a:solidFill>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29</a:t>
            </a:fld>
            <a:endParaRPr lang="en-GB" sz="1200">
              <a:solidFill>
                <a:srgbClr val="000000"/>
              </a:solidFill>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30</a:t>
            </a:fld>
            <a:endParaRPr lang="en-GB" sz="1200">
              <a:solidFill>
                <a:srgbClr val="000000"/>
              </a:solidFill>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31</a:t>
            </a:fld>
            <a:endParaRPr lang="en-GB" sz="1200">
              <a:solidFill>
                <a:srgbClr val="000000"/>
              </a:solidFill>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789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159613-BFFB-40E0-9DB6-6514CC1F60FE}" type="slidenum">
              <a:rPr lang="en-GB" sz="1200">
                <a:solidFill>
                  <a:srgbClr val="000000"/>
                </a:solidFill>
                <a:latin typeface="Calibri" pitchFamily="34" charset="0"/>
              </a:rPr>
              <a:pPr algn="r"/>
              <a:t>32</a:t>
            </a:fld>
            <a:endParaRPr lang="en-GB" sz="1200">
              <a:solidFill>
                <a:srgbClr val="000000"/>
              </a:solidFill>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You benefit from the fact that </a:t>
            </a:r>
            <a:r>
              <a:rPr lang="en-US" dirty="0" err="1"/>
              <a:t>plugins</a:t>
            </a:r>
            <a:r>
              <a:rPr lang="en-US" dirty="0"/>
              <a:t> are downloaded from a remote repository and maintained centrally. This is what is meant by universal reuse through Maven </a:t>
            </a:r>
            <a:r>
              <a:rPr lang="en-US" dirty="0" err="1"/>
              <a:t>plugins</a:t>
            </a:r>
            <a:endParaRPr lang="en-US"/>
          </a:p>
          <a:p>
            <a:pPr eaLnBrk="1" hangingPunct="1">
              <a:spcBef>
                <a:spcPct val="0"/>
              </a:spcBef>
            </a:pPr>
            <a:endParaRPr lang="en-US"/>
          </a:p>
        </p:txBody>
      </p:sp>
      <p:sp>
        <p:nvSpPr>
          <p:cNvPr id="1945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04AA77C-B234-44DA-94B9-F48694954972}" type="slidenum">
              <a:rPr lang="en-GB" sz="1200">
                <a:solidFill>
                  <a:srgbClr val="000000"/>
                </a:solidFill>
                <a:latin typeface="Calibri" pitchFamily="34" charset="0"/>
              </a:rPr>
              <a:pPr algn="r"/>
              <a:t>6</a:t>
            </a:fld>
            <a:endParaRPr lang="en-GB" sz="1200">
              <a:solidFill>
                <a:srgbClr val="000000"/>
              </a:solidFill>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945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04AA77C-B234-44DA-94B9-F48694954972}" type="slidenum">
              <a:rPr lang="en-GB" sz="1200">
                <a:solidFill>
                  <a:srgbClr val="000000"/>
                </a:solidFill>
                <a:latin typeface="Calibri" pitchFamily="34" charset="0"/>
              </a:rPr>
              <a:pPr algn="r"/>
              <a:t>7</a:t>
            </a:fld>
            <a:endParaRPr lang="en-GB" sz="1200">
              <a:solidFill>
                <a:srgbClr val="000000"/>
              </a:solidFill>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765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98B2BED-2A11-4C13-B38F-4BE20C18EB29}" type="slidenum">
              <a:rPr lang="en-GB" sz="1200">
                <a:solidFill>
                  <a:srgbClr val="000000"/>
                </a:solidFill>
                <a:latin typeface="Calibri" pitchFamily="34" charset="0"/>
              </a:rPr>
              <a:pPr algn="r"/>
              <a:t>8</a:t>
            </a:fld>
            <a:endParaRPr lang="en-GB" sz="1200">
              <a:solidFill>
                <a:srgbClr val="000000"/>
              </a:solidFill>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69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2287125-D991-4D88-BD58-E6438197EBB5}" type="slidenum">
              <a:rPr lang="en-GB" sz="1200">
                <a:solidFill>
                  <a:srgbClr val="000000"/>
                </a:solidFill>
                <a:latin typeface="Calibri" pitchFamily="34" charset="0"/>
              </a:rPr>
              <a:pPr algn="r"/>
              <a:t>9</a:t>
            </a:fld>
            <a:endParaRPr lang="en-GB" sz="1200">
              <a:solidFill>
                <a:srgbClr val="000000"/>
              </a:solidFill>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174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49E4247-5327-4845-A6DB-0E13D9188DD8}" type="slidenum">
              <a:rPr lang="en-GB" sz="1200">
                <a:solidFill>
                  <a:srgbClr val="000000"/>
                </a:solidFill>
                <a:latin typeface="Calibri" pitchFamily="34" charset="0"/>
              </a:rPr>
              <a:pPr algn="r"/>
              <a:t>12</a:t>
            </a:fld>
            <a:endParaRPr lang="en-GB" sz="1200">
              <a:solidFill>
                <a:srgbClr val="000000"/>
              </a:solidFill>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a:t>Build Settings:</a:t>
            </a:r>
            <a:r>
              <a:rPr lang="en-US" dirty="0"/>
              <a:t> we customize the behavior of the default Maven build. We can change the location of source and tests, we can add new </a:t>
            </a:r>
            <a:r>
              <a:rPr lang="en-US" dirty="0" err="1"/>
              <a:t>plugins</a:t>
            </a:r>
            <a:r>
              <a:rPr lang="en-US" dirty="0"/>
              <a:t>, we can attach </a:t>
            </a:r>
            <a:r>
              <a:rPr lang="en-US" dirty="0" err="1"/>
              <a:t>plugin</a:t>
            </a:r>
            <a:r>
              <a:rPr lang="en-US" dirty="0"/>
              <a:t> goals to the lifecycle, and we can customize the site generation parameters. </a:t>
            </a:r>
          </a:p>
          <a:p>
            <a:pPr eaLnBrk="1" hangingPunct="1">
              <a:spcBef>
                <a:spcPct val="0"/>
              </a:spcBef>
            </a:pPr>
            <a:r>
              <a:rPr lang="en-US" b="1" dirty="0"/>
              <a:t>Build Environment: </a:t>
            </a:r>
            <a:r>
              <a:rPr lang="en-US" dirty="0"/>
              <a:t>For example, during development you may want to deploy to a development server, whereas in production you want to deploy to a production server</a:t>
            </a:r>
            <a:endParaRPr lang="en-US" b="1" dirty="0"/>
          </a:p>
        </p:txBody>
      </p:sp>
      <p:sp>
        <p:nvSpPr>
          <p:cNvPr id="2150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8EDFAFE-0601-4A61-97F0-0EB4279FF3DD}" type="slidenum">
              <a:rPr lang="en-GB" sz="1200">
                <a:solidFill>
                  <a:srgbClr val="000000"/>
                </a:solidFill>
                <a:latin typeface="Calibri" pitchFamily="34" charset="0"/>
              </a:rPr>
              <a:pPr algn="r"/>
              <a:t>13</a:t>
            </a:fld>
            <a:endParaRPr lang="en-GB" sz="1200">
              <a:solidFill>
                <a:srgbClr val="000000"/>
              </a:solidFill>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355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B830882-71F3-4C5E-A53A-7E2CDA5FE6FA}" type="slidenum">
              <a:rPr lang="en-GB" sz="1200">
                <a:solidFill>
                  <a:srgbClr val="000000"/>
                </a:solidFill>
                <a:latin typeface="Calibri" pitchFamily="34" charset="0"/>
              </a:rPr>
              <a:pPr algn="r"/>
              <a:t>14</a:t>
            </a:fld>
            <a:endParaRPr lang="en-GB" sz="1200">
              <a:solidFill>
                <a:srgbClr val="000000"/>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7"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7"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10" name="Group 4"/>
          <p:cNvGrpSpPr>
            <a:grpSpLocks noChangeAspect="1"/>
          </p:cNvGrpSpPr>
          <p:nvPr userDrawn="1"/>
        </p:nvGrpSpPr>
        <p:grpSpPr bwMode="auto">
          <a:xfrm>
            <a:off x="10090371" y="442497"/>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424853"/>
              <a:endParaRPr lang="en-US" sz="836"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424853"/>
              <a:endParaRPr lang="en-US" sz="836" kern="0">
                <a:solidFill>
                  <a:sysClr val="windowText" lastClr="000000"/>
                </a:solidFill>
              </a:endParaRPr>
            </a:p>
          </p:txBody>
        </p:sp>
      </p:grpSp>
      <p:sp>
        <p:nvSpPr>
          <p:cNvPr id="27" name="Parallelogram 26"/>
          <p:cNvSpPr/>
          <p:nvPr userDrawn="1"/>
        </p:nvSpPr>
        <p:spPr>
          <a:xfrm rot="5400000" flipH="1">
            <a:off x="1163926" y="1489918"/>
            <a:ext cx="4173602" cy="6562563"/>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1" y="3967988"/>
            <a:ext cx="7359811" cy="1984248"/>
          </a:xfrm>
        </p:spPr>
        <p:txBody>
          <a:bodyPr lIns="0" tIns="0" rIns="0" bIns="0" anchor="b" anchorCtr="0">
            <a:noAutofit/>
          </a:bodyPr>
          <a:lstStyle>
            <a:lvl1pPr algn="l">
              <a:lnSpc>
                <a:spcPct val="80000"/>
              </a:lnSpc>
              <a:defRPr sz="6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5"/>
            <a:ext cx="7359632" cy="549275"/>
          </a:xfrm>
        </p:spPr>
        <p:txBody>
          <a:bodyPr lIns="0" tIns="0" rIns="0" bIns="0">
            <a:normAutofit/>
          </a:bodyPr>
          <a:lstStyle>
            <a:lvl1pPr algn="l">
              <a:defRPr sz="21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1"/>
            <a:ext cx="4173602" cy="6562563"/>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61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spTree>
    <p:extLst>
      <p:ext uri="{BB962C8B-B14F-4D97-AF65-F5344CB8AC3E}">
        <p14:creationId xmlns:p14="http://schemas.microsoft.com/office/powerpoint/2010/main" val="124526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58825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271798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140249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185166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179216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57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1"/>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7"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10" name="Group 4"/>
          <p:cNvGrpSpPr>
            <a:grpSpLocks noChangeAspect="1"/>
          </p:cNvGrpSpPr>
          <p:nvPr userDrawn="1"/>
        </p:nvGrpSpPr>
        <p:grpSpPr bwMode="auto">
          <a:xfrm>
            <a:off x="10090371" y="442497"/>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424853"/>
              <a:endParaRPr lang="en-US" sz="836"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424853"/>
              <a:endParaRPr lang="en-US" sz="836" kern="0">
                <a:solidFill>
                  <a:sysClr val="windowText" lastClr="000000"/>
                </a:solidFill>
              </a:endParaRPr>
            </a:p>
          </p:txBody>
        </p:sp>
      </p:grpSp>
      <p:sp>
        <p:nvSpPr>
          <p:cNvPr id="17" name="Parallelogram 16"/>
          <p:cNvSpPr/>
          <p:nvPr userDrawn="1"/>
        </p:nvSpPr>
        <p:spPr>
          <a:xfrm rot="5400000" flipH="1">
            <a:off x="1163926" y="1489918"/>
            <a:ext cx="4173602" cy="6562563"/>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1" y="3967988"/>
            <a:ext cx="7359811" cy="1984248"/>
          </a:xfrm>
        </p:spPr>
        <p:txBody>
          <a:bodyPr lIns="0" tIns="0" rIns="0" bIns="0" anchor="b" anchorCtr="0">
            <a:noAutofit/>
          </a:bodyPr>
          <a:lstStyle>
            <a:lvl1pPr algn="l">
              <a:lnSpc>
                <a:spcPct val="80000"/>
              </a:lnSpc>
              <a:defRPr sz="6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5"/>
            <a:ext cx="7359632" cy="549275"/>
          </a:xfrm>
        </p:spPr>
        <p:txBody>
          <a:bodyPr lIns="0" tIns="0" rIns="0" bIns="0">
            <a:normAutofit/>
          </a:bodyPr>
          <a:lstStyle>
            <a:lvl1pPr algn="l">
              <a:defRPr sz="21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1"/>
            <a:ext cx="4173602" cy="6562563"/>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0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1500" b="1">
                <a:solidFill>
                  <a:schemeClr val="bg1">
                    <a:lumMod val="65000"/>
                    <a:lumOff val="35000"/>
                  </a:schemeClr>
                </a:solidFill>
                <a:latin typeface="+mn-lt"/>
              </a:defRPr>
            </a:lvl1pPr>
            <a:lvl2pPr>
              <a:defRPr sz="2624"/>
            </a:lvl2pPr>
            <a:lvl3pPr>
              <a:defRPr sz="2399"/>
            </a:lvl3pPr>
            <a:lvl4pPr>
              <a:defRPr sz="2174"/>
            </a:lvl4pPr>
            <a:lvl5pPr>
              <a:defRPr sz="2024"/>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29962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406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3"/>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1500" b="1">
                <a:solidFill>
                  <a:schemeClr val="bg1">
                    <a:lumMod val="65000"/>
                    <a:lumOff val="35000"/>
                  </a:schemeClr>
                </a:solidFill>
                <a:latin typeface="+mn-lt"/>
              </a:defRPr>
            </a:lvl1pPr>
            <a:lvl2pPr>
              <a:defRPr sz="2624"/>
            </a:lvl2pPr>
            <a:lvl3pPr>
              <a:defRPr sz="2399"/>
            </a:lvl3pPr>
            <a:lvl4pPr>
              <a:defRPr sz="2174"/>
            </a:lvl4pPr>
            <a:lvl5pPr>
              <a:defRPr sz="2024"/>
            </a:lvl5pPr>
          </a:lstStyle>
          <a:p>
            <a:pPr lvl="0"/>
            <a:r>
              <a:rPr lang="en-US" dirty="0"/>
              <a:t>Click to edit Master text styles</a:t>
            </a:r>
          </a:p>
        </p:txBody>
      </p:sp>
      <p:sp>
        <p:nvSpPr>
          <p:cNvPr id="7"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53329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6192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417270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7"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7"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36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95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376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8"/>
            <a:ext cx="11430000" cy="5357721"/>
          </a:xfrm>
          <a:prstGeom prst="rect">
            <a:avLst/>
          </a:prstGeom>
        </p:spPr>
        <p:txBody>
          <a:bodyPr vert="horz" lIns="0" tIns="91440" rIns="0" bIns="45720" rtlCol="0">
            <a:normAutofit/>
          </a:bodyPr>
          <a:lstStyle/>
          <a:p>
            <a:pPr marL="0" lvl="0" indent="0" algn="l" defTabSz="685783" rtl="0" eaLnBrk="1" latinLnBrk="0" hangingPunct="1">
              <a:lnSpc>
                <a:spcPct val="85000"/>
              </a:lnSpc>
              <a:spcBef>
                <a:spcPts val="0"/>
              </a:spcBef>
              <a:spcAft>
                <a:spcPts val="9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3" y="6576389"/>
            <a:ext cx="5714999" cy="206375"/>
          </a:xfrm>
          <a:prstGeom prst="rect">
            <a:avLst/>
          </a:prstGeom>
        </p:spPr>
        <p:txBody>
          <a:bodyPr vert="horz" lIns="0" tIns="0" rIns="0" bIns="0" rtlCol="0" anchor="b" anchorCtr="0"/>
          <a:lstStyle>
            <a:lvl1pPr algn="l">
              <a:defRPr sz="75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3" y="6576389"/>
            <a:ext cx="304799" cy="206375"/>
          </a:xfrm>
          <a:prstGeom prst="rect">
            <a:avLst/>
          </a:prstGeom>
        </p:spPr>
        <p:txBody>
          <a:bodyPr vert="horz" lIns="0" tIns="0" rIns="0" bIns="0" rtlCol="0" anchor="b" anchorCtr="0"/>
          <a:lstStyle>
            <a:lvl1pPr algn="r">
              <a:defRPr sz="75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4040745249"/>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Lst>
  <p:hf hdr="0" dt="0"/>
  <p:txStyles>
    <p:titleStyle>
      <a:lvl1pPr marL="0" indent="0" algn="l" defTabSz="685783" rtl="0" eaLnBrk="1" latinLnBrk="0" hangingPunct="1">
        <a:lnSpc>
          <a:spcPct val="70000"/>
        </a:lnSpc>
        <a:spcBef>
          <a:spcPct val="0"/>
        </a:spcBef>
        <a:buNone/>
        <a:defRPr sz="2100" b="1" kern="1200" cap="all" baseline="0">
          <a:solidFill>
            <a:schemeClr val="bg1"/>
          </a:solidFill>
          <a:latin typeface="+mj-lt"/>
          <a:ea typeface="+mj-ea"/>
          <a:cs typeface="+mj-cs"/>
        </a:defRPr>
      </a:lvl1pPr>
    </p:titleStyle>
    <p:bodyStyle>
      <a:lvl1pPr marL="41671" indent="0" algn="l" defTabSz="685783" rtl="0" eaLnBrk="1" latinLnBrk="0" hangingPunct="1">
        <a:lnSpc>
          <a:spcPct val="85000"/>
        </a:lnSpc>
        <a:spcBef>
          <a:spcPts val="0"/>
        </a:spcBef>
        <a:spcAft>
          <a:spcPts val="900"/>
        </a:spcAft>
        <a:buFont typeface="Arial" panose="020B0604020202020204" pitchFamily="34" charset="0"/>
        <a:buNone/>
        <a:defRPr lang="en-US" sz="1500" b="1" kern="1200" cap="none" baseline="0" dirty="0">
          <a:solidFill>
            <a:schemeClr val="bg1">
              <a:lumMod val="65000"/>
              <a:lumOff val="35000"/>
            </a:schemeClr>
          </a:solidFill>
          <a:latin typeface="+mn-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350" kern="1200">
          <a:solidFill>
            <a:schemeClr val="bg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050" kern="1200">
          <a:solidFill>
            <a:schemeClr val="bg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userDrawn="1">
          <p15:clr>
            <a:srgbClr val="F26B43"/>
          </p15:clr>
        </p15:guide>
        <p15:guide id="2" pos="7520" userDrawn="1">
          <p15:clr>
            <a:srgbClr val="F26B43"/>
          </p15:clr>
        </p15:guide>
        <p15:guide id="3" userDrawn="1">
          <p15:clr>
            <a:srgbClr val="F26B43"/>
          </p15:clr>
        </p15:guide>
        <p15:guide id="6" orient="horz" userDrawn="1">
          <p15:clr>
            <a:srgbClr val="F26B43"/>
          </p15:clr>
        </p15:guide>
        <p15:guide id="8" pos="10240" userDrawn="1">
          <p15:clr>
            <a:srgbClr val="F26B43"/>
          </p15:clr>
        </p15:guide>
        <p15:guide id="9" pos="320" userDrawn="1">
          <p15:clr>
            <a:srgbClr val="F26B43"/>
          </p15:clr>
        </p15:guide>
        <p15:guide id="10" orient="horz" pos="4224" userDrawn="1">
          <p15:clr>
            <a:srgbClr val="F26B43"/>
          </p15:clr>
        </p15:guide>
        <p15:guide id="11" pos="5120" userDrawn="1">
          <p15:clr>
            <a:srgbClr val="F26B43"/>
          </p15:clr>
        </p15:guide>
        <p15:guide id="13" pos="2720" userDrawn="1">
          <p15:clr>
            <a:srgbClr val="F26B43"/>
          </p15:clr>
        </p15:guide>
        <p15:guide id="14" pos="992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994556329"/>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lf4j.org/"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www.sonatype.com/books/mvnref-book/reference"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http://maven.apach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vn.apache.org/repos/asf/maven/plugins/trunk/maven-compiler-plugin" TargetMode="External"/><Relationship Id="rId13" Type="http://schemas.openxmlformats.org/officeDocument/2006/relationships/hyperlink" Target="http://maven.apache.org/plugins/maven-failsafe-plugin/" TargetMode="External"/><Relationship Id="rId18" Type="http://schemas.openxmlformats.org/officeDocument/2006/relationships/hyperlink" Target="http://jira.codehaus.org/browse/MINSTALL" TargetMode="External"/><Relationship Id="rId26" Type="http://schemas.openxmlformats.org/officeDocument/2006/relationships/hyperlink" Target="http://svn.apache.org/repos/asf/maven/plugins/branches/maven-site-plugin-3.x/" TargetMode="External"/><Relationship Id="rId39" Type="http://schemas.openxmlformats.org/officeDocument/2006/relationships/hyperlink" Target="http://svn.apache.org/repos/asf/maven/plugins/trunk/maven-jar-plugin" TargetMode="External"/><Relationship Id="rId3" Type="http://schemas.openxmlformats.org/officeDocument/2006/relationships/hyperlink" Target="http://maven.apache.org/plugins/index.html" TargetMode="External"/><Relationship Id="rId21" Type="http://schemas.openxmlformats.org/officeDocument/2006/relationships/hyperlink" Target="http://jira.codehaus.org/browse/MRESOURCES" TargetMode="External"/><Relationship Id="rId34" Type="http://schemas.openxmlformats.org/officeDocument/2006/relationships/hyperlink" Target="http://jira.codehaus.org/browse/MEAR" TargetMode="External"/><Relationship Id="rId42" Type="http://schemas.openxmlformats.org/officeDocument/2006/relationships/hyperlink" Target="http://svn.apache.org/repos/asf/maven/plugins/trunk/maven-rar-plugin" TargetMode="External"/><Relationship Id="rId7" Type="http://schemas.openxmlformats.org/officeDocument/2006/relationships/hyperlink" Target="http://maven.apache.org/plugins/maven-compiler-plugin/" TargetMode="External"/><Relationship Id="rId12" Type="http://schemas.openxmlformats.org/officeDocument/2006/relationships/hyperlink" Target="http://jira.codehaus.org/browse/MDEPLOY" TargetMode="External"/><Relationship Id="rId17" Type="http://schemas.openxmlformats.org/officeDocument/2006/relationships/hyperlink" Target="http://svn.apache.org/repos/asf/maven/plugins/trunk/maven-install-plugin" TargetMode="External"/><Relationship Id="rId25" Type="http://schemas.openxmlformats.org/officeDocument/2006/relationships/hyperlink" Target="http://maven.apache.org/plugins/maven-site-plugin/" TargetMode="External"/><Relationship Id="rId33" Type="http://schemas.openxmlformats.org/officeDocument/2006/relationships/hyperlink" Target="http://svn.apache.org/repos/asf/maven/plugins/trunk/maven-ear-plugin" TargetMode="External"/><Relationship Id="rId38" Type="http://schemas.openxmlformats.org/officeDocument/2006/relationships/hyperlink" Target="http://maven.apache.org/plugins/maven-jar-plugin/" TargetMode="External"/><Relationship Id="rId2" Type="http://schemas.openxmlformats.org/officeDocument/2006/relationships/notesSlide" Target="../notesSlides/notesSlide4.xml"/><Relationship Id="rId16" Type="http://schemas.openxmlformats.org/officeDocument/2006/relationships/hyperlink" Target="http://maven.apache.org/plugins/maven-install-plugin/" TargetMode="External"/><Relationship Id="rId20" Type="http://schemas.openxmlformats.org/officeDocument/2006/relationships/hyperlink" Target="http://svn.apache.org/repos/asf/maven/plugins/trunk/maven-resources-plugin" TargetMode="External"/><Relationship Id="rId29" Type="http://schemas.openxmlformats.org/officeDocument/2006/relationships/hyperlink" Target="http://maven.apache.org/plugins/maven-verifier-plugin/" TargetMode="External"/><Relationship Id="rId41" Type="http://schemas.openxmlformats.org/officeDocument/2006/relationships/hyperlink" Target="http://maven.apache.org/plugins/maven-rar-plugin/" TargetMode="External"/><Relationship Id="rId1" Type="http://schemas.openxmlformats.org/officeDocument/2006/relationships/slideLayout" Target="../slideLayouts/slideLayout7.xml"/><Relationship Id="rId6" Type="http://schemas.openxmlformats.org/officeDocument/2006/relationships/hyperlink" Target="http://jira.codehaus.org/browse/MCLEAN" TargetMode="External"/><Relationship Id="rId11" Type="http://schemas.openxmlformats.org/officeDocument/2006/relationships/hyperlink" Target="http://svn.apache.org/repos/asf/maven/plugins/trunk/maven-deploy-plugin" TargetMode="External"/><Relationship Id="rId24" Type="http://schemas.openxmlformats.org/officeDocument/2006/relationships/hyperlink" Target="http://jira.codehaus.org/browse/MSITE" TargetMode="External"/><Relationship Id="rId32" Type="http://schemas.openxmlformats.org/officeDocument/2006/relationships/hyperlink" Target="http://maven.apache.org/plugins/maven-ear-plugin/" TargetMode="External"/><Relationship Id="rId37" Type="http://schemas.openxmlformats.org/officeDocument/2006/relationships/hyperlink" Target="http://jira.codehaus.org/browse/MEJB" TargetMode="External"/><Relationship Id="rId40" Type="http://schemas.openxmlformats.org/officeDocument/2006/relationships/hyperlink" Target="http://jira.codehaus.org/browse/MJAR" TargetMode="External"/><Relationship Id="rId5" Type="http://schemas.openxmlformats.org/officeDocument/2006/relationships/hyperlink" Target="http://svn.apache.org/repos/asf/maven/plugins/trunk/maven-clean-plugin" TargetMode="External"/><Relationship Id="rId15" Type="http://schemas.openxmlformats.org/officeDocument/2006/relationships/hyperlink" Target="http://jira.codehaus.org/browse/SUREFIRE" TargetMode="External"/><Relationship Id="rId23" Type="http://schemas.openxmlformats.org/officeDocument/2006/relationships/hyperlink" Target="http://svn.apache.org/repos/asf/maven/plugins/trunk/maven-site-plugin" TargetMode="External"/><Relationship Id="rId28" Type="http://schemas.openxmlformats.org/officeDocument/2006/relationships/hyperlink" Target="http://svn.apache.org/repos/asf/maven/surefire/trunk/maven-surefire-plugin" TargetMode="External"/><Relationship Id="rId36" Type="http://schemas.openxmlformats.org/officeDocument/2006/relationships/hyperlink" Target="http://svn.apache.org/repos/asf/maven/plugins/trunk/maven-ejb-plugin" TargetMode="External"/><Relationship Id="rId10" Type="http://schemas.openxmlformats.org/officeDocument/2006/relationships/hyperlink" Target="http://maven.apache.org/plugins/maven-deploy-plugin/" TargetMode="External"/><Relationship Id="rId19" Type="http://schemas.openxmlformats.org/officeDocument/2006/relationships/hyperlink" Target="http://maven.apache.org/plugins/maven-resources-plugin/" TargetMode="External"/><Relationship Id="rId31" Type="http://schemas.openxmlformats.org/officeDocument/2006/relationships/hyperlink" Target="http://jira.codehaus.org/browse/MVERIFIER" TargetMode="External"/><Relationship Id="rId4" Type="http://schemas.openxmlformats.org/officeDocument/2006/relationships/hyperlink" Target="http://maven.apache.org/plugins/maven-clean-plugin/" TargetMode="External"/><Relationship Id="rId9" Type="http://schemas.openxmlformats.org/officeDocument/2006/relationships/hyperlink" Target="http://jira.codehaus.org/browse/MCOMPILER" TargetMode="External"/><Relationship Id="rId14" Type="http://schemas.openxmlformats.org/officeDocument/2006/relationships/hyperlink" Target="http://svn.apache.org/repos/asf/maven/surefire/trunk/maven-failsafe-plugin" TargetMode="External"/><Relationship Id="rId22" Type="http://schemas.openxmlformats.org/officeDocument/2006/relationships/hyperlink" Target="http://maven.apache.org/plugins/maven-site-plugin-2.x/" TargetMode="External"/><Relationship Id="rId27" Type="http://schemas.openxmlformats.org/officeDocument/2006/relationships/hyperlink" Target="http://maven.apache.org/plugins/maven-surefire-plugin/" TargetMode="External"/><Relationship Id="rId30" Type="http://schemas.openxmlformats.org/officeDocument/2006/relationships/hyperlink" Target="http://svn.apache.org/repos/asf/maven/plugins/trunk/maven-verifier-plugin" TargetMode="External"/><Relationship Id="rId35" Type="http://schemas.openxmlformats.org/officeDocument/2006/relationships/hyperlink" Target="http://maven.apache.org/plugins/maven-ejb-plugin/" TargetMode="External"/><Relationship Id="rId43" Type="http://schemas.openxmlformats.org/officeDocument/2006/relationships/hyperlink" Target="http://jira.codehaus.org/browse/MRA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rallelogram 2"/>
          <p:cNvSpPr/>
          <p:nvPr/>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00F3FF">
                      <a:lumMod val="5000"/>
                      <a:lumOff val="95000"/>
                    </a:srgbClr>
                  </a:gs>
                  <a:gs pos="74000">
                    <a:srgbClr val="00F3FF">
                      <a:lumMod val="45000"/>
                      <a:lumOff val="55000"/>
                    </a:srgbClr>
                  </a:gs>
                  <a:gs pos="83000">
                    <a:srgbClr val="00F3FF">
                      <a:lumMod val="45000"/>
                      <a:lumOff val="55000"/>
                    </a:srgbClr>
                  </a:gs>
                  <a:gs pos="100000">
                    <a:srgbClr val="00F3FF">
                      <a:lumMod val="30000"/>
                      <a:lumOff val="70000"/>
                    </a:srgbClr>
                  </a:gs>
                </a:gsLst>
                <a:lin ang="5400000" scaled="1"/>
              </a:gradFill>
              <a:effectLst/>
              <a:uLnTx/>
              <a:uFillTx/>
              <a:latin typeface="Graphik"/>
              <a:ea typeface="+mn-ea"/>
              <a:cs typeface="+mn-cs"/>
            </a:endParaRPr>
          </a:p>
        </p:txBody>
      </p:sp>
      <p:sp>
        <p:nvSpPr>
          <p:cNvPr id="4" name="Parallelogram 3"/>
          <p:cNvSpPr/>
          <p:nvPr/>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a:ea typeface="+mn-ea"/>
              <a:cs typeface="+mn-cs"/>
            </a:endParaRPr>
          </a:p>
        </p:txBody>
      </p:sp>
      <p:sp>
        <p:nvSpPr>
          <p:cNvPr id="6" name="Title 1"/>
          <p:cNvSpPr txBox="1">
            <a:spLocks/>
          </p:cNvSpPr>
          <p:nvPr/>
        </p:nvSpPr>
        <p:spPr>
          <a:xfrm>
            <a:off x="779206" y="4261104"/>
            <a:ext cx="7580376" cy="1984248"/>
          </a:xfrm>
          <a:prstGeom prst="rect">
            <a:avLst/>
          </a:prstGeom>
          <a:ln>
            <a:noFill/>
          </a:ln>
        </p:spPr>
        <p:txBody>
          <a:bodyPr vert="horz" lIns="91440" tIns="91440" rIns="91440" bIns="91440" rtlCol="0" anchor="t" anchorCtr="0">
            <a:noAutofit/>
          </a:bodyPr>
          <a:lstStyle>
            <a:lvl1pPr marL="0" indent="0" algn="l" defTabSz="914377" rtl="0" eaLnBrk="1" latinLnBrk="0" hangingPunct="1">
              <a:lnSpc>
                <a:spcPct val="80000"/>
              </a:lnSpc>
              <a:spcBef>
                <a:spcPct val="0"/>
              </a:spcBef>
              <a:buNone/>
              <a:defRPr sz="4800" b="0" kern="1200" cap="all" spc="0" baseline="0">
                <a:solidFill>
                  <a:schemeClr val="tx1"/>
                </a:solidFill>
                <a:latin typeface="Graphik Black" panose="020B0A03030202060203" pitchFamily="34" charset="0"/>
                <a:ea typeface="+mj-ea"/>
                <a:cs typeface="Arial" pitchFamily="34" charset="0"/>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kumimoji="0" lang="en-US" sz="7200" b="0" i="0" u="none" strike="noStrike" kern="1200" cap="all" spc="0" normalizeH="0" baseline="0" noProof="0" dirty="0">
                <a:ln>
                  <a:noFill/>
                </a:ln>
                <a:solidFill>
                  <a:prstClr val="white"/>
                </a:solidFill>
                <a:effectLst/>
                <a:uLnTx/>
                <a:uFillTx/>
                <a:latin typeface="Graphik Black" panose="020B0A03030202060203" pitchFamily="34" charset="0"/>
                <a:ea typeface="+mj-ea"/>
                <a:cs typeface="Arial" pitchFamily="34" charset="0"/>
              </a:rPr>
              <a:t>MAVEN</a:t>
            </a:r>
          </a:p>
        </p:txBody>
      </p:sp>
      <p:sp>
        <p:nvSpPr>
          <p:cNvPr id="2" name="Title 1"/>
          <p:cNvSpPr>
            <a:spLocks noGrp="1"/>
          </p:cNvSpPr>
          <p:nvPr>
            <p:ph type="ctrTitle"/>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7828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AU" dirty="0"/>
              <a:t>Copyright © 2014 Accenture  All rights reserved.</a:t>
            </a:r>
          </a:p>
        </p:txBody>
      </p:sp>
      <p:sp>
        <p:nvSpPr>
          <p:cNvPr id="66562" name="Rectangle 2"/>
          <p:cNvSpPr>
            <a:spLocks noGrp="1"/>
          </p:cNvSpPr>
          <p:nvPr>
            <p:ph type="title" idx="4294967295"/>
          </p:nvPr>
        </p:nvSpPr>
        <p:spPr>
          <a:xfrm>
            <a:off x="381003" y="403225"/>
            <a:ext cx="11525956" cy="469900"/>
          </a:xfrm>
        </p:spPr>
        <p:txBody>
          <a:bodyPr>
            <a:normAutofit/>
          </a:bodyPr>
          <a:lstStyle/>
          <a:p>
            <a:r>
              <a:rPr lang="en-GB" sz="3200" b="1" dirty="0">
                <a:latin typeface="Arial" charset="0"/>
                <a:cs typeface="Arial" charset="0"/>
              </a:rPr>
              <a:t>Creating a New Project from an Archetype</a:t>
            </a:r>
            <a:endParaRPr lang="en-US" sz="3200" b="1" dirty="0">
              <a:latin typeface="Arial" charset="0"/>
              <a:cs typeface="Arial" charset="0"/>
            </a:endParaRPr>
          </a:p>
        </p:txBody>
      </p:sp>
      <p:sp>
        <p:nvSpPr>
          <p:cNvPr id="66563" name="Rectangle 3"/>
          <p:cNvSpPr>
            <a:spLocks noGrp="1"/>
          </p:cNvSpPr>
          <p:nvPr>
            <p:ph type="body" idx="4294967295"/>
          </p:nvPr>
        </p:nvSpPr>
        <p:spPr>
          <a:xfrm>
            <a:off x="1524000" y="1303161"/>
            <a:ext cx="8229600" cy="2897188"/>
          </a:xfrm>
          <a:solidFill>
            <a:schemeClr val="tx1"/>
          </a:solidFill>
        </p:spPr>
        <p:txBody>
          <a:bodyPr>
            <a:normAutofit fontScale="92500" lnSpcReduction="10000"/>
          </a:bodyPr>
          <a:lstStyle/>
          <a:p>
            <a:r>
              <a:rPr lang="en-US" sz="1400" dirty="0">
                <a:solidFill>
                  <a:schemeClr val="bg1"/>
                </a:solidFill>
                <a:latin typeface="Courier New" pitchFamily="49" charset="0"/>
                <a:cs typeface="Arial" charset="0"/>
              </a:rPr>
              <a:t>The created project will be stored in the simple-</a:t>
            </a:r>
            <a:r>
              <a:rPr lang="en-US" sz="1400" dirty="0" err="1">
                <a:solidFill>
                  <a:schemeClr val="bg1"/>
                </a:solidFill>
                <a:latin typeface="Courier New" pitchFamily="49" charset="0"/>
                <a:cs typeface="Arial" charset="0"/>
              </a:rPr>
              <a:t>webapp</a:t>
            </a:r>
            <a:r>
              <a:rPr lang="en-US" sz="1400" dirty="0">
                <a:solidFill>
                  <a:schemeClr val="bg1"/>
                </a:solidFill>
                <a:latin typeface="Courier New" pitchFamily="49" charset="0"/>
                <a:cs typeface="Arial" charset="0"/>
              </a:rPr>
              <a:t> subdirectory and should look as shown next:</a:t>
            </a:r>
          </a:p>
          <a:p>
            <a:r>
              <a:rPr lang="en-US" sz="1400" dirty="0">
                <a:solidFill>
                  <a:srgbClr val="FFFF00"/>
                </a:solidFill>
                <a:latin typeface="Courier New" pitchFamily="49" charset="0"/>
                <a:cs typeface="Arial" charset="0"/>
              </a:rPr>
              <a:t>  `-- simple-</a:t>
            </a:r>
            <a:r>
              <a:rPr lang="en-US" sz="1400" dirty="0" err="1">
                <a:solidFill>
                  <a:srgbClr val="FFFF00"/>
                </a:solidFill>
                <a:latin typeface="Courier New" pitchFamily="49" charset="0"/>
                <a:cs typeface="Arial" charset="0"/>
              </a:rPr>
              <a:t>webapp</a:t>
            </a:r>
            <a:r>
              <a:rPr lang="en-US" sz="1400" dirty="0">
                <a:solidFill>
                  <a:srgbClr val="FFFF00"/>
                </a:solidFill>
                <a:latin typeface="Courier New" pitchFamily="49" charset="0"/>
                <a:cs typeface="Arial" charset="0"/>
              </a:rPr>
              <a:t> </a:t>
            </a:r>
          </a:p>
          <a:p>
            <a:r>
              <a:rPr lang="en-US" sz="1400" dirty="0">
                <a:solidFill>
                  <a:srgbClr val="FFFF00"/>
                </a:solidFill>
                <a:latin typeface="Courier New" pitchFamily="49" charset="0"/>
                <a:cs typeface="Arial" charset="0"/>
              </a:rPr>
              <a:t>      |-- pom.xml </a:t>
            </a:r>
          </a:p>
          <a:p>
            <a:r>
              <a:rPr lang="en-US" sz="1400" dirty="0">
                <a:solidFill>
                  <a:srgbClr val="FFFF00"/>
                </a:solidFill>
                <a:latin typeface="Courier New" pitchFamily="49" charset="0"/>
                <a:cs typeface="Arial" charset="0"/>
              </a:rPr>
              <a:t>      `-- </a:t>
            </a:r>
            <a:r>
              <a:rPr lang="en-US" sz="1400" dirty="0" err="1">
                <a:solidFill>
                  <a:srgbClr val="FFFF00"/>
                </a:solidFill>
                <a:latin typeface="Courier New" pitchFamily="49" charset="0"/>
                <a:cs typeface="Arial" charset="0"/>
              </a:rPr>
              <a:t>src</a:t>
            </a:r>
            <a:r>
              <a:rPr lang="en-US" sz="1400" dirty="0">
                <a:solidFill>
                  <a:srgbClr val="FFFF00"/>
                </a:solidFill>
                <a:latin typeface="Courier New" pitchFamily="49" charset="0"/>
                <a:cs typeface="Arial" charset="0"/>
              </a:rPr>
              <a:t> </a:t>
            </a:r>
          </a:p>
          <a:p>
            <a:r>
              <a:rPr lang="en-US" sz="1400" dirty="0">
                <a:solidFill>
                  <a:srgbClr val="FFFF00"/>
                </a:solidFill>
                <a:latin typeface="Courier New" pitchFamily="49" charset="0"/>
                <a:cs typeface="Arial" charset="0"/>
              </a:rPr>
              <a:t>          `-- main </a:t>
            </a:r>
          </a:p>
          <a:p>
            <a:r>
              <a:rPr lang="en-US" sz="1400" dirty="0">
                <a:solidFill>
                  <a:srgbClr val="FFFF00"/>
                </a:solidFill>
                <a:latin typeface="Courier New" pitchFamily="49" charset="0"/>
                <a:cs typeface="Arial" charset="0"/>
              </a:rPr>
              <a:t>              |-- resources </a:t>
            </a:r>
          </a:p>
          <a:p>
            <a:r>
              <a:rPr lang="en-US" sz="1400" dirty="0">
                <a:solidFill>
                  <a:srgbClr val="FFFF00"/>
                </a:solidFill>
                <a:latin typeface="Courier New" pitchFamily="49" charset="0"/>
                <a:cs typeface="Arial" charset="0"/>
              </a:rPr>
              <a:t>              `-- </a:t>
            </a:r>
            <a:r>
              <a:rPr lang="en-US" sz="1400" dirty="0" err="1">
                <a:solidFill>
                  <a:srgbClr val="FFFF00"/>
                </a:solidFill>
                <a:latin typeface="Courier New" pitchFamily="49" charset="0"/>
                <a:cs typeface="Arial" charset="0"/>
              </a:rPr>
              <a:t>webapp</a:t>
            </a:r>
            <a:r>
              <a:rPr lang="en-US" sz="1400" dirty="0">
                <a:solidFill>
                  <a:srgbClr val="FFFF00"/>
                </a:solidFill>
                <a:latin typeface="Courier New" pitchFamily="49" charset="0"/>
                <a:cs typeface="Arial" charset="0"/>
              </a:rPr>
              <a:t> </a:t>
            </a:r>
          </a:p>
          <a:p>
            <a:r>
              <a:rPr lang="en-US" sz="1400" dirty="0">
                <a:solidFill>
                  <a:srgbClr val="FFFF00"/>
                </a:solidFill>
                <a:latin typeface="Courier New" pitchFamily="49" charset="0"/>
                <a:cs typeface="Arial" charset="0"/>
              </a:rPr>
              <a:t>                  |-- WEB-INF </a:t>
            </a:r>
          </a:p>
          <a:p>
            <a:r>
              <a:rPr lang="en-US" sz="1400" dirty="0">
                <a:solidFill>
                  <a:srgbClr val="FFFF00"/>
                </a:solidFill>
                <a:latin typeface="Courier New" pitchFamily="49" charset="0"/>
                <a:cs typeface="Arial" charset="0"/>
              </a:rPr>
              <a:t>                      | `-- web.xml </a:t>
            </a:r>
          </a:p>
          <a:p>
            <a:r>
              <a:rPr lang="en-US" sz="1400" dirty="0">
                <a:solidFill>
                  <a:srgbClr val="FFFF00"/>
                </a:solidFill>
                <a:latin typeface="Courier New" pitchFamily="49" charset="0"/>
                <a:cs typeface="Arial" charset="0"/>
              </a:rPr>
              <a:t>                  `-- index.jsp</a:t>
            </a:r>
            <a:r>
              <a:rPr lang="en-US" sz="1400" dirty="0">
                <a:latin typeface="Courier New" pitchFamily="49" charset="0"/>
                <a:cs typeface="Arial" charset="0"/>
              </a:rPr>
              <a:t> </a:t>
            </a:r>
          </a:p>
        </p:txBody>
      </p:sp>
      <p:sp>
        <p:nvSpPr>
          <p:cNvPr id="66564" name="Rectangle 4"/>
          <p:cNvSpPr>
            <a:spLocks noChangeArrowheads="1"/>
          </p:cNvSpPr>
          <p:nvPr/>
        </p:nvSpPr>
        <p:spPr bwMode="auto">
          <a:xfrm>
            <a:off x="1990725" y="4675188"/>
            <a:ext cx="8457430" cy="923330"/>
          </a:xfrm>
          <a:prstGeom prst="rect">
            <a:avLst/>
          </a:prstGeom>
          <a:solidFill>
            <a:srgbClr val="FFC000"/>
          </a:solidFill>
          <a:ln w="9525">
            <a:noFill/>
            <a:miter lim="800000"/>
            <a:headEnd/>
            <a:tailEnd/>
          </a:ln>
          <a:effectLst/>
        </p:spPr>
        <p:txBody>
          <a:bodyPr wrap="none" lIns="42849" anchor="ctr">
            <a:spAutoFit/>
          </a:bodyPr>
          <a:lstStyle/>
          <a:p>
            <a:pPr>
              <a:buFont typeface="Arial" pitchFamily="34" charset="0"/>
              <a:buChar char="•"/>
            </a:pPr>
            <a:r>
              <a:rPr lang="en-US" dirty="0">
                <a:solidFill>
                  <a:schemeClr val="bg1"/>
                </a:solidFill>
              </a:rPr>
              <a:t> The </a:t>
            </a:r>
            <a:r>
              <a:rPr lang="en-US" dirty="0" err="1">
                <a:solidFill>
                  <a:schemeClr val="bg1"/>
                </a:solidFill>
              </a:rPr>
              <a:t>src</a:t>
            </a:r>
            <a:r>
              <a:rPr lang="en-US" dirty="0">
                <a:solidFill>
                  <a:schemeClr val="bg1"/>
                </a:solidFill>
              </a:rPr>
              <a:t>/main/</a:t>
            </a:r>
            <a:r>
              <a:rPr lang="en-US" dirty="0" err="1">
                <a:solidFill>
                  <a:schemeClr val="bg1"/>
                </a:solidFill>
              </a:rPr>
              <a:t>webapp</a:t>
            </a:r>
            <a:r>
              <a:rPr lang="en-US" dirty="0">
                <a:solidFill>
                  <a:schemeClr val="bg1"/>
                </a:solidFill>
              </a:rPr>
              <a:t> directory contains the basic web application.</a:t>
            </a:r>
          </a:p>
          <a:p>
            <a:pPr>
              <a:buFont typeface="Arial" pitchFamily="34" charset="0"/>
              <a:buChar char="•"/>
            </a:pPr>
            <a:r>
              <a:rPr lang="en-US" dirty="0">
                <a:solidFill>
                  <a:schemeClr val="bg1"/>
                </a:solidFill>
              </a:rPr>
              <a:t> pom.xml specifies the information Maven needs to know.</a:t>
            </a:r>
          </a:p>
          <a:p>
            <a:pPr>
              <a:buFont typeface="Arial" pitchFamily="34" charset="0"/>
              <a:buChar char="•"/>
            </a:pPr>
            <a:r>
              <a:rPr lang="en-US" dirty="0">
                <a:solidFill>
                  <a:schemeClr val="bg1"/>
                </a:solidFill>
              </a:rPr>
              <a:t> This directory structure has followed the Maven convention for web applications.</a:t>
            </a:r>
          </a:p>
        </p:txBody>
      </p:sp>
    </p:spTree>
    <p:extLst>
      <p:ext uri="{BB962C8B-B14F-4D97-AF65-F5344CB8AC3E}">
        <p14:creationId xmlns:p14="http://schemas.microsoft.com/office/powerpoint/2010/main" val="211634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p:txBody>
          <a:bodyPr/>
          <a:lstStyle/>
          <a:p>
            <a:r>
              <a:rPr lang="en-AU" dirty="0"/>
              <a:t>Copyright © 2014 Accenture  All rights reserved.</a:t>
            </a:r>
          </a:p>
        </p:txBody>
      </p:sp>
      <p:sp>
        <p:nvSpPr>
          <p:cNvPr id="66562" name="Rectangle 2"/>
          <p:cNvSpPr>
            <a:spLocks noGrp="1"/>
          </p:cNvSpPr>
          <p:nvPr>
            <p:ph type="title" idx="4294967295"/>
          </p:nvPr>
        </p:nvSpPr>
        <p:spPr>
          <a:xfrm>
            <a:off x="381003" y="328436"/>
            <a:ext cx="11153422" cy="469900"/>
          </a:xfrm>
        </p:spPr>
        <p:txBody>
          <a:bodyPr>
            <a:normAutofit/>
          </a:bodyPr>
          <a:lstStyle/>
          <a:p>
            <a:r>
              <a:rPr lang="en-GB" sz="3200" b="1" dirty="0">
                <a:latin typeface="Arial" charset="0"/>
                <a:cs typeface="Arial" charset="0"/>
              </a:rPr>
              <a:t>Creating a New Project from an Archetype</a:t>
            </a:r>
            <a:endParaRPr lang="en-US" sz="3200" b="1" dirty="0">
              <a:latin typeface="Arial" charset="0"/>
              <a:cs typeface="Arial" charset="0"/>
            </a:endParaRPr>
          </a:p>
        </p:txBody>
      </p:sp>
      <p:sp>
        <p:nvSpPr>
          <p:cNvPr id="66564" name="Rectangle 4"/>
          <p:cNvSpPr>
            <a:spLocks noChangeArrowheads="1"/>
          </p:cNvSpPr>
          <p:nvPr/>
        </p:nvSpPr>
        <p:spPr bwMode="auto">
          <a:xfrm>
            <a:off x="1981200" y="1123671"/>
            <a:ext cx="2090738" cy="366712"/>
          </a:xfrm>
          <a:prstGeom prst="rect">
            <a:avLst/>
          </a:prstGeom>
          <a:noFill/>
          <a:ln w="9525">
            <a:noFill/>
            <a:miter lim="800000"/>
            <a:headEnd/>
            <a:tailEnd/>
          </a:ln>
          <a:effectLst/>
        </p:spPr>
        <p:txBody>
          <a:bodyPr wrap="none" lIns="42849" anchor="ctr">
            <a:spAutoFit/>
          </a:bodyPr>
          <a:lstStyle/>
          <a:p>
            <a:r>
              <a:rPr lang="en-US" dirty="0">
                <a:solidFill>
                  <a:schemeClr val="bg1"/>
                </a:solidFill>
              </a:rPr>
              <a:t>Check the pom.xml</a:t>
            </a:r>
          </a:p>
        </p:txBody>
      </p:sp>
      <p:pic>
        <p:nvPicPr>
          <p:cNvPr id="1026" name="Picture 2"/>
          <p:cNvPicPr>
            <a:picLocks noChangeAspect="1" noChangeArrowheads="1"/>
          </p:cNvPicPr>
          <p:nvPr/>
        </p:nvPicPr>
        <p:blipFill>
          <a:blip r:embed="rId2"/>
          <a:srcRect/>
          <a:stretch>
            <a:fillRect/>
          </a:stretch>
        </p:blipFill>
        <p:spPr bwMode="auto">
          <a:xfrm>
            <a:off x="1717184" y="1482903"/>
            <a:ext cx="8770513" cy="3726736"/>
          </a:xfrm>
          <a:prstGeom prst="rect">
            <a:avLst/>
          </a:prstGeom>
          <a:ln>
            <a:headEnd/>
            <a:tailEnd/>
          </a:ln>
        </p:spPr>
        <p:style>
          <a:lnRef idx="0">
            <a:schemeClr val="dk1"/>
          </a:lnRef>
          <a:fillRef idx="3">
            <a:schemeClr val="dk1"/>
          </a:fillRef>
          <a:effectRef idx="3">
            <a:schemeClr val="dk1"/>
          </a:effectRef>
          <a:fontRef idx="minor">
            <a:schemeClr val="lt1"/>
          </a:fontRef>
        </p:style>
      </p:pic>
      <p:sp>
        <p:nvSpPr>
          <p:cNvPr id="8" name="TextBox 7"/>
          <p:cNvSpPr txBox="1"/>
          <p:nvPr/>
        </p:nvSpPr>
        <p:spPr>
          <a:xfrm>
            <a:off x="1792942" y="5364240"/>
            <a:ext cx="8668996" cy="923330"/>
          </a:xfrm>
          <a:prstGeom prst="rect">
            <a:avLst/>
          </a:prstGeom>
          <a:solidFill>
            <a:srgbClr val="FFC000"/>
          </a:solidFill>
        </p:spPr>
        <p:txBody>
          <a:bodyPr wrap="square" rtlCol="0">
            <a:spAutoFit/>
          </a:bodyPr>
          <a:lstStyle/>
          <a:p>
            <a:pPr>
              <a:buFont typeface="Arial" pitchFamily="34" charset="0"/>
              <a:buChar char="•"/>
            </a:pPr>
            <a:r>
              <a:rPr lang="en-US" dirty="0"/>
              <a:t> The archetype has substituted in the coordinates that it prompted for earlier. </a:t>
            </a:r>
          </a:p>
          <a:p>
            <a:pPr>
              <a:buFont typeface="Arial" pitchFamily="34" charset="0"/>
              <a:buChar char="•"/>
            </a:pPr>
            <a:r>
              <a:rPr lang="en-US" dirty="0"/>
              <a:t> It has also added the war packaging type to indicate that the build structure for the project is a web application.</a:t>
            </a:r>
          </a:p>
        </p:txBody>
      </p:sp>
    </p:spTree>
    <p:extLst>
      <p:ext uri="{BB962C8B-B14F-4D97-AF65-F5344CB8AC3E}">
        <p14:creationId xmlns:p14="http://schemas.microsoft.com/office/powerpoint/2010/main" val="251325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AU" dirty="0"/>
              <a:t>Copyright © 2014 Accenture  All rights reserved.</a:t>
            </a:r>
          </a:p>
        </p:txBody>
      </p:sp>
      <p:sp>
        <p:nvSpPr>
          <p:cNvPr id="30722" name="Title 65"/>
          <p:cNvSpPr>
            <a:spLocks noGrp="1"/>
          </p:cNvSpPr>
          <p:nvPr>
            <p:ph type="title" idx="4294967295"/>
          </p:nvPr>
        </p:nvSpPr>
        <p:spPr>
          <a:xfrm>
            <a:off x="620889" y="330200"/>
            <a:ext cx="11571111" cy="1143000"/>
          </a:xfrm>
        </p:spPr>
        <p:txBody>
          <a:bodyPr anchor="t"/>
          <a:lstStyle/>
          <a:p>
            <a:pPr eaLnBrk="1" hangingPunct="1"/>
            <a:r>
              <a:rPr lang="en-GB" sz="3200" b="1" dirty="0">
                <a:latin typeface="Arial" charset="0"/>
                <a:cs typeface="Arial" charset="0"/>
              </a:rPr>
              <a:t>Creating a New Project from an Archetype </a:t>
            </a:r>
          </a:p>
        </p:txBody>
      </p:sp>
      <p:sp>
        <p:nvSpPr>
          <p:cNvPr id="30723" name="TextBox 68"/>
          <p:cNvSpPr txBox="1">
            <a:spLocks noChangeArrowheads="1"/>
          </p:cNvSpPr>
          <p:nvPr/>
        </p:nvSpPr>
        <p:spPr bwMode="auto">
          <a:xfrm>
            <a:off x="1906588" y="901700"/>
            <a:ext cx="8488362" cy="641350"/>
          </a:xfrm>
          <a:prstGeom prst="rect">
            <a:avLst/>
          </a:prstGeom>
          <a:noFill/>
          <a:ln w="9525">
            <a:noFill/>
            <a:miter lim="800000"/>
            <a:headEnd/>
            <a:tailEnd/>
          </a:ln>
        </p:spPr>
        <p:txBody>
          <a:bodyPr>
            <a:spAutoFit/>
          </a:bodyPr>
          <a:lstStyle/>
          <a:p>
            <a:pPr marL="1143000" lvl="2" indent="-228600">
              <a:buFont typeface="Calibri" pitchFamily="34" charset="0"/>
              <a:buAutoNum type="arabicPeriod"/>
            </a:pPr>
            <a:endParaRPr lang="en-US">
              <a:latin typeface="Calibri" pitchFamily="34" charset="0"/>
            </a:endParaRPr>
          </a:p>
          <a:p>
            <a:pPr marL="342900" indent="-342900">
              <a:buFont typeface="Calibri" pitchFamily="34" charset="0"/>
              <a:buAutoNum type="arabicPeriod"/>
            </a:pPr>
            <a:endParaRPr lang="en-US">
              <a:latin typeface="Calibri" pitchFamily="34" charset="0"/>
            </a:endParaRPr>
          </a:p>
        </p:txBody>
      </p:sp>
      <p:sp>
        <p:nvSpPr>
          <p:cNvPr id="30724" name="Text Box 4"/>
          <p:cNvSpPr txBox="1">
            <a:spLocks noChangeArrowheads="1"/>
          </p:cNvSpPr>
          <p:nvPr/>
        </p:nvSpPr>
        <p:spPr bwMode="auto">
          <a:xfrm>
            <a:off x="1801813" y="1275837"/>
            <a:ext cx="8634412" cy="3387725"/>
          </a:xfrm>
          <a:prstGeom prst="rect">
            <a:avLst/>
          </a:prstGeom>
          <a:noFill/>
          <a:ln w="9525">
            <a:noFill/>
            <a:miter lim="800000"/>
            <a:headEnd/>
            <a:tailEnd/>
          </a:ln>
        </p:spPr>
        <p:txBody>
          <a:bodyPr>
            <a:spAutoFit/>
          </a:bodyPr>
          <a:lstStyle/>
          <a:p>
            <a:r>
              <a:rPr lang="en-US" b="1" dirty="0">
                <a:solidFill>
                  <a:schemeClr val="bg1"/>
                </a:solidFill>
              </a:rPr>
              <a:t>The POM contains important pieces of information about the project, which include: </a:t>
            </a:r>
          </a:p>
          <a:p>
            <a:endParaRPr lang="en-US" b="1" dirty="0">
              <a:solidFill>
                <a:schemeClr val="bg1"/>
              </a:solidFill>
            </a:endParaRPr>
          </a:p>
          <a:p>
            <a:pPr lvl="1">
              <a:buFontTx/>
              <a:buChar char="•"/>
            </a:pPr>
            <a:r>
              <a:rPr lang="en-US" sz="1400" dirty="0">
                <a:solidFill>
                  <a:schemeClr val="bg1"/>
                </a:solidFill>
              </a:rPr>
              <a:t> </a:t>
            </a:r>
            <a:r>
              <a:rPr lang="en-US" dirty="0">
                <a:solidFill>
                  <a:schemeClr val="bg1"/>
                </a:solidFill>
              </a:rPr>
              <a:t>The Maven coordinate of the project for reuse by other Maven projects.</a:t>
            </a:r>
          </a:p>
          <a:p>
            <a:pPr lvl="1">
              <a:buFontTx/>
              <a:buChar char="•"/>
            </a:pPr>
            <a:endParaRPr lang="en-US" dirty="0">
              <a:solidFill>
                <a:schemeClr val="bg1"/>
              </a:solidFill>
            </a:endParaRPr>
          </a:p>
          <a:p>
            <a:pPr lvl="1">
              <a:buFontTx/>
              <a:buChar char="•"/>
            </a:pPr>
            <a:r>
              <a:rPr lang="en-US" dirty="0">
                <a:solidFill>
                  <a:schemeClr val="bg1"/>
                </a:solidFill>
              </a:rPr>
              <a:t> The project name, description and license.</a:t>
            </a:r>
          </a:p>
          <a:p>
            <a:pPr lvl="1">
              <a:buFontTx/>
              <a:buChar char="•"/>
            </a:pPr>
            <a:endParaRPr lang="en-US" dirty="0">
              <a:solidFill>
                <a:schemeClr val="bg1"/>
              </a:solidFill>
            </a:endParaRPr>
          </a:p>
          <a:p>
            <a:pPr lvl="1">
              <a:buFontTx/>
              <a:buChar char="•"/>
            </a:pPr>
            <a:r>
              <a:rPr lang="en-US" dirty="0">
                <a:solidFill>
                  <a:schemeClr val="bg1"/>
                </a:solidFill>
              </a:rPr>
              <a:t> Project resource information such as the location of source control, issue tracking, and continuous integration.</a:t>
            </a:r>
          </a:p>
          <a:p>
            <a:pPr lvl="1">
              <a:buFontTx/>
              <a:buChar char="•"/>
            </a:pPr>
            <a:endParaRPr lang="en-US" dirty="0">
              <a:solidFill>
                <a:schemeClr val="bg1"/>
              </a:solidFill>
            </a:endParaRPr>
          </a:p>
          <a:p>
            <a:pPr lvl="1">
              <a:buFontTx/>
              <a:buChar char="•"/>
            </a:pPr>
            <a:r>
              <a:rPr lang="en-US" dirty="0">
                <a:solidFill>
                  <a:schemeClr val="bg1"/>
                </a:solidFill>
              </a:rPr>
              <a:t> The developers, contributors and organizations participating in the project.</a:t>
            </a:r>
          </a:p>
          <a:p>
            <a:pPr lvl="1"/>
            <a:endParaRPr lang="en-US" b="1" dirty="0">
              <a:solidFill>
                <a:schemeClr val="bg1"/>
              </a:solidFill>
            </a:endParaRPr>
          </a:p>
        </p:txBody>
      </p:sp>
    </p:spTree>
    <p:extLst>
      <p:ext uri="{BB962C8B-B14F-4D97-AF65-F5344CB8AC3E}">
        <p14:creationId xmlns:p14="http://schemas.microsoft.com/office/powerpoint/2010/main" val="73412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p:txBody>
          <a:bodyPr/>
          <a:lstStyle/>
          <a:p>
            <a:r>
              <a:rPr lang="en-AU" dirty="0"/>
              <a:t>Copyright © 2014 Accenture  All rights reserved.</a:t>
            </a:r>
          </a:p>
        </p:txBody>
      </p:sp>
      <p:sp>
        <p:nvSpPr>
          <p:cNvPr id="20482" name="Title 65"/>
          <p:cNvSpPr>
            <a:spLocks noGrp="1"/>
          </p:cNvSpPr>
          <p:nvPr>
            <p:ph type="title" idx="4294967295"/>
          </p:nvPr>
        </p:nvSpPr>
        <p:spPr>
          <a:xfrm>
            <a:off x="462844" y="287161"/>
            <a:ext cx="7018338" cy="514350"/>
          </a:xfrm>
        </p:spPr>
        <p:txBody>
          <a:bodyPr anchor="t"/>
          <a:lstStyle/>
          <a:p>
            <a:pPr eaLnBrk="1" hangingPunct="1"/>
            <a:r>
              <a:rPr lang="en-GB" sz="3200" b="1" dirty="0">
                <a:latin typeface="Arial" charset="0"/>
                <a:cs typeface="Arial" charset="0"/>
              </a:rPr>
              <a:t>POM – Project Object Model</a:t>
            </a:r>
          </a:p>
        </p:txBody>
      </p:sp>
      <p:sp>
        <p:nvSpPr>
          <p:cNvPr id="20483" name="TextBox 68"/>
          <p:cNvSpPr txBox="1">
            <a:spLocks noChangeArrowheads="1"/>
          </p:cNvSpPr>
          <p:nvPr/>
        </p:nvSpPr>
        <p:spPr bwMode="auto">
          <a:xfrm>
            <a:off x="1906588" y="996951"/>
            <a:ext cx="8488362" cy="646113"/>
          </a:xfrm>
          <a:prstGeom prst="rect">
            <a:avLst/>
          </a:prstGeom>
          <a:noFill/>
          <a:ln w="9525">
            <a:noFill/>
            <a:miter lim="800000"/>
            <a:headEnd/>
            <a:tailEnd/>
          </a:ln>
        </p:spPr>
        <p:txBody>
          <a:bodyPr>
            <a:spAutoFit/>
          </a:bodyPr>
          <a:lstStyle/>
          <a:p>
            <a:pPr marL="342900" indent="-342900">
              <a:buFont typeface="Calibri" pitchFamily="34" charset="0"/>
              <a:buAutoNum type="arabicPeriod"/>
            </a:pPr>
            <a:endParaRPr lang="en-US">
              <a:latin typeface="Calibri" pitchFamily="34" charset="0"/>
            </a:endParaRPr>
          </a:p>
          <a:p>
            <a:pPr marL="342900" indent="-342900">
              <a:buFont typeface="Calibri" pitchFamily="34" charset="0"/>
              <a:buAutoNum type="arabicPeriod"/>
            </a:pPr>
            <a:endParaRPr lang="en-US">
              <a:latin typeface="Calibri" pitchFamily="34" charset="0"/>
            </a:endParaRPr>
          </a:p>
        </p:txBody>
      </p:sp>
      <p:sp>
        <p:nvSpPr>
          <p:cNvPr id="20484" name="Text Box 4"/>
          <p:cNvSpPr txBox="1">
            <a:spLocks noChangeArrowheads="1"/>
          </p:cNvSpPr>
          <p:nvPr/>
        </p:nvSpPr>
        <p:spPr bwMode="auto">
          <a:xfrm>
            <a:off x="1943100" y="1193868"/>
            <a:ext cx="8304212" cy="2308324"/>
          </a:xfrm>
          <a:prstGeom prst="rect">
            <a:avLst/>
          </a:prstGeom>
          <a:noFill/>
          <a:ln w="9525">
            <a:noFill/>
            <a:miter lim="800000"/>
            <a:headEnd/>
            <a:tailEnd/>
          </a:ln>
        </p:spPr>
        <p:txBody>
          <a:bodyPr>
            <a:spAutoFit/>
          </a:bodyPr>
          <a:lstStyle/>
          <a:p>
            <a:pPr>
              <a:buFontTx/>
              <a:buChar char="•"/>
            </a:pPr>
            <a:r>
              <a:rPr lang="en-US" dirty="0">
                <a:solidFill>
                  <a:schemeClr val="bg1"/>
                </a:solidFill>
              </a:rPr>
              <a:t>The pom.xml file is the core of a project's configuration in Maven.</a:t>
            </a:r>
          </a:p>
          <a:p>
            <a:pPr>
              <a:buFont typeface="Arial" pitchFamily="34" charset="0"/>
              <a:buChar char="•"/>
            </a:pPr>
            <a:r>
              <a:rPr lang="en-US" dirty="0">
                <a:solidFill>
                  <a:schemeClr val="bg1"/>
                </a:solidFill>
              </a:rPr>
              <a:t>The POM is always in a file named </a:t>
            </a:r>
            <a:r>
              <a:rPr lang="en-US" i="1" dirty="0">
                <a:solidFill>
                  <a:schemeClr val="bg1"/>
                </a:solidFill>
              </a:rPr>
              <a:t>pom.xml</a:t>
            </a:r>
            <a:r>
              <a:rPr lang="en-US" dirty="0">
                <a:solidFill>
                  <a:schemeClr val="bg1"/>
                </a:solidFill>
              </a:rPr>
              <a:t> in the base directory of a Maven project.</a:t>
            </a:r>
          </a:p>
          <a:p>
            <a:pPr>
              <a:buFontTx/>
              <a:buChar char="•"/>
            </a:pPr>
            <a:r>
              <a:rPr lang="en-US" dirty="0">
                <a:solidFill>
                  <a:schemeClr val="bg1"/>
                </a:solidFill>
              </a:rPr>
              <a:t>It is a single configuration file that contains the majority of information required to build a project in just the way you want.</a:t>
            </a:r>
            <a:r>
              <a:rPr lang="en-US" dirty="0">
                <a:solidFill>
                  <a:schemeClr val="bg1"/>
                </a:solidFill>
                <a:latin typeface="Calibri" pitchFamily="34" charset="0"/>
              </a:rPr>
              <a:t> </a:t>
            </a:r>
          </a:p>
          <a:p>
            <a:pPr>
              <a:buFontTx/>
              <a:buChar char="•"/>
            </a:pPr>
            <a:r>
              <a:rPr lang="en-US" dirty="0">
                <a:solidFill>
                  <a:schemeClr val="bg1"/>
                </a:solidFill>
              </a:rPr>
              <a:t>The POM is huge and can be daunting in its complexity, but it is not necessary to understand all of the intricacies just yet to use it effectively.</a:t>
            </a:r>
            <a:endParaRPr lang="en-US" dirty="0">
              <a:solidFill>
                <a:schemeClr val="bg1"/>
              </a:solidFill>
              <a:latin typeface="Calibri" pitchFamily="34" charset="0"/>
            </a:endParaRPr>
          </a:p>
          <a:p>
            <a:r>
              <a:rPr lang="en-US" b="1" dirty="0">
                <a:solidFill>
                  <a:schemeClr val="bg1"/>
                </a:solidFill>
                <a:latin typeface="Calibri" pitchFamily="34" charset="0"/>
              </a:rPr>
              <a:t> </a:t>
            </a:r>
          </a:p>
        </p:txBody>
      </p:sp>
      <p:pic>
        <p:nvPicPr>
          <p:cNvPr id="6" name="Picture 5" descr="pom-relationships_pom-small.png"/>
          <p:cNvPicPr>
            <a:picLocks noChangeAspect="1"/>
          </p:cNvPicPr>
          <p:nvPr/>
        </p:nvPicPr>
        <p:blipFill>
          <a:blip r:embed="rId3"/>
          <a:stretch>
            <a:fillRect/>
          </a:stretch>
        </p:blipFill>
        <p:spPr>
          <a:xfrm>
            <a:off x="3389620" y="3154463"/>
            <a:ext cx="4926984" cy="3593651"/>
          </a:xfrm>
          <a:prstGeom prst="rect">
            <a:avLst/>
          </a:prstGeom>
        </p:spPr>
      </p:pic>
    </p:spTree>
    <p:extLst>
      <p:ext uri="{BB962C8B-B14F-4D97-AF65-F5344CB8AC3E}">
        <p14:creationId xmlns:p14="http://schemas.microsoft.com/office/powerpoint/2010/main" val="411755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p:txBody>
          <a:bodyPr/>
          <a:lstStyle/>
          <a:p>
            <a:r>
              <a:rPr lang="en-AU" dirty="0"/>
              <a:t>Copyright © 2014 Accenture  All rights reserved.</a:t>
            </a:r>
          </a:p>
        </p:txBody>
      </p:sp>
      <p:sp>
        <p:nvSpPr>
          <p:cNvPr id="22530" name="Title 65"/>
          <p:cNvSpPr>
            <a:spLocks noGrp="1"/>
          </p:cNvSpPr>
          <p:nvPr>
            <p:ph type="title" idx="4294967295"/>
          </p:nvPr>
        </p:nvSpPr>
        <p:spPr>
          <a:xfrm>
            <a:off x="496712" y="207433"/>
            <a:ext cx="7018338" cy="1143000"/>
          </a:xfrm>
        </p:spPr>
        <p:txBody>
          <a:bodyPr anchor="t"/>
          <a:lstStyle/>
          <a:p>
            <a:pPr eaLnBrk="1" hangingPunct="1"/>
            <a:r>
              <a:rPr lang="en-GB" sz="3200" b="1" dirty="0">
                <a:latin typeface="Arial" charset="0"/>
                <a:cs typeface="Arial" charset="0"/>
              </a:rPr>
              <a:t>POM – Quick Overview</a:t>
            </a:r>
          </a:p>
        </p:txBody>
      </p:sp>
      <p:sp>
        <p:nvSpPr>
          <p:cNvPr id="22531" name="TextBox 68"/>
          <p:cNvSpPr txBox="1">
            <a:spLocks noChangeArrowheads="1"/>
          </p:cNvSpPr>
          <p:nvPr/>
        </p:nvSpPr>
        <p:spPr bwMode="auto">
          <a:xfrm>
            <a:off x="1906588" y="996951"/>
            <a:ext cx="8488362" cy="646113"/>
          </a:xfrm>
          <a:prstGeom prst="rect">
            <a:avLst/>
          </a:prstGeom>
          <a:noFill/>
          <a:ln w="9525">
            <a:noFill/>
            <a:miter lim="800000"/>
            <a:headEnd/>
            <a:tailEnd/>
          </a:ln>
        </p:spPr>
        <p:txBody>
          <a:bodyPr>
            <a:spAutoFit/>
          </a:bodyPr>
          <a:lstStyle/>
          <a:p>
            <a:pPr marL="342900" indent="-342900">
              <a:buFont typeface="Calibri" pitchFamily="34" charset="0"/>
              <a:buAutoNum type="arabicPeriod"/>
            </a:pPr>
            <a:endParaRPr lang="en-US">
              <a:latin typeface="Calibri" pitchFamily="34" charset="0"/>
            </a:endParaRPr>
          </a:p>
          <a:p>
            <a:pPr marL="342900" indent="-342900">
              <a:buFont typeface="Calibri" pitchFamily="34" charset="0"/>
              <a:buAutoNum type="arabicPeriod"/>
            </a:pPr>
            <a:endParaRPr lang="en-US">
              <a:latin typeface="Calibri" pitchFamily="34" charset="0"/>
            </a:endParaRPr>
          </a:p>
        </p:txBody>
      </p:sp>
      <p:sp>
        <p:nvSpPr>
          <p:cNvPr id="22532" name="Text Box 4"/>
          <p:cNvSpPr txBox="1">
            <a:spLocks noChangeArrowheads="1"/>
          </p:cNvSpPr>
          <p:nvPr/>
        </p:nvSpPr>
        <p:spPr bwMode="auto">
          <a:xfrm>
            <a:off x="642676" y="1436359"/>
            <a:ext cx="5854700" cy="353943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r>
              <a:rPr lang="en-US" sz="1400" dirty="0">
                <a:solidFill>
                  <a:schemeClr val="bg1"/>
                </a:solidFill>
              </a:rPr>
              <a:t> &lt;project </a:t>
            </a:r>
            <a:r>
              <a:rPr lang="en-US" sz="1400" dirty="0" err="1">
                <a:solidFill>
                  <a:schemeClr val="bg1"/>
                </a:solidFill>
              </a:rPr>
              <a:t>xmlns</a:t>
            </a:r>
            <a:r>
              <a:rPr lang="en-US" sz="1400" dirty="0">
                <a:solidFill>
                  <a:schemeClr val="bg1"/>
                </a:solidFill>
              </a:rPr>
              <a:t>="http://maven.apache.org/POM/4.0.0"</a:t>
            </a:r>
          </a:p>
          <a:p>
            <a:r>
              <a:rPr lang="en-US" sz="1400" dirty="0" err="1">
                <a:solidFill>
                  <a:schemeClr val="bg1"/>
                </a:solidFill>
              </a:rPr>
              <a:t>xmlns:xsi</a:t>
            </a:r>
            <a:r>
              <a:rPr lang="en-US" sz="1400" dirty="0">
                <a:solidFill>
                  <a:schemeClr val="bg1"/>
                </a:solidFill>
              </a:rPr>
              <a:t>="http://www.w3.org/2001/XMLSchema-instance"</a:t>
            </a:r>
          </a:p>
          <a:p>
            <a:r>
              <a:rPr lang="en-US" sz="1400" dirty="0" err="1">
                <a:solidFill>
                  <a:schemeClr val="bg1"/>
                </a:solidFill>
              </a:rPr>
              <a:t>xsi:schemaLocation</a:t>
            </a:r>
            <a:r>
              <a:rPr lang="en-US" sz="1400" dirty="0">
                <a:solidFill>
                  <a:schemeClr val="bg1"/>
                </a:solidFill>
              </a:rPr>
              <a:t>="http://maven.apache.org/POM/4.0.0</a:t>
            </a:r>
          </a:p>
          <a:p>
            <a:r>
              <a:rPr lang="en-US" sz="1400" dirty="0">
                <a:solidFill>
                  <a:schemeClr val="bg1"/>
                </a:solidFill>
              </a:rPr>
              <a:t>                                   http://maven.apache.org/xsd/maven-4.0.0.xsd"&gt;</a:t>
            </a:r>
          </a:p>
          <a:p>
            <a:r>
              <a:rPr lang="en-US" sz="1400" dirty="0">
                <a:solidFill>
                  <a:schemeClr val="bg1"/>
                </a:solidFill>
              </a:rPr>
              <a:t>&lt;</a:t>
            </a:r>
            <a:r>
              <a:rPr lang="en-US" sz="1400" b="1" dirty="0" err="1">
                <a:solidFill>
                  <a:schemeClr val="bg1"/>
                </a:solidFill>
              </a:rPr>
              <a:t>modelVersion</a:t>
            </a:r>
            <a:r>
              <a:rPr lang="en-US" sz="1400" b="1" dirty="0">
                <a:solidFill>
                  <a:schemeClr val="bg1"/>
                </a:solidFill>
              </a:rPr>
              <a:t>&gt;4.0.0&lt;/</a:t>
            </a:r>
            <a:r>
              <a:rPr lang="en-US" sz="1400" b="1" dirty="0" err="1">
                <a:solidFill>
                  <a:schemeClr val="bg1"/>
                </a:solidFill>
              </a:rPr>
              <a:t>modelVersion</a:t>
            </a:r>
            <a:r>
              <a:rPr lang="en-US" sz="1400" dirty="0">
                <a:solidFill>
                  <a:schemeClr val="bg1"/>
                </a:solidFill>
              </a:rPr>
              <a:t>&gt;</a:t>
            </a:r>
          </a:p>
          <a:p>
            <a:r>
              <a:rPr lang="en-US" sz="1400" dirty="0">
                <a:solidFill>
                  <a:schemeClr val="bg1"/>
                </a:solidFill>
              </a:rPr>
              <a:t>&lt;!-- The Basics --&gt;</a:t>
            </a:r>
          </a:p>
          <a:p>
            <a:pPr marL="742950" lvl="1" indent="-285750"/>
            <a:r>
              <a:rPr lang="en-US" sz="1400" b="1" dirty="0">
                <a:solidFill>
                  <a:schemeClr val="bg1"/>
                </a:solidFill>
              </a:rPr>
              <a:t>&lt;</a:t>
            </a:r>
            <a:r>
              <a:rPr lang="en-US" sz="1400" b="1" dirty="0" err="1">
                <a:solidFill>
                  <a:schemeClr val="bg1"/>
                </a:solidFill>
              </a:rPr>
              <a:t>groupId</a:t>
            </a:r>
            <a:r>
              <a:rPr lang="en-US" sz="1400" b="1" dirty="0">
                <a:solidFill>
                  <a:schemeClr val="bg1"/>
                </a:solidFill>
              </a:rPr>
              <a:t>&gt;...&lt;/</a:t>
            </a:r>
            <a:r>
              <a:rPr lang="en-US" sz="1400" b="1" dirty="0" err="1">
                <a:solidFill>
                  <a:schemeClr val="bg1"/>
                </a:solidFill>
              </a:rPr>
              <a:t>groupId</a:t>
            </a:r>
            <a:r>
              <a:rPr lang="en-US" sz="1400" b="1" dirty="0">
                <a:solidFill>
                  <a:schemeClr val="bg1"/>
                </a:solidFill>
              </a:rPr>
              <a:t>&gt;</a:t>
            </a:r>
          </a:p>
          <a:p>
            <a:pPr marL="742950" lvl="1" indent="-285750"/>
            <a:r>
              <a:rPr lang="en-US" sz="1400" b="1" dirty="0">
                <a:solidFill>
                  <a:schemeClr val="bg1"/>
                </a:solidFill>
              </a:rPr>
              <a:t>&lt;</a:t>
            </a:r>
            <a:r>
              <a:rPr lang="en-US" sz="1400" b="1" dirty="0" err="1">
                <a:solidFill>
                  <a:schemeClr val="bg1"/>
                </a:solidFill>
              </a:rPr>
              <a:t>artifactId</a:t>
            </a:r>
            <a:r>
              <a:rPr lang="en-US" sz="1400" b="1" dirty="0">
                <a:solidFill>
                  <a:schemeClr val="bg1"/>
                </a:solidFill>
              </a:rPr>
              <a:t>&gt;...&lt;/</a:t>
            </a:r>
            <a:r>
              <a:rPr lang="en-US" sz="1400" b="1" dirty="0" err="1">
                <a:solidFill>
                  <a:schemeClr val="bg1"/>
                </a:solidFill>
              </a:rPr>
              <a:t>artifactId</a:t>
            </a:r>
            <a:r>
              <a:rPr lang="en-US" sz="1400" b="1" dirty="0">
                <a:solidFill>
                  <a:schemeClr val="bg1"/>
                </a:solidFill>
              </a:rPr>
              <a:t>&gt;</a:t>
            </a:r>
          </a:p>
          <a:p>
            <a:pPr marL="742950" lvl="1" indent="-285750"/>
            <a:r>
              <a:rPr lang="en-US" sz="1400" b="1" dirty="0">
                <a:solidFill>
                  <a:schemeClr val="bg1"/>
                </a:solidFill>
              </a:rPr>
              <a:t>&lt;version&gt;...&lt;/version&gt;</a:t>
            </a:r>
          </a:p>
          <a:p>
            <a:pPr marL="742950" lvl="1" indent="-285750"/>
            <a:r>
              <a:rPr lang="en-US" sz="1400" dirty="0">
                <a:solidFill>
                  <a:schemeClr val="bg1"/>
                </a:solidFill>
              </a:rPr>
              <a:t>&lt;packaging&gt;...&lt;/packaging&gt;</a:t>
            </a:r>
          </a:p>
          <a:p>
            <a:pPr marL="742950" lvl="1" indent="-285750"/>
            <a:r>
              <a:rPr lang="en-US" sz="1400" dirty="0">
                <a:solidFill>
                  <a:schemeClr val="bg1"/>
                </a:solidFill>
              </a:rPr>
              <a:t>&lt;dependencies&gt;...&lt;/dependencies&gt;</a:t>
            </a:r>
          </a:p>
          <a:p>
            <a:pPr marL="742950" lvl="1" indent="-285750"/>
            <a:r>
              <a:rPr lang="en-US" sz="1400" dirty="0">
                <a:solidFill>
                  <a:schemeClr val="bg1"/>
                </a:solidFill>
              </a:rPr>
              <a:t>&lt;parent&gt;...&lt;/parent&gt;</a:t>
            </a:r>
          </a:p>
          <a:p>
            <a:pPr marL="742950" lvl="1" indent="-285750"/>
            <a:r>
              <a:rPr lang="en-US" sz="1400" dirty="0">
                <a:solidFill>
                  <a:schemeClr val="bg1"/>
                </a:solidFill>
              </a:rPr>
              <a:t>&lt;</a:t>
            </a:r>
            <a:r>
              <a:rPr lang="en-US" sz="1400" dirty="0" err="1">
                <a:solidFill>
                  <a:schemeClr val="bg1"/>
                </a:solidFill>
              </a:rPr>
              <a:t>dependencyManagement</a:t>
            </a:r>
            <a:r>
              <a:rPr lang="en-US" sz="1400" dirty="0">
                <a:solidFill>
                  <a:schemeClr val="bg1"/>
                </a:solidFill>
              </a:rPr>
              <a:t>&gt;...&lt;/</a:t>
            </a:r>
            <a:r>
              <a:rPr lang="en-US" sz="1400" dirty="0" err="1">
                <a:solidFill>
                  <a:schemeClr val="bg1"/>
                </a:solidFill>
              </a:rPr>
              <a:t>dependencyManagement</a:t>
            </a:r>
            <a:r>
              <a:rPr lang="en-US" sz="1400" dirty="0">
                <a:solidFill>
                  <a:schemeClr val="bg1"/>
                </a:solidFill>
              </a:rPr>
              <a:t>&gt;</a:t>
            </a:r>
          </a:p>
          <a:p>
            <a:pPr marL="742950" lvl="1" indent="-285750"/>
            <a:r>
              <a:rPr lang="en-US" sz="1400" dirty="0">
                <a:solidFill>
                  <a:schemeClr val="bg1"/>
                </a:solidFill>
              </a:rPr>
              <a:t>&lt;modules&gt;...&lt;/modules&gt;</a:t>
            </a:r>
          </a:p>
          <a:p>
            <a:pPr marL="742950" lvl="1" indent="-285750"/>
            <a:r>
              <a:rPr lang="en-US" sz="1400" dirty="0">
                <a:solidFill>
                  <a:schemeClr val="bg1"/>
                </a:solidFill>
              </a:rPr>
              <a:t>&lt;properties&gt;...&lt;/properties&gt;</a:t>
            </a:r>
          </a:p>
          <a:p>
            <a:endParaRPr lang="en-US" sz="1400" dirty="0">
              <a:solidFill>
                <a:schemeClr val="bg1"/>
              </a:solidFill>
            </a:endParaRPr>
          </a:p>
        </p:txBody>
      </p:sp>
      <p:sp>
        <p:nvSpPr>
          <p:cNvPr id="22540" name="Rectangle 12"/>
          <p:cNvSpPr>
            <a:spLocks noChangeArrowheads="1"/>
          </p:cNvSpPr>
          <p:nvPr/>
        </p:nvSpPr>
        <p:spPr bwMode="auto">
          <a:xfrm>
            <a:off x="7515050" y="735123"/>
            <a:ext cx="4849108" cy="1815882"/>
          </a:xfrm>
          <a:prstGeom prst="rect">
            <a:avLst/>
          </a:prstGeom>
          <a:noFill/>
          <a:ln w="9525">
            <a:noFill/>
            <a:miter lim="800000"/>
            <a:headEnd/>
            <a:tailEnd/>
          </a:ln>
          <a:effectLst/>
        </p:spPr>
        <p:txBody>
          <a:bodyPr wrap="square">
            <a:spAutoFit/>
          </a:bodyPr>
          <a:lstStyle/>
          <a:p>
            <a:r>
              <a:rPr lang="en-US" sz="1600" dirty="0">
                <a:solidFill>
                  <a:srgbClr val="000000"/>
                </a:solidFill>
              </a:rPr>
              <a:t>This element indicates the unique identifier of the organization or group that created the project.</a:t>
            </a:r>
          </a:p>
          <a:p>
            <a:r>
              <a:rPr lang="en-US" sz="1600" dirty="0">
                <a:solidFill>
                  <a:srgbClr val="000000"/>
                </a:solidFill>
              </a:rPr>
              <a:t>The </a:t>
            </a:r>
            <a:r>
              <a:rPr lang="en-US" sz="1600" dirty="0" err="1">
                <a:solidFill>
                  <a:srgbClr val="000000"/>
                </a:solidFill>
              </a:rPr>
              <a:t>groupId</a:t>
            </a:r>
            <a:r>
              <a:rPr lang="en-US" sz="1600" dirty="0">
                <a:solidFill>
                  <a:srgbClr val="000000"/>
                </a:solidFill>
              </a:rPr>
              <a:t> is one of the key identifiers of a project and is typically based on the fully qualified domain name of your organization. For example </a:t>
            </a:r>
            <a:r>
              <a:rPr lang="en-US" sz="1600" dirty="0" err="1">
                <a:solidFill>
                  <a:srgbClr val="000000"/>
                </a:solidFill>
              </a:rPr>
              <a:t>org.apache.maven.plugins</a:t>
            </a:r>
            <a:r>
              <a:rPr lang="en-US" sz="1600" dirty="0">
                <a:solidFill>
                  <a:srgbClr val="000000"/>
                </a:solidFill>
              </a:rPr>
              <a:t> is the designated </a:t>
            </a:r>
            <a:r>
              <a:rPr lang="en-US" sz="1600" dirty="0" err="1">
                <a:solidFill>
                  <a:srgbClr val="000000"/>
                </a:solidFill>
              </a:rPr>
              <a:t>groupId</a:t>
            </a:r>
            <a:r>
              <a:rPr lang="en-US" sz="1600" dirty="0">
                <a:solidFill>
                  <a:srgbClr val="000000"/>
                </a:solidFill>
              </a:rPr>
              <a:t> for all Maven plug-ins.</a:t>
            </a:r>
          </a:p>
        </p:txBody>
      </p:sp>
      <p:sp>
        <p:nvSpPr>
          <p:cNvPr id="22544" name="Text Box 16"/>
          <p:cNvSpPr txBox="1">
            <a:spLocks noChangeArrowheads="1"/>
          </p:cNvSpPr>
          <p:nvPr/>
        </p:nvSpPr>
        <p:spPr bwMode="auto">
          <a:xfrm>
            <a:off x="7553229" y="2804833"/>
            <a:ext cx="4281676" cy="2308324"/>
          </a:xfrm>
          <a:prstGeom prst="rect">
            <a:avLst/>
          </a:prstGeom>
          <a:noFill/>
          <a:ln w="9525">
            <a:noFill/>
            <a:miter lim="800000"/>
            <a:headEnd/>
            <a:tailEnd/>
          </a:ln>
          <a:effectLst/>
        </p:spPr>
        <p:txBody>
          <a:bodyPr wrap="square">
            <a:spAutoFit/>
          </a:bodyPr>
          <a:lstStyle/>
          <a:p>
            <a:r>
              <a:rPr lang="en-US" sz="1600" dirty="0">
                <a:solidFill>
                  <a:schemeClr val="bg1"/>
                </a:solidFill>
              </a:rPr>
              <a:t>This element indicates the unique base name of the primary artifact being generated by</a:t>
            </a:r>
          </a:p>
          <a:p>
            <a:r>
              <a:rPr lang="en-US" sz="1600" dirty="0">
                <a:solidFill>
                  <a:schemeClr val="bg1"/>
                </a:solidFill>
              </a:rPr>
              <a:t> this project. The primary artifact for a project is typically a JAR file. Secondary artifacts </a:t>
            </a:r>
          </a:p>
          <a:p>
            <a:r>
              <a:rPr lang="en-US" sz="1600" dirty="0">
                <a:solidFill>
                  <a:schemeClr val="bg1"/>
                </a:solidFill>
              </a:rPr>
              <a:t>like source bundles also use the </a:t>
            </a:r>
            <a:r>
              <a:rPr lang="en-US" sz="1600" dirty="0" err="1">
                <a:solidFill>
                  <a:schemeClr val="bg1"/>
                </a:solidFill>
              </a:rPr>
              <a:t>artifactId</a:t>
            </a:r>
            <a:r>
              <a:rPr lang="en-US" sz="1600" dirty="0">
                <a:solidFill>
                  <a:schemeClr val="bg1"/>
                </a:solidFill>
              </a:rPr>
              <a:t> as part of their final name. A typical artifact </a:t>
            </a:r>
          </a:p>
          <a:p>
            <a:r>
              <a:rPr lang="en-US" sz="1600" dirty="0">
                <a:solidFill>
                  <a:schemeClr val="bg1"/>
                </a:solidFill>
              </a:rPr>
              <a:t>produced by Maven would have the form &lt;</a:t>
            </a:r>
            <a:r>
              <a:rPr lang="en-US" sz="1600" dirty="0" err="1">
                <a:solidFill>
                  <a:schemeClr val="bg1"/>
                </a:solidFill>
              </a:rPr>
              <a:t>artifactId</a:t>
            </a:r>
            <a:r>
              <a:rPr lang="en-US" sz="1600" dirty="0">
                <a:solidFill>
                  <a:schemeClr val="bg1"/>
                </a:solidFill>
              </a:rPr>
              <a:t>&gt;-&lt;version&gt;.&lt;extension&gt; </a:t>
            </a:r>
          </a:p>
          <a:p>
            <a:r>
              <a:rPr lang="en-US" sz="1600" dirty="0">
                <a:solidFill>
                  <a:schemeClr val="bg1"/>
                </a:solidFill>
              </a:rPr>
              <a:t>(for example, myapp-1.0.jar). </a:t>
            </a:r>
          </a:p>
        </p:txBody>
      </p:sp>
      <p:sp>
        <p:nvSpPr>
          <p:cNvPr id="22546" name="Text Box 18"/>
          <p:cNvSpPr txBox="1">
            <a:spLocks noChangeArrowheads="1"/>
          </p:cNvSpPr>
          <p:nvPr/>
        </p:nvSpPr>
        <p:spPr bwMode="auto">
          <a:xfrm>
            <a:off x="5075780" y="5532921"/>
            <a:ext cx="6861174" cy="338554"/>
          </a:xfrm>
          <a:prstGeom prst="rect">
            <a:avLst/>
          </a:prstGeom>
          <a:noFill/>
          <a:ln w="9525">
            <a:noFill/>
            <a:miter lim="800000"/>
            <a:headEnd/>
            <a:tailEnd/>
          </a:ln>
          <a:effectLst/>
        </p:spPr>
        <p:txBody>
          <a:bodyPr wrap="none">
            <a:spAutoFit/>
          </a:bodyPr>
          <a:lstStyle/>
          <a:p>
            <a:r>
              <a:rPr lang="en-US" sz="1600" dirty="0">
                <a:solidFill>
                  <a:schemeClr val="bg1"/>
                </a:solidFill>
              </a:rPr>
              <a:t>This element indicates the version of the artifact generated by the project </a:t>
            </a:r>
          </a:p>
        </p:txBody>
      </p:sp>
    </p:spTree>
    <p:extLst>
      <p:ext uri="{BB962C8B-B14F-4D97-AF65-F5344CB8AC3E}">
        <p14:creationId xmlns:p14="http://schemas.microsoft.com/office/powerpoint/2010/main" val="233876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40"/>
                                        </p:tgtEl>
                                        <p:attrNameLst>
                                          <p:attrName>style.visibility</p:attrName>
                                        </p:attrNameLst>
                                      </p:cBhvr>
                                      <p:to>
                                        <p:strVal val="visible"/>
                                      </p:to>
                                    </p:set>
                                    <p:animEffect transition="in" filter="blinds(horizontal)">
                                      <p:cBhvr>
                                        <p:cTn id="7" dur="500"/>
                                        <p:tgtEl>
                                          <p:spTgt spid="225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2540"/>
                                        </p:tgtEl>
                                      </p:cBhvr>
                                    </p:animEffect>
                                    <p:set>
                                      <p:cBhvr>
                                        <p:cTn id="12" dur="1" fill="hold">
                                          <p:stCondLst>
                                            <p:cond delay="499"/>
                                          </p:stCondLst>
                                        </p:cTn>
                                        <p:tgtEl>
                                          <p:spTgt spid="225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44"/>
                                        </p:tgtEl>
                                        <p:attrNameLst>
                                          <p:attrName>style.visibility</p:attrName>
                                        </p:attrNameLst>
                                      </p:cBhvr>
                                      <p:to>
                                        <p:strVal val="visible"/>
                                      </p:to>
                                    </p:set>
                                    <p:animEffect transition="in" filter="blinds(horizontal)">
                                      <p:cBhvr>
                                        <p:cTn id="17" dur="500"/>
                                        <p:tgtEl>
                                          <p:spTgt spid="225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22544"/>
                                        </p:tgtEl>
                                      </p:cBhvr>
                                    </p:animEffect>
                                    <p:set>
                                      <p:cBhvr>
                                        <p:cTn id="22" dur="1" fill="hold">
                                          <p:stCondLst>
                                            <p:cond delay="499"/>
                                          </p:stCondLst>
                                        </p:cTn>
                                        <p:tgtEl>
                                          <p:spTgt spid="2254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46"/>
                                        </p:tgtEl>
                                        <p:attrNameLst>
                                          <p:attrName>style.visibility</p:attrName>
                                        </p:attrNameLst>
                                      </p:cBhvr>
                                      <p:to>
                                        <p:strVal val="visible"/>
                                      </p:to>
                                    </p:set>
                                    <p:animEffect transition="in" filter="blinds(horizontal)">
                                      <p:cBhvr>
                                        <p:cTn id="27" dur="500"/>
                                        <p:tgtEl>
                                          <p:spTgt spid="2254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22546"/>
                                        </p:tgtEl>
                                      </p:cBhvr>
                                    </p:animEffect>
                                    <p:set>
                                      <p:cBhvr>
                                        <p:cTn id="32" dur="1" fill="hold">
                                          <p:stCondLst>
                                            <p:cond delay="499"/>
                                          </p:stCondLst>
                                        </p:cTn>
                                        <p:tgtEl>
                                          <p:spTgt spid="225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p:bldP spid="22540" grpId="1"/>
      <p:bldP spid="22544" grpId="0"/>
      <p:bldP spid="22544" grpId="1"/>
      <p:bldP spid="22546" grpId="0"/>
      <p:bldP spid="2254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AU" dirty="0"/>
              <a:t>Copyright © 2014 Accenture  All rights reserved.</a:t>
            </a:r>
          </a:p>
        </p:txBody>
      </p:sp>
      <p:sp>
        <p:nvSpPr>
          <p:cNvPr id="24578" name="Title 65"/>
          <p:cNvSpPr>
            <a:spLocks noGrp="1"/>
          </p:cNvSpPr>
          <p:nvPr>
            <p:ph type="title" idx="4294967295"/>
          </p:nvPr>
        </p:nvSpPr>
        <p:spPr>
          <a:xfrm>
            <a:off x="636608" y="246062"/>
            <a:ext cx="7018338" cy="676275"/>
          </a:xfrm>
        </p:spPr>
        <p:txBody>
          <a:bodyPr anchor="t"/>
          <a:lstStyle/>
          <a:p>
            <a:pPr eaLnBrk="1" hangingPunct="1"/>
            <a:r>
              <a:rPr lang="en-GB" sz="3200" b="1" dirty="0">
                <a:latin typeface="Arial" charset="0"/>
                <a:cs typeface="Arial" charset="0"/>
              </a:rPr>
              <a:t>POM – Quick Overview</a:t>
            </a:r>
          </a:p>
        </p:txBody>
      </p:sp>
      <p:sp>
        <p:nvSpPr>
          <p:cNvPr id="24579" name="TextBox 68"/>
          <p:cNvSpPr txBox="1">
            <a:spLocks noChangeArrowheads="1"/>
          </p:cNvSpPr>
          <p:nvPr/>
        </p:nvSpPr>
        <p:spPr bwMode="auto">
          <a:xfrm>
            <a:off x="2179638" y="969963"/>
            <a:ext cx="8488362" cy="641350"/>
          </a:xfrm>
          <a:prstGeom prst="rect">
            <a:avLst/>
          </a:prstGeom>
          <a:noFill/>
          <a:ln w="9525">
            <a:noFill/>
            <a:miter lim="800000"/>
            <a:headEnd/>
            <a:tailEnd/>
          </a:ln>
        </p:spPr>
        <p:txBody>
          <a:bodyPr>
            <a:spAutoFit/>
          </a:bodyPr>
          <a:lstStyle/>
          <a:p>
            <a:pPr marL="342900" indent="-342900">
              <a:buFont typeface="Calibri" pitchFamily="34" charset="0"/>
              <a:buAutoNum type="arabicPeriod"/>
            </a:pPr>
            <a:endParaRPr lang="en-US">
              <a:latin typeface="Calibri" pitchFamily="34" charset="0"/>
            </a:endParaRPr>
          </a:p>
          <a:p>
            <a:pPr marL="342900" indent="-342900">
              <a:buFont typeface="Calibri" pitchFamily="34" charset="0"/>
              <a:buAutoNum type="arabicPeriod"/>
            </a:pPr>
            <a:endParaRPr lang="en-US">
              <a:latin typeface="Calibri" pitchFamily="34" charset="0"/>
            </a:endParaRPr>
          </a:p>
        </p:txBody>
      </p:sp>
      <p:sp>
        <p:nvSpPr>
          <p:cNvPr id="24619" name="Rectangle 43"/>
          <p:cNvSpPr>
            <a:spLocks noChangeArrowheads="1"/>
          </p:cNvSpPr>
          <p:nvPr/>
        </p:nvSpPr>
        <p:spPr bwMode="auto">
          <a:xfrm>
            <a:off x="2106613" y="1261213"/>
            <a:ext cx="6958012" cy="5047536"/>
          </a:xfrm>
          <a:prstGeom prst="rect">
            <a:avLst/>
          </a:prstGeom>
          <a:noFill/>
          <a:ln w="9525">
            <a:noFill/>
            <a:miter lim="800000"/>
            <a:headEnd/>
            <a:tailEnd/>
          </a:ln>
          <a:effectLst/>
        </p:spPr>
        <p:txBody>
          <a:bodyPr>
            <a:spAutoFit/>
          </a:bodyPr>
          <a:lstStyle/>
          <a:p>
            <a:r>
              <a:rPr lang="en-US" sz="1200" b="1" dirty="0">
                <a:solidFill>
                  <a:schemeClr val="bg1"/>
                </a:solidFill>
              </a:rPr>
              <a:t>&lt;!-- Build Settings --&gt;</a:t>
            </a:r>
          </a:p>
          <a:p>
            <a:pPr lvl="1"/>
            <a:r>
              <a:rPr lang="en-US" sz="1200" b="1" dirty="0">
                <a:solidFill>
                  <a:schemeClr val="bg1"/>
                </a:solidFill>
              </a:rPr>
              <a:t>&lt;build&gt;...&lt;/build&gt;</a:t>
            </a:r>
            <a:r>
              <a:rPr lang="en-US" sz="1600" dirty="0">
                <a:solidFill>
                  <a:schemeClr val="bg1"/>
                </a:solidFill>
              </a:rPr>
              <a:t> </a:t>
            </a:r>
          </a:p>
          <a:p>
            <a:pPr lvl="1"/>
            <a:r>
              <a:rPr lang="en-US" sz="1400" dirty="0">
                <a:solidFill>
                  <a:schemeClr val="bg1"/>
                </a:solidFill>
              </a:rPr>
              <a:t>&lt;reporting&gt;...&lt;/reporting&gt;</a:t>
            </a:r>
          </a:p>
          <a:p>
            <a:r>
              <a:rPr lang="en-US" sz="1400" dirty="0">
                <a:solidFill>
                  <a:schemeClr val="bg1"/>
                </a:solidFill>
              </a:rPr>
              <a:t>&lt;!-- More Project Information --&gt;</a:t>
            </a:r>
          </a:p>
          <a:p>
            <a:pPr lvl="1"/>
            <a:r>
              <a:rPr lang="en-US" sz="1400" dirty="0">
                <a:solidFill>
                  <a:schemeClr val="bg1"/>
                </a:solidFill>
              </a:rPr>
              <a:t>&lt;name&gt;...&lt;/name&gt;</a:t>
            </a:r>
          </a:p>
          <a:p>
            <a:pPr lvl="1"/>
            <a:r>
              <a:rPr lang="en-US" sz="1400" dirty="0">
                <a:solidFill>
                  <a:schemeClr val="bg1"/>
                </a:solidFill>
              </a:rPr>
              <a:t>&lt;description&gt;...&lt;/description&gt;</a:t>
            </a:r>
          </a:p>
          <a:p>
            <a:pPr lvl="1"/>
            <a:r>
              <a:rPr lang="en-US" sz="1400" dirty="0">
                <a:solidFill>
                  <a:schemeClr val="bg1"/>
                </a:solidFill>
              </a:rPr>
              <a:t>&lt;</a:t>
            </a:r>
            <a:r>
              <a:rPr lang="en-US" sz="1400" dirty="0" err="1">
                <a:solidFill>
                  <a:schemeClr val="bg1"/>
                </a:solidFill>
              </a:rPr>
              <a:t>url</a:t>
            </a:r>
            <a:r>
              <a:rPr lang="en-US" sz="1400" dirty="0">
                <a:solidFill>
                  <a:schemeClr val="bg1"/>
                </a:solidFill>
              </a:rPr>
              <a:t>&gt;...&lt;/</a:t>
            </a:r>
            <a:r>
              <a:rPr lang="en-US" sz="1400" dirty="0" err="1">
                <a:solidFill>
                  <a:schemeClr val="bg1"/>
                </a:solidFill>
              </a:rPr>
              <a:t>url</a:t>
            </a:r>
            <a:r>
              <a:rPr lang="en-US" sz="1400" dirty="0">
                <a:solidFill>
                  <a:schemeClr val="bg1"/>
                </a:solidFill>
              </a:rPr>
              <a:t>&gt;</a:t>
            </a:r>
          </a:p>
          <a:p>
            <a:pPr lvl="1"/>
            <a:r>
              <a:rPr lang="en-US" sz="1400" dirty="0">
                <a:solidFill>
                  <a:schemeClr val="bg1"/>
                </a:solidFill>
              </a:rPr>
              <a:t>&lt;</a:t>
            </a:r>
            <a:r>
              <a:rPr lang="en-US" sz="1400" dirty="0" err="1">
                <a:solidFill>
                  <a:schemeClr val="bg1"/>
                </a:solidFill>
              </a:rPr>
              <a:t>inceptionYear</a:t>
            </a:r>
            <a:r>
              <a:rPr lang="en-US" sz="1400" dirty="0">
                <a:solidFill>
                  <a:schemeClr val="bg1"/>
                </a:solidFill>
              </a:rPr>
              <a:t>&gt;...&lt;/</a:t>
            </a:r>
            <a:r>
              <a:rPr lang="en-US" sz="1400" dirty="0" err="1">
                <a:solidFill>
                  <a:schemeClr val="bg1"/>
                </a:solidFill>
              </a:rPr>
              <a:t>inceptionYear</a:t>
            </a:r>
            <a:r>
              <a:rPr lang="en-US" sz="1400" dirty="0">
                <a:solidFill>
                  <a:schemeClr val="bg1"/>
                </a:solidFill>
              </a:rPr>
              <a:t>&gt;</a:t>
            </a:r>
          </a:p>
          <a:p>
            <a:pPr lvl="1"/>
            <a:r>
              <a:rPr lang="en-US" sz="1400" dirty="0">
                <a:solidFill>
                  <a:schemeClr val="bg1"/>
                </a:solidFill>
              </a:rPr>
              <a:t>&lt;licenses&gt;...&lt;/licenses&gt;</a:t>
            </a:r>
          </a:p>
          <a:p>
            <a:pPr lvl="1"/>
            <a:r>
              <a:rPr lang="en-US" sz="1400" dirty="0">
                <a:solidFill>
                  <a:schemeClr val="bg1"/>
                </a:solidFill>
              </a:rPr>
              <a:t>&lt;organization&gt;...&lt;/organization&gt;</a:t>
            </a:r>
          </a:p>
          <a:p>
            <a:pPr lvl="1"/>
            <a:r>
              <a:rPr lang="en-US" sz="1400" dirty="0">
                <a:solidFill>
                  <a:schemeClr val="bg1"/>
                </a:solidFill>
              </a:rPr>
              <a:t>&lt;developers&gt;...&lt;/developers&gt;</a:t>
            </a:r>
          </a:p>
          <a:p>
            <a:pPr lvl="1"/>
            <a:r>
              <a:rPr lang="en-US" sz="1400" dirty="0">
                <a:solidFill>
                  <a:schemeClr val="bg1"/>
                </a:solidFill>
              </a:rPr>
              <a:t>&lt;contributors&gt;...&lt;/contributors&gt;</a:t>
            </a:r>
          </a:p>
          <a:p>
            <a:r>
              <a:rPr lang="en-US" sz="1400" dirty="0">
                <a:solidFill>
                  <a:schemeClr val="bg1"/>
                </a:solidFill>
              </a:rPr>
              <a:t>&lt;!-- Environment Settings --&gt;</a:t>
            </a:r>
          </a:p>
          <a:p>
            <a:pPr lvl="1"/>
            <a:r>
              <a:rPr lang="en-US" sz="1400" dirty="0">
                <a:solidFill>
                  <a:schemeClr val="bg1"/>
                </a:solidFill>
              </a:rPr>
              <a:t>&lt;</a:t>
            </a:r>
            <a:r>
              <a:rPr lang="en-US" sz="1400" dirty="0" err="1">
                <a:solidFill>
                  <a:schemeClr val="bg1"/>
                </a:solidFill>
              </a:rPr>
              <a:t>issueManagement</a:t>
            </a:r>
            <a:r>
              <a:rPr lang="en-US" sz="1400" dirty="0">
                <a:solidFill>
                  <a:schemeClr val="bg1"/>
                </a:solidFill>
              </a:rPr>
              <a:t>&gt;...&lt;/</a:t>
            </a:r>
            <a:r>
              <a:rPr lang="en-US" sz="1400" dirty="0" err="1">
                <a:solidFill>
                  <a:schemeClr val="bg1"/>
                </a:solidFill>
              </a:rPr>
              <a:t>issueManagement</a:t>
            </a:r>
            <a:r>
              <a:rPr lang="en-US" sz="1400" dirty="0">
                <a:solidFill>
                  <a:schemeClr val="bg1"/>
                </a:solidFill>
              </a:rPr>
              <a:t>&gt;</a:t>
            </a:r>
          </a:p>
          <a:p>
            <a:pPr lvl="1"/>
            <a:r>
              <a:rPr lang="en-US" sz="1400" dirty="0">
                <a:solidFill>
                  <a:schemeClr val="bg1"/>
                </a:solidFill>
              </a:rPr>
              <a:t>&lt;</a:t>
            </a:r>
            <a:r>
              <a:rPr lang="en-US" sz="1400" dirty="0" err="1">
                <a:solidFill>
                  <a:schemeClr val="bg1"/>
                </a:solidFill>
              </a:rPr>
              <a:t>ciManagement</a:t>
            </a:r>
            <a:r>
              <a:rPr lang="en-US" sz="1400" dirty="0">
                <a:solidFill>
                  <a:schemeClr val="bg1"/>
                </a:solidFill>
              </a:rPr>
              <a:t>&gt;...&lt;/</a:t>
            </a:r>
            <a:r>
              <a:rPr lang="en-US" sz="1400" dirty="0" err="1">
                <a:solidFill>
                  <a:schemeClr val="bg1"/>
                </a:solidFill>
              </a:rPr>
              <a:t>ciManagement</a:t>
            </a:r>
            <a:r>
              <a:rPr lang="en-US" sz="1400" dirty="0">
                <a:solidFill>
                  <a:schemeClr val="bg1"/>
                </a:solidFill>
              </a:rPr>
              <a:t>&gt;</a:t>
            </a:r>
          </a:p>
          <a:p>
            <a:pPr lvl="1"/>
            <a:r>
              <a:rPr lang="en-US" sz="1400" dirty="0">
                <a:solidFill>
                  <a:schemeClr val="bg1"/>
                </a:solidFill>
              </a:rPr>
              <a:t>&lt;</a:t>
            </a:r>
            <a:r>
              <a:rPr lang="en-US" sz="1400" dirty="0" err="1">
                <a:solidFill>
                  <a:schemeClr val="bg1"/>
                </a:solidFill>
              </a:rPr>
              <a:t>mailingLists</a:t>
            </a:r>
            <a:r>
              <a:rPr lang="en-US" sz="1400" dirty="0">
                <a:solidFill>
                  <a:schemeClr val="bg1"/>
                </a:solidFill>
              </a:rPr>
              <a:t>&gt;...&lt;/</a:t>
            </a:r>
            <a:r>
              <a:rPr lang="en-US" sz="1400" dirty="0" err="1">
                <a:solidFill>
                  <a:schemeClr val="bg1"/>
                </a:solidFill>
              </a:rPr>
              <a:t>mailingLists</a:t>
            </a:r>
            <a:r>
              <a:rPr lang="en-US" sz="1400" dirty="0">
                <a:solidFill>
                  <a:schemeClr val="bg1"/>
                </a:solidFill>
              </a:rPr>
              <a:t>&gt;</a:t>
            </a:r>
          </a:p>
          <a:p>
            <a:pPr lvl="1"/>
            <a:r>
              <a:rPr lang="en-US" sz="1400" dirty="0">
                <a:solidFill>
                  <a:schemeClr val="bg1"/>
                </a:solidFill>
              </a:rPr>
              <a:t>&lt;</a:t>
            </a:r>
            <a:r>
              <a:rPr lang="en-US" sz="1400" dirty="0" err="1">
                <a:solidFill>
                  <a:schemeClr val="bg1"/>
                </a:solidFill>
              </a:rPr>
              <a:t>scm</a:t>
            </a:r>
            <a:r>
              <a:rPr lang="en-US" sz="1400" dirty="0">
                <a:solidFill>
                  <a:schemeClr val="bg1"/>
                </a:solidFill>
              </a:rPr>
              <a:t>&gt;...&lt;/</a:t>
            </a:r>
            <a:r>
              <a:rPr lang="en-US" sz="1400" dirty="0" err="1">
                <a:solidFill>
                  <a:schemeClr val="bg1"/>
                </a:solidFill>
              </a:rPr>
              <a:t>scm</a:t>
            </a:r>
            <a:r>
              <a:rPr lang="en-US" sz="1400" dirty="0">
                <a:solidFill>
                  <a:schemeClr val="bg1"/>
                </a:solidFill>
              </a:rPr>
              <a:t>&gt;</a:t>
            </a:r>
          </a:p>
          <a:p>
            <a:pPr lvl="1"/>
            <a:r>
              <a:rPr lang="en-US" sz="1400" dirty="0">
                <a:solidFill>
                  <a:schemeClr val="bg1"/>
                </a:solidFill>
              </a:rPr>
              <a:t>&lt;prerequisites&gt;...&lt;/prerequisites&gt;</a:t>
            </a:r>
          </a:p>
          <a:p>
            <a:pPr lvl="1"/>
            <a:r>
              <a:rPr lang="en-US" sz="1400" dirty="0">
                <a:solidFill>
                  <a:schemeClr val="bg1"/>
                </a:solidFill>
              </a:rPr>
              <a:t>&lt;repositories&gt;...&lt;/repositories&gt;</a:t>
            </a:r>
          </a:p>
          <a:p>
            <a:pPr lvl="1"/>
            <a:r>
              <a:rPr lang="en-US" sz="1400" dirty="0">
                <a:solidFill>
                  <a:schemeClr val="bg1"/>
                </a:solidFill>
              </a:rPr>
              <a:t>&lt;</a:t>
            </a:r>
            <a:r>
              <a:rPr lang="en-US" sz="1400" dirty="0" err="1">
                <a:solidFill>
                  <a:schemeClr val="bg1"/>
                </a:solidFill>
              </a:rPr>
              <a:t>pluginRepositories</a:t>
            </a:r>
            <a:r>
              <a:rPr lang="en-US" sz="1400" dirty="0">
                <a:solidFill>
                  <a:schemeClr val="bg1"/>
                </a:solidFill>
              </a:rPr>
              <a:t>&gt;...&lt;/</a:t>
            </a:r>
            <a:r>
              <a:rPr lang="en-US" sz="1400" dirty="0" err="1">
                <a:solidFill>
                  <a:schemeClr val="bg1"/>
                </a:solidFill>
              </a:rPr>
              <a:t>pluginRepositories</a:t>
            </a:r>
            <a:r>
              <a:rPr lang="en-US" sz="1400" dirty="0">
                <a:solidFill>
                  <a:schemeClr val="bg1"/>
                </a:solidFill>
              </a:rPr>
              <a:t>&gt;</a:t>
            </a:r>
          </a:p>
          <a:p>
            <a:pPr lvl="1"/>
            <a:r>
              <a:rPr lang="en-US" sz="1400" dirty="0">
                <a:solidFill>
                  <a:schemeClr val="bg1"/>
                </a:solidFill>
              </a:rPr>
              <a:t>&lt;</a:t>
            </a:r>
            <a:r>
              <a:rPr lang="en-US" sz="1400" dirty="0" err="1">
                <a:solidFill>
                  <a:schemeClr val="bg1"/>
                </a:solidFill>
              </a:rPr>
              <a:t>distributionManagement</a:t>
            </a:r>
            <a:r>
              <a:rPr lang="en-US" sz="1400" dirty="0">
                <a:solidFill>
                  <a:schemeClr val="bg1"/>
                </a:solidFill>
              </a:rPr>
              <a:t>&gt;...&lt;/</a:t>
            </a:r>
            <a:r>
              <a:rPr lang="en-US" sz="1400" dirty="0" err="1">
                <a:solidFill>
                  <a:schemeClr val="bg1"/>
                </a:solidFill>
              </a:rPr>
              <a:t>distributionManagement</a:t>
            </a:r>
            <a:r>
              <a:rPr lang="en-US" sz="1400" dirty="0">
                <a:solidFill>
                  <a:schemeClr val="bg1"/>
                </a:solidFill>
              </a:rPr>
              <a:t>&gt;</a:t>
            </a:r>
          </a:p>
          <a:p>
            <a:pPr lvl="1"/>
            <a:r>
              <a:rPr lang="en-US" sz="1400" dirty="0">
                <a:solidFill>
                  <a:schemeClr val="bg1"/>
                </a:solidFill>
              </a:rPr>
              <a:t>&lt;profiles&gt;...&lt;/profiles&gt;</a:t>
            </a:r>
          </a:p>
          <a:p>
            <a:r>
              <a:rPr lang="en-US" sz="1400" dirty="0">
                <a:solidFill>
                  <a:schemeClr val="bg1"/>
                </a:solidFill>
              </a:rPr>
              <a:t>&lt;/project&gt;</a:t>
            </a:r>
          </a:p>
        </p:txBody>
      </p:sp>
    </p:spTree>
    <p:extLst>
      <p:ext uri="{BB962C8B-B14F-4D97-AF65-F5344CB8AC3E}">
        <p14:creationId xmlns:p14="http://schemas.microsoft.com/office/powerpoint/2010/main" val="246336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AU" dirty="0"/>
              <a:t>Copyright © 2014 Accenture  All rights reserved.</a:t>
            </a:r>
          </a:p>
        </p:txBody>
      </p:sp>
      <p:sp>
        <p:nvSpPr>
          <p:cNvPr id="32770" name="Title 65"/>
          <p:cNvSpPr>
            <a:spLocks noGrp="1"/>
          </p:cNvSpPr>
          <p:nvPr>
            <p:ph type="title" idx="4294967295"/>
          </p:nvPr>
        </p:nvSpPr>
        <p:spPr>
          <a:xfrm>
            <a:off x="381003" y="246023"/>
            <a:ext cx="7018338" cy="515937"/>
          </a:xfrm>
        </p:spPr>
        <p:txBody>
          <a:bodyPr anchor="t"/>
          <a:lstStyle/>
          <a:p>
            <a:pPr eaLnBrk="1" hangingPunct="1"/>
            <a:r>
              <a:rPr lang="en-GB" sz="3200" b="1" dirty="0">
                <a:latin typeface="Arial" charset="0"/>
                <a:cs typeface="Arial" charset="0"/>
              </a:rPr>
              <a:t>Building the Project</a:t>
            </a:r>
          </a:p>
        </p:txBody>
      </p:sp>
      <p:sp>
        <p:nvSpPr>
          <p:cNvPr id="32771" name="TextBox 68"/>
          <p:cNvSpPr txBox="1">
            <a:spLocks noChangeArrowheads="1"/>
          </p:cNvSpPr>
          <p:nvPr/>
        </p:nvSpPr>
        <p:spPr bwMode="auto">
          <a:xfrm>
            <a:off x="1906588" y="996951"/>
            <a:ext cx="8488362" cy="646113"/>
          </a:xfrm>
          <a:prstGeom prst="rect">
            <a:avLst/>
          </a:prstGeom>
          <a:noFill/>
          <a:ln w="9525">
            <a:noFill/>
            <a:miter lim="800000"/>
            <a:headEnd/>
            <a:tailEnd/>
          </a:ln>
        </p:spPr>
        <p:txBody>
          <a:bodyPr>
            <a:spAutoFit/>
          </a:bodyPr>
          <a:lstStyle/>
          <a:p>
            <a:pPr marL="342900" indent="-342900">
              <a:buFont typeface="Calibri" pitchFamily="34" charset="0"/>
              <a:buAutoNum type="arabicPeriod"/>
            </a:pPr>
            <a:endParaRPr lang="en-US">
              <a:latin typeface="Calibri" pitchFamily="34" charset="0"/>
            </a:endParaRPr>
          </a:p>
          <a:p>
            <a:pPr marL="342900" indent="-342900">
              <a:buFont typeface="Calibri" pitchFamily="34" charset="0"/>
              <a:buAutoNum type="arabicPeriod"/>
            </a:pPr>
            <a:endParaRPr lang="en-US">
              <a:latin typeface="Calibri" pitchFamily="34" charset="0"/>
            </a:endParaRPr>
          </a:p>
        </p:txBody>
      </p:sp>
      <p:sp>
        <p:nvSpPr>
          <p:cNvPr id="32772" name="Text Box 4"/>
          <p:cNvSpPr txBox="1">
            <a:spLocks noChangeArrowheads="1"/>
          </p:cNvSpPr>
          <p:nvPr/>
        </p:nvSpPr>
        <p:spPr bwMode="auto">
          <a:xfrm>
            <a:off x="1979614" y="1384033"/>
            <a:ext cx="7946265" cy="5293757"/>
          </a:xfrm>
          <a:prstGeom prst="rect">
            <a:avLst/>
          </a:prstGeom>
          <a:noFill/>
          <a:ln w="9525">
            <a:noFill/>
            <a:miter lim="800000"/>
            <a:headEnd/>
            <a:tailEnd/>
          </a:ln>
        </p:spPr>
        <p:txBody>
          <a:bodyPr wrap="square">
            <a:spAutoFit/>
          </a:bodyPr>
          <a:lstStyle/>
          <a:p>
            <a:pPr>
              <a:buFontTx/>
              <a:buChar char="•"/>
            </a:pPr>
            <a:r>
              <a:rPr lang="en-US" sz="1600" b="1" dirty="0">
                <a:solidFill>
                  <a:schemeClr val="bg1"/>
                </a:solidFill>
              </a:rPr>
              <a:t> Build is run using a predefined, ordered set of steps called the build lifecycle.</a:t>
            </a:r>
          </a:p>
          <a:p>
            <a:pPr>
              <a:buFontTx/>
              <a:buChar char="•"/>
            </a:pPr>
            <a:r>
              <a:rPr lang="en-US" sz="1600" b="1" dirty="0">
                <a:solidFill>
                  <a:schemeClr val="bg1"/>
                </a:solidFill>
              </a:rPr>
              <a:t> The individual steps are called phases</a:t>
            </a:r>
            <a:r>
              <a:rPr lang="en-US" sz="1600" dirty="0">
                <a:solidFill>
                  <a:schemeClr val="bg1"/>
                </a:solidFill>
              </a:rPr>
              <a:t>.</a:t>
            </a:r>
          </a:p>
          <a:p>
            <a:pPr>
              <a:buFontTx/>
              <a:buChar char="•"/>
            </a:pPr>
            <a:endParaRPr lang="en-US" sz="1600" dirty="0">
              <a:solidFill>
                <a:schemeClr val="bg1"/>
              </a:solidFill>
            </a:endParaRPr>
          </a:p>
          <a:p>
            <a:pPr>
              <a:buFontTx/>
              <a:buChar char="•"/>
            </a:pPr>
            <a:r>
              <a:rPr lang="en-US" sz="1600" dirty="0">
                <a:solidFill>
                  <a:schemeClr val="bg1"/>
                </a:solidFill>
              </a:rPr>
              <a:t> Most commonly used lifecycle phases in the default lifecycle are:</a:t>
            </a:r>
          </a:p>
          <a:p>
            <a:r>
              <a:rPr lang="en-US" sz="1600" dirty="0">
                <a:solidFill>
                  <a:schemeClr val="bg1"/>
                </a:solidFill>
              </a:rPr>
              <a:t> validate 	— 	checks build prerequisites</a:t>
            </a:r>
          </a:p>
          <a:p>
            <a:r>
              <a:rPr lang="en-US" sz="1600" dirty="0">
                <a:solidFill>
                  <a:schemeClr val="bg1"/>
                </a:solidFill>
              </a:rPr>
              <a:t> compile 	—	compiles the source code identified for the build</a:t>
            </a:r>
          </a:p>
          <a:p>
            <a:r>
              <a:rPr lang="en-US" sz="1600" dirty="0">
                <a:solidFill>
                  <a:schemeClr val="bg1"/>
                </a:solidFill>
              </a:rPr>
              <a:t> test 		— 	runs unit tests for the compiled code</a:t>
            </a:r>
          </a:p>
          <a:p>
            <a:r>
              <a:rPr lang="en-US" sz="1600" dirty="0">
                <a:solidFill>
                  <a:schemeClr val="bg1"/>
                </a:solidFill>
              </a:rPr>
              <a:t> package 	— 	assembles the compiled code into a binary build result</a:t>
            </a:r>
          </a:p>
          <a:p>
            <a:r>
              <a:rPr lang="en-US" sz="1600" dirty="0">
                <a:solidFill>
                  <a:schemeClr val="bg1"/>
                </a:solidFill>
              </a:rPr>
              <a:t> install 		— 	shares the build with other projects on the same machine</a:t>
            </a:r>
          </a:p>
          <a:p>
            <a:r>
              <a:rPr lang="en-US" sz="1600" dirty="0">
                <a:solidFill>
                  <a:schemeClr val="bg1"/>
                </a:solidFill>
              </a:rPr>
              <a:t> deploy		—	publishes the build into a remote repository for other</a:t>
            </a:r>
          </a:p>
          <a:p>
            <a:r>
              <a:rPr lang="en-US" sz="1600" dirty="0">
                <a:solidFill>
                  <a:schemeClr val="bg1"/>
                </a:solidFill>
              </a:rPr>
              <a:t>			projects to use</a:t>
            </a:r>
          </a:p>
          <a:p>
            <a:endParaRPr lang="en-US" sz="1600" dirty="0">
              <a:solidFill>
                <a:schemeClr val="bg1"/>
              </a:solidFill>
            </a:endParaRPr>
          </a:p>
          <a:p>
            <a:pPr>
              <a:buFontTx/>
              <a:buChar char="•"/>
            </a:pPr>
            <a:r>
              <a:rPr lang="en-US" sz="1600" dirty="0">
                <a:solidFill>
                  <a:schemeClr val="bg1"/>
                </a:solidFill>
              </a:rPr>
              <a:t> The following is a complete list of phases available in Maven 2.2:</a:t>
            </a:r>
          </a:p>
          <a:p>
            <a:pPr>
              <a:buFontTx/>
              <a:buChar char="•"/>
            </a:pPr>
            <a:endParaRPr lang="en-US" sz="1600" dirty="0">
              <a:solidFill>
                <a:schemeClr val="bg1"/>
              </a:solidFill>
            </a:endParaRPr>
          </a:p>
          <a:p>
            <a:r>
              <a:rPr lang="en-US" sz="1600" dirty="0">
                <a:solidFill>
                  <a:schemeClr val="bg1"/>
                </a:solidFill>
              </a:rPr>
              <a:t>validate, generate-sources, process-sources, generate-resources, </a:t>
            </a:r>
          </a:p>
          <a:p>
            <a:r>
              <a:rPr lang="en-US" sz="1600" dirty="0">
                <a:solidFill>
                  <a:schemeClr val="bg1"/>
                </a:solidFill>
              </a:rPr>
              <a:t>process- resources, compile, process-classes, generate-test-sources, </a:t>
            </a:r>
          </a:p>
          <a:p>
            <a:r>
              <a:rPr lang="en-US" sz="1600" dirty="0">
                <a:solidFill>
                  <a:schemeClr val="bg1"/>
                </a:solidFill>
              </a:rPr>
              <a:t>process-test- sources, generate-test-resources, process-test-resources, </a:t>
            </a:r>
          </a:p>
          <a:p>
            <a:r>
              <a:rPr lang="en-US" sz="1600" dirty="0">
                <a:solidFill>
                  <a:schemeClr val="bg1"/>
                </a:solidFill>
              </a:rPr>
              <a:t>test-compile, test, prepare-package, package, integration-test, verify, </a:t>
            </a:r>
          </a:p>
          <a:p>
            <a:r>
              <a:rPr lang="en-US" sz="1600" dirty="0">
                <a:solidFill>
                  <a:schemeClr val="bg1"/>
                </a:solidFill>
              </a:rPr>
              <a:t>install, deploy </a:t>
            </a:r>
          </a:p>
          <a:p>
            <a:pPr>
              <a:buFontTx/>
              <a:buChar char="•"/>
            </a:pPr>
            <a:endParaRPr lang="en-US" sz="900" dirty="0">
              <a:solidFill>
                <a:schemeClr val="bg1"/>
              </a:solidFill>
              <a:latin typeface="Courier New" pitchFamily="49" charset="0"/>
            </a:endParaRPr>
          </a:p>
          <a:p>
            <a:pPr lvl="1"/>
            <a:endParaRPr lang="en-US" sz="900" dirty="0">
              <a:solidFill>
                <a:schemeClr val="bg1"/>
              </a:solidFill>
              <a:latin typeface="Courier New" pitchFamily="49" charset="0"/>
            </a:endParaRPr>
          </a:p>
        </p:txBody>
      </p:sp>
    </p:spTree>
    <p:extLst>
      <p:ext uri="{BB962C8B-B14F-4D97-AF65-F5344CB8AC3E}">
        <p14:creationId xmlns:p14="http://schemas.microsoft.com/office/powerpoint/2010/main" val="334792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65"/>
          <p:cNvSpPr>
            <a:spLocks noGrp="1"/>
          </p:cNvSpPr>
          <p:nvPr>
            <p:ph type="title" idx="4294967295"/>
          </p:nvPr>
        </p:nvSpPr>
        <p:spPr>
          <a:xfrm>
            <a:off x="564444" y="244475"/>
            <a:ext cx="7018338" cy="1143000"/>
          </a:xfrm>
        </p:spPr>
        <p:txBody>
          <a:bodyPr anchor="t"/>
          <a:lstStyle/>
          <a:p>
            <a:pPr eaLnBrk="1" hangingPunct="1"/>
            <a:r>
              <a:rPr lang="en-GB" sz="3200" b="1" dirty="0">
                <a:latin typeface="Arial" charset="0"/>
                <a:cs typeface="Arial" charset="0"/>
              </a:rPr>
              <a:t>Building the Project</a:t>
            </a:r>
          </a:p>
        </p:txBody>
      </p:sp>
      <p:sp>
        <p:nvSpPr>
          <p:cNvPr id="36867" name="TextBox 68"/>
          <p:cNvSpPr txBox="1">
            <a:spLocks noChangeArrowheads="1"/>
          </p:cNvSpPr>
          <p:nvPr/>
        </p:nvSpPr>
        <p:spPr bwMode="auto">
          <a:xfrm>
            <a:off x="1906588" y="1387475"/>
            <a:ext cx="8488362" cy="3416320"/>
          </a:xfrm>
          <a:prstGeom prst="rect">
            <a:avLst/>
          </a:prstGeom>
          <a:noFill/>
          <a:ln w="9525">
            <a:noFill/>
            <a:miter lim="800000"/>
            <a:headEnd/>
            <a:tailEnd/>
          </a:ln>
        </p:spPr>
        <p:txBody>
          <a:bodyPr>
            <a:spAutoFit/>
          </a:bodyPr>
          <a:lstStyle/>
          <a:p>
            <a:pPr marL="342900" indent="-342900"/>
            <a:r>
              <a:rPr lang="en-US" dirty="0">
                <a:solidFill>
                  <a:schemeClr val="bg1"/>
                </a:solidFill>
              </a:rPr>
              <a:t>In addition to the default build lifecycle we have seen above, it is worth noting that Maven has two other lifecycles built-in:</a:t>
            </a:r>
          </a:p>
          <a:p>
            <a:pPr marL="342900" indent="-342900">
              <a:buFontTx/>
              <a:buAutoNum type="arabicPeriod"/>
            </a:pPr>
            <a:r>
              <a:rPr lang="en-US" b="1" dirty="0">
                <a:solidFill>
                  <a:schemeClr val="bg1"/>
                </a:solidFill>
              </a:rPr>
              <a:t> Clean lifecycle: </a:t>
            </a:r>
            <a:r>
              <a:rPr lang="en-US" dirty="0">
                <a:solidFill>
                  <a:schemeClr val="bg1"/>
                </a:solidFill>
              </a:rPr>
              <a:t>The command </a:t>
            </a:r>
            <a:r>
              <a:rPr lang="en-US" dirty="0" err="1">
                <a:solidFill>
                  <a:schemeClr val="bg1"/>
                </a:solidFill>
                <a:latin typeface="Courier New" pitchFamily="49" charset="0"/>
              </a:rPr>
              <a:t>mvn</a:t>
            </a:r>
            <a:r>
              <a:rPr lang="en-US" dirty="0">
                <a:solidFill>
                  <a:schemeClr val="bg1"/>
                </a:solidFill>
                <a:latin typeface="Courier New" pitchFamily="49" charset="0"/>
              </a:rPr>
              <a:t> clean</a:t>
            </a:r>
            <a:r>
              <a:rPr lang="en-US" dirty="0">
                <a:solidFill>
                  <a:schemeClr val="bg1"/>
                </a:solidFill>
              </a:rPr>
              <a:t> is often used to remove Maven's work directory target. However, as some plugins can generate information that does not reside in the work area, it is possible for them to bind to the clean lifecycle to clean up after themselves as well. To help with ordering, the complete list of phases in the lifecycle is </a:t>
            </a:r>
            <a:r>
              <a:rPr lang="en-US" b="1" dirty="0">
                <a:solidFill>
                  <a:schemeClr val="bg1"/>
                </a:solidFill>
              </a:rPr>
              <a:t>pre-clean, clean, and post-clean</a:t>
            </a:r>
            <a:r>
              <a:rPr lang="en-US" dirty="0">
                <a:solidFill>
                  <a:schemeClr val="bg1"/>
                </a:solidFill>
              </a:rPr>
              <a:t>.</a:t>
            </a:r>
          </a:p>
          <a:p>
            <a:pPr marL="342900" indent="-342900"/>
            <a:endParaRPr lang="en-US" dirty="0">
              <a:solidFill>
                <a:schemeClr val="bg1"/>
              </a:solidFill>
            </a:endParaRPr>
          </a:p>
          <a:p>
            <a:pPr marL="342900" indent="-342900"/>
            <a:r>
              <a:rPr lang="en-US" b="1" dirty="0">
                <a:solidFill>
                  <a:schemeClr val="bg1"/>
                </a:solidFill>
              </a:rPr>
              <a:t>2. Site lifecycle: </a:t>
            </a:r>
            <a:r>
              <a:rPr lang="en-US" dirty="0">
                <a:solidFill>
                  <a:schemeClr val="bg1"/>
                </a:solidFill>
              </a:rPr>
              <a:t>While much of the site generation is coordinated by Maven's reporting mechanism, it is also possible to bind plugins to be executed as part of the site generation lifecycle. The phases available are </a:t>
            </a:r>
            <a:r>
              <a:rPr lang="en-US" b="1" dirty="0">
                <a:solidFill>
                  <a:schemeClr val="bg1"/>
                </a:solidFill>
              </a:rPr>
              <a:t>pre-site, site, post-site, and site-deploy</a:t>
            </a:r>
            <a:r>
              <a:rPr lang="en-US" dirty="0">
                <a:solidFill>
                  <a:schemeClr val="bg1"/>
                </a:solidFill>
              </a:rPr>
              <a:t>.</a:t>
            </a:r>
          </a:p>
        </p:txBody>
      </p:sp>
      <p:sp>
        <p:nvSpPr>
          <p:cNvPr id="36868" name="Text Box 6"/>
          <p:cNvSpPr txBox="1">
            <a:spLocks noChangeArrowheads="1"/>
          </p:cNvSpPr>
          <p:nvPr/>
        </p:nvSpPr>
        <p:spPr bwMode="auto">
          <a:xfrm>
            <a:off x="2224088" y="820738"/>
            <a:ext cx="184150" cy="366712"/>
          </a:xfrm>
          <a:prstGeom prst="rect">
            <a:avLst/>
          </a:prstGeom>
          <a:noFill/>
          <a:ln w="9525">
            <a:noFill/>
            <a:miter lim="800000"/>
            <a:headEnd/>
            <a:tailEnd/>
          </a:ln>
        </p:spPr>
        <p:txBody>
          <a:bodyPr wrap="none">
            <a:spAutoFit/>
          </a:bodyPr>
          <a:lstStyle/>
          <a:p>
            <a:endParaRPr lang="en-US"/>
          </a:p>
        </p:txBody>
      </p:sp>
    </p:spTree>
    <p:extLst>
      <p:ext uri="{BB962C8B-B14F-4D97-AF65-F5344CB8AC3E}">
        <p14:creationId xmlns:p14="http://schemas.microsoft.com/office/powerpoint/2010/main" val="119130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AU" dirty="0"/>
              <a:t>Copyright © 2014 Accenture  All rights reserved.</a:t>
            </a:r>
          </a:p>
        </p:txBody>
      </p:sp>
      <p:sp>
        <p:nvSpPr>
          <p:cNvPr id="34818" name="Title 65"/>
          <p:cNvSpPr>
            <a:spLocks noGrp="1"/>
          </p:cNvSpPr>
          <p:nvPr>
            <p:ph type="title" idx="4294967295"/>
          </p:nvPr>
        </p:nvSpPr>
        <p:spPr>
          <a:xfrm>
            <a:off x="0" y="176213"/>
            <a:ext cx="7018338" cy="1143000"/>
          </a:xfrm>
        </p:spPr>
        <p:txBody>
          <a:bodyPr anchor="t"/>
          <a:lstStyle/>
          <a:p>
            <a:pPr eaLnBrk="1" hangingPunct="1"/>
            <a:r>
              <a:rPr lang="en-GB" sz="3200" b="1" dirty="0">
                <a:latin typeface="Arial" charset="0"/>
                <a:cs typeface="Arial" charset="0"/>
              </a:rPr>
              <a:t>Building the Project</a:t>
            </a:r>
          </a:p>
        </p:txBody>
      </p:sp>
      <p:sp>
        <p:nvSpPr>
          <p:cNvPr id="34819" name="TextBox 68"/>
          <p:cNvSpPr txBox="1">
            <a:spLocks noChangeArrowheads="1"/>
          </p:cNvSpPr>
          <p:nvPr/>
        </p:nvSpPr>
        <p:spPr bwMode="auto">
          <a:xfrm>
            <a:off x="1906588" y="996951"/>
            <a:ext cx="8488362" cy="646113"/>
          </a:xfrm>
          <a:prstGeom prst="rect">
            <a:avLst/>
          </a:prstGeom>
          <a:noFill/>
          <a:ln w="9525">
            <a:noFill/>
            <a:miter lim="800000"/>
            <a:headEnd/>
            <a:tailEnd/>
          </a:ln>
        </p:spPr>
        <p:txBody>
          <a:bodyPr>
            <a:spAutoFit/>
          </a:bodyPr>
          <a:lstStyle/>
          <a:p>
            <a:pPr marL="342900" indent="-342900">
              <a:buFont typeface="Calibri" pitchFamily="34" charset="0"/>
              <a:buAutoNum type="arabicPeriod"/>
            </a:pPr>
            <a:endParaRPr lang="en-US">
              <a:latin typeface="Calibri" pitchFamily="34" charset="0"/>
            </a:endParaRPr>
          </a:p>
          <a:p>
            <a:pPr marL="342900" indent="-342900">
              <a:buFont typeface="Calibri" pitchFamily="34" charset="0"/>
              <a:buAutoNum type="arabicPeriod"/>
            </a:pPr>
            <a:endParaRPr lang="en-US">
              <a:latin typeface="Calibri" pitchFamily="34" charset="0"/>
            </a:endParaRPr>
          </a:p>
        </p:txBody>
      </p:sp>
      <p:sp>
        <p:nvSpPr>
          <p:cNvPr id="34820" name="Text Box 4"/>
          <p:cNvSpPr txBox="1">
            <a:spLocks noChangeArrowheads="1"/>
          </p:cNvSpPr>
          <p:nvPr/>
        </p:nvSpPr>
        <p:spPr bwMode="auto">
          <a:xfrm>
            <a:off x="1820864" y="749301"/>
            <a:ext cx="8688387" cy="5730875"/>
          </a:xfrm>
          <a:prstGeom prst="rect">
            <a:avLst/>
          </a:prstGeom>
          <a:solidFill>
            <a:schemeClr val="tx1"/>
          </a:solidFill>
          <a:ln w="9525">
            <a:noFill/>
            <a:miter lim="800000"/>
            <a:headEnd/>
            <a:tailEnd/>
          </a:ln>
        </p:spPr>
        <p:txBody>
          <a:bodyPr>
            <a:spAutoFit/>
          </a:bodyPr>
          <a:lstStyle/>
          <a:p>
            <a:r>
              <a:rPr lang="en-US" sz="1000">
                <a:solidFill>
                  <a:schemeClr val="bg1"/>
                </a:solidFill>
                <a:latin typeface="Courier New" pitchFamily="49" charset="0"/>
              </a:rPr>
              <a:t>C:\myproject2\simple-webapp&gt;</a:t>
            </a:r>
            <a:r>
              <a:rPr lang="en-US" sz="1000" b="1">
                <a:solidFill>
                  <a:srgbClr val="FFFF00"/>
                </a:solidFill>
                <a:latin typeface="Courier New" pitchFamily="49" charset="0"/>
              </a:rPr>
              <a:t>mvn package</a:t>
            </a:r>
          </a:p>
          <a:p>
            <a:r>
              <a:rPr lang="en-US" sz="1000">
                <a:solidFill>
                  <a:schemeClr val="bg1"/>
                </a:solidFill>
                <a:latin typeface="Courier New" pitchFamily="49" charset="0"/>
              </a:rPr>
              <a:t>[INFO] Scanning for projects...</a:t>
            </a:r>
          </a:p>
          <a:p>
            <a:r>
              <a:rPr lang="en-US" sz="1000">
                <a:solidFill>
                  <a:schemeClr val="bg1"/>
                </a:solidFill>
                <a:latin typeface="Courier New" pitchFamily="49" charset="0"/>
              </a:rPr>
              <a:t>[INFO]</a:t>
            </a:r>
          </a:p>
          <a:p>
            <a:r>
              <a:rPr lang="en-US" sz="1000">
                <a:solidFill>
                  <a:schemeClr val="bg1"/>
                </a:solidFill>
                <a:latin typeface="Courier New" pitchFamily="49" charset="0"/>
              </a:rPr>
              <a:t>[INFO] ------------------------------------------------------------------------</a:t>
            </a:r>
          </a:p>
          <a:p>
            <a:r>
              <a:rPr lang="en-US" sz="1000">
                <a:solidFill>
                  <a:schemeClr val="bg1"/>
                </a:solidFill>
                <a:latin typeface="Courier New" pitchFamily="49" charset="0"/>
              </a:rPr>
              <a:t>[INFO] Building simple-webapp Maven Webapp 1.0-SNAPSHOT</a:t>
            </a:r>
          </a:p>
          <a:p>
            <a:r>
              <a:rPr lang="en-US" sz="1000">
                <a:solidFill>
                  <a:schemeClr val="bg1"/>
                </a:solidFill>
                <a:latin typeface="Courier New" pitchFamily="49" charset="0"/>
              </a:rPr>
              <a:t>[INFO] ------------------------------------------------------------------------</a:t>
            </a:r>
          </a:p>
          <a:p>
            <a:r>
              <a:rPr lang="en-US" sz="1000">
                <a:solidFill>
                  <a:schemeClr val="bg1"/>
                </a:solidFill>
                <a:latin typeface="Courier New" pitchFamily="49" charset="0"/>
              </a:rPr>
              <a:t>[INFO] --- </a:t>
            </a:r>
            <a:r>
              <a:rPr lang="en-US" sz="1000">
                <a:solidFill>
                  <a:srgbClr val="00BBEE"/>
                </a:solidFill>
                <a:latin typeface="Courier New" pitchFamily="49" charset="0"/>
              </a:rPr>
              <a:t>maven-resources-plugin:2.4.3:resources</a:t>
            </a:r>
            <a:r>
              <a:rPr lang="en-US" sz="1000">
                <a:solidFill>
                  <a:schemeClr val="bg1"/>
                </a:solidFill>
                <a:latin typeface="Courier New" pitchFamily="49" charset="0"/>
              </a:rPr>
              <a:t> (default-resources) @ simple-webapp ---</a:t>
            </a:r>
          </a:p>
          <a:p>
            <a:r>
              <a:rPr lang="en-US" sz="1000">
                <a:solidFill>
                  <a:schemeClr val="bg1"/>
                </a:solidFill>
                <a:latin typeface="Courier New" pitchFamily="49" charset="0"/>
              </a:rPr>
              <a:t>[INFO] Copying 0 resource</a:t>
            </a:r>
          </a:p>
          <a:p>
            <a:r>
              <a:rPr lang="en-US" sz="1000">
                <a:solidFill>
                  <a:schemeClr val="bg1"/>
                </a:solidFill>
                <a:latin typeface="Courier New" pitchFamily="49" charset="0"/>
              </a:rPr>
              <a:t>[INFO]</a:t>
            </a:r>
          </a:p>
          <a:p>
            <a:r>
              <a:rPr lang="en-US" sz="1000">
                <a:solidFill>
                  <a:schemeClr val="bg1"/>
                </a:solidFill>
                <a:latin typeface="Courier New" pitchFamily="49" charset="0"/>
              </a:rPr>
              <a:t>[INFO] --- </a:t>
            </a:r>
            <a:r>
              <a:rPr lang="en-US" sz="1000">
                <a:solidFill>
                  <a:srgbClr val="00BBEE"/>
                </a:solidFill>
                <a:latin typeface="Courier New" pitchFamily="49" charset="0"/>
              </a:rPr>
              <a:t>maven-compiler-plugin:2.3.2:compile</a:t>
            </a:r>
            <a:r>
              <a:rPr lang="en-US" sz="1000">
                <a:solidFill>
                  <a:schemeClr val="bg1"/>
                </a:solidFill>
                <a:latin typeface="Courier New" pitchFamily="49" charset="0"/>
              </a:rPr>
              <a:t> (default-compile) @ simple-webapp ---</a:t>
            </a:r>
          </a:p>
          <a:p>
            <a:r>
              <a:rPr lang="en-US" sz="1000">
                <a:solidFill>
                  <a:schemeClr val="bg1"/>
                </a:solidFill>
                <a:latin typeface="Courier New" pitchFamily="49" charset="0"/>
              </a:rPr>
              <a:t>[INFO] No sources to compile</a:t>
            </a:r>
          </a:p>
          <a:p>
            <a:r>
              <a:rPr lang="en-US" sz="1000">
                <a:solidFill>
                  <a:schemeClr val="bg1"/>
                </a:solidFill>
                <a:latin typeface="Courier New" pitchFamily="49" charset="0"/>
              </a:rPr>
              <a:t>[INFO]</a:t>
            </a:r>
          </a:p>
          <a:p>
            <a:r>
              <a:rPr lang="en-US" sz="1000">
                <a:solidFill>
                  <a:schemeClr val="bg1"/>
                </a:solidFill>
                <a:latin typeface="Courier New" pitchFamily="49" charset="0"/>
              </a:rPr>
              <a:t>[INFO] --- </a:t>
            </a:r>
            <a:r>
              <a:rPr lang="en-US" sz="1000">
                <a:solidFill>
                  <a:srgbClr val="00BBEE"/>
                </a:solidFill>
                <a:latin typeface="Courier New" pitchFamily="49" charset="0"/>
              </a:rPr>
              <a:t>maven-resources-plugin:2.4.3:testResources</a:t>
            </a:r>
            <a:r>
              <a:rPr lang="en-US" sz="1000">
                <a:solidFill>
                  <a:schemeClr val="bg1"/>
                </a:solidFill>
                <a:latin typeface="Courier New" pitchFamily="49" charset="0"/>
              </a:rPr>
              <a:t> (default-testResources) @simple-webapp ---</a:t>
            </a:r>
          </a:p>
          <a:p>
            <a:r>
              <a:rPr lang="en-US" sz="1000">
                <a:solidFill>
                  <a:schemeClr val="bg1"/>
                </a:solidFill>
                <a:latin typeface="Courier New" pitchFamily="49" charset="0"/>
              </a:rPr>
              <a:t>[INFO] No sources to compile</a:t>
            </a:r>
          </a:p>
          <a:p>
            <a:r>
              <a:rPr lang="en-US" sz="1000">
                <a:solidFill>
                  <a:schemeClr val="bg1"/>
                </a:solidFill>
                <a:latin typeface="Courier New" pitchFamily="49" charset="0"/>
              </a:rPr>
              <a:t>-------------------------------------------------------</a:t>
            </a:r>
          </a:p>
          <a:p>
            <a:r>
              <a:rPr lang="en-US" sz="1000">
                <a:solidFill>
                  <a:schemeClr val="bg1"/>
                </a:solidFill>
                <a:latin typeface="Courier New" pitchFamily="49" charset="0"/>
              </a:rPr>
              <a:t> T E S T S</a:t>
            </a:r>
          </a:p>
          <a:p>
            <a:r>
              <a:rPr lang="en-US" sz="1000">
                <a:solidFill>
                  <a:schemeClr val="bg1"/>
                </a:solidFill>
                <a:latin typeface="Courier New" pitchFamily="49" charset="0"/>
              </a:rPr>
              <a:t>-------------------------------------------------------</a:t>
            </a:r>
          </a:p>
          <a:p>
            <a:r>
              <a:rPr lang="en-US" sz="1000">
                <a:solidFill>
                  <a:schemeClr val="bg1"/>
                </a:solidFill>
                <a:latin typeface="Courier New" pitchFamily="49" charset="0"/>
              </a:rPr>
              <a:t>There are no tests to run.</a:t>
            </a:r>
          </a:p>
          <a:p>
            <a:r>
              <a:rPr lang="en-US" sz="1000">
                <a:solidFill>
                  <a:schemeClr val="bg1"/>
                </a:solidFill>
                <a:latin typeface="Courier New" pitchFamily="49" charset="0"/>
              </a:rPr>
              <a:t>Results :</a:t>
            </a:r>
          </a:p>
          <a:p>
            <a:r>
              <a:rPr lang="en-US" sz="1000">
                <a:solidFill>
                  <a:schemeClr val="bg1"/>
                </a:solidFill>
                <a:latin typeface="Courier New" pitchFamily="49" charset="0"/>
              </a:rPr>
              <a:t>Tests run: 0, Failures: 0, Errors: 0, Skipped: 0</a:t>
            </a:r>
          </a:p>
          <a:p>
            <a:r>
              <a:rPr lang="en-US" sz="1000">
                <a:solidFill>
                  <a:schemeClr val="bg1"/>
                </a:solidFill>
                <a:latin typeface="Courier New" pitchFamily="49" charset="0"/>
              </a:rPr>
              <a:t>[INFO]</a:t>
            </a:r>
          </a:p>
          <a:p>
            <a:r>
              <a:rPr lang="en-US" sz="1000">
                <a:solidFill>
                  <a:schemeClr val="bg1"/>
                </a:solidFill>
                <a:latin typeface="Courier New" pitchFamily="49" charset="0"/>
              </a:rPr>
              <a:t>[INFO] --- </a:t>
            </a:r>
            <a:r>
              <a:rPr lang="en-US" sz="1000">
                <a:solidFill>
                  <a:srgbClr val="00BBEE"/>
                </a:solidFill>
                <a:latin typeface="Courier New" pitchFamily="49" charset="0"/>
              </a:rPr>
              <a:t>maven-war-plugin:2.1.1:war</a:t>
            </a:r>
            <a:r>
              <a:rPr lang="en-US" sz="1000">
                <a:solidFill>
                  <a:schemeClr val="bg1"/>
                </a:solidFill>
                <a:latin typeface="Courier New" pitchFamily="49" charset="0"/>
              </a:rPr>
              <a:t> (default-war) @ simple-webapp ---</a:t>
            </a:r>
          </a:p>
          <a:p>
            <a:r>
              <a:rPr lang="en-US" sz="1000">
                <a:solidFill>
                  <a:schemeClr val="bg1"/>
                </a:solidFill>
                <a:latin typeface="Courier New" pitchFamily="49" charset="0"/>
              </a:rPr>
              <a:t>[INFO] Packaging webapp</a:t>
            </a:r>
          </a:p>
          <a:p>
            <a:r>
              <a:rPr lang="en-US" sz="1000">
                <a:solidFill>
                  <a:schemeClr val="bg1"/>
                </a:solidFill>
                <a:latin typeface="Courier New" pitchFamily="49" charset="0"/>
              </a:rPr>
              <a:t>[INFO] Assembling webapp [simple-webapp] in [C:\myproject2\simple-webapp\target\simple-webapp]</a:t>
            </a:r>
          </a:p>
          <a:p>
            <a:r>
              <a:rPr lang="en-US" sz="1000">
                <a:solidFill>
                  <a:schemeClr val="bg1"/>
                </a:solidFill>
                <a:latin typeface="Courier New" pitchFamily="49" charset="0"/>
              </a:rPr>
              <a:t>[INFO] Processing war project</a:t>
            </a:r>
          </a:p>
          <a:p>
            <a:r>
              <a:rPr lang="en-US" sz="1000">
                <a:solidFill>
                  <a:schemeClr val="bg1"/>
                </a:solidFill>
                <a:latin typeface="Courier New" pitchFamily="49" charset="0"/>
              </a:rPr>
              <a:t>[INFO] Copying webapp resources [C:\myproject2\simple-webapp\src\main\webapp]</a:t>
            </a:r>
          </a:p>
          <a:p>
            <a:r>
              <a:rPr lang="en-US" sz="1000">
                <a:solidFill>
                  <a:schemeClr val="bg1"/>
                </a:solidFill>
                <a:latin typeface="Courier New" pitchFamily="49" charset="0"/>
              </a:rPr>
              <a:t>[INFO] Webapp assembled in [125 msecs]</a:t>
            </a:r>
          </a:p>
          <a:p>
            <a:r>
              <a:rPr lang="en-US" sz="1000">
                <a:solidFill>
                  <a:schemeClr val="bg1"/>
                </a:solidFill>
                <a:latin typeface="Courier New" pitchFamily="49" charset="0"/>
              </a:rPr>
              <a:t>[INFO] Building war: C:\myproject2\simple-webapp\target\simple-webapp.war</a:t>
            </a:r>
          </a:p>
          <a:p>
            <a:r>
              <a:rPr lang="en-US" sz="1000">
                <a:solidFill>
                  <a:schemeClr val="bg1"/>
                </a:solidFill>
                <a:latin typeface="Courier New" pitchFamily="49" charset="0"/>
              </a:rPr>
              <a:t>[WARNING] Warning: selected war files include a WEB-INF/web.xml which will be ignored (webxml attribute is missing from war task, or ignoreWebxml attribute is specified as 'true')</a:t>
            </a:r>
          </a:p>
          <a:p>
            <a:r>
              <a:rPr lang="en-US" sz="1000">
                <a:solidFill>
                  <a:schemeClr val="bg1"/>
                </a:solidFill>
                <a:latin typeface="Courier New" pitchFamily="49" charset="0"/>
              </a:rPr>
              <a:t>[INFO] ------------------------------------------------------------------------</a:t>
            </a:r>
          </a:p>
          <a:p>
            <a:r>
              <a:rPr lang="en-US" sz="1000">
                <a:solidFill>
                  <a:schemeClr val="bg1"/>
                </a:solidFill>
                <a:latin typeface="Courier New" pitchFamily="49" charset="0"/>
              </a:rPr>
              <a:t>[INFO] BUILD SUCCESS</a:t>
            </a:r>
          </a:p>
          <a:p>
            <a:r>
              <a:rPr lang="en-US" sz="1000">
                <a:solidFill>
                  <a:schemeClr val="bg1"/>
                </a:solidFill>
                <a:latin typeface="Courier New" pitchFamily="49" charset="0"/>
              </a:rPr>
              <a:t>[INFO] ------------------------------------------------------------------------</a:t>
            </a:r>
          </a:p>
          <a:p>
            <a:r>
              <a:rPr lang="en-US" sz="1000">
                <a:solidFill>
                  <a:schemeClr val="bg1"/>
                </a:solidFill>
                <a:latin typeface="Courier New" pitchFamily="49" charset="0"/>
              </a:rPr>
              <a:t>[INFO] Total time: 8.157s</a:t>
            </a:r>
          </a:p>
          <a:p>
            <a:r>
              <a:rPr lang="en-US" sz="1000">
                <a:solidFill>
                  <a:schemeClr val="bg1"/>
                </a:solidFill>
                <a:latin typeface="Courier New" pitchFamily="49" charset="0"/>
              </a:rPr>
              <a:t>[INFO] Finished at: Fri Sep 09 09:21:43 GMT+08:00 2011</a:t>
            </a:r>
          </a:p>
          <a:p>
            <a:r>
              <a:rPr lang="en-US" sz="1000">
                <a:solidFill>
                  <a:schemeClr val="bg1"/>
                </a:solidFill>
                <a:latin typeface="Courier New" pitchFamily="49" charset="0"/>
              </a:rPr>
              <a:t>[INFO] Final Memory: 4M/15M</a:t>
            </a:r>
          </a:p>
          <a:p>
            <a:r>
              <a:rPr lang="en-US" sz="1000">
                <a:solidFill>
                  <a:schemeClr val="bg1"/>
                </a:solidFill>
                <a:latin typeface="Courier New" pitchFamily="49" charset="0"/>
              </a:rPr>
              <a:t>[INFO] ------------------------------------------------------------------------</a:t>
            </a:r>
          </a:p>
        </p:txBody>
      </p:sp>
    </p:spTree>
    <p:extLst>
      <p:ext uri="{BB962C8B-B14F-4D97-AF65-F5344CB8AC3E}">
        <p14:creationId xmlns:p14="http://schemas.microsoft.com/office/powerpoint/2010/main" val="369127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767644" y="338304"/>
            <a:ext cx="7018338" cy="1143000"/>
          </a:xfrm>
        </p:spPr>
        <p:txBody>
          <a:bodyPr anchor="t"/>
          <a:lstStyle/>
          <a:p>
            <a:pPr eaLnBrk="1" hangingPunct="1"/>
            <a:r>
              <a:rPr lang="en-GB" sz="3200" b="1" dirty="0">
                <a:latin typeface="Arial" charset="0"/>
                <a:cs typeface="Arial" charset="0"/>
              </a:rPr>
              <a:t>Reusing Builds</a:t>
            </a:r>
          </a:p>
        </p:txBody>
      </p:sp>
      <p:sp>
        <p:nvSpPr>
          <p:cNvPr id="36867" name="TextBox 68"/>
          <p:cNvSpPr txBox="1">
            <a:spLocks noChangeArrowheads="1"/>
          </p:cNvSpPr>
          <p:nvPr/>
        </p:nvSpPr>
        <p:spPr bwMode="auto">
          <a:xfrm>
            <a:off x="1906589" y="1418510"/>
            <a:ext cx="8516713" cy="2862322"/>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US" sz="2000" dirty="0">
                <a:solidFill>
                  <a:schemeClr val="bg1"/>
                </a:solidFill>
              </a:rPr>
              <a:t>Projects share their build products in the form of build artifacts, with the mechanism for sharing these artifacts being the Maven repositories.</a:t>
            </a:r>
          </a:p>
          <a:p>
            <a:pPr marL="342900" indent="-342900" algn="just">
              <a:buFont typeface="Arial" panose="020B0604020202020204" pitchFamily="34" charset="0"/>
              <a:buChar char="•"/>
            </a:pPr>
            <a:endParaRPr lang="en-US" sz="2000" dirty="0">
              <a:solidFill>
                <a:schemeClr val="bg1"/>
              </a:solidFill>
            </a:endParaRPr>
          </a:p>
          <a:p>
            <a:pPr marL="342900" indent="-342900" algn="just">
              <a:buFont typeface="Arial" panose="020B0604020202020204" pitchFamily="34" charset="0"/>
              <a:buChar char="•"/>
            </a:pPr>
            <a:r>
              <a:rPr lang="en-US" sz="2000" dirty="0">
                <a:solidFill>
                  <a:schemeClr val="bg1"/>
                </a:solidFill>
              </a:rPr>
              <a:t>Maven places artifacts to share with other builds that you run yourself from the same machine.</a:t>
            </a:r>
          </a:p>
          <a:p>
            <a:pPr marL="342900" indent="-342900" algn="just">
              <a:buFont typeface="Arial" panose="020B0604020202020204" pitchFamily="34" charset="0"/>
              <a:buChar char="•"/>
            </a:pPr>
            <a:endParaRPr lang="en-US" sz="2000" dirty="0">
              <a:solidFill>
                <a:schemeClr val="bg1"/>
              </a:solidFill>
            </a:endParaRPr>
          </a:p>
          <a:p>
            <a:pPr marL="342900" indent="-342900" algn="just">
              <a:buFont typeface="Arial" panose="020B0604020202020204" pitchFamily="34" charset="0"/>
              <a:buChar char="•"/>
            </a:pPr>
            <a:r>
              <a:rPr lang="en-US" sz="2000" dirty="0">
                <a:solidFill>
                  <a:schemeClr val="bg1"/>
                </a:solidFill>
              </a:rPr>
              <a:t>Note that the local repository is not intended for sharing among multiple users, however, when it comes to publishing a build for other developers or projects to use, a </a:t>
            </a:r>
            <a:r>
              <a:rPr lang="en-US" sz="2000" b="1" dirty="0">
                <a:solidFill>
                  <a:schemeClr val="bg1"/>
                </a:solidFill>
              </a:rPr>
              <a:t>remote repository</a:t>
            </a:r>
            <a:r>
              <a:rPr lang="en-US" sz="2000" dirty="0">
                <a:solidFill>
                  <a:schemeClr val="bg1"/>
                </a:solidFill>
              </a:rPr>
              <a:t> is used instead.</a:t>
            </a:r>
          </a:p>
        </p:txBody>
      </p:sp>
      <p:sp>
        <p:nvSpPr>
          <p:cNvPr id="36868" name="Text Box 6"/>
          <p:cNvSpPr txBox="1">
            <a:spLocks noChangeArrowheads="1"/>
          </p:cNvSpPr>
          <p:nvPr/>
        </p:nvSpPr>
        <p:spPr bwMode="auto">
          <a:xfrm>
            <a:off x="2224088" y="820738"/>
            <a:ext cx="184150" cy="366712"/>
          </a:xfrm>
          <a:prstGeom prst="rect">
            <a:avLst/>
          </a:prstGeom>
          <a:noFill/>
          <a:ln w="9525">
            <a:noFill/>
            <a:miter lim="800000"/>
            <a:headEnd/>
            <a:tailEnd/>
          </a:ln>
        </p:spPr>
        <p:txBody>
          <a:bodyPr wrap="none">
            <a:spAutoFit/>
          </a:bodyPr>
          <a:lstStyle/>
          <a:p>
            <a:endParaRPr lang="en-US"/>
          </a:p>
        </p:txBody>
      </p:sp>
    </p:spTree>
    <p:extLst>
      <p:ext uri="{BB962C8B-B14F-4D97-AF65-F5344CB8AC3E}">
        <p14:creationId xmlns:p14="http://schemas.microsoft.com/office/powerpoint/2010/main" val="289636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ctrTitle"/>
          </p:nvPr>
        </p:nvSpPr>
        <p:spPr/>
        <p:txBody>
          <a:bodyPr/>
          <a:lstStyle/>
          <a:p>
            <a:pPr eaLnBrk="1" hangingPunct="1"/>
            <a:br>
              <a:rPr lang="en-GB" sz="3200" b="1">
                <a:latin typeface="Arial" charset="0"/>
                <a:cs typeface="Arial" charset="0"/>
              </a:rPr>
            </a:br>
            <a:r>
              <a:rPr lang="en-GB" sz="3200" b="1">
                <a:latin typeface="Calibri" pitchFamily="34" charset="0"/>
                <a:cs typeface="Arial" charset="0"/>
              </a:rPr>
              <a:t>Agenda</a:t>
            </a:r>
          </a:p>
        </p:txBody>
      </p:sp>
      <p:sp>
        <p:nvSpPr>
          <p:cNvPr id="6" name="Footer Placeholder 4"/>
          <p:cNvSpPr>
            <a:spLocks noGrp="1"/>
          </p:cNvSpPr>
          <p:nvPr>
            <p:ph type="ftr" sz="quarter" idx="4294967295"/>
          </p:nvPr>
        </p:nvSpPr>
        <p:spPr>
          <a:xfrm>
            <a:off x="1524001" y="6575425"/>
            <a:ext cx="4060825" cy="128588"/>
          </a:xfrm>
        </p:spPr>
        <p:txBody>
          <a:bodyPr/>
          <a:lstStyle/>
          <a:p>
            <a:r>
              <a:rPr lang="en-AU" dirty="0"/>
              <a:t>Copyright © 2014 Accenture  All rights reserved.</a:t>
            </a:r>
          </a:p>
        </p:txBody>
      </p:sp>
      <p:sp>
        <p:nvSpPr>
          <p:cNvPr id="13315" name="Rectangle 27"/>
          <p:cNvSpPr>
            <a:spLocks noChangeArrowheads="1"/>
          </p:cNvSpPr>
          <p:nvPr/>
        </p:nvSpPr>
        <p:spPr bwMode="auto">
          <a:xfrm>
            <a:off x="1933575" y="1388700"/>
            <a:ext cx="7431088" cy="6001643"/>
          </a:xfrm>
          <a:prstGeom prst="rect">
            <a:avLst/>
          </a:prstGeom>
          <a:noFill/>
          <a:ln w="9525">
            <a:noFill/>
            <a:miter lim="800000"/>
            <a:headEnd/>
            <a:tailEnd/>
          </a:ln>
        </p:spPr>
        <p:txBody>
          <a:bodyPr>
            <a:spAutoFit/>
          </a:bodyPr>
          <a:lstStyle/>
          <a:p>
            <a:pPr>
              <a:buFont typeface="Arial" charset="0"/>
              <a:buChar char="•"/>
            </a:pPr>
            <a:r>
              <a:rPr lang="en-US" sz="3200" dirty="0">
                <a:latin typeface="Calibri" pitchFamily="34" charset="0"/>
              </a:rPr>
              <a:t>Maven Overview</a:t>
            </a:r>
          </a:p>
          <a:p>
            <a:pPr>
              <a:buFont typeface="Arial" charset="0"/>
              <a:buChar char="•"/>
            </a:pPr>
            <a:r>
              <a:rPr lang="en-US" sz="3200" dirty="0">
                <a:latin typeface="Calibri" pitchFamily="34" charset="0"/>
              </a:rPr>
              <a:t>Benefits of using Maven</a:t>
            </a:r>
          </a:p>
          <a:p>
            <a:pPr>
              <a:buFont typeface="Arial" charset="0"/>
              <a:buChar char="•"/>
            </a:pPr>
            <a:r>
              <a:rPr lang="en-US" sz="3200" dirty="0">
                <a:latin typeface="Calibri" pitchFamily="34" charset="0"/>
              </a:rPr>
              <a:t>Configuring Maven</a:t>
            </a:r>
          </a:p>
          <a:p>
            <a:pPr>
              <a:buFont typeface="Arial" charset="0"/>
              <a:buChar char="•"/>
            </a:pPr>
            <a:r>
              <a:rPr lang="en-US" sz="3200" dirty="0">
                <a:latin typeface="Calibri" pitchFamily="34" charset="0"/>
              </a:rPr>
              <a:t>Hands on:</a:t>
            </a:r>
          </a:p>
          <a:p>
            <a:pPr lvl="1">
              <a:buFont typeface="Arial" charset="0"/>
              <a:buChar char="•"/>
            </a:pPr>
            <a:r>
              <a:rPr lang="en-US" sz="3200" dirty="0">
                <a:latin typeface="Calibri" pitchFamily="34" charset="0"/>
              </a:rPr>
              <a:t>Creating a New Project </a:t>
            </a:r>
          </a:p>
          <a:p>
            <a:pPr lvl="1">
              <a:buFont typeface="Arial" charset="0"/>
              <a:buChar char="•"/>
            </a:pPr>
            <a:r>
              <a:rPr lang="en-US" sz="3200" dirty="0">
                <a:latin typeface="Calibri" pitchFamily="34" charset="0"/>
              </a:rPr>
              <a:t>POM – Program Object Model</a:t>
            </a:r>
          </a:p>
          <a:p>
            <a:pPr lvl="1">
              <a:buFont typeface="Arial" charset="0"/>
              <a:buChar char="•"/>
            </a:pPr>
            <a:r>
              <a:rPr lang="en-US" sz="3200" dirty="0">
                <a:latin typeface="Calibri" pitchFamily="34" charset="0"/>
              </a:rPr>
              <a:t>POM Quick Overview</a:t>
            </a:r>
          </a:p>
          <a:p>
            <a:pPr lvl="1">
              <a:buFont typeface="Arial" charset="0"/>
              <a:buChar char="•"/>
            </a:pPr>
            <a:r>
              <a:rPr lang="en-US" sz="3200" dirty="0">
                <a:latin typeface="Calibri" pitchFamily="34" charset="0"/>
              </a:rPr>
              <a:t>Building the New Project</a:t>
            </a:r>
          </a:p>
          <a:p>
            <a:pPr lvl="1">
              <a:buFont typeface="Arial" charset="0"/>
              <a:buChar char="•"/>
            </a:pPr>
            <a:r>
              <a:rPr lang="en-US" sz="3200" dirty="0">
                <a:latin typeface="Calibri" pitchFamily="34" charset="0"/>
              </a:rPr>
              <a:t>Reusing Builds</a:t>
            </a:r>
          </a:p>
          <a:p>
            <a:pPr lvl="1">
              <a:buFont typeface="Arial" charset="0"/>
              <a:buChar char="•"/>
            </a:pPr>
            <a:r>
              <a:rPr lang="en-US" sz="3200" dirty="0">
                <a:latin typeface="Calibri" pitchFamily="34" charset="0"/>
              </a:rPr>
              <a:t> Building a Project Site</a:t>
            </a:r>
          </a:p>
          <a:p>
            <a:pPr lvl="1">
              <a:buFont typeface="Arial" charset="0"/>
              <a:buChar char="•"/>
            </a:pPr>
            <a:endParaRPr lang="en-US" sz="3200" dirty="0">
              <a:latin typeface="Calibri" pitchFamily="34" charset="0"/>
            </a:endParaRPr>
          </a:p>
          <a:p>
            <a:pPr>
              <a:buFont typeface="Arial" charset="0"/>
              <a:buChar char="•"/>
            </a:pPr>
            <a:endParaRPr lang="en-US" sz="3200" dirty="0">
              <a:latin typeface="Calibri" pitchFamily="34" charset="0"/>
            </a:endParaRPr>
          </a:p>
        </p:txBody>
      </p:sp>
    </p:spTree>
    <p:extLst>
      <p:ext uri="{BB962C8B-B14F-4D97-AF65-F5344CB8AC3E}">
        <p14:creationId xmlns:p14="http://schemas.microsoft.com/office/powerpoint/2010/main" val="396880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0" y="122238"/>
            <a:ext cx="7018338" cy="1143000"/>
          </a:xfrm>
        </p:spPr>
        <p:txBody>
          <a:bodyPr anchor="t"/>
          <a:lstStyle/>
          <a:p>
            <a:pPr eaLnBrk="1" hangingPunct="1"/>
            <a:r>
              <a:rPr lang="en-GB" sz="3200" b="1" dirty="0">
                <a:latin typeface="Arial" charset="0"/>
                <a:cs typeface="Arial" charset="0"/>
              </a:rPr>
              <a:t>Building the Project</a:t>
            </a:r>
          </a:p>
        </p:txBody>
      </p:sp>
      <p:sp>
        <p:nvSpPr>
          <p:cNvPr id="36867" name="TextBox 68"/>
          <p:cNvSpPr txBox="1">
            <a:spLocks noChangeArrowheads="1"/>
          </p:cNvSpPr>
          <p:nvPr/>
        </p:nvSpPr>
        <p:spPr bwMode="auto">
          <a:xfrm>
            <a:off x="1906588" y="996950"/>
            <a:ext cx="8488362" cy="369332"/>
          </a:xfrm>
          <a:prstGeom prst="rect">
            <a:avLst/>
          </a:prstGeom>
          <a:noFill/>
          <a:ln w="9525">
            <a:noFill/>
            <a:miter lim="800000"/>
            <a:headEnd/>
            <a:tailEnd/>
          </a:ln>
        </p:spPr>
        <p:txBody>
          <a:bodyPr>
            <a:spAutoFit/>
          </a:bodyPr>
          <a:lstStyle/>
          <a:p>
            <a:pPr marL="342900" indent="-342900"/>
            <a:r>
              <a:rPr lang="en-US" dirty="0"/>
              <a:t> .</a:t>
            </a:r>
          </a:p>
        </p:txBody>
      </p:sp>
      <p:sp>
        <p:nvSpPr>
          <p:cNvPr id="36868" name="Text Box 6"/>
          <p:cNvSpPr txBox="1">
            <a:spLocks noChangeArrowheads="1"/>
          </p:cNvSpPr>
          <p:nvPr/>
        </p:nvSpPr>
        <p:spPr bwMode="auto">
          <a:xfrm>
            <a:off x="2224088" y="820738"/>
            <a:ext cx="184150" cy="366712"/>
          </a:xfrm>
          <a:prstGeom prst="rect">
            <a:avLst/>
          </a:prstGeom>
          <a:noFill/>
          <a:ln w="9525">
            <a:noFill/>
            <a:miter lim="800000"/>
            <a:headEnd/>
            <a:tailEnd/>
          </a:ln>
        </p:spPr>
        <p:txBody>
          <a:bodyPr wrap="none">
            <a:spAutoFit/>
          </a:bodyPr>
          <a:lstStyle/>
          <a:p>
            <a:endParaRPr lang="en-US"/>
          </a:p>
        </p:txBody>
      </p:sp>
      <p:sp>
        <p:nvSpPr>
          <p:cNvPr id="7" name="Rectangle 6"/>
          <p:cNvSpPr/>
          <p:nvPr/>
        </p:nvSpPr>
        <p:spPr>
          <a:xfrm>
            <a:off x="1952625" y="694283"/>
            <a:ext cx="8515351" cy="594008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1000" dirty="0">
                <a:solidFill>
                  <a:schemeClr val="tx1"/>
                </a:solidFill>
                <a:latin typeface="Courier New" pitchFamily="49" charset="0"/>
                <a:cs typeface="Courier New" pitchFamily="49" charset="0"/>
              </a:rPr>
              <a:t>C:\simple-webapp&gt;</a:t>
            </a:r>
            <a:r>
              <a:rPr lang="en-US" sz="1000" dirty="0" err="1">
                <a:solidFill>
                  <a:schemeClr val="tx1"/>
                </a:solidFill>
                <a:latin typeface="Courier New" pitchFamily="49" charset="0"/>
                <a:cs typeface="Courier New" pitchFamily="49" charset="0"/>
              </a:rPr>
              <a:t>mvn</a:t>
            </a:r>
            <a:r>
              <a:rPr lang="en-US" sz="1000" dirty="0">
                <a:solidFill>
                  <a:schemeClr val="tx1"/>
                </a:solidFill>
                <a:latin typeface="Courier New" pitchFamily="49" charset="0"/>
                <a:cs typeface="Courier New" pitchFamily="49" charset="0"/>
              </a:rPr>
              <a:t> install</a:t>
            </a:r>
          </a:p>
          <a:p>
            <a:r>
              <a:rPr lang="en-US" sz="1000" dirty="0">
                <a:solidFill>
                  <a:schemeClr val="tx1"/>
                </a:solidFill>
                <a:latin typeface="Courier New" pitchFamily="49" charset="0"/>
                <a:cs typeface="Courier New" pitchFamily="49" charset="0"/>
              </a:rPr>
              <a:t>[INFO] Scanning for projects...</a:t>
            </a:r>
          </a:p>
          <a:p>
            <a:r>
              <a:rPr lang="en-US" sz="1000" dirty="0">
                <a:solidFill>
                  <a:schemeClr val="tx1"/>
                </a:solidFill>
                <a:latin typeface="Courier New" pitchFamily="49" charset="0"/>
                <a:cs typeface="Courier New" pitchFamily="49" charset="0"/>
              </a:rPr>
              <a:t>[INFO] ------------------------------------------------------------------------</a:t>
            </a:r>
          </a:p>
          <a:p>
            <a:r>
              <a:rPr lang="en-US" sz="1000" dirty="0">
                <a:solidFill>
                  <a:schemeClr val="tx1"/>
                </a:solidFill>
                <a:latin typeface="Courier New" pitchFamily="49" charset="0"/>
                <a:cs typeface="Courier New" pitchFamily="49" charset="0"/>
              </a:rPr>
              <a:t>[INFO] Building simple-</a:t>
            </a:r>
            <a:r>
              <a:rPr lang="en-US" sz="1000" dirty="0" err="1">
                <a:solidFill>
                  <a:schemeClr val="tx1"/>
                </a:solidFill>
                <a:latin typeface="Courier New" pitchFamily="49" charset="0"/>
                <a:cs typeface="Courier New" pitchFamily="49" charset="0"/>
              </a:rPr>
              <a:t>webapp</a:t>
            </a:r>
            <a:r>
              <a:rPr lang="en-US" sz="1000" dirty="0">
                <a:solidFill>
                  <a:schemeClr val="tx1"/>
                </a:solidFill>
                <a:latin typeface="Courier New" pitchFamily="49" charset="0"/>
                <a:cs typeface="Courier New" pitchFamily="49" charset="0"/>
              </a:rPr>
              <a:t> Maven </a:t>
            </a:r>
            <a:r>
              <a:rPr lang="en-US" sz="1000" dirty="0" err="1">
                <a:solidFill>
                  <a:schemeClr val="tx1"/>
                </a:solidFill>
                <a:latin typeface="Courier New" pitchFamily="49" charset="0"/>
                <a:cs typeface="Courier New" pitchFamily="49" charset="0"/>
              </a:rPr>
              <a:t>Webapp</a:t>
            </a:r>
            <a:endParaRPr lang="en-US" sz="1000" dirty="0">
              <a:solidFill>
                <a:schemeClr val="tx1"/>
              </a:solidFill>
              <a:latin typeface="Courier New" pitchFamily="49" charset="0"/>
              <a:cs typeface="Courier New" pitchFamily="49" charset="0"/>
            </a:endParaRPr>
          </a:p>
          <a:p>
            <a:r>
              <a:rPr lang="en-US" sz="1000" dirty="0">
                <a:solidFill>
                  <a:schemeClr val="tx1"/>
                </a:solidFill>
                <a:latin typeface="Courier New" pitchFamily="49" charset="0"/>
                <a:cs typeface="Courier New" pitchFamily="49" charset="0"/>
              </a:rPr>
              <a:t>[INFO]    task-segment: [install]</a:t>
            </a:r>
          </a:p>
          <a:p>
            <a:r>
              <a:rPr lang="en-US" sz="1000" dirty="0">
                <a:solidFill>
                  <a:schemeClr val="tx1"/>
                </a:solidFill>
                <a:latin typeface="Courier New" pitchFamily="49" charset="0"/>
                <a:cs typeface="Courier New" pitchFamily="49" charset="0"/>
              </a:rPr>
              <a:t>[INFO] ------------------------------------------------------------------------</a:t>
            </a:r>
          </a:p>
          <a:p>
            <a:r>
              <a:rPr lang="en-US" sz="1000" dirty="0">
                <a:solidFill>
                  <a:schemeClr val="tx1"/>
                </a:solidFill>
                <a:latin typeface="Courier New" pitchFamily="49" charset="0"/>
                <a:cs typeface="Courier New" pitchFamily="49" charset="0"/>
              </a:rPr>
              <a:t>[INFO] [</a:t>
            </a:r>
            <a:r>
              <a:rPr lang="en-US" sz="1000" dirty="0" err="1">
                <a:solidFill>
                  <a:schemeClr val="tx1"/>
                </a:solidFill>
                <a:latin typeface="Courier New" pitchFamily="49" charset="0"/>
                <a:cs typeface="Courier New" pitchFamily="49" charset="0"/>
              </a:rPr>
              <a:t>resources:resources</a:t>
            </a:r>
            <a:r>
              <a:rPr lang="en-US" sz="1000" dirty="0">
                <a:solidFill>
                  <a:schemeClr val="tx1"/>
                </a:solidFill>
                <a:latin typeface="Courier New" pitchFamily="49" charset="0"/>
                <a:cs typeface="Courier New" pitchFamily="49" charset="0"/>
              </a:rPr>
              <a:t> {execution: default-resources}][WARNING] Using platform encoding (Cp1252 actually) to copy filtered </a:t>
            </a:r>
            <a:r>
              <a:rPr lang="en-US" sz="1000" dirty="0" err="1">
                <a:solidFill>
                  <a:schemeClr val="tx1"/>
                </a:solidFill>
                <a:latin typeface="Courier New" pitchFamily="49" charset="0"/>
                <a:cs typeface="Courier New" pitchFamily="49" charset="0"/>
              </a:rPr>
              <a:t>resources,i.e</a:t>
            </a:r>
            <a:r>
              <a:rPr lang="en-US" sz="1000" dirty="0">
                <a:solidFill>
                  <a:schemeClr val="tx1"/>
                </a:solidFill>
                <a:latin typeface="Courier New" pitchFamily="49" charset="0"/>
                <a:cs typeface="Courier New" pitchFamily="49" charset="0"/>
              </a:rPr>
              <a:t>. build is platform dependent!</a:t>
            </a:r>
          </a:p>
          <a:p>
            <a:r>
              <a:rPr lang="en-US" sz="1000" dirty="0">
                <a:solidFill>
                  <a:schemeClr val="tx1"/>
                </a:solidFill>
                <a:latin typeface="Courier New" pitchFamily="49" charset="0"/>
                <a:cs typeface="Courier New" pitchFamily="49" charset="0"/>
              </a:rPr>
              <a:t>[INFO] Copying 0 resource</a:t>
            </a:r>
          </a:p>
          <a:p>
            <a:r>
              <a:rPr lang="en-US" sz="1000" dirty="0">
                <a:solidFill>
                  <a:schemeClr val="tx1"/>
                </a:solidFill>
                <a:latin typeface="Courier New" pitchFamily="49" charset="0"/>
                <a:cs typeface="Courier New" pitchFamily="49" charset="0"/>
              </a:rPr>
              <a:t>[INFO] [</a:t>
            </a:r>
            <a:r>
              <a:rPr lang="en-US" sz="1000" dirty="0" err="1">
                <a:solidFill>
                  <a:schemeClr val="tx1"/>
                </a:solidFill>
                <a:latin typeface="Courier New" pitchFamily="49" charset="0"/>
                <a:cs typeface="Courier New" pitchFamily="49" charset="0"/>
              </a:rPr>
              <a:t>compiler:compile</a:t>
            </a:r>
            <a:r>
              <a:rPr lang="en-US" sz="1000" dirty="0">
                <a:solidFill>
                  <a:schemeClr val="tx1"/>
                </a:solidFill>
                <a:latin typeface="Courier New" pitchFamily="49" charset="0"/>
                <a:cs typeface="Courier New" pitchFamily="49" charset="0"/>
              </a:rPr>
              <a:t> {execution: default-compile}]</a:t>
            </a:r>
          </a:p>
          <a:p>
            <a:r>
              <a:rPr lang="en-US" sz="1000" dirty="0">
                <a:solidFill>
                  <a:schemeClr val="tx1"/>
                </a:solidFill>
                <a:latin typeface="Courier New" pitchFamily="49" charset="0"/>
                <a:cs typeface="Courier New" pitchFamily="49" charset="0"/>
              </a:rPr>
              <a:t>[INFO] No sources to compile</a:t>
            </a:r>
          </a:p>
          <a:p>
            <a:r>
              <a:rPr lang="en-US" sz="1000" dirty="0">
                <a:solidFill>
                  <a:schemeClr val="tx1"/>
                </a:solidFill>
                <a:latin typeface="Courier New" pitchFamily="49" charset="0"/>
                <a:cs typeface="Courier New" pitchFamily="49" charset="0"/>
              </a:rPr>
              <a:t>[INFO] [</a:t>
            </a:r>
            <a:r>
              <a:rPr lang="en-US" sz="1000" dirty="0" err="1">
                <a:solidFill>
                  <a:schemeClr val="tx1"/>
                </a:solidFill>
                <a:latin typeface="Courier New" pitchFamily="49" charset="0"/>
                <a:cs typeface="Courier New" pitchFamily="49" charset="0"/>
              </a:rPr>
              <a:t>resources:testResources</a:t>
            </a:r>
            <a:r>
              <a:rPr lang="en-US" sz="1000" dirty="0">
                <a:solidFill>
                  <a:schemeClr val="tx1"/>
                </a:solidFill>
                <a:latin typeface="Courier New" pitchFamily="49" charset="0"/>
                <a:cs typeface="Courier New" pitchFamily="49" charset="0"/>
              </a:rPr>
              <a:t> {execution: default-</a:t>
            </a:r>
            <a:r>
              <a:rPr lang="en-US" sz="1000" dirty="0" err="1">
                <a:solidFill>
                  <a:schemeClr val="tx1"/>
                </a:solidFill>
                <a:latin typeface="Courier New" pitchFamily="49" charset="0"/>
                <a:cs typeface="Courier New" pitchFamily="49" charset="0"/>
              </a:rPr>
              <a:t>testResources</a:t>
            </a:r>
            <a:r>
              <a:rPr lang="en-US" sz="1000" dirty="0">
                <a:solidFill>
                  <a:schemeClr val="tx1"/>
                </a:solidFill>
                <a:latin typeface="Courier New" pitchFamily="49" charset="0"/>
                <a:cs typeface="Courier New" pitchFamily="49" charset="0"/>
              </a:rPr>
              <a:t>}]</a:t>
            </a:r>
          </a:p>
          <a:p>
            <a:r>
              <a:rPr lang="en-US" sz="1000" dirty="0">
                <a:solidFill>
                  <a:schemeClr val="tx1"/>
                </a:solidFill>
                <a:latin typeface="Courier New" pitchFamily="49" charset="0"/>
                <a:cs typeface="Courier New" pitchFamily="49" charset="0"/>
              </a:rPr>
              <a:t>[WARNING] Using platform encoding (Cp1252 actually) to copy filtered resources,</a:t>
            </a:r>
          </a:p>
          <a:p>
            <a:r>
              <a:rPr lang="en-US" sz="1000" dirty="0">
                <a:solidFill>
                  <a:schemeClr val="tx1"/>
                </a:solidFill>
                <a:latin typeface="Courier New" pitchFamily="49" charset="0"/>
                <a:cs typeface="Courier New" pitchFamily="49" charset="0"/>
              </a:rPr>
              <a:t>i.e. build is platform dependent!</a:t>
            </a:r>
          </a:p>
          <a:p>
            <a:r>
              <a:rPr lang="en-US" sz="1000" dirty="0">
                <a:solidFill>
                  <a:schemeClr val="tx1"/>
                </a:solidFill>
                <a:latin typeface="Courier New" pitchFamily="49" charset="0"/>
                <a:cs typeface="Courier New" pitchFamily="49" charset="0"/>
              </a:rPr>
              <a:t>[INFO] skip non existing </a:t>
            </a:r>
            <a:r>
              <a:rPr lang="en-US" sz="1000" dirty="0" err="1">
                <a:solidFill>
                  <a:schemeClr val="tx1"/>
                </a:solidFill>
                <a:latin typeface="Courier New" pitchFamily="49" charset="0"/>
                <a:cs typeface="Courier New" pitchFamily="49" charset="0"/>
              </a:rPr>
              <a:t>resourceDirectory</a:t>
            </a:r>
            <a:r>
              <a:rPr lang="en-US" sz="1000" dirty="0">
                <a:solidFill>
                  <a:schemeClr val="tx1"/>
                </a:solidFill>
                <a:latin typeface="Courier New" pitchFamily="49" charset="0"/>
                <a:cs typeface="Courier New" pitchFamily="49" charset="0"/>
              </a:rPr>
              <a:t> C:\simple-webapp\src\test\resources</a:t>
            </a:r>
          </a:p>
          <a:p>
            <a:r>
              <a:rPr lang="en-US" sz="1000" dirty="0">
                <a:solidFill>
                  <a:schemeClr val="tx1"/>
                </a:solidFill>
                <a:latin typeface="Courier New" pitchFamily="49" charset="0"/>
                <a:cs typeface="Courier New" pitchFamily="49" charset="0"/>
              </a:rPr>
              <a:t>[INFO] [</a:t>
            </a:r>
            <a:r>
              <a:rPr lang="en-US" sz="1000" dirty="0" err="1">
                <a:solidFill>
                  <a:schemeClr val="tx1"/>
                </a:solidFill>
                <a:latin typeface="Courier New" pitchFamily="49" charset="0"/>
                <a:cs typeface="Courier New" pitchFamily="49" charset="0"/>
              </a:rPr>
              <a:t>compiler:testCompile</a:t>
            </a:r>
            <a:r>
              <a:rPr lang="en-US" sz="1000" dirty="0">
                <a:solidFill>
                  <a:schemeClr val="tx1"/>
                </a:solidFill>
                <a:latin typeface="Courier New" pitchFamily="49" charset="0"/>
                <a:cs typeface="Courier New" pitchFamily="49" charset="0"/>
              </a:rPr>
              <a:t> {execution: default-</a:t>
            </a:r>
            <a:r>
              <a:rPr lang="en-US" sz="1000" dirty="0" err="1">
                <a:solidFill>
                  <a:schemeClr val="tx1"/>
                </a:solidFill>
                <a:latin typeface="Courier New" pitchFamily="49" charset="0"/>
                <a:cs typeface="Courier New" pitchFamily="49" charset="0"/>
              </a:rPr>
              <a:t>testCompile</a:t>
            </a:r>
            <a:r>
              <a:rPr lang="en-US" sz="1000" dirty="0">
                <a:solidFill>
                  <a:schemeClr val="tx1"/>
                </a:solidFill>
                <a:latin typeface="Courier New" pitchFamily="49" charset="0"/>
                <a:cs typeface="Courier New" pitchFamily="49" charset="0"/>
              </a:rPr>
              <a:t>}]</a:t>
            </a:r>
          </a:p>
          <a:p>
            <a:r>
              <a:rPr lang="en-US" sz="1000" dirty="0">
                <a:solidFill>
                  <a:schemeClr val="tx1"/>
                </a:solidFill>
                <a:latin typeface="Courier New" pitchFamily="49" charset="0"/>
                <a:cs typeface="Courier New" pitchFamily="49" charset="0"/>
              </a:rPr>
              <a:t>[INFO] No sources to compile</a:t>
            </a:r>
          </a:p>
          <a:p>
            <a:r>
              <a:rPr lang="en-US" sz="1000" dirty="0">
                <a:solidFill>
                  <a:schemeClr val="tx1"/>
                </a:solidFill>
                <a:latin typeface="Courier New" pitchFamily="49" charset="0"/>
                <a:cs typeface="Courier New" pitchFamily="49" charset="0"/>
              </a:rPr>
              <a:t>[INFO] [</a:t>
            </a:r>
            <a:r>
              <a:rPr lang="en-US" sz="1000" dirty="0" err="1">
                <a:solidFill>
                  <a:schemeClr val="tx1"/>
                </a:solidFill>
                <a:latin typeface="Courier New" pitchFamily="49" charset="0"/>
                <a:cs typeface="Courier New" pitchFamily="49" charset="0"/>
              </a:rPr>
              <a:t>surefire:test</a:t>
            </a:r>
            <a:r>
              <a:rPr lang="en-US" sz="1000" dirty="0">
                <a:solidFill>
                  <a:schemeClr val="tx1"/>
                </a:solidFill>
                <a:latin typeface="Courier New" pitchFamily="49" charset="0"/>
                <a:cs typeface="Courier New" pitchFamily="49" charset="0"/>
              </a:rPr>
              <a:t> {execution: default-test}]</a:t>
            </a:r>
          </a:p>
          <a:p>
            <a:r>
              <a:rPr lang="en-US" sz="1000" dirty="0">
                <a:solidFill>
                  <a:schemeClr val="tx1"/>
                </a:solidFill>
                <a:latin typeface="Courier New" pitchFamily="49" charset="0"/>
                <a:cs typeface="Courier New" pitchFamily="49" charset="0"/>
              </a:rPr>
              <a:t>[INFO] No tests to run.</a:t>
            </a:r>
          </a:p>
          <a:p>
            <a:r>
              <a:rPr lang="en-US" sz="1000" dirty="0">
                <a:solidFill>
                  <a:schemeClr val="tx1"/>
                </a:solidFill>
                <a:latin typeface="Courier New" pitchFamily="49" charset="0"/>
                <a:cs typeface="Courier New" pitchFamily="49" charset="0"/>
              </a:rPr>
              <a:t>[INFO] [</a:t>
            </a:r>
            <a:r>
              <a:rPr lang="en-US" sz="1000" dirty="0" err="1">
                <a:solidFill>
                  <a:schemeClr val="tx1"/>
                </a:solidFill>
                <a:latin typeface="Courier New" pitchFamily="49" charset="0"/>
                <a:cs typeface="Courier New" pitchFamily="49" charset="0"/>
              </a:rPr>
              <a:t>war:war</a:t>
            </a:r>
            <a:r>
              <a:rPr lang="en-US" sz="1000" dirty="0">
                <a:solidFill>
                  <a:schemeClr val="tx1"/>
                </a:solidFill>
                <a:latin typeface="Courier New" pitchFamily="49" charset="0"/>
                <a:cs typeface="Courier New" pitchFamily="49" charset="0"/>
              </a:rPr>
              <a:t> {execution: default-war}]</a:t>
            </a:r>
          </a:p>
          <a:p>
            <a:r>
              <a:rPr lang="en-US" sz="1000" dirty="0">
                <a:solidFill>
                  <a:schemeClr val="tx1"/>
                </a:solidFill>
                <a:latin typeface="Courier New" pitchFamily="49" charset="0"/>
                <a:cs typeface="Courier New" pitchFamily="49" charset="0"/>
              </a:rPr>
              <a:t>[INFO] Packaging </a:t>
            </a:r>
            <a:r>
              <a:rPr lang="en-US" sz="1000" dirty="0" err="1">
                <a:solidFill>
                  <a:schemeClr val="tx1"/>
                </a:solidFill>
                <a:latin typeface="Courier New" pitchFamily="49" charset="0"/>
                <a:cs typeface="Courier New" pitchFamily="49" charset="0"/>
              </a:rPr>
              <a:t>webapp</a:t>
            </a:r>
            <a:endParaRPr lang="en-US" sz="1000" dirty="0">
              <a:solidFill>
                <a:schemeClr val="tx1"/>
              </a:solidFill>
              <a:latin typeface="Courier New" pitchFamily="49" charset="0"/>
              <a:cs typeface="Courier New" pitchFamily="49" charset="0"/>
            </a:endParaRPr>
          </a:p>
          <a:p>
            <a:r>
              <a:rPr lang="en-US" sz="1000" dirty="0">
                <a:solidFill>
                  <a:schemeClr val="tx1"/>
                </a:solidFill>
                <a:latin typeface="Courier New" pitchFamily="49" charset="0"/>
                <a:cs typeface="Courier New" pitchFamily="49" charset="0"/>
              </a:rPr>
              <a:t>[INFO] Assembling </a:t>
            </a:r>
            <a:r>
              <a:rPr lang="en-US" sz="1000" dirty="0" err="1">
                <a:solidFill>
                  <a:schemeClr val="tx1"/>
                </a:solidFill>
                <a:latin typeface="Courier New" pitchFamily="49" charset="0"/>
                <a:cs typeface="Courier New" pitchFamily="49" charset="0"/>
              </a:rPr>
              <a:t>webapp</a:t>
            </a:r>
            <a:r>
              <a:rPr lang="en-US" sz="1000" dirty="0">
                <a:solidFill>
                  <a:schemeClr val="tx1"/>
                </a:solidFill>
                <a:latin typeface="Courier New" pitchFamily="49" charset="0"/>
                <a:cs typeface="Courier New" pitchFamily="49" charset="0"/>
              </a:rPr>
              <a:t>[simple-</a:t>
            </a:r>
            <a:r>
              <a:rPr lang="en-US" sz="1000" dirty="0" err="1">
                <a:solidFill>
                  <a:schemeClr val="tx1"/>
                </a:solidFill>
                <a:latin typeface="Courier New" pitchFamily="49" charset="0"/>
                <a:cs typeface="Courier New" pitchFamily="49" charset="0"/>
              </a:rPr>
              <a:t>webapp</a:t>
            </a:r>
            <a:r>
              <a:rPr lang="en-US" sz="1000" dirty="0">
                <a:solidFill>
                  <a:schemeClr val="tx1"/>
                </a:solidFill>
                <a:latin typeface="Courier New" pitchFamily="49" charset="0"/>
                <a:cs typeface="Courier New" pitchFamily="49" charset="0"/>
              </a:rPr>
              <a:t>] in [C:\simple-webapp\target\simple-webapp]</a:t>
            </a:r>
          </a:p>
          <a:p>
            <a:r>
              <a:rPr lang="en-US" sz="1000" dirty="0">
                <a:solidFill>
                  <a:schemeClr val="tx1"/>
                </a:solidFill>
                <a:latin typeface="Courier New" pitchFamily="49" charset="0"/>
                <a:cs typeface="Courier New" pitchFamily="49" charset="0"/>
              </a:rPr>
              <a:t>[INFO] Processing war project</a:t>
            </a:r>
          </a:p>
          <a:p>
            <a:r>
              <a:rPr lang="en-US" sz="1000" dirty="0">
                <a:solidFill>
                  <a:schemeClr val="tx1"/>
                </a:solidFill>
                <a:latin typeface="Courier New" pitchFamily="49" charset="0"/>
                <a:cs typeface="Courier New" pitchFamily="49" charset="0"/>
              </a:rPr>
              <a:t>[INFO] Copying </a:t>
            </a:r>
            <a:r>
              <a:rPr lang="en-US" sz="1000" dirty="0" err="1">
                <a:solidFill>
                  <a:schemeClr val="tx1"/>
                </a:solidFill>
                <a:latin typeface="Courier New" pitchFamily="49" charset="0"/>
                <a:cs typeface="Courier New" pitchFamily="49" charset="0"/>
              </a:rPr>
              <a:t>webapp</a:t>
            </a:r>
            <a:r>
              <a:rPr lang="en-US" sz="1000" dirty="0">
                <a:solidFill>
                  <a:schemeClr val="tx1"/>
                </a:solidFill>
                <a:latin typeface="Courier New" pitchFamily="49" charset="0"/>
                <a:cs typeface="Courier New" pitchFamily="49" charset="0"/>
              </a:rPr>
              <a:t> resources[C:\simple-webapp\src\main\webapp]</a:t>
            </a:r>
          </a:p>
          <a:p>
            <a:r>
              <a:rPr lang="en-US" sz="1000" dirty="0">
                <a:solidFill>
                  <a:schemeClr val="tx1"/>
                </a:solidFill>
                <a:latin typeface="Courier New" pitchFamily="49" charset="0"/>
                <a:cs typeface="Courier New" pitchFamily="49" charset="0"/>
              </a:rPr>
              <a:t>[INFO] </a:t>
            </a:r>
            <a:r>
              <a:rPr lang="en-US" sz="1000" dirty="0" err="1">
                <a:solidFill>
                  <a:schemeClr val="tx1"/>
                </a:solidFill>
                <a:latin typeface="Courier New" pitchFamily="49" charset="0"/>
                <a:cs typeface="Courier New" pitchFamily="49" charset="0"/>
              </a:rPr>
              <a:t>Webapp</a:t>
            </a:r>
            <a:r>
              <a:rPr lang="en-US" sz="1000" dirty="0">
                <a:solidFill>
                  <a:schemeClr val="tx1"/>
                </a:solidFill>
                <a:latin typeface="Courier New" pitchFamily="49" charset="0"/>
                <a:cs typeface="Courier New" pitchFamily="49" charset="0"/>
              </a:rPr>
              <a:t> assembled in[31 </a:t>
            </a:r>
            <a:r>
              <a:rPr lang="en-US" sz="1000" dirty="0" err="1">
                <a:solidFill>
                  <a:schemeClr val="tx1"/>
                </a:solidFill>
                <a:latin typeface="Courier New" pitchFamily="49" charset="0"/>
                <a:cs typeface="Courier New" pitchFamily="49" charset="0"/>
              </a:rPr>
              <a:t>msecs</a:t>
            </a:r>
            <a:r>
              <a:rPr lang="en-US" sz="1000" dirty="0">
                <a:solidFill>
                  <a:schemeClr val="tx1"/>
                </a:solidFill>
                <a:latin typeface="Courier New" pitchFamily="49" charset="0"/>
                <a:cs typeface="Courier New" pitchFamily="49" charset="0"/>
              </a:rPr>
              <a:t>]</a:t>
            </a:r>
          </a:p>
          <a:p>
            <a:r>
              <a:rPr lang="en-US" sz="1000" dirty="0">
                <a:solidFill>
                  <a:schemeClr val="tx1"/>
                </a:solidFill>
                <a:latin typeface="Courier New" pitchFamily="49" charset="0"/>
                <a:cs typeface="Courier New" pitchFamily="49" charset="0"/>
              </a:rPr>
              <a:t>[INFO] Building war: C:\simple-webapp\target\simple-webapp.war</a:t>
            </a:r>
          </a:p>
          <a:p>
            <a:r>
              <a:rPr lang="en-US" sz="1000" dirty="0">
                <a:solidFill>
                  <a:schemeClr val="tx1"/>
                </a:solidFill>
                <a:latin typeface="Courier New" pitchFamily="49" charset="0"/>
                <a:cs typeface="Courier New" pitchFamily="49" charset="0"/>
              </a:rPr>
              <a:t>[INFO] [</a:t>
            </a:r>
            <a:r>
              <a:rPr lang="en-US" sz="1000" dirty="0" err="1">
                <a:solidFill>
                  <a:schemeClr val="tx1"/>
                </a:solidFill>
                <a:latin typeface="Courier New" pitchFamily="49" charset="0"/>
                <a:cs typeface="Courier New" pitchFamily="49" charset="0"/>
              </a:rPr>
              <a:t>install:install</a:t>
            </a:r>
            <a:r>
              <a:rPr lang="en-US" sz="1000" dirty="0">
                <a:solidFill>
                  <a:schemeClr val="tx1"/>
                </a:solidFill>
                <a:latin typeface="Courier New" pitchFamily="49" charset="0"/>
                <a:cs typeface="Courier New" pitchFamily="49" charset="0"/>
              </a:rPr>
              <a:t> {execution: default-install}]</a:t>
            </a:r>
          </a:p>
          <a:p>
            <a:r>
              <a:rPr lang="en-US" sz="1000" dirty="0">
                <a:solidFill>
                  <a:schemeClr val="tx1"/>
                </a:solidFill>
                <a:latin typeface="Courier New" pitchFamily="49" charset="0"/>
                <a:cs typeface="Courier New" pitchFamily="49" charset="0"/>
              </a:rPr>
              <a:t>[INFO] Installing C:\simple-webapp\target\simple-webapp.war to D:\Documents and Settings\john.alfred.s.blanch.MANILADC.001\.m2\repository\com\</a:t>
            </a:r>
            <a:r>
              <a:rPr lang="en-US" sz="1000" dirty="0" err="1">
                <a:solidFill>
                  <a:schemeClr val="tx1"/>
                </a:solidFill>
                <a:latin typeface="Courier New" pitchFamily="49" charset="0"/>
                <a:cs typeface="Courier New" pitchFamily="49" charset="0"/>
              </a:rPr>
              <a:t>dcsbootcamp</a:t>
            </a:r>
            <a:r>
              <a:rPr lang="en-US" sz="1000" dirty="0">
                <a:solidFill>
                  <a:schemeClr val="tx1"/>
                </a:solidFill>
                <a:latin typeface="Courier New" pitchFamily="49" charset="0"/>
                <a:cs typeface="Courier New" pitchFamily="49" charset="0"/>
              </a:rPr>
              <a:t>\maven\</a:t>
            </a:r>
          </a:p>
          <a:p>
            <a:r>
              <a:rPr lang="en-US" sz="1000" dirty="0">
                <a:solidFill>
                  <a:schemeClr val="tx1"/>
                </a:solidFill>
                <a:latin typeface="Courier New" pitchFamily="49" charset="0"/>
                <a:cs typeface="Courier New" pitchFamily="49" charset="0"/>
              </a:rPr>
              <a:t>simple-</a:t>
            </a:r>
            <a:r>
              <a:rPr lang="en-US" sz="1000" dirty="0" err="1">
                <a:solidFill>
                  <a:schemeClr val="tx1"/>
                </a:solidFill>
                <a:latin typeface="Courier New" pitchFamily="49" charset="0"/>
                <a:cs typeface="Courier New" pitchFamily="49" charset="0"/>
              </a:rPr>
              <a:t>webapp</a:t>
            </a:r>
            <a:r>
              <a:rPr lang="en-US" sz="1000" dirty="0">
                <a:solidFill>
                  <a:schemeClr val="tx1"/>
                </a:solidFill>
                <a:latin typeface="Courier New" pitchFamily="49" charset="0"/>
                <a:cs typeface="Courier New" pitchFamily="49" charset="0"/>
              </a:rPr>
              <a:t>\1.0-SNAPSHOT\simple-webapp-1.0-SNAPSHOT.war</a:t>
            </a:r>
          </a:p>
          <a:p>
            <a:r>
              <a:rPr lang="en-US" sz="1000" dirty="0">
                <a:solidFill>
                  <a:schemeClr val="tx1"/>
                </a:solidFill>
                <a:latin typeface="Courier New" pitchFamily="49" charset="0"/>
                <a:cs typeface="Courier New" pitchFamily="49" charset="0"/>
              </a:rPr>
              <a:t>[INFO] ------------------------------------------------------------------------</a:t>
            </a:r>
          </a:p>
          <a:p>
            <a:r>
              <a:rPr lang="en-US" sz="1000" dirty="0">
                <a:solidFill>
                  <a:schemeClr val="tx1"/>
                </a:solidFill>
                <a:latin typeface="Courier New" pitchFamily="49" charset="0"/>
                <a:cs typeface="Courier New" pitchFamily="49" charset="0"/>
              </a:rPr>
              <a:t>[INFO] BUILD SUCCESSFUL</a:t>
            </a:r>
          </a:p>
          <a:p>
            <a:r>
              <a:rPr lang="en-US" sz="1000" dirty="0">
                <a:solidFill>
                  <a:schemeClr val="tx1"/>
                </a:solidFill>
                <a:latin typeface="Courier New" pitchFamily="49" charset="0"/>
                <a:cs typeface="Courier New" pitchFamily="49" charset="0"/>
              </a:rPr>
              <a:t>[INFO] ------------------------------------------------------------------------</a:t>
            </a:r>
          </a:p>
          <a:p>
            <a:r>
              <a:rPr lang="en-US" sz="1000" dirty="0">
                <a:solidFill>
                  <a:schemeClr val="tx1"/>
                </a:solidFill>
                <a:latin typeface="Courier New" pitchFamily="49" charset="0"/>
                <a:cs typeface="Courier New" pitchFamily="49" charset="0"/>
              </a:rPr>
              <a:t>[INFO] Total time: 3 seconds</a:t>
            </a:r>
          </a:p>
          <a:p>
            <a:r>
              <a:rPr lang="en-US" sz="1000" dirty="0">
                <a:solidFill>
                  <a:schemeClr val="tx1"/>
                </a:solidFill>
                <a:latin typeface="Courier New" pitchFamily="49" charset="0"/>
                <a:cs typeface="Courier New" pitchFamily="49" charset="0"/>
              </a:rPr>
              <a:t>[INFO] Finished at: Fri Sep 16 16:57:48 CST 2011</a:t>
            </a:r>
          </a:p>
          <a:p>
            <a:r>
              <a:rPr lang="en-US" sz="1000" dirty="0">
                <a:solidFill>
                  <a:schemeClr val="tx1"/>
                </a:solidFill>
                <a:latin typeface="Courier New" pitchFamily="49" charset="0"/>
                <a:cs typeface="Courier New" pitchFamily="49" charset="0"/>
              </a:rPr>
              <a:t>[INFO] Final Memory: 9M/17M</a:t>
            </a:r>
          </a:p>
          <a:p>
            <a:r>
              <a:rPr lang="en-US" sz="1000" dirty="0">
                <a:solidFill>
                  <a:schemeClr val="bg1"/>
                </a:solidFill>
                <a:latin typeface="Courier New" pitchFamily="49" charset="0"/>
                <a:cs typeface="Courier New" pitchFamily="49" charset="0"/>
              </a:rPr>
              <a:t>[INFO] ------------------------------------------------------------------------</a:t>
            </a:r>
          </a:p>
          <a:p>
            <a:r>
              <a:rPr lang="en-US" sz="1000" dirty="0">
                <a:solidFill>
                  <a:schemeClr val="bg1"/>
                </a:solidFill>
                <a:latin typeface="Courier New" pitchFamily="49" charset="0"/>
                <a:cs typeface="Courier New" pitchFamily="49" charset="0"/>
              </a:rPr>
              <a:t>C:\simple-webapp&gt;</a:t>
            </a:r>
          </a:p>
        </p:txBody>
      </p:sp>
      <p:sp>
        <p:nvSpPr>
          <p:cNvPr id="8" name="TextBox 7"/>
          <p:cNvSpPr txBox="1"/>
          <p:nvPr/>
        </p:nvSpPr>
        <p:spPr>
          <a:xfrm>
            <a:off x="6853802" y="3007290"/>
            <a:ext cx="3578224" cy="954107"/>
          </a:xfrm>
          <a:prstGeom prst="rect">
            <a:avLst/>
          </a:prstGeom>
          <a:noFill/>
        </p:spPr>
        <p:txBody>
          <a:bodyPr wrap="none" rtlCol="0">
            <a:spAutoFit/>
          </a:bodyPr>
          <a:lstStyle/>
          <a:p>
            <a:r>
              <a:rPr lang="en-US" sz="1400" dirty="0">
                <a:solidFill>
                  <a:srgbClr val="FFFF00"/>
                </a:solidFill>
              </a:rPr>
              <a:t>As you can see, the web application has </a:t>
            </a:r>
          </a:p>
          <a:p>
            <a:r>
              <a:rPr lang="en-US" sz="1400" dirty="0">
                <a:solidFill>
                  <a:srgbClr val="FFFF00"/>
                </a:solidFill>
              </a:rPr>
              <a:t>been copied into the local repository. </a:t>
            </a:r>
          </a:p>
          <a:p>
            <a:r>
              <a:rPr lang="en-US" sz="1400" dirty="0">
                <a:solidFill>
                  <a:srgbClr val="FFFF00"/>
                </a:solidFill>
              </a:rPr>
              <a:t>This file is now available as a dependency </a:t>
            </a:r>
          </a:p>
          <a:p>
            <a:r>
              <a:rPr lang="en-US" sz="1400" dirty="0">
                <a:solidFill>
                  <a:srgbClr val="FFFF00"/>
                </a:solidFill>
              </a:rPr>
              <a:t>to other projects</a:t>
            </a:r>
          </a:p>
        </p:txBody>
      </p:sp>
    </p:spTree>
    <p:extLst>
      <p:ext uri="{BB962C8B-B14F-4D97-AF65-F5344CB8AC3E}">
        <p14:creationId xmlns:p14="http://schemas.microsoft.com/office/powerpoint/2010/main" val="350832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620889" y="274461"/>
            <a:ext cx="7018338" cy="1143000"/>
          </a:xfrm>
        </p:spPr>
        <p:txBody>
          <a:bodyPr anchor="t"/>
          <a:lstStyle/>
          <a:p>
            <a:pPr eaLnBrk="1" hangingPunct="1"/>
            <a:r>
              <a:rPr lang="en-GB" b="1" dirty="0">
                <a:latin typeface="Arial" charset="0"/>
                <a:cs typeface="Arial" charset="0"/>
              </a:rPr>
              <a:t>Adding Dependencies</a:t>
            </a:r>
          </a:p>
        </p:txBody>
      </p:sp>
      <p:sp>
        <p:nvSpPr>
          <p:cNvPr id="36867" name="TextBox 68"/>
          <p:cNvSpPr txBox="1">
            <a:spLocks noChangeArrowheads="1"/>
          </p:cNvSpPr>
          <p:nvPr/>
        </p:nvSpPr>
        <p:spPr bwMode="auto">
          <a:xfrm>
            <a:off x="1906588" y="996950"/>
            <a:ext cx="8488362" cy="369332"/>
          </a:xfrm>
          <a:prstGeom prst="rect">
            <a:avLst/>
          </a:prstGeom>
          <a:noFill/>
          <a:ln w="9525">
            <a:noFill/>
            <a:miter lim="800000"/>
            <a:headEnd/>
            <a:tailEnd/>
          </a:ln>
        </p:spPr>
        <p:txBody>
          <a:bodyPr>
            <a:spAutoFit/>
          </a:bodyPr>
          <a:lstStyle/>
          <a:p>
            <a:pPr marL="342900" indent="-342900"/>
            <a:r>
              <a:rPr lang="en-US" dirty="0"/>
              <a:t> .</a:t>
            </a:r>
          </a:p>
        </p:txBody>
      </p:sp>
      <p:sp>
        <p:nvSpPr>
          <p:cNvPr id="36868" name="Text Box 6"/>
          <p:cNvSpPr txBox="1">
            <a:spLocks noChangeArrowheads="1"/>
          </p:cNvSpPr>
          <p:nvPr/>
        </p:nvSpPr>
        <p:spPr bwMode="auto">
          <a:xfrm>
            <a:off x="1960040" y="1245346"/>
            <a:ext cx="8033033" cy="4247317"/>
          </a:xfrm>
          <a:prstGeom prst="rect">
            <a:avLst/>
          </a:prstGeom>
          <a:noFill/>
          <a:ln w="9525">
            <a:noFill/>
            <a:miter lim="800000"/>
            <a:headEnd/>
            <a:tailEnd/>
          </a:ln>
        </p:spPr>
        <p:txBody>
          <a:bodyPr wrap="none">
            <a:spAutoFit/>
          </a:bodyPr>
          <a:lstStyle/>
          <a:p>
            <a:r>
              <a:rPr lang="en-US" dirty="0">
                <a:solidFill>
                  <a:schemeClr val="bg1"/>
                </a:solidFill>
              </a:rPr>
              <a:t>A dependency is simply a way of expressing that the current project requires </a:t>
            </a:r>
          </a:p>
          <a:p>
            <a:r>
              <a:rPr lang="en-US" dirty="0">
                <a:solidFill>
                  <a:schemeClr val="bg1"/>
                </a:solidFill>
              </a:rPr>
              <a:t>another project in order to build or run in some way, </a:t>
            </a:r>
          </a:p>
          <a:p>
            <a:r>
              <a:rPr lang="en-US" dirty="0">
                <a:solidFill>
                  <a:schemeClr val="bg1"/>
                </a:solidFill>
              </a:rPr>
              <a:t>using the Maven coordinates to locate it.</a:t>
            </a:r>
          </a:p>
          <a:p>
            <a:endParaRPr lang="en-US" dirty="0">
              <a:solidFill>
                <a:schemeClr val="bg1"/>
              </a:solidFill>
            </a:endParaRPr>
          </a:p>
          <a:p>
            <a:r>
              <a:rPr lang="en-US" dirty="0">
                <a:solidFill>
                  <a:schemeClr val="bg1"/>
                </a:solidFill>
              </a:rPr>
              <a:t>The dependency may be the following:</a:t>
            </a:r>
          </a:p>
          <a:p>
            <a:endParaRPr lang="en-US" dirty="0">
              <a:solidFill>
                <a:schemeClr val="bg1"/>
              </a:solidFill>
            </a:endParaRPr>
          </a:p>
          <a:p>
            <a:pPr marL="342900" indent="-342900">
              <a:buFont typeface="+mj-lt"/>
              <a:buAutoNum type="arabicPeriod"/>
            </a:pPr>
            <a:r>
              <a:rPr lang="en-US" dirty="0">
                <a:solidFill>
                  <a:schemeClr val="bg1"/>
                </a:solidFill>
              </a:rPr>
              <a:t>another project you are building at the same time.</a:t>
            </a:r>
          </a:p>
          <a:p>
            <a:pPr marL="342900" indent="-342900"/>
            <a:endParaRPr lang="en-US" dirty="0">
              <a:solidFill>
                <a:schemeClr val="bg1"/>
              </a:solidFill>
            </a:endParaRPr>
          </a:p>
          <a:p>
            <a:pPr marL="342900" indent="-342900"/>
            <a:r>
              <a:rPr lang="en-US" dirty="0">
                <a:solidFill>
                  <a:schemeClr val="bg1"/>
                </a:solidFill>
              </a:rPr>
              <a:t>2.  another project you have already built on the current machine</a:t>
            </a:r>
          </a:p>
          <a:p>
            <a:pPr marL="342900" indent="-342900"/>
            <a:r>
              <a:rPr lang="en-US" dirty="0">
                <a:solidFill>
                  <a:schemeClr val="bg1"/>
                </a:solidFill>
              </a:rPr>
              <a:t>     (shared from the local repository).</a:t>
            </a:r>
          </a:p>
          <a:p>
            <a:pPr marL="342900" indent="-342900"/>
            <a:endParaRPr lang="en-US" dirty="0">
              <a:solidFill>
                <a:schemeClr val="bg1"/>
              </a:solidFill>
            </a:endParaRPr>
          </a:p>
          <a:p>
            <a:pPr marL="342900" indent="-342900">
              <a:buAutoNum type="arabicPeriod" startAt="3"/>
            </a:pPr>
            <a:r>
              <a:rPr lang="en-US" dirty="0">
                <a:solidFill>
                  <a:schemeClr val="bg1"/>
                </a:solidFill>
              </a:rPr>
              <a:t>a project built by another team member or a third party </a:t>
            </a:r>
          </a:p>
          <a:p>
            <a:pPr marL="342900" indent="-342900"/>
            <a:r>
              <a:rPr lang="en-US" dirty="0">
                <a:solidFill>
                  <a:schemeClr val="bg1"/>
                </a:solidFill>
              </a:rPr>
              <a:t>     (downloaded from a remote repository).</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093699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381003" y="223282"/>
            <a:ext cx="7018338" cy="1143000"/>
          </a:xfrm>
        </p:spPr>
        <p:txBody>
          <a:bodyPr anchor="t"/>
          <a:lstStyle/>
          <a:p>
            <a:pPr eaLnBrk="1" hangingPunct="1"/>
            <a:r>
              <a:rPr lang="en-GB" sz="3200" b="1" dirty="0">
                <a:latin typeface="Arial" charset="0"/>
                <a:cs typeface="Arial" charset="0"/>
              </a:rPr>
              <a:t>Adding Dependencies</a:t>
            </a:r>
          </a:p>
        </p:txBody>
      </p:sp>
      <p:sp>
        <p:nvSpPr>
          <p:cNvPr id="36867" name="TextBox 68"/>
          <p:cNvSpPr txBox="1">
            <a:spLocks noChangeArrowheads="1"/>
          </p:cNvSpPr>
          <p:nvPr/>
        </p:nvSpPr>
        <p:spPr bwMode="auto">
          <a:xfrm>
            <a:off x="1906588" y="996950"/>
            <a:ext cx="8488362" cy="369332"/>
          </a:xfrm>
          <a:prstGeom prst="rect">
            <a:avLst/>
          </a:prstGeom>
          <a:noFill/>
          <a:ln w="9525">
            <a:noFill/>
            <a:miter lim="800000"/>
            <a:headEnd/>
            <a:tailEnd/>
          </a:ln>
        </p:spPr>
        <p:txBody>
          <a:bodyPr>
            <a:spAutoFit/>
          </a:bodyPr>
          <a:lstStyle/>
          <a:p>
            <a:pPr marL="342900" indent="-342900"/>
            <a:r>
              <a:rPr lang="en-US" dirty="0"/>
              <a:t> .</a:t>
            </a:r>
          </a:p>
        </p:txBody>
      </p:sp>
      <p:sp>
        <p:nvSpPr>
          <p:cNvPr id="36868" name="Text Box 6"/>
          <p:cNvSpPr txBox="1">
            <a:spLocks noChangeArrowheads="1"/>
          </p:cNvSpPr>
          <p:nvPr/>
        </p:nvSpPr>
        <p:spPr bwMode="auto">
          <a:xfrm>
            <a:off x="1743050" y="1164686"/>
            <a:ext cx="8273845" cy="1754326"/>
          </a:xfrm>
          <a:prstGeom prst="rect">
            <a:avLst/>
          </a:prstGeom>
          <a:noFill/>
          <a:ln w="9525">
            <a:noFill/>
            <a:miter lim="800000"/>
            <a:headEnd/>
            <a:tailEnd/>
          </a:ln>
        </p:spPr>
        <p:txBody>
          <a:bodyPr wrap="square">
            <a:spAutoFit/>
          </a:bodyPr>
          <a:lstStyle/>
          <a:p>
            <a:pPr fontAlgn="t"/>
            <a:r>
              <a:rPr lang="en-US" dirty="0">
                <a:solidFill>
                  <a:schemeClr val="bg1"/>
                </a:solidFill>
              </a:rPr>
              <a:t> create a source file called :</a:t>
            </a:r>
          </a:p>
          <a:p>
            <a:pPr fontAlgn="t"/>
            <a:r>
              <a:rPr lang="en-US" dirty="0">
                <a:solidFill>
                  <a:schemeClr val="bg1"/>
                </a:solidFill>
              </a:rPr>
              <a:t> </a:t>
            </a:r>
            <a:r>
              <a:rPr lang="en-US" b="1" dirty="0" err="1">
                <a:solidFill>
                  <a:schemeClr val="bg1"/>
                </a:solidFill>
              </a:rPr>
              <a:t>src</a:t>
            </a:r>
            <a:r>
              <a:rPr lang="en-US" b="1" dirty="0">
                <a:solidFill>
                  <a:schemeClr val="bg1"/>
                </a:solidFill>
              </a:rPr>
              <a:t>/main/java/com/</a:t>
            </a:r>
            <a:r>
              <a:rPr lang="en-US" b="1" dirty="0" err="1">
                <a:solidFill>
                  <a:schemeClr val="bg1"/>
                </a:solidFill>
              </a:rPr>
              <a:t>dcsbootcamp</a:t>
            </a:r>
            <a:r>
              <a:rPr lang="en-US" b="1" dirty="0">
                <a:solidFill>
                  <a:schemeClr val="bg1"/>
                </a:solidFill>
              </a:rPr>
              <a:t>/maven/ExampleAction.java</a:t>
            </a:r>
          </a:p>
          <a:p>
            <a:pPr fontAlgn="t"/>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7" name="Rectangle 6"/>
          <p:cNvSpPr/>
          <p:nvPr/>
        </p:nvSpPr>
        <p:spPr>
          <a:xfrm>
            <a:off x="2276168" y="2470828"/>
            <a:ext cx="7388942"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package </a:t>
            </a:r>
            <a:r>
              <a:rPr lang="en-US" dirty="0" err="1"/>
              <a:t>com.dcsbootcamp.maven</a:t>
            </a:r>
            <a:r>
              <a:rPr lang="en-US" dirty="0"/>
              <a:t>;</a:t>
            </a:r>
          </a:p>
          <a:p>
            <a:r>
              <a:rPr lang="en-US" dirty="0"/>
              <a:t>import org.slf4j.*;</a:t>
            </a:r>
          </a:p>
          <a:p>
            <a:endParaRPr lang="en-US" dirty="0"/>
          </a:p>
          <a:p>
            <a:r>
              <a:rPr lang="en-US" dirty="0"/>
              <a:t>public class </a:t>
            </a:r>
            <a:r>
              <a:rPr lang="en-US" dirty="0" err="1"/>
              <a:t>ExampleAction</a:t>
            </a:r>
            <a:r>
              <a:rPr lang="en-US" dirty="0"/>
              <a:t> {</a:t>
            </a:r>
          </a:p>
          <a:p>
            <a:r>
              <a:rPr lang="en-US" dirty="0"/>
              <a:t>        final Logger </a:t>
            </a:r>
            <a:r>
              <a:rPr lang="en-US" dirty="0" err="1"/>
              <a:t>logger</a:t>
            </a:r>
            <a:r>
              <a:rPr lang="en-US" dirty="0"/>
              <a:t> =</a:t>
            </a:r>
          </a:p>
          <a:p>
            <a:r>
              <a:rPr lang="en-US" dirty="0"/>
              <a:t>            </a:t>
            </a:r>
            <a:r>
              <a:rPr lang="en-US" dirty="0" err="1"/>
              <a:t>LoggerFactory.getLogger</a:t>
            </a:r>
            <a:r>
              <a:rPr lang="en-US" dirty="0"/>
              <a:t>(</a:t>
            </a:r>
            <a:r>
              <a:rPr lang="en-US" dirty="0" err="1"/>
              <a:t>ExampleAction.class</a:t>
            </a:r>
            <a:r>
              <a:rPr lang="en-US" dirty="0"/>
              <a:t>);</a:t>
            </a:r>
          </a:p>
          <a:p>
            <a:r>
              <a:rPr lang="en-US" dirty="0"/>
              <a:t>        public </a:t>
            </a:r>
            <a:r>
              <a:rPr lang="en-US" dirty="0" err="1"/>
              <a:t>boolean</a:t>
            </a:r>
            <a:r>
              <a:rPr lang="en-US" dirty="0"/>
              <a:t> execute() {</a:t>
            </a:r>
          </a:p>
          <a:p>
            <a:r>
              <a:rPr lang="en-US" dirty="0"/>
              <a:t>            logger.info( "Example action executed" );</a:t>
            </a:r>
          </a:p>
          <a:p>
            <a:r>
              <a:rPr lang="en-US" dirty="0"/>
              <a:t>            return true;</a:t>
            </a:r>
          </a:p>
          <a:p>
            <a:r>
              <a:rPr lang="en-US" dirty="0"/>
              <a:t>         }</a:t>
            </a:r>
          </a:p>
          <a:p>
            <a:r>
              <a:rPr lang="en-US" dirty="0"/>
              <a:t>    }</a:t>
            </a:r>
          </a:p>
        </p:txBody>
      </p:sp>
      <p:sp>
        <p:nvSpPr>
          <p:cNvPr id="9" name="Rectangle 8"/>
          <p:cNvSpPr/>
          <p:nvPr/>
        </p:nvSpPr>
        <p:spPr>
          <a:xfrm>
            <a:off x="1937180" y="5777785"/>
            <a:ext cx="6813755" cy="369332"/>
          </a:xfrm>
          <a:prstGeom prst="rect">
            <a:avLst/>
          </a:prstGeom>
        </p:spPr>
        <p:txBody>
          <a:bodyPr wrap="square">
            <a:spAutoFit/>
          </a:bodyPr>
          <a:lstStyle/>
          <a:p>
            <a:r>
              <a:rPr lang="en-US" dirty="0">
                <a:solidFill>
                  <a:schemeClr val="bg1"/>
                </a:solidFill>
              </a:rPr>
              <a:t>Note that the third party library </a:t>
            </a:r>
            <a:r>
              <a:rPr lang="en-US" b="1" dirty="0">
                <a:solidFill>
                  <a:schemeClr val="bg1"/>
                </a:solidFill>
              </a:rPr>
              <a:t>SLF4J</a:t>
            </a:r>
            <a:r>
              <a:rPr lang="en-US" dirty="0">
                <a:solidFill>
                  <a:schemeClr val="bg1"/>
                </a:solidFill>
              </a:rPr>
              <a:t> (</a:t>
            </a:r>
            <a:r>
              <a:rPr lang="en-US" dirty="0">
                <a:solidFill>
                  <a:schemeClr val="bg1"/>
                </a:solidFill>
                <a:hlinkClick r:id="rId3"/>
              </a:rPr>
              <a:t>http://slf4j.org</a:t>
            </a:r>
            <a:r>
              <a:rPr lang="en-US" dirty="0">
                <a:solidFill>
                  <a:schemeClr val="bg1"/>
                </a:solidFill>
              </a:rPr>
              <a:t>) is used.</a:t>
            </a:r>
          </a:p>
        </p:txBody>
      </p:sp>
    </p:spTree>
    <p:extLst>
      <p:ext uri="{BB962C8B-B14F-4D97-AF65-F5344CB8AC3E}">
        <p14:creationId xmlns:p14="http://schemas.microsoft.com/office/powerpoint/2010/main" val="3537216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0" y="244475"/>
            <a:ext cx="7018338" cy="1143000"/>
          </a:xfrm>
        </p:spPr>
        <p:txBody>
          <a:bodyPr anchor="t"/>
          <a:lstStyle/>
          <a:p>
            <a:pPr eaLnBrk="1" hangingPunct="1"/>
            <a:r>
              <a:rPr lang="en-GB" b="1" dirty="0">
                <a:latin typeface="Arial" charset="0"/>
                <a:cs typeface="Arial" charset="0"/>
              </a:rPr>
              <a:t>Adding Dependencies</a:t>
            </a:r>
          </a:p>
        </p:txBody>
      </p:sp>
      <p:sp>
        <p:nvSpPr>
          <p:cNvPr id="36867" name="TextBox 68"/>
          <p:cNvSpPr txBox="1">
            <a:spLocks noChangeArrowheads="1"/>
          </p:cNvSpPr>
          <p:nvPr/>
        </p:nvSpPr>
        <p:spPr bwMode="auto">
          <a:xfrm>
            <a:off x="1906588" y="996950"/>
            <a:ext cx="8488362" cy="369332"/>
          </a:xfrm>
          <a:prstGeom prst="rect">
            <a:avLst/>
          </a:prstGeom>
          <a:noFill/>
          <a:ln w="9525">
            <a:noFill/>
            <a:miter lim="800000"/>
            <a:headEnd/>
            <a:tailEnd/>
          </a:ln>
        </p:spPr>
        <p:txBody>
          <a:bodyPr>
            <a:spAutoFit/>
          </a:bodyPr>
          <a:lstStyle/>
          <a:p>
            <a:pPr marL="342900" indent="-342900"/>
            <a:r>
              <a:rPr lang="en-US" dirty="0"/>
              <a:t> .</a:t>
            </a:r>
          </a:p>
        </p:txBody>
      </p:sp>
      <p:sp>
        <p:nvSpPr>
          <p:cNvPr id="10" name="Rectangle 9"/>
          <p:cNvSpPr/>
          <p:nvPr/>
        </p:nvSpPr>
        <p:spPr>
          <a:xfrm>
            <a:off x="1766888" y="764024"/>
            <a:ext cx="8558212" cy="6093976"/>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1000" dirty="0">
                <a:latin typeface="Courier New" pitchFamily="49" charset="0"/>
                <a:cs typeface="Courier New" pitchFamily="49" charset="0"/>
              </a:rPr>
              <a:t>C:\simple-webapp&gt;</a:t>
            </a:r>
            <a:r>
              <a:rPr lang="en-US" sz="1000" dirty="0" err="1">
                <a:latin typeface="Courier New" pitchFamily="49" charset="0"/>
                <a:cs typeface="Courier New" pitchFamily="49" charset="0"/>
              </a:rPr>
              <a:t>mvn</a:t>
            </a:r>
            <a:r>
              <a:rPr lang="en-US" sz="1000" dirty="0">
                <a:latin typeface="Courier New" pitchFamily="49" charset="0"/>
                <a:cs typeface="Courier New" pitchFamily="49" charset="0"/>
              </a:rPr>
              <a:t> compile</a:t>
            </a:r>
          </a:p>
          <a:p>
            <a:r>
              <a:rPr lang="en-US" sz="1000" dirty="0">
                <a:latin typeface="Courier New" pitchFamily="49" charset="0"/>
                <a:cs typeface="Courier New" pitchFamily="49" charset="0"/>
              </a:rPr>
              <a:t>[INFO] Scanning for projects...</a:t>
            </a:r>
          </a:p>
          <a:p>
            <a:r>
              <a:rPr lang="en-US" sz="1000" dirty="0">
                <a:latin typeface="Courier New" pitchFamily="49" charset="0"/>
                <a:cs typeface="Courier New" pitchFamily="49" charset="0"/>
              </a:rPr>
              <a:t>[INFO] ------------------------------------------------------------------------</a:t>
            </a:r>
          </a:p>
          <a:p>
            <a:r>
              <a:rPr lang="en-US" sz="1000" dirty="0">
                <a:latin typeface="Courier New" pitchFamily="49" charset="0"/>
                <a:cs typeface="Courier New" pitchFamily="49" charset="0"/>
              </a:rPr>
              <a:t>[INFO] Building simple-</a:t>
            </a:r>
            <a:r>
              <a:rPr lang="en-US" sz="1000" dirty="0" err="1">
                <a:latin typeface="Courier New" pitchFamily="49" charset="0"/>
                <a:cs typeface="Courier New" pitchFamily="49" charset="0"/>
              </a:rPr>
              <a:t>webapp</a:t>
            </a:r>
            <a:r>
              <a:rPr lang="en-US" sz="1000" dirty="0">
                <a:latin typeface="Courier New" pitchFamily="49" charset="0"/>
                <a:cs typeface="Courier New" pitchFamily="49" charset="0"/>
              </a:rPr>
              <a:t> Maven </a:t>
            </a:r>
            <a:r>
              <a:rPr lang="en-US" sz="1000" dirty="0" err="1">
                <a:latin typeface="Courier New" pitchFamily="49" charset="0"/>
                <a:cs typeface="Courier New" pitchFamily="49" charset="0"/>
              </a:rPr>
              <a:t>Webapp</a:t>
            </a:r>
            <a:endParaRPr lang="en-US" sz="1000" dirty="0">
              <a:latin typeface="Courier New" pitchFamily="49" charset="0"/>
              <a:cs typeface="Courier New" pitchFamily="49" charset="0"/>
            </a:endParaRPr>
          </a:p>
          <a:p>
            <a:r>
              <a:rPr lang="en-US" sz="1000" dirty="0">
                <a:latin typeface="Courier New" pitchFamily="49" charset="0"/>
                <a:cs typeface="Courier New" pitchFamily="49" charset="0"/>
              </a:rPr>
              <a:t>[INFO]    task-segment: [compile]</a:t>
            </a:r>
          </a:p>
          <a:p>
            <a:r>
              <a:rPr lang="en-US" sz="1000" dirty="0">
                <a:latin typeface="Courier New" pitchFamily="49" charset="0"/>
                <a:cs typeface="Courier New" pitchFamily="49" charset="0"/>
              </a:rPr>
              <a:t>[INFO] ------------------------------------------------------------------------</a:t>
            </a:r>
          </a:p>
          <a:p>
            <a:r>
              <a:rPr lang="en-US" sz="1000" dirty="0">
                <a:latin typeface="Courier New" pitchFamily="49" charset="0"/>
                <a:cs typeface="Courier New" pitchFamily="49" charset="0"/>
              </a:rPr>
              <a:t>[INFO] [</a:t>
            </a:r>
            <a:r>
              <a:rPr lang="en-US" sz="1000" dirty="0" err="1">
                <a:latin typeface="Courier New" pitchFamily="49" charset="0"/>
                <a:cs typeface="Courier New" pitchFamily="49" charset="0"/>
              </a:rPr>
              <a:t>resources:resources</a:t>
            </a:r>
            <a:r>
              <a:rPr lang="en-US" sz="1000" dirty="0">
                <a:latin typeface="Courier New" pitchFamily="49" charset="0"/>
                <a:cs typeface="Courier New" pitchFamily="49" charset="0"/>
              </a:rPr>
              <a:t> {execution: default-resources}]</a:t>
            </a:r>
          </a:p>
          <a:p>
            <a:r>
              <a:rPr lang="en-US" sz="1000" dirty="0">
                <a:latin typeface="Courier New" pitchFamily="49" charset="0"/>
                <a:cs typeface="Courier New" pitchFamily="49" charset="0"/>
              </a:rPr>
              <a:t>[WARNING] Using platform encoding (Cp1252 actually) to copy filtered resources,</a:t>
            </a:r>
          </a:p>
          <a:p>
            <a:r>
              <a:rPr lang="en-US" sz="1000" dirty="0">
                <a:latin typeface="Courier New" pitchFamily="49" charset="0"/>
                <a:cs typeface="Courier New" pitchFamily="49" charset="0"/>
              </a:rPr>
              <a:t>i.e. build is platform dependent!</a:t>
            </a:r>
          </a:p>
          <a:p>
            <a:r>
              <a:rPr lang="en-US" sz="1000" dirty="0">
                <a:latin typeface="Courier New" pitchFamily="49" charset="0"/>
                <a:cs typeface="Courier New" pitchFamily="49" charset="0"/>
              </a:rPr>
              <a:t>[INFO] Copying 0 resource</a:t>
            </a:r>
          </a:p>
          <a:p>
            <a:r>
              <a:rPr lang="en-US" sz="1000" dirty="0">
                <a:latin typeface="Courier New" pitchFamily="49" charset="0"/>
                <a:cs typeface="Courier New" pitchFamily="49" charset="0"/>
              </a:rPr>
              <a:t>[INFO] [</a:t>
            </a:r>
            <a:r>
              <a:rPr lang="en-US" sz="1000" dirty="0" err="1">
                <a:latin typeface="Courier New" pitchFamily="49" charset="0"/>
                <a:cs typeface="Courier New" pitchFamily="49" charset="0"/>
              </a:rPr>
              <a:t>compiler:compile</a:t>
            </a:r>
            <a:r>
              <a:rPr lang="en-US" sz="1000" dirty="0">
                <a:latin typeface="Courier New" pitchFamily="49" charset="0"/>
                <a:cs typeface="Courier New" pitchFamily="49" charset="0"/>
              </a:rPr>
              <a:t> {execution: default-compile}]</a:t>
            </a:r>
          </a:p>
          <a:p>
            <a:r>
              <a:rPr lang="en-US" sz="1000" dirty="0">
                <a:latin typeface="Courier New" pitchFamily="49" charset="0"/>
                <a:cs typeface="Courier New" pitchFamily="49" charset="0"/>
              </a:rPr>
              <a:t>[INFO] Compiling 1 source file to C:\simple-webapp\target\classes</a:t>
            </a:r>
          </a:p>
          <a:p>
            <a:r>
              <a:rPr lang="en-US" sz="1000" dirty="0">
                <a:latin typeface="Courier New" pitchFamily="49" charset="0"/>
                <a:cs typeface="Courier New" pitchFamily="49" charset="0"/>
              </a:rPr>
              <a:t>[INFO] ------------------------------------------------------------------------</a:t>
            </a:r>
          </a:p>
          <a:p>
            <a:r>
              <a:rPr lang="en-US" sz="1000" dirty="0">
                <a:latin typeface="Courier New" pitchFamily="49" charset="0"/>
                <a:cs typeface="Courier New" pitchFamily="49" charset="0"/>
              </a:rPr>
              <a:t>[ERROR] </a:t>
            </a:r>
            <a:r>
              <a:rPr lang="en-US" sz="1000" dirty="0">
                <a:solidFill>
                  <a:schemeClr val="tx2">
                    <a:lumMod val="40000"/>
                    <a:lumOff val="60000"/>
                  </a:schemeClr>
                </a:solidFill>
                <a:latin typeface="Courier New" pitchFamily="49" charset="0"/>
                <a:cs typeface="Courier New" pitchFamily="49" charset="0"/>
              </a:rPr>
              <a:t>BUILD FAILURE</a:t>
            </a:r>
          </a:p>
          <a:p>
            <a:r>
              <a:rPr lang="en-US" sz="1000" dirty="0">
                <a:latin typeface="Courier New" pitchFamily="49" charset="0"/>
                <a:cs typeface="Courier New" pitchFamily="49" charset="0"/>
              </a:rPr>
              <a:t>[INFO] ------------------------------------------------------------------------</a:t>
            </a:r>
          </a:p>
          <a:p>
            <a:r>
              <a:rPr lang="en-US" sz="1000" dirty="0">
                <a:latin typeface="Courier New" pitchFamily="49" charset="0"/>
                <a:cs typeface="Courier New" pitchFamily="49" charset="0"/>
              </a:rPr>
              <a:t>[INFO] Compilation failure</a:t>
            </a:r>
          </a:p>
          <a:p>
            <a:endParaRPr lang="en-US" sz="1000" dirty="0">
              <a:latin typeface="Courier New" pitchFamily="49" charset="0"/>
              <a:cs typeface="Courier New" pitchFamily="49" charset="0"/>
            </a:endParaRPr>
          </a:p>
          <a:p>
            <a:r>
              <a:rPr lang="en-US" sz="1000" dirty="0">
                <a:latin typeface="Courier New" pitchFamily="49" charset="0"/>
                <a:cs typeface="Courier New" pitchFamily="49" charset="0"/>
              </a:rPr>
              <a:t>C:\simple-webapp\src\main\java\com\dcsbootcamp\maven\ExampleAction.java:[2,0] pa</a:t>
            </a:r>
          </a:p>
          <a:p>
            <a:r>
              <a:rPr lang="en-US" sz="1000" dirty="0" err="1">
                <a:latin typeface="Courier New" pitchFamily="49" charset="0"/>
                <a:cs typeface="Courier New" pitchFamily="49" charset="0"/>
              </a:rPr>
              <a:t>ckage</a:t>
            </a:r>
            <a:r>
              <a:rPr lang="en-US" sz="1000" dirty="0">
                <a:latin typeface="Courier New" pitchFamily="49" charset="0"/>
                <a:cs typeface="Courier New" pitchFamily="49" charset="0"/>
              </a:rPr>
              <a:t> </a:t>
            </a:r>
            <a:r>
              <a:rPr lang="en-US" sz="1000" dirty="0">
                <a:solidFill>
                  <a:schemeClr val="tx2">
                    <a:lumMod val="40000"/>
                    <a:lumOff val="60000"/>
                  </a:schemeClr>
                </a:solidFill>
                <a:latin typeface="Courier New" pitchFamily="49" charset="0"/>
                <a:cs typeface="Courier New" pitchFamily="49" charset="0"/>
              </a:rPr>
              <a:t>org.slf4j does not exist</a:t>
            </a:r>
          </a:p>
          <a:p>
            <a:endParaRPr lang="en-US" sz="1000" dirty="0">
              <a:latin typeface="Courier New" pitchFamily="49" charset="0"/>
              <a:cs typeface="Courier New" pitchFamily="49" charset="0"/>
            </a:endParaRPr>
          </a:p>
          <a:p>
            <a:r>
              <a:rPr lang="en-US" sz="1000" dirty="0">
                <a:latin typeface="Courier New" pitchFamily="49" charset="0"/>
                <a:cs typeface="Courier New" pitchFamily="49" charset="0"/>
              </a:rPr>
              <a:t>C:\simple-webapp\src\main\java\com\dcsbootcamp\maven\ExampleAction.java:[5,14] c</a:t>
            </a:r>
          </a:p>
          <a:p>
            <a:r>
              <a:rPr lang="en-US" sz="1000" dirty="0" err="1">
                <a:latin typeface="Courier New" pitchFamily="49" charset="0"/>
                <a:cs typeface="Courier New" pitchFamily="49" charset="0"/>
              </a:rPr>
              <a:t>annot</a:t>
            </a:r>
            <a:r>
              <a:rPr lang="en-US" sz="1000" dirty="0">
                <a:latin typeface="Courier New" pitchFamily="49" charset="0"/>
                <a:cs typeface="Courier New" pitchFamily="49" charset="0"/>
              </a:rPr>
              <a:t> find symbol</a:t>
            </a:r>
          </a:p>
          <a:p>
            <a:r>
              <a:rPr lang="en-US" sz="1000" dirty="0">
                <a:latin typeface="Courier New" pitchFamily="49" charset="0"/>
                <a:cs typeface="Courier New" pitchFamily="49" charset="0"/>
              </a:rPr>
              <a:t>symbol  : class Logger</a:t>
            </a:r>
          </a:p>
          <a:p>
            <a:r>
              <a:rPr lang="en-US" sz="1000" dirty="0">
                <a:latin typeface="Courier New" pitchFamily="49" charset="0"/>
                <a:cs typeface="Courier New" pitchFamily="49" charset="0"/>
              </a:rPr>
              <a:t>location: class </a:t>
            </a:r>
            <a:r>
              <a:rPr lang="en-US" sz="1000" dirty="0" err="1">
                <a:latin typeface="Courier New" pitchFamily="49" charset="0"/>
                <a:cs typeface="Courier New" pitchFamily="49" charset="0"/>
              </a:rPr>
              <a:t>com.dcsbootcamp.maven.ExampleAction</a:t>
            </a:r>
            <a:endParaRPr lang="en-US" sz="1000" dirty="0">
              <a:latin typeface="Courier New" pitchFamily="49" charset="0"/>
              <a:cs typeface="Courier New" pitchFamily="49" charset="0"/>
            </a:endParaRPr>
          </a:p>
          <a:p>
            <a:endParaRPr lang="en-US" sz="1000" dirty="0">
              <a:latin typeface="Courier New" pitchFamily="49" charset="0"/>
              <a:cs typeface="Courier New" pitchFamily="49" charset="0"/>
            </a:endParaRPr>
          </a:p>
          <a:p>
            <a:r>
              <a:rPr lang="en-US" sz="1000" dirty="0">
                <a:latin typeface="Courier New" pitchFamily="49" charset="0"/>
                <a:cs typeface="Courier New" pitchFamily="49" charset="0"/>
              </a:rPr>
              <a:t>C:\simple-webapp\src\main\java\com\dcsbootcamp\maven\ExampleAction.java:[6,12] c</a:t>
            </a:r>
          </a:p>
          <a:p>
            <a:r>
              <a:rPr lang="en-US" sz="1000" dirty="0" err="1">
                <a:latin typeface="Courier New" pitchFamily="49" charset="0"/>
                <a:cs typeface="Courier New" pitchFamily="49" charset="0"/>
              </a:rPr>
              <a:t>annot</a:t>
            </a:r>
            <a:r>
              <a:rPr lang="en-US" sz="1000" dirty="0">
                <a:latin typeface="Courier New" pitchFamily="49" charset="0"/>
                <a:cs typeface="Courier New" pitchFamily="49" charset="0"/>
              </a:rPr>
              <a:t> find symbol</a:t>
            </a:r>
          </a:p>
          <a:p>
            <a:r>
              <a:rPr lang="en-US" sz="1000" dirty="0">
                <a:latin typeface="Courier New" pitchFamily="49" charset="0"/>
                <a:cs typeface="Courier New" pitchFamily="49" charset="0"/>
              </a:rPr>
              <a:t>symbol  : variable </a:t>
            </a:r>
            <a:r>
              <a:rPr lang="en-US" sz="1000" dirty="0" err="1">
                <a:latin typeface="Courier New" pitchFamily="49" charset="0"/>
                <a:cs typeface="Courier New" pitchFamily="49" charset="0"/>
              </a:rPr>
              <a:t>LoggerFactory</a:t>
            </a:r>
            <a:endParaRPr lang="en-US" sz="1000" dirty="0">
              <a:latin typeface="Courier New" pitchFamily="49" charset="0"/>
              <a:cs typeface="Courier New" pitchFamily="49" charset="0"/>
            </a:endParaRPr>
          </a:p>
          <a:p>
            <a:r>
              <a:rPr lang="en-US" sz="1000" dirty="0">
                <a:latin typeface="Courier New" pitchFamily="49" charset="0"/>
                <a:cs typeface="Courier New" pitchFamily="49" charset="0"/>
              </a:rPr>
              <a:t>location: class </a:t>
            </a:r>
            <a:r>
              <a:rPr lang="en-US" sz="1000" dirty="0" err="1">
                <a:latin typeface="Courier New" pitchFamily="49" charset="0"/>
                <a:cs typeface="Courier New" pitchFamily="49" charset="0"/>
              </a:rPr>
              <a:t>com.dcsbootcamp.maven.ExampleAction</a:t>
            </a:r>
            <a:endParaRPr lang="en-US" sz="1000" dirty="0">
              <a:latin typeface="Courier New" pitchFamily="49" charset="0"/>
              <a:cs typeface="Courier New" pitchFamily="49" charset="0"/>
            </a:endParaRPr>
          </a:p>
          <a:p>
            <a:endParaRPr lang="en-US" sz="1000" dirty="0">
              <a:latin typeface="Courier New" pitchFamily="49" charset="0"/>
              <a:cs typeface="Courier New" pitchFamily="49" charset="0"/>
            </a:endParaRPr>
          </a:p>
          <a:p>
            <a:endParaRPr lang="en-US" sz="1000" dirty="0">
              <a:latin typeface="Courier New" pitchFamily="49" charset="0"/>
              <a:cs typeface="Courier New" pitchFamily="49" charset="0"/>
            </a:endParaRPr>
          </a:p>
          <a:p>
            <a:r>
              <a:rPr lang="en-US" sz="1000" dirty="0">
                <a:latin typeface="Courier New" pitchFamily="49" charset="0"/>
                <a:cs typeface="Courier New" pitchFamily="49" charset="0"/>
              </a:rPr>
              <a:t>[INFO] ------------------------------------------------------------------------</a:t>
            </a:r>
          </a:p>
          <a:p>
            <a:r>
              <a:rPr lang="en-US" sz="1000" dirty="0">
                <a:latin typeface="Courier New" pitchFamily="49" charset="0"/>
                <a:cs typeface="Courier New" pitchFamily="49" charset="0"/>
              </a:rPr>
              <a:t>[INFO] For more information, run Maven with the -e switch</a:t>
            </a:r>
          </a:p>
          <a:p>
            <a:r>
              <a:rPr lang="en-US" sz="1000" dirty="0">
                <a:latin typeface="Courier New" pitchFamily="49" charset="0"/>
                <a:cs typeface="Courier New" pitchFamily="49" charset="0"/>
              </a:rPr>
              <a:t>[INFO] ------------------------------------------------------------------------</a:t>
            </a:r>
          </a:p>
          <a:p>
            <a:r>
              <a:rPr lang="en-US" sz="1000" dirty="0">
                <a:latin typeface="Courier New" pitchFamily="49" charset="0"/>
                <a:cs typeface="Courier New" pitchFamily="49" charset="0"/>
              </a:rPr>
              <a:t>[INFO] Total time: 4 seconds</a:t>
            </a:r>
          </a:p>
          <a:p>
            <a:r>
              <a:rPr lang="en-US" sz="1000" dirty="0">
                <a:latin typeface="Courier New" pitchFamily="49" charset="0"/>
                <a:cs typeface="Courier New" pitchFamily="49" charset="0"/>
              </a:rPr>
              <a:t>[INFO] Finished at: Fri Sep 16 17:52:12 CST 2011</a:t>
            </a:r>
          </a:p>
          <a:p>
            <a:r>
              <a:rPr lang="en-US" sz="1000" dirty="0">
                <a:latin typeface="Courier New" pitchFamily="49" charset="0"/>
                <a:cs typeface="Courier New" pitchFamily="49" charset="0"/>
              </a:rPr>
              <a:t>[INFO] Final Memory: 8M/14M</a:t>
            </a:r>
          </a:p>
          <a:p>
            <a:r>
              <a:rPr lang="en-US" sz="1000" dirty="0">
                <a:latin typeface="Courier New" pitchFamily="49" charset="0"/>
                <a:cs typeface="Courier New" pitchFamily="49" charset="0"/>
              </a:rPr>
              <a:t>[INFO] ------------------------------------------------------------------------</a:t>
            </a:r>
          </a:p>
          <a:p>
            <a:r>
              <a:rPr lang="en-US" sz="1000" dirty="0">
                <a:latin typeface="Courier New" pitchFamily="49" charset="0"/>
                <a:cs typeface="Courier New" pitchFamily="49" charset="0"/>
              </a:rPr>
              <a:t>C:\simple-webapp&gt;</a:t>
            </a:r>
          </a:p>
        </p:txBody>
      </p:sp>
      <p:sp>
        <p:nvSpPr>
          <p:cNvPr id="3073" name="Rectangle 1"/>
          <p:cNvSpPr>
            <a:spLocks noChangeArrowheads="1"/>
          </p:cNvSpPr>
          <p:nvPr/>
        </p:nvSpPr>
        <p:spPr bwMode="auto">
          <a:xfrm>
            <a:off x="6562513" y="2111326"/>
            <a:ext cx="3690228" cy="830997"/>
          </a:xfrm>
          <a:prstGeom prst="rect">
            <a:avLst/>
          </a:prstGeom>
          <a:noFill/>
          <a:ln w="9525">
            <a:noFill/>
            <a:miter lim="800000"/>
            <a:headEnd/>
            <a:tailEnd/>
          </a:ln>
          <a:effectLst/>
        </p:spPr>
        <p:txBody>
          <a:bodyPr vert="horz" wrap="none" lIns="42849" tIns="45720" rIns="91440" bIns="45720" numCol="1" anchor="ctr" anchorCtr="0" compatLnSpc="1">
            <a:prstTxWarp prst="textNoShape">
              <a:avLst/>
            </a:prstTxWarp>
            <a:spAutoFit/>
          </a:bodyPr>
          <a:lstStyle/>
          <a:p>
            <a:r>
              <a:rPr lang="en-US" sz="1600" dirty="0">
                <a:solidFill>
                  <a:srgbClr val="FFFF00"/>
                </a:solidFill>
                <a:latin typeface="Arial" pitchFamily="34" charset="0"/>
              </a:rPr>
              <a:t>Maven makes including this very easy, </a:t>
            </a:r>
          </a:p>
          <a:p>
            <a:r>
              <a:rPr lang="en-US" sz="1600" dirty="0">
                <a:solidFill>
                  <a:srgbClr val="FFFF00"/>
                </a:solidFill>
                <a:latin typeface="Arial" pitchFamily="34" charset="0"/>
              </a:rPr>
              <a:t>     by adding the dependency to the </a:t>
            </a:r>
          </a:p>
          <a:p>
            <a:r>
              <a:rPr lang="en-US" sz="1600" dirty="0">
                <a:solidFill>
                  <a:srgbClr val="FFFF00"/>
                </a:solidFill>
                <a:latin typeface="Arial" pitchFamily="34" charset="0"/>
              </a:rPr>
              <a:t>     project file </a:t>
            </a:r>
            <a:r>
              <a:rPr lang="en-US" sz="900" dirty="0">
                <a:solidFill>
                  <a:srgbClr val="FFFF00"/>
                </a:solidFill>
                <a:latin typeface="Arial Unicode MS" pitchFamily="34" charset="-128"/>
              </a:rPr>
              <a:t>pom.xml</a:t>
            </a:r>
            <a:r>
              <a:rPr lang="en-US" sz="800" dirty="0">
                <a:solidFill>
                  <a:srgbClr val="FFFF00"/>
                </a:solidFill>
                <a:latin typeface="Arial" pitchFamily="34" charset="0"/>
              </a:rPr>
              <a:t>:</a:t>
            </a:r>
            <a:r>
              <a:rPr lang="en-US" sz="1600" dirty="0">
                <a:solidFill>
                  <a:srgbClr val="FFFF00"/>
                </a:solidFill>
                <a:latin typeface="Arial" pitchFamily="34" charset="0"/>
              </a:rPr>
              <a:t> </a:t>
            </a:r>
          </a:p>
        </p:txBody>
      </p:sp>
    </p:spTree>
    <p:extLst>
      <p:ext uri="{BB962C8B-B14F-4D97-AF65-F5344CB8AC3E}">
        <p14:creationId xmlns:p14="http://schemas.microsoft.com/office/powerpoint/2010/main" val="313523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blinds(horizontal)">
                                      <p:cBhvr>
                                        <p:cTn id="7" dur="500"/>
                                        <p:tgtEl>
                                          <p:spTgt spid="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381003" y="609600"/>
            <a:ext cx="7018338" cy="1143000"/>
          </a:xfrm>
        </p:spPr>
        <p:txBody>
          <a:bodyPr anchor="t"/>
          <a:lstStyle/>
          <a:p>
            <a:pPr eaLnBrk="1" hangingPunct="1"/>
            <a:r>
              <a:rPr lang="en-GB" sz="3200" b="1" dirty="0">
                <a:latin typeface="Arial" charset="0"/>
                <a:cs typeface="Arial" charset="0"/>
              </a:rPr>
              <a:t>Adding Dependencies</a:t>
            </a:r>
          </a:p>
        </p:txBody>
      </p:sp>
      <p:sp>
        <p:nvSpPr>
          <p:cNvPr id="36867" name="TextBox 68"/>
          <p:cNvSpPr txBox="1">
            <a:spLocks noChangeArrowheads="1"/>
          </p:cNvSpPr>
          <p:nvPr/>
        </p:nvSpPr>
        <p:spPr bwMode="auto">
          <a:xfrm>
            <a:off x="1906588" y="996950"/>
            <a:ext cx="8488362" cy="369332"/>
          </a:xfrm>
          <a:prstGeom prst="rect">
            <a:avLst/>
          </a:prstGeom>
          <a:noFill/>
          <a:ln w="9525">
            <a:noFill/>
            <a:miter lim="800000"/>
            <a:headEnd/>
            <a:tailEnd/>
          </a:ln>
        </p:spPr>
        <p:txBody>
          <a:bodyPr>
            <a:spAutoFit/>
          </a:bodyPr>
          <a:lstStyle/>
          <a:p>
            <a:pPr marL="342900" indent="-342900"/>
            <a:r>
              <a:rPr lang="en-US" dirty="0"/>
              <a:t> .</a:t>
            </a:r>
          </a:p>
        </p:txBody>
      </p:sp>
      <p:sp>
        <p:nvSpPr>
          <p:cNvPr id="9" name="Rectangle 8"/>
          <p:cNvSpPr/>
          <p:nvPr/>
        </p:nvSpPr>
        <p:spPr>
          <a:xfrm>
            <a:off x="2395538" y="1573282"/>
            <a:ext cx="6457950" cy="258532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 </a:t>
            </a:r>
          </a:p>
          <a:p>
            <a:r>
              <a:rPr lang="en-US" dirty="0"/>
              <a:t>&lt;dependencies&gt; </a:t>
            </a:r>
          </a:p>
          <a:p>
            <a:r>
              <a:rPr lang="en-US" dirty="0"/>
              <a:t>[...] </a:t>
            </a:r>
          </a:p>
          <a:p>
            <a:r>
              <a:rPr lang="en-US" dirty="0"/>
              <a:t>  &lt;dependency&gt; </a:t>
            </a:r>
          </a:p>
          <a:p>
            <a:r>
              <a:rPr lang="en-US" dirty="0"/>
              <a:t>	&lt;</a:t>
            </a:r>
            <a:r>
              <a:rPr lang="en-US" dirty="0" err="1"/>
              <a:t>groupId</a:t>
            </a:r>
            <a:r>
              <a:rPr lang="en-US" dirty="0"/>
              <a:t>&gt;org.slf4j&lt;/</a:t>
            </a:r>
            <a:r>
              <a:rPr lang="en-US" dirty="0" err="1"/>
              <a:t>groupId</a:t>
            </a:r>
            <a:r>
              <a:rPr lang="en-US" dirty="0"/>
              <a:t>&gt; </a:t>
            </a:r>
          </a:p>
          <a:p>
            <a:r>
              <a:rPr lang="en-US" dirty="0"/>
              <a:t>	&lt;</a:t>
            </a:r>
            <a:r>
              <a:rPr lang="en-US" dirty="0" err="1"/>
              <a:t>artifactId</a:t>
            </a:r>
            <a:r>
              <a:rPr lang="en-US" dirty="0"/>
              <a:t>&gt;slf4j-api&lt;/</a:t>
            </a:r>
            <a:r>
              <a:rPr lang="en-US" dirty="0" err="1"/>
              <a:t>artifactId</a:t>
            </a:r>
            <a:r>
              <a:rPr lang="en-US" dirty="0"/>
              <a:t>&gt; </a:t>
            </a:r>
          </a:p>
          <a:p>
            <a:r>
              <a:rPr lang="en-US" dirty="0"/>
              <a:t>	&lt;version&gt;1.5.0&lt;/version&gt; </a:t>
            </a:r>
          </a:p>
          <a:p>
            <a:r>
              <a:rPr lang="en-US" dirty="0"/>
              <a:t>  &lt;/dependency&gt; </a:t>
            </a:r>
          </a:p>
          <a:p>
            <a:r>
              <a:rPr lang="en-US" dirty="0"/>
              <a:t>&lt;/dependencies&gt; </a:t>
            </a:r>
          </a:p>
        </p:txBody>
      </p:sp>
    </p:spTree>
    <p:extLst>
      <p:ext uri="{BB962C8B-B14F-4D97-AF65-F5344CB8AC3E}">
        <p14:creationId xmlns:p14="http://schemas.microsoft.com/office/powerpoint/2010/main" val="2033187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722489" y="425450"/>
            <a:ext cx="7018338" cy="1143000"/>
          </a:xfrm>
        </p:spPr>
        <p:txBody>
          <a:bodyPr anchor="t"/>
          <a:lstStyle/>
          <a:p>
            <a:pPr eaLnBrk="1" hangingPunct="1"/>
            <a:r>
              <a:rPr lang="en-GB" sz="3200" b="1" dirty="0">
                <a:latin typeface="Arial" charset="0"/>
                <a:cs typeface="Arial" charset="0"/>
              </a:rPr>
              <a:t>Adding Dependencies</a:t>
            </a:r>
          </a:p>
        </p:txBody>
      </p:sp>
      <p:sp>
        <p:nvSpPr>
          <p:cNvPr id="36867" name="TextBox 68"/>
          <p:cNvSpPr txBox="1">
            <a:spLocks noChangeArrowheads="1"/>
          </p:cNvSpPr>
          <p:nvPr/>
        </p:nvSpPr>
        <p:spPr bwMode="auto">
          <a:xfrm>
            <a:off x="1906588" y="996950"/>
            <a:ext cx="8488362" cy="369332"/>
          </a:xfrm>
          <a:prstGeom prst="rect">
            <a:avLst/>
          </a:prstGeom>
          <a:noFill/>
          <a:ln w="9525">
            <a:noFill/>
            <a:miter lim="800000"/>
            <a:headEnd/>
            <a:tailEnd/>
          </a:ln>
        </p:spPr>
        <p:txBody>
          <a:bodyPr>
            <a:spAutoFit/>
          </a:bodyPr>
          <a:lstStyle/>
          <a:p>
            <a:pPr marL="342900" indent="-342900"/>
            <a:r>
              <a:rPr lang="en-US" dirty="0"/>
              <a:t> .</a:t>
            </a:r>
          </a:p>
        </p:txBody>
      </p:sp>
      <p:sp>
        <p:nvSpPr>
          <p:cNvPr id="11" name="Rectangle 10"/>
          <p:cNvSpPr/>
          <p:nvPr/>
        </p:nvSpPr>
        <p:spPr>
          <a:xfrm>
            <a:off x="2038350" y="1387476"/>
            <a:ext cx="7900988" cy="4555093"/>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1000" dirty="0">
                <a:latin typeface="Courier New" pitchFamily="49" charset="0"/>
                <a:cs typeface="Courier New" pitchFamily="49" charset="0"/>
              </a:rPr>
              <a:t>C:\simple-webapp&gt;</a:t>
            </a:r>
            <a:r>
              <a:rPr lang="en-US" sz="1000" dirty="0" err="1">
                <a:latin typeface="Courier New" pitchFamily="49" charset="0"/>
                <a:cs typeface="Courier New" pitchFamily="49" charset="0"/>
              </a:rPr>
              <a:t>mvn</a:t>
            </a:r>
            <a:r>
              <a:rPr lang="en-US" sz="1000" dirty="0">
                <a:latin typeface="Courier New" pitchFamily="49" charset="0"/>
                <a:cs typeface="Courier New" pitchFamily="49" charset="0"/>
              </a:rPr>
              <a:t> compile</a:t>
            </a:r>
          </a:p>
          <a:p>
            <a:r>
              <a:rPr lang="en-US" sz="1000" dirty="0">
                <a:latin typeface="Courier New" pitchFamily="49" charset="0"/>
                <a:cs typeface="Courier New" pitchFamily="49" charset="0"/>
              </a:rPr>
              <a:t>[INFO] Scanning for projects...</a:t>
            </a:r>
          </a:p>
          <a:p>
            <a:r>
              <a:rPr lang="en-US" sz="1000" dirty="0">
                <a:latin typeface="Courier New" pitchFamily="49" charset="0"/>
                <a:cs typeface="Courier New" pitchFamily="49" charset="0"/>
              </a:rPr>
              <a:t>[INFO] ------------------------------------------------------------------------</a:t>
            </a:r>
          </a:p>
          <a:p>
            <a:r>
              <a:rPr lang="en-US" sz="1000" dirty="0">
                <a:latin typeface="Courier New" pitchFamily="49" charset="0"/>
                <a:cs typeface="Courier New" pitchFamily="49" charset="0"/>
              </a:rPr>
              <a:t>[INFO] Building simple-</a:t>
            </a:r>
            <a:r>
              <a:rPr lang="en-US" sz="1000" dirty="0" err="1">
                <a:latin typeface="Courier New" pitchFamily="49" charset="0"/>
                <a:cs typeface="Courier New" pitchFamily="49" charset="0"/>
              </a:rPr>
              <a:t>webapp</a:t>
            </a:r>
            <a:r>
              <a:rPr lang="en-US" sz="1000" dirty="0">
                <a:latin typeface="Courier New" pitchFamily="49" charset="0"/>
                <a:cs typeface="Courier New" pitchFamily="49" charset="0"/>
              </a:rPr>
              <a:t> Maven </a:t>
            </a:r>
            <a:r>
              <a:rPr lang="en-US" sz="1000" dirty="0" err="1">
                <a:latin typeface="Courier New" pitchFamily="49" charset="0"/>
                <a:cs typeface="Courier New" pitchFamily="49" charset="0"/>
              </a:rPr>
              <a:t>Webapp</a:t>
            </a:r>
            <a:endParaRPr lang="en-US" sz="1000" dirty="0">
              <a:latin typeface="Courier New" pitchFamily="49" charset="0"/>
              <a:cs typeface="Courier New" pitchFamily="49" charset="0"/>
            </a:endParaRPr>
          </a:p>
          <a:p>
            <a:r>
              <a:rPr lang="en-US" sz="1000" dirty="0">
                <a:latin typeface="Courier New" pitchFamily="49" charset="0"/>
                <a:cs typeface="Courier New" pitchFamily="49" charset="0"/>
              </a:rPr>
              <a:t>[INFO]    task-segment: [compile]</a:t>
            </a:r>
          </a:p>
          <a:p>
            <a:r>
              <a:rPr lang="en-US" sz="1000" dirty="0">
                <a:latin typeface="Courier New" pitchFamily="49" charset="0"/>
                <a:cs typeface="Courier New" pitchFamily="49" charset="0"/>
              </a:rPr>
              <a:t>[INFO] ------------------------------------------------------------------------</a:t>
            </a:r>
          </a:p>
          <a:p>
            <a:r>
              <a:rPr lang="en-US" sz="1000" dirty="0">
                <a:latin typeface="Courier New" pitchFamily="49" charset="0"/>
                <a:cs typeface="Courier New" pitchFamily="49" charset="0"/>
              </a:rPr>
              <a:t>[INFO] [</a:t>
            </a:r>
            <a:r>
              <a:rPr lang="en-US" sz="1000" dirty="0" err="1">
                <a:latin typeface="Courier New" pitchFamily="49" charset="0"/>
                <a:cs typeface="Courier New" pitchFamily="49" charset="0"/>
              </a:rPr>
              <a:t>resources:resources</a:t>
            </a:r>
            <a:r>
              <a:rPr lang="en-US" sz="1000" dirty="0">
                <a:latin typeface="Courier New" pitchFamily="49" charset="0"/>
                <a:cs typeface="Courier New" pitchFamily="49" charset="0"/>
              </a:rPr>
              <a:t> {execution: default-resources}]</a:t>
            </a:r>
          </a:p>
          <a:p>
            <a:r>
              <a:rPr lang="en-US" sz="1000" dirty="0">
                <a:latin typeface="Courier New" pitchFamily="49" charset="0"/>
                <a:cs typeface="Courier New" pitchFamily="49" charset="0"/>
              </a:rPr>
              <a:t>[WARNING] Using platform encoding (Cp1252 actually) to copy filtered resources,</a:t>
            </a:r>
          </a:p>
          <a:p>
            <a:r>
              <a:rPr lang="en-US" sz="1000" dirty="0">
                <a:latin typeface="Courier New" pitchFamily="49" charset="0"/>
                <a:cs typeface="Courier New" pitchFamily="49" charset="0"/>
              </a:rPr>
              <a:t>i.e. build is platform dependent!</a:t>
            </a:r>
          </a:p>
          <a:p>
            <a:r>
              <a:rPr lang="en-US" sz="1000" dirty="0">
                <a:latin typeface="Courier New" pitchFamily="49" charset="0"/>
                <a:cs typeface="Courier New" pitchFamily="49" charset="0"/>
              </a:rPr>
              <a:t>[INFO] Copying 0 resource</a:t>
            </a:r>
          </a:p>
          <a:p>
            <a:r>
              <a:rPr lang="en-US" sz="1000" dirty="0">
                <a:solidFill>
                  <a:schemeClr val="tx2">
                    <a:lumMod val="40000"/>
                    <a:lumOff val="60000"/>
                  </a:schemeClr>
                </a:solidFill>
                <a:latin typeface="Courier New" pitchFamily="49" charset="0"/>
                <a:cs typeface="Courier New" pitchFamily="49" charset="0"/>
              </a:rPr>
              <a:t>Downloading: http://repo1.maven.org/maven2/org/slf4j/slf4j-api/1.5.0/slf4j-api-1</a:t>
            </a:r>
          </a:p>
          <a:p>
            <a:r>
              <a:rPr lang="en-US" sz="1000" dirty="0">
                <a:solidFill>
                  <a:schemeClr val="tx2">
                    <a:lumMod val="40000"/>
                    <a:lumOff val="60000"/>
                  </a:schemeClr>
                </a:solidFill>
                <a:latin typeface="Courier New" pitchFamily="49" charset="0"/>
                <a:cs typeface="Courier New" pitchFamily="49" charset="0"/>
              </a:rPr>
              <a:t>.5.0.pom</a:t>
            </a:r>
          </a:p>
          <a:p>
            <a:endParaRPr lang="en-US" sz="1000" dirty="0">
              <a:solidFill>
                <a:schemeClr val="tx2">
                  <a:lumMod val="40000"/>
                  <a:lumOff val="60000"/>
                </a:schemeClr>
              </a:solidFill>
              <a:latin typeface="Courier New" pitchFamily="49" charset="0"/>
              <a:cs typeface="Courier New" pitchFamily="49" charset="0"/>
            </a:endParaRPr>
          </a:p>
          <a:p>
            <a:r>
              <a:rPr lang="en-US" sz="1000" dirty="0">
                <a:solidFill>
                  <a:schemeClr val="tx2">
                    <a:lumMod val="40000"/>
                    <a:lumOff val="60000"/>
                  </a:schemeClr>
                </a:solidFill>
                <a:latin typeface="Courier New" pitchFamily="49" charset="0"/>
                <a:cs typeface="Courier New" pitchFamily="49" charset="0"/>
              </a:rPr>
              <a:t>Downloading: http://repo1.maven.org/maven2/org/slf4j/slf4j-parent/1.5.0/slf4j-pa</a:t>
            </a:r>
          </a:p>
          <a:p>
            <a:r>
              <a:rPr lang="en-US" sz="1000" dirty="0">
                <a:solidFill>
                  <a:schemeClr val="tx2">
                    <a:lumMod val="40000"/>
                    <a:lumOff val="60000"/>
                  </a:schemeClr>
                </a:solidFill>
                <a:latin typeface="Courier New" pitchFamily="49" charset="0"/>
                <a:cs typeface="Courier New" pitchFamily="49" charset="0"/>
              </a:rPr>
              <a:t>rent-1.5.0.pom</a:t>
            </a:r>
          </a:p>
          <a:p>
            <a:endParaRPr lang="en-US" sz="1000" dirty="0">
              <a:solidFill>
                <a:schemeClr val="tx2">
                  <a:lumMod val="40000"/>
                  <a:lumOff val="60000"/>
                </a:schemeClr>
              </a:solidFill>
              <a:latin typeface="Courier New" pitchFamily="49" charset="0"/>
              <a:cs typeface="Courier New" pitchFamily="49" charset="0"/>
            </a:endParaRPr>
          </a:p>
          <a:p>
            <a:r>
              <a:rPr lang="en-US" sz="1000" dirty="0">
                <a:solidFill>
                  <a:schemeClr val="tx2">
                    <a:lumMod val="40000"/>
                    <a:lumOff val="60000"/>
                  </a:schemeClr>
                </a:solidFill>
                <a:latin typeface="Courier New" pitchFamily="49" charset="0"/>
                <a:cs typeface="Courier New" pitchFamily="49" charset="0"/>
              </a:rPr>
              <a:t>Downloading: http://repo1.maven.org/maven2/org/slf4j/slf4j-api/1.5.0/slf4j-api-1</a:t>
            </a:r>
          </a:p>
          <a:p>
            <a:r>
              <a:rPr lang="en-US" sz="1000" dirty="0">
                <a:solidFill>
                  <a:schemeClr val="tx2">
                    <a:lumMod val="40000"/>
                    <a:lumOff val="60000"/>
                  </a:schemeClr>
                </a:solidFill>
                <a:latin typeface="Courier New" pitchFamily="49" charset="0"/>
                <a:cs typeface="Courier New" pitchFamily="49" charset="0"/>
              </a:rPr>
              <a:t>.5.0.jar</a:t>
            </a:r>
          </a:p>
          <a:p>
            <a:endParaRPr lang="en-US" sz="1000" dirty="0">
              <a:latin typeface="Courier New" pitchFamily="49" charset="0"/>
              <a:cs typeface="Courier New" pitchFamily="49" charset="0"/>
            </a:endParaRPr>
          </a:p>
          <a:p>
            <a:r>
              <a:rPr lang="en-US" sz="1000" dirty="0">
                <a:latin typeface="Courier New" pitchFamily="49" charset="0"/>
                <a:cs typeface="Courier New" pitchFamily="49" charset="0"/>
              </a:rPr>
              <a:t>[INFO] [</a:t>
            </a:r>
            <a:r>
              <a:rPr lang="en-US" sz="1000" dirty="0" err="1">
                <a:latin typeface="Courier New" pitchFamily="49" charset="0"/>
                <a:cs typeface="Courier New" pitchFamily="49" charset="0"/>
              </a:rPr>
              <a:t>compiler:compile</a:t>
            </a:r>
            <a:r>
              <a:rPr lang="en-US" sz="1000" dirty="0">
                <a:latin typeface="Courier New" pitchFamily="49" charset="0"/>
                <a:cs typeface="Courier New" pitchFamily="49" charset="0"/>
              </a:rPr>
              <a:t> {execution: default-compile}]</a:t>
            </a:r>
          </a:p>
          <a:p>
            <a:r>
              <a:rPr lang="en-US" sz="1000" dirty="0">
                <a:latin typeface="Courier New" pitchFamily="49" charset="0"/>
                <a:cs typeface="Courier New" pitchFamily="49" charset="0"/>
              </a:rPr>
              <a:t>[INFO] Compiling 1 source file to C:\simple-webapp\target\classes</a:t>
            </a:r>
          </a:p>
          <a:p>
            <a:r>
              <a:rPr lang="en-US" sz="1000" dirty="0">
                <a:latin typeface="Courier New" pitchFamily="49" charset="0"/>
                <a:cs typeface="Courier New" pitchFamily="49" charset="0"/>
              </a:rPr>
              <a:t>[INFO] ------------------------------------------------------------------------</a:t>
            </a:r>
          </a:p>
          <a:p>
            <a:r>
              <a:rPr lang="en-US" sz="1000" dirty="0">
                <a:latin typeface="Courier New" pitchFamily="49" charset="0"/>
                <a:cs typeface="Courier New" pitchFamily="49" charset="0"/>
              </a:rPr>
              <a:t>[INFO] </a:t>
            </a:r>
            <a:r>
              <a:rPr lang="en-US" sz="1000" dirty="0">
                <a:solidFill>
                  <a:schemeClr val="tx2">
                    <a:lumMod val="40000"/>
                    <a:lumOff val="60000"/>
                  </a:schemeClr>
                </a:solidFill>
                <a:latin typeface="Courier New" pitchFamily="49" charset="0"/>
                <a:cs typeface="Courier New" pitchFamily="49" charset="0"/>
              </a:rPr>
              <a:t>BUILD SUCCESSFUL</a:t>
            </a:r>
          </a:p>
          <a:p>
            <a:r>
              <a:rPr lang="en-US" sz="1000" dirty="0">
                <a:latin typeface="Courier New" pitchFamily="49" charset="0"/>
                <a:cs typeface="Courier New" pitchFamily="49" charset="0"/>
              </a:rPr>
              <a:t>[INFO] ------------------------------------------------------------------------</a:t>
            </a:r>
          </a:p>
          <a:p>
            <a:r>
              <a:rPr lang="en-US" sz="1000" dirty="0">
                <a:latin typeface="Courier New" pitchFamily="49" charset="0"/>
                <a:cs typeface="Courier New" pitchFamily="49" charset="0"/>
              </a:rPr>
              <a:t>[INFO] Total time: 6 seconds</a:t>
            </a:r>
          </a:p>
          <a:p>
            <a:r>
              <a:rPr lang="en-US" sz="1000" dirty="0">
                <a:latin typeface="Courier New" pitchFamily="49" charset="0"/>
                <a:cs typeface="Courier New" pitchFamily="49" charset="0"/>
              </a:rPr>
              <a:t>[INFO] Finished at: Fri Sep 16 18:02:55 CST 2011</a:t>
            </a:r>
          </a:p>
          <a:p>
            <a:r>
              <a:rPr lang="en-US" sz="1000" dirty="0">
                <a:latin typeface="Courier New" pitchFamily="49" charset="0"/>
                <a:cs typeface="Courier New" pitchFamily="49" charset="0"/>
              </a:rPr>
              <a:t>[INFO] Final Memory: 8M/14M</a:t>
            </a:r>
          </a:p>
          <a:p>
            <a:r>
              <a:rPr lang="en-US" sz="1000" dirty="0">
                <a:latin typeface="Courier New" pitchFamily="49" charset="0"/>
                <a:cs typeface="Courier New" pitchFamily="49" charset="0"/>
              </a:rPr>
              <a:t>[INFO] ------------------------------------------------------------------------</a:t>
            </a:r>
          </a:p>
          <a:p>
            <a:r>
              <a:rPr lang="en-US" sz="1000" dirty="0">
                <a:latin typeface="Courier New" pitchFamily="49" charset="0"/>
                <a:cs typeface="Courier New" pitchFamily="49" charset="0"/>
              </a:rPr>
              <a:t>C:\simple-webapp&gt;</a:t>
            </a:r>
          </a:p>
        </p:txBody>
      </p:sp>
    </p:spTree>
    <p:extLst>
      <p:ext uri="{BB962C8B-B14F-4D97-AF65-F5344CB8AC3E}">
        <p14:creationId xmlns:p14="http://schemas.microsoft.com/office/powerpoint/2010/main" val="2937058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575733" y="425450"/>
            <a:ext cx="7018338" cy="1143000"/>
          </a:xfrm>
        </p:spPr>
        <p:txBody>
          <a:bodyPr anchor="t"/>
          <a:lstStyle/>
          <a:p>
            <a:pPr eaLnBrk="1" hangingPunct="1"/>
            <a:r>
              <a:rPr lang="en-GB" sz="3200" b="1" dirty="0">
                <a:latin typeface="Arial" charset="0"/>
                <a:cs typeface="Arial" charset="0"/>
              </a:rPr>
              <a:t>Building a Project Site</a:t>
            </a:r>
          </a:p>
        </p:txBody>
      </p:sp>
      <p:sp>
        <p:nvSpPr>
          <p:cNvPr id="36867" name="TextBox 68"/>
          <p:cNvSpPr txBox="1">
            <a:spLocks noChangeArrowheads="1"/>
          </p:cNvSpPr>
          <p:nvPr/>
        </p:nvSpPr>
        <p:spPr bwMode="auto">
          <a:xfrm>
            <a:off x="1906588" y="996950"/>
            <a:ext cx="8488362" cy="369332"/>
          </a:xfrm>
          <a:prstGeom prst="rect">
            <a:avLst/>
          </a:prstGeom>
          <a:noFill/>
          <a:ln w="9525">
            <a:noFill/>
            <a:miter lim="800000"/>
            <a:headEnd/>
            <a:tailEnd/>
          </a:ln>
        </p:spPr>
        <p:txBody>
          <a:bodyPr>
            <a:spAutoFit/>
          </a:bodyPr>
          <a:lstStyle/>
          <a:p>
            <a:pPr marL="342900" indent="-342900"/>
            <a:r>
              <a:rPr lang="en-US" dirty="0"/>
              <a:t> .</a:t>
            </a:r>
          </a:p>
        </p:txBody>
      </p:sp>
      <p:sp>
        <p:nvSpPr>
          <p:cNvPr id="5" name="Rectangle 4"/>
          <p:cNvSpPr/>
          <p:nvPr/>
        </p:nvSpPr>
        <p:spPr>
          <a:xfrm>
            <a:off x="1979614" y="1404290"/>
            <a:ext cx="8215313" cy="4985980"/>
          </a:xfrm>
          <a:prstGeom prst="rect">
            <a:avLst/>
          </a:prstGeom>
        </p:spPr>
        <p:txBody>
          <a:bodyPr wrap="square">
            <a:spAutoFit/>
          </a:bodyPr>
          <a:lstStyle/>
          <a:p>
            <a:pPr>
              <a:buFont typeface="Arial" pitchFamily="34" charset="0"/>
              <a:buChar char="•"/>
            </a:pPr>
            <a:r>
              <a:rPr lang="en-US" sz="2000" dirty="0">
                <a:solidFill>
                  <a:schemeClr val="bg1"/>
                </a:solidFill>
              </a:rPr>
              <a:t> Maven can be used to create a project web site to capture information which is relevant to both the end-user and the developer audience.</a:t>
            </a:r>
          </a:p>
          <a:p>
            <a:pPr>
              <a:buFont typeface="Arial" pitchFamily="34" charset="0"/>
              <a:buChar char="•"/>
            </a:pPr>
            <a:endParaRPr lang="en-US" sz="2000" dirty="0">
              <a:solidFill>
                <a:schemeClr val="bg1"/>
              </a:solidFill>
            </a:endParaRPr>
          </a:p>
          <a:p>
            <a:pPr>
              <a:buFont typeface="Arial" pitchFamily="34" charset="0"/>
              <a:buChar char="•"/>
            </a:pPr>
            <a:r>
              <a:rPr lang="en-US" sz="2000" dirty="0">
                <a:solidFill>
                  <a:schemeClr val="bg1"/>
                </a:solidFill>
              </a:rPr>
              <a:t> Out of the box, Maven can generate reports on everything from unit test failures to package coupling to reports on code quality.</a:t>
            </a:r>
          </a:p>
          <a:p>
            <a:pPr>
              <a:buFont typeface="Arial" pitchFamily="34" charset="0"/>
              <a:buChar char="•"/>
            </a:pPr>
            <a:endParaRPr lang="en-US" sz="2000" dirty="0">
              <a:solidFill>
                <a:schemeClr val="bg1"/>
              </a:solidFill>
            </a:endParaRPr>
          </a:p>
          <a:p>
            <a:pPr>
              <a:buFont typeface="Arial" pitchFamily="34" charset="0"/>
              <a:buChar char="•"/>
            </a:pPr>
            <a:r>
              <a:rPr lang="en-US" sz="2000" dirty="0">
                <a:solidFill>
                  <a:schemeClr val="bg1"/>
                </a:solidFill>
              </a:rPr>
              <a:t> Maven provides you with the ability to write simple web pages and render those pages against a consistent project template.</a:t>
            </a:r>
          </a:p>
          <a:p>
            <a:pPr>
              <a:buFont typeface="Arial" pitchFamily="34" charset="0"/>
              <a:buChar char="•"/>
            </a:pPr>
            <a:endParaRPr lang="en-US" sz="2000" dirty="0">
              <a:solidFill>
                <a:schemeClr val="bg1"/>
              </a:solidFill>
            </a:endParaRPr>
          </a:p>
          <a:p>
            <a:pPr>
              <a:buFont typeface="Arial" pitchFamily="34" charset="0"/>
              <a:buChar char="•"/>
            </a:pPr>
            <a:r>
              <a:rPr lang="en-US" sz="2000" dirty="0">
                <a:solidFill>
                  <a:schemeClr val="bg1"/>
                </a:solidFill>
              </a:rPr>
              <a:t> Maven can publish site content in multiple formats including XHTML and PDF</a:t>
            </a:r>
          </a:p>
          <a:p>
            <a:pPr>
              <a:buFont typeface="Arial" pitchFamily="34" charset="0"/>
              <a:buChar char="•"/>
            </a:pPr>
            <a:endParaRPr lang="en-US" sz="2000" dirty="0">
              <a:solidFill>
                <a:schemeClr val="bg1"/>
              </a:solidFill>
            </a:endParaRPr>
          </a:p>
          <a:p>
            <a:pPr>
              <a:buFont typeface="Arial" pitchFamily="34" charset="0"/>
              <a:buChar char="•"/>
            </a:pPr>
            <a:r>
              <a:rPr lang="en-US" sz="2000" dirty="0">
                <a:solidFill>
                  <a:schemeClr val="bg1"/>
                </a:solidFill>
              </a:rPr>
              <a:t> Once you’ve used Maven to generate all of your project’s end-user and developer documentation, you can then use Maven to publish your web site to a remote server.</a:t>
            </a:r>
          </a:p>
          <a:p>
            <a:pPr>
              <a:buFont typeface="Arial" pitchFamily="34" charset="0"/>
              <a:buChar char="•"/>
            </a:pPr>
            <a:endParaRPr lang="en-US" sz="2000" dirty="0">
              <a:solidFill>
                <a:schemeClr val="bg1"/>
              </a:solidFill>
            </a:endParaRPr>
          </a:p>
        </p:txBody>
      </p:sp>
    </p:spTree>
    <p:extLst>
      <p:ext uri="{BB962C8B-B14F-4D97-AF65-F5344CB8AC3E}">
        <p14:creationId xmlns:p14="http://schemas.microsoft.com/office/powerpoint/2010/main" val="2465831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248356" y="325327"/>
            <a:ext cx="7018338" cy="1143000"/>
          </a:xfrm>
        </p:spPr>
        <p:txBody>
          <a:bodyPr anchor="t"/>
          <a:lstStyle/>
          <a:p>
            <a:pPr eaLnBrk="1" hangingPunct="1"/>
            <a:r>
              <a:rPr lang="en-GB" sz="3200" b="1" dirty="0">
                <a:latin typeface="Arial" charset="0"/>
                <a:cs typeface="Arial" charset="0"/>
              </a:rPr>
              <a:t>Building a Project Site</a:t>
            </a:r>
          </a:p>
        </p:txBody>
      </p:sp>
      <p:sp>
        <p:nvSpPr>
          <p:cNvPr id="36867" name="TextBox 68"/>
          <p:cNvSpPr txBox="1">
            <a:spLocks noChangeArrowheads="1"/>
          </p:cNvSpPr>
          <p:nvPr/>
        </p:nvSpPr>
        <p:spPr bwMode="auto">
          <a:xfrm>
            <a:off x="1960563" y="1378354"/>
            <a:ext cx="8488362" cy="369332"/>
          </a:xfrm>
          <a:prstGeom prst="rect">
            <a:avLst/>
          </a:prstGeom>
          <a:noFill/>
          <a:ln w="9525">
            <a:noFill/>
            <a:miter lim="800000"/>
            <a:headEnd/>
            <a:tailEnd/>
          </a:ln>
        </p:spPr>
        <p:txBody>
          <a:bodyPr>
            <a:spAutoFit/>
          </a:bodyPr>
          <a:lstStyle/>
          <a:p>
            <a:pPr marL="342900" indent="-342900"/>
            <a:r>
              <a:rPr lang="en-US" dirty="0"/>
              <a:t> .</a:t>
            </a:r>
          </a:p>
        </p:txBody>
      </p:sp>
      <p:sp>
        <p:nvSpPr>
          <p:cNvPr id="6" name="Rectangle 5"/>
          <p:cNvSpPr/>
          <p:nvPr/>
        </p:nvSpPr>
        <p:spPr>
          <a:xfrm>
            <a:off x="1663086" y="1468327"/>
            <a:ext cx="8884163" cy="1138773"/>
          </a:xfrm>
          <a:prstGeom prst="rect">
            <a:avLst/>
          </a:prstGeom>
        </p:spPr>
        <p:txBody>
          <a:bodyPr wrap="none">
            <a:spAutoFit/>
          </a:bodyPr>
          <a:lstStyle/>
          <a:p>
            <a:r>
              <a:rPr lang="en-US" b="1" dirty="0">
                <a:solidFill>
                  <a:schemeClr val="bg1"/>
                </a:solidFill>
              </a:rPr>
              <a:t>Building a Project Site with Maven.</a:t>
            </a:r>
          </a:p>
          <a:p>
            <a:endParaRPr lang="en-US" b="1" dirty="0">
              <a:solidFill>
                <a:schemeClr val="bg1"/>
              </a:solidFill>
            </a:endParaRPr>
          </a:p>
          <a:p>
            <a:r>
              <a:rPr lang="en-US" b="1" dirty="0">
                <a:solidFill>
                  <a:schemeClr val="bg1"/>
                </a:solidFill>
              </a:rPr>
              <a:t>1.  Run the following command:</a:t>
            </a:r>
          </a:p>
          <a:p>
            <a:r>
              <a:rPr lang="en-US" sz="1400" b="1" dirty="0" err="1">
                <a:solidFill>
                  <a:schemeClr val="bg1"/>
                </a:solidFill>
                <a:latin typeface="Courier" pitchFamily="49" charset="0"/>
              </a:rPr>
              <a:t>mvn</a:t>
            </a:r>
            <a:r>
              <a:rPr lang="en-US" sz="1400" b="1" dirty="0">
                <a:solidFill>
                  <a:schemeClr val="bg1"/>
                </a:solidFill>
                <a:latin typeface="Courier" pitchFamily="49" charset="0"/>
              </a:rPr>
              <a:t> </a:t>
            </a:r>
            <a:r>
              <a:rPr lang="en-US" sz="1400" b="1" dirty="0" err="1">
                <a:solidFill>
                  <a:schemeClr val="bg1"/>
                </a:solidFill>
                <a:latin typeface="Courier" pitchFamily="49" charset="0"/>
              </a:rPr>
              <a:t>archetype:create</a:t>
            </a:r>
            <a:r>
              <a:rPr lang="en-US" sz="1400" b="1" dirty="0">
                <a:solidFill>
                  <a:schemeClr val="bg1"/>
                </a:solidFill>
                <a:latin typeface="Courier" pitchFamily="49" charset="0"/>
              </a:rPr>
              <a:t> -</a:t>
            </a:r>
            <a:r>
              <a:rPr lang="en-US" sz="1400" b="1" dirty="0" err="1">
                <a:solidFill>
                  <a:schemeClr val="bg1"/>
                </a:solidFill>
                <a:latin typeface="Courier" pitchFamily="49" charset="0"/>
              </a:rPr>
              <a:t>DgroupId</a:t>
            </a:r>
            <a:r>
              <a:rPr lang="en-US" sz="1400" b="1" dirty="0">
                <a:solidFill>
                  <a:schemeClr val="bg1"/>
                </a:solidFill>
                <a:latin typeface="Courier" pitchFamily="49" charset="0"/>
              </a:rPr>
              <a:t>=</a:t>
            </a:r>
            <a:r>
              <a:rPr lang="en-US" sz="1400" b="1" dirty="0" err="1">
                <a:solidFill>
                  <a:schemeClr val="bg1"/>
                </a:solidFill>
                <a:latin typeface="Courier" pitchFamily="49" charset="0"/>
              </a:rPr>
              <a:t>org.sonatype.mavenbook</a:t>
            </a:r>
            <a:r>
              <a:rPr lang="en-US" sz="1400" b="1" dirty="0">
                <a:solidFill>
                  <a:schemeClr val="bg1"/>
                </a:solidFill>
                <a:latin typeface="Courier" pitchFamily="49" charset="0"/>
              </a:rPr>
              <a:t> -</a:t>
            </a:r>
            <a:r>
              <a:rPr lang="en-US" sz="1400" b="1" dirty="0" err="1">
                <a:solidFill>
                  <a:schemeClr val="bg1"/>
                </a:solidFill>
                <a:latin typeface="Courier" pitchFamily="49" charset="0"/>
              </a:rPr>
              <a:t>DartifactId</a:t>
            </a:r>
            <a:r>
              <a:rPr lang="en-US" sz="1400" b="1" dirty="0">
                <a:solidFill>
                  <a:schemeClr val="bg1"/>
                </a:solidFill>
                <a:latin typeface="Courier" pitchFamily="49" charset="0"/>
              </a:rPr>
              <a:t>=sample-project</a:t>
            </a:r>
          </a:p>
        </p:txBody>
      </p:sp>
      <p:sp>
        <p:nvSpPr>
          <p:cNvPr id="7" name="Rectangle 6"/>
          <p:cNvSpPr/>
          <p:nvPr/>
        </p:nvSpPr>
        <p:spPr>
          <a:xfrm>
            <a:off x="1792287" y="2648651"/>
            <a:ext cx="8515350" cy="1969770"/>
          </a:xfrm>
          <a:prstGeom prst="rect">
            <a:avLst/>
          </a:prstGeom>
        </p:spPr>
        <p:txBody>
          <a:bodyPr wrap="square">
            <a:spAutoFit/>
          </a:bodyPr>
          <a:lstStyle/>
          <a:p>
            <a:r>
              <a:rPr lang="en-US" dirty="0">
                <a:solidFill>
                  <a:schemeClr val="bg1"/>
                </a:solidFill>
              </a:rPr>
              <a:t>This is creates the simplest possible Maven project with one Java class in </a:t>
            </a:r>
            <a:r>
              <a:rPr lang="en-US" i="1" dirty="0" err="1">
                <a:solidFill>
                  <a:schemeClr val="bg1"/>
                </a:solidFill>
              </a:rPr>
              <a:t>src</a:t>
            </a:r>
            <a:r>
              <a:rPr lang="en-US" i="1" dirty="0">
                <a:solidFill>
                  <a:schemeClr val="bg1"/>
                </a:solidFill>
              </a:rPr>
              <a:t>/main/java</a:t>
            </a:r>
            <a:r>
              <a:rPr lang="en-US" dirty="0">
                <a:solidFill>
                  <a:schemeClr val="bg1"/>
                </a:solidFill>
              </a:rPr>
              <a:t> and a simple POM.</a:t>
            </a:r>
          </a:p>
          <a:p>
            <a:endParaRPr lang="en-US" dirty="0">
              <a:solidFill>
                <a:schemeClr val="bg1"/>
              </a:solidFill>
            </a:endParaRPr>
          </a:p>
          <a:p>
            <a:r>
              <a:rPr lang="en-US" b="1" dirty="0">
                <a:solidFill>
                  <a:schemeClr val="bg1"/>
                </a:solidFill>
              </a:rPr>
              <a:t>2</a:t>
            </a:r>
            <a:r>
              <a:rPr lang="en-US" dirty="0">
                <a:solidFill>
                  <a:schemeClr val="bg1"/>
                </a:solidFill>
              </a:rPr>
              <a:t>. </a:t>
            </a:r>
            <a:r>
              <a:rPr lang="en-US" sz="1400" b="1" dirty="0" err="1">
                <a:solidFill>
                  <a:schemeClr val="bg1"/>
                </a:solidFill>
                <a:latin typeface="Courier" pitchFamily="49" charset="0"/>
              </a:rPr>
              <a:t>mvn</a:t>
            </a:r>
            <a:r>
              <a:rPr lang="en-US" sz="1400" b="1" dirty="0">
                <a:solidFill>
                  <a:schemeClr val="bg1"/>
                </a:solidFill>
                <a:latin typeface="Courier" pitchFamily="49" charset="0"/>
              </a:rPr>
              <a:t> </a:t>
            </a:r>
            <a:r>
              <a:rPr lang="en-US" sz="1400" b="1" dirty="0" err="1">
                <a:solidFill>
                  <a:schemeClr val="bg1"/>
                </a:solidFill>
                <a:latin typeface="Courier" pitchFamily="49" charset="0"/>
              </a:rPr>
              <a:t>site:run</a:t>
            </a:r>
            <a:endParaRPr lang="en-US" sz="1400" b="1" dirty="0">
              <a:solidFill>
                <a:schemeClr val="bg1"/>
              </a:solidFill>
              <a:latin typeface="Courier" pitchFamily="49" charset="0"/>
            </a:endParaRPr>
          </a:p>
          <a:p>
            <a:endParaRPr lang="en-US" sz="1400" b="1" dirty="0">
              <a:solidFill>
                <a:schemeClr val="bg1"/>
              </a:solidFill>
              <a:latin typeface="Courier" pitchFamily="49" charset="0"/>
            </a:endParaRPr>
          </a:p>
          <a:p>
            <a:r>
              <a:rPr lang="en-US" b="1" dirty="0">
                <a:solidFill>
                  <a:schemeClr val="bg1"/>
                </a:solidFill>
                <a:latin typeface="Arial" pitchFamily="34" charset="0"/>
                <a:cs typeface="Arial" pitchFamily="34" charset="0"/>
              </a:rPr>
              <a:t>3. </a:t>
            </a:r>
            <a:r>
              <a:rPr lang="en-US" dirty="0">
                <a:solidFill>
                  <a:schemeClr val="bg1"/>
                </a:solidFill>
                <a:latin typeface="Arial" pitchFamily="34" charset="0"/>
                <a:cs typeface="Arial" pitchFamily="34" charset="0"/>
              </a:rPr>
              <a:t>Once Jetty starts and is listening to port 8080, you can see the project’s site when </a:t>
            </a:r>
            <a:r>
              <a:rPr lang="en-US" dirty="0">
                <a:solidFill>
                  <a:schemeClr val="bg1"/>
                </a:solidFill>
              </a:rPr>
              <a:t>you go to </a:t>
            </a:r>
            <a:r>
              <a:rPr lang="en-US" dirty="0">
                <a:solidFill>
                  <a:schemeClr val="bg1"/>
                </a:solidFill>
                <a:hlinkClick r:id="rId3"/>
              </a:rPr>
              <a:t>http://localhost:8080/</a:t>
            </a:r>
            <a:r>
              <a:rPr lang="en-US" dirty="0">
                <a:solidFill>
                  <a:schemeClr val="bg1"/>
                </a:solidFill>
              </a:rPr>
              <a:t> in a web browser</a:t>
            </a:r>
            <a:endParaRPr lang="en-US" b="1" dirty="0">
              <a:solidFill>
                <a:schemeClr val="bg1"/>
              </a:solidFill>
              <a:latin typeface="Courier" pitchFamily="49" charset="0"/>
            </a:endParaRPr>
          </a:p>
        </p:txBody>
      </p:sp>
      <p:sp>
        <p:nvSpPr>
          <p:cNvPr id="8" name="Rectangle 7"/>
          <p:cNvSpPr/>
          <p:nvPr/>
        </p:nvSpPr>
        <p:spPr>
          <a:xfrm>
            <a:off x="1906588" y="4877502"/>
            <a:ext cx="8101012" cy="646331"/>
          </a:xfrm>
          <a:prstGeom prst="rect">
            <a:avLst/>
          </a:prstGeom>
          <a:solidFill>
            <a:srgbClr val="EEAA00"/>
          </a:solidFill>
        </p:spPr>
        <p:txBody>
          <a:bodyPr wrap="square">
            <a:spAutoFit/>
          </a:bodyPr>
          <a:lstStyle/>
          <a:p>
            <a:r>
              <a:rPr lang="en-US" dirty="0"/>
              <a:t>Note: To customize the site, you’ll have to start to add content to the project and to the project’s POM.</a:t>
            </a:r>
          </a:p>
        </p:txBody>
      </p:sp>
    </p:spTree>
    <p:extLst>
      <p:ext uri="{BB962C8B-B14F-4D97-AF65-F5344CB8AC3E}">
        <p14:creationId xmlns:p14="http://schemas.microsoft.com/office/powerpoint/2010/main" val="706920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1248304" y="425450"/>
            <a:ext cx="10153473" cy="1143000"/>
          </a:xfrm>
        </p:spPr>
        <p:txBody>
          <a:bodyPr anchor="t"/>
          <a:lstStyle/>
          <a:p>
            <a:pPr eaLnBrk="1" hangingPunct="1"/>
            <a:r>
              <a:rPr lang="en-GB" sz="2400" b="1" dirty="0">
                <a:latin typeface="Arial" charset="0"/>
                <a:cs typeface="Arial" charset="0"/>
              </a:rPr>
              <a:t>Building a Project Site – Customize Site Descriptor</a:t>
            </a:r>
          </a:p>
        </p:txBody>
      </p:sp>
      <p:sp>
        <p:nvSpPr>
          <p:cNvPr id="9" name="Rectangle 8"/>
          <p:cNvSpPr/>
          <p:nvPr/>
        </p:nvSpPr>
        <p:spPr>
          <a:xfrm>
            <a:off x="1943099" y="995597"/>
            <a:ext cx="8329613" cy="1846659"/>
          </a:xfrm>
          <a:prstGeom prst="rect">
            <a:avLst/>
          </a:prstGeom>
        </p:spPr>
        <p:txBody>
          <a:bodyPr wrap="square">
            <a:spAutoFit/>
          </a:bodyPr>
          <a:lstStyle/>
          <a:p>
            <a:pPr>
              <a:buFont typeface="Arial" pitchFamily="34" charset="0"/>
              <a:buChar char="•"/>
            </a:pPr>
            <a:r>
              <a:rPr lang="en-US" sz="1600" dirty="0">
                <a:solidFill>
                  <a:schemeClr val="bg1"/>
                </a:solidFill>
              </a:rPr>
              <a:t> When you add content to the site, you are going to want to modify the left-hand navigation menu that is generated with your site. </a:t>
            </a:r>
          </a:p>
          <a:p>
            <a:pPr>
              <a:buFont typeface="Arial" pitchFamily="34" charset="0"/>
              <a:buChar char="•"/>
            </a:pPr>
            <a:r>
              <a:rPr lang="en-US" sz="1600" dirty="0">
                <a:solidFill>
                  <a:schemeClr val="bg1"/>
                </a:solidFill>
              </a:rPr>
              <a:t> The following site descriptor customizes the logo in the upper left-hand corner of the site. </a:t>
            </a:r>
          </a:p>
          <a:p>
            <a:pPr>
              <a:buFont typeface="Arial" pitchFamily="34" charset="0"/>
              <a:buChar char="•"/>
            </a:pPr>
            <a:r>
              <a:rPr lang="en-US" sz="1600" dirty="0">
                <a:solidFill>
                  <a:schemeClr val="bg1"/>
                </a:solidFill>
              </a:rPr>
              <a:t> In addition to customizing the header of the site, this descriptor adds a menu section to the left-hand navigation menu under the heading "Sample Project". </a:t>
            </a:r>
          </a:p>
          <a:p>
            <a:pPr>
              <a:buFont typeface="Arial" pitchFamily="34" charset="0"/>
              <a:buChar char="•"/>
            </a:pPr>
            <a:r>
              <a:rPr lang="en-US" sz="1600" dirty="0">
                <a:solidFill>
                  <a:schemeClr val="bg1"/>
                </a:solidFill>
              </a:rPr>
              <a:t> This menu contains a single link to an overview page</a:t>
            </a:r>
          </a:p>
          <a:p>
            <a:pPr>
              <a:buFont typeface="Arial" pitchFamily="34" charset="0"/>
              <a:buChar char="•"/>
            </a:pPr>
            <a:r>
              <a:rPr lang="en-US" sz="1600" dirty="0">
                <a:solidFill>
                  <a:schemeClr val="bg1"/>
                </a:solidFill>
              </a:rPr>
              <a:t> Create site.xml under  &lt;</a:t>
            </a:r>
            <a:r>
              <a:rPr lang="en-US" sz="1600" dirty="0" err="1">
                <a:solidFill>
                  <a:schemeClr val="bg1"/>
                </a:solidFill>
              </a:rPr>
              <a:t>basedir</a:t>
            </a:r>
            <a:r>
              <a:rPr lang="en-US" sz="1600" dirty="0">
                <a:solidFill>
                  <a:schemeClr val="bg1"/>
                </a:solidFill>
              </a:rPr>
              <a:t>&gt;/</a:t>
            </a:r>
            <a:r>
              <a:rPr lang="en-US" sz="1600" dirty="0" err="1">
                <a:solidFill>
                  <a:schemeClr val="bg1"/>
                </a:solidFill>
              </a:rPr>
              <a:t>src</a:t>
            </a:r>
            <a:r>
              <a:rPr lang="en-US" sz="1600" dirty="0">
                <a:solidFill>
                  <a:schemeClr val="bg1"/>
                </a:solidFill>
              </a:rPr>
              <a:t>/site</a:t>
            </a:r>
          </a:p>
        </p:txBody>
      </p:sp>
      <p:sp>
        <p:nvSpPr>
          <p:cNvPr id="60417" name="Rectangle 1"/>
          <p:cNvSpPr>
            <a:spLocks noChangeArrowheads="1"/>
          </p:cNvSpPr>
          <p:nvPr/>
        </p:nvSpPr>
        <p:spPr bwMode="auto">
          <a:xfrm>
            <a:off x="2824164" y="3228976"/>
            <a:ext cx="6586537" cy="35277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238050" rIns="0" bIns="238050" numCol="1" anchor="ctr" anchorCtr="0" compatLnSpc="1">
            <a:prstTxWarp prst="textNoShape">
              <a:avLst/>
            </a:prstTxWarp>
            <a:spAutoFit/>
          </a:bodyPr>
          <a:lstStyle/>
          <a:p>
            <a:r>
              <a:rPr lang="en-US" sz="1600" dirty="0">
                <a:solidFill>
                  <a:schemeClr val="tx1"/>
                </a:solidFill>
                <a:latin typeface="andale mono"/>
              </a:rPr>
              <a:t>&lt;project name="Sample Project"&gt; </a:t>
            </a:r>
          </a:p>
          <a:p>
            <a:r>
              <a:rPr lang="en-US" sz="1600" dirty="0">
                <a:solidFill>
                  <a:schemeClr val="tx1"/>
                </a:solidFill>
                <a:latin typeface="andale mono"/>
              </a:rPr>
              <a:t>             &lt;</a:t>
            </a:r>
            <a:r>
              <a:rPr lang="en-US" sz="1600" dirty="0" err="1">
                <a:solidFill>
                  <a:schemeClr val="tx1"/>
                </a:solidFill>
                <a:latin typeface="andale mono"/>
              </a:rPr>
              <a:t>bannerLeft</a:t>
            </a:r>
            <a:r>
              <a:rPr lang="en-US" sz="1600" dirty="0">
                <a:solidFill>
                  <a:schemeClr val="tx1"/>
                </a:solidFill>
                <a:latin typeface="andale mono"/>
              </a:rPr>
              <a:t>&gt; </a:t>
            </a:r>
          </a:p>
          <a:p>
            <a:r>
              <a:rPr lang="en-US" sz="1600" dirty="0">
                <a:latin typeface="andale mono"/>
              </a:rPr>
              <a:t>                         </a:t>
            </a:r>
            <a:r>
              <a:rPr lang="en-US" sz="1600" dirty="0">
                <a:solidFill>
                  <a:schemeClr val="tx1"/>
                </a:solidFill>
                <a:latin typeface="andale mono"/>
              </a:rPr>
              <a:t>&lt;name&gt;</a:t>
            </a:r>
            <a:r>
              <a:rPr lang="en-US" sz="1600" dirty="0" err="1">
                <a:solidFill>
                  <a:schemeClr val="tx1"/>
                </a:solidFill>
                <a:latin typeface="andale mono"/>
              </a:rPr>
              <a:t>Sonatype</a:t>
            </a:r>
            <a:r>
              <a:rPr lang="en-US" sz="1600" dirty="0">
                <a:solidFill>
                  <a:schemeClr val="tx1"/>
                </a:solidFill>
                <a:latin typeface="andale mono"/>
              </a:rPr>
              <a:t>&lt;/name&gt; </a:t>
            </a:r>
          </a:p>
          <a:p>
            <a:r>
              <a:rPr lang="en-US" sz="1600" dirty="0">
                <a:latin typeface="andale mono"/>
              </a:rPr>
              <a:t>                        </a:t>
            </a:r>
            <a:r>
              <a:rPr lang="en-US" sz="1600" dirty="0">
                <a:solidFill>
                  <a:schemeClr val="tx1"/>
                </a:solidFill>
                <a:latin typeface="andale mono"/>
              </a:rPr>
              <a:t>&lt;</a:t>
            </a:r>
            <a:r>
              <a:rPr lang="en-US" sz="1600" dirty="0" err="1">
                <a:solidFill>
                  <a:schemeClr val="tx1"/>
                </a:solidFill>
                <a:latin typeface="andale mono"/>
              </a:rPr>
              <a:t>src</a:t>
            </a:r>
            <a:r>
              <a:rPr lang="en-US" sz="1600" dirty="0">
                <a:solidFill>
                  <a:schemeClr val="tx1"/>
                </a:solidFill>
                <a:latin typeface="andale mono"/>
              </a:rPr>
              <a:t>&gt;images/logo.png&lt;/</a:t>
            </a:r>
            <a:r>
              <a:rPr lang="en-US" sz="1600" dirty="0" err="1">
                <a:solidFill>
                  <a:schemeClr val="tx1"/>
                </a:solidFill>
                <a:latin typeface="andale mono"/>
              </a:rPr>
              <a:t>src</a:t>
            </a:r>
            <a:r>
              <a:rPr lang="en-US" sz="1600" dirty="0">
                <a:solidFill>
                  <a:schemeClr val="tx1"/>
                </a:solidFill>
                <a:latin typeface="andale mono"/>
              </a:rPr>
              <a:t>&gt; </a:t>
            </a:r>
          </a:p>
          <a:p>
            <a:r>
              <a:rPr lang="en-US" sz="1600" dirty="0">
                <a:latin typeface="andale mono"/>
              </a:rPr>
              <a:t>                        </a:t>
            </a:r>
            <a:r>
              <a:rPr lang="en-US" sz="1600" dirty="0">
                <a:solidFill>
                  <a:schemeClr val="tx1"/>
                </a:solidFill>
                <a:latin typeface="andale mono"/>
              </a:rPr>
              <a:t>&lt;</a:t>
            </a:r>
            <a:r>
              <a:rPr lang="en-US" sz="1600" dirty="0" err="1">
                <a:solidFill>
                  <a:schemeClr val="tx1"/>
                </a:solidFill>
                <a:latin typeface="andale mono"/>
              </a:rPr>
              <a:t>href</a:t>
            </a:r>
            <a:r>
              <a:rPr lang="en-US" sz="1600" dirty="0">
                <a:solidFill>
                  <a:schemeClr val="tx1"/>
                </a:solidFill>
                <a:latin typeface="andale mono"/>
              </a:rPr>
              <a:t>&gt;http://www.accenture.com&lt;/href&gt; </a:t>
            </a:r>
          </a:p>
          <a:p>
            <a:r>
              <a:rPr lang="en-US" sz="1600" dirty="0">
                <a:latin typeface="andale mono"/>
              </a:rPr>
              <a:t>               </a:t>
            </a:r>
            <a:r>
              <a:rPr lang="en-US" sz="1600" dirty="0">
                <a:solidFill>
                  <a:schemeClr val="tx1"/>
                </a:solidFill>
                <a:latin typeface="andale mono"/>
              </a:rPr>
              <a:t>&lt;/</a:t>
            </a:r>
            <a:r>
              <a:rPr lang="en-US" sz="1600" dirty="0" err="1">
                <a:solidFill>
                  <a:schemeClr val="tx1"/>
                </a:solidFill>
                <a:latin typeface="andale mono"/>
              </a:rPr>
              <a:t>bannerLeft</a:t>
            </a:r>
            <a:r>
              <a:rPr lang="en-US" sz="1600" dirty="0">
                <a:solidFill>
                  <a:schemeClr val="tx1"/>
                </a:solidFill>
                <a:latin typeface="andale mono"/>
              </a:rPr>
              <a:t>&gt; </a:t>
            </a:r>
          </a:p>
          <a:p>
            <a:r>
              <a:rPr lang="en-US" sz="1600" dirty="0">
                <a:latin typeface="andale mono"/>
              </a:rPr>
              <a:t>               </a:t>
            </a:r>
            <a:r>
              <a:rPr lang="en-US" sz="1600" dirty="0">
                <a:solidFill>
                  <a:schemeClr val="tx1"/>
                </a:solidFill>
                <a:latin typeface="andale mono"/>
              </a:rPr>
              <a:t>&lt;body&gt; </a:t>
            </a:r>
          </a:p>
          <a:p>
            <a:r>
              <a:rPr lang="en-US" sz="1600" dirty="0">
                <a:latin typeface="andale mono"/>
              </a:rPr>
              <a:t>                         </a:t>
            </a:r>
            <a:r>
              <a:rPr lang="en-US" sz="1600" dirty="0">
                <a:solidFill>
                  <a:schemeClr val="tx1"/>
                </a:solidFill>
                <a:latin typeface="andale mono"/>
              </a:rPr>
              <a:t>&lt;menu name="Sample Project"&gt; </a:t>
            </a:r>
          </a:p>
          <a:p>
            <a:r>
              <a:rPr lang="en-US" sz="1600" dirty="0">
                <a:latin typeface="andale mono"/>
              </a:rPr>
              <a:t>                                  </a:t>
            </a:r>
            <a:r>
              <a:rPr lang="en-US" sz="1600" dirty="0">
                <a:solidFill>
                  <a:schemeClr val="tx1"/>
                </a:solidFill>
                <a:latin typeface="andale mono"/>
              </a:rPr>
              <a:t>&lt;item name="Overview" </a:t>
            </a:r>
            <a:r>
              <a:rPr lang="en-US" sz="1600" dirty="0" err="1">
                <a:solidFill>
                  <a:schemeClr val="tx1"/>
                </a:solidFill>
                <a:latin typeface="andale mono"/>
              </a:rPr>
              <a:t>href</a:t>
            </a:r>
            <a:r>
              <a:rPr lang="en-US" sz="1600" dirty="0">
                <a:solidFill>
                  <a:schemeClr val="tx1"/>
                </a:solidFill>
                <a:latin typeface="andale mono"/>
              </a:rPr>
              <a:t>="index.html"/&gt; </a:t>
            </a:r>
          </a:p>
          <a:p>
            <a:r>
              <a:rPr lang="en-US" sz="1600" dirty="0">
                <a:latin typeface="andale mono"/>
              </a:rPr>
              <a:t>                         </a:t>
            </a:r>
            <a:r>
              <a:rPr lang="en-US" sz="1600" dirty="0">
                <a:solidFill>
                  <a:schemeClr val="tx1"/>
                </a:solidFill>
                <a:latin typeface="andale mono"/>
              </a:rPr>
              <a:t>&lt;/menu&gt; &lt;menu ref="reports"/&gt; </a:t>
            </a:r>
          </a:p>
          <a:p>
            <a:r>
              <a:rPr lang="en-US" sz="1600" dirty="0">
                <a:latin typeface="andale mono"/>
              </a:rPr>
              <a:t>               </a:t>
            </a:r>
            <a:r>
              <a:rPr lang="en-US" sz="1600" dirty="0">
                <a:solidFill>
                  <a:schemeClr val="tx1"/>
                </a:solidFill>
                <a:latin typeface="andale mono"/>
              </a:rPr>
              <a:t>&lt;/body&gt; </a:t>
            </a:r>
          </a:p>
          <a:p>
            <a:r>
              <a:rPr lang="en-US" sz="1600" dirty="0">
                <a:solidFill>
                  <a:schemeClr val="tx1"/>
                </a:solidFill>
                <a:latin typeface="andale mono"/>
              </a:rPr>
              <a:t>&lt;/project&gt;</a:t>
            </a:r>
            <a:endParaRPr lang="en-US" sz="3600" dirty="0">
              <a:solidFill>
                <a:schemeClr val="tx1"/>
              </a:solidFill>
              <a:latin typeface="Arial" pitchFamily="34" charset="0"/>
            </a:endParaRPr>
          </a:p>
        </p:txBody>
      </p:sp>
    </p:spTree>
    <p:extLst>
      <p:ext uri="{BB962C8B-B14F-4D97-AF65-F5344CB8AC3E}">
        <p14:creationId xmlns:p14="http://schemas.microsoft.com/office/powerpoint/2010/main" val="472572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616127" y="498827"/>
            <a:ext cx="8539162" cy="508706"/>
          </a:xfrm>
        </p:spPr>
        <p:txBody>
          <a:bodyPr anchor="t"/>
          <a:lstStyle/>
          <a:p>
            <a:pPr eaLnBrk="1" hangingPunct="1"/>
            <a:r>
              <a:rPr lang="en-GB" b="1" dirty="0">
                <a:latin typeface="Arial" charset="0"/>
                <a:cs typeface="Arial" charset="0"/>
              </a:rPr>
              <a:t>Building a Project Site – Customize Site Descriptor</a:t>
            </a:r>
          </a:p>
        </p:txBody>
      </p:sp>
      <p:sp>
        <p:nvSpPr>
          <p:cNvPr id="60417" name="Rectangle 1"/>
          <p:cNvSpPr>
            <a:spLocks noChangeArrowheads="1"/>
          </p:cNvSpPr>
          <p:nvPr/>
        </p:nvSpPr>
        <p:spPr bwMode="auto">
          <a:xfrm>
            <a:off x="3037213" y="1007533"/>
            <a:ext cx="5403787" cy="3435404"/>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none" lIns="0" tIns="238050" rIns="0" bIns="238050" numCol="1" anchor="ctr" anchorCtr="0" compatLnSpc="1">
            <a:prstTxWarp prst="textNoShape">
              <a:avLst/>
            </a:prstTxWarp>
            <a:spAutoFit/>
          </a:bodyPr>
          <a:lstStyle/>
          <a:p>
            <a:r>
              <a:rPr lang="en-US" sz="1600" dirty="0">
                <a:solidFill>
                  <a:schemeClr val="tx1"/>
                </a:solidFill>
                <a:latin typeface="andale mono"/>
              </a:rPr>
              <a:t>&lt;project name="Sample Project"&gt; </a:t>
            </a:r>
          </a:p>
          <a:p>
            <a:r>
              <a:rPr lang="en-US" sz="1600" dirty="0">
                <a:solidFill>
                  <a:schemeClr val="tx1"/>
                </a:solidFill>
                <a:latin typeface="andale mono"/>
              </a:rPr>
              <a:t>             &lt;</a:t>
            </a:r>
            <a:r>
              <a:rPr lang="en-US" sz="1600" dirty="0" err="1">
                <a:solidFill>
                  <a:schemeClr val="tx1"/>
                </a:solidFill>
                <a:latin typeface="andale mono"/>
              </a:rPr>
              <a:t>bannerLeft</a:t>
            </a:r>
            <a:r>
              <a:rPr lang="en-US" sz="1600" dirty="0">
                <a:solidFill>
                  <a:schemeClr val="tx1"/>
                </a:solidFill>
                <a:latin typeface="andale mono"/>
              </a:rPr>
              <a:t>&gt; </a:t>
            </a:r>
          </a:p>
          <a:p>
            <a:r>
              <a:rPr lang="en-US" sz="1600" dirty="0">
                <a:latin typeface="andale mono"/>
              </a:rPr>
              <a:t>                         </a:t>
            </a:r>
            <a:r>
              <a:rPr lang="en-US" sz="1600" dirty="0">
                <a:solidFill>
                  <a:schemeClr val="tx1"/>
                </a:solidFill>
                <a:latin typeface="andale mono"/>
              </a:rPr>
              <a:t>&lt;name&gt;</a:t>
            </a:r>
            <a:r>
              <a:rPr lang="en-US" sz="1600" dirty="0" err="1">
                <a:solidFill>
                  <a:schemeClr val="tx1"/>
                </a:solidFill>
                <a:latin typeface="andale mono"/>
              </a:rPr>
              <a:t>Sonatype</a:t>
            </a:r>
            <a:r>
              <a:rPr lang="en-US" sz="1600" dirty="0">
                <a:solidFill>
                  <a:schemeClr val="tx1"/>
                </a:solidFill>
                <a:latin typeface="andale mono"/>
              </a:rPr>
              <a:t>&lt;/name&gt; </a:t>
            </a:r>
          </a:p>
          <a:p>
            <a:r>
              <a:rPr lang="en-US" sz="1600" dirty="0">
                <a:latin typeface="andale mono"/>
              </a:rPr>
              <a:t>                        </a:t>
            </a:r>
            <a:r>
              <a:rPr lang="en-US" sz="1600" dirty="0">
                <a:solidFill>
                  <a:schemeClr val="tx1"/>
                </a:solidFill>
                <a:latin typeface="andale mono"/>
              </a:rPr>
              <a:t>&lt;</a:t>
            </a:r>
            <a:r>
              <a:rPr lang="en-US" sz="1600" dirty="0" err="1">
                <a:solidFill>
                  <a:schemeClr val="tx1"/>
                </a:solidFill>
                <a:latin typeface="andale mono"/>
              </a:rPr>
              <a:t>src</a:t>
            </a:r>
            <a:r>
              <a:rPr lang="en-US" sz="1600" dirty="0">
                <a:solidFill>
                  <a:schemeClr val="tx1"/>
                </a:solidFill>
                <a:latin typeface="andale mono"/>
              </a:rPr>
              <a:t>&gt;images/</a:t>
            </a:r>
            <a:r>
              <a:rPr lang="en-US" sz="1600" b="1" dirty="0">
                <a:solidFill>
                  <a:schemeClr val="tx1"/>
                </a:solidFill>
                <a:latin typeface="andale mono"/>
              </a:rPr>
              <a:t>logo.png</a:t>
            </a:r>
            <a:r>
              <a:rPr lang="en-US" sz="1600" dirty="0">
                <a:solidFill>
                  <a:schemeClr val="tx1"/>
                </a:solidFill>
                <a:latin typeface="andale mono"/>
              </a:rPr>
              <a:t>&lt;/</a:t>
            </a:r>
            <a:r>
              <a:rPr lang="en-US" sz="1600" dirty="0" err="1">
                <a:solidFill>
                  <a:schemeClr val="tx1"/>
                </a:solidFill>
                <a:latin typeface="andale mono"/>
              </a:rPr>
              <a:t>src</a:t>
            </a:r>
            <a:r>
              <a:rPr lang="en-US" sz="1600" dirty="0">
                <a:solidFill>
                  <a:schemeClr val="tx1"/>
                </a:solidFill>
                <a:latin typeface="andale mono"/>
              </a:rPr>
              <a:t>&gt; </a:t>
            </a:r>
          </a:p>
          <a:p>
            <a:r>
              <a:rPr lang="en-US" sz="1600" dirty="0">
                <a:latin typeface="andale mono"/>
              </a:rPr>
              <a:t>                        </a:t>
            </a:r>
            <a:r>
              <a:rPr lang="en-US" sz="1600" dirty="0">
                <a:solidFill>
                  <a:schemeClr val="tx1"/>
                </a:solidFill>
                <a:latin typeface="andale mono"/>
              </a:rPr>
              <a:t>&lt;</a:t>
            </a:r>
            <a:r>
              <a:rPr lang="en-US" sz="1600" dirty="0" err="1">
                <a:solidFill>
                  <a:schemeClr val="tx1"/>
                </a:solidFill>
                <a:latin typeface="andale mono"/>
              </a:rPr>
              <a:t>href</a:t>
            </a:r>
            <a:r>
              <a:rPr lang="en-US" sz="1600" dirty="0">
                <a:solidFill>
                  <a:schemeClr val="tx1"/>
                </a:solidFill>
                <a:latin typeface="andale mono"/>
              </a:rPr>
              <a:t>&gt;http://www.accenture.com&lt;/href&gt; </a:t>
            </a:r>
          </a:p>
          <a:p>
            <a:r>
              <a:rPr lang="en-US" sz="1600" dirty="0">
                <a:latin typeface="andale mono"/>
              </a:rPr>
              <a:t>               </a:t>
            </a:r>
            <a:r>
              <a:rPr lang="en-US" sz="1600" dirty="0">
                <a:solidFill>
                  <a:schemeClr val="tx1"/>
                </a:solidFill>
                <a:latin typeface="andale mono"/>
              </a:rPr>
              <a:t>&lt;/</a:t>
            </a:r>
            <a:r>
              <a:rPr lang="en-US" sz="1600" dirty="0" err="1">
                <a:solidFill>
                  <a:schemeClr val="tx1"/>
                </a:solidFill>
                <a:latin typeface="andale mono"/>
              </a:rPr>
              <a:t>bannerLeft</a:t>
            </a:r>
            <a:r>
              <a:rPr lang="en-US" sz="1600" dirty="0">
                <a:solidFill>
                  <a:schemeClr val="tx1"/>
                </a:solidFill>
                <a:latin typeface="andale mono"/>
              </a:rPr>
              <a:t>&gt; </a:t>
            </a:r>
          </a:p>
          <a:p>
            <a:r>
              <a:rPr lang="en-US" sz="1600" dirty="0">
                <a:latin typeface="andale mono"/>
              </a:rPr>
              <a:t>               </a:t>
            </a:r>
            <a:r>
              <a:rPr lang="en-US" sz="1600" dirty="0">
                <a:solidFill>
                  <a:schemeClr val="tx1"/>
                </a:solidFill>
                <a:latin typeface="andale mono"/>
              </a:rPr>
              <a:t>&lt;body&gt; </a:t>
            </a:r>
          </a:p>
          <a:p>
            <a:r>
              <a:rPr lang="en-US" sz="1600" dirty="0">
                <a:latin typeface="andale mono"/>
              </a:rPr>
              <a:t>                         </a:t>
            </a:r>
            <a:r>
              <a:rPr lang="en-US" sz="1600" dirty="0">
                <a:solidFill>
                  <a:schemeClr val="tx1"/>
                </a:solidFill>
                <a:latin typeface="andale mono"/>
              </a:rPr>
              <a:t>&lt;menu name="Sample Project"&gt; </a:t>
            </a:r>
          </a:p>
          <a:p>
            <a:r>
              <a:rPr lang="en-US" sz="1600" dirty="0">
                <a:latin typeface="andale mono"/>
              </a:rPr>
              <a:t>                                  </a:t>
            </a:r>
            <a:r>
              <a:rPr lang="en-US" sz="1600" dirty="0">
                <a:solidFill>
                  <a:schemeClr val="tx1"/>
                </a:solidFill>
                <a:latin typeface="andale mono"/>
              </a:rPr>
              <a:t>&lt;item name="Overview" </a:t>
            </a:r>
            <a:r>
              <a:rPr lang="en-US" sz="1600" dirty="0" err="1">
                <a:solidFill>
                  <a:schemeClr val="tx1"/>
                </a:solidFill>
                <a:latin typeface="andale mono"/>
              </a:rPr>
              <a:t>href</a:t>
            </a:r>
            <a:r>
              <a:rPr lang="en-US" sz="1600" dirty="0">
                <a:solidFill>
                  <a:schemeClr val="tx1"/>
                </a:solidFill>
                <a:latin typeface="andale mono"/>
              </a:rPr>
              <a:t>="index.html"/&gt; </a:t>
            </a:r>
          </a:p>
          <a:p>
            <a:r>
              <a:rPr lang="en-US" sz="1600" dirty="0">
                <a:latin typeface="andale mono"/>
              </a:rPr>
              <a:t>                         </a:t>
            </a:r>
            <a:r>
              <a:rPr lang="en-US" sz="1600" dirty="0">
                <a:solidFill>
                  <a:schemeClr val="tx1"/>
                </a:solidFill>
                <a:latin typeface="andale mono"/>
              </a:rPr>
              <a:t>&lt;/menu&gt; &lt;menu ref="reports"/&gt; </a:t>
            </a:r>
          </a:p>
          <a:p>
            <a:r>
              <a:rPr lang="en-US" sz="1600" dirty="0">
                <a:latin typeface="andale mono"/>
              </a:rPr>
              <a:t>               </a:t>
            </a:r>
            <a:r>
              <a:rPr lang="en-US" sz="1600" dirty="0">
                <a:solidFill>
                  <a:schemeClr val="tx1"/>
                </a:solidFill>
                <a:latin typeface="andale mono"/>
              </a:rPr>
              <a:t>&lt;/body&gt; </a:t>
            </a:r>
          </a:p>
          <a:p>
            <a:r>
              <a:rPr lang="en-US" sz="1600" dirty="0">
                <a:solidFill>
                  <a:schemeClr val="tx1"/>
                </a:solidFill>
                <a:latin typeface="andale mono"/>
              </a:rPr>
              <a:t>&lt;/project&gt;</a:t>
            </a:r>
            <a:r>
              <a:rPr lang="en-US" sz="1400" dirty="0">
                <a:solidFill>
                  <a:schemeClr val="tx1"/>
                </a:solidFill>
                <a:latin typeface="Arial" pitchFamily="34" charset="0"/>
              </a:rPr>
              <a:t> </a:t>
            </a:r>
            <a:endParaRPr lang="en-US" sz="3600" dirty="0">
              <a:solidFill>
                <a:schemeClr val="tx1"/>
              </a:solidFill>
              <a:latin typeface="Arial" pitchFamily="34" charset="0"/>
            </a:endParaRPr>
          </a:p>
        </p:txBody>
      </p:sp>
      <p:sp>
        <p:nvSpPr>
          <p:cNvPr id="10" name="Rectangle 9"/>
          <p:cNvSpPr/>
          <p:nvPr/>
        </p:nvSpPr>
        <p:spPr>
          <a:xfrm>
            <a:off x="1895476" y="4881503"/>
            <a:ext cx="8372475" cy="1477328"/>
          </a:xfrm>
          <a:prstGeom prst="rect">
            <a:avLst/>
          </a:prstGeom>
        </p:spPr>
        <p:txBody>
          <a:bodyPr wrap="square">
            <a:spAutoFit/>
          </a:bodyPr>
          <a:lstStyle/>
          <a:p>
            <a:r>
              <a:rPr lang="en-US" dirty="0">
                <a:solidFill>
                  <a:schemeClr val="bg1"/>
                </a:solidFill>
              </a:rPr>
              <a:t>This </a:t>
            </a:r>
            <a:r>
              <a:rPr lang="en-US" b="1" i="1" dirty="0">
                <a:solidFill>
                  <a:schemeClr val="bg1"/>
                </a:solidFill>
              </a:rPr>
              <a:t>logo.png</a:t>
            </a:r>
            <a:r>
              <a:rPr lang="en-US" dirty="0">
                <a:solidFill>
                  <a:schemeClr val="bg1"/>
                </a:solidFill>
              </a:rPr>
              <a:t> image should be placed in </a:t>
            </a:r>
            <a:r>
              <a:rPr lang="en-US" i="1" dirty="0">
                <a:solidFill>
                  <a:schemeClr val="bg1"/>
                </a:solidFill>
              </a:rPr>
              <a:t>${</a:t>
            </a:r>
            <a:r>
              <a:rPr lang="en-US" i="1" dirty="0" err="1">
                <a:solidFill>
                  <a:schemeClr val="bg1"/>
                </a:solidFill>
              </a:rPr>
              <a:t>basedir</a:t>
            </a:r>
            <a:r>
              <a:rPr lang="en-US" i="1" dirty="0">
                <a:solidFill>
                  <a:schemeClr val="bg1"/>
                </a:solidFill>
              </a:rPr>
              <a:t>}/</a:t>
            </a:r>
            <a:r>
              <a:rPr lang="en-US" i="1" dirty="0" err="1">
                <a:solidFill>
                  <a:schemeClr val="bg1"/>
                </a:solidFill>
              </a:rPr>
              <a:t>src</a:t>
            </a:r>
            <a:r>
              <a:rPr lang="en-US" i="1" dirty="0">
                <a:solidFill>
                  <a:schemeClr val="bg1"/>
                </a:solidFill>
              </a:rPr>
              <a:t>/site/resources/images</a:t>
            </a:r>
            <a:r>
              <a:rPr lang="en-US" dirty="0">
                <a:solidFill>
                  <a:schemeClr val="bg1"/>
                </a:solidFill>
              </a:rPr>
              <a:t>. In addition to the change to the site descriptor, you’ll want to create a simple </a:t>
            </a:r>
            <a:r>
              <a:rPr lang="en-US" i="1" dirty="0">
                <a:solidFill>
                  <a:schemeClr val="bg1"/>
                </a:solidFill>
              </a:rPr>
              <a:t>index.apt</a:t>
            </a:r>
            <a:r>
              <a:rPr lang="en-US" dirty="0">
                <a:solidFill>
                  <a:schemeClr val="bg1"/>
                </a:solidFill>
              </a:rPr>
              <a:t> page in </a:t>
            </a:r>
            <a:r>
              <a:rPr lang="en-US" i="1" dirty="0">
                <a:solidFill>
                  <a:schemeClr val="bg1"/>
                </a:solidFill>
              </a:rPr>
              <a:t>${</a:t>
            </a:r>
            <a:r>
              <a:rPr lang="en-US" i="1" dirty="0" err="1">
                <a:solidFill>
                  <a:schemeClr val="bg1"/>
                </a:solidFill>
              </a:rPr>
              <a:t>basedir</a:t>
            </a:r>
            <a:r>
              <a:rPr lang="en-US" i="1" dirty="0">
                <a:solidFill>
                  <a:schemeClr val="bg1"/>
                </a:solidFill>
              </a:rPr>
              <a:t>}/</a:t>
            </a:r>
            <a:r>
              <a:rPr lang="en-US" i="1" dirty="0" err="1">
                <a:solidFill>
                  <a:schemeClr val="bg1"/>
                </a:solidFill>
              </a:rPr>
              <a:t>src</a:t>
            </a:r>
            <a:r>
              <a:rPr lang="en-US" i="1" dirty="0">
                <a:solidFill>
                  <a:schemeClr val="bg1"/>
                </a:solidFill>
              </a:rPr>
              <a:t>/site/apt</a:t>
            </a:r>
            <a:r>
              <a:rPr lang="en-US" dirty="0">
                <a:solidFill>
                  <a:schemeClr val="bg1"/>
                </a:solidFill>
              </a:rPr>
              <a:t>. Put the following content in </a:t>
            </a:r>
            <a:r>
              <a:rPr lang="en-US" i="1" dirty="0">
                <a:solidFill>
                  <a:schemeClr val="bg1"/>
                </a:solidFill>
              </a:rPr>
              <a:t>index.apt</a:t>
            </a:r>
            <a:r>
              <a:rPr lang="en-US" dirty="0">
                <a:solidFill>
                  <a:schemeClr val="bg1"/>
                </a:solidFill>
              </a:rPr>
              <a:t>, it will be transformed to the </a:t>
            </a:r>
            <a:r>
              <a:rPr lang="en-US" i="1" dirty="0">
                <a:solidFill>
                  <a:schemeClr val="bg1"/>
                </a:solidFill>
              </a:rPr>
              <a:t>index.html</a:t>
            </a:r>
            <a:r>
              <a:rPr lang="en-US" dirty="0">
                <a:solidFill>
                  <a:schemeClr val="bg1"/>
                </a:solidFill>
              </a:rPr>
              <a:t> and serve as the first page a user sees when they come to your project’s Maven-generated web site</a:t>
            </a:r>
          </a:p>
        </p:txBody>
      </p:sp>
    </p:spTree>
    <p:extLst>
      <p:ext uri="{BB962C8B-B14F-4D97-AF65-F5344CB8AC3E}">
        <p14:creationId xmlns:p14="http://schemas.microsoft.com/office/powerpoint/2010/main" val="150356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AU" dirty="0"/>
              <a:t>Copyright © 2014 Accenture  All rights reserved.</a:t>
            </a:r>
          </a:p>
        </p:txBody>
      </p:sp>
      <p:sp>
        <p:nvSpPr>
          <p:cNvPr id="14339" name="Title 2"/>
          <p:cNvSpPr>
            <a:spLocks noGrp="1"/>
          </p:cNvSpPr>
          <p:nvPr>
            <p:ph type="title" idx="4294967295"/>
          </p:nvPr>
        </p:nvSpPr>
        <p:spPr>
          <a:xfrm>
            <a:off x="381003" y="406399"/>
            <a:ext cx="10975975" cy="543455"/>
          </a:xfrm>
        </p:spPr>
        <p:txBody>
          <a:bodyPr>
            <a:normAutofit fontScale="90000"/>
          </a:bodyPr>
          <a:lstStyle/>
          <a:p>
            <a:pPr eaLnBrk="1" hangingPunct="1"/>
            <a:br>
              <a:rPr lang="en-GB" sz="3200" b="1" dirty="0">
                <a:latin typeface="Arial" charset="0"/>
                <a:cs typeface="Arial" charset="0"/>
              </a:rPr>
            </a:br>
            <a:r>
              <a:rPr lang="en-GB" sz="3200" b="1" dirty="0">
                <a:latin typeface="Arial" charset="0"/>
                <a:cs typeface="Arial" charset="0"/>
              </a:rPr>
              <a:t>Maven Overview</a:t>
            </a:r>
          </a:p>
        </p:txBody>
      </p:sp>
      <p:sp>
        <p:nvSpPr>
          <p:cNvPr id="14340" name="Rectangle 27"/>
          <p:cNvSpPr>
            <a:spLocks noChangeArrowheads="1"/>
          </p:cNvSpPr>
          <p:nvPr/>
        </p:nvSpPr>
        <p:spPr bwMode="auto">
          <a:xfrm>
            <a:off x="2043113" y="1315234"/>
            <a:ext cx="8247062" cy="4211637"/>
          </a:xfrm>
          <a:prstGeom prst="rect">
            <a:avLst/>
          </a:prstGeom>
          <a:noFill/>
          <a:ln w="9525">
            <a:noFill/>
            <a:miter lim="800000"/>
            <a:headEnd/>
            <a:tailEnd/>
          </a:ln>
        </p:spPr>
        <p:txBody>
          <a:bodyPr>
            <a:spAutoFit/>
          </a:bodyPr>
          <a:lstStyle/>
          <a:p>
            <a:pPr marL="342900" indent="-342900">
              <a:buFontTx/>
              <a:buChar char="•"/>
            </a:pPr>
            <a:r>
              <a:rPr lang="en-US" dirty="0">
                <a:solidFill>
                  <a:schemeClr val="bg1"/>
                </a:solidFill>
              </a:rPr>
              <a:t>Maven is generally considered by many to be a build tool.</a:t>
            </a:r>
          </a:p>
          <a:p>
            <a:pPr marL="342900" indent="-342900">
              <a:buFontTx/>
              <a:buChar char="•"/>
            </a:pPr>
            <a:endParaRPr lang="en-US" dirty="0">
              <a:solidFill>
                <a:schemeClr val="bg1"/>
              </a:solidFill>
            </a:endParaRPr>
          </a:p>
          <a:p>
            <a:pPr marL="342900" indent="-342900">
              <a:buFontTx/>
              <a:buChar char="•"/>
            </a:pPr>
            <a:r>
              <a:rPr lang="en-US" dirty="0">
                <a:solidFill>
                  <a:schemeClr val="bg1"/>
                </a:solidFill>
              </a:rPr>
              <a:t>Maven is about the application of patterns in order to achieve an infrastructure which displays the characteristics of visibility, reusability, maintainability, and comprehensibility.</a:t>
            </a:r>
          </a:p>
          <a:p>
            <a:pPr marL="342900" indent="-342900">
              <a:buFontTx/>
              <a:buChar char="•"/>
            </a:pPr>
            <a:endParaRPr lang="en-US" dirty="0">
              <a:solidFill>
                <a:schemeClr val="bg1"/>
              </a:solidFill>
            </a:endParaRPr>
          </a:p>
          <a:p>
            <a:pPr marL="342900" indent="-342900">
              <a:buFontTx/>
              <a:buChar char="•"/>
            </a:pPr>
            <a:r>
              <a:rPr lang="en-US" dirty="0">
                <a:solidFill>
                  <a:schemeClr val="bg1"/>
                </a:solidFill>
              </a:rPr>
              <a:t>provides a way to help with managing:</a:t>
            </a:r>
          </a:p>
          <a:p>
            <a:pPr marL="800100" lvl="1" indent="-342900">
              <a:buFontTx/>
              <a:buAutoNum type="arabicPeriod"/>
            </a:pPr>
            <a:r>
              <a:rPr lang="en-US" dirty="0">
                <a:solidFill>
                  <a:schemeClr val="bg1"/>
                </a:solidFill>
              </a:rPr>
              <a:t>Builds </a:t>
            </a:r>
          </a:p>
          <a:p>
            <a:pPr marL="800100" lvl="1" indent="-342900">
              <a:buFontTx/>
              <a:buAutoNum type="arabicPeriod"/>
            </a:pPr>
            <a:r>
              <a:rPr lang="en-US" dirty="0">
                <a:solidFill>
                  <a:schemeClr val="bg1"/>
                </a:solidFill>
              </a:rPr>
              <a:t>Documentation </a:t>
            </a:r>
          </a:p>
          <a:p>
            <a:pPr marL="800100" lvl="1" indent="-342900">
              <a:buFontTx/>
              <a:buAutoNum type="arabicPeriod"/>
            </a:pPr>
            <a:r>
              <a:rPr lang="en-US" dirty="0">
                <a:solidFill>
                  <a:schemeClr val="bg1"/>
                </a:solidFill>
              </a:rPr>
              <a:t>Reporting </a:t>
            </a:r>
          </a:p>
          <a:p>
            <a:pPr marL="800100" lvl="1" indent="-342900">
              <a:buFontTx/>
              <a:buAutoNum type="arabicPeriod"/>
            </a:pPr>
            <a:r>
              <a:rPr lang="en-US" dirty="0">
                <a:solidFill>
                  <a:schemeClr val="bg1"/>
                </a:solidFill>
              </a:rPr>
              <a:t>Dependencies </a:t>
            </a:r>
          </a:p>
          <a:p>
            <a:pPr marL="800100" lvl="1" indent="-342900">
              <a:buFontTx/>
              <a:buAutoNum type="arabicPeriod"/>
            </a:pPr>
            <a:r>
              <a:rPr lang="en-US" dirty="0">
                <a:solidFill>
                  <a:schemeClr val="bg1"/>
                </a:solidFill>
              </a:rPr>
              <a:t>SCMs </a:t>
            </a:r>
          </a:p>
          <a:p>
            <a:pPr marL="800100" lvl="1" indent="-342900">
              <a:buFontTx/>
              <a:buAutoNum type="arabicPeriod"/>
            </a:pPr>
            <a:r>
              <a:rPr lang="en-US" dirty="0">
                <a:solidFill>
                  <a:schemeClr val="bg1"/>
                </a:solidFill>
              </a:rPr>
              <a:t>Releases </a:t>
            </a:r>
          </a:p>
          <a:p>
            <a:pPr marL="800100" lvl="1" indent="-342900">
              <a:buFontTx/>
              <a:buAutoNum type="arabicPeriod"/>
            </a:pPr>
            <a:r>
              <a:rPr lang="en-US" dirty="0">
                <a:solidFill>
                  <a:schemeClr val="bg1"/>
                </a:solidFill>
              </a:rPr>
              <a:t>Distribution</a:t>
            </a:r>
          </a:p>
          <a:p>
            <a:pPr marL="342900" indent="-342900">
              <a:buFontTx/>
              <a:buChar char="•"/>
            </a:pPr>
            <a:endParaRPr lang="en-US" dirty="0">
              <a:solidFill>
                <a:schemeClr val="bg1"/>
              </a:solidFill>
            </a:endParaRPr>
          </a:p>
        </p:txBody>
      </p:sp>
      <p:sp>
        <p:nvSpPr>
          <p:cNvPr id="14362" name="Rectangle 26"/>
          <p:cNvSpPr>
            <a:spLocks noChangeArrowheads="1"/>
          </p:cNvSpPr>
          <p:nvPr/>
        </p:nvSpPr>
        <p:spPr bwMode="auto">
          <a:xfrm>
            <a:off x="2501900" y="5335297"/>
            <a:ext cx="7431088" cy="1155700"/>
          </a:xfrm>
          <a:prstGeom prst="rect">
            <a:avLst/>
          </a:prstGeom>
          <a:solidFill>
            <a:srgbClr val="EEAA00"/>
          </a:solidFill>
          <a:ln w="9525">
            <a:solidFill>
              <a:schemeClr val="tx1"/>
            </a:solidFill>
            <a:miter lim="800000"/>
            <a:headEnd/>
            <a:tailEnd/>
          </a:ln>
          <a:effectLst/>
        </p:spPr>
        <p:txBody>
          <a:bodyPr wrap="none" anchor="ctr"/>
          <a:lstStyle/>
          <a:p>
            <a:r>
              <a:rPr lang="en-US" sz="1000" dirty="0">
                <a:solidFill>
                  <a:schemeClr val="bg1"/>
                </a:solidFill>
              </a:rPr>
              <a:t>Without visibility it is unlikely an individual will know what another has accomplished and as such there is a very good chance </a:t>
            </a:r>
          </a:p>
          <a:p>
            <a:r>
              <a:rPr lang="en-US" sz="1000" dirty="0">
                <a:solidFill>
                  <a:schemeClr val="bg1"/>
                </a:solidFill>
              </a:rPr>
              <a:t>useful code will not be reused.</a:t>
            </a:r>
          </a:p>
          <a:p>
            <a:endParaRPr lang="en-US" sz="1000" dirty="0">
              <a:solidFill>
                <a:schemeClr val="bg1"/>
              </a:solidFill>
            </a:endParaRPr>
          </a:p>
          <a:p>
            <a:r>
              <a:rPr lang="en-US" sz="1000" dirty="0">
                <a:solidFill>
                  <a:schemeClr val="bg1"/>
                </a:solidFill>
              </a:rPr>
              <a:t>When code is not reused it is very hard to create a maintainable system. </a:t>
            </a:r>
          </a:p>
        </p:txBody>
      </p:sp>
    </p:spTree>
    <p:extLst>
      <p:ext uri="{BB962C8B-B14F-4D97-AF65-F5344CB8AC3E}">
        <p14:creationId xmlns:p14="http://schemas.microsoft.com/office/powerpoint/2010/main" val="816604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1248305" y="508000"/>
            <a:ext cx="8539162" cy="387350"/>
          </a:xfrm>
        </p:spPr>
        <p:txBody>
          <a:bodyPr anchor="t"/>
          <a:lstStyle/>
          <a:p>
            <a:pPr eaLnBrk="1" hangingPunct="1"/>
            <a:r>
              <a:rPr lang="en-GB" b="1" dirty="0">
                <a:latin typeface="Arial" charset="0"/>
                <a:cs typeface="Arial" charset="0"/>
              </a:rPr>
              <a:t>Building a Project Site – Customize Site Descriptor</a:t>
            </a:r>
          </a:p>
        </p:txBody>
      </p:sp>
      <p:sp>
        <p:nvSpPr>
          <p:cNvPr id="36867" name="TextBox 68"/>
          <p:cNvSpPr txBox="1">
            <a:spLocks noChangeArrowheads="1"/>
          </p:cNvSpPr>
          <p:nvPr/>
        </p:nvSpPr>
        <p:spPr bwMode="auto">
          <a:xfrm>
            <a:off x="1906588" y="996950"/>
            <a:ext cx="8488362" cy="369332"/>
          </a:xfrm>
          <a:prstGeom prst="rect">
            <a:avLst/>
          </a:prstGeom>
          <a:noFill/>
          <a:ln w="9525">
            <a:noFill/>
            <a:miter lim="800000"/>
            <a:headEnd/>
            <a:tailEnd/>
          </a:ln>
        </p:spPr>
        <p:txBody>
          <a:bodyPr>
            <a:spAutoFit/>
          </a:bodyPr>
          <a:lstStyle/>
          <a:p>
            <a:pPr marL="342900" indent="-342900"/>
            <a:r>
              <a:rPr lang="en-US" dirty="0"/>
              <a:t> .</a:t>
            </a:r>
          </a:p>
        </p:txBody>
      </p:sp>
      <p:sp>
        <p:nvSpPr>
          <p:cNvPr id="6" name="TextBox 5"/>
          <p:cNvSpPr txBox="1"/>
          <p:nvPr/>
        </p:nvSpPr>
        <p:spPr>
          <a:xfrm>
            <a:off x="2278381" y="1368744"/>
            <a:ext cx="5689282" cy="1200329"/>
          </a:xfrm>
          <a:prstGeom prst="rect">
            <a:avLst/>
          </a:prstGeom>
          <a:noFill/>
        </p:spPr>
        <p:txBody>
          <a:bodyPr wrap="square" rtlCol="0">
            <a:spAutoFit/>
          </a:bodyPr>
          <a:lstStyle/>
          <a:p>
            <a:r>
              <a:rPr lang="en-US" dirty="0">
                <a:solidFill>
                  <a:schemeClr val="bg1"/>
                </a:solidFill>
              </a:rPr>
              <a:t>To run:</a:t>
            </a:r>
          </a:p>
          <a:p>
            <a:endParaRPr lang="en-US" dirty="0">
              <a:solidFill>
                <a:schemeClr val="bg1"/>
              </a:solidFill>
            </a:endParaRPr>
          </a:p>
          <a:p>
            <a:pPr marL="342900" indent="-342900">
              <a:buAutoNum type="arabicParenR"/>
            </a:pPr>
            <a:r>
              <a:rPr lang="en-US" b="1" dirty="0" err="1">
                <a:solidFill>
                  <a:schemeClr val="bg1"/>
                </a:solidFill>
                <a:latin typeface="Courier" pitchFamily="49" charset="0"/>
              </a:rPr>
              <a:t>mvn</a:t>
            </a:r>
            <a:r>
              <a:rPr lang="en-US" b="1" dirty="0">
                <a:solidFill>
                  <a:schemeClr val="bg1"/>
                </a:solidFill>
                <a:latin typeface="Courier" pitchFamily="49" charset="0"/>
              </a:rPr>
              <a:t> clean site</a:t>
            </a:r>
          </a:p>
          <a:p>
            <a:pPr marL="342900" indent="-342900">
              <a:buAutoNum type="arabicParenR"/>
            </a:pPr>
            <a:r>
              <a:rPr lang="en-US" b="1" dirty="0" err="1">
                <a:solidFill>
                  <a:schemeClr val="bg1"/>
                </a:solidFill>
                <a:latin typeface="Courier" pitchFamily="49" charset="0"/>
              </a:rPr>
              <a:t>mvn</a:t>
            </a:r>
            <a:r>
              <a:rPr lang="en-US" b="1" dirty="0">
                <a:solidFill>
                  <a:schemeClr val="bg1"/>
                </a:solidFill>
                <a:latin typeface="Courier" pitchFamily="49" charset="0"/>
              </a:rPr>
              <a:t> </a:t>
            </a:r>
            <a:r>
              <a:rPr lang="en-US" b="1" dirty="0" err="1">
                <a:solidFill>
                  <a:schemeClr val="bg1"/>
                </a:solidFill>
                <a:latin typeface="Courier" pitchFamily="49" charset="0"/>
              </a:rPr>
              <a:t>site:run</a:t>
            </a:r>
            <a:endParaRPr lang="en-US" b="1" dirty="0">
              <a:solidFill>
                <a:schemeClr val="bg1"/>
              </a:solidFill>
              <a:latin typeface="Courier" pitchFamily="49" charset="0"/>
            </a:endParaRPr>
          </a:p>
        </p:txBody>
      </p:sp>
      <p:pic>
        <p:nvPicPr>
          <p:cNvPr id="2050" name="Picture 2"/>
          <p:cNvPicPr>
            <a:picLocks noChangeAspect="1" noChangeArrowheads="1"/>
          </p:cNvPicPr>
          <p:nvPr/>
        </p:nvPicPr>
        <p:blipFill>
          <a:blip r:embed="rId3"/>
          <a:srcRect/>
          <a:stretch>
            <a:fillRect/>
          </a:stretch>
        </p:blipFill>
        <p:spPr bwMode="auto">
          <a:xfrm>
            <a:off x="5468249" y="1174371"/>
            <a:ext cx="3978464" cy="5095776"/>
          </a:xfrm>
          <a:prstGeom prst="rect">
            <a:avLst/>
          </a:prstGeom>
          <a:noFill/>
          <a:ln w="9525">
            <a:noFill/>
            <a:miter lim="800000"/>
            <a:headEnd/>
            <a:tailEnd/>
          </a:ln>
          <a:effectLst/>
        </p:spPr>
      </p:pic>
    </p:spTree>
    <p:extLst>
      <p:ext uri="{BB962C8B-B14F-4D97-AF65-F5344CB8AC3E}">
        <p14:creationId xmlns:p14="http://schemas.microsoft.com/office/powerpoint/2010/main" val="2991988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954793" y="609600"/>
            <a:ext cx="8539162" cy="387350"/>
          </a:xfrm>
        </p:spPr>
        <p:txBody>
          <a:bodyPr anchor="t"/>
          <a:lstStyle/>
          <a:p>
            <a:pPr eaLnBrk="1" hangingPunct="1"/>
            <a:r>
              <a:rPr lang="en-GB" b="1" dirty="0">
                <a:latin typeface="Arial" charset="0"/>
                <a:cs typeface="Arial" charset="0"/>
              </a:rPr>
              <a:t>Building a Project Site – Customize Site Descriptor</a:t>
            </a:r>
          </a:p>
        </p:txBody>
      </p:sp>
      <p:sp>
        <p:nvSpPr>
          <p:cNvPr id="36867" name="TextBox 68"/>
          <p:cNvSpPr txBox="1">
            <a:spLocks noChangeArrowheads="1"/>
          </p:cNvSpPr>
          <p:nvPr/>
        </p:nvSpPr>
        <p:spPr bwMode="auto">
          <a:xfrm>
            <a:off x="1906588" y="996950"/>
            <a:ext cx="8488362" cy="369332"/>
          </a:xfrm>
          <a:prstGeom prst="rect">
            <a:avLst/>
          </a:prstGeom>
          <a:noFill/>
          <a:ln w="9525">
            <a:noFill/>
            <a:miter lim="800000"/>
            <a:headEnd/>
            <a:tailEnd/>
          </a:ln>
        </p:spPr>
        <p:txBody>
          <a:bodyPr>
            <a:spAutoFit/>
          </a:bodyPr>
          <a:lstStyle/>
          <a:p>
            <a:pPr marL="342900" indent="-342900"/>
            <a:r>
              <a:rPr lang="en-US" dirty="0"/>
              <a:t> .</a:t>
            </a:r>
          </a:p>
        </p:txBody>
      </p:sp>
      <p:sp>
        <p:nvSpPr>
          <p:cNvPr id="71681" name="Rectangle 1"/>
          <p:cNvSpPr>
            <a:spLocks noChangeArrowheads="1"/>
          </p:cNvSpPr>
          <p:nvPr/>
        </p:nvSpPr>
        <p:spPr bwMode="auto">
          <a:xfrm>
            <a:off x="1943099" y="1222381"/>
            <a:ext cx="8724901" cy="464742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r>
              <a:rPr kumimoji="0" lang="en-US" b="0" i="0" u="none" strike="noStrike" cap="none" normalizeH="0" baseline="0" dirty="0">
                <a:ln>
                  <a:noFill/>
                </a:ln>
                <a:solidFill>
                  <a:schemeClr val="bg1"/>
                </a:solidFill>
                <a:effectLst/>
                <a:latin typeface="Arial" pitchFamily="34" charset="0"/>
              </a:rPr>
              <a:t>To be able to deploy the site, you must first declare a location to distribute to in your </a:t>
            </a:r>
            <a:r>
              <a:rPr lang="en-US" sz="2000" dirty="0">
                <a:solidFill>
                  <a:schemeClr val="bg1"/>
                </a:solidFill>
                <a:latin typeface="Arial Unicode MS" pitchFamily="34" charset="-128"/>
              </a:rPr>
              <a:t>pom.xml</a:t>
            </a:r>
            <a:r>
              <a:rPr kumimoji="0" lang="en-US" b="0" i="0" u="none" strike="noStrike" cap="none" normalizeH="0" baseline="0" dirty="0">
                <a:ln>
                  <a:noFill/>
                </a:ln>
                <a:solidFill>
                  <a:schemeClr val="bg1"/>
                </a:solidFill>
                <a:effectLst/>
                <a:latin typeface="Arial" pitchFamily="34" charset="0"/>
              </a:rPr>
              <a:t>, similar to the repository for deployment.</a:t>
            </a:r>
          </a:p>
          <a:p>
            <a:endParaRPr kumimoji="0" lang="en-US" b="0" i="0" u="none" strike="noStrike" cap="none" normalizeH="0" baseline="0" dirty="0">
              <a:ln>
                <a:noFill/>
              </a:ln>
              <a:solidFill>
                <a:schemeClr val="bg1"/>
              </a:solidFill>
              <a:effectLst/>
              <a:latin typeface="Arial" pitchFamily="34" charset="0"/>
            </a:endParaRPr>
          </a:p>
          <a:p>
            <a:pPr eaLnBrk="0" hangingPunct="0"/>
            <a:r>
              <a:rPr lang="en-US" sz="1600" dirty="0">
                <a:solidFill>
                  <a:schemeClr val="bg1"/>
                </a:solidFill>
                <a:latin typeface="Arial Unicode MS" pitchFamily="34" charset="-128"/>
              </a:rPr>
              <a:t>&lt;project&gt; </a:t>
            </a:r>
          </a:p>
          <a:p>
            <a:pPr eaLnBrk="0" hangingPunct="0"/>
            <a:r>
              <a:rPr lang="en-US" sz="1600" dirty="0">
                <a:solidFill>
                  <a:schemeClr val="bg1"/>
                </a:solidFill>
                <a:latin typeface="Arial Unicode MS" pitchFamily="34" charset="-128"/>
              </a:rPr>
              <a:t>        ... </a:t>
            </a:r>
          </a:p>
          <a:p>
            <a:pPr eaLnBrk="0" hangingPunct="0"/>
            <a:r>
              <a:rPr lang="en-US" sz="1600" dirty="0">
                <a:solidFill>
                  <a:schemeClr val="bg1"/>
                </a:solidFill>
                <a:latin typeface="Arial Unicode MS" pitchFamily="34" charset="-128"/>
              </a:rPr>
              <a:t>       &lt;</a:t>
            </a:r>
            <a:r>
              <a:rPr lang="en-US" sz="1600" dirty="0" err="1">
                <a:solidFill>
                  <a:schemeClr val="bg1"/>
                </a:solidFill>
                <a:latin typeface="Arial Unicode MS" pitchFamily="34" charset="-128"/>
              </a:rPr>
              <a:t>distributionManagement</a:t>
            </a:r>
            <a:r>
              <a:rPr lang="en-US" sz="1600" dirty="0">
                <a:solidFill>
                  <a:schemeClr val="bg1"/>
                </a:solidFill>
                <a:latin typeface="Arial Unicode MS" pitchFamily="34" charset="-128"/>
              </a:rPr>
              <a:t>&gt; </a:t>
            </a:r>
          </a:p>
          <a:p>
            <a:pPr eaLnBrk="0" hangingPunct="0"/>
            <a:r>
              <a:rPr lang="en-US" sz="1600" dirty="0">
                <a:solidFill>
                  <a:schemeClr val="bg1"/>
                </a:solidFill>
                <a:latin typeface="Arial Unicode MS" pitchFamily="34" charset="-128"/>
              </a:rPr>
              <a:t>            &lt;site&gt; </a:t>
            </a:r>
          </a:p>
          <a:p>
            <a:pPr eaLnBrk="0" hangingPunct="0"/>
            <a:r>
              <a:rPr lang="en-US" sz="1600" dirty="0">
                <a:solidFill>
                  <a:schemeClr val="bg1"/>
                </a:solidFill>
                <a:latin typeface="Arial Unicode MS" pitchFamily="34" charset="-128"/>
              </a:rPr>
              <a:t>               &lt;id&gt;sample-</a:t>
            </a:r>
            <a:r>
              <a:rPr lang="en-US" sz="1600" dirty="0" err="1">
                <a:solidFill>
                  <a:schemeClr val="bg1"/>
                </a:solidFill>
                <a:latin typeface="Arial Unicode MS" pitchFamily="34" charset="-128"/>
              </a:rPr>
              <a:t>project.website</a:t>
            </a:r>
            <a:r>
              <a:rPr lang="en-US" sz="1600" dirty="0">
                <a:solidFill>
                  <a:schemeClr val="bg1"/>
                </a:solidFill>
                <a:latin typeface="Arial Unicode MS" pitchFamily="34" charset="-128"/>
              </a:rPr>
              <a:t>&lt;/id&gt;   </a:t>
            </a:r>
          </a:p>
          <a:p>
            <a:pPr eaLnBrk="0" hangingPunct="0"/>
            <a:r>
              <a:rPr lang="en-US" sz="1600" dirty="0">
                <a:solidFill>
                  <a:schemeClr val="bg1"/>
                </a:solidFill>
                <a:latin typeface="Arial Unicode MS" pitchFamily="34" charset="-128"/>
              </a:rPr>
              <a:t>               &lt;</a:t>
            </a:r>
            <a:r>
              <a:rPr lang="en-US" sz="1600" dirty="0" err="1">
                <a:solidFill>
                  <a:schemeClr val="bg1"/>
                </a:solidFill>
                <a:latin typeface="Arial Unicode MS" pitchFamily="34" charset="-128"/>
              </a:rPr>
              <a:t>url</a:t>
            </a:r>
            <a:r>
              <a:rPr lang="en-US" sz="1600" dirty="0">
                <a:solidFill>
                  <a:schemeClr val="bg1"/>
                </a:solidFill>
                <a:latin typeface="Arial Unicode MS" pitchFamily="34" charset="-128"/>
              </a:rPr>
              <a:t>&gt;scp://www.mycompany.com/www/docs/project/&lt;/url&gt;</a:t>
            </a:r>
          </a:p>
          <a:p>
            <a:pPr eaLnBrk="0" hangingPunct="0"/>
            <a:r>
              <a:rPr lang="en-US" sz="1600" dirty="0">
                <a:solidFill>
                  <a:schemeClr val="bg1"/>
                </a:solidFill>
                <a:latin typeface="Arial Unicode MS" pitchFamily="34" charset="-128"/>
              </a:rPr>
              <a:t>           &lt;/site&gt; </a:t>
            </a:r>
          </a:p>
          <a:p>
            <a:pPr eaLnBrk="0" hangingPunct="0"/>
            <a:r>
              <a:rPr lang="en-US" sz="1600" dirty="0">
                <a:solidFill>
                  <a:schemeClr val="bg1"/>
                </a:solidFill>
                <a:latin typeface="Arial Unicode MS" pitchFamily="34" charset="-128"/>
              </a:rPr>
              <a:t>       &lt;/</a:t>
            </a:r>
            <a:r>
              <a:rPr lang="en-US" sz="1600" dirty="0" err="1">
                <a:solidFill>
                  <a:schemeClr val="bg1"/>
                </a:solidFill>
                <a:latin typeface="Arial Unicode MS" pitchFamily="34" charset="-128"/>
              </a:rPr>
              <a:t>distributionManagement</a:t>
            </a:r>
            <a:r>
              <a:rPr lang="en-US" sz="1600" dirty="0">
                <a:solidFill>
                  <a:schemeClr val="bg1"/>
                </a:solidFill>
                <a:latin typeface="Arial Unicode MS" pitchFamily="34" charset="-128"/>
              </a:rPr>
              <a:t>&gt; </a:t>
            </a:r>
          </a:p>
          <a:p>
            <a:pPr eaLnBrk="0" hangingPunct="0"/>
            <a:r>
              <a:rPr lang="en-US" sz="1600" dirty="0">
                <a:solidFill>
                  <a:schemeClr val="bg1"/>
                </a:solidFill>
                <a:latin typeface="Arial Unicode MS" pitchFamily="34" charset="-128"/>
              </a:rPr>
              <a:t>       ... </a:t>
            </a:r>
          </a:p>
          <a:p>
            <a:pPr eaLnBrk="0" hangingPunct="0"/>
            <a:r>
              <a:rPr lang="en-US" sz="1600" dirty="0">
                <a:solidFill>
                  <a:schemeClr val="bg1"/>
                </a:solidFill>
                <a:latin typeface="Arial Unicode MS" pitchFamily="34" charset="-128"/>
              </a:rPr>
              <a:t>&lt;/project&gt;</a:t>
            </a:r>
          </a:p>
          <a:p>
            <a:pPr eaLnBrk="0" hangingPunct="0"/>
            <a:endParaRPr kumimoji="0" lang="en-US" b="0" i="0" u="none" strike="noStrike" cap="none" normalizeH="0" baseline="0" dirty="0">
              <a:ln>
                <a:noFill/>
              </a:ln>
              <a:solidFill>
                <a:schemeClr val="bg1"/>
              </a:solidFill>
              <a:effectLst/>
              <a:latin typeface="Arial" pitchFamily="34" charset="0"/>
            </a:endParaRPr>
          </a:p>
          <a:p>
            <a:pPr eaLnBrk="0" hangingPunct="0"/>
            <a:r>
              <a:rPr kumimoji="0" lang="en-US" b="0" i="0" u="none" strike="noStrike" cap="none" normalizeH="0" baseline="0" dirty="0">
                <a:ln>
                  <a:noFill/>
                </a:ln>
                <a:solidFill>
                  <a:schemeClr val="bg1"/>
                </a:solidFill>
                <a:effectLst/>
                <a:latin typeface="Arial" pitchFamily="34" charset="0"/>
              </a:rPr>
              <a:t>Deploying the site is done by using the </a:t>
            </a:r>
            <a:r>
              <a:rPr lang="en-US" sz="2000" dirty="0">
                <a:solidFill>
                  <a:schemeClr val="bg1"/>
                </a:solidFill>
                <a:latin typeface="Arial Unicode MS" pitchFamily="34" charset="-128"/>
              </a:rPr>
              <a:t>site-deploy</a:t>
            </a:r>
            <a:r>
              <a:rPr kumimoji="0" lang="en-US" b="0" i="0" u="none" strike="noStrike" cap="none" normalizeH="0" baseline="0" dirty="0">
                <a:ln>
                  <a:noFill/>
                </a:ln>
                <a:solidFill>
                  <a:schemeClr val="bg1"/>
                </a:solidFill>
                <a:effectLst/>
                <a:latin typeface="Arial" pitchFamily="34" charset="0"/>
              </a:rPr>
              <a:t> phase of the site lifecycle.</a:t>
            </a:r>
          </a:p>
          <a:p>
            <a:pPr eaLnBrk="0" hangingPunct="0"/>
            <a:endParaRPr kumimoji="0" lang="en-US" b="0" i="0" u="none" strike="noStrike" cap="none" normalizeH="0" baseline="0" dirty="0">
              <a:ln>
                <a:noFill/>
              </a:ln>
              <a:solidFill>
                <a:schemeClr val="bg1"/>
              </a:solidFill>
              <a:effectLst/>
              <a:latin typeface="Arial" pitchFamily="34" charset="0"/>
            </a:endParaRPr>
          </a:p>
          <a:p>
            <a:pPr eaLnBrk="0" hangingPunct="0"/>
            <a:r>
              <a:rPr lang="en-US" sz="2000" b="1" dirty="0" err="1">
                <a:solidFill>
                  <a:schemeClr val="bg1"/>
                </a:solidFill>
                <a:latin typeface="Courier" pitchFamily="49" charset="0"/>
              </a:rPr>
              <a:t>mvn</a:t>
            </a:r>
            <a:r>
              <a:rPr lang="en-US" sz="2000" b="1" dirty="0">
                <a:solidFill>
                  <a:schemeClr val="bg1"/>
                </a:solidFill>
                <a:latin typeface="Courier" pitchFamily="49" charset="0"/>
              </a:rPr>
              <a:t> site-deploy</a:t>
            </a:r>
            <a:endParaRPr lang="en-US" sz="4400" b="1" dirty="0">
              <a:solidFill>
                <a:schemeClr val="bg1"/>
              </a:solidFill>
              <a:latin typeface="Courier" pitchFamily="49" charset="0"/>
            </a:endParaRPr>
          </a:p>
        </p:txBody>
      </p:sp>
    </p:spTree>
    <p:extLst>
      <p:ext uri="{BB962C8B-B14F-4D97-AF65-F5344CB8AC3E}">
        <p14:creationId xmlns:p14="http://schemas.microsoft.com/office/powerpoint/2010/main" val="1243448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p:txBody>
          <a:bodyPr/>
          <a:lstStyle/>
          <a:p>
            <a:r>
              <a:rPr lang="en-AU" dirty="0"/>
              <a:t>Copyright © 2014 Accenture  All rights reserved.</a:t>
            </a:r>
          </a:p>
        </p:txBody>
      </p:sp>
      <p:sp>
        <p:nvSpPr>
          <p:cNvPr id="36866" name="Title 65"/>
          <p:cNvSpPr>
            <a:spLocks noGrp="1"/>
          </p:cNvSpPr>
          <p:nvPr>
            <p:ph type="title" idx="4294967295"/>
          </p:nvPr>
        </p:nvSpPr>
        <p:spPr>
          <a:xfrm>
            <a:off x="3652838" y="609600"/>
            <a:ext cx="8539162" cy="1143000"/>
          </a:xfrm>
        </p:spPr>
        <p:txBody>
          <a:bodyPr anchor="t"/>
          <a:lstStyle/>
          <a:p>
            <a:pPr eaLnBrk="1" hangingPunct="1"/>
            <a:r>
              <a:rPr lang="en-GB" b="1" dirty="0">
                <a:latin typeface="Arial" charset="0"/>
                <a:cs typeface="Arial" charset="0"/>
              </a:rPr>
              <a:t>References:</a:t>
            </a:r>
          </a:p>
        </p:txBody>
      </p:sp>
      <p:sp>
        <p:nvSpPr>
          <p:cNvPr id="36867" name="TextBox 68"/>
          <p:cNvSpPr txBox="1">
            <a:spLocks noChangeArrowheads="1"/>
          </p:cNvSpPr>
          <p:nvPr/>
        </p:nvSpPr>
        <p:spPr bwMode="auto">
          <a:xfrm>
            <a:off x="1906588" y="996950"/>
            <a:ext cx="8488362" cy="369332"/>
          </a:xfrm>
          <a:prstGeom prst="rect">
            <a:avLst/>
          </a:prstGeom>
          <a:noFill/>
          <a:ln w="9525">
            <a:noFill/>
            <a:miter lim="800000"/>
            <a:headEnd/>
            <a:tailEnd/>
          </a:ln>
        </p:spPr>
        <p:txBody>
          <a:bodyPr>
            <a:spAutoFit/>
          </a:bodyPr>
          <a:lstStyle/>
          <a:p>
            <a:pPr marL="342900" indent="-342900"/>
            <a:r>
              <a:rPr lang="en-US" dirty="0"/>
              <a:t> .</a:t>
            </a:r>
          </a:p>
        </p:txBody>
      </p:sp>
      <p:sp>
        <p:nvSpPr>
          <p:cNvPr id="5" name="Rectangle 4"/>
          <p:cNvSpPr/>
          <p:nvPr/>
        </p:nvSpPr>
        <p:spPr>
          <a:xfrm>
            <a:off x="1996440" y="1200836"/>
            <a:ext cx="7452360" cy="1200329"/>
          </a:xfrm>
          <a:prstGeom prst="rect">
            <a:avLst/>
          </a:prstGeom>
        </p:spPr>
        <p:txBody>
          <a:bodyPr wrap="square">
            <a:spAutoFit/>
          </a:bodyPr>
          <a:lstStyle/>
          <a:p>
            <a:r>
              <a:rPr lang="en-US" dirty="0">
                <a:hlinkClick r:id="rId3"/>
              </a:rPr>
              <a:t>http://www.sonatype.com/books/mvnref-book/reference</a:t>
            </a:r>
            <a:endParaRPr lang="en-US" dirty="0"/>
          </a:p>
          <a:p>
            <a:r>
              <a:rPr lang="en-US" dirty="0">
                <a:hlinkClick r:id="rId4"/>
              </a:rPr>
              <a:t>http://maven.apache.org/</a:t>
            </a:r>
            <a:endParaRPr lang="en-US" dirty="0"/>
          </a:p>
          <a:p>
            <a:endParaRPr lang="en-US" dirty="0"/>
          </a:p>
          <a:p>
            <a:endParaRPr lang="en-US" dirty="0"/>
          </a:p>
        </p:txBody>
      </p:sp>
    </p:spTree>
    <p:extLst>
      <p:ext uri="{BB962C8B-B14F-4D97-AF65-F5344CB8AC3E}">
        <p14:creationId xmlns:p14="http://schemas.microsoft.com/office/powerpoint/2010/main" val="104275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p:txBody>
          <a:bodyPr/>
          <a:lstStyle/>
          <a:p>
            <a:r>
              <a:rPr lang="en-AU" dirty="0"/>
              <a:t>Copyright © 2014 Accenture  All rights reserved.</a:t>
            </a:r>
          </a:p>
        </p:txBody>
      </p:sp>
      <p:sp>
        <p:nvSpPr>
          <p:cNvPr id="15363" name="Title 2"/>
          <p:cNvSpPr>
            <a:spLocks noGrp="1"/>
          </p:cNvSpPr>
          <p:nvPr>
            <p:ph type="title" idx="4294967295"/>
          </p:nvPr>
        </p:nvSpPr>
        <p:spPr>
          <a:xfrm>
            <a:off x="378707" y="282222"/>
            <a:ext cx="8985956" cy="745067"/>
          </a:xfrm>
        </p:spPr>
        <p:txBody>
          <a:bodyPr/>
          <a:lstStyle/>
          <a:p>
            <a:pPr eaLnBrk="1" hangingPunct="1"/>
            <a:br>
              <a:rPr lang="en-GB" sz="3200" b="1" dirty="0">
                <a:latin typeface="Arial" charset="0"/>
                <a:cs typeface="Arial" charset="0"/>
              </a:rPr>
            </a:br>
            <a:r>
              <a:rPr lang="en-GB" sz="3200" b="1" dirty="0">
                <a:latin typeface="Arial" charset="0"/>
                <a:cs typeface="Arial" charset="0"/>
              </a:rPr>
              <a:t>Benefits of using Maven</a:t>
            </a:r>
          </a:p>
        </p:txBody>
      </p:sp>
      <p:sp>
        <p:nvSpPr>
          <p:cNvPr id="15364" name="Rectangle 27"/>
          <p:cNvSpPr>
            <a:spLocks noChangeArrowheads="1"/>
          </p:cNvSpPr>
          <p:nvPr/>
        </p:nvSpPr>
        <p:spPr bwMode="auto">
          <a:xfrm>
            <a:off x="1933576" y="1243104"/>
            <a:ext cx="7431087" cy="3693319"/>
          </a:xfrm>
          <a:prstGeom prst="rect">
            <a:avLst/>
          </a:prstGeom>
          <a:noFill/>
          <a:ln w="9525">
            <a:noFill/>
            <a:miter lim="800000"/>
            <a:headEnd/>
            <a:tailEnd/>
          </a:ln>
        </p:spPr>
        <p:txBody>
          <a:bodyPr>
            <a:spAutoFit/>
          </a:bodyPr>
          <a:lstStyle/>
          <a:p>
            <a:pPr>
              <a:buFontTx/>
              <a:buChar char="•"/>
            </a:pPr>
            <a:r>
              <a:rPr lang="en-US" dirty="0">
                <a:solidFill>
                  <a:schemeClr val="bg1"/>
                </a:solidFill>
              </a:rPr>
              <a:t>Works well with distributed teams. Location doesn't matter.</a:t>
            </a:r>
          </a:p>
          <a:p>
            <a:pPr>
              <a:buFontTx/>
              <a:buChar char="•"/>
            </a:pPr>
            <a:endParaRPr lang="en-US" dirty="0">
              <a:solidFill>
                <a:schemeClr val="bg1"/>
              </a:solidFill>
            </a:endParaRPr>
          </a:p>
          <a:p>
            <a:pPr>
              <a:buFontTx/>
              <a:buChar char="•"/>
            </a:pPr>
            <a:r>
              <a:rPr lang="en-US" dirty="0">
                <a:solidFill>
                  <a:schemeClr val="bg1"/>
                </a:solidFill>
              </a:rPr>
              <a:t>One directory layout or common build structure.</a:t>
            </a:r>
          </a:p>
          <a:p>
            <a:pPr>
              <a:buFontTx/>
              <a:buChar char="•"/>
            </a:pPr>
            <a:endParaRPr lang="en-US" dirty="0">
              <a:solidFill>
                <a:schemeClr val="bg1"/>
              </a:solidFill>
            </a:endParaRPr>
          </a:p>
          <a:p>
            <a:pPr>
              <a:buFontTx/>
              <a:buChar char="•"/>
            </a:pPr>
            <a:r>
              <a:rPr lang="en-US" dirty="0">
                <a:solidFill>
                  <a:schemeClr val="bg1"/>
                </a:solidFill>
              </a:rPr>
              <a:t>All artifacts are versioned and stored in a repository.</a:t>
            </a:r>
          </a:p>
          <a:p>
            <a:pPr>
              <a:buFontTx/>
              <a:buChar char="•"/>
            </a:pPr>
            <a:endParaRPr lang="en-US" dirty="0">
              <a:solidFill>
                <a:schemeClr val="bg1"/>
              </a:solidFill>
            </a:endParaRPr>
          </a:p>
          <a:p>
            <a:pPr>
              <a:buFontTx/>
              <a:buChar char="•"/>
            </a:pPr>
            <a:r>
              <a:rPr lang="en-US" dirty="0">
                <a:solidFill>
                  <a:schemeClr val="bg1"/>
                </a:solidFill>
              </a:rPr>
              <a:t>Build process is standardized for all projects. – convention </a:t>
            </a:r>
            <a:r>
              <a:rPr lang="en-US" dirty="0" err="1">
                <a:solidFill>
                  <a:schemeClr val="bg1"/>
                </a:solidFill>
              </a:rPr>
              <a:t>vrs</a:t>
            </a:r>
            <a:r>
              <a:rPr lang="en-US" dirty="0">
                <a:solidFill>
                  <a:schemeClr val="bg1"/>
                </a:solidFill>
              </a:rPr>
              <a:t> configuration.</a:t>
            </a:r>
          </a:p>
          <a:p>
            <a:pPr>
              <a:buFontTx/>
              <a:buChar char="•"/>
            </a:pPr>
            <a:endParaRPr lang="en-US" dirty="0">
              <a:solidFill>
                <a:schemeClr val="bg1"/>
              </a:solidFill>
            </a:endParaRPr>
          </a:p>
          <a:p>
            <a:pPr>
              <a:buFontTx/>
              <a:buChar char="•"/>
            </a:pPr>
            <a:r>
              <a:rPr lang="en-US" dirty="0">
                <a:solidFill>
                  <a:schemeClr val="bg1"/>
                </a:solidFill>
              </a:rPr>
              <a:t>Getting a number of reports and metrics for a project "for free“.</a:t>
            </a:r>
          </a:p>
          <a:p>
            <a:pPr>
              <a:buFontTx/>
              <a:buChar char="•"/>
            </a:pPr>
            <a:endParaRPr lang="en-US" dirty="0">
              <a:solidFill>
                <a:schemeClr val="bg1"/>
              </a:solidFill>
            </a:endParaRPr>
          </a:p>
          <a:p>
            <a:pPr>
              <a:buFontTx/>
              <a:buChar char="•"/>
            </a:pPr>
            <a:r>
              <a:rPr lang="en-US" dirty="0">
                <a:solidFill>
                  <a:schemeClr val="bg1"/>
                </a:solidFill>
              </a:rPr>
              <a:t>Setting up a project is really fast.</a:t>
            </a:r>
          </a:p>
          <a:p>
            <a:pPr>
              <a:buFontTx/>
              <a:buChar char="•"/>
            </a:pPr>
            <a:endParaRPr lang="en-US" dirty="0">
              <a:solidFill>
                <a:schemeClr val="bg1"/>
              </a:solidFill>
            </a:endParaRPr>
          </a:p>
        </p:txBody>
      </p:sp>
    </p:spTree>
    <p:extLst>
      <p:ext uri="{BB962C8B-B14F-4D97-AF65-F5344CB8AC3E}">
        <p14:creationId xmlns:p14="http://schemas.microsoft.com/office/powerpoint/2010/main" val="151572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3"/>
          </p:nvPr>
        </p:nvSpPr>
        <p:spPr/>
        <p:txBody>
          <a:bodyPr/>
          <a:lstStyle/>
          <a:p>
            <a:r>
              <a:rPr lang="en-AU" dirty="0"/>
              <a:t>Copyright © 2014 Accenture  All rights reserved.</a:t>
            </a:r>
          </a:p>
        </p:txBody>
      </p:sp>
      <p:sp>
        <p:nvSpPr>
          <p:cNvPr id="16386" name="Title 65"/>
          <p:cNvSpPr>
            <a:spLocks noGrp="1"/>
          </p:cNvSpPr>
          <p:nvPr>
            <p:ph type="title" idx="4294967295"/>
          </p:nvPr>
        </p:nvSpPr>
        <p:spPr>
          <a:xfrm>
            <a:off x="688622" y="429683"/>
            <a:ext cx="7018338" cy="1143000"/>
          </a:xfrm>
        </p:spPr>
        <p:txBody>
          <a:bodyPr anchor="t"/>
          <a:lstStyle/>
          <a:p>
            <a:pPr eaLnBrk="1" hangingPunct="1"/>
            <a:r>
              <a:rPr lang="en-GB" sz="3200" b="1" dirty="0">
                <a:latin typeface="Arial" charset="0"/>
                <a:cs typeface="Arial" charset="0"/>
              </a:rPr>
              <a:t>Configuring Maven</a:t>
            </a:r>
          </a:p>
        </p:txBody>
      </p:sp>
      <p:sp>
        <p:nvSpPr>
          <p:cNvPr id="16392" name="Rectangle 8"/>
          <p:cNvSpPr>
            <a:spLocks noChangeArrowheads="1"/>
          </p:cNvSpPr>
          <p:nvPr/>
        </p:nvSpPr>
        <p:spPr bwMode="auto">
          <a:xfrm>
            <a:off x="1922463" y="1904687"/>
            <a:ext cx="7626350" cy="1739900"/>
          </a:xfrm>
          <a:prstGeom prst="rect">
            <a:avLst/>
          </a:prstGeom>
          <a:noFill/>
          <a:ln w="9525">
            <a:noFill/>
            <a:miter lim="800000"/>
            <a:headEnd/>
            <a:tailEnd/>
          </a:ln>
          <a:effectLst/>
        </p:spPr>
        <p:txBody>
          <a:bodyPr wrap="none" anchor="ctr">
            <a:spAutoFit/>
          </a:bodyPr>
          <a:lstStyle/>
          <a:p>
            <a:pPr marL="342900" indent="-342900"/>
            <a:r>
              <a:rPr lang="en-US" dirty="0">
                <a:solidFill>
                  <a:schemeClr val="bg1"/>
                </a:solidFill>
              </a:rPr>
              <a:t>Maven configuration occurs at 3 levels:</a:t>
            </a:r>
          </a:p>
          <a:p>
            <a:pPr marL="342900" indent="-342900"/>
            <a:endParaRPr lang="en-US" dirty="0">
              <a:solidFill>
                <a:schemeClr val="bg1"/>
              </a:solidFill>
            </a:endParaRPr>
          </a:p>
          <a:p>
            <a:pPr marL="342900" indent="-342900">
              <a:buFontTx/>
              <a:buAutoNum type="arabicPeriod"/>
            </a:pPr>
            <a:r>
              <a:rPr lang="en-US" b="1" i="1" dirty="0">
                <a:solidFill>
                  <a:schemeClr val="bg1"/>
                </a:solidFill>
              </a:rPr>
              <a:t>Project</a:t>
            </a:r>
            <a:r>
              <a:rPr lang="en-US" dirty="0">
                <a:solidFill>
                  <a:schemeClr val="bg1"/>
                </a:solidFill>
              </a:rPr>
              <a:t> - most static configuration occurs in pom.xml </a:t>
            </a:r>
          </a:p>
          <a:p>
            <a:pPr marL="342900" indent="-342900">
              <a:buFontTx/>
              <a:buAutoNum type="arabicPeriod"/>
            </a:pPr>
            <a:r>
              <a:rPr lang="en-US" b="1" i="1" dirty="0">
                <a:solidFill>
                  <a:schemeClr val="bg1"/>
                </a:solidFill>
              </a:rPr>
              <a:t>Installation</a:t>
            </a:r>
            <a:r>
              <a:rPr lang="en-US" dirty="0">
                <a:solidFill>
                  <a:schemeClr val="bg1"/>
                </a:solidFill>
              </a:rPr>
              <a:t> - this is configuration added once for a Maven installation </a:t>
            </a:r>
          </a:p>
          <a:p>
            <a:pPr marL="342900" indent="-342900">
              <a:buFontTx/>
              <a:buAutoNum type="arabicPeriod"/>
            </a:pPr>
            <a:r>
              <a:rPr lang="en-US" b="1" i="1" dirty="0">
                <a:solidFill>
                  <a:schemeClr val="bg1"/>
                </a:solidFill>
              </a:rPr>
              <a:t>User</a:t>
            </a:r>
            <a:r>
              <a:rPr lang="en-US" dirty="0">
                <a:solidFill>
                  <a:schemeClr val="bg1"/>
                </a:solidFill>
              </a:rPr>
              <a:t> - this is configuration specific to a particular user</a:t>
            </a:r>
          </a:p>
          <a:p>
            <a:pPr marL="342900" indent="-342900" eaLnBrk="0" hangingPunct="0"/>
            <a:endParaRPr lang="en-US" dirty="0">
              <a:solidFill>
                <a:schemeClr val="bg1"/>
              </a:solidFill>
            </a:endParaRPr>
          </a:p>
        </p:txBody>
      </p:sp>
      <p:sp>
        <p:nvSpPr>
          <p:cNvPr id="16393" name="Rectangle 9"/>
          <p:cNvSpPr>
            <a:spLocks noChangeArrowheads="1"/>
          </p:cNvSpPr>
          <p:nvPr/>
        </p:nvSpPr>
        <p:spPr bwMode="auto">
          <a:xfrm>
            <a:off x="1905686" y="3947334"/>
            <a:ext cx="1797287" cy="707886"/>
          </a:xfrm>
          <a:prstGeom prst="rect">
            <a:avLst/>
          </a:prstGeom>
          <a:noFill/>
          <a:ln w="9525">
            <a:noFill/>
            <a:miter lim="800000"/>
            <a:headEnd/>
            <a:tailEnd/>
          </a:ln>
          <a:effectLst/>
        </p:spPr>
        <p:txBody>
          <a:bodyPr wrap="none" anchor="ctr">
            <a:spAutoFit/>
          </a:bodyPr>
          <a:lstStyle/>
          <a:p>
            <a:r>
              <a:rPr lang="en-US" sz="1200" b="1" dirty="0">
                <a:solidFill>
                  <a:srgbClr val="666666"/>
                </a:solidFill>
              </a:rPr>
              <a:t>System Requirements</a:t>
            </a:r>
          </a:p>
          <a:p>
            <a:pPr eaLnBrk="0" hangingPunct="0"/>
            <a:endParaRPr lang="en-US" sz="2800" dirty="0"/>
          </a:p>
        </p:txBody>
      </p:sp>
      <p:graphicFrame>
        <p:nvGraphicFramePr>
          <p:cNvPr id="16448" name="Group 64"/>
          <p:cNvGraphicFramePr>
            <a:graphicFrameLocks noGrp="1"/>
          </p:cNvGraphicFramePr>
          <p:nvPr>
            <p:extLst>
              <p:ext uri="{D42A27DB-BD31-4B8C-83A1-F6EECF244321}">
                <p14:modId xmlns:p14="http://schemas.microsoft.com/office/powerpoint/2010/main" val="1724442240"/>
              </p:ext>
            </p:extLst>
          </p:nvPr>
        </p:nvGraphicFramePr>
        <p:xfrm>
          <a:off x="2179639" y="4301275"/>
          <a:ext cx="7458075" cy="1737360"/>
        </p:xfrm>
        <a:graphic>
          <a:graphicData uri="http://schemas.openxmlformats.org/drawingml/2006/table">
            <a:tbl>
              <a:tblPr/>
              <a:tblGrid>
                <a:gridCol w="1309687">
                  <a:extLst>
                    <a:ext uri="{9D8B030D-6E8A-4147-A177-3AD203B41FA5}">
                      <a16:colId xmlns:a16="http://schemas.microsoft.com/office/drawing/2014/main" val="20000"/>
                    </a:ext>
                  </a:extLst>
                </a:gridCol>
                <a:gridCol w="6148388">
                  <a:extLst>
                    <a:ext uri="{9D8B030D-6E8A-4147-A177-3AD203B41FA5}">
                      <a16:colId xmlns:a16="http://schemas.microsoft.com/office/drawing/2014/main" val="20001"/>
                    </a:ext>
                  </a:extLst>
                </a:gridCol>
              </a:tblGrid>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333333"/>
                          </a:solidFill>
                          <a:effectLst/>
                          <a:latin typeface="Verdana" pitchFamily="34" charset="0"/>
                        </a:rPr>
                        <a:t>JDK</a:t>
                      </a:r>
                      <a:endParaRPr kumimoji="0" lang="en-US" sz="10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333333"/>
                          </a:solidFill>
                          <a:effectLst/>
                          <a:latin typeface="Verdana" pitchFamily="34" charset="0"/>
                        </a:rPr>
                        <a:t>1.5 or above (this is to execute Maven - it still allows you to build against 1.3 and prior JDK's)</a:t>
                      </a:r>
                      <a:endParaRPr kumimoji="0" lang="en-US" sz="10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333333"/>
                          </a:solidFill>
                          <a:effectLst/>
                          <a:latin typeface="Verdana" pitchFamily="34" charset="0"/>
                        </a:rPr>
                        <a:t>Memory</a:t>
                      </a:r>
                      <a:endParaRPr kumimoji="0" lang="en-US" sz="10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333333"/>
                          </a:solidFill>
                          <a:effectLst/>
                          <a:latin typeface="Verdana" pitchFamily="34" charset="0"/>
                        </a:rPr>
                        <a:t>No minimum requirement.</a:t>
                      </a:r>
                      <a:endParaRPr kumimoji="0" lang="en-US" sz="10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333333"/>
                          </a:solidFill>
                          <a:effectLst/>
                          <a:latin typeface="Verdana" pitchFamily="34" charset="0"/>
                        </a:rPr>
                        <a:t>Disk</a:t>
                      </a:r>
                      <a:endParaRPr kumimoji="0" lang="en-US" sz="10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333333"/>
                          </a:solidFill>
                          <a:effectLst/>
                          <a:latin typeface="Verdana" pitchFamily="34" charset="0"/>
                        </a:rPr>
                        <a:t>No minimum requirement. Approximately 100MB will be used for your local repository, </a:t>
                      </a:r>
                    </a:p>
                    <a:p>
                      <a:pPr marL="0" marR="0" lvl="0" indent="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333333"/>
                          </a:solidFill>
                          <a:effectLst/>
                          <a:latin typeface="Verdana" pitchFamily="34" charset="0"/>
                        </a:rPr>
                        <a:t>however this will vary depending on usage and can be removed and redownloaded at any time.</a:t>
                      </a:r>
                      <a:endParaRPr kumimoji="0" lang="en-US" sz="10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333333"/>
                          </a:solidFill>
                          <a:effectLst/>
                          <a:latin typeface="Verdana" pitchFamily="34" charset="0"/>
                        </a:rPr>
                        <a:t>Operating System</a:t>
                      </a:r>
                      <a:endParaRPr kumimoji="0" lang="en-US" sz="10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333333"/>
                          </a:solidFill>
                          <a:effectLst/>
                          <a:latin typeface="Verdana" pitchFamily="34" charset="0"/>
                        </a:rPr>
                        <a:t>No minimum requirement. On Windows, Windows NT and above or Cygwin is required for the startup scripts. </a:t>
                      </a:r>
                    </a:p>
                    <a:p>
                      <a:pPr marL="0" marR="0" lvl="0" indent="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333333"/>
                          </a:solidFill>
                          <a:effectLst/>
                          <a:latin typeface="Verdana" pitchFamily="34" charset="0"/>
                        </a:rPr>
                        <a:t>Tested on Windows XP, Fedora Core and Mac OS X</a:t>
                      </a:r>
                      <a:endParaRPr kumimoji="0" lang="en-US" sz="1000" b="0" i="0" u="none" strike="noStrike" cap="none" normalizeH="0" baseline="0" dirty="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275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3844905" y="3334610"/>
            <a:ext cx="4678680" cy="2529840"/>
          </a:xfrm>
          <a:prstGeom prst="roundRect">
            <a:avLst/>
          </a:prstGeom>
          <a:solidFill>
            <a:srgbClr val="FFFF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err="1">
                <a:solidFill>
                  <a:schemeClr val="bg1"/>
                </a:solidFill>
              </a:rPr>
              <a:t>Plugin</a:t>
            </a:r>
            <a:endParaRPr lang="en-US" dirty="0">
              <a:solidFill>
                <a:schemeClr val="bg1"/>
              </a:solidFill>
            </a:endParaRPr>
          </a:p>
        </p:txBody>
      </p:sp>
      <p:sp>
        <p:nvSpPr>
          <p:cNvPr id="10" name="Footer Placeholder 4"/>
          <p:cNvSpPr>
            <a:spLocks noGrp="1"/>
          </p:cNvSpPr>
          <p:nvPr>
            <p:ph type="ftr" sz="quarter" idx="3"/>
          </p:nvPr>
        </p:nvSpPr>
        <p:spPr/>
        <p:txBody>
          <a:bodyPr/>
          <a:lstStyle/>
          <a:p>
            <a:r>
              <a:rPr lang="en-AU" dirty="0"/>
              <a:t>Copyright © 2014 Accenture  All rights reserved.</a:t>
            </a:r>
          </a:p>
        </p:txBody>
      </p:sp>
      <p:sp>
        <p:nvSpPr>
          <p:cNvPr id="18434" name="Title 65"/>
          <p:cNvSpPr>
            <a:spLocks noGrp="1"/>
          </p:cNvSpPr>
          <p:nvPr>
            <p:ph type="title" idx="4294967295"/>
          </p:nvPr>
        </p:nvSpPr>
        <p:spPr>
          <a:xfrm>
            <a:off x="654756" y="352425"/>
            <a:ext cx="7018338" cy="463550"/>
          </a:xfrm>
        </p:spPr>
        <p:txBody>
          <a:bodyPr anchor="t">
            <a:normAutofit fontScale="90000"/>
          </a:bodyPr>
          <a:lstStyle/>
          <a:p>
            <a:pPr eaLnBrk="1" hangingPunct="1"/>
            <a:r>
              <a:rPr lang="en-GB" sz="3200" b="1" dirty="0">
                <a:latin typeface="Arial" charset="0"/>
                <a:cs typeface="Arial" charset="0"/>
              </a:rPr>
              <a:t>Maven – Plugins contain goals</a:t>
            </a:r>
          </a:p>
        </p:txBody>
      </p:sp>
      <p:sp>
        <p:nvSpPr>
          <p:cNvPr id="18435" name="TextBox 68"/>
          <p:cNvSpPr txBox="1">
            <a:spLocks noChangeArrowheads="1"/>
          </p:cNvSpPr>
          <p:nvPr/>
        </p:nvSpPr>
        <p:spPr bwMode="auto">
          <a:xfrm>
            <a:off x="1906588" y="996951"/>
            <a:ext cx="8488362" cy="646113"/>
          </a:xfrm>
          <a:prstGeom prst="rect">
            <a:avLst/>
          </a:prstGeom>
          <a:noFill/>
          <a:ln w="9525">
            <a:noFill/>
            <a:miter lim="800000"/>
            <a:headEnd/>
            <a:tailEnd/>
          </a:ln>
        </p:spPr>
        <p:txBody>
          <a:bodyPr>
            <a:spAutoFit/>
          </a:bodyPr>
          <a:lstStyle/>
          <a:p>
            <a:pPr marL="342900" indent="-342900">
              <a:buFont typeface="Calibri" pitchFamily="34" charset="0"/>
              <a:buAutoNum type="arabicPeriod"/>
            </a:pPr>
            <a:endParaRPr lang="en-US">
              <a:latin typeface="Calibri" pitchFamily="34" charset="0"/>
            </a:endParaRPr>
          </a:p>
          <a:p>
            <a:pPr marL="342900" indent="-342900">
              <a:buFont typeface="Calibri" pitchFamily="34" charset="0"/>
              <a:buAutoNum type="arabicPeriod"/>
            </a:pPr>
            <a:endParaRPr lang="en-US">
              <a:latin typeface="Calibri" pitchFamily="34" charset="0"/>
            </a:endParaRPr>
          </a:p>
        </p:txBody>
      </p:sp>
      <p:sp>
        <p:nvSpPr>
          <p:cNvPr id="7" name="TextBox 6"/>
          <p:cNvSpPr txBox="1"/>
          <p:nvPr/>
        </p:nvSpPr>
        <p:spPr>
          <a:xfrm>
            <a:off x="2087880" y="1249680"/>
            <a:ext cx="8077844" cy="1754326"/>
          </a:xfrm>
          <a:prstGeom prst="rect">
            <a:avLst/>
          </a:prstGeom>
          <a:noFill/>
        </p:spPr>
        <p:txBody>
          <a:bodyPr wrap="square" rtlCol="0">
            <a:spAutoFit/>
          </a:bodyPr>
          <a:lstStyle/>
          <a:p>
            <a:pPr>
              <a:buFont typeface="Arial" pitchFamily="34" charset="0"/>
              <a:buChar char="•"/>
            </a:pPr>
            <a:r>
              <a:rPr lang="en-US" dirty="0">
                <a:solidFill>
                  <a:schemeClr val="bg1"/>
                </a:solidFill>
              </a:rPr>
              <a:t>  </a:t>
            </a:r>
            <a:r>
              <a:rPr lang="en-US" dirty="0" err="1">
                <a:solidFill>
                  <a:schemeClr val="bg1"/>
                </a:solidFill>
              </a:rPr>
              <a:t>Mavin</a:t>
            </a:r>
            <a:r>
              <a:rPr lang="en-US" dirty="0">
                <a:solidFill>
                  <a:schemeClr val="bg1"/>
                </a:solidFill>
              </a:rPr>
              <a:t> is – at its heart – a </a:t>
            </a:r>
            <a:r>
              <a:rPr lang="en-US" dirty="0" err="1">
                <a:solidFill>
                  <a:schemeClr val="bg1"/>
                </a:solidFill>
              </a:rPr>
              <a:t>plugin</a:t>
            </a:r>
            <a:r>
              <a:rPr lang="en-US" dirty="0">
                <a:solidFill>
                  <a:schemeClr val="bg1"/>
                </a:solidFill>
              </a:rPr>
              <a:t> execution framework.   That is, all work is done</a:t>
            </a:r>
          </a:p>
          <a:p>
            <a:r>
              <a:rPr lang="en-US" dirty="0">
                <a:solidFill>
                  <a:schemeClr val="bg1"/>
                </a:solidFill>
              </a:rPr>
              <a:t>   by </a:t>
            </a:r>
            <a:r>
              <a:rPr lang="en-US" dirty="0" err="1">
                <a:solidFill>
                  <a:schemeClr val="bg1"/>
                </a:solidFill>
              </a:rPr>
              <a:t>plugins</a:t>
            </a:r>
            <a:r>
              <a:rPr lang="en-US" dirty="0">
                <a:solidFill>
                  <a:schemeClr val="bg1"/>
                </a:solidFill>
              </a:rPr>
              <a:t>.</a:t>
            </a:r>
          </a:p>
          <a:p>
            <a:pPr>
              <a:buFont typeface="Arial" pitchFamily="34" charset="0"/>
              <a:buChar char="•"/>
            </a:pPr>
            <a:r>
              <a:rPr lang="en-US" dirty="0">
                <a:solidFill>
                  <a:schemeClr val="bg1"/>
                </a:solidFill>
              </a:rPr>
              <a:t> </a:t>
            </a:r>
            <a:r>
              <a:rPr lang="en-US" dirty="0" err="1">
                <a:solidFill>
                  <a:schemeClr val="bg1"/>
                </a:solidFill>
              </a:rPr>
              <a:t>Plugins</a:t>
            </a:r>
            <a:r>
              <a:rPr lang="en-US" dirty="0">
                <a:solidFill>
                  <a:schemeClr val="bg1"/>
                </a:solidFill>
              </a:rPr>
              <a:t> have goals</a:t>
            </a:r>
          </a:p>
          <a:p>
            <a:pPr>
              <a:buFont typeface="Arial" pitchFamily="34" charset="0"/>
              <a:buChar char="•"/>
            </a:pPr>
            <a:r>
              <a:rPr lang="en-US" dirty="0">
                <a:solidFill>
                  <a:schemeClr val="bg1"/>
                </a:solidFill>
              </a:rPr>
              <a:t> Maven has </a:t>
            </a:r>
            <a:r>
              <a:rPr lang="en-US" dirty="0" err="1">
                <a:solidFill>
                  <a:schemeClr val="bg1"/>
                </a:solidFill>
              </a:rPr>
              <a:t>plugins</a:t>
            </a:r>
            <a:r>
              <a:rPr lang="en-US" dirty="0">
                <a:solidFill>
                  <a:schemeClr val="bg1"/>
                </a:solidFill>
              </a:rPr>
              <a:t> for everything from compiling Java code, </a:t>
            </a:r>
          </a:p>
          <a:p>
            <a:r>
              <a:rPr lang="en-US" dirty="0">
                <a:solidFill>
                  <a:schemeClr val="bg1"/>
                </a:solidFill>
              </a:rPr>
              <a:t>  to generating reports, to deploying to an application server.</a:t>
            </a:r>
          </a:p>
        </p:txBody>
      </p:sp>
      <p:sp>
        <p:nvSpPr>
          <p:cNvPr id="8" name="Rounded Rectangle 7"/>
          <p:cNvSpPr/>
          <p:nvPr/>
        </p:nvSpPr>
        <p:spPr>
          <a:xfrm>
            <a:off x="3982065" y="3517490"/>
            <a:ext cx="131064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goal</a:t>
            </a:r>
          </a:p>
        </p:txBody>
      </p:sp>
      <p:sp>
        <p:nvSpPr>
          <p:cNvPr id="11" name="Rounded Rectangle 10"/>
          <p:cNvSpPr/>
          <p:nvPr/>
        </p:nvSpPr>
        <p:spPr>
          <a:xfrm>
            <a:off x="5445105" y="3517490"/>
            <a:ext cx="131064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goal</a:t>
            </a:r>
          </a:p>
        </p:txBody>
      </p:sp>
      <p:sp>
        <p:nvSpPr>
          <p:cNvPr id="12" name="Rounded Rectangle 11"/>
          <p:cNvSpPr/>
          <p:nvPr/>
        </p:nvSpPr>
        <p:spPr>
          <a:xfrm>
            <a:off x="6862425" y="3502250"/>
            <a:ext cx="131064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goal</a:t>
            </a:r>
          </a:p>
        </p:txBody>
      </p:sp>
    </p:spTree>
    <p:extLst>
      <p:ext uri="{BB962C8B-B14F-4D97-AF65-F5344CB8AC3E}">
        <p14:creationId xmlns:p14="http://schemas.microsoft.com/office/powerpoint/2010/main" val="146058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p:txBody>
          <a:bodyPr/>
          <a:lstStyle/>
          <a:p>
            <a:r>
              <a:rPr lang="en-AU" dirty="0"/>
              <a:t>Copyright © 2014 Accenture  All rights reserved.</a:t>
            </a:r>
          </a:p>
        </p:txBody>
      </p:sp>
      <p:sp>
        <p:nvSpPr>
          <p:cNvPr id="18434" name="Title 65"/>
          <p:cNvSpPr>
            <a:spLocks noGrp="1"/>
          </p:cNvSpPr>
          <p:nvPr>
            <p:ph type="title" idx="4294967295"/>
          </p:nvPr>
        </p:nvSpPr>
        <p:spPr>
          <a:xfrm>
            <a:off x="474133" y="308768"/>
            <a:ext cx="7018338" cy="620713"/>
          </a:xfrm>
        </p:spPr>
        <p:txBody>
          <a:bodyPr anchor="t"/>
          <a:lstStyle/>
          <a:p>
            <a:pPr eaLnBrk="1" hangingPunct="1"/>
            <a:r>
              <a:rPr lang="en-GB" sz="3200" b="1" dirty="0">
                <a:latin typeface="Arial" charset="0"/>
                <a:cs typeface="Arial" charset="0"/>
              </a:rPr>
              <a:t>Maven - </a:t>
            </a:r>
            <a:r>
              <a:rPr lang="en-GB" sz="3200" b="1" dirty="0" err="1">
                <a:latin typeface="Arial" charset="0"/>
                <a:cs typeface="Arial" charset="0"/>
              </a:rPr>
              <a:t>Plugins</a:t>
            </a:r>
            <a:endParaRPr lang="en-GB" sz="3200" b="1" dirty="0">
              <a:latin typeface="Arial" charset="0"/>
              <a:cs typeface="Arial" charset="0"/>
            </a:endParaRPr>
          </a:p>
        </p:txBody>
      </p:sp>
      <p:sp>
        <p:nvSpPr>
          <p:cNvPr id="18440" name="Rectangle 8"/>
          <p:cNvSpPr>
            <a:spLocks noChangeArrowheads="1"/>
          </p:cNvSpPr>
          <p:nvPr/>
        </p:nvSpPr>
        <p:spPr bwMode="auto">
          <a:xfrm>
            <a:off x="1794034" y="1239183"/>
            <a:ext cx="8591550" cy="523220"/>
          </a:xfrm>
          <a:prstGeom prst="rect">
            <a:avLst/>
          </a:prstGeom>
          <a:noFill/>
          <a:ln w="9525">
            <a:noFill/>
            <a:miter lim="800000"/>
            <a:headEnd/>
            <a:tailEnd/>
          </a:ln>
          <a:effectLst/>
        </p:spPr>
        <p:txBody>
          <a:bodyPr anchor="ctr">
            <a:spAutoFit/>
          </a:bodyPr>
          <a:lstStyle/>
          <a:p>
            <a:pPr marL="342900" indent="-342900" eaLnBrk="0" hangingPunct="0"/>
            <a:r>
              <a:rPr lang="en-US" sz="1400" dirty="0">
                <a:hlinkClick r:id="rId3"/>
              </a:rPr>
              <a:t>   Complete list of Maven </a:t>
            </a:r>
            <a:r>
              <a:rPr lang="en-US" sz="1400" dirty="0" err="1">
                <a:hlinkClick r:id="rId3"/>
              </a:rPr>
              <a:t>Plugins</a:t>
            </a:r>
            <a:r>
              <a:rPr lang="en-US" sz="1400" dirty="0">
                <a:hlinkClick r:id="rId3"/>
              </a:rPr>
              <a:t>:  http://maven.apache.org/plugins/index.html</a:t>
            </a:r>
            <a:endParaRPr lang="en-US" sz="1400" dirty="0"/>
          </a:p>
          <a:p>
            <a:pPr marL="342900" indent="-342900" eaLnBrk="0" hangingPunct="0"/>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1023528416"/>
              </p:ext>
            </p:extLst>
          </p:nvPr>
        </p:nvGraphicFramePr>
        <p:xfrm>
          <a:off x="2124623" y="1885920"/>
          <a:ext cx="7781379" cy="4376778"/>
        </p:xfrm>
        <a:graphic>
          <a:graphicData uri="http://schemas.openxmlformats.org/drawingml/2006/table">
            <a:tbl>
              <a:tblPr/>
              <a:tblGrid>
                <a:gridCol w="904060">
                  <a:extLst>
                    <a:ext uri="{9D8B030D-6E8A-4147-A177-3AD203B41FA5}">
                      <a16:colId xmlns:a16="http://schemas.microsoft.com/office/drawing/2014/main" val="20000"/>
                    </a:ext>
                  </a:extLst>
                </a:gridCol>
                <a:gridCol w="688808">
                  <a:extLst>
                    <a:ext uri="{9D8B030D-6E8A-4147-A177-3AD203B41FA5}">
                      <a16:colId xmlns:a16="http://schemas.microsoft.com/office/drawing/2014/main" val="20001"/>
                    </a:ext>
                  </a:extLst>
                </a:gridCol>
                <a:gridCol w="688808">
                  <a:extLst>
                    <a:ext uri="{9D8B030D-6E8A-4147-A177-3AD203B41FA5}">
                      <a16:colId xmlns:a16="http://schemas.microsoft.com/office/drawing/2014/main" val="20002"/>
                    </a:ext>
                  </a:extLst>
                </a:gridCol>
                <a:gridCol w="688808">
                  <a:extLst>
                    <a:ext uri="{9D8B030D-6E8A-4147-A177-3AD203B41FA5}">
                      <a16:colId xmlns:a16="http://schemas.microsoft.com/office/drawing/2014/main" val="20003"/>
                    </a:ext>
                  </a:extLst>
                </a:gridCol>
                <a:gridCol w="3433279">
                  <a:extLst>
                    <a:ext uri="{9D8B030D-6E8A-4147-A177-3AD203B41FA5}">
                      <a16:colId xmlns:a16="http://schemas.microsoft.com/office/drawing/2014/main" val="20004"/>
                    </a:ext>
                  </a:extLst>
                </a:gridCol>
                <a:gridCol w="688808">
                  <a:extLst>
                    <a:ext uri="{9D8B030D-6E8A-4147-A177-3AD203B41FA5}">
                      <a16:colId xmlns:a16="http://schemas.microsoft.com/office/drawing/2014/main" val="20005"/>
                    </a:ext>
                  </a:extLst>
                </a:gridCol>
                <a:gridCol w="688808">
                  <a:extLst>
                    <a:ext uri="{9D8B030D-6E8A-4147-A177-3AD203B41FA5}">
                      <a16:colId xmlns:a16="http://schemas.microsoft.com/office/drawing/2014/main" val="20006"/>
                    </a:ext>
                  </a:extLst>
                </a:gridCol>
              </a:tblGrid>
              <a:tr h="326988">
                <a:tc>
                  <a:txBody>
                    <a:bodyPr/>
                    <a:lstStyle/>
                    <a:p>
                      <a:pPr algn="l" fontAlgn="t"/>
                      <a:r>
                        <a:rPr lang="en-US" sz="900" b="1" i="0" u="none" strike="noStrike" dirty="0" err="1">
                          <a:solidFill>
                            <a:srgbClr val="FFFFFF"/>
                          </a:solidFill>
                          <a:latin typeface="Verdana"/>
                        </a:rPr>
                        <a:t>Plugin</a:t>
                      </a:r>
                      <a:endParaRPr lang="en-US" sz="900" b="1" i="0" u="none" strike="noStrike" dirty="0">
                        <a:solidFill>
                          <a:srgbClr val="FFFFFF"/>
                        </a:solidFill>
                        <a:latin typeface="Verdana"/>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BBBB"/>
                    </a:solidFill>
                  </a:tcPr>
                </a:tc>
                <a:tc>
                  <a:txBody>
                    <a:bodyPr/>
                    <a:lstStyle/>
                    <a:p>
                      <a:pPr algn="l" fontAlgn="t"/>
                      <a:r>
                        <a:rPr lang="en-US" sz="900" b="1" i="0" u="none" strike="noStrike">
                          <a:solidFill>
                            <a:srgbClr val="FFFFFF"/>
                          </a:solidFill>
                          <a:latin typeface="Verdana"/>
                        </a:rPr>
                        <a:t>Type*</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BBBB"/>
                    </a:solidFill>
                  </a:tcPr>
                </a:tc>
                <a:tc>
                  <a:txBody>
                    <a:bodyPr/>
                    <a:lstStyle/>
                    <a:p>
                      <a:pPr algn="l" fontAlgn="t"/>
                      <a:r>
                        <a:rPr lang="en-US" sz="900" b="1" i="0" u="none" strike="noStrike">
                          <a:solidFill>
                            <a:srgbClr val="FFFFFF"/>
                          </a:solidFill>
                          <a:latin typeface="Verdana"/>
                        </a:rPr>
                        <a:t>Version</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BBBB"/>
                    </a:solidFill>
                  </a:tcPr>
                </a:tc>
                <a:tc>
                  <a:txBody>
                    <a:bodyPr/>
                    <a:lstStyle/>
                    <a:p>
                      <a:pPr algn="l" fontAlgn="t"/>
                      <a:r>
                        <a:rPr lang="en-US" sz="900" b="1" i="0" u="none" strike="noStrike">
                          <a:solidFill>
                            <a:srgbClr val="FFFFFF"/>
                          </a:solidFill>
                          <a:latin typeface="Verdana"/>
                        </a:rPr>
                        <a:t>Release Date</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BBBB"/>
                    </a:solidFill>
                  </a:tcPr>
                </a:tc>
                <a:tc>
                  <a:txBody>
                    <a:bodyPr/>
                    <a:lstStyle/>
                    <a:p>
                      <a:pPr algn="l" fontAlgn="t"/>
                      <a:r>
                        <a:rPr lang="en-US" sz="900" b="1" i="0" u="none" strike="noStrike" dirty="0">
                          <a:solidFill>
                            <a:srgbClr val="FFFFFF"/>
                          </a:solidFill>
                          <a:latin typeface="Verdana"/>
                        </a:rPr>
                        <a:t>Description</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BBBB"/>
                    </a:solidFill>
                  </a:tcPr>
                </a:tc>
                <a:tc>
                  <a:txBody>
                    <a:bodyPr/>
                    <a:lstStyle/>
                    <a:p>
                      <a:pPr algn="l" fontAlgn="t"/>
                      <a:r>
                        <a:rPr lang="en-US" sz="900" b="1" i="0" u="none" strike="noStrike">
                          <a:solidFill>
                            <a:srgbClr val="FFFFFF"/>
                          </a:solidFill>
                          <a:latin typeface="Verdana"/>
                        </a:rPr>
                        <a:t>Source Repository</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BBBB"/>
                    </a:solidFill>
                  </a:tcPr>
                </a:tc>
                <a:tc>
                  <a:txBody>
                    <a:bodyPr/>
                    <a:lstStyle/>
                    <a:p>
                      <a:pPr algn="l" fontAlgn="t"/>
                      <a:r>
                        <a:rPr lang="en-US" sz="900" b="1" i="0" u="none" strike="noStrike">
                          <a:solidFill>
                            <a:srgbClr val="FFFFFF"/>
                          </a:solidFill>
                          <a:latin typeface="Verdana"/>
                        </a:rPr>
                        <a:t>Issue Tracking</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BBBB"/>
                    </a:solidFill>
                  </a:tcPr>
                </a:tc>
                <a:extLst>
                  <a:ext uri="{0D108BD9-81ED-4DB2-BD59-A6C34878D82A}">
                    <a16:rowId xmlns:a16="http://schemas.microsoft.com/office/drawing/2014/main" val="10000"/>
                  </a:ext>
                </a:extLst>
              </a:tr>
              <a:tr h="326988">
                <a:tc>
                  <a:txBody>
                    <a:bodyPr/>
                    <a:lstStyle/>
                    <a:p>
                      <a:pPr algn="l" fontAlgn="t"/>
                      <a:r>
                        <a:rPr lang="en-US" sz="900" b="1" i="0" u="none" strike="noStrike">
                          <a:solidFill>
                            <a:srgbClr val="333333"/>
                          </a:solidFill>
                          <a:latin typeface="Verdana"/>
                        </a:rPr>
                        <a:t>Core plugins</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 </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 </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 </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1" i="0" u="none" strike="noStrike">
                          <a:solidFill>
                            <a:srgbClr val="333333"/>
                          </a:solidFill>
                          <a:latin typeface="Verdana"/>
                        </a:rPr>
                        <a:t>Plugins corresponding to default core phases (ie. clean, compile). They may have multiple goals as well.</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 </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 </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01"/>
                  </a:ext>
                </a:extLst>
              </a:tr>
              <a:tr h="326988">
                <a:tc>
                  <a:txBody>
                    <a:bodyPr/>
                    <a:lstStyle/>
                    <a:p>
                      <a:pPr algn="l" fontAlgn="t"/>
                      <a:r>
                        <a:rPr lang="en-US" sz="900" b="0" i="0" u="sng" strike="noStrike" dirty="0">
                          <a:solidFill>
                            <a:srgbClr val="0000FF"/>
                          </a:solidFill>
                          <a:latin typeface="Calibri"/>
                          <a:hlinkClick r:id="rId4"/>
                        </a:rPr>
                        <a:t>clean</a:t>
                      </a:r>
                      <a:endParaRPr lang="en-US" sz="900" b="0" i="0" u="sng" strike="noStrike" dirty="0">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2.4.1</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5/12/2010</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Clean up after the build.</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5"/>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6"/>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2"/>
                  </a:ext>
                </a:extLst>
              </a:tr>
              <a:tr h="326988">
                <a:tc>
                  <a:txBody>
                    <a:bodyPr/>
                    <a:lstStyle/>
                    <a:p>
                      <a:pPr algn="l" fontAlgn="t"/>
                      <a:r>
                        <a:rPr lang="en-US" sz="900" b="0" i="0" u="sng" strike="noStrike">
                          <a:solidFill>
                            <a:srgbClr val="0000FF"/>
                          </a:solidFill>
                          <a:latin typeface="Calibri"/>
                          <a:hlinkClick r:id="rId7"/>
                        </a:rPr>
                        <a:t>compiler</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2.3.2</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9/9/2010</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Compiles Java sources.</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8"/>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9"/>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03"/>
                  </a:ext>
                </a:extLst>
              </a:tr>
              <a:tr h="155709">
                <a:tc>
                  <a:txBody>
                    <a:bodyPr/>
                    <a:lstStyle/>
                    <a:p>
                      <a:pPr algn="l" fontAlgn="t"/>
                      <a:r>
                        <a:rPr lang="en-US" sz="900" b="0" i="0" u="sng" strike="noStrike">
                          <a:solidFill>
                            <a:srgbClr val="0000FF"/>
                          </a:solidFill>
                          <a:latin typeface="Calibri"/>
                          <a:hlinkClick r:id="rId10"/>
                        </a:rPr>
                        <a:t>deploy</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2.7</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8/24/2011</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Deploy the built artifact to the remote repository.</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11"/>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12"/>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4"/>
                  </a:ext>
                </a:extLst>
              </a:tr>
              <a:tr h="217992">
                <a:tc>
                  <a:txBody>
                    <a:bodyPr/>
                    <a:lstStyle/>
                    <a:p>
                      <a:pPr algn="l" fontAlgn="t"/>
                      <a:r>
                        <a:rPr lang="en-US" sz="900" b="0" i="0" u="sng" strike="noStrike">
                          <a:solidFill>
                            <a:srgbClr val="0000FF"/>
                          </a:solidFill>
                          <a:latin typeface="Calibri"/>
                          <a:hlinkClick r:id="rId13"/>
                        </a:rPr>
                        <a:t>failsafe</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2.9</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6/18/2011</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Run the JUnit integration tests in an isolated classloader.</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14"/>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15"/>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05"/>
                  </a:ext>
                </a:extLst>
              </a:tr>
              <a:tr h="155709">
                <a:tc>
                  <a:txBody>
                    <a:bodyPr/>
                    <a:lstStyle/>
                    <a:p>
                      <a:pPr algn="l" fontAlgn="t"/>
                      <a:r>
                        <a:rPr lang="en-US" sz="900" b="0" i="0" u="sng" strike="noStrike">
                          <a:solidFill>
                            <a:srgbClr val="0000FF"/>
                          </a:solidFill>
                          <a:latin typeface="Calibri"/>
                          <a:hlinkClick r:id="rId16"/>
                        </a:rPr>
                        <a:t>install</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2.3.1</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5/21/2010</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Install the built artifact into the local repository.</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17"/>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18"/>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6"/>
                  </a:ext>
                </a:extLst>
              </a:tr>
              <a:tr h="217992">
                <a:tc>
                  <a:txBody>
                    <a:bodyPr/>
                    <a:lstStyle/>
                    <a:p>
                      <a:pPr algn="l" fontAlgn="t"/>
                      <a:r>
                        <a:rPr lang="en-US" sz="900" b="0" i="0" u="sng" strike="noStrike">
                          <a:solidFill>
                            <a:srgbClr val="0000FF"/>
                          </a:solidFill>
                          <a:latin typeface="Calibri"/>
                          <a:hlinkClick r:id="rId19"/>
                        </a:rPr>
                        <a:t>resources</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2.5</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2/27/2011</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Copy the resources to the output directory for including in the JAR.</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20"/>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21"/>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07"/>
                  </a:ext>
                </a:extLst>
              </a:tr>
              <a:tr h="311418">
                <a:tc>
                  <a:txBody>
                    <a:bodyPr/>
                    <a:lstStyle/>
                    <a:p>
                      <a:pPr algn="l" fontAlgn="t"/>
                      <a:r>
                        <a:rPr lang="en-US" sz="900" b="0" i="0" u="sng" strike="noStrike">
                          <a:solidFill>
                            <a:srgbClr val="0000FF"/>
                          </a:solidFill>
                          <a:latin typeface="Calibri"/>
                          <a:hlinkClick r:id="rId22"/>
                        </a:rPr>
                        <a:t>site for Maven 2</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dirty="0">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2.3</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5/23/2011</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Generate a site for the current project.</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23"/>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24"/>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8"/>
                  </a:ext>
                </a:extLst>
              </a:tr>
              <a:tr h="311418">
                <a:tc>
                  <a:txBody>
                    <a:bodyPr/>
                    <a:lstStyle/>
                    <a:p>
                      <a:pPr algn="l" fontAlgn="t"/>
                      <a:r>
                        <a:rPr lang="en-US" sz="900" b="0" i="0" u="sng" strike="noStrike">
                          <a:solidFill>
                            <a:srgbClr val="0000FF"/>
                          </a:solidFill>
                          <a:latin typeface="Calibri"/>
                          <a:hlinkClick r:id="rId25"/>
                        </a:rPr>
                        <a:t>site for Maven 2 &amp; 3</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3</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8/2/2011</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Generate a site for the current project.</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26"/>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24"/>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09"/>
                  </a:ext>
                </a:extLst>
              </a:tr>
              <a:tr h="155709">
                <a:tc>
                  <a:txBody>
                    <a:bodyPr/>
                    <a:lstStyle/>
                    <a:p>
                      <a:pPr algn="l" fontAlgn="t"/>
                      <a:r>
                        <a:rPr lang="en-US" sz="900" b="0" i="0" u="sng" strike="noStrike">
                          <a:solidFill>
                            <a:srgbClr val="0000FF"/>
                          </a:solidFill>
                          <a:latin typeface="Calibri"/>
                          <a:hlinkClick r:id="rId27"/>
                        </a:rPr>
                        <a:t>surefire</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2.9</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6/18/2011</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Run the JUnit unit tests in an isolated classloader.</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28"/>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15"/>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10"/>
                  </a:ext>
                </a:extLst>
              </a:tr>
              <a:tr h="217992">
                <a:tc>
                  <a:txBody>
                    <a:bodyPr/>
                    <a:lstStyle/>
                    <a:p>
                      <a:pPr algn="l" fontAlgn="t"/>
                      <a:r>
                        <a:rPr lang="en-US" sz="900" b="0" i="0" u="sng" strike="noStrike">
                          <a:solidFill>
                            <a:srgbClr val="0000FF"/>
                          </a:solidFill>
                          <a:latin typeface="Calibri"/>
                          <a:hlinkClick r:id="rId29"/>
                        </a:rPr>
                        <a:t>verifier</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1</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1/30/2010</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Useful for integration tests - verifies the existence of certain conditions.</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30"/>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31"/>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11"/>
                  </a:ext>
                </a:extLst>
              </a:tr>
              <a:tr h="326988">
                <a:tc>
                  <a:txBody>
                    <a:bodyPr/>
                    <a:lstStyle/>
                    <a:p>
                      <a:pPr algn="l" fontAlgn="t"/>
                      <a:r>
                        <a:rPr lang="en-US" sz="900" b="1" i="0" u="none" strike="noStrike">
                          <a:solidFill>
                            <a:srgbClr val="333333"/>
                          </a:solidFill>
                          <a:latin typeface="Verdana"/>
                        </a:rPr>
                        <a:t>Packaging types / tools</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 </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 </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 </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1" i="0" u="none" strike="noStrike">
                          <a:solidFill>
                            <a:srgbClr val="333333"/>
                          </a:solidFill>
                          <a:latin typeface="Verdana"/>
                        </a:rPr>
                        <a:t>These plugins relate to packaging respective artifact types.</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 </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 </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12"/>
                  </a:ext>
                </a:extLst>
              </a:tr>
              <a:tr h="155709">
                <a:tc>
                  <a:txBody>
                    <a:bodyPr/>
                    <a:lstStyle/>
                    <a:p>
                      <a:pPr algn="l" fontAlgn="t"/>
                      <a:r>
                        <a:rPr lang="en-US" sz="900" b="0" i="0" u="sng" strike="noStrike">
                          <a:solidFill>
                            <a:srgbClr val="0000FF"/>
                          </a:solidFill>
                          <a:latin typeface="Calibri"/>
                          <a:hlinkClick r:id="rId32"/>
                        </a:rPr>
                        <a:t>ear</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2.6</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6/16/2011</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Generate an EAR from the current project.</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33"/>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34"/>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13"/>
                  </a:ext>
                </a:extLst>
              </a:tr>
              <a:tr h="217992">
                <a:tc>
                  <a:txBody>
                    <a:bodyPr/>
                    <a:lstStyle/>
                    <a:p>
                      <a:pPr algn="l" fontAlgn="t"/>
                      <a:r>
                        <a:rPr lang="en-US" sz="900" b="0" i="0" u="sng" strike="noStrike">
                          <a:solidFill>
                            <a:srgbClr val="0000FF"/>
                          </a:solidFill>
                          <a:latin typeface="Calibri"/>
                          <a:hlinkClick r:id="rId35"/>
                        </a:rPr>
                        <a:t>ejb</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2.3</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9/18/2010</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Build an EJB (and optional client) from the current project.</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36"/>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37"/>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14"/>
                  </a:ext>
                </a:extLst>
              </a:tr>
              <a:tr h="155709">
                <a:tc>
                  <a:txBody>
                    <a:bodyPr/>
                    <a:lstStyle/>
                    <a:p>
                      <a:pPr algn="l" fontAlgn="t"/>
                      <a:r>
                        <a:rPr lang="en-US" sz="900" b="0" i="0" u="sng" strike="noStrike">
                          <a:solidFill>
                            <a:srgbClr val="0000FF"/>
                          </a:solidFill>
                          <a:latin typeface="Calibri"/>
                          <a:hlinkClick r:id="rId38"/>
                        </a:rPr>
                        <a:t>jar</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2.3.2</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8/21/2011</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none" strike="noStrike">
                          <a:solidFill>
                            <a:srgbClr val="333333"/>
                          </a:solidFill>
                          <a:latin typeface="Verdana"/>
                        </a:rPr>
                        <a:t>Build a JAR from the current project.</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39"/>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t"/>
                      <a:r>
                        <a:rPr lang="en-US" sz="900" b="0" i="0" u="sng" strike="noStrike">
                          <a:solidFill>
                            <a:srgbClr val="0000FF"/>
                          </a:solidFill>
                          <a:latin typeface="Calibri"/>
                          <a:hlinkClick r:id="rId40"/>
                        </a:rPr>
                        <a:t>JIRA</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15"/>
                  </a:ext>
                </a:extLst>
              </a:tr>
              <a:tr h="155709">
                <a:tc>
                  <a:txBody>
                    <a:bodyPr/>
                    <a:lstStyle/>
                    <a:p>
                      <a:pPr algn="l" fontAlgn="t"/>
                      <a:r>
                        <a:rPr lang="en-US" sz="900" b="0" i="0" u="sng" strike="noStrike" dirty="0" err="1">
                          <a:solidFill>
                            <a:srgbClr val="0000FF"/>
                          </a:solidFill>
                          <a:latin typeface="Calibri"/>
                          <a:hlinkClick r:id="rId41"/>
                        </a:rPr>
                        <a:t>rar</a:t>
                      </a:r>
                      <a:endParaRPr lang="en-US" sz="900" b="0" i="0" u="sng" strike="noStrike" dirty="0">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B</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2.2</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a:solidFill>
                            <a:srgbClr val="333333"/>
                          </a:solidFill>
                          <a:latin typeface="Verdana"/>
                        </a:rPr>
                        <a:t>2/28/2007</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none" strike="noStrike" dirty="0">
                          <a:solidFill>
                            <a:srgbClr val="333333"/>
                          </a:solidFill>
                          <a:latin typeface="Verdana"/>
                        </a:rPr>
                        <a:t>Build a RAR from the current project.</a:t>
                      </a: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a:solidFill>
                            <a:srgbClr val="0000FF"/>
                          </a:solidFill>
                          <a:latin typeface="Calibri"/>
                          <a:hlinkClick r:id="rId42"/>
                        </a:rPr>
                        <a:t>SVN</a:t>
                      </a:r>
                      <a:endParaRPr lang="en-US" sz="900" b="0" i="0" u="sng" strike="noStrike">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t"/>
                      <a:r>
                        <a:rPr lang="en-US" sz="900" b="0" i="0" u="sng" strike="noStrike" dirty="0">
                          <a:solidFill>
                            <a:srgbClr val="0000FF"/>
                          </a:solidFill>
                          <a:latin typeface="Calibri"/>
                          <a:hlinkClick r:id="rId43"/>
                        </a:rPr>
                        <a:t>JIRA</a:t>
                      </a:r>
                      <a:endParaRPr lang="en-US" sz="900" b="0" i="0" u="sng" strike="noStrike" dirty="0">
                        <a:solidFill>
                          <a:srgbClr val="0000FF"/>
                        </a:solidFill>
                        <a:latin typeface="Calibri"/>
                      </a:endParaRPr>
                    </a:p>
                  </a:txBody>
                  <a:tcPr marL="7785" marR="7785" marT="778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08502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3"/>
          </p:nvPr>
        </p:nvSpPr>
        <p:spPr/>
        <p:txBody>
          <a:bodyPr/>
          <a:lstStyle/>
          <a:p>
            <a:r>
              <a:rPr lang="en-AU" dirty="0"/>
              <a:t>Copyright © 2014 Accenture  All rights reserved.</a:t>
            </a:r>
          </a:p>
        </p:txBody>
      </p:sp>
      <p:sp>
        <p:nvSpPr>
          <p:cNvPr id="26626" name="Title 65"/>
          <p:cNvSpPr>
            <a:spLocks noGrp="1"/>
          </p:cNvSpPr>
          <p:nvPr>
            <p:ph type="title" idx="4294967295"/>
          </p:nvPr>
        </p:nvSpPr>
        <p:spPr>
          <a:xfrm>
            <a:off x="135467" y="355247"/>
            <a:ext cx="11119555" cy="660753"/>
          </a:xfrm>
        </p:spPr>
        <p:txBody>
          <a:bodyPr anchor="t"/>
          <a:lstStyle/>
          <a:p>
            <a:pPr eaLnBrk="1" hangingPunct="1"/>
            <a:r>
              <a:rPr lang="en-GB" sz="3200" b="1" dirty="0">
                <a:latin typeface="Arial" charset="0"/>
                <a:cs typeface="Arial" charset="0"/>
              </a:rPr>
              <a:t>Creating a New Project from an Archetype</a:t>
            </a:r>
          </a:p>
        </p:txBody>
      </p:sp>
      <p:sp>
        <p:nvSpPr>
          <p:cNvPr id="26659" name="Text Box 35"/>
          <p:cNvSpPr txBox="1">
            <a:spLocks noChangeArrowheads="1"/>
          </p:cNvSpPr>
          <p:nvPr/>
        </p:nvSpPr>
        <p:spPr bwMode="auto">
          <a:xfrm>
            <a:off x="2093954" y="2662290"/>
            <a:ext cx="8574047" cy="2031325"/>
          </a:xfrm>
          <a:prstGeom prst="rect">
            <a:avLst/>
          </a:prstGeom>
          <a:noFill/>
          <a:ln w="9525">
            <a:noFill/>
            <a:miter lim="800000"/>
            <a:headEnd/>
            <a:tailEnd/>
          </a:ln>
          <a:effectLst/>
        </p:spPr>
        <p:txBody>
          <a:bodyPr wrap="square">
            <a:spAutoFit/>
          </a:bodyPr>
          <a:lstStyle/>
          <a:p>
            <a:pPr marL="342900" indent="-342900"/>
            <a:r>
              <a:rPr lang="en-US" dirty="0">
                <a:solidFill>
                  <a:schemeClr val="bg1"/>
                </a:solidFill>
              </a:rPr>
              <a:t>Archetype – </a:t>
            </a:r>
          </a:p>
          <a:p>
            <a:pPr marL="342900" indent="-342900"/>
            <a:r>
              <a:rPr lang="en-US" dirty="0">
                <a:solidFill>
                  <a:schemeClr val="bg1"/>
                </a:solidFill>
              </a:rPr>
              <a:t>- a template project for a particular type of module, </a:t>
            </a:r>
          </a:p>
          <a:p>
            <a:pPr marL="342900" indent="-342900"/>
            <a:r>
              <a:rPr lang="en-US" dirty="0">
                <a:solidFill>
                  <a:schemeClr val="bg1"/>
                </a:solidFill>
              </a:rPr>
              <a:t>it could be from a simple JAR or WAR module or a complete template application </a:t>
            </a:r>
          </a:p>
          <a:p>
            <a:pPr marL="342900" indent="-342900"/>
            <a:r>
              <a:rPr lang="en-US" dirty="0">
                <a:solidFill>
                  <a:schemeClr val="bg1"/>
                </a:solidFill>
              </a:rPr>
              <a:t>for many popular frameworks.  </a:t>
            </a:r>
          </a:p>
          <a:p>
            <a:pPr marL="342900" indent="-342900"/>
            <a:endParaRPr lang="en-US" dirty="0">
              <a:solidFill>
                <a:schemeClr val="bg1"/>
              </a:solidFill>
            </a:endParaRPr>
          </a:p>
          <a:p>
            <a:pPr marL="342900" indent="-342900"/>
            <a:r>
              <a:rPr lang="en-US" dirty="0">
                <a:solidFill>
                  <a:schemeClr val="bg1"/>
                </a:solidFill>
              </a:rPr>
              <a:t>- a maven </a:t>
            </a:r>
            <a:r>
              <a:rPr lang="en-US" dirty="0" err="1">
                <a:solidFill>
                  <a:schemeClr val="bg1"/>
                </a:solidFill>
              </a:rPr>
              <a:t>plugin</a:t>
            </a:r>
            <a:r>
              <a:rPr lang="en-US" dirty="0">
                <a:solidFill>
                  <a:schemeClr val="bg1"/>
                </a:solidFill>
              </a:rPr>
              <a:t>.</a:t>
            </a:r>
          </a:p>
          <a:p>
            <a:pPr marL="342900" indent="-342900"/>
            <a:endParaRPr lang="en-US" dirty="0">
              <a:solidFill>
                <a:schemeClr val="bg1"/>
              </a:solidFill>
            </a:endParaRPr>
          </a:p>
        </p:txBody>
      </p:sp>
      <p:sp>
        <p:nvSpPr>
          <p:cNvPr id="7" name="TextBox 6"/>
          <p:cNvSpPr txBox="1"/>
          <p:nvPr/>
        </p:nvSpPr>
        <p:spPr>
          <a:xfrm>
            <a:off x="2072075" y="1317625"/>
            <a:ext cx="8295888" cy="1477328"/>
          </a:xfrm>
          <a:prstGeom prst="rect">
            <a:avLst/>
          </a:prstGeom>
          <a:noFill/>
        </p:spPr>
        <p:txBody>
          <a:bodyPr wrap="square" rtlCol="0">
            <a:spAutoFit/>
          </a:bodyPr>
          <a:lstStyle/>
          <a:p>
            <a:pPr fontAlgn="t"/>
            <a:r>
              <a:rPr lang="en-US" dirty="0">
                <a:solidFill>
                  <a:schemeClr val="bg1"/>
                </a:solidFill>
              </a:rPr>
              <a:t>Wikipedia defines an </a:t>
            </a:r>
            <a:r>
              <a:rPr lang="en-US" b="1" dirty="0">
                <a:solidFill>
                  <a:schemeClr val="bg1"/>
                </a:solidFill>
              </a:rPr>
              <a:t>archetype</a:t>
            </a:r>
            <a:r>
              <a:rPr lang="en-US" dirty="0">
                <a:solidFill>
                  <a:schemeClr val="bg1"/>
                </a:solidFill>
              </a:rPr>
              <a:t> as follows:</a:t>
            </a:r>
          </a:p>
          <a:p>
            <a:pPr fontAlgn="t"/>
            <a:endParaRPr lang="en-US" dirty="0">
              <a:solidFill>
                <a:schemeClr val="bg1"/>
              </a:solidFill>
            </a:endParaRPr>
          </a:p>
          <a:p>
            <a:pPr fontAlgn="t"/>
            <a:r>
              <a:rPr lang="en-US" dirty="0">
                <a:solidFill>
                  <a:schemeClr val="bg1"/>
                </a:solidFill>
              </a:rPr>
              <a:t>- An archetype is an original model of a person, ideal example, or a prototype  after which others are copied, patterned, or emulated.</a:t>
            </a:r>
          </a:p>
          <a:p>
            <a:endParaRPr lang="en-US" dirty="0">
              <a:solidFill>
                <a:schemeClr val="bg1"/>
              </a:solidFill>
            </a:endParaRPr>
          </a:p>
        </p:txBody>
      </p:sp>
      <p:sp>
        <p:nvSpPr>
          <p:cNvPr id="8" name="TextBox 7"/>
          <p:cNvSpPr txBox="1"/>
          <p:nvPr/>
        </p:nvSpPr>
        <p:spPr>
          <a:xfrm>
            <a:off x="2129307" y="4507606"/>
            <a:ext cx="7933386" cy="1754326"/>
          </a:xfrm>
          <a:prstGeom prst="rect">
            <a:avLst/>
          </a:prstGeom>
          <a:noFill/>
        </p:spPr>
        <p:txBody>
          <a:bodyPr wrap="square" rtlCol="0">
            <a:spAutoFit/>
          </a:bodyPr>
          <a:lstStyle/>
          <a:p>
            <a:pPr marL="342900" indent="-342900"/>
            <a:r>
              <a:rPr lang="en-US" b="1" dirty="0">
                <a:solidFill>
                  <a:schemeClr val="bg1"/>
                </a:solidFill>
              </a:rPr>
              <a:t>Hands-on exercise</a:t>
            </a:r>
            <a:r>
              <a:rPr lang="en-US" dirty="0">
                <a:solidFill>
                  <a:schemeClr val="bg1"/>
                </a:solidFill>
              </a:rPr>
              <a:t>:  Create a simple Java web application</a:t>
            </a:r>
          </a:p>
          <a:p>
            <a:pPr marL="342900" indent="-342900">
              <a:buFontTx/>
              <a:buAutoNum type="arabicPeriod"/>
            </a:pPr>
            <a:r>
              <a:rPr lang="en-US" dirty="0">
                <a:solidFill>
                  <a:schemeClr val="bg1"/>
                </a:solidFill>
              </a:rPr>
              <a:t>Run the following command from an empty directory.</a:t>
            </a:r>
          </a:p>
          <a:p>
            <a:pPr marL="800100" lvl="1" indent="-342900"/>
            <a:r>
              <a:rPr lang="en-US" dirty="0" err="1">
                <a:solidFill>
                  <a:schemeClr val="bg1"/>
                </a:solidFill>
                <a:latin typeface="Courier New" pitchFamily="49" charset="0"/>
              </a:rPr>
              <a:t>mvn</a:t>
            </a:r>
            <a:r>
              <a:rPr lang="en-US" dirty="0">
                <a:solidFill>
                  <a:schemeClr val="bg1"/>
                </a:solidFill>
                <a:latin typeface="Courier New" pitchFamily="49" charset="0"/>
              </a:rPr>
              <a:t> </a:t>
            </a:r>
            <a:r>
              <a:rPr lang="en-US" dirty="0" err="1">
                <a:solidFill>
                  <a:schemeClr val="bg1"/>
                </a:solidFill>
                <a:latin typeface="Courier New" pitchFamily="49" charset="0"/>
              </a:rPr>
              <a:t>archetype:generate</a:t>
            </a:r>
            <a:endParaRPr lang="en-US" dirty="0">
              <a:solidFill>
                <a:schemeClr val="bg1"/>
              </a:solidFill>
              <a:latin typeface="Courier New" pitchFamily="49" charset="0"/>
            </a:endParaRPr>
          </a:p>
          <a:p>
            <a:endParaRPr lang="en-US" dirty="0">
              <a:solidFill>
                <a:schemeClr val="bg1"/>
              </a:solidFill>
            </a:endParaRPr>
          </a:p>
          <a:p>
            <a:r>
              <a:rPr lang="en-US" b="1" dirty="0">
                <a:solidFill>
                  <a:schemeClr val="bg1"/>
                </a:solidFill>
              </a:rPr>
              <a:t>Sample list of Archetypes</a:t>
            </a:r>
            <a:r>
              <a:rPr lang="en-US" dirty="0">
                <a:solidFill>
                  <a:schemeClr val="bg1"/>
                </a:solidFill>
              </a:rPr>
              <a:t>: http://docs.codehaus.org/display/MAVENUSER/Archetypes+List</a:t>
            </a:r>
          </a:p>
        </p:txBody>
      </p:sp>
    </p:spTree>
    <p:extLst>
      <p:ext uri="{BB962C8B-B14F-4D97-AF65-F5344CB8AC3E}">
        <p14:creationId xmlns:p14="http://schemas.microsoft.com/office/powerpoint/2010/main" val="256395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59"/>
                                        </p:tgtEl>
                                        <p:attrNameLst>
                                          <p:attrName>style.visibility</p:attrName>
                                        </p:attrNameLst>
                                      </p:cBhvr>
                                      <p:to>
                                        <p:strVal val="visible"/>
                                      </p:to>
                                    </p:set>
                                    <p:animEffect transition="in" filter="blinds(horizontal)">
                                      <p:cBhvr>
                                        <p:cTn id="12" dur="500"/>
                                        <p:tgtEl>
                                          <p:spTgt spid="266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9"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6" name="Rectangle 34"/>
          <p:cNvSpPr>
            <a:spLocks noChangeArrowheads="1"/>
          </p:cNvSpPr>
          <p:nvPr/>
        </p:nvSpPr>
        <p:spPr bwMode="auto">
          <a:xfrm>
            <a:off x="1538996" y="439209"/>
            <a:ext cx="8867775" cy="6001643"/>
          </a:xfrm>
          <a:prstGeom prst="rect">
            <a:avLst/>
          </a:prstGeom>
          <a:solidFill>
            <a:schemeClr val="tx1"/>
          </a:solidFill>
          <a:ln w="9525">
            <a:noFill/>
            <a:miter lim="800000"/>
            <a:headEnd/>
            <a:tailEnd/>
          </a:ln>
          <a:effectLst/>
        </p:spPr>
        <p:txBody>
          <a:bodyPr>
            <a:spAutoFit/>
          </a:bodyPr>
          <a:lstStyle/>
          <a:p>
            <a:r>
              <a:rPr lang="en-US" sz="800" dirty="0">
                <a:solidFill>
                  <a:schemeClr val="bg1"/>
                </a:solidFill>
                <a:latin typeface="Courier New" pitchFamily="49" charset="0"/>
              </a:rPr>
              <a:t>Choose a number or apply filter (format: [</a:t>
            </a:r>
            <a:r>
              <a:rPr lang="en-US" sz="800" dirty="0" err="1">
                <a:solidFill>
                  <a:schemeClr val="bg1"/>
                </a:solidFill>
                <a:latin typeface="Courier New" pitchFamily="49" charset="0"/>
              </a:rPr>
              <a:t>groupId</a:t>
            </a:r>
            <a:r>
              <a:rPr lang="en-US" sz="800" dirty="0">
                <a:solidFill>
                  <a:schemeClr val="bg1"/>
                </a:solidFill>
                <a:latin typeface="Courier New" pitchFamily="49" charset="0"/>
              </a:rPr>
              <a:t>:]</a:t>
            </a:r>
            <a:r>
              <a:rPr lang="en-US" sz="800" dirty="0" err="1">
                <a:solidFill>
                  <a:schemeClr val="bg1"/>
                </a:solidFill>
                <a:latin typeface="Courier New" pitchFamily="49" charset="0"/>
              </a:rPr>
              <a:t>artifactId</a:t>
            </a:r>
            <a:r>
              <a:rPr lang="en-US" sz="800" dirty="0">
                <a:solidFill>
                  <a:schemeClr val="bg1"/>
                </a:solidFill>
                <a:latin typeface="Courier New" pitchFamily="49" charset="0"/>
              </a:rPr>
              <a:t>, case sensitive contains): 124: </a:t>
            </a:r>
            <a:r>
              <a:rPr lang="en-US" sz="800" b="1" dirty="0">
                <a:solidFill>
                  <a:srgbClr val="FFFF00"/>
                </a:solidFill>
                <a:latin typeface="Courier New" pitchFamily="49" charset="0"/>
              </a:rPr>
              <a:t>133</a:t>
            </a:r>
          </a:p>
          <a:p>
            <a:r>
              <a:rPr lang="en-US" sz="800" dirty="0">
                <a:solidFill>
                  <a:schemeClr val="bg1"/>
                </a:solidFill>
                <a:latin typeface="Courier New" pitchFamily="49" charset="0"/>
              </a:rPr>
              <a:t>Choose version:</a:t>
            </a:r>
          </a:p>
          <a:p>
            <a:r>
              <a:rPr lang="it-IT" sz="800" dirty="0">
                <a:solidFill>
                  <a:schemeClr val="bg1"/>
                </a:solidFill>
                <a:latin typeface="Courier New" pitchFamily="49" charset="0"/>
              </a:rPr>
              <a:t>1: 1.0-alpha-1</a:t>
            </a:r>
          </a:p>
          <a:p>
            <a:r>
              <a:rPr lang="it-IT" sz="800" dirty="0">
                <a:solidFill>
                  <a:schemeClr val="bg1"/>
                </a:solidFill>
                <a:latin typeface="Courier New" pitchFamily="49" charset="0"/>
              </a:rPr>
              <a:t>2: 1.0-alpha-2</a:t>
            </a:r>
          </a:p>
          <a:p>
            <a:r>
              <a:rPr lang="it-IT" sz="800" dirty="0">
                <a:solidFill>
                  <a:schemeClr val="bg1"/>
                </a:solidFill>
                <a:latin typeface="Courier New" pitchFamily="49" charset="0"/>
              </a:rPr>
              <a:t>3: 1.0-alpha-3</a:t>
            </a:r>
          </a:p>
          <a:p>
            <a:r>
              <a:rPr lang="it-IT" sz="800" dirty="0">
                <a:solidFill>
                  <a:schemeClr val="bg1"/>
                </a:solidFill>
                <a:latin typeface="Courier New" pitchFamily="49" charset="0"/>
              </a:rPr>
              <a:t>4: 1.0-alpha-4</a:t>
            </a:r>
          </a:p>
          <a:p>
            <a:r>
              <a:rPr lang="it-IT" sz="800" dirty="0">
                <a:solidFill>
                  <a:schemeClr val="bg1"/>
                </a:solidFill>
                <a:latin typeface="Courier New" pitchFamily="49" charset="0"/>
              </a:rPr>
              <a:t>5: 1.0</a:t>
            </a:r>
            <a:endParaRPr lang="en-US" sz="800" dirty="0">
              <a:solidFill>
                <a:schemeClr val="bg1"/>
              </a:solidFill>
              <a:latin typeface="Courier New" pitchFamily="49" charset="0"/>
            </a:endParaRPr>
          </a:p>
          <a:p>
            <a:r>
              <a:rPr lang="en-US" sz="800" dirty="0">
                <a:solidFill>
                  <a:schemeClr val="bg1"/>
                </a:solidFill>
                <a:latin typeface="Courier New" pitchFamily="49" charset="0"/>
              </a:rPr>
              <a:t>Choose a number: 4:</a:t>
            </a:r>
            <a:r>
              <a:rPr lang="en-US" sz="800" b="1" dirty="0">
                <a:solidFill>
                  <a:srgbClr val="FFFF00"/>
                </a:solidFill>
                <a:latin typeface="Courier New" pitchFamily="49" charset="0"/>
              </a:rPr>
              <a:t> 5</a:t>
            </a:r>
          </a:p>
          <a:p>
            <a:r>
              <a:rPr lang="en-US" sz="800" b="1" dirty="0">
                <a:solidFill>
                  <a:schemeClr val="bg1"/>
                </a:solidFill>
                <a:latin typeface="Courier New" pitchFamily="49" charset="0"/>
              </a:rPr>
              <a:t>Downloading: http://repo1.maven.org/maven2/org/apache/maven/archetypes/maven-arc</a:t>
            </a:r>
          </a:p>
          <a:p>
            <a:r>
              <a:rPr lang="en-US" sz="800" b="1" dirty="0" err="1">
                <a:solidFill>
                  <a:schemeClr val="bg1"/>
                </a:solidFill>
                <a:latin typeface="Courier New" pitchFamily="49" charset="0"/>
              </a:rPr>
              <a:t>hetype-webapp</a:t>
            </a:r>
            <a:r>
              <a:rPr lang="en-US" sz="800" b="1" dirty="0">
                <a:solidFill>
                  <a:schemeClr val="bg1"/>
                </a:solidFill>
                <a:latin typeface="Courier New" pitchFamily="49" charset="0"/>
              </a:rPr>
              <a:t>/1.0/maven-archetype-webapp-1.0.jar</a:t>
            </a:r>
          </a:p>
          <a:p>
            <a:endParaRPr lang="en-US" sz="800" b="1" dirty="0">
              <a:solidFill>
                <a:schemeClr val="bg1"/>
              </a:solidFill>
              <a:latin typeface="Courier New" pitchFamily="49" charset="0"/>
            </a:endParaRPr>
          </a:p>
          <a:p>
            <a:r>
              <a:rPr lang="en-US" sz="800" b="1" dirty="0">
                <a:solidFill>
                  <a:schemeClr val="bg1"/>
                </a:solidFill>
                <a:latin typeface="Courier New" pitchFamily="49" charset="0"/>
              </a:rPr>
              <a:t>Downloading: http://repo1.maven.org/maven2/org/apache/maven/archetypes/maven-arc</a:t>
            </a:r>
          </a:p>
          <a:p>
            <a:r>
              <a:rPr lang="en-US" sz="800" b="1" dirty="0" err="1">
                <a:solidFill>
                  <a:schemeClr val="bg1"/>
                </a:solidFill>
                <a:latin typeface="Courier New" pitchFamily="49" charset="0"/>
              </a:rPr>
              <a:t>hetype-webapp</a:t>
            </a:r>
            <a:r>
              <a:rPr lang="en-US" sz="800" b="1" dirty="0">
                <a:solidFill>
                  <a:schemeClr val="bg1"/>
                </a:solidFill>
                <a:latin typeface="Courier New" pitchFamily="49" charset="0"/>
              </a:rPr>
              <a:t>/1.0/maven-archetype-webapp-1.0.pom</a:t>
            </a:r>
          </a:p>
          <a:p>
            <a:endParaRPr lang="en-US" sz="800" b="1" dirty="0">
              <a:solidFill>
                <a:srgbClr val="FFFF00"/>
              </a:solidFill>
              <a:latin typeface="Courier New" pitchFamily="49" charset="0"/>
            </a:endParaRPr>
          </a:p>
          <a:p>
            <a:r>
              <a:rPr lang="en-US" sz="800" b="1" dirty="0">
                <a:solidFill>
                  <a:schemeClr val="bg1"/>
                </a:solidFill>
                <a:latin typeface="Courier New" pitchFamily="49" charset="0"/>
              </a:rPr>
              <a:t>Define value for property '</a:t>
            </a:r>
            <a:r>
              <a:rPr lang="en-US" sz="800" b="1" dirty="0" err="1">
                <a:solidFill>
                  <a:schemeClr val="bg1"/>
                </a:solidFill>
                <a:latin typeface="Courier New" pitchFamily="49" charset="0"/>
              </a:rPr>
              <a:t>groupId</a:t>
            </a:r>
            <a:r>
              <a:rPr lang="en-US" sz="800" b="1" dirty="0">
                <a:solidFill>
                  <a:srgbClr val="FFFF00"/>
                </a:solidFill>
                <a:latin typeface="Courier New" pitchFamily="49" charset="0"/>
              </a:rPr>
              <a:t>': : </a:t>
            </a:r>
            <a:r>
              <a:rPr lang="en-US" sz="800" b="1" dirty="0" err="1">
                <a:solidFill>
                  <a:srgbClr val="FFFF00"/>
                </a:solidFill>
                <a:latin typeface="Courier New" pitchFamily="49" charset="0"/>
              </a:rPr>
              <a:t>com.dcsbootcamp.maven</a:t>
            </a:r>
            <a:endParaRPr lang="en-US" sz="800" b="1" dirty="0">
              <a:solidFill>
                <a:srgbClr val="FFFF00"/>
              </a:solidFill>
              <a:latin typeface="Courier New" pitchFamily="49" charset="0"/>
            </a:endParaRPr>
          </a:p>
          <a:p>
            <a:r>
              <a:rPr lang="en-US" sz="800" b="1" dirty="0">
                <a:solidFill>
                  <a:schemeClr val="bg1"/>
                </a:solidFill>
                <a:latin typeface="Courier New" pitchFamily="49" charset="0"/>
              </a:rPr>
              <a:t>Define value for property '</a:t>
            </a:r>
            <a:r>
              <a:rPr lang="en-US" sz="800" b="1" dirty="0" err="1">
                <a:solidFill>
                  <a:schemeClr val="bg1"/>
                </a:solidFill>
                <a:latin typeface="Courier New" pitchFamily="49" charset="0"/>
              </a:rPr>
              <a:t>artifactId</a:t>
            </a:r>
            <a:r>
              <a:rPr lang="en-US" sz="800" b="1" dirty="0">
                <a:solidFill>
                  <a:srgbClr val="FFFF00"/>
                </a:solidFill>
                <a:latin typeface="Courier New" pitchFamily="49" charset="0"/>
              </a:rPr>
              <a:t>': : simple-</a:t>
            </a:r>
            <a:r>
              <a:rPr lang="en-US" sz="800" b="1" dirty="0" err="1">
                <a:solidFill>
                  <a:srgbClr val="FFFF00"/>
                </a:solidFill>
                <a:latin typeface="Courier New" pitchFamily="49" charset="0"/>
              </a:rPr>
              <a:t>webapp</a:t>
            </a:r>
            <a:endParaRPr lang="en-US" sz="800" b="1" dirty="0">
              <a:solidFill>
                <a:srgbClr val="FFFF00"/>
              </a:solidFill>
              <a:latin typeface="Courier New" pitchFamily="49" charset="0"/>
            </a:endParaRPr>
          </a:p>
          <a:p>
            <a:r>
              <a:rPr lang="en-US" sz="800" b="1" dirty="0">
                <a:solidFill>
                  <a:schemeClr val="bg1"/>
                </a:solidFill>
                <a:latin typeface="Courier New" pitchFamily="49" charset="0"/>
              </a:rPr>
              <a:t>Define value for property 'version</a:t>
            </a:r>
            <a:r>
              <a:rPr lang="en-US" sz="800" b="1" dirty="0">
                <a:solidFill>
                  <a:srgbClr val="FFFF00"/>
                </a:solidFill>
                <a:latin typeface="Courier New" pitchFamily="49" charset="0"/>
              </a:rPr>
              <a:t>': 1.0-SNAPSHOT:</a:t>
            </a:r>
          </a:p>
          <a:p>
            <a:r>
              <a:rPr lang="en-US" sz="800" b="1" dirty="0">
                <a:solidFill>
                  <a:schemeClr val="bg1"/>
                </a:solidFill>
                <a:latin typeface="Courier New" pitchFamily="49" charset="0"/>
              </a:rPr>
              <a:t>Define value for property 'package</a:t>
            </a:r>
            <a:r>
              <a:rPr lang="en-US" sz="800" b="1" dirty="0">
                <a:solidFill>
                  <a:srgbClr val="FFFF00"/>
                </a:solidFill>
                <a:latin typeface="Courier New" pitchFamily="49" charset="0"/>
              </a:rPr>
              <a:t>': </a:t>
            </a:r>
            <a:r>
              <a:rPr lang="en-US" sz="800" b="1" dirty="0" err="1">
                <a:solidFill>
                  <a:srgbClr val="FFFF00"/>
                </a:solidFill>
                <a:latin typeface="Courier New" pitchFamily="49" charset="0"/>
              </a:rPr>
              <a:t>com.dcsbootcamp.maven</a:t>
            </a:r>
            <a:r>
              <a:rPr lang="en-US" sz="800" b="1" dirty="0">
                <a:solidFill>
                  <a:srgbClr val="FFFF00"/>
                </a:solidFill>
                <a:latin typeface="Courier New" pitchFamily="49" charset="0"/>
              </a:rPr>
              <a:t>:</a:t>
            </a:r>
          </a:p>
          <a:p>
            <a:r>
              <a:rPr lang="en-US" sz="800" b="1" dirty="0">
                <a:solidFill>
                  <a:schemeClr val="bg1"/>
                </a:solidFill>
                <a:latin typeface="Courier New" pitchFamily="49" charset="0"/>
              </a:rPr>
              <a:t>Confirm properties configuration:</a:t>
            </a:r>
          </a:p>
          <a:p>
            <a:r>
              <a:rPr lang="en-US" sz="800" b="1" dirty="0" err="1">
                <a:solidFill>
                  <a:schemeClr val="bg1"/>
                </a:solidFill>
                <a:latin typeface="Courier New" pitchFamily="49" charset="0"/>
              </a:rPr>
              <a:t>groupId</a:t>
            </a:r>
            <a:r>
              <a:rPr lang="en-US" sz="800" b="1" dirty="0">
                <a:solidFill>
                  <a:schemeClr val="bg1"/>
                </a:solidFill>
                <a:latin typeface="Courier New" pitchFamily="49" charset="0"/>
              </a:rPr>
              <a:t>: </a:t>
            </a:r>
            <a:r>
              <a:rPr lang="en-US" sz="800" b="1" dirty="0" err="1">
                <a:solidFill>
                  <a:schemeClr val="bg1"/>
                </a:solidFill>
                <a:latin typeface="Courier New" pitchFamily="49" charset="0"/>
              </a:rPr>
              <a:t>com.dcsbootcamp.maven</a:t>
            </a:r>
            <a:endParaRPr lang="en-US" sz="800" b="1" dirty="0">
              <a:solidFill>
                <a:schemeClr val="bg1"/>
              </a:solidFill>
              <a:latin typeface="Courier New" pitchFamily="49" charset="0"/>
            </a:endParaRPr>
          </a:p>
          <a:p>
            <a:r>
              <a:rPr lang="en-US" sz="800" b="1" dirty="0" err="1">
                <a:solidFill>
                  <a:schemeClr val="bg1"/>
                </a:solidFill>
                <a:latin typeface="Courier New" pitchFamily="49" charset="0"/>
              </a:rPr>
              <a:t>artifactId</a:t>
            </a:r>
            <a:r>
              <a:rPr lang="en-US" sz="800" b="1" dirty="0">
                <a:solidFill>
                  <a:schemeClr val="bg1"/>
                </a:solidFill>
                <a:latin typeface="Courier New" pitchFamily="49" charset="0"/>
              </a:rPr>
              <a:t>: simple-</a:t>
            </a:r>
            <a:r>
              <a:rPr lang="en-US" sz="800" b="1" dirty="0" err="1">
                <a:solidFill>
                  <a:schemeClr val="bg1"/>
                </a:solidFill>
                <a:latin typeface="Courier New" pitchFamily="49" charset="0"/>
              </a:rPr>
              <a:t>webapp</a:t>
            </a:r>
            <a:endParaRPr lang="en-US" sz="800" b="1" dirty="0">
              <a:solidFill>
                <a:schemeClr val="bg1"/>
              </a:solidFill>
              <a:latin typeface="Courier New" pitchFamily="49" charset="0"/>
            </a:endParaRPr>
          </a:p>
          <a:p>
            <a:r>
              <a:rPr lang="en-US" sz="800" b="1" dirty="0">
                <a:solidFill>
                  <a:schemeClr val="bg1"/>
                </a:solidFill>
                <a:latin typeface="Courier New" pitchFamily="49" charset="0"/>
              </a:rPr>
              <a:t>version: 1.0-SNAPSHOT</a:t>
            </a:r>
          </a:p>
          <a:p>
            <a:r>
              <a:rPr lang="en-US" sz="800" b="1" dirty="0">
                <a:solidFill>
                  <a:schemeClr val="bg1"/>
                </a:solidFill>
                <a:latin typeface="Courier New" pitchFamily="49" charset="0"/>
              </a:rPr>
              <a:t>package: </a:t>
            </a:r>
            <a:r>
              <a:rPr lang="en-US" sz="800" b="1" dirty="0" err="1">
                <a:solidFill>
                  <a:schemeClr val="bg1"/>
                </a:solidFill>
                <a:latin typeface="Courier New" pitchFamily="49" charset="0"/>
              </a:rPr>
              <a:t>com.dcsbootcamp.maven</a:t>
            </a:r>
            <a:endParaRPr lang="en-US" sz="800" b="1" dirty="0">
              <a:solidFill>
                <a:schemeClr val="bg1"/>
              </a:solidFill>
              <a:latin typeface="Courier New" pitchFamily="49" charset="0"/>
            </a:endParaRPr>
          </a:p>
          <a:p>
            <a:r>
              <a:rPr lang="en-US" sz="800" b="1" dirty="0">
                <a:solidFill>
                  <a:srgbClr val="FFFF00"/>
                </a:solidFill>
                <a:latin typeface="Courier New" pitchFamily="49" charset="0"/>
              </a:rPr>
              <a:t>Y:</a:t>
            </a:r>
          </a:p>
          <a:p>
            <a:r>
              <a:rPr lang="en-US" sz="800" b="1" dirty="0">
                <a:solidFill>
                  <a:schemeClr val="bg1"/>
                </a:solidFill>
                <a:latin typeface="Courier New" pitchFamily="49" charset="0"/>
              </a:rPr>
              <a:t>[INFO] -------------------------------------------------------------------------</a:t>
            </a:r>
          </a:p>
          <a:p>
            <a:r>
              <a:rPr lang="en-US" sz="800" b="1" dirty="0">
                <a:solidFill>
                  <a:schemeClr val="bg1"/>
                </a:solidFill>
                <a:latin typeface="Courier New" pitchFamily="49" charset="0"/>
              </a:rPr>
              <a:t>---</a:t>
            </a:r>
          </a:p>
          <a:p>
            <a:r>
              <a:rPr lang="en-US" sz="800" b="1" dirty="0">
                <a:solidFill>
                  <a:schemeClr val="bg1"/>
                </a:solidFill>
                <a:latin typeface="Courier New" pitchFamily="49" charset="0"/>
              </a:rPr>
              <a:t>[INFO] Using following parameters for creating project from Old (1.x) Archetype:</a:t>
            </a:r>
          </a:p>
          <a:p>
            <a:r>
              <a:rPr lang="en-US" sz="800" b="1" dirty="0">
                <a:solidFill>
                  <a:schemeClr val="bg1"/>
                </a:solidFill>
                <a:latin typeface="Courier New" pitchFamily="49" charset="0"/>
              </a:rPr>
              <a:t> maven-archetype-webapp:1.0</a:t>
            </a:r>
          </a:p>
          <a:p>
            <a:r>
              <a:rPr lang="en-US" sz="800" b="1" dirty="0">
                <a:solidFill>
                  <a:schemeClr val="bg1"/>
                </a:solidFill>
                <a:latin typeface="Courier New" pitchFamily="49" charset="0"/>
              </a:rPr>
              <a:t>[INFO] -------------------------------------------------------------------------</a:t>
            </a:r>
          </a:p>
          <a:p>
            <a:r>
              <a:rPr lang="en-US" sz="800" b="1" dirty="0">
                <a:solidFill>
                  <a:schemeClr val="bg1"/>
                </a:solidFill>
                <a:latin typeface="Courier New" pitchFamily="49" charset="0"/>
              </a:rPr>
              <a:t>---</a:t>
            </a:r>
          </a:p>
          <a:p>
            <a:r>
              <a:rPr lang="en-US" sz="800" b="1" dirty="0">
                <a:solidFill>
                  <a:schemeClr val="bg1"/>
                </a:solidFill>
                <a:latin typeface="Courier New" pitchFamily="49" charset="0"/>
              </a:rPr>
              <a:t>[INFO] Parameter: </a:t>
            </a:r>
            <a:r>
              <a:rPr lang="en-US" sz="800" b="1" dirty="0" err="1">
                <a:solidFill>
                  <a:schemeClr val="bg1"/>
                </a:solidFill>
                <a:latin typeface="Courier New" pitchFamily="49" charset="0"/>
              </a:rPr>
              <a:t>groupId</a:t>
            </a:r>
            <a:r>
              <a:rPr lang="en-US" sz="800" b="1" dirty="0">
                <a:solidFill>
                  <a:schemeClr val="bg1"/>
                </a:solidFill>
                <a:latin typeface="Courier New" pitchFamily="49" charset="0"/>
              </a:rPr>
              <a:t>, Value: </a:t>
            </a:r>
            <a:r>
              <a:rPr lang="en-US" sz="800" b="1" dirty="0" err="1">
                <a:solidFill>
                  <a:schemeClr val="bg1"/>
                </a:solidFill>
                <a:latin typeface="Courier New" pitchFamily="49" charset="0"/>
              </a:rPr>
              <a:t>com.dcsbootcamp.maven</a:t>
            </a:r>
            <a:endParaRPr lang="en-US" sz="800" b="1" dirty="0">
              <a:solidFill>
                <a:schemeClr val="bg1"/>
              </a:solidFill>
              <a:latin typeface="Courier New" pitchFamily="49" charset="0"/>
            </a:endParaRPr>
          </a:p>
          <a:p>
            <a:r>
              <a:rPr lang="en-US" sz="800" b="1" dirty="0">
                <a:solidFill>
                  <a:schemeClr val="bg1"/>
                </a:solidFill>
                <a:latin typeface="Courier New" pitchFamily="49" charset="0"/>
              </a:rPr>
              <a:t>[INFO] Parameter: </a:t>
            </a:r>
            <a:r>
              <a:rPr lang="en-US" sz="800" b="1" dirty="0" err="1">
                <a:solidFill>
                  <a:schemeClr val="bg1"/>
                </a:solidFill>
                <a:latin typeface="Courier New" pitchFamily="49" charset="0"/>
              </a:rPr>
              <a:t>packageName</a:t>
            </a:r>
            <a:r>
              <a:rPr lang="en-US" sz="800" b="1" dirty="0">
                <a:solidFill>
                  <a:schemeClr val="bg1"/>
                </a:solidFill>
                <a:latin typeface="Courier New" pitchFamily="49" charset="0"/>
              </a:rPr>
              <a:t>, Value: </a:t>
            </a:r>
            <a:r>
              <a:rPr lang="en-US" sz="800" b="1" dirty="0" err="1">
                <a:solidFill>
                  <a:schemeClr val="bg1"/>
                </a:solidFill>
                <a:latin typeface="Courier New" pitchFamily="49" charset="0"/>
              </a:rPr>
              <a:t>com.dcsbootcamp.maven</a:t>
            </a:r>
            <a:endParaRPr lang="en-US" sz="800" b="1" dirty="0">
              <a:solidFill>
                <a:schemeClr val="bg1"/>
              </a:solidFill>
              <a:latin typeface="Courier New" pitchFamily="49" charset="0"/>
            </a:endParaRPr>
          </a:p>
          <a:p>
            <a:r>
              <a:rPr lang="en-US" sz="800" b="1" dirty="0">
                <a:solidFill>
                  <a:schemeClr val="bg1"/>
                </a:solidFill>
                <a:latin typeface="Courier New" pitchFamily="49" charset="0"/>
              </a:rPr>
              <a:t>[INFO] Parameter: package, Value: </a:t>
            </a:r>
            <a:r>
              <a:rPr lang="en-US" sz="800" b="1" dirty="0" err="1">
                <a:solidFill>
                  <a:schemeClr val="bg1"/>
                </a:solidFill>
                <a:latin typeface="Courier New" pitchFamily="49" charset="0"/>
              </a:rPr>
              <a:t>com.dcsbootcamp.maven</a:t>
            </a:r>
            <a:endParaRPr lang="en-US" sz="800" b="1" dirty="0">
              <a:solidFill>
                <a:schemeClr val="bg1"/>
              </a:solidFill>
              <a:latin typeface="Courier New" pitchFamily="49" charset="0"/>
            </a:endParaRPr>
          </a:p>
          <a:p>
            <a:r>
              <a:rPr lang="en-US" sz="800" b="1" dirty="0">
                <a:solidFill>
                  <a:schemeClr val="bg1"/>
                </a:solidFill>
                <a:latin typeface="Courier New" pitchFamily="49" charset="0"/>
              </a:rPr>
              <a:t>[INFO] Parameter: </a:t>
            </a:r>
            <a:r>
              <a:rPr lang="en-US" sz="800" b="1" dirty="0" err="1">
                <a:solidFill>
                  <a:schemeClr val="bg1"/>
                </a:solidFill>
                <a:latin typeface="Courier New" pitchFamily="49" charset="0"/>
              </a:rPr>
              <a:t>artifactId</a:t>
            </a:r>
            <a:r>
              <a:rPr lang="en-US" sz="800" b="1" dirty="0">
                <a:solidFill>
                  <a:schemeClr val="bg1"/>
                </a:solidFill>
                <a:latin typeface="Courier New" pitchFamily="49" charset="0"/>
              </a:rPr>
              <a:t>, Value: simple-</a:t>
            </a:r>
            <a:r>
              <a:rPr lang="en-US" sz="800" b="1" dirty="0" err="1">
                <a:solidFill>
                  <a:schemeClr val="bg1"/>
                </a:solidFill>
                <a:latin typeface="Courier New" pitchFamily="49" charset="0"/>
              </a:rPr>
              <a:t>webapp</a:t>
            </a:r>
            <a:endParaRPr lang="en-US" sz="800" b="1" dirty="0">
              <a:solidFill>
                <a:schemeClr val="bg1"/>
              </a:solidFill>
              <a:latin typeface="Courier New" pitchFamily="49" charset="0"/>
            </a:endParaRPr>
          </a:p>
          <a:p>
            <a:r>
              <a:rPr lang="en-US" sz="800" b="1" dirty="0">
                <a:solidFill>
                  <a:schemeClr val="bg1"/>
                </a:solidFill>
                <a:latin typeface="Courier New" pitchFamily="49" charset="0"/>
              </a:rPr>
              <a:t>[INFO] Parameter: </a:t>
            </a:r>
            <a:r>
              <a:rPr lang="en-US" sz="800" b="1" dirty="0" err="1">
                <a:solidFill>
                  <a:schemeClr val="bg1"/>
                </a:solidFill>
                <a:latin typeface="Courier New" pitchFamily="49" charset="0"/>
              </a:rPr>
              <a:t>basedir</a:t>
            </a:r>
            <a:r>
              <a:rPr lang="en-US" sz="800" b="1" dirty="0">
                <a:solidFill>
                  <a:schemeClr val="bg1"/>
                </a:solidFill>
                <a:latin typeface="Courier New" pitchFamily="49" charset="0"/>
              </a:rPr>
              <a:t>, Value: C:\</a:t>
            </a:r>
          </a:p>
          <a:p>
            <a:r>
              <a:rPr lang="en-US" sz="800" b="1" dirty="0">
                <a:solidFill>
                  <a:schemeClr val="bg1"/>
                </a:solidFill>
                <a:latin typeface="Courier New" pitchFamily="49" charset="0"/>
              </a:rPr>
              <a:t>[INFO] Parameter: version, Value: 1.0-SNAPSHOT</a:t>
            </a:r>
          </a:p>
          <a:p>
            <a:r>
              <a:rPr lang="en-US" sz="800" b="1" dirty="0">
                <a:solidFill>
                  <a:schemeClr val="bg1"/>
                </a:solidFill>
                <a:latin typeface="Courier New" pitchFamily="49" charset="0"/>
              </a:rPr>
              <a:t>[INFO] ********************* End of debug info from resources from generated POM</a:t>
            </a:r>
          </a:p>
          <a:p>
            <a:r>
              <a:rPr lang="en-US" sz="800" b="1" dirty="0">
                <a:solidFill>
                  <a:schemeClr val="bg1"/>
                </a:solidFill>
                <a:latin typeface="Courier New" pitchFamily="49" charset="0"/>
              </a:rPr>
              <a:t> ***********************</a:t>
            </a:r>
          </a:p>
          <a:p>
            <a:r>
              <a:rPr lang="en-US" sz="800" b="1" dirty="0">
                <a:solidFill>
                  <a:schemeClr val="bg1"/>
                </a:solidFill>
                <a:latin typeface="Courier New" pitchFamily="49" charset="0"/>
              </a:rPr>
              <a:t>[INFO] project created from Old (1.x) Archetype in dir: C:\simple-webapp</a:t>
            </a:r>
          </a:p>
          <a:p>
            <a:r>
              <a:rPr lang="en-US" sz="800" b="1" dirty="0">
                <a:solidFill>
                  <a:schemeClr val="bg1"/>
                </a:solidFill>
                <a:latin typeface="Courier New" pitchFamily="49" charset="0"/>
              </a:rPr>
              <a:t>[INFO] ------------------------------------------------------------------------</a:t>
            </a:r>
          </a:p>
          <a:p>
            <a:r>
              <a:rPr lang="en-US" sz="800" b="1" dirty="0">
                <a:solidFill>
                  <a:schemeClr val="bg1"/>
                </a:solidFill>
                <a:latin typeface="Courier New" pitchFamily="49" charset="0"/>
              </a:rPr>
              <a:t>[INFO] BUILD SUCCESSFUL</a:t>
            </a:r>
          </a:p>
          <a:p>
            <a:r>
              <a:rPr lang="en-US" sz="800" b="1" dirty="0">
                <a:solidFill>
                  <a:schemeClr val="bg1"/>
                </a:solidFill>
                <a:latin typeface="Courier New" pitchFamily="49" charset="0"/>
              </a:rPr>
              <a:t>[INFO] ------------------------------------------------------------------------</a:t>
            </a:r>
          </a:p>
          <a:p>
            <a:r>
              <a:rPr lang="en-US" sz="800" b="1" dirty="0">
                <a:solidFill>
                  <a:schemeClr val="bg1"/>
                </a:solidFill>
                <a:latin typeface="Courier New" pitchFamily="49" charset="0"/>
              </a:rPr>
              <a:t>[INFO] Total time: 39 seconds</a:t>
            </a:r>
          </a:p>
          <a:p>
            <a:r>
              <a:rPr lang="en-US" sz="800" b="1" dirty="0">
                <a:solidFill>
                  <a:schemeClr val="bg1"/>
                </a:solidFill>
                <a:latin typeface="Courier New" pitchFamily="49" charset="0"/>
              </a:rPr>
              <a:t>[INFO] Finished at: Fri Sep 16 16:06:49 CST 2011</a:t>
            </a:r>
          </a:p>
          <a:p>
            <a:r>
              <a:rPr lang="en-US" sz="800" b="1" dirty="0">
                <a:solidFill>
                  <a:schemeClr val="bg1"/>
                </a:solidFill>
                <a:latin typeface="Courier New" pitchFamily="49" charset="0"/>
              </a:rPr>
              <a:t>[INFO] Final Memory: 10M/19M</a:t>
            </a:r>
          </a:p>
          <a:p>
            <a:r>
              <a:rPr lang="en-US" sz="800" b="1" dirty="0">
                <a:solidFill>
                  <a:schemeClr val="bg1"/>
                </a:solidFill>
                <a:latin typeface="Courier New" pitchFamily="49" charset="0"/>
              </a:rPr>
              <a:t>[INFO] ------------------------------------------------------------------------</a:t>
            </a:r>
          </a:p>
          <a:p>
            <a:r>
              <a:rPr lang="en-US" sz="800" b="1" dirty="0">
                <a:solidFill>
                  <a:schemeClr val="bg1"/>
                </a:solidFill>
                <a:latin typeface="Courier New" pitchFamily="49" charset="0"/>
              </a:rPr>
              <a:t>C:\&gt;</a:t>
            </a:r>
          </a:p>
          <a:p>
            <a:endParaRPr lang="en-US" sz="800" dirty="0">
              <a:solidFill>
                <a:schemeClr val="bg1"/>
              </a:solidFill>
              <a:latin typeface="Courier New" pitchFamily="49" charset="0"/>
            </a:endParaRPr>
          </a:p>
        </p:txBody>
      </p:sp>
      <p:sp>
        <p:nvSpPr>
          <p:cNvPr id="28707" name="Text Box 35"/>
          <p:cNvSpPr txBox="1">
            <a:spLocks noChangeArrowheads="1"/>
          </p:cNvSpPr>
          <p:nvPr/>
        </p:nvSpPr>
        <p:spPr bwMode="auto">
          <a:xfrm>
            <a:off x="5383919" y="2317751"/>
            <a:ext cx="4873625" cy="274637"/>
          </a:xfrm>
          <a:prstGeom prst="rect">
            <a:avLst/>
          </a:prstGeom>
          <a:noFill/>
          <a:ln w="9525">
            <a:noFill/>
            <a:miter lim="800000"/>
            <a:headEnd/>
            <a:tailEnd/>
          </a:ln>
          <a:effectLst/>
        </p:spPr>
        <p:txBody>
          <a:bodyPr wrap="none">
            <a:spAutoFit/>
          </a:bodyPr>
          <a:lstStyle/>
          <a:p>
            <a:r>
              <a:rPr lang="en-US" sz="1200" dirty="0">
                <a:solidFill>
                  <a:srgbClr val="FFFF00"/>
                </a:solidFill>
              </a:rPr>
              <a:t>The Artifact ID is a unique identifier for a given module within a group </a:t>
            </a:r>
          </a:p>
        </p:txBody>
      </p:sp>
      <p:sp>
        <p:nvSpPr>
          <p:cNvPr id="28708" name="Text Box 36"/>
          <p:cNvSpPr txBox="1">
            <a:spLocks noChangeArrowheads="1"/>
          </p:cNvSpPr>
          <p:nvPr/>
        </p:nvSpPr>
        <p:spPr bwMode="auto">
          <a:xfrm>
            <a:off x="5888746" y="2554465"/>
            <a:ext cx="4518025" cy="304800"/>
          </a:xfrm>
          <a:prstGeom prst="rect">
            <a:avLst/>
          </a:prstGeom>
          <a:noFill/>
          <a:ln w="9525">
            <a:noFill/>
            <a:miter lim="800000"/>
            <a:headEnd/>
            <a:tailEnd/>
          </a:ln>
          <a:effectLst/>
        </p:spPr>
        <p:txBody>
          <a:bodyPr wrap="none">
            <a:spAutoFit/>
          </a:bodyPr>
          <a:lstStyle/>
          <a:p>
            <a:r>
              <a:rPr lang="en-US" sz="1400" dirty="0" err="1">
                <a:solidFill>
                  <a:srgbClr val="FFFF00"/>
                </a:solidFill>
              </a:rPr>
              <a:t>groupId:An</a:t>
            </a:r>
            <a:r>
              <a:rPr lang="en-US" sz="1400" dirty="0">
                <a:solidFill>
                  <a:srgbClr val="FFFF00"/>
                </a:solidFill>
              </a:rPr>
              <a:t> identifier for a collection of related modules </a:t>
            </a:r>
          </a:p>
        </p:txBody>
      </p:sp>
      <p:sp>
        <p:nvSpPr>
          <p:cNvPr id="28709" name="Text Box 37"/>
          <p:cNvSpPr txBox="1">
            <a:spLocks noChangeArrowheads="1"/>
          </p:cNvSpPr>
          <p:nvPr/>
        </p:nvSpPr>
        <p:spPr bwMode="auto">
          <a:xfrm>
            <a:off x="5225876" y="2016050"/>
            <a:ext cx="6650036" cy="307777"/>
          </a:xfrm>
          <a:prstGeom prst="rect">
            <a:avLst/>
          </a:prstGeom>
          <a:noFill/>
          <a:ln w="9525">
            <a:noFill/>
            <a:miter lim="800000"/>
            <a:headEnd/>
            <a:tailEnd/>
          </a:ln>
          <a:effectLst/>
        </p:spPr>
        <p:txBody>
          <a:bodyPr wrap="square">
            <a:spAutoFit/>
          </a:bodyPr>
          <a:lstStyle/>
          <a:p>
            <a:r>
              <a:rPr lang="en-US" sz="1400" dirty="0">
                <a:solidFill>
                  <a:srgbClr val="FFFF00"/>
                </a:solidFill>
              </a:rPr>
              <a:t>The version is used to identify the release or build number of the project </a:t>
            </a:r>
          </a:p>
        </p:txBody>
      </p:sp>
      <p:sp>
        <p:nvSpPr>
          <p:cNvPr id="6" name="Footer Placeholder 4"/>
          <p:cNvSpPr>
            <a:spLocks noGrp="1"/>
          </p:cNvSpPr>
          <p:nvPr>
            <p:ph type="ftr" sz="quarter" idx="3"/>
          </p:nvPr>
        </p:nvSpPr>
        <p:spPr/>
        <p:txBody>
          <a:bodyPr/>
          <a:lstStyle/>
          <a:p>
            <a:r>
              <a:rPr lang="en-AU" dirty="0"/>
              <a:t>Copyright © 2014 Accenture  All rights reserved.</a:t>
            </a:r>
          </a:p>
        </p:txBody>
      </p:sp>
    </p:spTree>
    <p:extLst>
      <p:ext uri="{BB962C8B-B14F-4D97-AF65-F5344CB8AC3E}">
        <p14:creationId xmlns:p14="http://schemas.microsoft.com/office/powerpoint/2010/main" val="281960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08"/>
                                        </p:tgtEl>
                                        <p:attrNameLst>
                                          <p:attrName>style.visibility</p:attrName>
                                        </p:attrNameLst>
                                      </p:cBhvr>
                                      <p:to>
                                        <p:strVal val="visible"/>
                                      </p:to>
                                    </p:set>
                                    <p:animEffect transition="in" filter="blinds(horizontal)">
                                      <p:cBhvr>
                                        <p:cTn id="7" dur="500"/>
                                        <p:tgtEl>
                                          <p:spTgt spid="28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8708"/>
                                        </p:tgtEl>
                                      </p:cBhvr>
                                    </p:animEffect>
                                    <p:set>
                                      <p:cBhvr>
                                        <p:cTn id="12" dur="1" fill="hold">
                                          <p:stCondLst>
                                            <p:cond delay="499"/>
                                          </p:stCondLst>
                                        </p:cTn>
                                        <p:tgtEl>
                                          <p:spTgt spid="2870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707"/>
                                        </p:tgtEl>
                                        <p:attrNameLst>
                                          <p:attrName>style.visibility</p:attrName>
                                        </p:attrNameLst>
                                      </p:cBhvr>
                                      <p:to>
                                        <p:strVal val="visible"/>
                                      </p:to>
                                    </p:set>
                                    <p:animEffect transition="in" filter="blinds(horizontal)">
                                      <p:cBhvr>
                                        <p:cTn id="17" dur="500"/>
                                        <p:tgtEl>
                                          <p:spTgt spid="287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28707"/>
                                        </p:tgtEl>
                                      </p:cBhvr>
                                    </p:animEffect>
                                    <p:set>
                                      <p:cBhvr>
                                        <p:cTn id="22" dur="1" fill="hold">
                                          <p:stCondLst>
                                            <p:cond delay="499"/>
                                          </p:stCondLst>
                                        </p:cTn>
                                        <p:tgtEl>
                                          <p:spTgt spid="2870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709"/>
                                        </p:tgtEl>
                                        <p:attrNameLst>
                                          <p:attrName>style.visibility</p:attrName>
                                        </p:attrNameLst>
                                      </p:cBhvr>
                                      <p:to>
                                        <p:strVal val="visible"/>
                                      </p:to>
                                    </p:set>
                                    <p:animEffect transition="in" filter="blinds(horizontal)">
                                      <p:cBhvr>
                                        <p:cTn id="27" dur="500"/>
                                        <p:tgtEl>
                                          <p:spTgt spid="2870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28709"/>
                                        </p:tgtEl>
                                      </p:cBhvr>
                                    </p:animEffect>
                                    <p:set>
                                      <p:cBhvr>
                                        <p:cTn id="32" dur="1" fill="hold">
                                          <p:stCondLst>
                                            <p:cond delay="499"/>
                                          </p:stCondLst>
                                        </p:cTn>
                                        <p:tgtEl>
                                          <p:spTgt spid="287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7" grpId="0"/>
      <p:bldP spid="28707" grpId="1"/>
      <p:bldP spid="28708" grpId="0"/>
      <p:bldP spid="28708" grpId="1"/>
      <p:bldP spid="28709" grpId="0"/>
      <p:bldP spid="28709"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1_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18B4BFBE44CB4787AA86045C9A6063" ma:contentTypeVersion="10" ma:contentTypeDescription="Create a new document." ma:contentTypeScope="" ma:versionID="907aab2d9ea0650ff8ff7406fdc26b47">
  <xsd:schema xmlns:xsd="http://www.w3.org/2001/XMLSchema" xmlns:xs="http://www.w3.org/2001/XMLSchema" xmlns:p="http://schemas.microsoft.com/office/2006/metadata/properties" xmlns:ns2="9b901641-0d09-466e-84cb-a5070d83a351" xmlns:ns3="654ae466-f20b-489a-860c-ab06bbeb57a1" targetNamespace="http://schemas.microsoft.com/office/2006/metadata/properties" ma:root="true" ma:fieldsID="b5ccca5cb7444fd9b29b3d642876a9f6" ns2:_="" ns3:_="">
    <xsd:import namespace="9b901641-0d09-466e-84cb-a5070d83a351"/>
    <xsd:import namespace="654ae466-f20b-489a-860c-ab06bbeb57a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01641-0d09-466e-84cb-a5070d83a3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54ae466-f20b-489a-860c-ab06bbeb57a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2.xml><?xml version="1.0" encoding="utf-8"?>
<ds:datastoreItem xmlns:ds="http://schemas.openxmlformats.org/officeDocument/2006/customXml" ds:itemID="{98018331-1F2F-4C18-B5BB-0DD291303E6C}"/>
</file>

<file path=customXml/itemProps3.xml><?xml version="1.0" encoding="utf-8"?>
<ds:datastoreItem xmlns:ds="http://schemas.openxmlformats.org/officeDocument/2006/customXml" ds:itemID="{F2F8FF39-A5D2-4C20-89CA-E0BB61C09927}">
  <ds:schemaRefs>
    <ds:schemaRef ds:uri="http://schemas.microsoft.com/office/2006/documentManagement/types"/>
    <ds:schemaRef ds:uri="654ae466-f20b-489a-860c-ab06bbeb57a1"/>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9b901641-0d09-466e-84cb-a5070d83a35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Accenture PPT template_v9_16pt</Template>
  <TotalTime>73</TotalTime>
  <Words>4923</Words>
  <Application>Microsoft Office PowerPoint</Application>
  <PresentationFormat>Widescreen</PresentationFormat>
  <Paragraphs>715</Paragraphs>
  <Slides>32</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Arial</vt:lpstr>
      <vt:lpstr>Arial Unicode MS</vt:lpstr>
      <vt:lpstr>Courier</vt:lpstr>
      <vt:lpstr>andale mono</vt:lpstr>
      <vt:lpstr>Graphik Black</vt:lpstr>
      <vt:lpstr>Graphik</vt:lpstr>
      <vt:lpstr>Courier New</vt:lpstr>
      <vt:lpstr>Calibri</vt:lpstr>
      <vt:lpstr>Verdana</vt:lpstr>
      <vt:lpstr>MAIN MASTER - BLACK</vt:lpstr>
      <vt:lpstr>1_MAIN MASTER - BLACK</vt:lpstr>
      <vt:lpstr>PowerPoint Presentation</vt:lpstr>
      <vt:lpstr> Agenda</vt:lpstr>
      <vt:lpstr> Maven Overview</vt:lpstr>
      <vt:lpstr> Benefits of using Maven</vt:lpstr>
      <vt:lpstr>Configuring Maven</vt:lpstr>
      <vt:lpstr>Maven – Plugins contain goals</vt:lpstr>
      <vt:lpstr>Maven - Plugins</vt:lpstr>
      <vt:lpstr>Creating a New Project from an Archetype</vt:lpstr>
      <vt:lpstr>PowerPoint Presentation</vt:lpstr>
      <vt:lpstr>Creating a New Project from an Archetype</vt:lpstr>
      <vt:lpstr>Creating a New Project from an Archetype</vt:lpstr>
      <vt:lpstr>Creating a New Project from an Archetype </vt:lpstr>
      <vt:lpstr>POM – Project Object Model</vt:lpstr>
      <vt:lpstr>POM – Quick Overview</vt:lpstr>
      <vt:lpstr>POM – Quick Overview</vt:lpstr>
      <vt:lpstr>Building the Project</vt:lpstr>
      <vt:lpstr>Building the Project</vt:lpstr>
      <vt:lpstr>Building the Project</vt:lpstr>
      <vt:lpstr>Reusing Builds</vt:lpstr>
      <vt:lpstr>Building the Project</vt:lpstr>
      <vt:lpstr>Adding Dependencies</vt:lpstr>
      <vt:lpstr>Adding Dependencies</vt:lpstr>
      <vt:lpstr>Adding Dependencies</vt:lpstr>
      <vt:lpstr>Adding Dependencies</vt:lpstr>
      <vt:lpstr>Adding Dependencies</vt:lpstr>
      <vt:lpstr>Building a Project Site</vt:lpstr>
      <vt:lpstr>Building a Project Site</vt:lpstr>
      <vt:lpstr>Building a Project Site – Customize Site Descriptor</vt:lpstr>
      <vt:lpstr>Building a Project Site – Customize Site Descriptor</vt:lpstr>
      <vt:lpstr>Building a Project Site – Customize Site Descriptor</vt:lpstr>
      <vt:lpstr>Building a Project Site – Customize Site Descriptor</vt:lpstr>
      <vt:lpstr>References:</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creative.services.presentations@accenture.com</dc:creator>
  <cp:lastModifiedBy>Manlapaz, Mirasol S.</cp:lastModifiedBy>
  <cp:revision>29</cp:revision>
  <cp:lastPrinted>2009-05-13T12:37:25Z</cp:lastPrinted>
  <dcterms:created xsi:type="dcterms:W3CDTF">2014-04-11T05:16:37Z</dcterms:created>
  <dcterms:modified xsi:type="dcterms:W3CDTF">2017-10-23T09:42:09Z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0x0101003D18B4BFBE44CB4787AA86045C9A6063</vt:lpwstr>
  </property>
  <property fmtid="{D5CDD505-2E9C-101B-9397-08002B2CF9AE}" pid="3" name="UserName">
    <vt:lpwstr>w.a.lee</vt:lpwstr>
  </property>
  <property fmtid="{D5CDD505-2E9C-101B-9397-08002B2CF9AE}" pid="4" name="ComputerName">
    <vt:lpwstr>MW7ZKKIP9LROPZ</vt:lpwstr>
  </property>
  <property fmtid="{D5CDD505-2E9C-101B-9397-08002B2CF9AE}" pid="5" name="palette_size">
    <vt:lpwstr>4</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y fmtid="{D5CDD505-2E9C-101B-9397-08002B2CF9AE}" pid="19" name="Order">
    <vt:r8>191000</vt:r8>
  </property>
  <property fmtid="{D5CDD505-2E9C-101B-9397-08002B2CF9AE}" pid="20" name="xd_ProgID">
    <vt:lpwstr/>
  </property>
  <property fmtid="{D5CDD505-2E9C-101B-9397-08002B2CF9AE}" pid="21" name="_SourceUrl">
    <vt:lpwstr/>
  </property>
  <property fmtid="{D5CDD505-2E9C-101B-9397-08002B2CF9AE}" pid="22" name="_SharedFileIndex">
    <vt:lpwstr/>
  </property>
  <property fmtid="{D5CDD505-2E9C-101B-9397-08002B2CF9AE}" pid="23" name="TemplateUrl">
    <vt:lpwstr/>
  </property>
  <property fmtid="{D5CDD505-2E9C-101B-9397-08002B2CF9AE}" pid="24" name="_CopySource">
    <vt:lpwstr>https://ts.accenture.com/sites/pdcdevelopmentcontrolservices/DevOps/DevOps/Training and Enablement Tower/Training Materials/DTS Bootcamp - Revised/Archived(8-2-2018)/DAY 1 -2/MAVEN.pptx</vt:lpwstr>
  </property>
</Properties>
</file>