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0"/>
  </p:notesMasterIdLst>
  <p:sldIdLst>
    <p:sldId id="284" r:id="rId6"/>
    <p:sldId id="256" r:id="rId7"/>
    <p:sldId id="260" r:id="rId8"/>
    <p:sldId id="257" r:id="rId9"/>
    <p:sldId id="258" r:id="rId10"/>
    <p:sldId id="262" r:id="rId11"/>
    <p:sldId id="264" r:id="rId12"/>
    <p:sldId id="259" r:id="rId13"/>
    <p:sldId id="261" r:id="rId14"/>
    <p:sldId id="270" r:id="rId15"/>
    <p:sldId id="271" r:id="rId16"/>
    <p:sldId id="272" r:id="rId17"/>
    <p:sldId id="274" r:id="rId18"/>
    <p:sldId id="265" r:id="rId19"/>
    <p:sldId id="266" r:id="rId20"/>
    <p:sldId id="268" r:id="rId21"/>
    <p:sldId id="269" r:id="rId22"/>
    <p:sldId id="267" r:id="rId23"/>
    <p:sldId id="275" r:id="rId24"/>
    <p:sldId id="278" r:id="rId25"/>
    <p:sldId id="279" r:id="rId26"/>
    <p:sldId id="280"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72468" autoAdjust="0"/>
  </p:normalViewPr>
  <p:slideViewPr>
    <p:cSldViewPr snapToGrid="0">
      <p:cViewPr varScale="1">
        <p:scale>
          <a:sx n="75" d="100"/>
          <a:sy n="75" d="100"/>
        </p:scale>
        <p:origin x="9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1334C-7233-4E36-B3E5-483597C50DA9}" type="datetimeFigureOut">
              <a:rPr lang="en-US" smtClean="0"/>
              <a:t>12/18/2018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A6585-242D-4B2C-A004-3BCCF2FD1821}" type="slidenum">
              <a:rPr lang="en-US" smtClean="0"/>
              <a:t>‹#›</a:t>
            </a:fld>
            <a:endParaRPr lang="en-US"/>
          </a:p>
        </p:txBody>
      </p:sp>
    </p:spTree>
    <p:extLst>
      <p:ext uri="{BB962C8B-B14F-4D97-AF65-F5344CB8AC3E}">
        <p14:creationId xmlns:p14="http://schemas.microsoft.com/office/powerpoint/2010/main" val="58314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ubernetes.io/docs/concepts/overview/what-is-kubernete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cncf.io/news/announcement/2015/07/new-cloud-native-computing-foundation-drive-alignment-among-container" TargetMode="External"/><Relationship Id="rId5" Type="http://schemas.openxmlformats.org/officeDocument/2006/relationships/hyperlink" Target="https://www.cncf.io/about" TargetMode="External"/><Relationship Id="rId4" Type="http://schemas.openxmlformats.org/officeDocument/2006/relationships/hyperlink" Target="https://research.google.com/pubs/pub43438.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2A009A-C4AC-4274-BCC6-35D100FBA777}" type="slidenum">
              <a:rPr kumimoji="0" lang="en-US" sz="10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0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0537BA-9856-4466-9DAC-8C24BD0BD89A}" type="datetime1">
              <a:rPr kumimoji="0" lang="en-US" sz="10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12/18/2018</a:t>
            </a:fld>
            <a:endParaRPr kumimoji="0" lang="en-US" sz="10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Copyright © 2009 Accenture All Rights Reserved.</a:t>
            </a:r>
          </a:p>
        </p:txBody>
      </p:sp>
      <p:sp>
        <p:nvSpPr>
          <p:cNvPr id="8" name="Header Placeholder 7"/>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Quality &amp; Client Satisfaction</a:t>
            </a:r>
          </a:p>
        </p:txBody>
      </p:sp>
    </p:spTree>
    <p:extLst>
      <p:ext uri="{BB962C8B-B14F-4D97-AF65-F5344CB8AC3E}">
        <p14:creationId xmlns:p14="http://schemas.microsoft.com/office/powerpoint/2010/main" val="405619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brownbag …</a:t>
            </a:r>
          </a:p>
          <a:p>
            <a:r>
              <a:rPr lang="en-US" dirty="0"/>
              <a:t>* is an overview of Kubernetes</a:t>
            </a:r>
          </a:p>
          <a:p>
            <a:r>
              <a:rPr lang="en-US" dirty="0"/>
              <a:t>* is not intended to solve real-world scenario</a:t>
            </a:r>
          </a:p>
          <a:p>
            <a:r>
              <a:rPr lang="en-US" dirty="0"/>
              <a:t>* is not intended to turn you into Kubernetes expert…yet</a:t>
            </a:r>
          </a:p>
          <a:p>
            <a:endParaRPr lang="en-US" dirty="0"/>
          </a:p>
        </p:txBody>
      </p:sp>
      <p:sp>
        <p:nvSpPr>
          <p:cNvPr id="4" name="Slide Number Placeholder 3"/>
          <p:cNvSpPr>
            <a:spLocks noGrp="1"/>
          </p:cNvSpPr>
          <p:nvPr>
            <p:ph type="sldNum" sz="quarter" idx="10"/>
          </p:nvPr>
        </p:nvSpPr>
        <p:spPr/>
        <p:txBody>
          <a:bodyPr/>
          <a:lstStyle/>
          <a:p>
            <a:fld id="{CF6A6585-242D-4B2C-A004-3BCCF2FD1821}" type="slidenum">
              <a:rPr lang="en-US" smtClean="0"/>
              <a:t>3</a:t>
            </a:fld>
            <a:endParaRPr lang="en-US"/>
          </a:p>
        </p:txBody>
      </p:sp>
    </p:spTree>
    <p:extLst>
      <p:ext uri="{BB962C8B-B14F-4D97-AF65-F5344CB8AC3E}">
        <p14:creationId xmlns:p14="http://schemas.microsoft.com/office/powerpoint/2010/main" val="3436395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is an open source system for managing </a:t>
            </a:r>
            <a:r>
              <a:rPr lang="en-US" dirty="0">
                <a:hlinkClick r:id="rId3"/>
              </a:rPr>
              <a:t>containerized applications</a:t>
            </a:r>
            <a:r>
              <a:rPr lang="en-US" dirty="0"/>
              <a:t> across multiple hosts; providing basic mechanisms for </a:t>
            </a:r>
            <a:r>
              <a:rPr lang="en-US" b="1" dirty="0"/>
              <a:t>deployment, maintenance, and scaling </a:t>
            </a:r>
            <a:r>
              <a:rPr lang="en-US" dirty="0"/>
              <a:t>of applications.</a:t>
            </a:r>
          </a:p>
          <a:p>
            <a:r>
              <a:rPr lang="en-US" dirty="0"/>
              <a:t>Kubernetes builds upon years of experience at Google running production workloads at scale (using a system called </a:t>
            </a:r>
            <a:r>
              <a:rPr lang="en-US" dirty="0">
                <a:hlinkClick r:id="rId4"/>
              </a:rPr>
              <a:t>Borg</a:t>
            </a:r>
            <a:r>
              <a:rPr lang="en-US" dirty="0"/>
              <a:t>), combined with best-of-breed ideas and practices from the community.</a:t>
            </a:r>
          </a:p>
          <a:p>
            <a:r>
              <a:rPr lang="en-US" dirty="0"/>
              <a:t>Kubernetes is hosted by the Cloud Native Computing Foundation (</a:t>
            </a:r>
            <a:r>
              <a:rPr lang="en-US" dirty="0">
                <a:hlinkClick r:id="rId5"/>
              </a:rPr>
              <a:t>CNCF</a:t>
            </a:r>
            <a:r>
              <a:rPr lang="en-US" dirty="0"/>
              <a:t>). If you are a company that wants to help shape the evolution of technologies that are container-packaged, dynamically-scheduled and microservices-oriented, consider joining the CNCF. For details about who's involved and how Kubernetes plays a role, read the CNCF </a:t>
            </a:r>
            <a:r>
              <a:rPr lang="en-US" dirty="0">
                <a:hlinkClick r:id="rId6"/>
              </a:rPr>
              <a:t>announcement</a:t>
            </a:r>
            <a:r>
              <a:rPr lang="en-US" dirty="0"/>
              <a:t>.</a:t>
            </a:r>
          </a:p>
          <a:p>
            <a:endParaRPr lang="en-US" dirty="0"/>
          </a:p>
        </p:txBody>
      </p:sp>
      <p:sp>
        <p:nvSpPr>
          <p:cNvPr id="4" name="Slide Number Placeholder 3"/>
          <p:cNvSpPr>
            <a:spLocks noGrp="1"/>
          </p:cNvSpPr>
          <p:nvPr>
            <p:ph type="sldNum" sz="quarter" idx="10"/>
          </p:nvPr>
        </p:nvSpPr>
        <p:spPr/>
        <p:txBody>
          <a:bodyPr/>
          <a:lstStyle/>
          <a:p>
            <a:fld id="{CF6A6585-242D-4B2C-A004-3BCCF2FD1821}" type="slidenum">
              <a:rPr lang="en-US" smtClean="0"/>
              <a:t>4</a:t>
            </a:fld>
            <a:endParaRPr lang="en-US"/>
          </a:p>
        </p:txBody>
      </p:sp>
    </p:spTree>
    <p:extLst>
      <p:ext uri="{BB962C8B-B14F-4D97-AF65-F5344CB8AC3E}">
        <p14:creationId xmlns:p14="http://schemas.microsoft.com/office/powerpoint/2010/main" val="167289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A6585-242D-4B2C-A004-3BCCF2FD1821}" type="slidenum">
              <a:rPr lang="en-US" smtClean="0"/>
              <a:t>6</a:t>
            </a:fld>
            <a:endParaRPr lang="en-US"/>
          </a:p>
        </p:txBody>
      </p:sp>
    </p:spTree>
    <p:extLst>
      <p:ext uri="{BB962C8B-B14F-4D97-AF65-F5344CB8AC3E}">
        <p14:creationId xmlns:p14="http://schemas.microsoft.com/office/powerpoint/2010/main" val="2329867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https://kubernetes.io/docs/reference/command-line-tools-reference/kube-apiserver/</a:t>
            </a:r>
          </a:p>
          <a:p>
            <a:endParaRPr lang="en-US" dirty="0"/>
          </a:p>
          <a:p>
            <a:r>
              <a:rPr lang="en-US" dirty="0"/>
              <a:t>https://kubernetes.io/docs/reference/command-line-tools-reference/kube-scheduler/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Kubernetes scheduler is a policy-rich, topology-aware, </a:t>
            </a:r>
            <a:r>
              <a:rPr lang="en-US" b="1" dirty="0"/>
              <a:t>workload-specific function that significantly impacts availability, performance, and capacity.</a:t>
            </a:r>
            <a:r>
              <a:rPr lang="en-US" dirty="0"/>
              <a:t> </a:t>
            </a:r>
          </a:p>
          <a:p>
            <a:endParaRPr lang="en-US" dirty="0"/>
          </a:p>
        </p:txBody>
      </p:sp>
      <p:sp>
        <p:nvSpPr>
          <p:cNvPr id="4" name="Slide Number Placeholder 3"/>
          <p:cNvSpPr>
            <a:spLocks noGrp="1"/>
          </p:cNvSpPr>
          <p:nvPr>
            <p:ph type="sldNum" sz="quarter" idx="10"/>
          </p:nvPr>
        </p:nvSpPr>
        <p:spPr/>
        <p:txBody>
          <a:bodyPr/>
          <a:lstStyle/>
          <a:p>
            <a:fld id="{CF6A6585-242D-4B2C-A004-3BCCF2FD1821}" type="slidenum">
              <a:rPr lang="en-US" smtClean="0"/>
              <a:t>9</a:t>
            </a:fld>
            <a:endParaRPr lang="en-US"/>
          </a:p>
        </p:txBody>
      </p:sp>
    </p:spTree>
    <p:extLst>
      <p:ext uri="{BB962C8B-B14F-4D97-AF65-F5344CB8AC3E}">
        <p14:creationId xmlns:p14="http://schemas.microsoft.com/office/powerpoint/2010/main" val="1889839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Kubernetes, a controller is a control loop that watches the shared state of the cluster through the </a:t>
            </a:r>
            <a:r>
              <a:rPr lang="en-US" dirty="0" err="1"/>
              <a:t>apiserver</a:t>
            </a:r>
            <a:r>
              <a:rPr lang="en-US" dirty="0"/>
              <a:t> and makes </a:t>
            </a:r>
            <a:r>
              <a:rPr lang="en-US" b="1" dirty="0"/>
              <a:t>changes attempting to move the current state towards the desired state.</a:t>
            </a:r>
          </a:p>
          <a:p>
            <a:endParaRPr lang="en-US" dirty="0"/>
          </a:p>
          <a:p>
            <a:r>
              <a:rPr lang="en-US" dirty="0"/>
              <a:t>Cloud-controller-manager is a daemon that embeds cloud-specific control loops. These cloud-specific control loops were originally in the </a:t>
            </a:r>
            <a:r>
              <a:rPr lang="en-US" dirty="0" err="1"/>
              <a:t>kube</a:t>
            </a:r>
            <a:r>
              <a:rPr lang="en-US" dirty="0"/>
              <a:t>-controller-manager. Since cloud providers develop and release at a different pace compared to the Kubernetes project, </a:t>
            </a:r>
            <a:r>
              <a:rPr lang="en-US" b="1" dirty="0"/>
              <a:t>abstracting the provider-specific code to the cloud-controller-manager binary allows cloud vendors to evolve independently from the core Kubernetes code</a:t>
            </a:r>
            <a:r>
              <a:rPr lang="en-US" dirty="0"/>
              <a:t>.</a:t>
            </a:r>
          </a:p>
        </p:txBody>
      </p:sp>
      <p:sp>
        <p:nvSpPr>
          <p:cNvPr id="4" name="Slide Number Placeholder 3"/>
          <p:cNvSpPr>
            <a:spLocks noGrp="1"/>
          </p:cNvSpPr>
          <p:nvPr>
            <p:ph type="sldNum" sz="quarter" idx="10"/>
          </p:nvPr>
        </p:nvSpPr>
        <p:spPr/>
        <p:txBody>
          <a:bodyPr/>
          <a:lstStyle/>
          <a:p>
            <a:fld id="{CF6A6585-242D-4B2C-A004-3BCCF2FD1821}" type="slidenum">
              <a:rPr lang="en-US" smtClean="0"/>
              <a:t>10</a:t>
            </a:fld>
            <a:endParaRPr lang="en-US"/>
          </a:p>
        </p:txBody>
      </p:sp>
    </p:spTree>
    <p:extLst>
      <p:ext uri="{BB962C8B-B14F-4D97-AF65-F5344CB8AC3E}">
        <p14:creationId xmlns:p14="http://schemas.microsoft.com/office/powerpoint/2010/main" val="149999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https://kubernetes.io/docs/reference/command-line-tools-reference/kubelet/</a:t>
            </a:r>
          </a:p>
          <a:p>
            <a:r>
              <a:rPr lang="en-US" dirty="0"/>
              <a:t>    A </a:t>
            </a:r>
            <a:r>
              <a:rPr lang="en-US" dirty="0" err="1"/>
              <a:t>PodSpec</a:t>
            </a:r>
            <a:r>
              <a:rPr lang="en-US" dirty="0"/>
              <a:t> is a YAML or JSON object that describes a pod.</a:t>
            </a:r>
          </a:p>
          <a:p>
            <a:r>
              <a:rPr lang="en-US" dirty="0"/>
              <a:t>    Pod</a:t>
            </a:r>
          </a:p>
          <a:p>
            <a:r>
              <a:rPr lang="en-US" dirty="0"/>
              <a:t>        The </a:t>
            </a:r>
            <a:r>
              <a:rPr lang="en-US" b="1" dirty="0"/>
              <a:t>smallest and simplest Kubernetes object</a:t>
            </a:r>
            <a:r>
              <a:rPr lang="en-US" dirty="0"/>
              <a:t>. A Pod represents a set of running containers  on your cluster</a:t>
            </a:r>
          </a:p>
          <a:p>
            <a:endParaRPr lang="en-US" dirty="0"/>
          </a:p>
          <a:p>
            <a:r>
              <a:rPr lang="en-US" dirty="0"/>
              <a:t>The Kubernetes network proxy </a:t>
            </a:r>
            <a:r>
              <a:rPr lang="en-US" b="1" dirty="0"/>
              <a:t>runs on each node</a:t>
            </a:r>
            <a:r>
              <a:rPr lang="en-US" dirty="0"/>
              <a:t>. This reflects services as defined in the Kubernetes API on each node and </a:t>
            </a:r>
            <a:r>
              <a:rPr lang="en-US" b="1" dirty="0"/>
              <a:t>can do simple TCP, UDP, and SCTP stream forwarding </a:t>
            </a:r>
            <a:r>
              <a:rPr lang="en-US" dirty="0"/>
              <a:t>or round robin TCP, UDP, and SCTP forwarding across a set of backends.</a:t>
            </a:r>
          </a:p>
        </p:txBody>
      </p:sp>
      <p:sp>
        <p:nvSpPr>
          <p:cNvPr id="4" name="Slide Number Placeholder 3"/>
          <p:cNvSpPr>
            <a:spLocks noGrp="1"/>
          </p:cNvSpPr>
          <p:nvPr>
            <p:ph type="sldNum" sz="quarter" idx="10"/>
          </p:nvPr>
        </p:nvSpPr>
        <p:spPr/>
        <p:txBody>
          <a:bodyPr/>
          <a:lstStyle/>
          <a:p>
            <a:fld id="{CF6A6585-242D-4B2C-A004-3BCCF2FD1821}" type="slidenum">
              <a:rPr lang="en-US" smtClean="0"/>
              <a:t>11</a:t>
            </a:fld>
            <a:endParaRPr lang="en-US"/>
          </a:p>
        </p:txBody>
      </p:sp>
    </p:spTree>
    <p:extLst>
      <p:ext uri="{BB962C8B-B14F-4D97-AF65-F5344CB8AC3E}">
        <p14:creationId xmlns:p14="http://schemas.microsoft.com/office/powerpoint/2010/main" val="356910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dk1"/>
                </a:solidFill>
                <a:effectLst/>
                <a:latin typeface="+mn-lt"/>
                <a:ea typeface="+mn-ea"/>
                <a:cs typeface="+mn-cs"/>
              </a:rPr>
              <a:t>YAML = YAML </a:t>
            </a:r>
            <a:r>
              <a:rPr lang="en-US" sz="1200" b="0" i="0" kern="1200" dirty="0" err="1">
                <a:solidFill>
                  <a:schemeClr val="dk1"/>
                </a:solidFill>
                <a:effectLst/>
                <a:latin typeface="+mn-lt"/>
                <a:ea typeface="+mn-ea"/>
                <a:cs typeface="+mn-cs"/>
              </a:rPr>
              <a:t>Ain’t</a:t>
            </a:r>
            <a:r>
              <a:rPr lang="en-US" sz="1200" b="0" i="0" kern="1200" dirty="0">
                <a:solidFill>
                  <a:schemeClr val="dk1"/>
                </a:solidFill>
                <a:effectLst/>
                <a:latin typeface="+mn-lt"/>
                <a:ea typeface="+mn-ea"/>
                <a:cs typeface="+mn-cs"/>
              </a:rPr>
              <a:t> Markup Language</a:t>
            </a:r>
            <a:endParaRPr lang="en-US" dirty="0"/>
          </a:p>
        </p:txBody>
      </p:sp>
      <p:sp>
        <p:nvSpPr>
          <p:cNvPr id="4" name="Slide Number Placeholder 3"/>
          <p:cNvSpPr>
            <a:spLocks noGrp="1"/>
          </p:cNvSpPr>
          <p:nvPr>
            <p:ph type="sldNum" sz="quarter" idx="10"/>
          </p:nvPr>
        </p:nvSpPr>
        <p:spPr/>
        <p:txBody>
          <a:bodyPr/>
          <a:lstStyle/>
          <a:p>
            <a:fld id="{CF6A6585-242D-4B2C-A004-3BCCF2FD1821}" type="slidenum">
              <a:rPr lang="en-US" smtClean="0"/>
              <a:t>15</a:t>
            </a:fld>
            <a:endParaRPr lang="en-US"/>
          </a:p>
        </p:txBody>
      </p:sp>
    </p:spTree>
    <p:extLst>
      <p:ext uri="{BB962C8B-B14F-4D97-AF65-F5344CB8AC3E}">
        <p14:creationId xmlns:p14="http://schemas.microsoft.com/office/powerpoint/2010/main" val="789751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deployment, maintenance, and scaling</a:t>
            </a:r>
            <a:endParaRPr lang="en-US" dirty="0"/>
          </a:p>
        </p:txBody>
      </p:sp>
      <p:sp>
        <p:nvSpPr>
          <p:cNvPr id="4" name="Slide Number Placeholder 3"/>
          <p:cNvSpPr>
            <a:spLocks noGrp="1"/>
          </p:cNvSpPr>
          <p:nvPr>
            <p:ph type="sldNum" sz="quarter" idx="10"/>
          </p:nvPr>
        </p:nvSpPr>
        <p:spPr/>
        <p:txBody>
          <a:bodyPr/>
          <a:lstStyle/>
          <a:p>
            <a:fld id="{CF6A6585-242D-4B2C-A004-3BCCF2FD1821}" type="slidenum">
              <a:rPr lang="en-US" smtClean="0"/>
              <a:t>19</a:t>
            </a:fld>
            <a:endParaRPr lang="en-US"/>
          </a:p>
        </p:txBody>
      </p:sp>
    </p:spTree>
    <p:extLst>
      <p:ext uri="{BB962C8B-B14F-4D97-AF65-F5344CB8AC3E}">
        <p14:creationId xmlns:p14="http://schemas.microsoft.com/office/powerpoint/2010/main" val="373340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3F0F-8DEA-4ACF-85D4-108625925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42634-F048-4133-9A91-B8473AE74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B2116B-6A3D-4BAA-9AC6-AA64FA7CBABB}"/>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5" name="Footer Placeholder 4">
            <a:extLst>
              <a:ext uri="{FF2B5EF4-FFF2-40B4-BE49-F238E27FC236}">
                <a16:creationId xmlns:a16="http://schemas.microsoft.com/office/drawing/2014/main" id="{8A348023-F351-420E-99C0-7E9E13D1E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FFE1D-CAD3-4483-9E1A-58311EB491B5}"/>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426205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FA2B-A543-4CF3-83E9-EA08FAFF62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97B2-BC10-4117-B7DE-EF154F88D5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E2F8B-5F52-4F84-AB79-D55A93838D35}"/>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5" name="Footer Placeholder 4">
            <a:extLst>
              <a:ext uri="{FF2B5EF4-FFF2-40B4-BE49-F238E27FC236}">
                <a16:creationId xmlns:a16="http://schemas.microsoft.com/office/drawing/2014/main" id="{29A6AA52-14C3-4A39-A8B5-AEB89DC7D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1FA32-038F-484E-B9E3-F014328FC77E}"/>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255446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FCFBE-AFC0-4140-91E9-54E56F47B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BCCFA2-5F3A-49A4-8CCD-41532CAF0D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BB071-2210-4D3F-9546-A31B87046002}"/>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5" name="Footer Placeholder 4">
            <a:extLst>
              <a:ext uri="{FF2B5EF4-FFF2-40B4-BE49-F238E27FC236}">
                <a16:creationId xmlns:a16="http://schemas.microsoft.com/office/drawing/2014/main" id="{B2BA36ED-EC99-4153-A729-438898869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24B32-857E-42A3-9E0C-E5ACF3B4C551}"/>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225206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6" name="Picture 1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r="2860" b="3216"/>
          <a:stretch/>
        </p:blipFill>
        <p:spPr>
          <a:xfrm>
            <a:off x="0" y="0"/>
            <a:ext cx="12192000" cy="6858000"/>
          </a:xfrm>
          <a:prstGeom prst="rect">
            <a:avLst/>
          </a:prstGeom>
        </p:spPr>
      </p:pic>
      <p:sp>
        <p:nvSpPr>
          <p:cNvPr id="17" name="Title 1"/>
          <p:cNvSpPr>
            <a:spLocks noGrp="1"/>
          </p:cNvSpPr>
          <p:nvPr>
            <p:ph type="ctrTitle"/>
          </p:nvPr>
        </p:nvSpPr>
        <p:spPr>
          <a:xfrm>
            <a:off x="611717" y="1250769"/>
            <a:ext cx="5484283" cy="943012"/>
          </a:xfrm>
        </p:spPr>
        <p:txBody>
          <a:bodyPr/>
          <a:lstStyle>
            <a:lvl1pPr>
              <a:defRPr>
                <a:solidFill>
                  <a:schemeClr val="bg1"/>
                </a:solidFill>
              </a:defRPr>
            </a:lvl1pPr>
          </a:lstStyle>
          <a:p>
            <a:endParaRPr lang="en-US" dirty="0">
              <a:solidFill>
                <a:schemeClr val="tx1"/>
              </a:solidFill>
            </a:endParaRPr>
          </a:p>
        </p:txBody>
      </p:sp>
      <p:sp>
        <p:nvSpPr>
          <p:cNvPr id="18" name="Subtitle 2"/>
          <p:cNvSpPr>
            <a:spLocks noGrp="1"/>
          </p:cNvSpPr>
          <p:nvPr>
            <p:ph type="subTitle" idx="1"/>
          </p:nvPr>
        </p:nvSpPr>
        <p:spPr>
          <a:xfrm>
            <a:off x="615952" y="2307552"/>
            <a:ext cx="5480049" cy="615553"/>
          </a:xfrm>
        </p:spPr>
        <p:txBody>
          <a:bodyPr/>
          <a:lstStyle>
            <a:lvl1pPr marL="0" indent="0">
              <a:buFontTx/>
              <a:buNone/>
              <a:defRPr>
                <a:solidFill>
                  <a:schemeClr val="bg1"/>
                </a:solidFill>
              </a:defRPr>
            </a:lvl1pPr>
          </a:lstStyle>
          <a:p>
            <a:endParaRPr lang="en-US" dirty="0">
              <a:solidFill>
                <a:schemeClr val="tx1"/>
              </a:solidFill>
            </a:endParaRPr>
          </a:p>
        </p:txBody>
      </p:sp>
      <p:pic>
        <p:nvPicPr>
          <p:cNvPr id="19" name="Picture 18"/>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7544128" y="3690908"/>
            <a:ext cx="4099193" cy="2060440"/>
            <a:chOff x="5701703" y="682760"/>
            <a:chExt cx="3074395" cy="2060440"/>
          </a:xfrm>
        </p:grpSpPr>
        <p:sp>
          <p:nvSpPr>
            <p:cNvPr id="21" name="Freeform 2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23" name="Picture 22"/>
          <p:cNvPicPr>
            <a:picLocks noChangeAspect="1"/>
          </p:cNvPicPr>
          <p:nvPr userDrawn="1"/>
        </p:nvPicPr>
        <p:blipFill>
          <a:blip r:embed="rId6"/>
          <a:stretch>
            <a:fillRect/>
          </a:stretch>
        </p:blipFill>
        <p:spPr>
          <a:xfrm>
            <a:off x="4660137" y="6150004"/>
            <a:ext cx="7112616" cy="493819"/>
          </a:xfrm>
          <a:prstGeom prst="rect">
            <a:avLst/>
          </a:prstGeom>
        </p:spPr>
      </p:pic>
    </p:spTree>
    <p:extLst>
      <p:ext uri="{BB962C8B-B14F-4D97-AF65-F5344CB8AC3E}">
        <p14:creationId xmlns:p14="http://schemas.microsoft.com/office/powerpoint/2010/main" val="3520110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12192000" cy="6858000"/>
          </a:xfrm>
          <a:prstGeom prst="rect">
            <a:avLst/>
          </a:prstGeom>
        </p:spPr>
      </p:pic>
      <p:sp>
        <p:nvSpPr>
          <p:cNvPr id="3" name="Rectangle 2"/>
          <p:cNvSpPr/>
          <p:nvPr userDrawn="1"/>
        </p:nvSpPr>
        <p:spPr bwMode="auto">
          <a:xfrm>
            <a:off x="0" y="1"/>
            <a:ext cx="12192000" cy="6858001"/>
          </a:xfrm>
          <a:prstGeom prst="rect">
            <a:avLst/>
          </a:prstGeom>
          <a:solidFill>
            <a:schemeClr val="bg1">
              <a:alpha val="3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509592" y="443346"/>
            <a:ext cx="11193459" cy="2287155"/>
          </a:xfrm>
        </p:spPr>
        <p:txBody>
          <a:bodyPr anchor="b" anchorCtr="0"/>
          <a:lstStyle>
            <a:lvl1pPr algn="l">
              <a:defRPr sz="3600" b="1" cap="none" baseline="0">
                <a:solidFill>
                  <a:schemeClr val="accent5"/>
                </a:solidFill>
                <a:effectLst>
                  <a:outerShdw blurRad="38100" dist="38100" dir="2700000" algn="tl">
                    <a:srgbClr val="000000">
                      <a:alpha val="43137"/>
                    </a:srgbClr>
                  </a:outerShdw>
                </a:effectLst>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a:solidFill>
                  <a:schemeClr val="accent5"/>
                </a:solidFill>
              </a:defRPr>
            </a:lvl1pPr>
          </a:lstStyle>
          <a:p>
            <a:fld id="{73954299-DE52-47A8-A04E-69FC1668FE8B}"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accent5"/>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1300855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t="18640" r="2860" b="62003"/>
          <a:stretch/>
        </p:blipFill>
        <p:spPr>
          <a:xfrm>
            <a:off x="0" y="0"/>
            <a:ext cx="12192000" cy="1371600"/>
          </a:xfrm>
          <a:prstGeom prst="rect">
            <a:avLst/>
          </a:prstGeom>
        </p:spPr>
      </p:pic>
      <p:sp>
        <p:nvSpPr>
          <p:cNvPr id="2" name="Title 1"/>
          <p:cNvSpPr>
            <a:spLocks noGrp="1"/>
          </p:cNvSpPr>
          <p:nvPr>
            <p:ph type="title"/>
          </p:nvPr>
        </p:nvSpPr>
        <p:spPr>
          <a:xfrm>
            <a:off x="529414" y="129310"/>
            <a:ext cx="11173637" cy="1048138"/>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82510" y="1590806"/>
            <a:ext cx="11420540"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539998" y="6324600"/>
            <a:ext cx="5985933"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3649096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6" name="Picture 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t="18640" r="2860" b="62003"/>
          <a:stretch/>
        </p:blipFill>
        <p:spPr>
          <a:xfrm>
            <a:off x="0" y="0"/>
            <a:ext cx="12192000" cy="1371600"/>
          </a:xfrm>
          <a:prstGeom prst="rect">
            <a:avLst/>
          </a:prstGeom>
        </p:spPr>
      </p:pic>
      <p:sp>
        <p:nvSpPr>
          <p:cNvPr id="2" name="Title 1"/>
          <p:cNvSpPr>
            <a:spLocks noGrp="1"/>
          </p:cNvSpPr>
          <p:nvPr>
            <p:ph type="title"/>
          </p:nvPr>
        </p:nvSpPr>
        <p:spPr>
          <a:xfrm>
            <a:off x="529414" y="129310"/>
            <a:ext cx="11173637" cy="1048138"/>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82510" y="1590806"/>
            <a:ext cx="11420540"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539998" y="6324600"/>
            <a:ext cx="5985933"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2578272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3243" y="0"/>
            <a:ext cx="12192000" cy="6858000"/>
          </a:xfrm>
          <a:prstGeom prst="rect">
            <a:avLst/>
          </a:prstGeom>
        </p:spPr>
      </p:pic>
      <p:sp>
        <p:nvSpPr>
          <p:cNvPr id="10" name="Rectangle 9"/>
          <p:cNvSpPr/>
          <p:nvPr userDrawn="1"/>
        </p:nvSpPr>
        <p:spPr bwMode="auto">
          <a:xfrm>
            <a:off x="-127000" y="1"/>
            <a:ext cx="12310533" cy="6946901"/>
          </a:xfrm>
          <a:prstGeom prst="rect">
            <a:avLst/>
          </a:prstGeom>
          <a:solidFill>
            <a:schemeClr val="bg1">
              <a:alpha val="2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529414" y="129310"/>
            <a:ext cx="11173637" cy="1048138"/>
          </a:xfrm>
        </p:spPr>
        <p:txBody>
          <a:bodyPr/>
          <a:lstStyle>
            <a:lvl1pPr>
              <a:defRPr>
                <a:solidFill>
                  <a:schemeClr val="accent5"/>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82510" y="1590806"/>
            <a:ext cx="11420540"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539998" y="6324600"/>
            <a:ext cx="5985933"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2674550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414" y="129310"/>
            <a:ext cx="11173637" cy="1048138"/>
          </a:xfrm>
        </p:spPr>
        <p:txBody>
          <a:bodyPr/>
          <a:lstStyle/>
          <a:p>
            <a:r>
              <a:rPr lang="en-US" dirty="0"/>
              <a:t>Click to edit Master title style</a:t>
            </a:r>
          </a:p>
        </p:txBody>
      </p:sp>
      <p:sp>
        <p:nvSpPr>
          <p:cNvPr id="3" name="Content Placeholder 2"/>
          <p:cNvSpPr>
            <a:spLocks noGrp="1"/>
          </p:cNvSpPr>
          <p:nvPr>
            <p:ph idx="1"/>
          </p:nvPr>
        </p:nvSpPr>
        <p:spPr>
          <a:xfrm>
            <a:off x="282510" y="1590806"/>
            <a:ext cx="11420540"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539998" y="6324600"/>
            <a:ext cx="5985933"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68310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509592" y="443345"/>
            <a:ext cx="11193459" cy="2882895"/>
          </a:xfrm>
        </p:spPr>
        <p:txBody>
          <a:bodyPr anchor="b" anchorCtr="0"/>
          <a:lstStyle>
            <a:lvl1pPr algn="l">
              <a:defRPr sz="3600" b="0" cap="none" baseline="0">
                <a:solidFill>
                  <a:schemeClr val="bg1"/>
                </a:solidFill>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a:solidFill>
                  <a:schemeClr val="bg1"/>
                </a:solidFill>
              </a:defRPr>
            </a:lvl1pPr>
          </a:lstStyle>
          <a:p>
            <a:fld id="{73954299-DE52-47A8-A04E-69FC1668FE8B}"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t>Copyright © 2015 Accenture All Rights Reserved.</a:t>
            </a:r>
          </a:p>
        </p:txBody>
      </p:sp>
    </p:spTree>
    <p:extLst>
      <p:ext uri="{BB962C8B-B14F-4D97-AF65-F5344CB8AC3E}">
        <p14:creationId xmlns:p14="http://schemas.microsoft.com/office/powerpoint/2010/main" val="1858830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29414" y="129310"/>
            <a:ext cx="11101917" cy="1098242"/>
          </a:xfrm>
        </p:spPr>
        <p:txBody>
          <a:bodyPr/>
          <a:lstStyle/>
          <a:p>
            <a:r>
              <a:rPr lang="en-US" dirty="0"/>
              <a:t>Click to edit Master title style</a:t>
            </a:r>
          </a:p>
        </p:txBody>
      </p:sp>
      <p:sp>
        <p:nvSpPr>
          <p:cNvPr id="3" name="Content Placeholder 2"/>
          <p:cNvSpPr>
            <a:spLocks noGrp="1"/>
          </p:cNvSpPr>
          <p:nvPr>
            <p:ph sz="half" idx="1"/>
          </p:nvPr>
        </p:nvSpPr>
        <p:spPr>
          <a:xfrm>
            <a:off x="282509" y="1597868"/>
            <a:ext cx="5596128"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07954" y="1597868"/>
            <a:ext cx="5595097"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lvl1pPr>
              <a:defRPr/>
            </a:lvl1pPr>
          </a:lstStyle>
          <a:p>
            <a:fld id="{74E42313-9B81-4CBD-9AA5-E77005079161}"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289336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F73E-E30E-423E-8104-82795BEDF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C5288-035E-4410-BC4A-320D79AAF8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AEEBE-8B18-4805-8C59-BB3277929849}"/>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5" name="Footer Placeholder 4">
            <a:extLst>
              <a:ext uri="{FF2B5EF4-FFF2-40B4-BE49-F238E27FC236}">
                <a16:creationId xmlns:a16="http://schemas.microsoft.com/office/drawing/2014/main" id="{BE10FF25-82F1-4F0B-8F1A-CFDFDA5EF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6D179-8127-4CAB-87B2-ECD64443D543}"/>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263729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688" y="233083"/>
            <a:ext cx="11177363" cy="96941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7881" y="1595057"/>
            <a:ext cx="5366873" cy="639762"/>
          </a:xfrm>
        </p:spPr>
        <p:txBody>
          <a:bodyPr anchor="b"/>
          <a:lstStyle>
            <a:lvl1pPr marL="0" indent="0">
              <a:lnSpc>
                <a:spcPts val="26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6860" y="2234819"/>
            <a:ext cx="561789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7" y="1595057"/>
            <a:ext cx="5509684" cy="639762"/>
          </a:xfrm>
        </p:spPr>
        <p:txBody>
          <a:bodyPr anchor="b"/>
          <a:lstStyle>
            <a:lvl1pPr marL="0" indent="0">
              <a:lnSpc>
                <a:spcPct val="9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54301" y="2234819"/>
            <a:ext cx="57487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C682A44A-3769-4E22-A0B6-AFBEA565A1A3}" type="slidenum">
              <a:rPr lang="en-US"/>
              <a:pPr/>
              <a:t>‹#›</a:t>
            </a:fld>
            <a:endParaRPr lang="en-US" dirty="0"/>
          </a:p>
        </p:txBody>
      </p:sp>
      <p:sp>
        <p:nvSpPr>
          <p:cNvPr id="8" name="Footer Placeholder 7"/>
          <p:cNvSpPr>
            <a:spLocks noGrp="1"/>
          </p:cNvSpPr>
          <p:nvPr>
            <p:ph type="ftr" sz="quarter" idx="11"/>
          </p:nvPr>
        </p:nvSpPr>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2136426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5680A387-8F22-40D2-A1D6-12069FE744E2}"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4110815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8538D73-221F-4AD8-9AA4-472AF34246F2}" type="slidenum">
              <a:rPr lang="en-US"/>
              <a:pPr/>
              <a:t>‹#›</a:t>
            </a:fld>
            <a:endParaRPr lang="en-US" dirty="0"/>
          </a:p>
        </p:txBody>
      </p:sp>
      <p:sp>
        <p:nvSpPr>
          <p:cNvPr id="3" name="Footer Placeholder 2"/>
          <p:cNvSpPr>
            <a:spLocks noGrp="1"/>
          </p:cNvSpPr>
          <p:nvPr>
            <p:ph type="ftr" sz="quarter" idx="11"/>
          </p:nvPr>
        </p:nvSpPr>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2128747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1"/>
            <a:ext cx="4011084" cy="904397"/>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52FF34A-C031-4841-B977-68BD294405A0}"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8689272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6FFF099-79C6-43A2-814E-9876B9DA24A7}"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8596854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0E1F3C6-7755-4C1E-A444-85B11B2202AE}"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33860280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8834" y="114301"/>
            <a:ext cx="2834217" cy="62087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6185" y="114301"/>
            <a:ext cx="8299449" cy="6208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7E12910-5892-4482-81F5-0964B71CBEAE}"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3185150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607485" y="1180800"/>
            <a:ext cx="10977033"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607485" y="1576800"/>
            <a:ext cx="10977033" cy="49143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5" name="Footer Placeholder 4"/>
          <p:cNvSpPr>
            <a:spLocks noGrp="1"/>
          </p:cNvSpPr>
          <p:nvPr>
            <p:ph type="ftr" sz="quarter" idx="12"/>
          </p:nvPr>
        </p:nvSpPr>
        <p:spPr/>
        <p:txBody>
          <a:bodyPr/>
          <a:lstStyle/>
          <a:p>
            <a:r>
              <a:rPr lang="en-AU" dirty="0"/>
              <a:t>Copyright © 2015 Accenture  All rights reserved.</a:t>
            </a: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2457045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28AD-99A7-43E3-86DE-81685A14B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035598-FB52-4BBC-BDC0-3C710FD4D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3F4003-4E1E-47FA-B2FE-56046AD0D1B7}"/>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5" name="Footer Placeholder 4">
            <a:extLst>
              <a:ext uri="{FF2B5EF4-FFF2-40B4-BE49-F238E27FC236}">
                <a16:creationId xmlns:a16="http://schemas.microsoft.com/office/drawing/2014/main" id="{A619B5F3-A027-4C22-A03D-271C9F0F6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5E11E-D5C4-4CD7-8AE6-7F262AF031BF}"/>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176526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5FAE-8021-41C0-8E95-4D64F34D1C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160E8-56E5-4634-BA13-D47A21FB05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E84D4-1558-4426-894C-BE5F642522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5FF2B1-86DF-4E7A-A444-3CD143D407F4}"/>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6" name="Footer Placeholder 5">
            <a:extLst>
              <a:ext uri="{FF2B5EF4-FFF2-40B4-BE49-F238E27FC236}">
                <a16:creationId xmlns:a16="http://schemas.microsoft.com/office/drawing/2014/main" id="{CEE2DFD7-7592-46A4-B92C-6DEA87439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7481A-D348-4D41-A1E1-3B9FC28C2BC8}"/>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314159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68FE-942A-4619-BB90-A276D9391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9E3C0F-BB2A-42A4-8CFD-6FEC5ABCF2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FCCB81-98AC-435A-9E74-63AF228BB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45CD8A-BF35-49DD-81F6-9869FD574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8B67F8-615B-416E-8918-8EA0C0F1C3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5A3984-D6E7-4B7D-BC07-B50C3FB3C109}"/>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8" name="Footer Placeholder 7">
            <a:extLst>
              <a:ext uri="{FF2B5EF4-FFF2-40B4-BE49-F238E27FC236}">
                <a16:creationId xmlns:a16="http://schemas.microsoft.com/office/drawing/2014/main" id="{E8F45E6B-DAFB-43D0-AB23-E218935408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285003-8A74-48D8-A9C4-8AB92A316CF9}"/>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99650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BBE2-CC15-449E-9E0E-3230A3FC04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D5112F-2B50-46E7-B375-8B0FBE5E7E7C}"/>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4" name="Footer Placeholder 3">
            <a:extLst>
              <a:ext uri="{FF2B5EF4-FFF2-40B4-BE49-F238E27FC236}">
                <a16:creationId xmlns:a16="http://schemas.microsoft.com/office/drawing/2014/main" id="{C2DDB35E-7E0E-4311-8E94-054D52E86D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357CAC-FECE-4675-9306-B2D84191D819}"/>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111924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96093-2694-46B0-B6FF-C68D8F0C5F78}"/>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3" name="Footer Placeholder 2">
            <a:extLst>
              <a:ext uri="{FF2B5EF4-FFF2-40B4-BE49-F238E27FC236}">
                <a16:creationId xmlns:a16="http://schemas.microsoft.com/office/drawing/2014/main" id="{25D3D6D5-DAB6-40BA-B1BA-0AB38914B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5EF63-F5CA-4688-84F4-014C32FF38C4}"/>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283444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143-3C71-4CA4-8247-0E049263E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4B4CBC-87DD-4DDD-AA3E-93BCE93CB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6FAEE6-EA7A-4F2B-A595-6972974CF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A6CF-5044-4EE7-93AC-0F912083D28E}"/>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6" name="Footer Placeholder 5">
            <a:extLst>
              <a:ext uri="{FF2B5EF4-FFF2-40B4-BE49-F238E27FC236}">
                <a16:creationId xmlns:a16="http://schemas.microsoft.com/office/drawing/2014/main" id="{5838DD42-3B0B-4C3F-B230-F4BD760F2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880C3-D339-4C79-97DB-24D1D77E6D86}"/>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207112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6A62-5A84-4200-A803-1258D3E29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80909-03D3-43E2-8058-686E9BC18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B2208-52DD-4B0E-9D92-9D12E4C3E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48820D-B8DB-414F-91EC-59AAB104AF3D}"/>
              </a:ext>
            </a:extLst>
          </p:cNvPr>
          <p:cNvSpPr>
            <a:spLocks noGrp="1"/>
          </p:cNvSpPr>
          <p:nvPr>
            <p:ph type="dt" sz="half" idx="10"/>
          </p:nvPr>
        </p:nvSpPr>
        <p:spPr/>
        <p:txBody>
          <a:bodyPr/>
          <a:lstStyle/>
          <a:p>
            <a:fld id="{637A5C65-733D-4079-B8F4-CE119B86C99B}" type="datetimeFigureOut">
              <a:rPr lang="en-US" smtClean="0"/>
              <a:t>12/18/2018</a:t>
            </a:fld>
            <a:endParaRPr lang="en-US"/>
          </a:p>
        </p:txBody>
      </p:sp>
      <p:sp>
        <p:nvSpPr>
          <p:cNvPr id="6" name="Footer Placeholder 5">
            <a:extLst>
              <a:ext uri="{FF2B5EF4-FFF2-40B4-BE49-F238E27FC236}">
                <a16:creationId xmlns:a16="http://schemas.microsoft.com/office/drawing/2014/main" id="{0D7381DE-F64D-4497-A9AF-66B0F6E55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1FF29-11CA-4569-BA90-73E160D31330}"/>
              </a:ext>
            </a:extLst>
          </p:cNvPr>
          <p:cNvSpPr>
            <a:spLocks noGrp="1"/>
          </p:cNvSpPr>
          <p:nvPr>
            <p:ph type="sldNum" sz="quarter" idx="12"/>
          </p:nvPr>
        </p:nvSpPr>
        <p:spPr/>
        <p:txBody>
          <a:bodyPr/>
          <a:lstStyle/>
          <a:p>
            <a:fld id="{6CB18FE0-7221-4049-A150-E1F8962FEB9D}" type="slidenum">
              <a:rPr lang="en-US" smtClean="0"/>
              <a:t>‹#›</a:t>
            </a:fld>
            <a:endParaRPr lang="en-US"/>
          </a:p>
        </p:txBody>
      </p:sp>
    </p:spTree>
    <p:extLst>
      <p:ext uri="{BB962C8B-B14F-4D97-AF65-F5344CB8AC3E}">
        <p14:creationId xmlns:p14="http://schemas.microsoft.com/office/powerpoint/2010/main" val="16779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vmlDrawing" Target="../drawings/vmlDrawing1.vml"/><Relationship Id="rId3" Type="http://schemas.openxmlformats.org/officeDocument/2006/relationships/slideLayout" Target="../slideLayouts/slideLayout14.xml"/><Relationship Id="rId21"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ags" Target="../tags/tag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8E7FC-3570-4E0F-91DC-9297FDFB9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62D706-DC37-4ADE-B49D-425C36DD1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C40C0-531F-476A-A4F2-662FC012D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A5C65-733D-4079-B8F4-CE119B86C99B}" type="datetimeFigureOut">
              <a:rPr lang="en-US" smtClean="0"/>
              <a:t>12/18/2018</a:t>
            </a:fld>
            <a:endParaRPr lang="en-US"/>
          </a:p>
        </p:txBody>
      </p:sp>
      <p:sp>
        <p:nvSpPr>
          <p:cNvPr id="5" name="Footer Placeholder 4">
            <a:extLst>
              <a:ext uri="{FF2B5EF4-FFF2-40B4-BE49-F238E27FC236}">
                <a16:creationId xmlns:a16="http://schemas.microsoft.com/office/drawing/2014/main" id="{203799E5-7C7C-41B7-AF72-DC5BCAC26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DEBA8E-57F5-4116-ABE9-CE07946A1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18FE0-7221-4049-A150-E1F8962FEB9D}" type="slidenum">
              <a:rPr lang="en-US" smtClean="0"/>
              <a:t>‹#›</a:t>
            </a:fld>
            <a:endParaRPr lang="en-US"/>
          </a:p>
        </p:txBody>
      </p:sp>
    </p:spTree>
    <p:extLst>
      <p:ext uri="{BB962C8B-B14F-4D97-AF65-F5344CB8AC3E}">
        <p14:creationId xmlns:p14="http://schemas.microsoft.com/office/powerpoint/2010/main" val="315244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9"/>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51" name="think-cell Slide" r:id="rId20" imgW="270" imgH="270" progId="TCLayout.ActiveDocument.1">
                  <p:embed/>
                </p:oleObj>
              </mc:Choice>
              <mc:Fallback>
                <p:oleObj name="think-cell Slide" r:id="rId20" imgW="270" imgH="270" progId="TCLayout.ActiveDocument.1">
                  <p:embed/>
                  <p:pic>
                    <p:nvPicPr>
                      <p:cNvPr id="2" name="Object 1" hidden="1"/>
                      <p:cNvPicPr/>
                      <p:nvPr/>
                    </p:nvPicPr>
                    <p:blipFill>
                      <a:blip r:embed="rId21"/>
                      <a:stretch>
                        <a:fillRect/>
                      </a:stretch>
                    </p:blipFill>
                    <p:spPr>
                      <a:xfrm>
                        <a:off x="2118" y="1589"/>
                        <a:ext cx="2116" cy="1587"/>
                      </a:xfrm>
                      <a:prstGeom prst="rect">
                        <a:avLst/>
                      </a:prstGeom>
                    </p:spPr>
                  </p:pic>
                </p:oleObj>
              </mc:Fallback>
            </mc:AlternateContent>
          </a:graphicData>
        </a:graphic>
      </p:graphicFrame>
      <p:sp>
        <p:nvSpPr>
          <p:cNvPr id="20484" name="Rectangle 4"/>
          <p:cNvSpPr>
            <a:spLocks noGrp="1" noChangeArrowheads="1"/>
          </p:cNvSpPr>
          <p:nvPr>
            <p:ph type="body" idx="1"/>
          </p:nvPr>
        </p:nvSpPr>
        <p:spPr bwMode="gray">
          <a:xfrm>
            <a:off x="282510" y="1590806"/>
            <a:ext cx="11420540" cy="477703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5" name="Rectangle 5"/>
          <p:cNvSpPr>
            <a:spLocks noGrp="1" noChangeArrowheads="1"/>
          </p:cNvSpPr>
          <p:nvPr>
            <p:ph type="sldNum" sz="quarter" idx="4"/>
          </p:nvPr>
        </p:nvSpPr>
        <p:spPr bwMode="gray">
          <a:xfrm>
            <a:off x="9552517" y="6511926"/>
            <a:ext cx="2258483"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900" b="0"/>
            </a:lvl1pPr>
          </a:lstStyle>
          <a:p>
            <a:fld id="{46E3B560-07B0-4853-AE85-4967240282D4}" type="slidenum">
              <a:rPr lang="en-US" smtClean="0"/>
              <a:pPr/>
              <a:t>‹#›</a:t>
            </a:fld>
            <a:endParaRPr lang="en-US" dirty="0"/>
          </a:p>
        </p:txBody>
      </p:sp>
      <p:sp>
        <p:nvSpPr>
          <p:cNvPr id="20486" name="Rectangle 6"/>
          <p:cNvSpPr>
            <a:spLocks noGrp="1" noChangeArrowheads="1"/>
          </p:cNvSpPr>
          <p:nvPr>
            <p:ph type="ftr" sz="quarter" idx="3"/>
          </p:nvPr>
        </p:nvSpPr>
        <p:spPr bwMode="gray">
          <a:xfrm>
            <a:off x="611718" y="6324600"/>
            <a:ext cx="5985933"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900" b="0"/>
            </a:lvl1pPr>
          </a:lstStyle>
          <a:p>
            <a:r>
              <a:rPr lang="en-GB" dirty="0"/>
              <a:t>Copyright © 2015 Accenture. All rights reserved. Confidential—For Company Internal Use Only.</a:t>
            </a:r>
            <a:endParaRPr lang="en-US" dirty="0"/>
          </a:p>
        </p:txBody>
      </p:sp>
      <p:sp>
        <p:nvSpPr>
          <p:cNvPr id="20487" name="Rectangle 7"/>
          <p:cNvSpPr>
            <a:spLocks noGrp="1" noChangeArrowheads="1"/>
          </p:cNvSpPr>
          <p:nvPr>
            <p:ph type="title"/>
          </p:nvPr>
        </p:nvSpPr>
        <p:spPr bwMode="gray">
          <a:xfrm>
            <a:off x="529414" y="191940"/>
            <a:ext cx="11173637" cy="998033"/>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dirty="0"/>
              <a:t>Click to edit Master title style</a:t>
            </a:r>
          </a:p>
        </p:txBody>
      </p:sp>
      <p:cxnSp>
        <p:nvCxnSpPr>
          <p:cNvPr id="9" name="Straight Connector 8"/>
          <p:cNvCxnSpPr/>
          <p:nvPr userDrawn="1"/>
        </p:nvCxnSpPr>
        <p:spPr>
          <a:xfrm>
            <a:off x="610659" y="1289646"/>
            <a:ext cx="11581341"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0113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rtl="0" eaLnBrk="1" fontAlgn="base" hangingPunct="1">
        <a:lnSpc>
          <a:spcPct val="95000"/>
        </a:lnSpc>
        <a:spcBef>
          <a:spcPct val="0"/>
        </a:spcBef>
        <a:spcAft>
          <a:spcPct val="0"/>
        </a:spcAft>
        <a:defRPr sz="3200" b="1">
          <a:solidFill>
            <a:schemeClr val="accent1"/>
          </a:solidFill>
          <a:latin typeface="+mj-lt"/>
          <a:ea typeface="+mj-ea"/>
          <a:cs typeface="+mj-cs"/>
        </a:defRPr>
      </a:lvl1pPr>
      <a:lvl2pPr algn="l" rtl="0" eaLnBrk="1" fontAlgn="base" hangingPunct="1">
        <a:lnSpc>
          <a:spcPct val="95000"/>
        </a:lnSpc>
        <a:spcBef>
          <a:spcPct val="0"/>
        </a:spcBef>
        <a:spcAft>
          <a:spcPct val="0"/>
        </a:spcAft>
        <a:defRPr sz="3200" b="1">
          <a:solidFill>
            <a:schemeClr val="bg1"/>
          </a:solidFill>
          <a:latin typeface="Arial" charset="0"/>
        </a:defRPr>
      </a:lvl2pPr>
      <a:lvl3pPr algn="l" rtl="0" eaLnBrk="1" fontAlgn="base" hangingPunct="1">
        <a:lnSpc>
          <a:spcPct val="95000"/>
        </a:lnSpc>
        <a:spcBef>
          <a:spcPct val="0"/>
        </a:spcBef>
        <a:spcAft>
          <a:spcPct val="0"/>
        </a:spcAft>
        <a:defRPr sz="3200" b="1">
          <a:solidFill>
            <a:schemeClr val="bg1"/>
          </a:solidFill>
          <a:latin typeface="Arial" charset="0"/>
        </a:defRPr>
      </a:lvl3pPr>
      <a:lvl4pPr algn="l" rtl="0" eaLnBrk="1" fontAlgn="base" hangingPunct="1">
        <a:lnSpc>
          <a:spcPct val="95000"/>
        </a:lnSpc>
        <a:spcBef>
          <a:spcPct val="0"/>
        </a:spcBef>
        <a:spcAft>
          <a:spcPct val="0"/>
        </a:spcAft>
        <a:defRPr sz="3200" b="1">
          <a:solidFill>
            <a:schemeClr val="bg1"/>
          </a:solidFill>
          <a:latin typeface="Arial" charset="0"/>
        </a:defRPr>
      </a:lvl4pPr>
      <a:lvl5pPr algn="l" rtl="0" eaLnBrk="1" fontAlgn="base" hangingPunct="1">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admin/kube-controller-manag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kubernetes.io/docs/tasks/administer-cluster/running-cloud-controlle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admin/kube-proxy/" TargetMode="External"/><Relationship Id="rId7" Type="http://schemas.openxmlformats.org/officeDocument/2006/relationships/hyperlink" Target="https://github.com/opencontainers/runtime-spe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opencontainers/runc" TargetMode="External"/><Relationship Id="rId5" Type="http://schemas.openxmlformats.org/officeDocument/2006/relationships/hyperlink" Target="https://coreos.com/rkt/" TargetMode="External"/><Relationship Id="rId4" Type="http://schemas.openxmlformats.org/officeDocument/2006/relationships/hyperlink" Target="http://www.docker.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tasks/access-application-cluster/web-ui-dashboard/" TargetMode="External"/><Relationship Id="rId2" Type="http://schemas.openxmlformats.org/officeDocument/2006/relationships/hyperlink" Target="https://kubernetes.io/docs/concepts/services-networking/dns-pod-service/" TargetMode="External"/><Relationship Id="rId1" Type="http://schemas.openxmlformats.org/officeDocument/2006/relationships/slideLayout" Target="../slideLayouts/slideLayout2.xml"/><Relationship Id="rId5" Type="http://schemas.openxmlformats.org/officeDocument/2006/relationships/hyperlink" Target="https://kubernetes.io/docs/concepts/cluster-administration/logging/" TargetMode="External"/><Relationship Id="rId4" Type="http://schemas.openxmlformats.org/officeDocument/2006/relationships/hyperlink" Target="https://kubernetes.io/docs/tasks/debug-application-cluster/resource-usage-monitor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architoperations.techtarget.com/tip/Kubernetes-as-a-service-offers-orchestration-benefits-for-container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digitalocean.com/community/tutorials/an-introduction-to-kubernetes#kubernetes-objects-and-workloads" TargetMode="External"/><Relationship Id="rId2" Type="http://schemas.openxmlformats.org/officeDocument/2006/relationships/hyperlink" Target="https://suyati.com/blog/kubernetes-future-devo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ubernetes.io/docs/admin/high-availabil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1930887" y="1268663"/>
            <a:ext cx="5175205" cy="1062314"/>
          </a:xfrm>
        </p:spPr>
        <p:txBody>
          <a:bodyPr/>
          <a:lstStyle/>
          <a:p>
            <a:r>
              <a:rPr lang="en-US" sz="3600" dirty="0">
                <a:effectLst>
                  <a:glow rad="101600">
                    <a:schemeClr val="tx1">
                      <a:alpha val="60000"/>
                    </a:schemeClr>
                  </a:glow>
                  <a:outerShdw blurRad="38100" dist="38100" dir="2700000" algn="tl">
                    <a:srgbClr val="000000">
                      <a:alpha val="43137"/>
                    </a:srgbClr>
                  </a:outerShdw>
                </a:effectLst>
              </a:rPr>
              <a:t>KUBERNETES</a:t>
            </a:r>
          </a:p>
        </p:txBody>
      </p:sp>
    </p:spTree>
    <p:extLst>
      <p:ext uri="{BB962C8B-B14F-4D97-AF65-F5344CB8AC3E}">
        <p14:creationId xmlns:p14="http://schemas.microsoft.com/office/powerpoint/2010/main" val="70866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5A05-34DD-4549-BB73-127CD225EA08}"/>
              </a:ext>
            </a:extLst>
          </p:cNvPr>
          <p:cNvSpPr>
            <a:spLocks noGrp="1"/>
          </p:cNvSpPr>
          <p:nvPr>
            <p:ph type="title"/>
          </p:nvPr>
        </p:nvSpPr>
        <p:spPr/>
        <p:txBody>
          <a:bodyPr/>
          <a:lstStyle/>
          <a:p>
            <a:r>
              <a:rPr lang="en-US" dirty="0"/>
              <a:t>MASTER COMPONENTS</a:t>
            </a:r>
          </a:p>
        </p:txBody>
      </p:sp>
      <p:sp>
        <p:nvSpPr>
          <p:cNvPr id="3" name="Content Placeholder 2">
            <a:extLst>
              <a:ext uri="{FF2B5EF4-FFF2-40B4-BE49-F238E27FC236}">
                <a16:creationId xmlns:a16="http://schemas.microsoft.com/office/drawing/2014/main" id="{58725B2D-F78D-4347-92AB-61BCAA6E982D}"/>
              </a:ext>
            </a:extLst>
          </p:cNvPr>
          <p:cNvSpPr>
            <a:spLocks noGrp="1"/>
          </p:cNvSpPr>
          <p:nvPr>
            <p:ph idx="1"/>
          </p:nvPr>
        </p:nvSpPr>
        <p:spPr>
          <a:xfrm>
            <a:off x="838200" y="1569147"/>
            <a:ext cx="10515600" cy="3939555"/>
          </a:xfrm>
        </p:spPr>
        <p:txBody>
          <a:bodyPr>
            <a:normAutofit fontScale="92500" lnSpcReduction="20000"/>
          </a:bodyPr>
          <a:lstStyle/>
          <a:p>
            <a:r>
              <a:rPr lang="en-US" dirty="0" err="1"/>
              <a:t>kube</a:t>
            </a:r>
            <a:r>
              <a:rPr lang="en-US" dirty="0"/>
              <a:t>-controller-manager</a:t>
            </a:r>
          </a:p>
          <a:p>
            <a:pPr marL="0" indent="0">
              <a:buNone/>
            </a:pPr>
            <a:r>
              <a:rPr lang="en-US" dirty="0"/>
              <a:t>Component on the master that runs </a:t>
            </a:r>
            <a:r>
              <a:rPr lang="en-US" dirty="0">
                <a:hlinkClick r:id="rId3"/>
              </a:rPr>
              <a:t>controllers</a:t>
            </a:r>
            <a:r>
              <a:rPr lang="en-US" dirty="0"/>
              <a:t>. Logically, each controller is a separate process, but to reduce complexity, they are all compiled into a single binary and run in a single process.</a:t>
            </a:r>
          </a:p>
          <a:p>
            <a:pPr marL="0" indent="0">
              <a:buNone/>
            </a:pPr>
            <a:endParaRPr lang="en-US" dirty="0"/>
          </a:p>
          <a:p>
            <a:r>
              <a:rPr lang="en-US" dirty="0"/>
              <a:t>cloud-controller-manager</a:t>
            </a:r>
          </a:p>
          <a:p>
            <a:pPr marL="0" indent="0">
              <a:buNone/>
            </a:pPr>
            <a:r>
              <a:rPr lang="en-US" dirty="0">
                <a:hlinkClick r:id="rId4"/>
              </a:rPr>
              <a:t>cloud-controller-manager</a:t>
            </a:r>
            <a:r>
              <a:rPr lang="en-US" dirty="0"/>
              <a:t> runs controllers that interact with the underlying cloud providers. The cloud-controller-manager binary is an alpha feature introduced in Kubernetes release 1.6.</a:t>
            </a:r>
          </a:p>
          <a:p>
            <a:pPr marL="0" indent="0">
              <a:buNone/>
            </a:pPr>
            <a:br>
              <a:rPr lang="en-US" dirty="0"/>
            </a:br>
            <a:endParaRPr lang="en-US" dirty="0"/>
          </a:p>
        </p:txBody>
      </p:sp>
    </p:spTree>
    <p:extLst>
      <p:ext uri="{BB962C8B-B14F-4D97-AF65-F5344CB8AC3E}">
        <p14:creationId xmlns:p14="http://schemas.microsoft.com/office/powerpoint/2010/main" val="25557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3A36-4C1C-43B9-A183-DC37DEB9EE2C}"/>
              </a:ext>
            </a:extLst>
          </p:cNvPr>
          <p:cNvSpPr>
            <a:spLocks noGrp="1"/>
          </p:cNvSpPr>
          <p:nvPr>
            <p:ph type="title"/>
          </p:nvPr>
        </p:nvSpPr>
        <p:spPr>
          <a:xfrm>
            <a:off x="838200" y="76316"/>
            <a:ext cx="10515600" cy="1325563"/>
          </a:xfrm>
        </p:spPr>
        <p:txBody>
          <a:bodyPr/>
          <a:lstStyle/>
          <a:p>
            <a:r>
              <a:rPr lang="en-US" dirty="0"/>
              <a:t>KUBERNETES COMPONENTS</a:t>
            </a:r>
          </a:p>
        </p:txBody>
      </p:sp>
      <p:sp>
        <p:nvSpPr>
          <p:cNvPr id="3" name="Content Placeholder 2">
            <a:extLst>
              <a:ext uri="{FF2B5EF4-FFF2-40B4-BE49-F238E27FC236}">
                <a16:creationId xmlns:a16="http://schemas.microsoft.com/office/drawing/2014/main" id="{ED3A7547-0B3F-4DED-91E1-554CD8829AFC}"/>
              </a:ext>
            </a:extLst>
          </p:cNvPr>
          <p:cNvSpPr>
            <a:spLocks noGrp="1"/>
          </p:cNvSpPr>
          <p:nvPr>
            <p:ph idx="1"/>
          </p:nvPr>
        </p:nvSpPr>
        <p:spPr>
          <a:xfrm>
            <a:off x="838200" y="1078494"/>
            <a:ext cx="10515600" cy="1408229"/>
          </a:xfrm>
        </p:spPr>
        <p:txBody>
          <a:bodyPr/>
          <a:lstStyle/>
          <a:p>
            <a:pPr marL="0" indent="0">
              <a:buNone/>
            </a:pPr>
            <a:r>
              <a:rPr lang="en-US" dirty="0"/>
              <a:t>2. Node Components</a:t>
            </a:r>
          </a:p>
          <a:p>
            <a:pPr>
              <a:buFont typeface="Wingdings" panose="05000000000000000000" pitchFamily="2" charset="2"/>
              <a:buChar char="Ø"/>
            </a:pPr>
            <a:r>
              <a:rPr lang="en-US" sz="2000" dirty="0"/>
              <a:t>Node components run on every node, maintaining running pods and providing the Kubernetes runtime environment. </a:t>
            </a:r>
          </a:p>
        </p:txBody>
      </p:sp>
      <p:sp>
        <p:nvSpPr>
          <p:cNvPr id="4" name="TextBox 3">
            <a:extLst>
              <a:ext uri="{FF2B5EF4-FFF2-40B4-BE49-F238E27FC236}">
                <a16:creationId xmlns:a16="http://schemas.microsoft.com/office/drawing/2014/main" id="{E9FDF8EE-8152-4970-A9CC-223DF6B33A87}"/>
              </a:ext>
            </a:extLst>
          </p:cNvPr>
          <p:cNvSpPr txBox="1"/>
          <p:nvPr/>
        </p:nvSpPr>
        <p:spPr>
          <a:xfrm>
            <a:off x="838200" y="2404057"/>
            <a:ext cx="10862310" cy="4278094"/>
          </a:xfrm>
          <a:prstGeom prst="rect">
            <a:avLst/>
          </a:prstGeom>
          <a:noFill/>
        </p:spPr>
        <p:txBody>
          <a:bodyPr wrap="square" rtlCol="0">
            <a:spAutoFit/>
          </a:bodyPr>
          <a:lstStyle/>
          <a:p>
            <a:pPr marL="457200" indent="-457200">
              <a:buFont typeface="Arial" panose="020B0604020202020204" pitchFamily="34" charset="0"/>
              <a:buChar char="•"/>
            </a:pPr>
            <a:r>
              <a:rPr lang="en-US" sz="2000" dirty="0"/>
              <a:t>kubelet</a:t>
            </a:r>
          </a:p>
          <a:p>
            <a:r>
              <a:rPr lang="en-US" sz="2000" dirty="0"/>
              <a:t>An agent that runs on each node in the cluster. It makes sure that containers are running in a pod.</a:t>
            </a:r>
          </a:p>
          <a:p>
            <a:r>
              <a:rPr lang="en-US" sz="2000" dirty="0"/>
              <a:t>The kubelet takes a set of </a:t>
            </a:r>
            <a:r>
              <a:rPr lang="en-US" sz="2000" dirty="0" err="1"/>
              <a:t>PodSpecs</a:t>
            </a:r>
            <a:r>
              <a:rPr lang="en-US" sz="2000" dirty="0"/>
              <a:t> that are provided through various mechanisms and ensures that the containers described in those </a:t>
            </a:r>
            <a:r>
              <a:rPr lang="en-US" sz="2000" dirty="0" err="1"/>
              <a:t>PodSpecs</a:t>
            </a:r>
            <a:r>
              <a:rPr lang="en-US" sz="2000" dirty="0"/>
              <a:t> are running and healthy. The kubelet doesn’t manage containers which were not created by Kubernetes.</a:t>
            </a:r>
            <a:br>
              <a:rPr lang="en-US" sz="2000" dirty="0"/>
            </a:br>
            <a:endParaRPr lang="en-US" sz="2000" dirty="0"/>
          </a:p>
          <a:p>
            <a:pPr marL="457200" indent="-457200">
              <a:buFont typeface="Arial" panose="020B0604020202020204" pitchFamily="34" charset="0"/>
              <a:buChar char="•"/>
            </a:pPr>
            <a:r>
              <a:rPr lang="en-US" sz="2000" dirty="0" err="1"/>
              <a:t>kube</a:t>
            </a:r>
            <a:r>
              <a:rPr lang="en-US" sz="2000" dirty="0"/>
              <a:t>-proxy</a:t>
            </a:r>
          </a:p>
          <a:p>
            <a:r>
              <a:rPr lang="en-US" sz="2000" dirty="0" err="1">
                <a:hlinkClick r:id="rId3"/>
              </a:rPr>
              <a:t>kube</a:t>
            </a:r>
            <a:r>
              <a:rPr lang="en-US" sz="2000" dirty="0">
                <a:hlinkClick r:id="rId3"/>
              </a:rPr>
              <a:t>-proxy</a:t>
            </a:r>
            <a:r>
              <a:rPr lang="en-US" sz="2000" dirty="0"/>
              <a:t> enables the Kubernetes service abstraction by maintaining network rules on the host and performing connection forwarding.</a:t>
            </a:r>
            <a:br>
              <a:rPr lang="en-US" sz="2000" dirty="0"/>
            </a:br>
            <a:endParaRPr lang="en-US" sz="2000" dirty="0"/>
          </a:p>
          <a:p>
            <a:pPr marL="457200" indent="-457200">
              <a:buFont typeface="Arial" panose="020B0604020202020204" pitchFamily="34" charset="0"/>
              <a:buChar char="•"/>
            </a:pPr>
            <a:r>
              <a:rPr lang="en-US" sz="2000" dirty="0"/>
              <a:t>Container Runtime</a:t>
            </a:r>
          </a:p>
          <a:p>
            <a:r>
              <a:rPr lang="en-US" sz="2000" dirty="0"/>
              <a:t>The container runtime is the software that is responsible for running containers. Kubernetes supports several runtimes: </a:t>
            </a:r>
            <a:r>
              <a:rPr lang="en-US" sz="2000" dirty="0">
                <a:hlinkClick r:id="rId4"/>
              </a:rPr>
              <a:t>Docker</a:t>
            </a:r>
            <a:r>
              <a:rPr lang="en-US" sz="2000" dirty="0"/>
              <a:t>, </a:t>
            </a:r>
            <a:r>
              <a:rPr lang="en-US" sz="2000" dirty="0" err="1">
                <a:hlinkClick r:id="rId5"/>
              </a:rPr>
              <a:t>rkt</a:t>
            </a:r>
            <a:r>
              <a:rPr lang="en-US" sz="2000" dirty="0"/>
              <a:t>, </a:t>
            </a:r>
            <a:r>
              <a:rPr lang="en-US" sz="2000" dirty="0" err="1">
                <a:hlinkClick r:id="rId6"/>
              </a:rPr>
              <a:t>runc</a:t>
            </a:r>
            <a:r>
              <a:rPr lang="en-US" sz="2000" dirty="0"/>
              <a:t> and any OCI </a:t>
            </a:r>
            <a:r>
              <a:rPr lang="en-US" sz="2000" dirty="0">
                <a:hlinkClick r:id="rId7"/>
              </a:rPr>
              <a:t>runtime-spec</a:t>
            </a:r>
            <a:r>
              <a:rPr lang="en-US" sz="2000" dirty="0"/>
              <a:t> implementation.</a:t>
            </a:r>
          </a:p>
          <a:p>
            <a:endParaRPr lang="en-US" sz="1200" dirty="0"/>
          </a:p>
        </p:txBody>
      </p:sp>
    </p:spTree>
    <p:extLst>
      <p:ext uri="{BB962C8B-B14F-4D97-AF65-F5344CB8AC3E}">
        <p14:creationId xmlns:p14="http://schemas.microsoft.com/office/powerpoint/2010/main" val="27384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68E55-B749-455C-A2C9-158C91AA5E8E}"/>
              </a:ext>
            </a:extLst>
          </p:cNvPr>
          <p:cNvSpPr>
            <a:spLocks noGrp="1"/>
          </p:cNvSpPr>
          <p:nvPr>
            <p:ph idx="1"/>
          </p:nvPr>
        </p:nvSpPr>
        <p:spPr>
          <a:xfrm>
            <a:off x="838200" y="1825625"/>
            <a:ext cx="10515600" cy="2478746"/>
          </a:xfrm>
        </p:spPr>
        <p:txBody>
          <a:bodyPr/>
          <a:lstStyle/>
          <a:p>
            <a:pPr marL="0" indent="0">
              <a:buNone/>
            </a:pPr>
            <a:r>
              <a:rPr lang="en-US" dirty="0"/>
              <a:t>3. </a:t>
            </a:r>
            <a:r>
              <a:rPr lang="en-US" dirty="0" err="1"/>
              <a:t>ADD-Ons</a:t>
            </a:r>
            <a:r>
              <a:rPr lang="en-US" dirty="0"/>
              <a:t> Components</a:t>
            </a:r>
          </a:p>
          <a:p>
            <a:pPr>
              <a:buFont typeface="Wingdings" panose="05000000000000000000" pitchFamily="2" charset="2"/>
              <a:buChar char="Ø"/>
            </a:pPr>
            <a:r>
              <a:rPr lang="en-US" altLang="en-US" dirty="0"/>
              <a:t>Addons are pods and services that implement cluster features. </a:t>
            </a:r>
            <a:br>
              <a:rPr lang="en-US" altLang="en-US" dirty="0"/>
            </a:br>
            <a:r>
              <a:rPr lang="en-US" altLang="en-US" dirty="0"/>
              <a:t>The pods may be managed by Deployments, </a:t>
            </a:r>
            <a:r>
              <a:rPr lang="en-US" altLang="en-US" dirty="0" err="1"/>
              <a:t>ReplicationControllers</a:t>
            </a:r>
            <a:r>
              <a:rPr lang="en-US" altLang="en-US" dirty="0"/>
              <a:t>, and so on. </a:t>
            </a:r>
            <a:r>
              <a:rPr lang="en-US" altLang="en-US" dirty="0" err="1"/>
              <a:t>Namespaced</a:t>
            </a:r>
            <a:r>
              <a:rPr lang="en-US" altLang="en-US" dirty="0"/>
              <a:t> addon objects are created in the </a:t>
            </a:r>
            <a:r>
              <a:rPr lang="en-US" altLang="en-US" dirty="0" err="1"/>
              <a:t>kube</a:t>
            </a:r>
            <a:r>
              <a:rPr lang="en-US" altLang="en-US" dirty="0"/>
              <a:t>-system namespace. </a:t>
            </a:r>
            <a:endParaRPr lang="en-US" dirty="0"/>
          </a:p>
        </p:txBody>
      </p:sp>
      <p:sp>
        <p:nvSpPr>
          <p:cNvPr id="4" name="Title 1">
            <a:extLst>
              <a:ext uri="{FF2B5EF4-FFF2-40B4-BE49-F238E27FC236}">
                <a16:creationId xmlns:a16="http://schemas.microsoft.com/office/drawing/2014/main" id="{70A99418-1F62-47C6-BEBE-85B5AF65C16D}"/>
              </a:ext>
            </a:extLst>
          </p:cNvPr>
          <p:cNvSpPr>
            <a:spLocks noGrp="1"/>
          </p:cNvSpPr>
          <p:nvPr>
            <p:ph type="title"/>
          </p:nvPr>
        </p:nvSpPr>
        <p:spPr/>
        <p:txBody>
          <a:bodyPr/>
          <a:lstStyle/>
          <a:p>
            <a:r>
              <a:rPr lang="en-US" dirty="0"/>
              <a:t>KUBERNETES COMPONENTS</a:t>
            </a:r>
          </a:p>
        </p:txBody>
      </p:sp>
    </p:spTree>
    <p:extLst>
      <p:ext uri="{BB962C8B-B14F-4D97-AF65-F5344CB8AC3E}">
        <p14:creationId xmlns:p14="http://schemas.microsoft.com/office/powerpoint/2010/main" val="252429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7131-9565-4459-9615-7FFF3F0DD80D}"/>
              </a:ext>
            </a:extLst>
          </p:cNvPr>
          <p:cNvSpPr>
            <a:spLocks noGrp="1"/>
          </p:cNvSpPr>
          <p:nvPr>
            <p:ph type="title"/>
          </p:nvPr>
        </p:nvSpPr>
        <p:spPr/>
        <p:txBody>
          <a:bodyPr/>
          <a:lstStyle/>
          <a:p>
            <a:r>
              <a:rPr lang="en-US" dirty="0"/>
              <a:t>ADD-ONS COMPONENTS</a:t>
            </a:r>
          </a:p>
        </p:txBody>
      </p:sp>
      <p:sp>
        <p:nvSpPr>
          <p:cNvPr id="3" name="Content Placeholder 2">
            <a:extLst>
              <a:ext uri="{FF2B5EF4-FFF2-40B4-BE49-F238E27FC236}">
                <a16:creationId xmlns:a16="http://schemas.microsoft.com/office/drawing/2014/main" id="{5AA14A43-58FE-4F51-9F21-F5B738E7B648}"/>
              </a:ext>
            </a:extLst>
          </p:cNvPr>
          <p:cNvSpPr>
            <a:spLocks noGrp="1"/>
          </p:cNvSpPr>
          <p:nvPr>
            <p:ph idx="1"/>
          </p:nvPr>
        </p:nvSpPr>
        <p:spPr>
          <a:xfrm>
            <a:off x="838200" y="1379577"/>
            <a:ext cx="10515600" cy="5344608"/>
          </a:xfrm>
        </p:spPr>
        <p:txBody>
          <a:bodyPr>
            <a:normAutofit fontScale="70000" lnSpcReduction="20000"/>
          </a:bodyPr>
          <a:lstStyle/>
          <a:p>
            <a:r>
              <a:rPr lang="en-US" dirty="0"/>
              <a:t>DNS</a:t>
            </a:r>
          </a:p>
          <a:p>
            <a:pPr>
              <a:buFont typeface="Wingdings" panose="05000000000000000000" pitchFamily="2" charset="2"/>
              <a:buChar char="Ø"/>
            </a:pPr>
            <a:r>
              <a:rPr lang="en-US" dirty="0"/>
              <a:t>While the other addons are not strictly required, all Kubernetes clusters should have </a:t>
            </a:r>
            <a:r>
              <a:rPr lang="en-US" dirty="0">
                <a:hlinkClick r:id="rId2"/>
              </a:rPr>
              <a:t>cluster DNS</a:t>
            </a:r>
            <a:r>
              <a:rPr lang="en-US" dirty="0"/>
              <a:t>, as many examples rely on </a:t>
            </a:r>
            <a:r>
              <a:rPr lang="en-US" dirty="0" err="1"/>
              <a:t>it.Cluster</a:t>
            </a:r>
            <a:r>
              <a:rPr lang="en-US" dirty="0"/>
              <a:t> DNS is a DNS server, in addition to the other DNS server(s) in your environment, which serves DNS records for Kubernetes services. Containers started by Kubernetes automatically include this DNS server in their DNS searches.</a:t>
            </a:r>
          </a:p>
          <a:p>
            <a:pPr marL="0" indent="0">
              <a:buNone/>
            </a:pPr>
            <a:endParaRPr lang="en-US" dirty="0"/>
          </a:p>
          <a:p>
            <a:r>
              <a:rPr lang="en-US" dirty="0"/>
              <a:t>Web UI (Dashboard)</a:t>
            </a:r>
          </a:p>
          <a:p>
            <a:pPr>
              <a:buFont typeface="Wingdings" panose="05000000000000000000" pitchFamily="2" charset="2"/>
              <a:buChar char="Ø"/>
            </a:pPr>
            <a:r>
              <a:rPr lang="en-US" dirty="0">
                <a:hlinkClick r:id="rId3"/>
              </a:rPr>
              <a:t>Dashboard</a:t>
            </a:r>
            <a:r>
              <a:rPr lang="en-US" dirty="0"/>
              <a:t> is a general purpose, web-based UI for Kubernetes clusters. It allows users to manage and troubleshoot applications running in the cluster, as well as the cluster itself.</a:t>
            </a:r>
          </a:p>
          <a:p>
            <a:pPr marL="0" indent="0">
              <a:buNone/>
            </a:pPr>
            <a:endParaRPr lang="en-US" dirty="0"/>
          </a:p>
          <a:p>
            <a:r>
              <a:rPr lang="en-US" dirty="0"/>
              <a:t>Container Resource Monitoring</a:t>
            </a:r>
          </a:p>
          <a:p>
            <a:pPr>
              <a:buFont typeface="Wingdings" panose="05000000000000000000" pitchFamily="2" charset="2"/>
              <a:buChar char="Ø"/>
            </a:pPr>
            <a:r>
              <a:rPr lang="en-US" dirty="0">
                <a:hlinkClick r:id="rId4"/>
              </a:rPr>
              <a:t>Container Resource Monitoring</a:t>
            </a:r>
            <a:r>
              <a:rPr lang="en-US" dirty="0"/>
              <a:t> records generic time-series metrics about containers in a central database, and provides a UI for browsing that data.</a:t>
            </a:r>
          </a:p>
          <a:p>
            <a:pPr>
              <a:buFont typeface="Wingdings" panose="05000000000000000000" pitchFamily="2" charset="2"/>
              <a:buChar char="Ø"/>
            </a:pPr>
            <a:endParaRPr lang="en-US" dirty="0"/>
          </a:p>
          <a:p>
            <a:r>
              <a:rPr lang="en-US" dirty="0"/>
              <a:t>Cluster-level Logging</a:t>
            </a:r>
          </a:p>
          <a:p>
            <a:pPr>
              <a:buFont typeface="Wingdings" panose="05000000000000000000" pitchFamily="2" charset="2"/>
              <a:buChar char="Ø"/>
            </a:pPr>
            <a:r>
              <a:rPr lang="en-US" dirty="0"/>
              <a:t>A </a:t>
            </a:r>
            <a:r>
              <a:rPr lang="en-US" dirty="0">
                <a:hlinkClick r:id="rId5"/>
              </a:rPr>
              <a:t>Cluster-level logging</a:t>
            </a:r>
            <a:r>
              <a:rPr lang="en-US" dirty="0"/>
              <a:t> mechanism is responsible for saving container logs to a central log store with search/browsing interface.</a:t>
            </a:r>
          </a:p>
          <a:p>
            <a:endParaRPr lang="en-US" dirty="0"/>
          </a:p>
        </p:txBody>
      </p:sp>
    </p:spTree>
    <p:extLst>
      <p:ext uri="{BB962C8B-B14F-4D97-AF65-F5344CB8AC3E}">
        <p14:creationId xmlns:p14="http://schemas.microsoft.com/office/powerpoint/2010/main" val="189099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2423-3502-469C-8757-93B6FE0523B7}"/>
              </a:ext>
            </a:extLst>
          </p:cNvPr>
          <p:cNvSpPr>
            <a:spLocks noGrp="1"/>
          </p:cNvSpPr>
          <p:nvPr>
            <p:ph type="title"/>
          </p:nvPr>
        </p:nvSpPr>
        <p:spPr>
          <a:xfrm>
            <a:off x="381000" y="18552"/>
            <a:ext cx="10515600" cy="1325563"/>
          </a:xfrm>
        </p:spPr>
        <p:txBody>
          <a:bodyPr/>
          <a:lstStyle/>
          <a:p>
            <a:r>
              <a:rPr lang="en-US" dirty="0"/>
              <a:t>Kubernetes VS. Docker Swarm Comparison</a:t>
            </a:r>
          </a:p>
        </p:txBody>
      </p:sp>
      <p:sp>
        <p:nvSpPr>
          <p:cNvPr id="3" name="Content Placeholder 2">
            <a:extLst>
              <a:ext uri="{FF2B5EF4-FFF2-40B4-BE49-F238E27FC236}">
                <a16:creationId xmlns:a16="http://schemas.microsoft.com/office/drawing/2014/main" id="{7864F419-7431-41A4-9730-3818DB56B1ED}"/>
              </a:ext>
            </a:extLst>
          </p:cNvPr>
          <p:cNvSpPr>
            <a:spLocks noGrp="1"/>
          </p:cNvSpPr>
          <p:nvPr>
            <p:ph idx="1"/>
          </p:nvPr>
        </p:nvSpPr>
        <p:spPr>
          <a:xfrm>
            <a:off x="609228" y="1180086"/>
            <a:ext cx="6800385" cy="2534502"/>
          </a:xfrm>
        </p:spPr>
        <p:txBody>
          <a:bodyPr>
            <a:normAutofit fontScale="92500" lnSpcReduction="10000"/>
          </a:bodyPr>
          <a:lstStyle/>
          <a:p>
            <a:pPr marL="0" indent="0" fontAlgn="base">
              <a:buNone/>
            </a:pPr>
            <a:r>
              <a:rPr lang="en-US" b="1" dirty="0"/>
              <a:t>Kubernetes</a:t>
            </a:r>
          </a:p>
          <a:p>
            <a:pPr algn="just" fontAlgn="base">
              <a:buFont typeface="Wingdings" panose="05000000000000000000" pitchFamily="2" charset="2"/>
              <a:buChar char="Ø"/>
            </a:pPr>
            <a:r>
              <a:rPr lang="en-US" sz="2400" dirty="0"/>
              <a:t> is an open-source platform created by Google for container deployment operations, scaling up and down, and automation across the clusters of hosts. This production-ready, enterprise-grade, self-healing (auto-scaling, auto-replication, auto-restart, auto-placement) platform is modular, and so it can be utilized for any architecture deployment.</a:t>
            </a:r>
          </a:p>
          <a:p>
            <a:pPr marL="0" indent="0">
              <a:buNone/>
            </a:pPr>
            <a:endParaRPr lang="en-US" dirty="0"/>
          </a:p>
        </p:txBody>
      </p:sp>
      <p:pic>
        <p:nvPicPr>
          <p:cNvPr id="4" name="Picture 2" descr="Image result for KUBERNETES">
            <a:extLst>
              <a:ext uri="{FF2B5EF4-FFF2-40B4-BE49-F238E27FC236}">
                <a16:creationId xmlns:a16="http://schemas.microsoft.com/office/drawing/2014/main" id="{55C75B60-2AF6-42B3-B5BF-62969ABF7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658" y="1623444"/>
            <a:ext cx="2650293" cy="20098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156A552-6B10-4FF3-B1C1-71A51756B0AD}"/>
              </a:ext>
            </a:extLst>
          </p:cNvPr>
          <p:cNvSpPr txBox="1">
            <a:spLocks/>
          </p:cNvSpPr>
          <p:nvPr/>
        </p:nvSpPr>
        <p:spPr>
          <a:xfrm>
            <a:off x="3229764" y="3912578"/>
            <a:ext cx="8359697" cy="25345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3400" b="1" dirty="0"/>
              <a:t>Docker Swarm</a:t>
            </a:r>
          </a:p>
          <a:p>
            <a:pPr algn="just" fontAlgn="base">
              <a:buFont typeface="Wingdings" panose="05000000000000000000" pitchFamily="2" charset="2"/>
              <a:buChar char="Ø"/>
            </a:pPr>
            <a:r>
              <a:rPr lang="en-US" dirty="0"/>
              <a:t>As a platform, Docker has revolutionized the manner software was packaged. Docker Swarm or simply Swarm is an open-source container orchestration platform and is the native clustering engine for and by Docker. Any software, services, or tools that run with Docker containers run equally well in Swarm. Also, Swarm utilizes the same command line from Docker.</a:t>
            </a:r>
          </a:p>
        </p:txBody>
      </p:sp>
      <p:pic>
        <p:nvPicPr>
          <p:cNvPr id="6" name="Picture 5">
            <a:extLst>
              <a:ext uri="{FF2B5EF4-FFF2-40B4-BE49-F238E27FC236}">
                <a16:creationId xmlns:a16="http://schemas.microsoft.com/office/drawing/2014/main" id="{7B631E45-02F6-43CF-A890-480C127DC356}"/>
              </a:ext>
            </a:extLst>
          </p:cNvPr>
          <p:cNvPicPr>
            <a:picLocks noChangeAspect="1"/>
          </p:cNvPicPr>
          <p:nvPr/>
        </p:nvPicPr>
        <p:blipFill>
          <a:blip r:embed="rId3"/>
          <a:stretch>
            <a:fillRect/>
          </a:stretch>
        </p:blipFill>
        <p:spPr>
          <a:xfrm>
            <a:off x="923098" y="3772900"/>
            <a:ext cx="2063496" cy="2813858"/>
          </a:xfrm>
          <a:prstGeom prst="rect">
            <a:avLst/>
          </a:prstGeom>
        </p:spPr>
      </p:pic>
    </p:spTree>
    <p:extLst>
      <p:ext uri="{BB962C8B-B14F-4D97-AF65-F5344CB8AC3E}">
        <p14:creationId xmlns:p14="http://schemas.microsoft.com/office/powerpoint/2010/main" val="425458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DE56-D928-464F-A38B-3BA9DF2AAD3E}"/>
              </a:ext>
            </a:extLst>
          </p:cNvPr>
          <p:cNvSpPr>
            <a:spLocks noGrp="1"/>
          </p:cNvSpPr>
          <p:nvPr>
            <p:ph type="title"/>
          </p:nvPr>
        </p:nvSpPr>
        <p:spPr>
          <a:xfrm>
            <a:off x="838200" y="168016"/>
            <a:ext cx="10515600" cy="1325563"/>
          </a:xfrm>
        </p:spPr>
        <p:txBody>
          <a:bodyPr/>
          <a:lstStyle/>
          <a:p>
            <a:r>
              <a:rPr lang="en-US" dirty="0"/>
              <a:t>Kubernetes VS. Docker Swarm Comparison</a:t>
            </a:r>
          </a:p>
        </p:txBody>
      </p:sp>
      <p:graphicFrame>
        <p:nvGraphicFramePr>
          <p:cNvPr id="4" name="Table 3">
            <a:extLst>
              <a:ext uri="{FF2B5EF4-FFF2-40B4-BE49-F238E27FC236}">
                <a16:creationId xmlns:a16="http://schemas.microsoft.com/office/drawing/2014/main" id="{BDEB31C3-D3E6-4D42-9B64-6703D8F7DA16}"/>
              </a:ext>
            </a:extLst>
          </p:cNvPr>
          <p:cNvGraphicFramePr>
            <a:graphicFrameLocks noGrp="1"/>
          </p:cNvGraphicFramePr>
          <p:nvPr>
            <p:extLst>
              <p:ext uri="{D42A27DB-BD31-4B8C-83A1-F6EECF244321}">
                <p14:modId xmlns:p14="http://schemas.microsoft.com/office/powerpoint/2010/main" val="2501414867"/>
              </p:ext>
            </p:extLst>
          </p:nvPr>
        </p:nvGraphicFramePr>
        <p:xfrm>
          <a:off x="838200" y="1248936"/>
          <a:ext cx="10515600" cy="464593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31042111"/>
                    </a:ext>
                  </a:extLst>
                </a:gridCol>
                <a:gridCol w="3505200">
                  <a:extLst>
                    <a:ext uri="{9D8B030D-6E8A-4147-A177-3AD203B41FA5}">
                      <a16:colId xmlns:a16="http://schemas.microsoft.com/office/drawing/2014/main" val="3094217040"/>
                    </a:ext>
                  </a:extLst>
                </a:gridCol>
                <a:gridCol w="3505200">
                  <a:extLst>
                    <a:ext uri="{9D8B030D-6E8A-4147-A177-3AD203B41FA5}">
                      <a16:colId xmlns:a16="http://schemas.microsoft.com/office/drawing/2014/main" val="2689300626"/>
                    </a:ext>
                  </a:extLst>
                </a:gridCol>
              </a:tblGrid>
              <a:tr h="805458">
                <a:tc>
                  <a:txBody>
                    <a:bodyPr/>
                    <a:lstStyle/>
                    <a:p>
                      <a:endParaRPr lang="en-US" dirty="0"/>
                    </a:p>
                  </a:txBody>
                  <a:tcPr/>
                </a:tc>
                <a:tc>
                  <a:txBody>
                    <a:bodyPr/>
                    <a:lstStyle/>
                    <a:p>
                      <a:pPr algn="ctr"/>
                      <a:r>
                        <a:rPr lang="en-US" sz="3600" dirty="0"/>
                        <a:t>KUBERNETES</a:t>
                      </a:r>
                      <a:endParaRPr lang="en-US" sz="4400" dirty="0"/>
                    </a:p>
                  </a:txBody>
                  <a:tcPr/>
                </a:tc>
                <a:tc>
                  <a:txBody>
                    <a:bodyPr/>
                    <a:lstStyle/>
                    <a:p>
                      <a:pPr algn="ctr"/>
                      <a:r>
                        <a:rPr lang="en-US" sz="3600" dirty="0"/>
                        <a:t>DOCKER SWARM</a:t>
                      </a:r>
                    </a:p>
                  </a:txBody>
                  <a:tcPr/>
                </a:tc>
                <a:extLst>
                  <a:ext uri="{0D108BD9-81ED-4DB2-BD59-A6C34878D82A}">
                    <a16:rowId xmlns:a16="http://schemas.microsoft.com/office/drawing/2014/main" val="24818747"/>
                  </a:ext>
                </a:extLst>
              </a:tr>
              <a:tr h="1441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Application definition</a:t>
                      </a:r>
                    </a:p>
                    <a:p>
                      <a:endParaRPr lang="en-US" dirty="0"/>
                    </a:p>
                  </a:txBody>
                  <a:tcPr/>
                </a:tc>
                <a:tc>
                  <a:txBody>
                    <a:bodyPr/>
                    <a:lstStyle/>
                    <a:p>
                      <a:r>
                        <a:rPr lang="en-US" sz="1600" b="0" i="0" kern="1200" dirty="0">
                          <a:solidFill>
                            <a:schemeClr val="dk1"/>
                          </a:solidFill>
                          <a:effectLst/>
                          <a:latin typeface="+mn-lt"/>
                          <a:ea typeface="+mn-ea"/>
                          <a:cs typeface="+mn-cs"/>
                        </a:rPr>
                        <a:t>An application can be deployed in Kubernetes utilizing a combination of services (or microservices), deployments, and pods.</a:t>
                      </a:r>
                      <a:endParaRPr lang="en-US" sz="1600" dirty="0"/>
                    </a:p>
                  </a:txBody>
                  <a:tcPr/>
                </a:tc>
                <a:tc>
                  <a:txBody>
                    <a:bodyPr/>
                    <a:lstStyle/>
                    <a:p>
                      <a:r>
                        <a:rPr lang="en-US" sz="1600" b="0" i="0" kern="1200" dirty="0">
                          <a:solidFill>
                            <a:schemeClr val="dk1"/>
                          </a:solidFill>
                          <a:effectLst/>
                          <a:latin typeface="+mn-lt"/>
                          <a:ea typeface="+mn-ea"/>
                          <a:cs typeface="+mn-cs"/>
                        </a:rPr>
                        <a:t>The applications can be deployed as micro-services or services in a swarm cluster in Docker Swarm. YAML files can be utilized to identify multi-container. Moreover, Docker compose can install the application.</a:t>
                      </a:r>
                      <a:endParaRPr lang="en-US" sz="1600" dirty="0"/>
                    </a:p>
                  </a:txBody>
                  <a:tcPr/>
                </a:tc>
                <a:extLst>
                  <a:ext uri="{0D108BD9-81ED-4DB2-BD59-A6C34878D82A}">
                    <a16:rowId xmlns:a16="http://schemas.microsoft.com/office/drawing/2014/main" val="2880027590"/>
                  </a:ext>
                </a:extLst>
              </a:tr>
              <a:tr h="183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Networking</a:t>
                      </a:r>
                    </a:p>
                    <a:p>
                      <a:endParaRPr lang="en-US" dirty="0"/>
                    </a:p>
                  </a:txBody>
                  <a:tcPr/>
                </a:tc>
                <a:tc>
                  <a:txBody>
                    <a:bodyPr/>
                    <a:lstStyle/>
                    <a:p>
                      <a:r>
                        <a:rPr lang="en-US" sz="1600" b="0" i="0" kern="1200" dirty="0">
                          <a:solidFill>
                            <a:schemeClr val="dk1"/>
                          </a:solidFill>
                          <a:effectLst/>
                          <a:latin typeface="+mn-lt"/>
                          <a:ea typeface="+mn-ea"/>
                          <a:cs typeface="+mn-cs"/>
                        </a:rPr>
                        <a:t>The networking model is a flat network, allowing all pods to interact with one another. The network policies specify how the pods interact with each other. The flat network is implemented typically as an overlay. The model needs two CIDRs: one for the services and the other from which pods acquire an IP address.</a:t>
                      </a:r>
                      <a:endParaRPr lang="en-US" sz="1600" dirty="0"/>
                    </a:p>
                  </a:txBody>
                  <a:tcPr/>
                </a:tc>
                <a:tc>
                  <a:txBody>
                    <a:bodyPr/>
                    <a:lstStyle/>
                    <a:p>
                      <a:r>
                        <a:rPr lang="en-US" sz="1600" b="0" i="0" kern="1200" dirty="0">
                          <a:solidFill>
                            <a:schemeClr val="dk1"/>
                          </a:solidFill>
                          <a:effectLst/>
                          <a:latin typeface="+mn-lt"/>
                          <a:ea typeface="+mn-ea"/>
                          <a:cs typeface="+mn-cs"/>
                        </a:rPr>
                        <a:t>The Node joining a swarm cluster generates an overlay network for services that span every host in the docker swarm and a host-only docker bridge network for containers. The users have a choice to encrypt container data traffic while creating an overlay network by on their own in docker swarm</a:t>
                      </a:r>
                      <a:endParaRPr lang="en-US" sz="1600" dirty="0"/>
                    </a:p>
                  </a:txBody>
                  <a:tcPr/>
                </a:tc>
                <a:extLst>
                  <a:ext uri="{0D108BD9-81ED-4DB2-BD59-A6C34878D82A}">
                    <a16:rowId xmlns:a16="http://schemas.microsoft.com/office/drawing/2014/main" val="3588310837"/>
                  </a:ext>
                </a:extLst>
              </a:tr>
            </a:tbl>
          </a:graphicData>
        </a:graphic>
      </p:graphicFrame>
    </p:spTree>
    <p:extLst>
      <p:ext uri="{BB962C8B-B14F-4D97-AF65-F5344CB8AC3E}">
        <p14:creationId xmlns:p14="http://schemas.microsoft.com/office/powerpoint/2010/main" val="212861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DE56-D928-464F-A38B-3BA9DF2AAD3E}"/>
              </a:ext>
            </a:extLst>
          </p:cNvPr>
          <p:cNvSpPr>
            <a:spLocks noGrp="1"/>
          </p:cNvSpPr>
          <p:nvPr>
            <p:ph type="title"/>
          </p:nvPr>
        </p:nvSpPr>
        <p:spPr>
          <a:xfrm>
            <a:off x="838200" y="168016"/>
            <a:ext cx="10515600" cy="1325563"/>
          </a:xfrm>
        </p:spPr>
        <p:txBody>
          <a:bodyPr/>
          <a:lstStyle/>
          <a:p>
            <a:r>
              <a:rPr lang="en-US" dirty="0"/>
              <a:t>Kubernetes VS. Docker Swarm Comparison</a:t>
            </a:r>
          </a:p>
        </p:txBody>
      </p:sp>
      <p:graphicFrame>
        <p:nvGraphicFramePr>
          <p:cNvPr id="4" name="Table 3">
            <a:extLst>
              <a:ext uri="{FF2B5EF4-FFF2-40B4-BE49-F238E27FC236}">
                <a16:creationId xmlns:a16="http://schemas.microsoft.com/office/drawing/2014/main" id="{BDEB31C3-D3E6-4D42-9B64-6703D8F7DA16}"/>
              </a:ext>
            </a:extLst>
          </p:cNvPr>
          <p:cNvGraphicFramePr>
            <a:graphicFrameLocks noGrp="1"/>
          </p:cNvGraphicFramePr>
          <p:nvPr>
            <p:extLst>
              <p:ext uri="{D42A27DB-BD31-4B8C-83A1-F6EECF244321}">
                <p14:modId xmlns:p14="http://schemas.microsoft.com/office/powerpoint/2010/main" val="702860759"/>
              </p:ext>
            </p:extLst>
          </p:nvPr>
        </p:nvGraphicFramePr>
        <p:xfrm>
          <a:off x="838200" y="1338146"/>
          <a:ext cx="10515600" cy="443607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31042111"/>
                    </a:ext>
                  </a:extLst>
                </a:gridCol>
                <a:gridCol w="3505200">
                  <a:extLst>
                    <a:ext uri="{9D8B030D-6E8A-4147-A177-3AD203B41FA5}">
                      <a16:colId xmlns:a16="http://schemas.microsoft.com/office/drawing/2014/main" val="3094217040"/>
                    </a:ext>
                  </a:extLst>
                </a:gridCol>
                <a:gridCol w="3505200">
                  <a:extLst>
                    <a:ext uri="{9D8B030D-6E8A-4147-A177-3AD203B41FA5}">
                      <a16:colId xmlns:a16="http://schemas.microsoft.com/office/drawing/2014/main" val="2689300626"/>
                    </a:ext>
                  </a:extLst>
                </a:gridCol>
              </a:tblGrid>
              <a:tr h="805458">
                <a:tc>
                  <a:txBody>
                    <a:bodyPr/>
                    <a:lstStyle/>
                    <a:p>
                      <a:endParaRPr lang="en-US" dirty="0"/>
                    </a:p>
                  </a:txBody>
                  <a:tcPr/>
                </a:tc>
                <a:tc>
                  <a:txBody>
                    <a:bodyPr/>
                    <a:lstStyle/>
                    <a:p>
                      <a:pPr algn="ctr"/>
                      <a:r>
                        <a:rPr lang="en-US" sz="3600" dirty="0"/>
                        <a:t>KUBERNETES</a:t>
                      </a:r>
                      <a:endParaRPr lang="en-US" sz="4400" dirty="0"/>
                    </a:p>
                  </a:txBody>
                  <a:tcPr/>
                </a:tc>
                <a:tc>
                  <a:txBody>
                    <a:bodyPr/>
                    <a:lstStyle/>
                    <a:p>
                      <a:pPr algn="ctr"/>
                      <a:r>
                        <a:rPr lang="en-US" sz="3600" dirty="0"/>
                        <a:t>DOCKER SWARM</a:t>
                      </a:r>
                    </a:p>
                  </a:txBody>
                  <a:tcPr/>
                </a:tc>
                <a:extLst>
                  <a:ext uri="{0D108BD9-81ED-4DB2-BD59-A6C34878D82A}">
                    <a16:rowId xmlns:a16="http://schemas.microsoft.com/office/drawing/2014/main" val="24818747"/>
                  </a:ext>
                </a:extLst>
              </a:tr>
              <a:tr h="1441409">
                <a:tc>
                  <a:txBody>
                    <a:bodyPr/>
                    <a:lstStyle/>
                    <a:p>
                      <a:pPr fontAlgn="base"/>
                      <a:r>
                        <a:rPr lang="en-US" sz="1800" b="1" i="0" kern="1200" dirty="0">
                          <a:solidFill>
                            <a:schemeClr val="dk1"/>
                          </a:solidFill>
                          <a:effectLst/>
                          <a:latin typeface="+mn-lt"/>
                          <a:ea typeface="+mn-ea"/>
                          <a:cs typeface="+mn-cs"/>
                        </a:rPr>
                        <a:t>Scalability</a:t>
                      </a:r>
                    </a:p>
                    <a:p>
                      <a:endParaRPr lang="en-US" dirty="0"/>
                    </a:p>
                  </a:txBody>
                  <a:tcPr/>
                </a:tc>
                <a:tc>
                  <a:txBody>
                    <a:bodyPr/>
                    <a:lstStyle/>
                    <a:p>
                      <a:r>
                        <a:rPr lang="en-US" sz="1600" b="0" i="0" kern="1200" dirty="0">
                          <a:solidFill>
                            <a:schemeClr val="dk1"/>
                          </a:solidFill>
                          <a:effectLst/>
                          <a:latin typeface="+mn-lt"/>
                          <a:ea typeface="+mn-ea"/>
                          <a:cs typeface="+mn-cs"/>
                        </a:rPr>
                        <a:t>For distributed systems, Kubernetes is more of an all-in-one framework. It is a complex system because it provides strong guarantees about the cluster state and a unified set of APIs. This slows down container scaling and deployment.</a:t>
                      </a:r>
                      <a:endParaRPr lang="en-US" sz="1400" dirty="0"/>
                    </a:p>
                  </a:txBody>
                  <a:tcPr/>
                </a:tc>
                <a:tc>
                  <a:txBody>
                    <a:bodyPr/>
                    <a:lstStyle/>
                    <a:p>
                      <a:r>
                        <a:rPr lang="en-US" sz="1600" b="0" i="0" kern="1200" dirty="0">
                          <a:solidFill>
                            <a:schemeClr val="dk1"/>
                          </a:solidFill>
                          <a:effectLst/>
                          <a:latin typeface="+mn-lt"/>
                          <a:ea typeface="+mn-ea"/>
                          <a:cs typeface="+mn-cs"/>
                        </a:rPr>
                        <a:t>Docker Swarm, when compared to Kubernetes, can deploy container much faster and this allows faster reaction times to scale on demand.</a:t>
                      </a:r>
                      <a:endParaRPr lang="en-US" sz="1600" dirty="0"/>
                    </a:p>
                  </a:txBody>
                  <a:tcPr/>
                </a:tc>
                <a:extLst>
                  <a:ext uri="{0D108BD9-81ED-4DB2-BD59-A6C34878D82A}">
                    <a16:rowId xmlns:a16="http://schemas.microsoft.com/office/drawing/2014/main" val="2880027590"/>
                  </a:ext>
                </a:extLst>
              </a:tr>
              <a:tr h="1832299">
                <a:tc>
                  <a:txBody>
                    <a:bodyPr/>
                    <a:lstStyle/>
                    <a:p>
                      <a:pPr fontAlgn="base"/>
                      <a:r>
                        <a:rPr lang="en-US" sz="1800" b="1" i="0" kern="1200" dirty="0">
                          <a:solidFill>
                            <a:schemeClr val="dk1"/>
                          </a:solidFill>
                          <a:effectLst/>
                          <a:latin typeface="+mn-lt"/>
                          <a:ea typeface="+mn-ea"/>
                          <a:cs typeface="+mn-cs"/>
                        </a:rPr>
                        <a:t>High Availability</a:t>
                      </a:r>
                    </a:p>
                    <a:p>
                      <a:endParaRPr lang="en-US" dirty="0"/>
                    </a:p>
                  </a:txBody>
                  <a:tcPr/>
                </a:tc>
                <a:tc>
                  <a:txBody>
                    <a:bodyPr/>
                    <a:lstStyle/>
                    <a:p>
                      <a:r>
                        <a:rPr lang="en-US" sz="1600" b="0" i="0" kern="1200" dirty="0">
                          <a:solidFill>
                            <a:schemeClr val="dk1"/>
                          </a:solidFill>
                          <a:effectLst/>
                          <a:latin typeface="+mn-lt"/>
                          <a:ea typeface="+mn-ea"/>
                          <a:cs typeface="+mn-cs"/>
                        </a:rPr>
                        <a:t>All the pods in </a:t>
                      </a:r>
                      <a:r>
                        <a:rPr lang="en-US" sz="1600" b="0" i="0" kern="1200" dirty="0" err="1">
                          <a:solidFill>
                            <a:schemeClr val="dk1"/>
                          </a:solidFill>
                          <a:effectLst/>
                          <a:latin typeface="+mn-lt"/>
                          <a:ea typeface="+mn-ea"/>
                          <a:cs typeface="+mn-cs"/>
                        </a:rPr>
                        <a:t>kubernetes</a:t>
                      </a:r>
                      <a:r>
                        <a:rPr lang="en-US" sz="1600" b="0" i="0" kern="1200" dirty="0">
                          <a:solidFill>
                            <a:schemeClr val="dk1"/>
                          </a:solidFill>
                          <a:effectLst/>
                          <a:latin typeface="+mn-lt"/>
                          <a:ea typeface="+mn-ea"/>
                          <a:cs typeface="+mn-cs"/>
                        </a:rPr>
                        <a:t> are distributed among nodes and this offers high availability by tolerating the failure of application. Load balancing services in </a:t>
                      </a:r>
                      <a:r>
                        <a:rPr lang="en-US" sz="1600" b="0" i="0" kern="1200" dirty="0" err="1">
                          <a:solidFill>
                            <a:schemeClr val="dk1"/>
                          </a:solidFill>
                          <a:effectLst/>
                          <a:latin typeface="+mn-lt"/>
                          <a:ea typeface="+mn-ea"/>
                          <a:cs typeface="+mn-cs"/>
                        </a:rPr>
                        <a:t>kubernetes</a:t>
                      </a:r>
                      <a:r>
                        <a:rPr lang="en-US" sz="1600" b="0" i="0" kern="1200" dirty="0">
                          <a:solidFill>
                            <a:schemeClr val="dk1"/>
                          </a:solidFill>
                          <a:effectLst/>
                          <a:latin typeface="+mn-lt"/>
                          <a:ea typeface="+mn-ea"/>
                          <a:cs typeface="+mn-cs"/>
                        </a:rPr>
                        <a:t> detect unhealthy pods and get rid of them. So, this supports high availability.</a:t>
                      </a:r>
                      <a:endParaRPr lang="en-US" sz="1400" dirty="0"/>
                    </a:p>
                  </a:txBody>
                  <a:tcPr/>
                </a:tc>
                <a:tc>
                  <a:txBody>
                    <a:bodyPr/>
                    <a:lstStyle/>
                    <a:p>
                      <a:r>
                        <a:rPr lang="en-US" sz="1600" b="0" i="0" kern="1200" dirty="0">
                          <a:solidFill>
                            <a:schemeClr val="dk1"/>
                          </a:solidFill>
                          <a:effectLst/>
                          <a:latin typeface="+mn-lt"/>
                          <a:ea typeface="+mn-ea"/>
                          <a:cs typeface="+mn-cs"/>
                        </a:rPr>
                        <a:t>As the services can be replicated in Swarm nodes, Docker Swarm also offers high availability. The Swarm manager nodes in Docker Swarm are responsible for the entire cluster and handle the worker nodes’ resources.</a:t>
                      </a:r>
                      <a:endParaRPr lang="en-US" sz="1400" dirty="0"/>
                    </a:p>
                  </a:txBody>
                  <a:tcPr/>
                </a:tc>
                <a:extLst>
                  <a:ext uri="{0D108BD9-81ED-4DB2-BD59-A6C34878D82A}">
                    <a16:rowId xmlns:a16="http://schemas.microsoft.com/office/drawing/2014/main" val="3588310837"/>
                  </a:ext>
                </a:extLst>
              </a:tr>
            </a:tbl>
          </a:graphicData>
        </a:graphic>
      </p:graphicFrame>
    </p:spTree>
    <p:extLst>
      <p:ext uri="{BB962C8B-B14F-4D97-AF65-F5344CB8AC3E}">
        <p14:creationId xmlns:p14="http://schemas.microsoft.com/office/powerpoint/2010/main" val="297494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DE56-D928-464F-A38B-3BA9DF2AAD3E}"/>
              </a:ext>
            </a:extLst>
          </p:cNvPr>
          <p:cNvSpPr>
            <a:spLocks noGrp="1"/>
          </p:cNvSpPr>
          <p:nvPr>
            <p:ph type="title"/>
          </p:nvPr>
        </p:nvSpPr>
        <p:spPr>
          <a:xfrm>
            <a:off x="838200" y="145713"/>
            <a:ext cx="10515600" cy="1325563"/>
          </a:xfrm>
        </p:spPr>
        <p:txBody>
          <a:bodyPr/>
          <a:lstStyle/>
          <a:p>
            <a:r>
              <a:rPr lang="en-US" dirty="0"/>
              <a:t>Kubernetes VS. Docker Swarm Comparison</a:t>
            </a:r>
          </a:p>
        </p:txBody>
      </p:sp>
      <p:graphicFrame>
        <p:nvGraphicFramePr>
          <p:cNvPr id="4" name="Table 3">
            <a:extLst>
              <a:ext uri="{FF2B5EF4-FFF2-40B4-BE49-F238E27FC236}">
                <a16:creationId xmlns:a16="http://schemas.microsoft.com/office/drawing/2014/main" id="{BDEB31C3-D3E6-4D42-9B64-6703D8F7DA16}"/>
              </a:ext>
            </a:extLst>
          </p:cNvPr>
          <p:cNvGraphicFramePr>
            <a:graphicFrameLocks noGrp="1"/>
          </p:cNvGraphicFramePr>
          <p:nvPr>
            <p:extLst>
              <p:ext uri="{D42A27DB-BD31-4B8C-83A1-F6EECF244321}">
                <p14:modId xmlns:p14="http://schemas.microsoft.com/office/powerpoint/2010/main" val="2726625975"/>
              </p:ext>
            </p:extLst>
          </p:nvPr>
        </p:nvGraphicFramePr>
        <p:xfrm>
          <a:off x="838200" y="1304692"/>
          <a:ext cx="10515600" cy="492375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31042111"/>
                    </a:ext>
                  </a:extLst>
                </a:gridCol>
                <a:gridCol w="3505200">
                  <a:extLst>
                    <a:ext uri="{9D8B030D-6E8A-4147-A177-3AD203B41FA5}">
                      <a16:colId xmlns:a16="http://schemas.microsoft.com/office/drawing/2014/main" val="3094217040"/>
                    </a:ext>
                  </a:extLst>
                </a:gridCol>
                <a:gridCol w="3505200">
                  <a:extLst>
                    <a:ext uri="{9D8B030D-6E8A-4147-A177-3AD203B41FA5}">
                      <a16:colId xmlns:a16="http://schemas.microsoft.com/office/drawing/2014/main" val="2689300626"/>
                    </a:ext>
                  </a:extLst>
                </a:gridCol>
              </a:tblGrid>
              <a:tr h="805458">
                <a:tc>
                  <a:txBody>
                    <a:bodyPr/>
                    <a:lstStyle/>
                    <a:p>
                      <a:endParaRPr lang="en-US" dirty="0"/>
                    </a:p>
                  </a:txBody>
                  <a:tcPr/>
                </a:tc>
                <a:tc>
                  <a:txBody>
                    <a:bodyPr/>
                    <a:lstStyle/>
                    <a:p>
                      <a:pPr algn="ctr"/>
                      <a:r>
                        <a:rPr lang="en-US" sz="3600" dirty="0"/>
                        <a:t>KUBERNETES</a:t>
                      </a:r>
                      <a:endParaRPr lang="en-US" sz="4400" dirty="0"/>
                    </a:p>
                  </a:txBody>
                  <a:tcPr/>
                </a:tc>
                <a:tc>
                  <a:txBody>
                    <a:bodyPr/>
                    <a:lstStyle/>
                    <a:p>
                      <a:pPr algn="ctr"/>
                      <a:r>
                        <a:rPr lang="en-US" sz="3600" dirty="0"/>
                        <a:t>DOCKER SWARM</a:t>
                      </a:r>
                    </a:p>
                  </a:txBody>
                  <a:tcPr/>
                </a:tc>
                <a:extLst>
                  <a:ext uri="{0D108BD9-81ED-4DB2-BD59-A6C34878D82A}">
                    <a16:rowId xmlns:a16="http://schemas.microsoft.com/office/drawing/2014/main" val="24818747"/>
                  </a:ext>
                </a:extLst>
              </a:tr>
              <a:tr h="1441409">
                <a:tc>
                  <a:txBody>
                    <a:bodyPr/>
                    <a:lstStyle/>
                    <a:p>
                      <a:pPr fontAlgn="base"/>
                      <a:r>
                        <a:rPr lang="en-US" sz="1800" b="1" i="0" kern="1200" dirty="0">
                          <a:solidFill>
                            <a:schemeClr val="dk1"/>
                          </a:solidFill>
                          <a:effectLst/>
                          <a:latin typeface="+mn-lt"/>
                          <a:ea typeface="+mn-ea"/>
                          <a:cs typeface="+mn-cs"/>
                        </a:rPr>
                        <a:t>Container Setup</a:t>
                      </a:r>
                    </a:p>
                    <a:p>
                      <a:endParaRPr lang="en-US" dirty="0"/>
                    </a:p>
                  </a:txBody>
                  <a:tcPr/>
                </a:tc>
                <a:tc>
                  <a:txBody>
                    <a:bodyPr/>
                    <a:lstStyle/>
                    <a:p>
                      <a:pPr algn="just"/>
                      <a:r>
                        <a:rPr lang="en-US" sz="1600" b="0" i="0" kern="1200" dirty="0">
                          <a:solidFill>
                            <a:schemeClr val="dk1"/>
                          </a:solidFill>
                          <a:effectLst/>
                          <a:latin typeface="+mn-lt"/>
                          <a:ea typeface="+mn-ea"/>
                          <a:cs typeface="+mn-cs"/>
                        </a:rPr>
                        <a:t>Kubernetes utilizes its own YAML, API, and client definitions and each of these differ from that of standard docker equivalents. That is to say, you cannot utilize Docker Compose nor Docker CLI to define containers. While switching platforms, YAML definitions and commands need to be rewritten.</a:t>
                      </a:r>
                      <a:endParaRPr lang="en-US" sz="1200" dirty="0"/>
                    </a:p>
                  </a:txBody>
                  <a:tcPr/>
                </a:tc>
                <a:tc>
                  <a:txBody>
                    <a:bodyPr/>
                    <a:lstStyle/>
                    <a:p>
                      <a:pPr algn="just"/>
                      <a:r>
                        <a:rPr lang="en-US" sz="1600" b="0" i="0" kern="1200" dirty="0">
                          <a:solidFill>
                            <a:schemeClr val="dk1"/>
                          </a:solidFill>
                          <a:effectLst/>
                          <a:latin typeface="+mn-lt"/>
                          <a:ea typeface="+mn-ea"/>
                          <a:cs typeface="+mn-cs"/>
                        </a:rPr>
                        <a:t>The Docker Swarm API doesn’t entirely encompass all of Docker’s commands but offers much of the familiar functionality from Docker. It supports most of the tools that run with Docker. Nevertheless, if Docker API is deficient of a particular operation, there doesn’t exist an easy way around it utilizing Swarm.</a:t>
                      </a:r>
                      <a:endParaRPr lang="en-US" sz="1400" dirty="0"/>
                    </a:p>
                  </a:txBody>
                  <a:tcPr/>
                </a:tc>
                <a:extLst>
                  <a:ext uri="{0D108BD9-81ED-4DB2-BD59-A6C34878D82A}">
                    <a16:rowId xmlns:a16="http://schemas.microsoft.com/office/drawing/2014/main" val="2880027590"/>
                  </a:ext>
                </a:extLst>
              </a:tr>
              <a:tr h="1832299">
                <a:tc>
                  <a:txBody>
                    <a:bodyPr/>
                    <a:lstStyle/>
                    <a:p>
                      <a:pPr fontAlgn="base"/>
                      <a:r>
                        <a:rPr lang="en-US" sz="1800" b="1" i="0" kern="1200" dirty="0">
                          <a:solidFill>
                            <a:schemeClr val="dk1"/>
                          </a:solidFill>
                          <a:effectLst/>
                          <a:latin typeface="+mn-lt"/>
                          <a:ea typeface="+mn-ea"/>
                          <a:cs typeface="+mn-cs"/>
                        </a:rPr>
                        <a:t>Load Balancing</a:t>
                      </a:r>
                    </a:p>
                    <a:p>
                      <a:endParaRPr lang="en-US" dirty="0"/>
                    </a:p>
                  </a:txBody>
                  <a:tcPr/>
                </a:tc>
                <a:tc>
                  <a:txBody>
                    <a:bodyPr/>
                    <a:lstStyle/>
                    <a:p>
                      <a:r>
                        <a:rPr lang="en-US" sz="1600" b="0" i="0" kern="1200" dirty="0">
                          <a:solidFill>
                            <a:schemeClr val="dk1"/>
                          </a:solidFill>
                          <a:effectLst/>
                          <a:latin typeface="+mn-lt"/>
                          <a:ea typeface="+mn-ea"/>
                          <a:cs typeface="+mn-cs"/>
                        </a:rPr>
                        <a:t>Pods are exposed via service, which can be utilized as a load balancer within the cluster. Generally, an ingress is utilized for load balancing.</a:t>
                      </a:r>
                      <a:endParaRPr lang="en-US" sz="1200" dirty="0"/>
                    </a:p>
                  </a:txBody>
                  <a:tcPr/>
                </a:tc>
                <a:tc>
                  <a:txBody>
                    <a:bodyPr/>
                    <a:lstStyle/>
                    <a:p>
                      <a:r>
                        <a:rPr lang="en-US" sz="1600" b="0" i="0" kern="1200" dirty="0">
                          <a:solidFill>
                            <a:schemeClr val="dk1"/>
                          </a:solidFill>
                          <a:effectLst/>
                          <a:latin typeface="+mn-lt"/>
                          <a:ea typeface="+mn-ea"/>
                          <a:cs typeface="+mn-cs"/>
                        </a:rPr>
                        <a:t>Swarm mode consists of a DNS element that can be utilized for distributing incoming requests to a service name. Services can be assigned automatically or can run on ports specified by the user.</a:t>
                      </a:r>
                      <a:endParaRPr lang="en-US" sz="1200" dirty="0"/>
                    </a:p>
                  </a:txBody>
                  <a:tcPr/>
                </a:tc>
                <a:extLst>
                  <a:ext uri="{0D108BD9-81ED-4DB2-BD59-A6C34878D82A}">
                    <a16:rowId xmlns:a16="http://schemas.microsoft.com/office/drawing/2014/main" val="3588310837"/>
                  </a:ext>
                </a:extLst>
              </a:tr>
            </a:tbl>
          </a:graphicData>
        </a:graphic>
      </p:graphicFrame>
    </p:spTree>
    <p:extLst>
      <p:ext uri="{BB962C8B-B14F-4D97-AF65-F5344CB8AC3E}">
        <p14:creationId xmlns:p14="http://schemas.microsoft.com/office/powerpoint/2010/main" val="197395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0367-BCED-4089-9D33-DE8164B73B85}"/>
              </a:ext>
            </a:extLst>
          </p:cNvPr>
          <p:cNvSpPr>
            <a:spLocks noGrp="1"/>
          </p:cNvSpPr>
          <p:nvPr>
            <p:ph type="title"/>
          </p:nvPr>
        </p:nvSpPr>
        <p:spPr/>
        <p:txBody>
          <a:bodyPr/>
          <a:lstStyle/>
          <a:p>
            <a:r>
              <a:rPr lang="en-US" dirty="0"/>
              <a:t>Kubernetes and DevOps: How it works</a:t>
            </a:r>
          </a:p>
        </p:txBody>
      </p:sp>
      <p:sp>
        <p:nvSpPr>
          <p:cNvPr id="3" name="Content Placeholder 2">
            <a:extLst>
              <a:ext uri="{FF2B5EF4-FFF2-40B4-BE49-F238E27FC236}">
                <a16:creationId xmlns:a16="http://schemas.microsoft.com/office/drawing/2014/main" id="{E1A40C6F-958C-4444-9F91-59B63CB30856}"/>
              </a:ext>
            </a:extLst>
          </p:cNvPr>
          <p:cNvSpPr>
            <a:spLocks noGrp="1"/>
          </p:cNvSpPr>
          <p:nvPr>
            <p:ph idx="1"/>
          </p:nvPr>
        </p:nvSpPr>
        <p:spPr>
          <a:xfrm>
            <a:off x="838200" y="1253331"/>
            <a:ext cx="10515600" cy="4351338"/>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As a portable open-source system for automating functions such as deployment, scaling, management and orchestration of applications organized as distinct logical units or clusters, Kubernetes has been significantly useful as a cloud program in the realm of DevOps.</a:t>
            </a:r>
          </a:p>
          <a:p>
            <a:pPr marL="0" indent="0">
              <a:buNone/>
            </a:pPr>
            <a:endParaRPr lang="en-US" dirty="0"/>
          </a:p>
          <a:p>
            <a:pPr>
              <a:buFont typeface="Wingdings" panose="05000000000000000000" pitchFamily="2" charset="2"/>
              <a:buChar char="Ø"/>
            </a:pPr>
            <a:r>
              <a:rPr lang="en-US" dirty="0"/>
              <a:t>Considered as a breakthrough for DevOps, Kubernetes works on a ‘write once, run anywhere’ principle. It is enabled to control deployments, and not just infrastructure in addition to providing support for introspection and debugging.</a:t>
            </a:r>
          </a:p>
        </p:txBody>
      </p:sp>
    </p:spTree>
    <p:extLst>
      <p:ext uri="{BB962C8B-B14F-4D97-AF65-F5344CB8AC3E}">
        <p14:creationId xmlns:p14="http://schemas.microsoft.com/office/powerpoint/2010/main" val="74655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9BD5-62B1-4C29-9F0F-63A006B3EB30}"/>
              </a:ext>
            </a:extLst>
          </p:cNvPr>
          <p:cNvSpPr>
            <a:spLocks noGrp="1"/>
          </p:cNvSpPr>
          <p:nvPr>
            <p:ph type="title"/>
          </p:nvPr>
        </p:nvSpPr>
        <p:spPr/>
        <p:txBody>
          <a:bodyPr/>
          <a:lstStyle/>
          <a:p>
            <a:r>
              <a:rPr lang="en-US" dirty="0"/>
              <a:t>Kubernetes and DevOps: How it works</a:t>
            </a:r>
          </a:p>
        </p:txBody>
      </p:sp>
      <p:sp>
        <p:nvSpPr>
          <p:cNvPr id="3" name="Content Placeholder 2">
            <a:extLst>
              <a:ext uri="{FF2B5EF4-FFF2-40B4-BE49-F238E27FC236}">
                <a16:creationId xmlns:a16="http://schemas.microsoft.com/office/drawing/2014/main" id="{DBA8D115-647B-4669-B938-C0D5328E816E}"/>
              </a:ext>
            </a:extLst>
          </p:cNvPr>
          <p:cNvSpPr>
            <a:spLocks noGrp="1"/>
          </p:cNvSpPr>
          <p:nvPr>
            <p:ph idx="1"/>
          </p:nvPr>
        </p:nvSpPr>
        <p:spPr>
          <a:xfrm>
            <a:off x="838200" y="1825625"/>
            <a:ext cx="10515600" cy="4059360"/>
          </a:xfrm>
        </p:spPr>
        <p:txBody>
          <a:bodyPr>
            <a:normAutofit/>
          </a:bodyPr>
          <a:lstStyle/>
          <a:p>
            <a:pPr marL="0" indent="0">
              <a:buNone/>
            </a:pPr>
            <a:r>
              <a:rPr lang="en-US" b="1" dirty="0"/>
              <a:t>Cluster computing</a:t>
            </a:r>
          </a:p>
          <a:p>
            <a:pPr>
              <a:buFont typeface="Wingdings" panose="05000000000000000000" pitchFamily="2" charset="2"/>
              <a:buChar char="Ø"/>
            </a:pPr>
            <a:r>
              <a:rPr lang="en-US" dirty="0"/>
              <a:t>Developed by Google, Kubernetes is functionally designed to be readily accessible and available as a cluster of computers that are linked together to work as a single unit. This precludes the need to consider factors of machine compatibility and installation to support specific functionalities. Deploying this necessitates packaging individual applications as containers; that is, detaching them from individual hosts.</a:t>
            </a:r>
          </a:p>
        </p:txBody>
      </p:sp>
    </p:spTree>
    <p:extLst>
      <p:ext uri="{BB962C8B-B14F-4D97-AF65-F5344CB8AC3E}">
        <p14:creationId xmlns:p14="http://schemas.microsoft.com/office/powerpoint/2010/main" val="118375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0F07-CF71-45BF-8CA5-48DE4BEDB326}"/>
              </a:ext>
            </a:extLst>
          </p:cNvPr>
          <p:cNvSpPr>
            <a:spLocks noGrp="1"/>
          </p:cNvSpPr>
          <p:nvPr>
            <p:ph type="ctrTitle"/>
          </p:nvPr>
        </p:nvSpPr>
        <p:spPr/>
        <p:txBody>
          <a:bodyPr/>
          <a:lstStyle/>
          <a:p>
            <a:r>
              <a:rPr lang="en-US" dirty="0"/>
              <a:t>KUBERNETES</a:t>
            </a:r>
          </a:p>
        </p:txBody>
      </p:sp>
      <p:sp>
        <p:nvSpPr>
          <p:cNvPr id="3" name="Subtitle 2">
            <a:extLst>
              <a:ext uri="{FF2B5EF4-FFF2-40B4-BE49-F238E27FC236}">
                <a16:creationId xmlns:a16="http://schemas.microsoft.com/office/drawing/2014/main" id="{2D426808-456C-4E88-8792-3DD12E46E2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923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9BD5-62B1-4C29-9F0F-63A006B3EB30}"/>
              </a:ext>
            </a:extLst>
          </p:cNvPr>
          <p:cNvSpPr>
            <a:spLocks noGrp="1"/>
          </p:cNvSpPr>
          <p:nvPr>
            <p:ph type="title"/>
          </p:nvPr>
        </p:nvSpPr>
        <p:spPr/>
        <p:txBody>
          <a:bodyPr/>
          <a:lstStyle/>
          <a:p>
            <a:r>
              <a:rPr lang="en-US" dirty="0"/>
              <a:t>Kubernetes and DevOps: How it works</a:t>
            </a:r>
          </a:p>
        </p:txBody>
      </p:sp>
      <p:sp>
        <p:nvSpPr>
          <p:cNvPr id="3" name="Content Placeholder 2">
            <a:extLst>
              <a:ext uri="{FF2B5EF4-FFF2-40B4-BE49-F238E27FC236}">
                <a16:creationId xmlns:a16="http://schemas.microsoft.com/office/drawing/2014/main" id="{DBA8D115-647B-4669-B938-C0D5328E816E}"/>
              </a:ext>
            </a:extLst>
          </p:cNvPr>
          <p:cNvSpPr>
            <a:spLocks noGrp="1"/>
          </p:cNvSpPr>
          <p:nvPr>
            <p:ph idx="1"/>
          </p:nvPr>
        </p:nvSpPr>
        <p:spPr>
          <a:xfrm>
            <a:off x="838200" y="1395046"/>
            <a:ext cx="10515600" cy="4712677"/>
          </a:xfrm>
        </p:spPr>
        <p:txBody>
          <a:bodyPr>
            <a:normAutofit fontScale="92500" lnSpcReduction="10000"/>
          </a:bodyPr>
          <a:lstStyle/>
          <a:p>
            <a:pPr marL="0" indent="0" fontAlgn="base">
              <a:buNone/>
            </a:pPr>
            <a:r>
              <a:rPr lang="en-US" b="1" dirty="0"/>
              <a:t>Extendable application platform that supports third-party apps</a:t>
            </a:r>
          </a:p>
          <a:p>
            <a:pPr algn="just">
              <a:buFont typeface="Wingdings" panose="05000000000000000000" pitchFamily="2" charset="2"/>
              <a:buChar char="Ø"/>
            </a:pPr>
            <a:r>
              <a:rPr lang="en-US" dirty="0"/>
              <a:t>Enabled with a container runtime interface (CRI), Kubernetes offers a certain degree of extensibility. Inherently feature-rich, Kubernetes allows for the use of different container apps such as Docker containers, </a:t>
            </a:r>
            <a:r>
              <a:rPr lang="en-US" dirty="0" err="1"/>
              <a:t>rkt</a:t>
            </a:r>
            <a:r>
              <a:rPr lang="en-US" dirty="0"/>
              <a:t>, Windows containers, and others based on an open container initiative (OCI). As a tool, Kubernetes ensures that third-party resources help users work with their own custom features such as scheduling. As it enables seamless deployment of applications such as Cassandra, Spark, MySQL, and so on merely with the push of a button, Kubernetes provides ample flexibility by allowing users to choose an optimal container orchestration system that suits a specific purpose. Additionally, its user-driven OS facilitates easier selection of a container orchestrator. Kubernetes makes it easy to leverage containers to modularize apps.</a:t>
            </a:r>
          </a:p>
        </p:txBody>
      </p:sp>
    </p:spTree>
    <p:extLst>
      <p:ext uri="{BB962C8B-B14F-4D97-AF65-F5344CB8AC3E}">
        <p14:creationId xmlns:p14="http://schemas.microsoft.com/office/powerpoint/2010/main" val="289457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9BD5-62B1-4C29-9F0F-63A006B3EB30}"/>
              </a:ext>
            </a:extLst>
          </p:cNvPr>
          <p:cNvSpPr>
            <a:spLocks noGrp="1"/>
          </p:cNvSpPr>
          <p:nvPr>
            <p:ph type="title"/>
          </p:nvPr>
        </p:nvSpPr>
        <p:spPr/>
        <p:txBody>
          <a:bodyPr/>
          <a:lstStyle/>
          <a:p>
            <a:r>
              <a:rPr lang="en-US" dirty="0"/>
              <a:t>Kubernetes and DevOps: How it works</a:t>
            </a:r>
          </a:p>
        </p:txBody>
      </p:sp>
      <p:sp>
        <p:nvSpPr>
          <p:cNvPr id="3" name="Content Placeholder 2">
            <a:extLst>
              <a:ext uri="{FF2B5EF4-FFF2-40B4-BE49-F238E27FC236}">
                <a16:creationId xmlns:a16="http://schemas.microsoft.com/office/drawing/2014/main" id="{DBA8D115-647B-4669-B938-C0D5328E816E}"/>
              </a:ext>
            </a:extLst>
          </p:cNvPr>
          <p:cNvSpPr>
            <a:spLocks noGrp="1"/>
          </p:cNvSpPr>
          <p:nvPr>
            <p:ph idx="1"/>
          </p:nvPr>
        </p:nvSpPr>
        <p:spPr>
          <a:xfrm>
            <a:off x="838200" y="1512278"/>
            <a:ext cx="10515600" cy="5111260"/>
          </a:xfrm>
        </p:spPr>
        <p:txBody>
          <a:bodyPr>
            <a:normAutofit lnSpcReduction="10000"/>
          </a:bodyPr>
          <a:lstStyle/>
          <a:p>
            <a:pPr marL="0" indent="0" fontAlgn="base">
              <a:buNone/>
            </a:pPr>
            <a:r>
              <a:rPr lang="en-US" b="1" dirty="0"/>
              <a:t>Infrastructure enhancement</a:t>
            </a:r>
          </a:p>
          <a:p>
            <a:pPr algn="just">
              <a:buFont typeface="Wingdings" panose="05000000000000000000" pitchFamily="2" charset="2"/>
              <a:buChar char="Ø"/>
            </a:pPr>
            <a:r>
              <a:rPr lang="en-US" dirty="0"/>
              <a:t>Based on user and ecosystem needs, Kubernetes is particularly looking at expanding its functionalities through several infrastructural enhancements in terms of increased storage capabilities, scheduler capabilities and client capabilities. Additionally, installation is being streamlined by seamlessly integrating it with its dependencies for distributors such as Linux. This enables quick installation across several platforms. Not just that, Kubernetes also seeks to cut infrastructure costs to a reasonable extent in large scale deployments. The overhead deployment costs are significantly reduced owing to its cluster system. Kubernetes efficiently runs several containers on the same hosts, making maximum use of the available resources. This reduces the number of required servers, thereby largely reducing costs.</a:t>
            </a:r>
          </a:p>
        </p:txBody>
      </p:sp>
    </p:spTree>
    <p:extLst>
      <p:ext uri="{BB962C8B-B14F-4D97-AF65-F5344CB8AC3E}">
        <p14:creationId xmlns:p14="http://schemas.microsoft.com/office/powerpoint/2010/main" val="1040285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9BD5-62B1-4C29-9F0F-63A006B3EB30}"/>
              </a:ext>
            </a:extLst>
          </p:cNvPr>
          <p:cNvSpPr>
            <a:spLocks noGrp="1"/>
          </p:cNvSpPr>
          <p:nvPr>
            <p:ph type="title"/>
          </p:nvPr>
        </p:nvSpPr>
        <p:spPr/>
        <p:txBody>
          <a:bodyPr/>
          <a:lstStyle/>
          <a:p>
            <a:r>
              <a:rPr lang="en-US" dirty="0"/>
              <a:t>Kubernetes and DevOps: How it works</a:t>
            </a:r>
          </a:p>
        </p:txBody>
      </p:sp>
      <p:sp>
        <p:nvSpPr>
          <p:cNvPr id="3" name="Content Placeholder 2">
            <a:extLst>
              <a:ext uri="{FF2B5EF4-FFF2-40B4-BE49-F238E27FC236}">
                <a16:creationId xmlns:a16="http://schemas.microsoft.com/office/drawing/2014/main" id="{DBA8D115-647B-4669-B938-C0D5328E816E}"/>
              </a:ext>
            </a:extLst>
          </p:cNvPr>
          <p:cNvSpPr>
            <a:spLocks noGrp="1"/>
          </p:cNvSpPr>
          <p:nvPr>
            <p:ph idx="1"/>
          </p:nvPr>
        </p:nvSpPr>
        <p:spPr>
          <a:xfrm>
            <a:off x="838200" y="1825625"/>
            <a:ext cx="10515600" cy="4059360"/>
          </a:xfrm>
        </p:spPr>
        <p:txBody>
          <a:bodyPr>
            <a:normAutofit/>
          </a:bodyPr>
          <a:lstStyle/>
          <a:p>
            <a:pPr marL="0" indent="0" fontAlgn="base">
              <a:buNone/>
            </a:pPr>
            <a:r>
              <a:rPr lang="en-US" b="1" dirty="0"/>
              <a:t>Native deployment support </a:t>
            </a:r>
          </a:p>
          <a:p>
            <a:pPr>
              <a:buFont typeface="Wingdings" panose="05000000000000000000" pitchFamily="2" charset="2"/>
              <a:buChar char="Ø"/>
            </a:pPr>
            <a:r>
              <a:rPr lang="en-US" dirty="0"/>
              <a:t>Equipped with native support for deployment, Kubernetes has an infrastructure that supports </a:t>
            </a:r>
            <a:r>
              <a:rPr lang="en-US" dirty="0">
                <a:hlinkClick r:id="rId2"/>
              </a:rPr>
              <a:t>horizontal auto-scaling</a:t>
            </a:r>
            <a:r>
              <a:rPr lang="en-US" dirty="0"/>
              <a:t>. This means that it can dynamically scale-out services on the basis of memory usage. Not just that, Kubernetes enables deployment of a new version of a software alongside its previous version by routing traffic progressively.</a:t>
            </a:r>
            <a:r>
              <a:rPr lang="en-US" b="1" dirty="0"/>
              <a:t> </a:t>
            </a:r>
            <a:endParaRPr lang="en-US" dirty="0"/>
          </a:p>
        </p:txBody>
      </p:sp>
    </p:spTree>
    <p:extLst>
      <p:ext uri="{BB962C8B-B14F-4D97-AF65-F5344CB8AC3E}">
        <p14:creationId xmlns:p14="http://schemas.microsoft.com/office/powerpoint/2010/main" val="268858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9BD5-62B1-4C29-9F0F-63A006B3EB30}"/>
              </a:ext>
            </a:extLst>
          </p:cNvPr>
          <p:cNvSpPr>
            <a:spLocks noGrp="1"/>
          </p:cNvSpPr>
          <p:nvPr>
            <p:ph type="title"/>
          </p:nvPr>
        </p:nvSpPr>
        <p:spPr/>
        <p:txBody>
          <a:bodyPr/>
          <a:lstStyle/>
          <a:p>
            <a:r>
              <a:rPr lang="en-US" dirty="0"/>
              <a:t>Kubernetes and DevOps: How it works</a:t>
            </a:r>
          </a:p>
        </p:txBody>
      </p:sp>
      <p:sp>
        <p:nvSpPr>
          <p:cNvPr id="3" name="Content Placeholder 2">
            <a:extLst>
              <a:ext uri="{FF2B5EF4-FFF2-40B4-BE49-F238E27FC236}">
                <a16:creationId xmlns:a16="http://schemas.microsoft.com/office/drawing/2014/main" id="{DBA8D115-647B-4669-B938-C0D5328E816E}"/>
              </a:ext>
            </a:extLst>
          </p:cNvPr>
          <p:cNvSpPr>
            <a:spLocks noGrp="1"/>
          </p:cNvSpPr>
          <p:nvPr>
            <p:ph idx="1"/>
          </p:nvPr>
        </p:nvSpPr>
        <p:spPr>
          <a:xfrm>
            <a:off x="838200" y="1491396"/>
            <a:ext cx="10515600" cy="4604603"/>
          </a:xfrm>
        </p:spPr>
        <p:txBody>
          <a:bodyPr>
            <a:normAutofit/>
          </a:bodyPr>
          <a:lstStyle/>
          <a:p>
            <a:pPr marL="0" indent="0" fontAlgn="base">
              <a:buNone/>
            </a:pPr>
            <a:r>
              <a:rPr lang="en-US" b="1" dirty="0"/>
              <a:t>Intelligently engineered</a:t>
            </a:r>
          </a:p>
          <a:p>
            <a:pPr algn="just" fontAlgn="base">
              <a:buFont typeface="Wingdings" panose="05000000000000000000" pitchFamily="2" charset="2"/>
              <a:buChar char="Ø"/>
            </a:pPr>
            <a:r>
              <a:rPr lang="en-US" dirty="0"/>
              <a:t>Coming from Google, Kubernetes is designed to handle issues that would come up in the realm of distributed computing and container orchestration. With a thoughtfully laid out architecture, Kubernetes is poised to take full advantage of cloud and is scalable to a large extent across several platforms. Kubernetes is, therefore, seen as a front-runner in shaping the future of DevOps, going forward. It offers numerous advantages over other computing environments by being self-healing, enabling faster container cluster management, and guaranteeing developers and engineers to experience faster performance and better redundancy.</a:t>
            </a:r>
            <a:endParaRPr lang="en-US" b="1" dirty="0"/>
          </a:p>
        </p:txBody>
      </p:sp>
    </p:spTree>
    <p:extLst>
      <p:ext uri="{BB962C8B-B14F-4D97-AF65-F5344CB8AC3E}">
        <p14:creationId xmlns:p14="http://schemas.microsoft.com/office/powerpoint/2010/main" val="1853321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CA0E-9941-4499-ADBF-7AC461C55AC8}"/>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E92DB0A-6283-4612-9711-D812A3DAEB2E}"/>
              </a:ext>
            </a:extLst>
          </p:cNvPr>
          <p:cNvSpPr>
            <a:spLocks noGrp="1"/>
          </p:cNvSpPr>
          <p:nvPr>
            <p:ph idx="1"/>
          </p:nvPr>
        </p:nvSpPr>
        <p:spPr/>
        <p:txBody>
          <a:bodyPr/>
          <a:lstStyle/>
          <a:p>
            <a:r>
              <a:rPr lang="en-US" dirty="0">
                <a:hlinkClick r:id="rId2"/>
              </a:rPr>
              <a:t>https://suyati.com/blog/kubernetes-future-devops/</a:t>
            </a:r>
            <a:endParaRPr lang="en-US" dirty="0"/>
          </a:p>
          <a:p>
            <a:r>
              <a:rPr lang="en-US" dirty="0">
                <a:hlinkClick r:id="rId3"/>
              </a:rPr>
              <a:t>https://www.digitalocean.com/community/tutorials/an-introduction-to-kubernetes#kubernetes-objects-and-workloads</a:t>
            </a:r>
            <a:endParaRPr lang="en-US" dirty="0"/>
          </a:p>
          <a:p>
            <a:endParaRPr lang="en-US" dirty="0"/>
          </a:p>
        </p:txBody>
      </p:sp>
    </p:spTree>
    <p:extLst>
      <p:ext uri="{BB962C8B-B14F-4D97-AF65-F5344CB8AC3E}">
        <p14:creationId xmlns:p14="http://schemas.microsoft.com/office/powerpoint/2010/main" val="129448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1860-62F1-4C71-8D6E-7EFD90315C3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40F2111-78D7-429C-A5D5-703E59D5AE7C}"/>
              </a:ext>
            </a:extLst>
          </p:cNvPr>
          <p:cNvSpPr>
            <a:spLocks noGrp="1"/>
          </p:cNvSpPr>
          <p:nvPr>
            <p:ph idx="1"/>
          </p:nvPr>
        </p:nvSpPr>
        <p:spPr/>
        <p:txBody>
          <a:bodyPr/>
          <a:lstStyle/>
          <a:p>
            <a:r>
              <a:rPr lang="en-US" dirty="0"/>
              <a:t> What is Kubernetes?</a:t>
            </a:r>
          </a:p>
          <a:p>
            <a:r>
              <a:rPr lang="en-US" dirty="0"/>
              <a:t>  Kubernetes Architecture</a:t>
            </a:r>
          </a:p>
          <a:p>
            <a:r>
              <a:rPr lang="en-US" dirty="0"/>
              <a:t>  Kubernetes Components</a:t>
            </a:r>
          </a:p>
          <a:p>
            <a:r>
              <a:rPr lang="en-US" dirty="0"/>
              <a:t>  Kubernetes </a:t>
            </a:r>
            <a:r>
              <a:rPr lang="en-US" dirty="0" err="1"/>
              <a:t>vs.Docker</a:t>
            </a:r>
            <a:r>
              <a:rPr lang="en-US" dirty="0"/>
              <a:t> Swarm Comparison</a:t>
            </a:r>
          </a:p>
          <a:p>
            <a:r>
              <a:rPr lang="en-US" dirty="0"/>
              <a:t>  Kubernetes and DevOps: How it works </a:t>
            </a:r>
          </a:p>
        </p:txBody>
      </p:sp>
    </p:spTree>
    <p:extLst>
      <p:ext uri="{BB962C8B-B14F-4D97-AF65-F5344CB8AC3E}">
        <p14:creationId xmlns:p14="http://schemas.microsoft.com/office/powerpoint/2010/main" val="33063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E88B-AD0D-42D3-9366-B27C9446857A}"/>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BA490CF8-A24C-40C3-BC7D-FA996CEDEB8B}"/>
              </a:ext>
            </a:extLst>
          </p:cNvPr>
          <p:cNvSpPr>
            <a:spLocks noGrp="1"/>
          </p:cNvSpPr>
          <p:nvPr>
            <p:ph idx="1"/>
          </p:nvPr>
        </p:nvSpPr>
        <p:spPr>
          <a:xfrm>
            <a:off x="5174167" y="2271673"/>
            <a:ext cx="6179633" cy="3018042"/>
          </a:xfrm>
        </p:spPr>
        <p:txBody>
          <a:bodyPr/>
          <a:lstStyle/>
          <a:p>
            <a:pPr marL="0" indent="0">
              <a:buNone/>
            </a:pPr>
            <a:r>
              <a:rPr lang="en-US" dirty="0"/>
              <a:t>Kubernetes is a powerful open-source system, initially developed by Google, for managing containerized applications in a clustered environment. It aims to provide better ways of managing related, distributed components and services across varied infrastructure.</a:t>
            </a:r>
          </a:p>
        </p:txBody>
      </p:sp>
      <p:pic>
        <p:nvPicPr>
          <p:cNvPr id="1026" name="Picture 2" descr="Image result for KUBERNETES">
            <a:extLst>
              <a:ext uri="{FF2B5EF4-FFF2-40B4-BE49-F238E27FC236}">
                <a16:creationId xmlns:a16="http://schemas.microsoft.com/office/drawing/2014/main" id="{D18191FB-248B-4727-888A-5D968CB4E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53" y="2118732"/>
            <a:ext cx="3979836" cy="301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0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F741-1004-47D4-AD17-582F632D2282}"/>
              </a:ext>
            </a:extLst>
          </p:cNvPr>
          <p:cNvSpPr>
            <a:spLocks noGrp="1"/>
          </p:cNvSpPr>
          <p:nvPr>
            <p:ph type="title"/>
          </p:nvPr>
        </p:nvSpPr>
        <p:spPr>
          <a:xfrm>
            <a:off x="574310" y="368312"/>
            <a:ext cx="10515600" cy="1325563"/>
          </a:xfrm>
        </p:spPr>
        <p:txBody>
          <a:bodyPr/>
          <a:lstStyle/>
          <a:p>
            <a:r>
              <a:rPr lang="en-US" dirty="0"/>
              <a:t>Kubernetes Architecture</a:t>
            </a:r>
          </a:p>
        </p:txBody>
      </p:sp>
      <p:sp>
        <p:nvSpPr>
          <p:cNvPr id="3" name="Content Placeholder 2">
            <a:extLst>
              <a:ext uri="{FF2B5EF4-FFF2-40B4-BE49-F238E27FC236}">
                <a16:creationId xmlns:a16="http://schemas.microsoft.com/office/drawing/2014/main" id="{C2B6297C-134E-40D8-B4B6-9FFFED1A062A}"/>
              </a:ext>
            </a:extLst>
          </p:cNvPr>
          <p:cNvSpPr>
            <a:spLocks noGrp="1"/>
          </p:cNvSpPr>
          <p:nvPr>
            <p:ph idx="1"/>
          </p:nvPr>
        </p:nvSpPr>
        <p:spPr>
          <a:xfrm>
            <a:off x="466515" y="2631343"/>
            <a:ext cx="5365595" cy="2074472"/>
          </a:xfrm>
        </p:spPr>
        <p:txBody>
          <a:bodyPr/>
          <a:lstStyle/>
          <a:p>
            <a:pPr>
              <a:buFont typeface="Wingdings" panose="05000000000000000000" pitchFamily="2" charset="2"/>
              <a:buChar char="Ø"/>
            </a:pPr>
            <a:r>
              <a:rPr lang="en-US" dirty="0"/>
              <a:t> Kubernetes can be visualized as a system built in layers, with each higher layer abstracting the complexity found in the lower levels.</a:t>
            </a:r>
          </a:p>
        </p:txBody>
      </p:sp>
      <p:pic>
        <p:nvPicPr>
          <p:cNvPr id="1026" name="Picture 2" descr="Image result for kubernetes architecture diagram">
            <a:extLst>
              <a:ext uri="{FF2B5EF4-FFF2-40B4-BE49-F238E27FC236}">
                <a16:creationId xmlns:a16="http://schemas.microsoft.com/office/drawing/2014/main" id="{89122180-049C-4B54-9D10-62A886BBE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680" y="1475568"/>
            <a:ext cx="62093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56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CB74-A1CA-4CD8-946C-78771E58A434}"/>
              </a:ext>
            </a:extLst>
          </p:cNvPr>
          <p:cNvSpPr>
            <a:spLocks noGrp="1"/>
          </p:cNvSpPr>
          <p:nvPr>
            <p:ph type="title"/>
          </p:nvPr>
        </p:nvSpPr>
        <p:spPr/>
        <p:txBody>
          <a:bodyPr/>
          <a:lstStyle/>
          <a:p>
            <a:r>
              <a:rPr lang="en-US" dirty="0"/>
              <a:t>Kubernetes Architecture</a:t>
            </a:r>
          </a:p>
        </p:txBody>
      </p:sp>
      <p:sp>
        <p:nvSpPr>
          <p:cNvPr id="3" name="Content Placeholder 2">
            <a:extLst>
              <a:ext uri="{FF2B5EF4-FFF2-40B4-BE49-F238E27FC236}">
                <a16:creationId xmlns:a16="http://schemas.microsoft.com/office/drawing/2014/main" id="{705FAA15-5EE3-4726-AB23-F571D70B3739}"/>
              </a:ext>
            </a:extLst>
          </p:cNvPr>
          <p:cNvSpPr>
            <a:spLocks noGrp="1"/>
          </p:cNvSpPr>
          <p:nvPr>
            <p:ph idx="1"/>
          </p:nvPr>
        </p:nvSpPr>
        <p:spPr>
          <a:xfrm>
            <a:off x="838200" y="1557996"/>
            <a:ext cx="10515600" cy="4351338"/>
          </a:xfrm>
        </p:spPr>
        <p:txBody>
          <a:bodyPr/>
          <a:lstStyle/>
          <a:p>
            <a:pPr marL="0" indent="0">
              <a:buNone/>
            </a:pPr>
            <a:r>
              <a:rPr lang="en-US" b="1" dirty="0"/>
              <a:t>Kubernetes Master</a:t>
            </a:r>
          </a:p>
          <a:p>
            <a:pPr>
              <a:buFont typeface="Wingdings" panose="05000000000000000000" pitchFamily="2" charset="2"/>
              <a:buChar char="Ø"/>
            </a:pPr>
            <a:r>
              <a:rPr lang="en-US" dirty="0"/>
              <a:t>  This server acts as a gateway and brain for the cluster by exposing an API for users and clients, health checking other servers, deciding how best to split up and assign work (known as "scheduling"), and orchestrating communication between other components. The master server acts as the primary point of contact with the cluster and is responsible for most of the centralized logic Kubernetes provides.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67139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CB74-A1CA-4CD8-946C-78771E58A434}"/>
              </a:ext>
            </a:extLst>
          </p:cNvPr>
          <p:cNvSpPr>
            <a:spLocks noGrp="1"/>
          </p:cNvSpPr>
          <p:nvPr>
            <p:ph type="title"/>
          </p:nvPr>
        </p:nvSpPr>
        <p:spPr/>
        <p:txBody>
          <a:bodyPr/>
          <a:lstStyle/>
          <a:p>
            <a:r>
              <a:rPr lang="en-US" dirty="0"/>
              <a:t>Kubernetes Architecture</a:t>
            </a:r>
          </a:p>
        </p:txBody>
      </p:sp>
      <p:sp>
        <p:nvSpPr>
          <p:cNvPr id="3" name="Content Placeholder 2">
            <a:extLst>
              <a:ext uri="{FF2B5EF4-FFF2-40B4-BE49-F238E27FC236}">
                <a16:creationId xmlns:a16="http://schemas.microsoft.com/office/drawing/2014/main" id="{705FAA15-5EE3-4726-AB23-F571D70B3739}"/>
              </a:ext>
            </a:extLst>
          </p:cNvPr>
          <p:cNvSpPr>
            <a:spLocks noGrp="1"/>
          </p:cNvSpPr>
          <p:nvPr>
            <p:ph idx="1"/>
          </p:nvPr>
        </p:nvSpPr>
        <p:spPr>
          <a:xfrm>
            <a:off x="838200" y="1557996"/>
            <a:ext cx="10515600" cy="4351338"/>
          </a:xfrm>
        </p:spPr>
        <p:txBody>
          <a:bodyPr/>
          <a:lstStyle/>
          <a:p>
            <a:pPr marL="0" indent="0">
              <a:buNone/>
            </a:pPr>
            <a:r>
              <a:rPr lang="en-US" b="1" dirty="0"/>
              <a:t>Kubernetes Node</a:t>
            </a:r>
          </a:p>
          <a:p>
            <a:pPr>
              <a:buFont typeface="Wingdings" panose="05000000000000000000" pitchFamily="2" charset="2"/>
              <a:buChar char="Ø"/>
            </a:pPr>
            <a:r>
              <a:rPr lang="en-US" dirty="0"/>
              <a:t>This servers responsible for accepting and running workloads using local and external resources. To help with isolation, management, and flexibility, Kubernetes runs applications and services in </a:t>
            </a:r>
            <a:r>
              <a:rPr lang="en-US" b="1" dirty="0"/>
              <a:t>containers</a:t>
            </a:r>
            <a:r>
              <a:rPr lang="en-US" dirty="0"/>
              <a:t>, so each node needs to be equipped with a container runtime (like Docker or </a:t>
            </a:r>
            <a:r>
              <a:rPr lang="en-US" dirty="0" err="1"/>
              <a:t>rkt</a:t>
            </a:r>
            <a:r>
              <a:rPr lang="en-US" dirty="0"/>
              <a:t>). The node receives work instructions from the master server and creates or destroys containers accordingly, adjusting networking rules to route and forward traffic appropriately.</a:t>
            </a:r>
          </a:p>
        </p:txBody>
      </p:sp>
    </p:spTree>
    <p:extLst>
      <p:ext uri="{BB962C8B-B14F-4D97-AF65-F5344CB8AC3E}">
        <p14:creationId xmlns:p14="http://schemas.microsoft.com/office/powerpoint/2010/main" val="88344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B4C-BE71-4962-BD40-EC501DCBA638}"/>
              </a:ext>
            </a:extLst>
          </p:cNvPr>
          <p:cNvSpPr>
            <a:spLocks noGrp="1"/>
          </p:cNvSpPr>
          <p:nvPr>
            <p:ph type="title"/>
          </p:nvPr>
        </p:nvSpPr>
        <p:spPr/>
        <p:txBody>
          <a:bodyPr/>
          <a:lstStyle/>
          <a:p>
            <a:r>
              <a:rPr lang="en-US" dirty="0"/>
              <a:t>KUBERNETES COMPONENTS</a:t>
            </a:r>
          </a:p>
        </p:txBody>
      </p:sp>
      <p:sp>
        <p:nvSpPr>
          <p:cNvPr id="3" name="Content Placeholder 2">
            <a:extLst>
              <a:ext uri="{FF2B5EF4-FFF2-40B4-BE49-F238E27FC236}">
                <a16:creationId xmlns:a16="http://schemas.microsoft.com/office/drawing/2014/main" id="{C7861593-1A07-4C85-B36D-C974B559FB18}"/>
              </a:ext>
            </a:extLst>
          </p:cNvPr>
          <p:cNvSpPr>
            <a:spLocks noGrp="1"/>
          </p:cNvSpPr>
          <p:nvPr>
            <p:ph idx="1"/>
          </p:nvPr>
        </p:nvSpPr>
        <p:spPr/>
        <p:txBody>
          <a:bodyPr>
            <a:normAutofit/>
          </a:bodyPr>
          <a:lstStyle/>
          <a:p>
            <a:pPr marL="514350" indent="-514350">
              <a:buAutoNum type="arabicPeriod"/>
            </a:pPr>
            <a:r>
              <a:rPr lang="en-US" dirty="0"/>
              <a:t>Master Components</a:t>
            </a:r>
          </a:p>
          <a:p>
            <a:pPr algn="just">
              <a:buFont typeface="Wingdings" panose="05000000000000000000" pitchFamily="2" charset="2"/>
              <a:buChar char="Ø"/>
            </a:pPr>
            <a:r>
              <a:rPr lang="en-US" dirty="0"/>
              <a:t>	</a:t>
            </a:r>
            <a:r>
              <a:rPr lang="en-US" sz="2400" dirty="0"/>
              <a:t>Master components provide the cluster’s control plane. Master components make global decisions about the cluster (for example, scheduling), and detecting and responding to cluster events (starting up a new pod when a replication controller’s ‘replicas’ field is unsatisfied). Master components can be run on any machine in the cluster. However, for simplicity, set up scripts typically start all master components on the same machine, and do not run user containers on this machine. See </a:t>
            </a:r>
            <a:r>
              <a:rPr lang="en-US" sz="2400" dirty="0">
                <a:hlinkClick r:id="rId2"/>
              </a:rPr>
              <a:t>Building High-Availability Clusters</a:t>
            </a:r>
            <a:r>
              <a:rPr lang="en-US" sz="2400" dirty="0"/>
              <a:t> for an example multi-master-VM setup.</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9924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F154-EBE7-4976-81BB-58593675EB93}"/>
              </a:ext>
            </a:extLst>
          </p:cNvPr>
          <p:cNvSpPr>
            <a:spLocks noGrp="1"/>
          </p:cNvSpPr>
          <p:nvPr>
            <p:ph type="title"/>
          </p:nvPr>
        </p:nvSpPr>
        <p:spPr/>
        <p:txBody>
          <a:bodyPr/>
          <a:lstStyle/>
          <a:p>
            <a:r>
              <a:rPr lang="en-US" dirty="0"/>
              <a:t>MASTER COMPONENTS</a:t>
            </a:r>
          </a:p>
        </p:txBody>
      </p:sp>
      <p:sp>
        <p:nvSpPr>
          <p:cNvPr id="3" name="Content Placeholder 2">
            <a:extLst>
              <a:ext uri="{FF2B5EF4-FFF2-40B4-BE49-F238E27FC236}">
                <a16:creationId xmlns:a16="http://schemas.microsoft.com/office/drawing/2014/main" id="{03BADCE7-71CA-443D-82B9-BB0956714ED4}"/>
              </a:ext>
            </a:extLst>
          </p:cNvPr>
          <p:cNvSpPr>
            <a:spLocks noGrp="1"/>
          </p:cNvSpPr>
          <p:nvPr>
            <p:ph idx="1"/>
          </p:nvPr>
        </p:nvSpPr>
        <p:spPr>
          <a:xfrm>
            <a:off x="838200" y="1390727"/>
            <a:ext cx="10515600" cy="4998921"/>
          </a:xfrm>
        </p:spPr>
        <p:txBody>
          <a:bodyPr>
            <a:normAutofit fontScale="85000" lnSpcReduction="20000"/>
          </a:bodyPr>
          <a:lstStyle/>
          <a:p>
            <a:r>
              <a:rPr lang="en-US" dirty="0" err="1"/>
              <a:t>kube-apiserver</a:t>
            </a:r>
            <a:endParaRPr lang="en-US" dirty="0"/>
          </a:p>
          <a:p>
            <a:pPr marL="0" indent="0">
              <a:buNone/>
            </a:pPr>
            <a:r>
              <a:rPr lang="en-US" dirty="0"/>
              <a:t>Component on the master that exposes the Kubernetes API. It is the front-end for the Kubernetes control plane. It is designed to scale horizontally – that is, it scales by deploying more instances.</a:t>
            </a:r>
            <a:br>
              <a:rPr lang="en-US" dirty="0"/>
            </a:br>
            <a:endParaRPr lang="en-US" dirty="0"/>
          </a:p>
          <a:p>
            <a:r>
              <a:rPr lang="en-US" dirty="0" err="1"/>
              <a:t>etcd</a:t>
            </a:r>
            <a:endParaRPr lang="en-US" dirty="0"/>
          </a:p>
          <a:p>
            <a:pPr marL="0" indent="0">
              <a:buNone/>
            </a:pPr>
            <a:r>
              <a:rPr lang="en-US" dirty="0"/>
              <a:t>Consistent and highly-available key value store used as Kubernetes’ backing store for all cluster data. Always have a backup plan for </a:t>
            </a:r>
            <a:r>
              <a:rPr lang="en-US" dirty="0" err="1"/>
              <a:t>etcd’s</a:t>
            </a:r>
            <a:r>
              <a:rPr lang="en-US" dirty="0"/>
              <a:t> data for your Kubernetes cluster.</a:t>
            </a:r>
          </a:p>
          <a:p>
            <a:pPr marL="0" indent="0">
              <a:buNone/>
            </a:pPr>
            <a:endParaRPr lang="en-US" dirty="0"/>
          </a:p>
          <a:p>
            <a:r>
              <a:rPr lang="en-US" dirty="0" err="1"/>
              <a:t>kube</a:t>
            </a:r>
            <a:r>
              <a:rPr lang="en-US" dirty="0"/>
              <a:t>-scheduler</a:t>
            </a:r>
          </a:p>
          <a:p>
            <a:pPr marL="0" indent="0">
              <a:buNone/>
            </a:pPr>
            <a:r>
              <a:rPr lang="en-US" dirty="0"/>
              <a:t>Component on the master that watches newly created pods that have no node assigned, and selects a node for them to run in.  Factors taken into account for scheduling decisions include individual and collective resource requirements, hardware/software/policy constraints, affinity and anti-affinity specifications, data locality, inter-workload interference and deadlines.</a:t>
            </a:r>
          </a:p>
          <a:p>
            <a:endParaRPr lang="en-US" dirty="0"/>
          </a:p>
          <a:p>
            <a:endParaRPr lang="en-US" dirty="0"/>
          </a:p>
          <a:p>
            <a:endParaRPr lang="en-US" dirty="0"/>
          </a:p>
        </p:txBody>
      </p:sp>
    </p:spTree>
    <p:extLst>
      <p:ext uri="{BB962C8B-B14F-4D97-AF65-F5344CB8AC3E}">
        <p14:creationId xmlns:p14="http://schemas.microsoft.com/office/powerpoint/2010/main" val="2950742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83392_BPO_navigation_2007_3a">
  <a:themeElements>
    <a:clrScheme name="Technology 1">
      <a:dk1>
        <a:srgbClr val="FFFFFF"/>
      </a:dk1>
      <a:lt1>
        <a:srgbClr val="000000"/>
      </a:lt1>
      <a:dk2>
        <a:srgbClr val="FFFFFF"/>
      </a:dk2>
      <a:lt2>
        <a:srgbClr val="666666"/>
      </a:lt2>
      <a:accent1>
        <a:srgbClr val="66AA44"/>
      </a:accent1>
      <a:accent2>
        <a:srgbClr val="551155"/>
      </a:accent2>
      <a:accent3>
        <a:srgbClr val="6688BB"/>
      </a:accent3>
      <a:accent4>
        <a:srgbClr val="FF9900"/>
      </a:accent4>
      <a:accent5>
        <a:srgbClr val="002266"/>
      </a:accent5>
      <a:accent6>
        <a:srgbClr val="FF0000"/>
      </a:accent6>
      <a:hlink>
        <a:srgbClr val="66AA44"/>
      </a:hlink>
      <a:folHlink>
        <a:srgbClr val="FF9900"/>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11" ma:contentTypeDescription="Create a new document." ma:contentTypeScope="" ma:versionID="6817e8b6414dbd0b89f02121d2331419">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6c40dcd998d0e85a072da9830b866611"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50CA74-D976-4962-A3FD-30D88BEC8546}">
  <ds:schemaRefs>
    <ds:schemaRef ds:uri="http://schemas.microsoft.com/sharepoint/v3/contenttype/forms"/>
  </ds:schemaRefs>
</ds:datastoreItem>
</file>

<file path=customXml/itemProps2.xml><?xml version="1.0" encoding="utf-8"?>
<ds:datastoreItem xmlns:ds="http://schemas.openxmlformats.org/officeDocument/2006/customXml" ds:itemID="{DEFAD341-6238-4C30-9485-43323361A37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C207DF-9AD0-4F9C-AE5A-9FFEEF5466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901641-0d09-466e-84cb-a5070d83a351"/>
    <ds:schemaRef ds:uri="654ae466-f20b-489a-860c-ab06bbeb5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1793</TotalTime>
  <Words>1939</Words>
  <Application>Microsoft Office PowerPoint</Application>
  <PresentationFormat>Widescreen</PresentationFormat>
  <Paragraphs>152</Paragraphs>
  <Slides>24</Slides>
  <Notes>9</Notes>
  <HiddenSlides>1</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Calibri Light</vt:lpstr>
      <vt:lpstr>Wingdings</vt:lpstr>
      <vt:lpstr>Office Theme</vt:lpstr>
      <vt:lpstr>483392_BPO_navigation_2007_3a</vt:lpstr>
      <vt:lpstr>think-cell Slide</vt:lpstr>
      <vt:lpstr>KUBERNETES</vt:lpstr>
      <vt:lpstr>KUBERNETES</vt:lpstr>
      <vt:lpstr>OBJECTIVES</vt:lpstr>
      <vt:lpstr>KUBERNETES</vt:lpstr>
      <vt:lpstr>Kubernetes Architecture</vt:lpstr>
      <vt:lpstr>Kubernetes Architecture</vt:lpstr>
      <vt:lpstr>Kubernetes Architecture</vt:lpstr>
      <vt:lpstr>KUBERNETES COMPONENTS</vt:lpstr>
      <vt:lpstr>MASTER COMPONENTS</vt:lpstr>
      <vt:lpstr>MASTER COMPONENTS</vt:lpstr>
      <vt:lpstr>KUBERNETES COMPONENTS</vt:lpstr>
      <vt:lpstr>KUBERNETES COMPONENTS</vt:lpstr>
      <vt:lpstr>ADD-ONS COMPONENTS</vt:lpstr>
      <vt:lpstr>Kubernetes VS. Docker Swarm Comparison</vt:lpstr>
      <vt:lpstr>Kubernetes VS. Docker Swarm Comparison</vt:lpstr>
      <vt:lpstr>Kubernetes VS. Docker Swarm Comparison</vt:lpstr>
      <vt:lpstr>Kubernetes VS. Docker Swarm Comparison</vt:lpstr>
      <vt:lpstr>Kubernetes and DevOps: How it works</vt:lpstr>
      <vt:lpstr>Kubernetes and DevOps: How it works</vt:lpstr>
      <vt:lpstr>Kubernetes and DevOps: How it works</vt:lpstr>
      <vt:lpstr>Kubernetes and DevOps: How it works</vt:lpstr>
      <vt:lpstr>Kubernetes and DevOps: How it works</vt:lpstr>
      <vt:lpstr>Kubernetes and DevOps: How it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Crucena, Dave John F.</dc:creator>
  <cp:lastModifiedBy>Parejas, Franklin R.</cp:lastModifiedBy>
  <cp:revision>39</cp:revision>
  <dcterms:created xsi:type="dcterms:W3CDTF">2018-09-19T09:39:48Z</dcterms:created>
  <dcterms:modified xsi:type="dcterms:W3CDTF">2018-12-18T07:12:18Z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c0f418-96a4-4caf-9d7c-ccc5ec7f9d91_Enabled">
    <vt:lpwstr>True</vt:lpwstr>
  </property>
  <property fmtid="{D5CDD505-2E9C-101B-9397-08002B2CF9AE}" pid="3" name="MSIP_Label_1bc0f418-96a4-4caf-9d7c-ccc5ec7f9d91_SiteId">
    <vt:lpwstr>e0793d39-0939-496d-b129-198edd916feb</vt:lpwstr>
  </property>
  <property fmtid="{D5CDD505-2E9C-101B-9397-08002B2CF9AE}" pid="4" name="MSIP_Label_1bc0f418-96a4-4caf-9d7c-ccc5ec7f9d91_Owner">
    <vt:lpwstr>dave.john.f.crucena@accenture.com</vt:lpwstr>
  </property>
  <property fmtid="{D5CDD505-2E9C-101B-9397-08002B2CF9AE}" pid="5" name="MSIP_Label_1bc0f418-96a4-4caf-9d7c-ccc5ec7f9d91_SetDate">
    <vt:lpwstr>2018-09-21T08:47:20.3146178Z</vt:lpwstr>
  </property>
  <property fmtid="{D5CDD505-2E9C-101B-9397-08002B2CF9AE}" pid="6" name="MSIP_Label_1bc0f418-96a4-4caf-9d7c-ccc5ec7f9d91_Name">
    <vt:lpwstr>Unrestricted</vt:lpwstr>
  </property>
  <property fmtid="{D5CDD505-2E9C-101B-9397-08002B2CF9AE}" pid="7" name="MSIP_Label_1bc0f418-96a4-4caf-9d7c-ccc5ec7f9d91_Application">
    <vt:lpwstr>Microsoft Azure Information Protection</vt:lpwstr>
  </property>
  <property fmtid="{D5CDD505-2E9C-101B-9397-08002B2CF9AE}" pid="8" name="MSIP_Label_1bc0f418-96a4-4caf-9d7c-ccc5ec7f9d91_Extended_MSFT_Method">
    <vt:lpwstr>Manual</vt:lpwstr>
  </property>
  <property fmtid="{D5CDD505-2E9C-101B-9397-08002B2CF9AE}" pid="9" name="Sensitivity">
    <vt:lpwstr>Unrestricted</vt:lpwstr>
  </property>
  <property fmtid="{D5CDD505-2E9C-101B-9397-08002B2CF9AE}" pid="10" name="ContentTypeId">
    <vt:lpwstr>0x0101003D18B4BFBE44CB4787AA86045C9A6063</vt:lpwstr>
  </property>
</Properties>
</file>