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4"/>
  </p:sldMasterIdLst>
  <p:notesMasterIdLst>
    <p:notesMasterId r:id="rId16"/>
  </p:notesMasterIdLst>
  <p:handoutMasterIdLst>
    <p:handoutMasterId r:id="rId17"/>
  </p:handoutMasterIdLst>
  <p:sldIdLst>
    <p:sldId id="327" r:id="rId5"/>
    <p:sldId id="325" r:id="rId6"/>
    <p:sldId id="326" r:id="rId7"/>
    <p:sldId id="329" r:id="rId8"/>
    <p:sldId id="330" r:id="rId9"/>
    <p:sldId id="332" r:id="rId10"/>
    <p:sldId id="333" r:id="rId11"/>
    <p:sldId id="334" r:id="rId12"/>
    <p:sldId id="335" r:id="rId13"/>
    <p:sldId id="336" r:id="rId14"/>
    <p:sldId id="337" r:id="rId15"/>
  </p:sldIdLst>
  <p:sldSz cx="12192000" cy="6858000"/>
  <p:notesSz cx="6858000" cy="9144000"/>
  <p:embeddedFontLst>
    <p:embeddedFont>
      <p:font typeface="Graphik Black" panose="020B0A03030202060203" pitchFamily="34" charset="0"/>
      <p:bold r:id="rId18"/>
      <p:boldItalic r:id="rId19"/>
    </p:embeddedFont>
    <p:embeddedFont>
      <p:font typeface="Graphik" panose="020B0503030202060203"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00"/>
    <a:srgbClr val="460098"/>
    <a:srgbClr val="BC00FF"/>
    <a:srgbClr val="E4E4E4"/>
    <a:srgbClr val="F4F4F4"/>
    <a:srgbClr val="940008"/>
    <a:srgbClr val="FF0000"/>
    <a:srgbClr val="70E6E1"/>
    <a:srgbClr val="FFCCCC"/>
    <a:srgbClr val="D8D8D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3" autoAdjust="0"/>
    <p:restoredTop sz="85108" autoAdjust="0"/>
  </p:normalViewPr>
  <p:slideViewPr>
    <p:cSldViewPr>
      <p:cViewPr varScale="1">
        <p:scale>
          <a:sx n="90" d="100"/>
          <a:sy n="90" d="100"/>
        </p:scale>
        <p:origin x="816" y="90"/>
      </p:cViewPr>
      <p:guideLst>
        <p:guide pos="5040"/>
        <p:guide pos="26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50" d="100"/>
          <a:sy n="50" d="100"/>
        </p:scale>
        <p:origin x="2574" y="18"/>
      </p:cViewPr>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10/23/2017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10/23/2017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21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440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4806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7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749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5457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6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66956491"/>
      </p:ext>
    </p:extLst>
  </p:cSld>
  <p:clrMap bg1="dk1" tx1="lt1" bg2="dk2" tx2="lt2" accent1="accent1" accent2="accent2" accent3="accent3" accent4="accent4" accent5="accent5" accent6="accent6" hlink="hlink" folHlink="folHlink"/>
  <p:sldLayoutIdLst>
    <p:sldLayoutId id="2147483716" r:id="rId1"/>
    <p:sldLayoutId id="2147483726" r:id="rId2"/>
    <p:sldLayoutId id="2147483718" r:id="rId3"/>
    <p:sldLayoutId id="2147483719" r:id="rId4"/>
    <p:sldLayoutId id="2147483720" r:id="rId5"/>
    <p:sldLayoutId id="2147483721" r:id="rId6"/>
    <p:sldLayoutId id="2147483722" r:id="rId7"/>
    <p:sldLayoutId id="214748372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Learn/Common_questions/Pages_sites_servers_and_search_engines" TargetMode="External"/><Relationship Id="rId2" Type="http://schemas.openxmlformats.org/officeDocument/2006/relationships/hyperlink" Target="https://developer.mozilla.org/en-US/Learn/Common_questions/What_is_a_web_server" TargetMode="External"/><Relationship Id="rId1" Type="http://schemas.openxmlformats.org/officeDocument/2006/relationships/slideLayout" Target="../slideLayouts/slideLayout5.xml"/><Relationship Id="rId4" Type="http://schemas.openxmlformats.org/officeDocument/2006/relationships/hyperlink" Target="http://tomcat.apache.org/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261104"/>
            <a:ext cx="9299448" cy="1984248"/>
          </a:xfrm>
        </p:spPr>
        <p:txBody>
          <a:bodyPr/>
          <a:lstStyle/>
          <a:p>
            <a:pPr>
              <a:lnSpc>
                <a:spcPct val="70000"/>
              </a:lnSpc>
            </a:pPr>
            <a:r>
              <a:rPr lang="en-US" sz="7200" dirty="0"/>
              <a:t>Webservers: Apache Tomcat</a:t>
            </a:r>
          </a:p>
        </p:txBody>
      </p:sp>
    </p:spTree>
    <p:extLst>
      <p:ext uri="{BB962C8B-B14F-4D97-AF65-F5344CB8AC3E}">
        <p14:creationId xmlns:p14="http://schemas.microsoft.com/office/powerpoint/2010/main" val="301570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Deployment of WAR file</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Go to /Tomcat/</a:t>
            </a:r>
            <a:r>
              <a:rPr lang="en-US" dirty="0" err="1"/>
              <a:t>Webapps</a:t>
            </a:r>
            <a:endParaRPr lang="en-US" dirty="0"/>
          </a:p>
          <a:p>
            <a:pPr marL="342900" indent="-342900">
              <a:buFont typeface="Wingdings" panose="05000000000000000000" pitchFamily="2" charset="2"/>
              <a:buChar char="Ø"/>
            </a:pPr>
            <a:r>
              <a:rPr lang="en-US" dirty="0"/>
              <a:t>Copy and paste WAR file</a:t>
            </a:r>
          </a:p>
          <a:p>
            <a:pPr marL="342900" indent="-342900">
              <a:buFont typeface="Wingdings" panose="05000000000000000000" pitchFamily="2" charset="2"/>
              <a:buChar char="Ø"/>
            </a:pPr>
            <a:r>
              <a:rPr lang="en-US" dirty="0"/>
              <a:t>Restart Tomcat</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10</a:t>
            </a:fld>
            <a:endParaRPr lang="en-US" dirty="0"/>
          </a:p>
        </p:txBody>
      </p:sp>
    </p:spTree>
    <p:extLst>
      <p:ext uri="{BB962C8B-B14F-4D97-AF65-F5344CB8AC3E}">
        <p14:creationId xmlns:p14="http://schemas.microsoft.com/office/powerpoint/2010/main" val="177979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Sources:</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hlinkClick r:id="rId2"/>
              </a:rPr>
              <a:t>https://developer.mozilla.org/en-US/Learn/Common_questions/What_is_a_web_server</a:t>
            </a:r>
            <a:endParaRPr lang="en-US" dirty="0"/>
          </a:p>
          <a:p>
            <a:pPr marL="342900" indent="-342900">
              <a:buFont typeface="Wingdings" panose="05000000000000000000" pitchFamily="2" charset="2"/>
              <a:buChar char="Ø"/>
            </a:pPr>
            <a:r>
              <a:rPr lang="en-US" dirty="0">
                <a:hlinkClick r:id="rId3"/>
              </a:rPr>
              <a:t>https://developer.mozilla.org/en-US/Learn/Common_questions/Pages_sites_servers_and_search_engines</a:t>
            </a:r>
            <a:endParaRPr lang="en-US" dirty="0"/>
          </a:p>
          <a:p>
            <a:pPr marL="342900" indent="-342900">
              <a:buFont typeface="Wingdings" panose="05000000000000000000" pitchFamily="2" charset="2"/>
              <a:buChar char="Ø"/>
            </a:pPr>
            <a:r>
              <a:rPr lang="en-US" dirty="0">
                <a:hlinkClick r:id="rId4"/>
              </a:rPr>
              <a:t>http://tomcat.apache.org/index.html</a:t>
            </a:r>
            <a:endParaRPr lang="en-US" dirty="0"/>
          </a:p>
          <a:p>
            <a:endParaRPr lang="en-US" dirty="0"/>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11</a:t>
            </a:fld>
            <a:endParaRPr lang="en-US" dirty="0"/>
          </a:p>
        </p:txBody>
      </p:sp>
    </p:spTree>
    <p:extLst>
      <p:ext uri="{BB962C8B-B14F-4D97-AF65-F5344CB8AC3E}">
        <p14:creationId xmlns:p14="http://schemas.microsoft.com/office/powerpoint/2010/main" val="297995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Agenda</a:t>
            </a:r>
            <a:br>
              <a:rPr lang="en-US" dirty="0"/>
            </a:br>
            <a:endParaRPr lang="en-US" sz="1800" dirty="0"/>
          </a:p>
        </p:txBody>
      </p:sp>
      <p:sp>
        <p:nvSpPr>
          <p:cNvPr id="3" name="Content Placeholder 2"/>
          <p:cNvSpPr txBox="1">
            <a:spLocks/>
          </p:cNvSpPr>
          <p:nvPr/>
        </p:nvSpPr>
        <p:spPr>
          <a:xfrm>
            <a:off x="455613" y="1576800"/>
            <a:ext cx="8232775" cy="4914306"/>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398461" indent="-342900">
              <a:buClr>
                <a:schemeClr val="tx1"/>
              </a:buClr>
              <a:buFont typeface="Wingdings" panose="05000000000000000000" pitchFamily="2" charset="2"/>
              <a:buChar char="Ø"/>
            </a:pPr>
            <a:r>
              <a:rPr lang="en-US" dirty="0">
                <a:solidFill>
                  <a:schemeClr val="tx1"/>
                </a:solidFill>
              </a:rPr>
              <a:t> </a:t>
            </a:r>
            <a:r>
              <a:rPr lang="en-US" sz="2800" dirty="0">
                <a:solidFill>
                  <a:schemeClr val="tx1"/>
                </a:solidFill>
              </a:rPr>
              <a:t>Overview of webservers</a:t>
            </a:r>
          </a:p>
          <a:p>
            <a:pPr marL="398461" indent="-342900">
              <a:buFont typeface="Wingdings" panose="05000000000000000000" pitchFamily="2" charset="2"/>
              <a:buChar char="Ø"/>
            </a:pPr>
            <a:r>
              <a:rPr lang="en-US" sz="2800" dirty="0">
                <a:solidFill>
                  <a:schemeClr val="tx1"/>
                </a:solidFill>
              </a:rPr>
              <a:t> Installation and Set-up</a:t>
            </a:r>
          </a:p>
          <a:p>
            <a:pPr marL="398461" indent="-342900">
              <a:buFont typeface="Wingdings" panose="05000000000000000000" pitchFamily="2" charset="2"/>
              <a:buChar char="Ø"/>
            </a:pPr>
            <a:r>
              <a:rPr lang="en-US" sz="2800" dirty="0">
                <a:solidFill>
                  <a:schemeClr val="tx1"/>
                </a:solidFill>
              </a:rPr>
              <a:t> Deployment of WAR file</a:t>
            </a:r>
          </a:p>
          <a:p>
            <a:endParaRPr lang="en-US" dirty="0"/>
          </a:p>
        </p:txBody>
      </p:sp>
    </p:spTree>
    <p:extLst>
      <p:ext uri="{BB962C8B-B14F-4D97-AF65-F5344CB8AC3E}">
        <p14:creationId xmlns:p14="http://schemas.microsoft.com/office/powerpoint/2010/main" val="269659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 of Webservers</a:t>
            </a:r>
          </a:p>
        </p:txBody>
      </p:sp>
      <p:sp>
        <p:nvSpPr>
          <p:cNvPr id="4" name="Text Placeholder 3"/>
          <p:cNvSpPr>
            <a:spLocks noGrp="1"/>
          </p:cNvSpPr>
          <p:nvPr>
            <p:ph type="body" sz="quarter" idx="10"/>
          </p:nvPr>
        </p:nvSpPr>
        <p:spPr/>
        <p:txBody>
          <a:bodyPr/>
          <a:lstStyle/>
          <a:p>
            <a:r>
              <a:rPr lang="en-US" dirty="0"/>
              <a:t>What are Webservers?</a:t>
            </a:r>
          </a:p>
          <a:p>
            <a:r>
              <a:rPr lang="en-US" dirty="0"/>
              <a:t>	A web server is a computer hosting one or more websites. "Hosting" means that all the webpages and their supporting files are available on that computer. The web server will send any webpage from the website it is hosting to any user's browser, per user request.</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3</a:t>
            </a:fld>
            <a:endParaRPr lang="en-US" dirty="0"/>
          </a:p>
        </p:txBody>
      </p:sp>
    </p:spTree>
    <p:extLst>
      <p:ext uri="{BB962C8B-B14F-4D97-AF65-F5344CB8AC3E}">
        <p14:creationId xmlns:p14="http://schemas.microsoft.com/office/powerpoint/2010/main" val="29456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4235" y="832104"/>
            <a:ext cx="11430000" cy="395908"/>
          </a:xfrm>
        </p:spPr>
        <p:txBody>
          <a:bodyPr/>
          <a:lstStyle/>
          <a:p>
            <a:pPr marL="342900" indent="-342900">
              <a:buFont typeface="Wingdings" panose="05000000000000000000" pitchFamily="2" charset="2"/>
              <a:buChar char="Ø"/>
            </a:pPr>
            <a:r>
              <a:rPr lang="en-US" dirty="0"/>
              <a:t>"Web server" can refer to hardware or software, or both of them working together.</a:t>
            </a:r>
          </a:p>
          <a:p>
            <a:pPr marL="342900" indent="-342900">
              <a:buFont typeface="Wingdings" panose="05000000000000000000" pitchFamily="2" charset="2"/>
              <a:buChar char="Ø"/>
            </a:pPr>
            <a:r>
              <a:rPr lang="en-US" dirty="0"/>
              <a:t>On the hardware side, a web server is a computer that stores a website's component files (e.g. HTML documents, images, CSS stylesheets, and JavaScript files) and delivers them to the end-user's device. It is connected to the Internet and can be accessed through a domain name.</a:t>
            </a:r>
          </a:p>
          <a:p>
            <a:pPr marL="342900" indent="-342900">
              <a:buFont typeface="Wingdings" panose="05000000000000000000" pitchFamily="2" charset="2"/>
              <a:buChar char="Ø"/>
            </a:pPr>
            <a:r>
              <a:rPr lang="en-US" dirty="0"/>
              <a:t>On the software side, a web server includes several parts that control how web users access hosted files, at minimum an HTTP server. An HTTP server is a piece of software that understands URLs (web addresses) and HTTP (the protocol your browser uses to view webpages).</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4</a:t>
            </a:fld>
            <a:endParaRPr lang="en-US" dirty="0"/>
          </a:p>
        </p:txBody>
      </p:sp>
    </p:spTree>
    <p:extLst>
      <p:ext uri="{BB962C8B-B14F-4D97-AF65-F5344CB8AC3E}">
        <p14:creationId xmlns:p14="http://schemas.microsoft.com/office/powerpoint/2010/main" val="92972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Ø"/>
            </a:pPr>
            <a:r>
              <a:rPr lang="en-US" dirty="0"/>
              <a:t>At the most basic level, whenever a browser needs a file hosted on a web server, the browser requests the file via HTTP. When the request reaches the correct web server (hardware), the HTTP server(software) sends the requested document back, also through HTTP.</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128" y="2441447"/>
            <a:ext cx="6181344" cy="2547533"/>
          </a:xfrm>
          <a:prstGeom prst="rect">
            <a:avLst/>
          </a:prstGeom>
        </p:spPr>
      </p:pic>
    </p:spTree>
    <p:extLst>
      <p:ext uri="{BB962C8B-B14F-4D97-AF65-F5344CB8AC3E}">
        <p14:creationId xmlns:p14="http://schemas.microsoft.com/office/powerpoint/2010/main" val="304884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Webservers</a:t>
            </a:r>
          </a:p>
        </p:txBody>
      </p:sp>
      <p:sp>
        <p:nvSpPr>
          <p:cNvPr id="4" name="Text Placeholder 3"/>
          <p:cNvSpPr>
            <a:spLocks noGrp="1"/>
          </p:cNvSpPr>
          <p:nvPr>
            <p:ph type="body" sz="quarter" idx="10"/>
          </p:nvPr>
        </p:nvSpPr>
        <p:spPr/>
        <p:txBody>
          <a:bodyPr/>
          <a:lstStyle/>
          <a:p>
            <a:r>
              <a:rPr lang="en-US" dirty="0"/>
              <a:t>	</a:t>
            </a:r>
          </a:p>
          <a:p>
            <a:pPr marL="342900" indent="-342900">
              <a:buFont typeface="Wingdings" panose="05000000000000000000" pitchFamily="2" charset="2"/>
              <a:buChar char="Ø"/>
            </a:pPr>
            <a:r>
              <a:rPr lang="en-US" i="1" dirty="0"/>
              <a:t>Static web server</a:t>
            </a:r>
            <a:r>
              <a:rPr lang="en-US" dirty="0"/>
              <a:t>, or stack, consists of a computer (hardware) with an HTTP server (software). We call it "static" because the server sends its hosted files "as-is" to your browser.</a:t>
            </a:r>
          </a:p>
          <a:p>
            <a:pPr marL="342900" indent="-342900">
              <a:buFont typeface="Wingdings" panose="05000000000000000000" pitchFamily="2" charset="2"/>
              <a:buChar char="Ø"/>
            </a:pPr>
            <a:r>
              <a:rPr lang="en-US" i="1" dirty="0"/>
              <a:t>Dynamic web server</a:t>
            </a:r>
            <a:r>
              <a:rPr lang="en-US" dirty="0"/>
              <a:t> consists of a static web server plus extra software, most commonly an </a:t>
            </a:r>
            <a:r>
              <a:rPr lang="en-US" i="1" dirty="0"/>
              <a:t>application server </a:t>
            </a:r>
            <a:r>
              <a:rPr lang="en-US" dirty="0"/>
              <a:t>and a </a:t>
            </a:r>
            <a:r>
              <a:rPr lang="en-US" i="1" dirty="0"/>
              <a:t>database. </a:t>
            </a:r>
            <a:r>
              <a:rPr lang="en-US" dirty="0"/>
              <a:t>We call it "dynamic" because the application server updates the hosted files before sending them to your browser via the HTTP server.</a:t>
            </a:r>
          </a:p>
          <a:p>
            <a:endParaRPr lang="en-US" dirty="0"/>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6</a:t>
            </a:fld>
            <a:endParaRPr lang="en-US" dirty="0"/>
          </a:p>
        </p:txBody>
      </p:sp>
    </p:spTree>
    <p:extLst>
      <p:ext uri="{BB962C8B-B14F-4D97-AF65-F5344CB8AC3E}">
        <p14:creationId xmlns:p14="http://schemas.microsoft.com/office/powerpoint/2010/main" val="125935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Hosting Files</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A web server first has to store the website's files, namely all HTML documents and their related assets, including images, CSS stylesheets, JavaScript files, fonts, and videos.</a:t>
            </a:r>
          </a:p>
          <a:p>
            <a:pPr marL="342900" indent="-342900">
              <a:buFont typeface="Wingdings" panose="05000000000000000000" pitchFamily="2" charset="2"/>
              <a:buChar char="Ø"/>
            </a:pPr>
            <a:r>
              <a:rPr lang="en-US" dirty="0"/>
              <a:t>Technically, you could host all those files on your own computer, but it's far more convenient to store them all on a dedicated web server that</a:t>
            </a:r>
            <a:endParaRPr lang="en-US" sz="1800" dirty="0"/>
          </a:p>
          <a:p>
            <a:r>
              <a:rPr lang="en-US" sz="1800" dirty="0"/>
              <a:t>	</a:t>
            </a:r>
            <a:r>
              <a:rPr lang="en-US" sz="1600" dirty="0"/>
              <a:t>- is always up and running</a:t>
            </a:r>
          </a:p>
          <a:p>
            <a:r>
              <a:rPr lang="en-US" sz="1600" dirty="0"/>
              <a:t>	- is always connected to the Internet</a:t>
            </a:r>
          </a:p>
          <a:p>
            <a:r>
              <a:rPr lang="en-US" sz="1600" dirty="0"/>
              <a:t>	- has the same IP address all the time (not all ISPs provide a fixed IP address for home lines)</a:t>
            </a:r>
          </a:p>
          <a:p>
            <a:r>
              <a:rPr lang="en-US" sz="1600" dirty="0"/>
              <a:t>	- is maintained by a third-party provider</a:t>
            </a:r>
          </a:p>
          <a:p>
            <a:endParaRPr lang="en-US" dirty="0"/>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7</a:t>
            </a:fld>
            <a:endParaRPr lang="en-US" dirty="0"/>
          </a:p>
        </p:txBody>
      </p:sp>
    </p:spTree>
    <p:extLst>
      <p:ext uri="{BB962C8B-B14F-4D97-AF65-F5344CB8AC3E}">
        <p14:creationId xmlns:p14="http://schemas.microsoft.com/office/powerpoint/2010/main" val="126000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38400" y="0"/>
            <a:ext cx="7836408" cy="1014983"/>
          </a:xfrm>
        </p:spPr>
        <p:txBody>
          <a:bodyPr/>
          <a:lstStyle/>
          <a:p>
            <a:r>
              <a:rPr lang="en-US" dirty="0"/>
              <a:t>Apache Tomcat</a:t>
            </a:r>
          </a:p>
        </p:txBody>
      </p:sp>
      <p:sp>
        <p:nvSpPr>
          <p:cNvPr id="4" name="Text Placeholder 3"/>
          <p:cNvSpPr>
            <a:spLocks noGrp="1"/>
          </p:cNvSpPr>
          <p:nvPr>
            <p:ph type="body" sz="quarter" idx="10"/>
          </p:nvPr>
        </p:nvSpPr>
        <p:spPr>
          <a:xfrm>
            <a:off x="381001" y="1344168"/>
            <a:ext cx="11430000" cy="395908"/>
          </a:xfrm>
        </p:spPr>
        <p:txBody>
          <a:bodyPr/>
          <a:lstStyle/>
          <a:p>
            <a:pPr marL="342900" indent="-342900">
              <a:buFont typeface="Wingdings" panose="05000000000000000000" pitchFamily="2" charset="2"/>
              <a:buChar char="Ø"/>
            </a:pPr>
            <a:r>
              <a:rPr lang="en-US" dirty="0"/>
              <a:t>The Apache Tomcat® software is an open source implementation of the Java Servlet, </a:t>
            </a:r>
            <a:r>
              <a:rPr lang="en-US" dirty="0" err="1"/>
              <a:t>JavaServer</a:t>
            </a:r>
            <a:r>
              <a:rPr lang="en-US" dirty="0"/>
              <a:t> Pages, Java Expression Language and Java </a:t>
            </a:r>
            <a:r>
              <a:rPr lang="en-US" dirty="0" err="1"/>
              <a:t>WebSocket</a:t>
            </a:r>
            <a:r>
              <a:rPr lang="en-US" dirty="0"/>
              <a:t> technologies. The Java Servlet, </a:t>
            </a:r>
            <a:r>
              <a:rPr lang="en-US" dirty="0" err="1"/>
              <a:t>JavaServer</a:t>
            </a:r>
            <a:r>
              <a:rPr lang="en-US" dirty="0"/>
              <a:t> Pages, Java Expression Language and Java </a:t>
            </a:r>
            <a:r>
              <a:rPr lang="en-US" dirty="0" err="1"/>
              <a:t>WebSocket</a:t>
            </a:r>
            <a:r>
              <a:rPr lang="en-US" dirty="0"/>
              <a:t> specifications are developed under the Java Community Process.</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28" y="146967"/>
            <a:ext cx="1426464" cy="1017323"/>
          </a:xfrm>
          <a:prstGeom prst="rect">
            <a:avLst/>
          </a:prstGeom>
        </p:spPr>
      </p:pic>
    </p:spTree>
    <p:extLst>
      <p:ext uri="{BB962C8B-B14F-4D97-AF65-F5344CB8AC3E}">
        <p14:creationId xmlns:p14="http://schemas.microsoft.com/office/powerpoint/2010/main" val="115802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Setup</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Ø"/>
            </a:pPr>
            <a:r>
              <a:rPr lang="en-US" dirty="0"/>
              <a:t>Install Tomcat</a:t>
            </a:r>
          </a:p>
          <a:p>
            <a:pPr marL="342900" indent="-342900">
              <a:buFont typeface="Wingdings" panose="05000000000000000000" pitchFamily="2" charset="2"/>
              <a:buChar char="Ø"/>
            </a:pPr>
            <a:r>
              <a:rPr lang="en-US" dirty="0"/>
              <a:t>Edit Environment Properties</a:t>
            </a:r>
          </a:p>
          <a:p>
            <a:r>
              <a:rPr lang="en-US" dirty="0"/>
              <a:t>	- </a:t>
            </a:r>
            <a:r>
              <a:rPr lang="en-US" sz="1800" dirty="0"/>
              <a:t>JAVAHOME: C:\Program Files\Java\jdk1.7.0_79\bin</a:t>
            </a:r>
          </a:p>
          <a:p>
            <a:r>
              <a:rPr lang="en-US" sz="1800" dirty="0"/>
              <a:t>	- CATALINAHOME:</a:t>
            </a:r>
          </a:p>
          <a:p>
            <a:pPr marL="342900" indent="-342900">
              <a:buFont typeface="Wingdings" panose="05000000000000000000" pitchFamily="2" charset="2"/>
              <a:buChar char="Ø"/>
            </a:pPr>
            <a:r>
              <a:rPr lang="en-US" dirty="0"/>
              <a:t>Open command prompt</a:t>
            </a:r>
          </a:p>
          <a:p>
            <a:pPr marL="342900" indent="-342900">
              <a:buFont typeface="Wingdings" panose="05000000000000000000" pitchFamily="2" charset="2"/>
              <a:buChar char="Ø"/>
            </a:pPr>
            <a:r>
              <a:rPr lang="en-US" dirty="0"/>
              <a:t>Run : startup.exe</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9</a:t>
            </a:fld>
            <a:endParaRPr lang="en-US" dirty="0"/>
          </a:p>
        </p:txBody>
      </p:sp>
    </p:spTree>
    <p:extLst>
      <p:ext uri="{BB962C8B-B14F-4D97-AF65-F5344CB8AC3E}">
        <p14:creationId xmlns:p14="http://schemas.microsoft.com/office/powerpoint/2010/main" val="1006033568"/>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10" ma:contentTypeDescription="Create a new document." ma:contentTypeScope="" ma:versionID="907aab2d9ea0650ff8ff7406fdc26b47">
  <xsd:schema xmlns:xsd="http://www.w3.org/2001/XMLSchema" xmlns:xs="http://www.w3.org/2001/XMLSchema" xmlns:p="http://schemas.microsoft.com/office/2006/metadata/properties" xmlns:ns2="9b901641-0d09-466e-84cb-a5070d83a351" xmlns:ns3="654ae466-f20b-489a-860c-ab06bbeb57a1" targetNamespace="http://schemas.microsoft.com/office/2006/metadata/properties" ma:root="true" ma:fieldsID="b5ccca5cb7444fd9b29b3d642876a9f6" ns2:_="" ns3:_="">
    <xsd:import namespace="9b901641-0d09-466e-84cb-a5070d83a351"/>
    <xsd:import namespace="654ae466-f20b-489a-860c-ab06bbeb57a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54ae466-f20b-489a-860c-ab06bbeb57a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5C7B3F-BBC2-4F85-8F50-D32D7F88BC04}">
  <ds:schemaRefs>
    <ds:schemaRef ds:uri="http://schemas.microsoft.com/sharepoint/v3/contenttype/forms"/>
  </ds:schemaRefs>
</ds:datastoreItem>
</file>

<file path=customXml/itemProps2.xml><?xml version="1.0" encoding="utf-8"?>
<ds:datastoreItem xmlns:ds="http://schemas.openxmlformats.org/officeDocument/2006/customXml" ds:itemID="{D14D63F5-019D-490D-B430-D7923772B816}"/>
</file>

<file path=customXml/itemProps3.xml><?xml version="1.0" encoding="utf-8"?>
<ds:datastoreItem xmlns:ds="http://schemas.openxmlformats.org/officeDocument/2006/customXml" ds:itemID="{486874F5-D3BC-41F4-B0AE-FA0D0EB6CE7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Accenture_Master_Graphik_012017</Template>
  <TotalTime>772</TotalTime>
  <Words>477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Wingdings</vt:lpstr>
      <vt:lpstr>Graphik Black</vt:lpstr>
      <vt:lpstr>Graphik</vt:lpstr>
      <vt:lpstr>MAIN MASTER - BLACK</vt:lpstr>
      <vt:lpstr>Webservers: Apache Tomcat</vt:lpstr>
      <vt:lpstr>Agenda </vt:lpstr>
      <vt:lpstr>Overview of Webservers</vt:lpstr>
      <vt:lpstr>PowerPoint Presentation</vt:lpstr>
      <vt:lpstr>PowerPoint Presentation</vt:lpstr>
      <vt:lpstr>Types of Webservers</vt:lpstr>
      <vt:lpstr>Hosting Files</vt:lpstr>
      <vt:lpstr>Apache Tomcat</vt:lpstr>
      <vt:lpstr>Setup</vt:lpstr>
      <vt:lpstr>Deployment of WAR file</vt:lpstr>
      <vt:lpstr>Sources:</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template</dc:title>
  <dc:creator>Tiamzon, Alvin P.</dc:creator>
  <cp:lastModifiedBy>Manlapaz, Mirasol S.</cp:lastModifiedBy>
  <cp:revision>81</cp:revision>
  <dcterms:created xsi:type="dcterms:W3CDTF">2017-01-25T12:18:18Z</dcterms:created>
  <dcterms:modified xsi:type="dcterms:W3CDTF">2017-10-23T10:14:54Z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y fmtid="{D5CDD505-2E9C-101B-9397-08002B2CF9AE}" pid="3" name="Order">
    <vt:r8>190600</vt:r8>
  </property>
  <property fmtid="{D5CDD505-2E9C-101B-9397-08002B2CF9AE}" pid="4" name="xd_ProgID">
    <vt:lpwstr/>
  </property>
  <property fmtid="{D5CDD505-2E9C-101B-9397-08002B2CF9AE}" pid="5" name="_CopySource">
    <vt:lpwstr>https://ts.accenture.com/sites/pdcdevelopmentcontrolservices/DevOps/DevOps/Training and Enablement Tower/Training Materials/DTS Bootcamp - Revised/Archived(8-2-2018)/DAY 1 -2/Apache Tomcat.pptx</vt:lpwstr>
  </property>
  <property fmtid="{D5CDD505-2E9C-101B-9397-08002B2CF9AE}" pid="6" name="_SourceUrl">
    <vt:lpwstr/>
  </property>
  <property fmtid="{D5CDD505-2E9C-101B-9397-08002B2CF9AE}" pid="7" name="_SharedFileIndex">
    <vt:lpwstr/>
  </property>
  <property fmtid="{D5CDD505-2E9C-101B-9397-08002B2CF9AE}" pid="8" name="TemplateUrl">
    <vt:lpwstr/>
  </property>
</Properties>
</file>