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425" r:id="rId3"/>
    <p:sldId id="460" r:id="rId4"/>
    <p:sldId id="457" r:id="rId5"/>
    <p:sldId id="458" r:id="rId6"/>
    <p:sldId id="459" r:id="rId7"/>
    <p:sldId id="461" r:id="rId8"/>
    <p:sldId id="462" r:id="rId9"/>
    <p:sldId id="463" r:id="rId10"/>
    <p:sldId id="464" r:id="rId11"/>
    <p:sldId id="469" r:id="rId12"/>
    <p:sldId id="470" r:id="rId13"/>
    <p:sldId id="471" r:id="rId14"/>
    <p:sldId id="472" r:id="rId15"/>
    <p:sldId id="473" r:id="rId16"/>
    <p:sldId id="483" r:id="rId17"/>
    <p:sldId id="474" r:id="rId18"/>
    <p:sldId id="475" r:id="rId19"/>
    <p:sldId id="476" r:id="rId20"/>
    <p:sldId id="477" r:id="rId21"/>
    <p:sldId id="478" r:id="rId22"/>
    <p:sldId id="479" r:id="rId23"/>
    <p:sldId id="480" r:id="rId24"/>
    <p:sldId id="481" r:id="rId25"/>
    <p:sldId id="482" r:id="rId26"/>
    <p:sldId id="465" r:id="rId27"/>
    <p:sldId id="484" r:id="rId28"/>
    <p:sldId id="466" r:id="rId29"/>
    <p:sldId id="467" r:id="rId30"/>
    <p:sldId id="468" r:id="rId31"/>
    <p:sldId id="485" r:id="rId32"/>
    <p:sldId id="486" r:id="rId33"/>
    <p:sldId id="4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ucena, Dave John F." initials="CDJF" lastIdx="0" clrIdx="0">
    <p:extLst>
      <p:ext uri="{19B8F6BF-5375-455C-9EA6-DF929625EA0E}">
        <p15:presenceInfo xmlns:p15="http://schemas.microsoft.com/office/powerpoint/2012/main" userId="S-1-5-21-329068152-1454471165-1417001333-65507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0" autoAdjust="0"/>
    <p:restoredTop sz="94660"/>
  </p:normalViewPr>
  <p:slideViewPr>
    <p:cSldViewPr snapToGrid="0">
      <p:cViewPr varScale="1">
        <p:scale>
          <a:sx n="82" d="100"/>
          <a:sy n="82" d="100"/>
        </p:scale>
        <p:origin x="9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56EC9-5242-46A0-BEB3-DAA70508DAF7}"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AF68F-4C64-42EB-B21A-ED1BE717FCC2}" type="slidenum">
              <a:rPr lang="en-US" smtClean="0"/>
              <a:t>‹#›</a:t>
            </a:fld>
            <a:endParaRPr lang="en-US"/>
          </a:p>
        </p:txBody>
      </p:sp>
    </p:spTree>
    <p:extLst>
      <p:ext uri="{BB962C8B-B14F-4D97-AF65-F5344CB8AC3E}">
        <p14:creationId xmlns:p14="http://schemas.microsoft.com/office/powerpoint/2010/main" val="356408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Lifecycle Management</a:t>
            </a:r>
          </a:p>
          <a:p>
            <a:r>
              <a:rPr lang="en-US" dirty="0"/>
              <a:t>Version Control &amp; Branching Strategy</a:t>
            </a:r>
          </a:p>
          <a:p>
            <a:r>
              <a:rPr lang="en-US" dirty="0"/>
              <a:t>Continuous Integration</a:t>
            </a:r>
          </a:p>
          <a:p>
            <a:r>
              <a:rPr lang="en-US" dirty="0"/>
              <a:t>Continuous Code Inspection</a:t>
            </a:r>
          </a:p>
          <a:p>
            <a:r>
              <a:rPr lang="en-US" dirty="0"/>
              <a:t>Testing Automation</a:t>
            </a:r>
          </a:p>
          <a:p>
            <a:r>
              <a:rPr lang="en-US" dirty="0"/>
              <a:t>Deployment Automation</a:t>
            </a:r>
          </a:p>
          <a:p>
            <a:r>
              <a:rPr lang="en-US" dirty="0"/>
              <a:t>Infrastructure as Code</a:t>
            </a:r>
          </a:p>
          <a:p>
            <a:r>
              <a:rPr lang="en-US" dirty="0"/>
              <a:t>Continuous Testing</a:t>
            </a:r>
          </a:p>
          <a:p>
            <a:r>
              <a:rPr lang="en-US" dirty="0"/>
              <a:t>Environments Equivalent to Production</a:t>
            </a:r>
          </a:p>
          <a:p>
            <a:r>
              <a:rPr lang="en-US" dirty="0"/>
              <a:t>Continuous Monitoring Continuous Delivery &amp; Deployment</a:t>
            </a:r>
          </a:p>
          <a:p>
            <a:endParaRPr lang="en-US" dirty="0"/>
          </a:p>
          <a:p>
            <a:r>
              <a:rPr lang="en-US" dirty="0"/>
              <a:t>Automation techniques to optimize collaboration across Development and Operations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1B0610-EA4D-4A72-AD34-0BBA9CC53B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23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FB0B-8121-4A86-95FB-9660FA3D3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6D024-9CA6-43B0-B1D7-AB7729D66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B8F69-48FC-40E6-A547-EEEA656BE0F4}"/>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5" name="Footer Placeholder 4">
            <a:extLst>
              <a:ext uri="{FF2B5EF4-FFF2-40B4-BE49-F238E27FC236}">
                <a16:creationId xmlns:a16="http://schemas.microsoft.com/office/drawing/2014/main" id="{AC87E286-BD67-4AD5-9AEA-B2D2C252C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6EDEB-1837-49E5-A6F8-09CFB663BA47}"/>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346823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8FA2-840B-4D51-9C0D-AE14B1049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674C5B-4BF6-4D16-B019-E9F85AB277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2EFD2-B432-41DF-A39F-D18B77A5EAAA}"/>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5" name="Footer Placeholder 4">
            <a:extLst>
              <a:ext uri="{FF2B5EF4-FFF2-40B4-BE49-F238E27FC236}">
                <a16:creationId xmlns:a16="http://schemas.microsoft.com/office/drawing/2014/main" id="{FD90AC6C-84E7-4EE5-9B00-B50E5569B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BB039-1B22-4340-9200-613AD80666D4}"/>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318351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7AE7F-55F4-4D4C-9658-298DBCD15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291D28-A504-4F38-A34D-19B7CCE508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589A8-1A82-4114-B60C-5F864B68D243}"/>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5" name="Footer Placeholder 4">
            <a:extLst>
              <a:ext uri="{FF2B5EF4-FFF2-40B4-BE49-F238E27FC236}">
                <a16:creationId xmlns:a16="http://schemas.microsoft.com/office/drawing/2014/main" id="{756294FA-5080-4449-ABFA-A90C7336A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4E95E-A1BC-4C39-ABC4-14DD71B786A5}"/>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39154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80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34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471982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9493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
        <p:nvSpPr>
          <p:cNvPr id="2" name="Title 1">
            <a:extLst>
              <a:ext uri="{FF2B5EF4-FFF2-40B4-BE49-F238E27FC236}">
                <a16:creationId xmlns:a16="http://schemas.microsoft.com/office/drawing/2014/main" id="{FEFDA89A-8F40-4967-8D56-4918B838822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6902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063971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880225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AB7B-8711-46A8-86EE-DA8BA0091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B2DA-53F0-45B1-B797-4642A46DB1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E8602-261D-4DCD-A6DE-480EFA49D086}"/>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5" name="Footer Placeholder 4">
            <a:extLst>
              <a:ext uri="{FF2B5EF4-FFF2-40B4-BE49-F238E27FC236}">
                <a16:creationId xmlns:a16="http://schemas.microsoft.com/office/drawing/2014/main" id="{4FC7304D-C97B-4EEC-A4DA-7164C3FB3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E0A28-39AE-481B-80B4-A4B84E64A70D}"/>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228229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9693-D9DB-4DB9-9187-A7C14DF3A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B6D4F-29B9-4563-97AE-9CD976178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F199D-4CBE-4492-AFDE-03ECCF5FD634}"/>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5" name="Footer Placeholder 4">
            <a:extLst>
              <a:ext uri="{FF2B5EF4-FFF2-40B4-BE49-F238E27FC236}">
                <a16:creationId xmlns:a16="http://schemas.microsoft.com/office/drawing/2014/main" id="{B5A72B00-734D-4A49-97E0-DC485047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48E88-A605-4ACC-A3FB-5D94E96FD77A}"/>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378634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5C69-66B0-443C-82E6-AC0732A29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BDFED-7992-4E2C-8BAB-680BC222FB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DB5404-9194-41BD-9EAB-74269D3D31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E30F75-A5FC-459F-A1DF-41810BB7605F}"/>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6" name="Footer Placeholder 5">
            <a:extLst>
              <a:ext uri="{FF2B5EF4-FFF2-40B4-BE49-F238E27FC236}">
                <a16:creationId xmlns:a16="http://schemas.microsoft.com/office/drawing/2014/main" id="{4E1032D7-8F55-4D5A-87E4-D8BE21121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3DB5D-136A-4CB6-A38E-234C5279801E}"/>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292336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B811-91ED-4BAF-810B-7248276EC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2EB5C-97C1-4348-87C5-14B782208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98F37C-5067-4251-B8BA-21F9AD0C4A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23C6A1-5902-422B-A4E5-6BCD6DD6B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39E573-0A22-4AD4-A27D-8494EC17E2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6EC6DF-2139-4BC6-B3A6-2B6F1C05EC47}"/>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8" name="Footer Placeholder 7">
            <a:extLst>
              <a:ext uri="{FF2B5EF4-FFF2-40B4-BE49-F238E27FC236}">
                <a16:creationId xmlns:a16="http://schemas.microsoft.com/office/drawing/2014/main" id="{BE7B6998-30C9-46EA-83B5-AE2500F927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A88CD4-5F79-47B2-BC1F-F68EE3279FF9}"/>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148977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7D6D-4E2F-471E-8537-09CA36741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F95094-DB74-48E0-8FAB-8F07488780DA}"/>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4" name="Footer Placeholder 3">
            <a:extLst>
              <a:ext uri="{FF2B5EF4-FFF2-40B4-BE49-F238E27FC236}">
                <a16:creationId xmlns:a16="http://schemas.microsoft.com/office/drawing/2014/main" id="{89D8DD13-FF73-484B-B417-846BE21106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0555F5-47D8-4D4D-B9A6-10E5E12963C4}"/>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4230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F8494-4A9F-4FAE-9160-7748ED9FA5B9}"/>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3" name="Footer Placeholder 2">
            <a:extLst>
              <a:ext uri="{FF2B5EF4-FFF2-40B4-BE49-F238E27FC236}">
                <a16:creationId xmlns:a16="http://schemas.microsoft.com/office/drawing/2014/main" id="{EE9DF477-4315-47FC-9AD4-FB6D13C7C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40EA4-7C58-4437-8B2A-DA759DC80EEF}"/>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323487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565B-B897-47C8-89B4-C5607C51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72EDB6-0AEB-4281-B3FF-95743B5A3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76DD2D-D260-49C3-B58F-FFD31D52C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C1885C-0F96-4B00-A50F-B9A1EC6BF549}"/>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6" name="Footer Placeholder 5">
            <a:extLst>
              <a:ext uri="{FF2B5EF4-FFF2-40B4-BE49-F238E27FC236}">
                <a16:creationId xmlns:a16="http://schemas.microsoft.com/office/drawing/2014/main" id="{EAAC82A6-B760-4739-86FA-26B647089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D2EBB-5A81-4C2D-AA70-90C6229658CD}"/>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261818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F2F-7643-4DB7-B47E-6CE3C629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F41F95-42F9-487D-AF1F-5B3E3C011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3C371-9EC2-4E4E-8148-17DC67E3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44C39A-0B9B-46B5-9C16-BEFED7F3017A}"/>
              </a:ext>
            </a:extLst>
          </p:cNvPr>
          <p:cNvSpPr>
            <a:spLocks noGrp="1"/>
          </p:cNvSpPr>
          <p:nvPr>
            <p:ph type="dt" sz="half" idx="10"/>
          </p:nvPr>
        </p:nvSpPr>
        <p:spPr/>
        <p:txBody>
          <a:bodyPr/>
          <a:lstStyle/>
          <a:p>
            <a:fld id="{80B7CC2E-E1A4-4180-893A-679710FE28F5}" type="datetimeFigureOut">
              <a:rPr lang="en-US" smtClean="0"/>
              <a:t>1/17/2019</a:t>
            </a:fld>
            <a:endParaRPr lang="en-US"/>
          </a:p>
        </p:txBody>
      </p:sp>
      <p:sp>
        <p:nvSpPr>
          <p:cNvPr id="6" name="Footer Placeholder 5">
            <a:extLst>
              <a:ext uri="{FF2B5EF4-FFF2-40B4-BE49-F238E27FC236}">
                <a16:creationId xmlns:a16="http://schemas.microsoft.com/office/drawing/2014/main" id="{9924CF7E-7E98-433A-BC74-169BDD676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33DCB-A30B-4279-B54A-F465E02CA061}"/>
              </a:ext>
            </a:extLst>
          </p:cNvPr>
          <p:cNvSpPr>
            <a:spLocks noGrp="1"/>
          </p:cNvSpPr>
          <p:nvPr>
            <p:ph type="sldNum" sz="quarter" idx="12"/>
          </p:nvPr>
        </p:nvSpPr>
        <p:spPr/>
        <p:txBody>
          <a:bodyPr/>
          <a:lstStyle/>
          <a:p>
            <a:fld id="{1C788B23-03F9-4D57-8E96-D8EE8F6F4C9A}" type="slidenum">
              <a:rPr lang="en-US" smtClean="0"/>
              <a:t>‹#›</a:t>
            </a:fld>
            <a:endParaRPr lang="en-US"/>
          </a:p>
        </p:txBody>
      </p:sp>
    </p:spTree>
    <p:extLst>
      <p:ext uri="{BB962C8B-B14F-4D97-AF65-F5344CB8AC3E}">
        <p14:creationId xmlns:p14="http://schemas.microsoft.com/office/powerpoint/2010/main" val="259697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B897A-1650-42C3-8D1E-146F123FD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7607C-24BC-4C8E-8583-E4EC86D78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A4679-51B4-40D3-ACCF-8DDF8040D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7CC2E-E1A4-4180-893A-679710FE28F5}" type="datetimeFigureOut">
              <a:rPr lang="en-US" smtClean="0"/>
              <a:t>1/17/2019</a:t>
            </a:fld>
            <a:endParaRPr lang="en-US"/>
          </a:p>
        </p:txBody>
      </p:sp>
      <p:sp>
        <p:nvSpPr>
          <p:cNvPr id="5" name="Footer Placeholder 4">
            <a:extLst>
              <a:ext uri="{FF2B5EF4-FFF2-40B4-BE49-F238E27FC236}">
                <a16:creationId xmlns:a16="http://schemas.microsoft.com/office/drawing/2014/main" id="{1529A684-6C77-4E79-B70D-3FA798772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5E518E-372A-4836-AEF8-1A88D7553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88B23-03F9-4D57-8E96-D8EE8F6F4C9A}" type="slidenum">
              <a:rPr lang="en-US" smtClean="0"/>
              <a:t>‹#›</a:t>
            </a:fld>
            <a:endParaRPr lang="en-US"/>
          </a:p>
        </p:txBody>
      </p:sp>
    </p:spTree>
    <p:extLst>
      <p:ext uri="{BB962C8B-B14F-4D97-AF65-F5344CB8AC3E}">
        <p14:creationId xmlns:p14="http://schemas.microsoft.com/office/powerpoint/2010/main" val="305370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360064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confluence.atlassian.com/adminjiracloud/working-with-workflows-776636540.html" TargetMode="External"/><Relationship Id="rId2" Type="http://schemas.openxmlformats.org/officeDocument/2006/relationships/hyperlink" Target="https://confluence.atlassian.com/adminjiracloud/issue-fields-and-statuses-776636356.html" TargetMode="Externa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confluence.atlassian.com/adminjiracloud/managing-versions-776636296.html" TargetMode="External"/><Relationship Id="rId2" Type="http://schemas.openxmlformats.org/officeDocument/2006/relationships/hyperlink" Target="https://confluence.atlassian.com/adminjiracloud/issue-fields-and-statuses-776636356.html#Issuefieldsandstatuses-Resolution" TargetMode="External"/><Relationship Id="rId1" Type="http://schemas.openxmlformats.org/officeDocument/2006/relationships/slideLayout" Target="../slideLayouts/slideLayout17.xml"/><Relationship Id="rId5" Type="http://schemas.openxmlformats.org/officeDocument/2006/relationships/hyperlink" Target="https://confluence.atlassian.com/adminjiracloud/working-with-workflows-776636540.html" TargetMode="External"/><Relationship Id="rId4" Type="http://schemas.openxmlformats.org/officeDocument/2006/relationships/hyperlink" Target="https://confluence.atlassian.com/adminjiracloud/managing-components-776636315.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confluence.atlassian.com/adminjiracloud/working-with-workflows-776636540.html"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7.xml"/><Relationship Id="rId5" Type="http://schemas.microsoft.com/office/2007/relationships/hdphoto" Target="../media/hdphoto2.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rintawallpaper.com/upload/designs/motion_streaks_detail.jpg">
            <a:extLst>
              <a:ext uri="{FF2B5EF4-FFF2-40B4-BE49-F238E27FC236}">
                <a16:creationId xmlns:a16="http://schemas.microsoft.com/office/drawing/2014/main" id="{6209BBBD-E026-4C37-BFC1-C54F859FD7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13" b="781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E0405BDE-4AF6-4ED2-8B76-33433BA89B08}"/>
              </a:ext>
            </a:extLst>
          </p:cNvPr>
          <p:cNvSpPr/>
          <p:nvPr/>
        </p:nvSpPr>
        <p:spPr>
          <a:xfrm>
            <a:off x="-35668" y="0"/>
            <a:ext cx="12227668" cy="6858000"/>
          </a:xfrm>
          <a:prstGeom prst="rect">
            <a:avLst/>
          </a:prstGeom>
          <a:gradFill>
            <a:gsLst>
              <a:gs pos="31000">
                <a:schemeClr val="bg1">
                  <a:alpha val="67000"/>
                </a:schemeClr>
              </a:gs>
              <a:gs pos="100000">
                <a:schemeClr val="bg1">
                  <a:alpha val="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Graphik"/>
              <a:ea typeface="+mn-ea"/>
              <a:cs typeface="+mn-cs"/>
            </a:endParaRPr>
          </a:p>
        </p:txBody>
      </p:sp>
      <p:grpSp>
        <p:nvGrpSpPr>
          <p:cNvPr id="83" name="Group 4">
            <a:extLst>
              <a:ext uri="{FF2B5EF4-FFF2-40B4-BE49-F238E27FC236}">
                <a16:creationId xmlns:a16="http://schemas.microsoft.com/office/drawing/2014/main" id="{5A513C7F-BB06-4E3E-BE4B-D96F8C6589FF}"/>
              </a:ext>
            </a:extLst>
          </p:cNvPr>
          <p:cNvGrpSpPr>
            <a:grpSpLocks noChangeAspect="1"/>
          </p:cNvGrpSpPr>
          <p:nvPr/>
        </p:nvGrpSpPr>
        <p:grpSpPr bwMode="auto">
          <a:xfrm>
            <a:off x="10090370" y="442495"/>
            <a:ext cx="1749397" cy="462761"/>
            <a:chOff x="243" y="1559"/>
            <a:chExt cx="1308" cy="346"/>
          </a:xfrm>
          <a:effectLst>
            <a:outerShdw blurRad="50800" dist="38100" dir="2700000" algn="tl" rotWithShape="0">
              <a:prstClr val="black">
                <a:alpha val="40000"/>
              </a:prstClr>
            </a:outerShdw>
          </a:effectLst>
        </p:grpSpPr>
        <p:sp>
          <p:nvSpPr>
            <p:cNvPr id="84" name="Freeform 6">
              <a:extLst>
                <a:ext uri="{FF2B5EF4-FFF2-40B4-BE49-F238E27FC236}">
                  <a16:creationId xmlns:a16="http://schemas.microsoft.com/office/drawing/2014/main" id="{0EC80745-C95C-46A0-88D2-55383965896A}"/>
                </a:ext>
              </a:extLst>
            </p:cNvPr>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marL="0" marR="0" lvl="0" indent="0" algn="l" defTabSz="566471" rtl="0" eaLnBrk="1" fontAlgn="auto" latinLnBrk="0" hangingPunct="1">
                <a:lnSpc>
                  <a:spcPct val="100000"/>
                </a:lnSpc>
                <a:spcBef>
                  <a:spcPts val="0"/>
                </a:spcBef>
                <a:spcAft>
                  <a:spcPts val="0"/>
                </a:spcAft>
                <a:buClrTx/>
                <a:buSzTx/>
                <a:buFontTx/>
                <a:buNone/>
                <a:tabLst/>
                <a:defRPr/>
              </a:pPr>
              <a:endParaRPr kumimoji="0" lang="en-US" sz="1115" b="0" i="0" u="none" strike="noStrike" kern="0" cap="none" spc="0" normalizeH="0" baseline="0" noProof="0" dirty="0">
                <a:ln>
                  <a:noFill/>
                </a:ln>
                <a:solidFill>
                  <a:sysClr val="windowText" lastClr="000000"/>
                </a:solidFill>
                <a:effectLst/>
                <a:uLnTx/>
                <a:uFillTx/>
                <a:latin typeface="Graphik"/>
                <a:ea typeface="+mn-ea"/>
                <a:cs typeface="+mn-cs"/>
              </a:endParaRPr>
            </a:p>
          </p:txBody>
        </p:sp>
        <p:sp>
          <p:nvSpPr>
            <p:cNvPr id="87" name="Freeform 7">
              <a:extLst>
                <a:ext uri="{FF2B5EF4-FFF2-40B4-BE49-F238E27FC236}">
                  <a16:creationId xmlns:a16="http://schemas.microsoft.com/office/drawing/2014/main" id="{93F1AE16-DB66-462A-9DEE-ED336E003922}"/>
                </a:ext>
              </a:extLst>
            </p:cNvPr>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marL="0" marR="0" lvl="0" indent="0" algn="l" defTabSz="566471" rtl="0" eaLnBrk="1" fontAlgn="auto" latinLnBrk="0" hangingPunct="1">
                <a:lnSpc>
                  <a:spcPct val="100000"/>
                </a:lnSpc>
                <a:spcBef>
                  <a:spcPts val="0"/>
                </a:spcBef>
                <a:spcAft>
                  <a:spcPts val="0"/>
                </a:spcAft>
                <a:buClrTx/>
                <a:buSzTx/>
                <a:buFontTx/>
                <a:buNone/>
                <a:tabLst/>
                <a:defRPr/>
              </a:pPr>
              <a:endParaRPr kumimoji="0" lang="en-US" sz="1115" b="0" i="0" u="none" strike="noStrike" kern="0" cap="none" spc="0" normalizeH="0" baseline="0" noProof="0">
                <a:ln>
                  <a:noFill/>
                </a:ln>
                <a:solidFill>
                  <a:sysClr val="windowText" lastClr="000000"/>
                </a:solidFill>
                <a:effectLst/>
                <a:uLnTx/>
                <a:uFillTx/>
                <a:latin typeface="Graphik"/>
                <a:ea typeface="+mn-ea"/>
                <a:cs typeface="+mn-cs"/>
              </a:endParaRPr>
            </a:p>
          </p:txBody>
        </p:sp>
      </p:grpSp>
      <p:sp>
        <p:nvSpPr>
          <p:cNvPr id="93" name="Parallelogram 92">
            <a:extLst>
              <a:ext uri="{FF2B5EF4-FFF2-40B4-BE49-F238E27FC236}">
                <a16:creationId xmlns:a16="http://schemas.microsoft.com/office/drawing/2014/main" id="{69FD41AA-A6FF-43BE-8B20-F97A256F4619}"/>
              </a:ext>
            </a:extLst>
          </p:cNvPr>
          <p:cNvSpPr/>
          <p:nvPr/>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00F3FF">
                      <a:lumMod val="5000"/>
                      <a:lumOff val="95000"/>
                    </a:srgbClr>
                  </a:gs>
                  <a:gs pos="74000">
                    <a:srgbClr val="00F3FF">
                      <a:lumMod val="45000"/>
                      <a:lumOff val="55000"/>
                    </a:srgbClr>
                  </a:gs>
                  <a:gs pos="83000">
                    <a:srgbClr val="00F3FF">
                      <a:lumMod val="45000"/>
                      <a:lumOff val="55000"/>
                    </a:srgbClr>
                  </a:gs>
                  <a:gs pos="100000">
                    <a:srgbClr val="00F3FF">
                      <a:lumMod val="30000"/>
                      <a:lumOff val="70000"/>
                    </a:srgbClr>
                  </a:gs>
                </a:gsLst>
                <a:lin ang="5400000" scaled="1"/>
              </a:gradFill>
              <a:effectLst/>
              <a:uLnTx/>
              <a:uFillTx/>
              <a:latin typeface="Graphik"/>
              <a:ea typeface="+mn-ea"/>
              <a:cs typeface="+mn-cs"/>
            </a:endParaRPr>
          </a:p>
        </p:txBody>
      </p:sp>
      <p:sp>
        <p:nvSpPr>
          <p:cNvPr id="94" name="Parallelogram 93">
            <a:extLst>
              <a:ext uri="{FF2B5EF4-FFF2-40B4-BE49-F238E27FC236}">
                <a16:creationId xmlns:a16="http://schemas.microsoft.com/office/drawing/2014/main" id="{A47ACB1B-DC44-4CD9-8A88-DCB01B8E75F1}"/>
              </a:ext>
            </a:extLst>
          </p:cNvPr>
          <p:cNvSpPr/>
          <p:nvPr/>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a:ea typeface="+mn-ea"/>
              <a:cs typeface="+mn-cs"/>
            </a:endParaRPr>
          </a:p>
        </p:txBody>
      </p:sp>
      <p:sp>
        <p:nvSpPr>
          <p:cNvPr id="100" name="Title 2">
            <a:extLst>
              <a:ext uri="{FF2B5EF4-FFF2-40B4-BE49-F238E27FC236}">
                <a16:creationId xmlns:a16="http://schemas.microsoft.com/office/drawing/2014/main" id="{AAFE9E1E-0716-422E-9946-5F118EDAE756}"/>
              </a:ext>
            </a:extLst>
          </p:cNvPr>
          <p:cNvSpPr txBox="1">
            <a:spLocks/>
          </p:cNvSpPr>
          <p:nvPr/>
        </p:nvSpPr>
        <p:spPr>
          <a:xfrm>
            <a:off x="381000" y="3779074"/>
            <a:ext cx="8648700" cy="1984248"/>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pPr lvl="0">
              <a:defRPr/>
            </a:pPr>
            <a:r>
              <a:rPr lang="en-US" sz="6000" dirty="0">
                <a:solidFill>
                  <a:schemeClr val="tx1"/>
                </a:solidFill>
              </a:rPr>
              <a:t>Jira administration</a:t>
            </a:r>
            <a:endParaRPr kumimoji="0" lang="en-US" sz="6000" b="1" i="0" u="none" strike="noStrike" kern="1200" cap="all" spc="0" normalizeH="0" baseline="0" noProof="0" dirty="0">
              <a:ln>
                <a:noFill/>
              </a:ln>
              <a:solidFill>
                <a:schemeClr val="tx1"/>
              </a:solidFill>
              <a:effectLst>
                <a:outerShdw blurRad="38100" dist="38100" dir="2700000" algn="tl">
                  <a:srgbClr val="000000">
                    <a:alpha val="43137"/>
                  </a:srgbClr>
                </a:outerShdw>
              </a:effectLst>
              <a:uLnTx/>
              <a:uFillTx/>
              <a:latin typeface="Graphik"/>
            </a:endParaRPr>
          </a:p>
        </p:txBody>
      </p:sp>
    </p:spTree>
    <p:extLst>
      <p:ext uri="{BB962C8B-B14F-4D97-AF65-F5344CB8AC3E}">
        <p14:creationId xmlns:p14="http://schemas.microsoft.com/office/powerpoint/2010/main" val="392811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10</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Type Scheme</a:t>
            </a:r>
          </a:p>
        </p:txBody>
      </p:sp>
      <p:sp>
        <p:nvSpPr>
          <p:cNvPr id="6" name="TextBox 5">
            <a:extLst>
              <a:ext uri="{FF2B5EF4-FFF2-40B4-BE49-F238E27FC236}">
                <a16:creationId xmlns:a16="http://schemas.microsoft.com/office/drawing/2014/main" id="{70BA57FA-34A7-48DF-977E-D848083409C5}"/>
              </a:ext>
            </a:extLst>
          </p:cNvPr>
          <p:cNvSpPr txBox="1"/>
          <p:nvPr/>
        </p:nvSpPr>
        <p:spPr>
          <a:xfrm>
            <a:off x="586153" y="1743923"/>
            <a:ext cx="11019693" cy="3370153"/>
          </a:xfrm>
          <a:prstGeom prst="rect">
            <a:avLst/>
          </a:prstGeom>
          <a:noFill/>
        </p:spPr>
        <p:txBody>
          <a:bodyPr wrap="square" lIns="0" tIns="0" rIns="0" bIns="45720" rtlCol="0">
            <a:spAutoFit/>
          </a:bodyPr>
          <a:lstStyle/>
          <a:p>
            <a:r>
              <a:rPr lang="en-US" dirty="0">
                <a:solidFill>
                  <a:schemeClr val="bg1"/>
                </a:solidFill>
              </a:rPr>
              <a:t>As a Jira administrator, you can group issue types into issue type schemes to make it easier for your team to select the right type when creating issues in their project. Issue type schemes can also minimize the maintenance work required when administering several projects. </a:t>
            </a:r>
          </a:p>
          <a:p>
            <a:endParaRPr lang="en-US" dirty="0">
              <a:solidFill>
                <a:schemeClr val="bg1"/>
              </a:solidFill>
            </a:endParaRPr>
          </a:p>
          <a:p>
            <a:r>
              <a:rPr lang="en-US" dirty="0">
                <a:solidFill>
                  <a:schemeClr val="bg1"/>
                </a:solidFill>
              </a:rPr>
              <a:t>An issue type scheme lets you:</a:t>
            </a:r>
          </a:p>
          <a:p>
            <a:pPr marL="285750" indent="-285750">
              <a:buFont typeface="Arial" panose="020B0604020202020204" pitchFamily="34" charset="0"/>
              <a:buChar char="•"/>
            </a:pPr>
            <a:r>
              <a:rPr lang="en-US" dirty="0">
                <a:solidFill>
                  <a:schemeClr val="bg1"/>
                </a:solidFill>
              </a:rPr>
              <a:t>Set the available issue types for a project</a:t>
            </a:r>
          </a:p>
          <a:p>
            <a:pPr marL="285750" indent="-285750">
              <a:buFont typeface="Arial" panose="020B0604020202020204" pitchFamily="34" charset="0"/>
              <a:buChar char="•"/>
            </a:pPr>
            <a:r>
              <a:rPr lang="en-US" dirty="0">
                <a:solidFill>
                  <a:schemeClr val="bg1"/>
                </a:solidFill>
              </a:rPr>
              <a:t>Set the default issue type and order of issue types when creating an issue</a:t>
            </a:r>
          </a:p>
          <a:p>
            <a:pPr marL="285750" indent="-285750">
              <a:buFont typeface="Arial" panose="020B0604020202020204" pitchFamily="34" charset="0"/>
              <a:buChar char="•"/>
            </a:pPr>
            <a:r>
              <a:rPr lang="en-US" dirty="0">
                <a:solidFill>
                  <a:schemeClr val="bg1"/>
                </a:solidFill>
              </a:rPr>
              <a:t>Share the same group of issue types across multiple projects</a:t>
            </a:r>
          </a:p>
          <a:p>
            <a:endParaRPr lang="en-US" dirty="0">
              <a:solidFill>
                <a:schemeClr val="bg1"/>
              </a:solidFill>
            </a:endParaRPr>
          </a:p>
          <a:p>
            <a:r>
              <a:rPr lang="en-US" dirty="0">
                <a:solidFill>
                  <a:schemeClr val="bg1"/>
                </a:solidFill>
              </a:rPr>
              <a:t>As an example, you can set up an issue type scheme for your team of developers working in a software project. You can then add the bug and feature issue types to this scheme and apply it to any other projects that contain similar pieces of work.  </a:t>
            </a:r>
          </a:p>
        </p:txBody>
      </p:sp>
    </p:spTree>
    <p:extLst>
      <p:ext uri="{BB962C8B-B14F-4D97-AF65-F5344CB8AC3E}">
        <p14:creationId xmlns:p14="http://schemas.microsoft.com/office/powerpoint/2010/main" val="159648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11</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Fields And Statuses</a:t>
            </a:r>
          </a:p>
        </p:txBody>
      </p:sp>
      <p:graphicFrame>
        <p:nvGraphicFramePr>
          <p:cNvPr id="7" name="Table 6">
            <a:extLst>
              <a:ext uri="{FF2B5EF4-FFF2-40B4-BE49-F238E27FC236}">
                <a16:creationId xmlns:a16="http://schemas.microsoft.com/office/drawing/2014/main" id="{5A770427-BF92-4F84-BD72-A41EF0CE2461}"/>
              </a:ext>
            </a:extLst>
          </p:cNvPr>
          <p:cNvGraphicFramePr>
            <a:graphicFrameLocks noGrp="1"/>
          </p:cNvGraphicFramePr>
          <p:nvPr>
            <p:extLst>
              <p:ext uri="{D42A27DB-BD31-4B8C-83A1-F6EECF244321}">
                <p14:modId xmlns:p14="http://schemas.microsoft.com/office/powerpoint/2010/main" val="771763040"/>
              </p:ext>
            </p:extLst>
          </p:nvPr>
        </p:nvGraphicFramePr>
        <p:xfrm>
          <a:off x="772745" y="1578021"/>
          <a:ext cx="10646510" cy="4308794"/>
        </p:xfrm>
        <a:graphic>
          <a:graphicData uri="http://schemas.openxmlformats.org/drawingml/2006/table">
            <a:tbl>
              <a:tblPr firstRow="1" bandRow="1">
                <a:tableStyleId>{073A0DAA-6AF3-43AB-8588-CEC1D06C72B9}</a:tableStyleId>
              </a:tblPr>
              <a:tblGrid>
                <a:gridCol w="2802793">
                  <a:extLst>
                    <a:ext uri="{9D8B030D-6E8A-4147-A177-3AD203B41FA5}">
                      <a16:colId xmlns:a16="http://schemas.microsoft.com/office/drawing/2014/main" val="2726050099"/>
                    </a:ext>
                  </a:extLst>
                </a:gridCol>
                <a:gridCol w="7843717">
                  <a:extLst>
                    <a:ext uri="{9D8B030D-6E8A-4147-A177-3AD203B41FA5}">
                      <a16:colId xmlns:a16="http://schemas.microsoft.com/office/drawing/2014/main" val="3713679424"/>
                    </a:ext>
                  </a:extLst>
                </a:gridCol>
              </a:tblGrid>
              <a:tr h="455137">
                <a:tc>
                  <a:txBody>
                    <a:bodyPr/>
                    <a:lstStyle/>
                    <a:p>
                      <a:pPr algn="ctr"/>
                      <a:r>
                        <a:rPr lang="en-US" dirty="0"/>
                        <a:t>FIELD</a:t>
                      </a:r>
                    </a:p>
                  </a:txBody>
                  <a:tcPr/>
                </a:tc>
                <a:tc>
                  <a:txBody>
                    <a:bodyPr/>
                    <a:lstStyle/>
                    <a:p>
                      <a:pPr algn="ctr"/>
                      <a:r>
                        <a:rPr lang="en-US" dirty="0"/>
                        <a:t>DESCRIPTION</a:t>
                      </a:r>
                    </a:p>
                  </a:txBody>
                  <a:tcPr/>
                </a:tc>
                <a:extLst>
                  <a:ext uri="{0D108BD9-81ED-4DB2-BD59-A6C34878D82A}">
                    <a16:rowId xmlns:a16="http://schemas.microsoft.com/office/drawing/2014/main" val="3449386358"/>
                  </a:ext>
                </a:extLst>
              </a:tr>
              <a:tr h="455137">
                <a:tc>
                  <a:txBody>
                    <a:bodyPr/>
                    <a:lstStyle/>
                    <a:p>
                      <a:r>
                        <a:rPr lang="en-US" dirty="0"/>
                        <a:t>Project</a:t>
                      </a:r>
                    </a:p>
                  </a:txBody>
                  <a:tcPr/>
                </a:tc>
                <a:tc>
                  <a:txBody>
                    <a:bodyPr/>
                    <a:lstStyle/>
                    <a:p>
                      <a:r>
                        <a:rPr lang="en-US" sz="1800" b="0" i="0" kern="1200" dirty="0">
                          <a:solidFill>
                            <a:schemeClr val="dk1"/>
                          </a:solidFill>
                          <a:effectLst/>
                          <a:latin typeface="+mn-lt"/>
                          <a:ea typeface="+mn-ea"/>
                          <a:cs typeface="+mn-cs"/>
                        </a:rPr>
                        <a:t>The parent project to which the issue belongs.</a:t>
                      </a:r>
                      <a:endParaRPr lang="en-US" dirty="0"/>
                    </a:p>
                  </a:txBody>
                  <a:tcPr/>
                </a:tc>
                <a:extLst>
                  <a:ext uri="{0D108BD9-81ED-4DB2-BD59-A6C34878D82A}">
                    <a16:rowId xmlns:a16="http://schemas.microsoft.com/office/drawing/2014/main" val="3026389115"/>
                  </a:ext>
                </a:extLst>
              </a:tr>
              <a:tr h="455137">
                <a:tc>
                  <a:txBody>
                    <a:bodyPr/>
                    <a:lstStyle/>
                    <a:p>
                      <a:r>
                        <a:rPr lang="en-US" dirty="0"/>
                        <a:t>Key</a:t>
                      </a:r>
                    </a:p>
                  </a:txBody>
                  <a:tcPr/>
                </a:tc>
                <a:tc>
                  <a:txBody>
                    <a:bodyPr/>
                    <a:lstStyle/>
                    <a:p>
                      <a:pPr algn="l" fontAlgn="t"/>
                      <a:r>
                        <a:rPr lang="en-US" dirty="0">
                          <a:effectLst/>
                        </a:rPr>
                        <a:t>A unique identifier for this issue. For example, ANGRY-304 (The characters to the left of the hyphen represent the project the this issue belongs to).</a:t>
                      </a:r>
                    </a:p>
                  </a:txBody>
                  <a:tcPr marL="95250" marR="95250" marT="95250" marB="95250"/>
                </a:tc>
                <a:extLst>
                  <a:ext uri="{0D108BD9-81ED-4DB2-BD59-A6C34878D82A}">
                    <a16:rowId xmlns:a16="http://schemas.microsoft.com/office/drawing/2014/main" val="2593799760"/>
                  </a:ext>
                </a:extLst>
              </a:tr>
              <a:tr h="455137">
                <a:tc>
                  <a:txBody>
                    <a:bodyPr/>
                    <a:lstStyle/>
                    <a:p>
                      <a:r>
                        <a:rPr lang="en-US" dirty="0"/>
                        <a:t>Summary</a:t>
                      </a:r>
                    </a:p>
                  </a:txBody>
                  <a:tcPr/>
                </a:tc>
                <a:tc>
                  <a:txBody>
                    <a:bodyPr/>
                    <a:lstStyle/>
                    <a:p>
                      <a:r>
                        <a:rPr lang="en-US" sz="1800" b="0" i="0" kern="1200" dirty="0">
                          <a:solidFill>
                            <a:schemeClr val="dk1"/>
                          </a:solidFill>
                          <a:effectLst/>
                          <a:latin typeface="+mn-lt"/>
                          <a:ea typeface="+mn-ea"/>
                          <a:cs typeface="+mn-cs"/>
                        </a:rPr>
                        <a:t>A brief, one-line summary of the issue. For example, "Red Angry Nerd is scary."</a:t>
                      </a:r>
                      <a:endParaRPr lang="en-US" dirty="0"/>
                    </a:p>
                  </a:txBody>
                  <a:tcPr/>
                </a:tc>
                <a:extLst>
                  <a:ext uri="{0D108BD9-81ED-4DB2-BD59-A6C34878D82A}">
                    <a16:rowId xmlns:a16="http://schemas.microsoft.com/office/drawing/2014/main" val="4139276422"/>
                  </a:ext>
                </a:extLst>
              </a:tr>
              <a:tr h="455137">
                <a:tc>
                  <a:txBody>
                    <a:bodyPr/>
                    <a:lstStyle/>
                    <a:p>
                      <a:r>
                        <a:rPr lang="en-US" dirty="0"/>
                        <a:t>Type</a:t>
                      </a:r>
                    </a:p>
                  </a:txBody>
                  <a:tcPr/>
                </a:tc>
                <a:tc>
                  <a:txBody>
                    <a:bodyPr/>
                    <a:lstStyle/>
                    <a:p>
                      <a:r>
                        <a:rPr lang="en-US" sz="1800" b="0" i="0" kern="1200" dirty="0">
                          <a:solidFill>
                            <a:schemeClr val="dk1"/>
                          </a:solidFill>
                          <a:effectLst/>
                          <a:latin typeface="+mn-lt"/>
                          <a:ea typeface="+mn-ea"/>
                          <a:cs typeface="+mn-cs"/>
                        </a:rPr>
                        <a:t>A category for the issue, like "Task", "Epic", or "Bug". See below for a </a:t>
                      </a:r>
                      <a:r>
                        <a:rPr lang="en-US" sz="1800" b="0" i="0" u="none" strike="noStrike" kern="1200" dirty="0">
                          <a:solidFill>
                            <a:schemeClr val="dk1"/>
                          </a:solidFill>
                          <a:effectLst/>
                          <a:latin typeface="+mn-lt"/>
                          <a:ea typeface="+mn-ea"/>
                          <a:cs typeface="+mn-cs"/>
                          <a:hlinkClick r:id="rId2"/>
                        </a:rPr>
                        <a:t>list of types</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875537772"/>
                  </a:ext>
                </a:extLst>
              </a:tr>
              <a:tr h="455137">
                <a:tc>
                  <a:txBody>
                    <a:bodyPr/>
                    <a:lstStyle/>
                    <a:p>
                      <a:r>
                        <a:rPr lang="en-US" dirty="0"/>
                        <a:t>Status</a:t>
                      </a:r>
                    </a:p>
                  </a:txBody>
                  <a:tcPr/>
                </a:tc>
                <a:tc>
                  <a:txBody>
                    <a:bodyPr/>
                    <a:lstStyle/>
                    <a:p>
                      <a:pPr algn="l" fontAlgn="t"/>
                      <a:r>
                        <a:rPr lang="en-US" dirty="0">
                          <a:effectLst/>
                        </a:rPr>
                        <a:t>The stage the issue is currently at in its lifecycle (</a:t>
                      </a:r>
                      <a:r>
                        <a:rPr lang="en-US" u="none" strike="noStrike" dirty="0">
                          <a:solidFill>
                            <a:srgbClr val="3572B0"/>
                          </a:solidFill>
                          <a:effectLst/>
                          <a:hlinkClick r:id="rId3"/>
                        </a:rPr>
                        <a:t>workflow</a:t>
                      </a:r>
                      <a:r>
                        <a:rPr lang="en-US" dirty="0">
                          <a:effectLst/>
                        </a:rPr>
                        <a:t>)</a:t>
                      </a:r>
                    </a:p>
                  </a:txBody>
                  <a:tcPr marL="95250" marR="95250" marT="95250" marB="95250"/>
                </a:tc>
                <a:extLst>
                  <a:ext uri="{0D108BD9-81ED-4DB2-BD59-A6C34878D82A}">
                    <a16:rowId xmlns:a16="http://schemas.microsoft.com/office/drawing/2014/main" val="3481830448"/>
                  </a:ext>
                </a:extLst>
              </a:tr>
              <a:tr h="455137">
                <a:tc>
                  <a:txBody>
                    <a:bodyPr/>
                    <a:lstStyle/>
                    <a:p>
                      <a:r>
                        <a:rPr lang="en-US" dirty="0"/>
                        <a:t>Priority</a:t>
                      </a:r>
                    </a:p>
                  </a:txBody>
                  <a:tcPr/>
                </a:tc>
                <a:tc>
                  <a:txBody>
                    <a:bodyPr/>
                    <a:lstStyle/>
                    <a:p>
                      <a:r>
                        <a:rPr lang="en-US" sz="1800" b="0" i="0" kern="1200" dirty="0">
                          <a:solidFill>
                            <a:schemeClr val="dk1"/>
                          </a:solidFill>
                          <a:effectLst/>
                          <a:latin typeface="+mn-lt"/>
                          <a:ea typeface="+mn-ea"/>
                          <a:cs typeface="+mn-cs"/>
                        </a:rPr>
                        <a:t>The importance of the issue in relation to other issues. (See below for a list of priorities).</a:t>
                      </a:r>
                      <a:endParaRPr lang="en-US" dirty="0"/>
                    </a:p>
                  </a:txBody>
                  <a:tcPr/>
                </a:tc>
                <a:extLst>
                  <a:ext uri="{0D108BD9-81ED-4DB2-BD59-A6C34878D82A}">
                    <a16:rowId xmlns:a16="http://schemas.microsoft.com/office/drawing/2014/main" val="3193724951"/>
                  </a:ext>
                </a:extLst>
              </a:tr>
            </a:tbl>
          </a:graphicData>
        </a:graphic>
      </p:graphicFrame>
    </p:spTree>
    <p:extLst>
      <p:ext uri="{BB962C8B-B14F-4D97-AF65-F5344CB8AC3E}">
        <p14:creationId xmlns:p14="http://schemas.microsoft.com/office/powerpoint/2010/main" val="282871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12</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Fields And Statuses</a:t>
            </a:r>
          </a:p>
        </p:txBody>
      </p:sp>
      <p:graphicFrame>
        <p:nvGraphicFramePr>
          <p:cNvPr id="7" name="Table 6">
            <a:extLst>
              <a:ext uri="{FF2B5EF4-FFF2-40B4-BE49-F238E27FC236}">
                <a16:creationId xmlns:a16="http://schemas.microsoft.com/office/drawing/2014/main" id="{5A770427-BF92-4F84-BD72-A41EF0CE2461}"/>
              </a:ext>
            </a:extLst>
          </p:cNvPr>
          <p:cNvGraphicFramePr>
            <a:graphicFrameLocks noGrp="1"/>
          </p:cNvGraphicFramePr>
          <p:nvPr>
            <p:extLst>
              <p:ext uri="{D42A27DB-BD31-4B8C-83A1-F6EECF244321}">
                <p14:modId xmlns:p14="http://schemas.microsoft.com/office/powerpoint/2010/main" val="1286316417"/>
              </p:ext>
            </p:extLst>
          </p:nvPr>
        </p:nvGraphicFramePr>
        <p:xfrm>
          <a:off x="772745" y="1578021"/>
          <a:ext cx="10646510" cy="4485485"/>
        </p:xfrm>
        <a:graphic>
          <a:graphicData uri="http://schemas.openxmlformats.org/drawingml/2006/table">
            <a:tbl>
              <a:tblPr firstRow="1" bandRow="1">
                <a:tableStyleId>{073A0DAA-6AF3-43AB-8588-CEC1D06C72B9}</a:tableStyleId>
              </a:tblPr>
              <a:tblGrid>
                <a:gridCol w="3142763">
                  <a:extLst>
                    <a:ext uri="{9D8B030D-6E8A-4147-A177-3AD203B41FA5}">
                      <a16:colId xmlns:a16="http://schemas.microsoft.com/office/drawing/2014/main" val="2726050099"/>
                    </a:ext>
                  </a:extLst>
                </a:gridCol>
                <a:gridCol w="7503747">
                  <a:extLst>
                    <a:ext uri="{9D8B030D-6E8A-4147-A177-3AD203B41FA5}">
                      <a16:colId xmlns:a16="http://schemas.microsoft.com/office/drawing/2014/main" val="3713679424"/>
                    </a:ext>
                  </a:extLst>
                </a:gridCol>
              </a:tblGrid>
              <a:tr h="455137">
                <a:tc>
                  <a:txBody>
                    <a:bodyPr/>
                    <a:lstStyle/>
                    <a:p>
                      <a:pPr algn="ctr"/>
                      <a:r>
                        <a:rPr lang="en-US" dirty="0"/>
                        <a:t>FIELD</a:t>
                      </a:r>
                    </a:p>
                  </a:txBody>
                  <a:tcPr/>
                </a:tc>
                <a:tc>
                  <a:txBody>
                    <a:bodyPr/>
                    <a:lstStyle/>
                    <a:p>
                      <a:pPr algn="ctr"/>
                      <a:r>
                        <a:rPr lang="en-US" dirty="0"/>
                        <a:t>DESCRIPTION</a:t>
                      </a:r>
                    </a:p>
                  </a:txBody>
                  <a:tcPr/>
                </a:tc>
                <a:extLst>
                  <a:ext uri="{0D108BD9-81ED-4DB2-BD59-A6C34878D82A}">
                    <a16:rowId xmlns:a16="http://schemas.microsoft.com/office/drawing/2014/main" val="3449386358"/>
                  </a:ext>
                </a:extLst>
              </a:tr>
              <a:tr h="455137">
                <a:tc>
                  <a:txBody>
                    <a:bodyPr/>
                    <a:lstStyle/>
                    <a:p>
                      <a:r>
                        <a:rPr lang="en-US" dirty="0"/>
                        <a:t>Resolution</a:t>
                      </a:r>
                    </a:p>
                  </a:txBody>
                  <a:tcPr/>
                </a:tc>
                <a:tc>
                  <a:txBody>
                    <a:bodyPr/>
                    <a:lstStyle/>
                    <a:p>
                      <a:r>
                        <a:rPr lang="en-US" sz="1800" b="0" i="0" kern="1200" dirty="0">
                          <a:solidFill>
                            <a:schemeClr val="dk1"/>
                          </a:solidFill>
                          <a:effectLst/>
                          <a:latin typeface="+mn-lt"/>
                          <a:ea typeface="+mn-ea"/>
                          <a:cs typeface="+mn-cs"/>
                        </a:rPr>
                        <a:t>A record of the issue's </a:t>
                      </a:r>
                      <a:r>
                        <a:rPr lang="en-US" sz="1800" b="0" i="0" u="none" strike="noStrike" kern="1200" dirty="0">
                          <a:solidFill>
                            <a:schemeClr val="dk1"/>
                          </a:solidFill>
                          <a:effectLst/>
                          <a:latin typeface="+mn-lt"/>
                          <a:ea typeface="+mn-ea"/>
                          <a:cs typeface="+mn-cs"/>
                          <a:hlinkClick r:id="rId2"/>
                        </a:rPr>
                        <a:t>resolution</a:t>
                      </a:r>
                      <a:r>
                        <a:rPr lang="en-US" sz="1800" b="0" i="0" kern="1200" dirty="0">
                          <a:solidFill>
                            <a:schemeClr val="dk1"/>
                          </a:solidFill>
                          <a:effectLst/>
                          <a:latin typeface="+mn-lt"/>
                          <a:ea typeface="+mn-ea"/>
                          <a:cs typeface="+mn-cs"/>
                        </a:rPr>
                        <a:t>, if the issue has been resolved or closed. </a:t>
                      </a:r>
                      <a:endParaRPr lang="en-US" dirty="0"/>
                    </a:p>
                  </a:txBody>
                  <a:tcPr/>
                </a:tc>
                <a:extLst>
                  <a:ext uri="{0D108BD9-81ED-4DB2-BD59-A6C34878D82A}">
                    <a16:rowId xmlns:a16="http://schemas.microsoft.com/office/drawing/2014/main" val="3026389115"/>
                  </a:ext>
                </a:extLst>
              </a:tr>
              <a:tr h="455137">
                <a:tc>
                  <a:txBody>
                    <a:bodyPr/>
                    <a:lstStyle/>
                    <a:p>
                      <a:r>
                        <a:rPr lang="en-US" dirty="0"/>
                        <a:t>Affects Version(s)</a:t>
                      </a:r>
                    </a:p>
                  </a:txBody>
                  <a:tcPr/>
                </a:tc>
                <a:tc>
                  <a:txBody>
                    <a:bodyPr/>
                    <a:lstStyle/>
                    <a:p>
                      <a:pPr algn="l" fontAlgn="t"/>
                      <a:r>
                        <a:rPr lang="en-US" sz="1800" b="0" i="0" kern="1200" dirty="0">
                          <a:solidFill>
                            <a:schemeClr val="dk1"/>
                          </a:solidFill>
                          <a:effectLst/>
                          <a:latin typeface="+mn-lt"/>
                          <a:ea typeface="+mn-ea"/>
                          <a:cs typeface="+mn-cs"/>
                        </a:rPr>
                        <a:t>Project </a:t>
                      </a:r>
                      <a:r>
                        <a:rPr lang="en-US" sz="1800" b="0" i="0" u="none" strike="noStrike" kern="1200" dirty="0">
                          <a:solidFill>
                            <a:schemeClr val="dk1"/>
                          </a:solidFill>
                          <a:effectLst/>
                          <a:latin typeface="+mn-lt"/>
                          <a:ea typeface="+mn-ea"/>
                          <a:cs typeface="+mn-cs"/>
                          <a:hlinkClick r:id="rId3"/>
                        </a:rPr>
                        <a:t>version(s)</a:t>
                      </a:r>
                      <a:r>
                        <a:rPr lang="en-US" sz="1800" b="0" i="0" kern="1200" dirty="0">
                          <a:solidFill>
                            <a:schemeClr val="dk1"/>
                          </a:solidFill>
                          <a:effectLst/>
                          <a:latin typeface="+mn-lt"/>
                          <a:ea typeface="+mn-ea"/>
                          <a:cs typeface="+mn-cs"/>
                        </a:rPr>
                        <a:t> for which the issue is (or was) manifesting.</a:t>
                      </a:r>
                      <a:endParaRPr lang="en-US" dirty="0">
                        <a:effectLst/>
                      </a:endParaRPr>
                    </a:p>
                  </a:txBody>
                  <a:tcPr marL="95250" marR="95250" marT="95250" marB="95250"/>
                </a:tc>
                <a:extLst>
                  <a:ext uri="{0D108BD9-81ED-4DB2-BD59-A6C34878D82A}">
                    <a16:rowId xmlns:a16="http://schemas.microsoft.com/office/drawing/2014/main" val="2593799760"/>
                  </a:ext>
                </a:extLst>
              </a:tr>
              <a:tr h="455137">
                <a:tc>
                  <a:txBody>
                    <a:bodyPr/>
                    <a:lstStyle/>
                    <a:p>
                      <a:r>
                        <a:rPr lang="en-US" dirty="0"/>
                        <a:t>Fix Version(s)</a:t>
                      </a:r>
                    </a:p>
                  </a:txBody>
                  <a:tcPr/>
                </a:tc>
                <a:tc>
                  <a:txBody>
                    <a:bodyPr/>
                    <a:lstStyle/>
                    <a:p>
                      <a:r>
                        <a:rPr lang="en-US" sz="1800" b="0" i="0" kern="1200" dirty="0">
                          <a:solidFill>
                            <a:schemeClr val="dk1"/>
                          </a:solidFill>
                          <a:effectLst/>
                          <a:latin typeface="+mn-lt"/>
                          <a:ea typeface="+mn-ea"/>
                          <a:cs typeface="+mn-cs"/>
                        </a:rPr>
                        <a:t>Project </a:t>
                      </a:r>
                      <a:r>
                        <a:rPr lang="en-US" sz="1800" b="0" i="0" u="none" strike="noStrike" kern="1200" dirty="0">
                          <a:solidFill>
                            <a:schemeClr val="dk1"/>
                          </a:solidFill>
                          <a:effectLst/>
                          <a:latin typeface="+mn-lt"/>
                          <a:ea typeface="+mn-ea"/>
                          <a:cs typeface="+mn-cs"/>
                          <a:hlinkClick r:id="rId3"/>
                        </a:rPr>
                        <a:t>version(s)</a:t>
                      </a:r>
                      <a:r>
                        <a:rPr lang="en-US" sz="1800" b="0" i="0" kern="1200" dirty="0">
                          <a:solidFill>
                            <a:schemeClr val="dk1"/>
                          </a:solidFill>
                          <a:effectLst/>
                          <a:latin typeface="+mn-lt"/>
                          <a:ea typeface="+mn-ea"/>
                          <a:cs typeface="+mn-cs"/>
                        </a:rPr>
                        <a:t> in which the issue was (or will be) fixed.</a:t>
                      </a:r>
                      <a:endParaRPr lang="en-US" dirty="0"/>
                    </a:p>
                  </a:txBody>
                  <a:tcPr/>
                </a:tc>
                <a:extLst>
                  <a:ext uri="{0D108BD9-81ED-4DB2-BD59-A6C34878D82A}">
                    <a16:rowId xmlns:a16="http://schemas.microsoft.com/office/drawing/2014/main" val="4139276422"/>
                  </a:ext>
                </a:extLst>
              </a:tr>
              <a:tr h="455137">
                <a:tc>
                  <a:txBody>
                    <a:bodyPr/>
                    <a:lstStyle/>
                    <a:p>
                      <a:r>
                        <a:rPr lang="en-US" dirty="0"/>
                        <a:t>Component(s)</a:t>
                      </a:r>
                    </a:p>
                  </a:txBody>
                  <a:tcPr/>
                </a:tc>
                <a:tc>
                  <a:txBody>
                    <a:bodyPr/>
                    <a:lstStyle/>
                    <a:p>
                      <a:r>
                        <a:rPr lang="en-US" sz="1800" b="0" i="0" kern="1200" dirty="0">
                          <a:solidFill>
                            <a:schemeClr val="dk1"/>
                          </a:solidFill>
                          <a:effectLst/>
                          <a:latin typeface="+mn-lt"/>
                          <a:ea typeface="+mn-ea"/>
                          <a:cs typeface="+mn-cs"/>
                        </a:rPr>
                        <a:t>Project </a:t>
                      </a:r>
                      <a:r>
                        <a:rPr lang="en-US" sz="1800" b="0" i="0" u="none" strike="noStrike" kern="1200" dirty="0">
                          <a:solidFill>
                            <a:schemeClr val="dk1"/>
                          </a:solidFill>
                          <a:effectLst/>
                          <a:latin typeface="+mn-lt"/>
                          <a:ea typeface="+mn-ea"/>
                          <a:cs typeface="+mn-cs"/>
                          <a:hlinkClick r:id="rId4"/>
                        </a:rPr>
                        <a:t>component(s)</a:t>
                      </a:r>
                      <a:r>
                        <a:rPr lang="en-US" sz="1800" b="0" i="0" kern="1200" dirty="0">
                          <a:solidFill>
                            <a:schemeClr val="dk1"/>
                          </a:solidFill>
                          <a:effectLst/>
                          <a:latin typeface="+mn-lt"/>
                          <a:ea typeface="+mn-ea"/>
                          <a:cs typeface="+mn-cs"/>
                        </a:rPr>
                        <a:t> to which this issue relates.</a:t>
                      </a:r>
                      <a:endParaRPr lang="en-US" dirty="0"/>
                    </a:p>
                  </a:txBody>
                  <a:tcPr/>
                </a:tc>
                <a:extLst>
                  <a:ext uri="{0D108BD9-81ED-4DB2-BD59-A6C34878D82A}">
                    <a16:rowId xmlns:a16="http://schemas.microsoft.com/office/drawing/2014/main" val="875537772"/>
                  </a:ext>
                </a:extLst>
              </a:tr>
              <a:tr h="455137">
                <a:tc>
                  <a:txBody>
                    <a:bodyPr/>
                    <a:lstStyle/>
                    <a:p>
                      <a:r>
                        <a:rPr lang="en-US" dirty="0"/>
                        <a:t>Labels</a:t>
                      </a:r>
                    </a:p>
                  </a:txBody>
                  <a:tcPr/>
                </a:tc>
                <a:tc>
                  <a:txBody>
                    <a:bodyPr/>
                    <a:lstStyle/>
                    <a:p>
                      <a:pPr algn="l" fontAlgn="t"/>
                      <a:r>
                        <a:rPr lang="en-US" sz="1800" b="0" i="0" kern="1200" dirty="0">
                          <a:solidFill>
                            <a:schemeClr val="dk1"/>
                          </a:solidFill>
                          <a:effectLst/>
                          <a:latin typeface="+mn-lt"/>
                          <a:ea typeface="+mn-ea"/>
                          <a:cs typeface="+mn-cs"/>
                        </a:rPr>
                        <a:t>Labels categorize and can group related issues</a:t>
                      </a:r>
                      <a:endParaRPr lang="en-US" dirty="0">
                        <a:effectLst/>
                      </a:endParaRPr>
                    </a:p>
                  </a:txBody>
                  <a:tcPr marL="95250" marR="95250" marT="95250" marB="95250"/>
                </a:tc>
                <a:extLst>
                  <a:ext uri="{0D108BD9-81ED-4DB2-BD59-A6C34878D82A}">
                    <a16:rowId xmlns:a16="http://schemas.microsoft.com/office/drawing/2014/main" val="3481830448"/>
                  </a:ext>
                </a:extLst>
              </a:tr>
              <a:tr h="455137">
                <a:tc>
                  <a:txBody>
                    <a:bodyPr/>
                    <a:lstStyle/>
                    <a:p>
                      <a:r>
                        <a:rPr lang="en-US" dirty="0"/>
                        <a:t>Environments</a:t>
                      </a:r>
                    </a:p>
                  </a:txBody>
                  <a:tcPr/>
                </a:tc>
                <a:tc>
                  <a:txBody>
                    <a:bodyPr/>
                    <a:lstStyle/>
                    <a:p>
                      <a:r>
                        <a:rPr lang="en-US" sz="1800" b="0" i="0" kern="1200" dirty="0">
                          <a:solidFill>
                            <a:schemeClr val="dk1"/>
                          </a:solidFill>
                          <a:effectLst/>
                          <a:latin typeface="+mn-lt"/>
                          <a:ea typeface="+mn-ea"/>
                          <a:cs typeface="+mn-cs"/>
                        </a:rPr>
                        <a:t>The hardware or software environment to which the issue relates.</a:t>
                      </a:r>
                      <a:endParaRPr lang="en-US" dirty="0"/>
                    </a:p>
                  </a:txBody>
                  <a:tcPr/>
                </a:tc>
                <a:extLst>
                  <a:ext uri="{0D108BD9-81ED-4DB2-BD59-A6C34878D82A}">
                    <a16:rowId xmlns:a16="http://schemas.microsoft.com/office/drawing/2014/main" val="3193724951"/>
                  </a:ext>
                </a:extLst>
              </a:tr>
              <a:tr h="455137">
                <a:tc>
                  <a:txBody>
                    <a:bodyPr/>
                    <a:lstStyle/>
                    <a:p>
                      <a:r>
                        <a:rPr lang="en-US" dirty="0"/>
                        <a:t>Description</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detailed description of the issue.</a:t>
                      </a:r>
                      <a:endParaRPr lang="en-US" dirty="0"/>
                    </a:p>
                  </a:txBody>
                  <a:tcPr/>
                </a:tc>
                <a:extLst>
                  <a:ext uri="{0D108BD9-81ED-4DB2-BD59-A6C34878D82A}">
                    <a16:rowId xmlns:a16="http://schemas.microsoft.com/office/drawing/2014/main" val="268669380"/>
                  </a:ext>
                </a:extLst>
              </a:tr>
              <a:tr h="455137">
                <a:tc>
                  <a:txBody>
                    <a:bodyPr/>
                    <a:lstStyle/>
                    <a:p>
                      <a:r>
                        <a:rPr lang="en-US" dirty="0"/>
                        <a:t>Links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list of links to related issues. (Strikethrough text, </a:t>
                      </a:r>
                      <a:r>
                        <a:rPr lang="en-US" sz="1800" b="0" i="0" strike="sngStrike" kern="1200" dirty="0">
                          <a:solidFill>
                            <a:schemeClr val="dk1"/>
                          </a:solidFill>
                          <a:effectLst/>
                          <a:latin typeface="+mn-lt"/>
                          <a:ea typeface="+mn-ea"/>
                          <a:cs typeface="+mn-cs"/>
                        </a:rPr>
                        <a:t>like this</a:t>
                      </a:r>
                      <a:r>
                        <a:rPr lang="en-US" sz="1800" b="0" i="0" kern="1200" dirty="0">
                          <a:solidFill>
                            <a:schemeClr val="dk1"/>
                          </a:solidFill>
                          <a:effectLst/>
                          <a:latin typeface="+mn-lt"/>
                          <a:ea typeface="+mn-ea"/>
                          <a:cs typeface="+mn-cs"/>
                        </a:rPr>
                        <a:t>, indicates that an issue has been </a:t>
                      </a:r>
                      <a:r>
                        <a:rPr lang="en-US" sz="1800" b="0" i="0" u="none" strike="noStrike" kern="1200" dirty="0">
                          <a:solidFill>
                            <a:schemeClr val="dk1"/>
                          </a:solidFill>
                          <a:effectLst/>
                          <a:latin typeface="+mn-lt"/>
                          <a:ea typeface="+mn-ea"/>
                          <a:cs typeface="+mn-cs"/>
                          <a:hlinkClick r:id="rId5"/>
                        </a:rPr>
                        <a:t>resolved</a:t>
                      </a:r>
                      <a:r>
                        <a:rPr lang="en-US" sz="1800" b="0" i="0" kern="1200" dirty="0">
                          <a:solidFill>
                            <a:schemeClr val="dk1"/>
                          </a:solidFill>
                          <a:effectLst/>
                          <a:latin typeface="+mn-lt"/>
                          <a:ea typeface="+mn-ea"/>
                          <a:cs typeface="+mn-cs"/>
                        </a:rPr>
                        <a:t>.)</a:t>
                      </a:r>
                      <a:endParaRPr lang="en-US" dirty="0">
                        <a:effectLst/>
                      </a:endParaRPr>
                    </a:p>
                  </a:txBody>
                  <a:tcPr/>
                </a:tc>
                <a:extLst>
                  <a:ext uri="{0D108BD9-81ED-4DB2-BD59-A6C34878D82A}">
                    <a16:rowId xmlns:a16="http://schemas.microsoft.com/office/drawing/2014/main" val="242122618"/>
                  </a:ext>
                </a:extLst>
              </a:tr>
            </a:tbl>
          </a:graphicData>
        </a:graphic>
      </p:graphicFrame>
    </p:spTree>
    <p:extLst>
      <p:ext uri="{BB962C8B-B14F-4D97-AF65-F5344CB8AC3E}">
        <p14:creationId xmlns:p14="http://schemas.microsoft.com/office/powerpoint/2010/main" val="5072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13</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Fields And Statuses</a:t>
            </a:r>
          </a:p>
        </p:txBody>
      </p:sp>
      <p:graphicFrame>
        <p:nvGraphicFramePr>
          <p:cNvPr id="7" name="Table 6">
            <a:extLst>
              <a:ext uri="{FF2B5EF4-FFF2-40B4-BE49-F238E27FC236}">
                <a16:creationId xmlns:a16="http://schemas.microsoft.com/office/drawing/2014/main" id="{5A770427-BF92-4F84-BD72-A41EF0CE2461}"/>
              </a:ext>
            </a:extLst>
          </p:cNvPr>
          <p:cNvGraphicFramePr>
            <a:graphicFrameLocks noGrp="1"/>
          </p:cNvGraphicFramePr>
          <p:nvPr>
            <p:extLst>
              <p:ext uri="{D42A27DB-BD31-4B8C-83A1-F6EECF244321}">
                <p14:modId xmlns:p14="http://schemas.microsoft.com/office/powerpoint/2010/main" val="1554830172"/>
              </p:ext>
            </p:extLst>
          </p:nvPr>
        </p:nvGraphicFramePr>
        <p:xfrm>
          <a:off x="772745" y="1578021"/>
          <a:ext cx="10646510" cy="4940622"/>
        </p:xfrm>
        <a:graphic>
          <a:graphicData uri="http://schemas.openxmlformats.org/drawingml/2006/table">
            <a:tbl>
              <a:tblPr firstRow="1" bandRow="1">
                <a:tableStyleId>{073A0DAA-6AF3-43AB-8588-CEC1D06C72B9}</a:tableStyleId>
              </a:tblPr>
              <a:tblGrid>
                <a:gridCol w="3119317">
                  <a:extLst>
                    <a:ext uri="{9D8B030D-6E8A-4147-A177-3AD203B41FA5}">
                      <a16:colId xmlns:a16="http://schemas.microsoft.com/office/drawing/2014/main" val="2726050099"/>
                    </a:ext>
                  </a:extLst>
                </a:gridCol>
                <a:gridCol w="7527193">
                  <a:extLst>
                    <a:ext uri="{9D8B030D-6E8A-4147-A177-3AD203B41FA5}">
                      <a16:colId xmlns:a16="http://schemas.microsoft.com/office/drawing/2014/main" val="3713679424"/>
                    </a:ext>
                  </a:extLst>
                </a:gridCol>
              </a:tblGrid>
              <a:tr h="455137">
                <a:tc>
                  <a:txBody>
                    <a:bodyPr/>
                    <a:lstStyle/>
                    <a:p>
                      <a:pPr algn="ctr"/>
                      <a:r>
                        <a:rPr lang="en-US" dirty="0"/>
                        <a:t>FIELD</a:t>
                      </a:r>
                    </a:p>
                  </a:txBody>
                  <a:tcPr/>
                </a:tc>
                <a:tc>
                  <a:txBody>
                    <a:bodyPr/>
                    <a:lstStyle/>
                    <a:p>
                      <a:pPr algn="ctr"/>
                      <a:r>
                        <a:rPr lang="en-US" dirty="0"/>
                        <a:t>DESCRIPTION</a:t>
                      </a:r>
                    </a:p>
                  </a:txBody>
                  <a:tcPr/>
                </a:tc>
                <a:extLst>
                  <a:ext uri="{0D108BD9-81ED-4DB2-BD59-A6C34878D82A}">
                    <a16:rowId xmlns:a16="http://schemas.microsoft.com/office/drawing/2014/main" val="3449386358"/>
                  </a:ext>
                </a:extLst>
              </a:tr>
              <a:tr h="455137">
                <a:tc>
                  <a:txBody>
                    <a:bodyPr/>
                    <a:lstStyle/>
                    <a:p>
                      <a:r>
                        <a:rPr lang="en-US" dirty="0"/>
                        <a:t>Assignee</a:t>
                      </a:r>
                    </a:p>
                  </a:txBody>
                  <a:tcPr/>
                </a:tc>
                <a:tc>
                  <a:txBody>
                    <a:bodyPr/>
                    <a:lstStyle/>
                    <a:p>
                      <a:r>
                        <a:rPr lang="en-US" sz="1800" b="0" i="0" kern="1200" dirty="0">
                          <a:solidFill>
                            <a:schemeClr val="dk1"/>
                          </a:solidFill>
                          <a:effectLst/>
                          <a:latin typeface="+mn-lt"/>
                          <a:ea typeface="+mn-ea"/>
                          <a:cs typeface="+mn-cs"/>
                        </a:rPr>
                        <a:t>The person to whom the issue is currently assigned. Note that you cannot assign issues to a user group.</a:t>
                      </a:r>
                      <a:endParaRPr lang="en-US" dirty="0"/>
                    </a:p>
                  </a:txBody>
                  <a:tcPr/>
                </a:tc>
                <a:extLst>
                  <a:ext uri="{0D108BD9-81ED-4DB2-BD59-A6C34878D82A}">
                    <a16:rowId xmlns:a16="http://schemas.microsoft.com/office/drawing/2014/main" val="4139276422"/>
                  </a:ext>
                </a:extLst>
              </a:tr>
              <a:tr h="455137">
                <a:tc>
                  <a:txBody>
                    <a:bodyPr/>
                    <a:lstStyle/>
                    <a:p>
                      <a:r>
                        <a:rPr lang="en-US" dirty="0"/>
                        <a:t>Reporter</a:t>
                      </a:r>
                    </a:p>
                  </a:txBody>
                  <a:tcPr/>
                </a:tc>
                <a:tc>
                  <a:txBody>
                    <a:bodyPr/>
                    <a:lstStyle/>
                    <a:p>
                      <a:pPr algn="l" fontAlgn="t"/>
                      <a:r>
                        <a:rPr lang="en-US" dirty="0">
                          <a:effectLst/>
                        </a:rPr>
                        <a:t>The person who entered the issue into the system.</a:t>
                      </a:r>
                    </a:p>
                  </a:txBody>
                  <a:tcPr marL="95250" marR="95250" marT="95250" marB="95250"/>
                </a:tc>
                <a:extLst>
                  <a:ext uri="{0D108BD9-81ED-4DB2-BD59-A6C34878D82A}">
                    <a16:rowId xmlns:a16="http://schemas.microsoft.com/office/drawing/2014/main" val="875537772"/>
                  </a:ext>
                </a:extLst>
              </a:tr>
              <a:tr h="455137">
                <a:tc>
                  <a:txBody>
                    <a:bodyPr/>
                    <a:lstStyle/>
                    <a:p>
                      <a:r>
                        <a:rPr lang="en-US" dirty="0"/>
                        <a:t>Votes</a:t>
                      </a:r>
                    </a:p>
                  </a:txBody>
                  <a:tcPr/>
                </a:tc>
                <a:tc>
                  <a:txBody>
                    <a:bodyPr/>
                    <a:lstStyle/>
                    <a:p>
                      <a:pPr algn="l" fontAlgn="t"/>
                      <a:r>
                        <a:rPr lang="en-US" sz="1800" b="0" i="0" kern="1200" dirty="0">
                          <a:solidFill>
                            <a:schemeClr val="dk1"/>
                          </a:solidFill>
                          <a:effectLst/>
                          <a:latin typeface="+mn-lt"/>
                          <a:ea typeface="+mn-ea"/>
                          <a:cs typeface="+mn-cs"/>
                        </a:rPr>
                        <a:t>The number shown indicates how many votes this issue has.</a:t>
                      </a:r>
                      <a:endParaRPr lang="en-US" dirty="0">
                        <a:effectLst/>
                      </a:endParaRPr>
                    </a:p>
                  </a:txBody>
                  <a:tcPr marL="95250" marR="95250" marT="95250" marB="95250"/>
                </a:tc>
                <a:extLst>
                  <a:ext uri="{0D108BD9-81ED-4DB2-BD59-A6C34878D82A}">
                    <a16:rowId xmlns:a16="http://schemas.microsoft.com/office/drawing/2014/main" val="3481830448"/>
                  </a:ext>
                </a:extLst>
              </a:tr>
              <a:tr h="455137">
                <a:tc>
                  <a:txBody>
                    <a:bodyPr/>
                    <a:lstStyle/>
                    <a:p>
                      <a:r>
                        <a:rPr lang="en-US" dirty="0"/>
                        <a:t>Watchers</a:t>
                      </a:r>
                    </a:p>
                  </a:txBody>
                  <a:tcPr/>
                </a:tc>
                <a:tc>
                  <a:txBody>
                    <a:bodyPr/>
                    <a:lstStyle/>
                    <a:p>
                      <a:r>
                        <a:rPr lang="en-US" sz="1800" b="0" i="0" kern="1200" dirty="0">
                          <a:solidFill>
                            <a:schemeClr val="dk1"/>
                          </a:solidFill>
                          <a:effectLst/>
                          <a:latin typeface="+mn-lt"/>
                          <a:ea typeface="+mn-ea"/>
                          <a:cs typeface="+mn-cs"/>
                        </a:rPr>
                        <a:t>number shown indicates how many people are watching this issue.</a:t>
                      </a:r>
                      <a:endParaRPr lang="en-US" dirty="0"/>
                    </a:p>
                  </a:txBody>
                  <a:tcPr/>
                </a:tc>
                <a:extLst>
                  <a:ext uri="{0D108BD9-81ED-4DB2-BD59-A6C34878D82A}">
                    <a16:rowId xmlns:a16="http://schemas.microsoft.com/office/drawing/2014/main" val="3193724951"/>
                  </a:ext>
                </a:extLst>
              </a:tr>
              <a:tr h="455137">
                <a:tc>
                  <a:txBody>
                    <a:bodyPr/>
                    <a:lstStyle/>
                    <a:p>
                      <a:r>
                        <a:rPr lang="en-US" dirty="0"/>
                        <a:t>Due</a:t>
                      </a:r>
                    </a:p>
                  </a:txBody>
                  <a:tcPr/>
                </a:tc>
                <a:tc>
                  <a:txBody>
                    <a:bodyPr/>
                    <a:lstStyle/>
                    <a:p>
                      <a:r>
                        <a:rPr lang="en-US" sz="1800" b="0" i="0" kern="1200" dirty="0">
                          <a:solidFill>
                            <a:schemeClr val="dk1"/>
                          </a:solidFill>
                          <a:effectLst/>
                          <a:latin typeface="+mn-lt"/>
                          <a:ea typeface="+mn-ea"/>
                          <a:cs typeface="+mn-cs"/>
                        </a:rPr>
                        <a:t>The date by which this issue is scheduled to be completed</a:t>
                      </a:r>
                      <a:endParaRPr lang="en-US" dirty="0"/>
                    </a:p>
                  </a:txBody>
                  <a:tcPr/>
                </a:tc>
                <a:extLst>
                  <a:ext uri="{0D108BD9-81ED-4DB2-BD59-A6C34878D82A}">
                    <a16:rowId xmlns:a16="http://schemas.microsoft.com/office/drawing/2014/main" val="2294775530"/>
                  </a:ext>
                </a:extLst>
              </a:tr>
              <a:tr h="455137">
                <a:tc>
                  <a:txBody>
                    <a:bodyPr/>
                    <a:lstStyle/>
                    <a:p>
                      <a:r>
                        <a:rPr lang="en-US" dirty="0"/>
                        <a:t>Created</a:t>
                      </a:r>
                    </a:p>
                  </a:txBody>
                  <a:tcPr/>
                </a:tc>
                <a:tc>
                  <a:txBody>
                    <a:bodyPr/>
                    <a:lstStyle/>
                    <a:p>
                      <a:r>
                        <a:rPr lang="en-US" sz="1800" b="0" i="0" kern="1200" dirty="0">
                          <a:solidFill>
                            <a:schemeClr val="dk1"/>
                          </a:solidFill>
                          <a:effectLst/>
                          <a:latin typeface="+mn-lt"/>
                          <a:ea typeface="+mn-ea"/>
                          <a:cs typeface="+mn-cs"/>
                        </a:rPr>
                        <a:t>The time and date on which this issue was entered into Jira.</a:t>
                      </a:r>
                      <a:endParaRPr lang="en-US" dirty="0"/>
                    </a:p>
                  </a:txBody>
                  <a:tcPr/>
                </a:tc>
                <a:extLst>
                  <a:ext uri="{0D108BD9-81ED-4DB2-BD59-A6C34878D82A}">
                    <a16:rowId xmlns:a16="http://schemas.microsoft.com/office/drawing/2014/main" val="3438794235"/>
                  </a:ext>
                </a:extLst>
              </a:tr>
              <a:tr h="455137">
                <a:tc>
                  <a:txBody>
                    <a:bodyPr/>
                    <a:lstStyle/>
                    <a:p>
                      <a:r>
                        <a:rPr lang="en-US" dirty="0"/>
                        <a:t>Updated</a:t>
                      </a:r>
                    </a:p>
                  </a:txBody>
                  <a:tcPr/>
                </a:tc>
                <a:tc>
                  <a:txBody>
                    <a:bodyPr/>
                    <a:lstStyle/>
                    <a:p>
                      <a:r>
                        <a:rPr lang="en-US" sz="1800" b="0" i="0" kern="1200" dirty="0">
                          <a:solidFill>
                            <a:schemeClr val="dk1"/>
                          </a:solidFill>
                          <a:effectLst/>
                          <a:latin typeface="+mn-lt"/>
                          <a:ea typeface="+mn-ea"/>
                          <a:cs typeface="+mn-cs"/>
                        </a:rPr>
                        <a:t>The time and date on which this issue was last edited.</a:t>
                      </a:r>
                      <a:endParaRPr lang="en-US" dirty="0"/>
                    </a:p>
                  </a:txBody>
                  <a:tcPr/>
                </a:tc>
                <a:extLst>
                  <a:ext uri="{0D108BD9-81ED-4DB2-BD59-A6C34878D82A}">
                    <a16:rowId xmlns:a16="http://schemas.microsoft.com/office/drawing/2014/main" val="2475446049"/>
                  </a:ext>
                </a:extLst>
              </a:tr>
              <a:tr h="455137">
                <a:tc>
                  <a:txBody>
                    <a:bodyPr/>
                    <a:lstStyle/>
                    <a:p>
                      <a:r>
                        <a:rPr lang="en-US" dirty="0"/>
                        <a:t>Resolved</a:t>
                      </a:r>
                    </a:p>
                  </a:txBody>
                  <a:tcPr/>
                </a:tc>
                <a:tc>
                  <a:txBody>
                    <a:bodyPr/>
                    <a:lstStyle/>
                    <a:p>
                      <a:r>
                        <a:rPr lang="en-US" sz="1800" b="0" i="0" kern="1200" dirty="0">
                          <a:solidFill>
                            <a:schemeClr val="dk1"/>
                          </a:solidFill>
                          <a:effectLst/>
                          <a:latin typeface="+mn-lt"/>
                          <a:ea typeface="+mn-ea"/>
                          <a:cs typeface="+mn-cs"/>
                        </a:rPr>
                        <a:t>The time and date on which this issue was </a:t>
                      </a:r>
                      <a:r>
                        <a:rPr lang="en-US" sz="1800" b="0" i="0" u="none" strike="noStrike" kern="1200" dirty="0">
                          <a:solidFill>
                            <a:schemeClr val="dk1"/>
                          </a:solidFill>
                          <a:effectLst/>
                          <a:latin typeface="+mn-lt"/>
                          <a:ea typeface="+mn-ea"/>
                          <a:cs typeface="+mn-cs"/>
                          <a:hlinkClick r:id="rId2"/>
                        </a:rPr>
                        <a:t>resolved</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00873660"/>
                  </a:ext>
                </a:extLst>
              </a:tr>
              <a:tr h="455137">
                <a:tc>
                  <a:txBody>
                    <a:bodyPr/>
                    <a:lstStyle/>
                    <a:p>
                      <a:r>
                        <a:rPr lang="en-US" dirty="0"/>
                        <a:t>Estimate</a:t>
                      </a:r>
                    </a:p>
                  </a:txBody>
                  <a:tcPr/>
                </a:tc>
                <a:tc>
                  <a:txBody>
                    <a:bodyPr/>
                    <a:lstStyle/>
                    <a:p>
                      <a:r>
                        <a:rPr lang="en-US" sz="1800" b="0" i="0" kern="1200" dirty="0">
                          <a:solidFill>
                            <a:schemeClr val="dk1"/>
                          </a:solidFill>
                          <a:effectLst/>
                          <a:latin typeface="+mn-lt"/>
                          <a:ea typeface="+mn-ea"/>
                          <a:cs typeface="+mn-cs"/>
                        </a:rPr>
                        <a:t>The </a:t>
                      </a:r>
                      <a:r>
                        <a:rPr lang="en-US" sz="1800" b="1" i="0" kern="1200" dirty="0">
                          <a:solidFill>
                            <a:schemeClr val="dk1"/>
                          </a:solidFill>
                          <a:effectLst/>
                          <a:latin typeface="+mn-lt"/>
                          <a:ea typeface="+mn-ea"/>
                          <a:cs typeface="+mn-cs"/>
                        </a:rPr>
                        <a:t>Original Estimate</a:t>
                      </a:r>
                      <a:r>
                        <a:rPr lang="en-US" sz="1800" b="0" i="0" kern="1200" dirty="0">
                          <a:solidFill>
                            <a:schemeClr val="dk1"/>
                          </a:solidFill>
                          <a:effectLst/>
                          <a:latin typeface="+mn-lt"/>
                          <a:ea typeface="+mn-ea"/>
                          <a:cs typeface="+mn-cs"/>
                        </a:rPr>
                        <a:t> of the total amount of time required to resolve the issue, as estimated when the issue was created.</a:t>
                      </a:r>
                      <a:endParaRPr lang="en-US" dirty="0"/>
                    </a:p>
                  </a:txBody>
                  <a:tcPr/>
                </a:tc>
                <a:extLst>
                  <a:ext uri="{0D108BD9-81ED-4DB2-BD59-A6C34878D82A}">
                    <a16:rowId xmlns:a16="http://schemas.microsoft.com/office/drawing/2014/main" val="1282600601"/>
                  </a:ext>
                </a:extLst>
              </a:tr>
            </a:tbl>
          </a:graphicData>
        </a:graphic>
      </p:graphicFrame>
    </p:spTree>
    <p:extLst>
      <p:ext uri="{BB962C8B-B14F-4D97-AF65-F5344CB8AC3E}">
        <p14:creationId xmlns:p14="http://schemas.microsoft.com/office/powerpoint/2010/main" val="142196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14</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381000" y="1098502"/>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Fields And Statuses</a:t>
            </a:r>
          </a:p>
        </p:txBody>
      </p:sp>
      <p:graphicFrame>
        <p:nvGraphicFramePr>
          <p:cNvPr id="7" name="Table 6">
            <a:extLst>
              <a:ext uri="{FF2B5EF4-FFF2-40B4-BE49-F238E27FC236}">
                <a16:creationId xmlns:a16="http://schemas.microsoft.com/office/drawing/2014/main" id="{5A770427-BF92-4F84-BD72-A41EF0CE2461}"/>
              </a:ext>
            </a:extLst>
          </p:cNvPr>
          <p:cNvGraphicFramePr>
            <a:graphicFrameLocks noGrp="1"/>
          </p:cNvGraphicFramePr>
          <p:nvPr>
            <p:extLst>
              <p:ext uri="{D42A27DB-BD31-4B8C-83A1-F6EECF244321}">
                <p14:modId xmlns:p14="http://schemas.microsoft.com/office/powerpoint/2010/main" val="2617798635"/>
              </p:ext>
            </p:extLst>
          </p:nvPr>
        </p:nvGraphicFramePr>
        <p:xfrm>
          <a:off x="772745" y="1578021"/>
          <a:ext cx="10646510" cy="3943034"/>
        </p:xfrm>
        <a:graphic>
          <a:graphicData uri="http://schemas.openxmlformats.org/drawingml/2006/table">
            <a:tbl>
              <a:tblPr firstRow="1" bandRow="1">
                <a:tableStyleId>{073A0DAA-6AF3-43AB-8588-CEC1D06C72B9}</a:tableStyleId>
              </a:tblPr>
              <a:tblGrid>
                <a:gridCol w="3119317">
                  <a:extLst>
                    <a:ext uri="{9D8B030D-6E8A-4147-A177-3AD203B41FA5}">
                      <a16:colId xmlns:a16="http://schemas.microsoft.com/office/drawing/2014/main" val="2726050099"/>
                    </a:ext>
                  </a:extLst>
                </a:gridCol>
                <a:gridCol w="7527193">
                  <a:extLst>
                    <a:ext uri="{9D8B030D-6E8A-4147-A177-3AD203B41FA5}">
                      <a16:colId xmlns:a16="http://schemas.microsoft.com/office/drawing/2014/main" val="3713679424"/>
                    </a:ext>
                  </a:extLst>
                </a:gridCol>
              </a:tblGrid>
              <a:tr h="455137">
                <a:tc>
                  <a:txBody>
                    <a:bodyPr/>
                    <a:lstStyle/>
                    <a:p>
                      <a:pPr algn="ctr"/>
                      <a:r>
                        <a:rPr lang="en-US" dirty="0"/>
                        <a:t>FIELD</a:t>
                      </a:r>
                    </a:p>
                  </a:txBody>
                  <a:tcPr/>
                </a:tc>
                <a:tc>
                  <a:txBody>
                    <a:bodyPr/>
                    <a:lstStyle/>
                    <a:p>
                      <a:pPr algn="ctr"/>
                      <a:r>
                        <a:rPr lang="en-US" dirty="0"/>
                        <a:t>DESCRIPTION</a:t>
                      </a:r>
                    </a:p>
                  </a:txBody>
                  <a:tcPr/>
                </a:tc>
                <a:extLst>
                  <a:ext uri="{0D108BD9-81ED-4DB2-BD59-A6C34878D82A}">
                    <a16:rowId xmlns:a16="http://schemas.microsoft.com/office/drawing/2014/main" val="3449386358"/>
                  </a:ext>
                </a:extLst>
              </a:tr>
              <a:tr h="455137">
                <a:tc>
                  <a:txBody>
                    <a:bodyPr/>
                    <a:lstStyle/>
                    <a:p>
                      <a:r>
                        <a:rPr lang="en-US" dirty="0"/>
                        <a:t>Remaining</a:t>
                      </a:r>
                    </a:p>
                  </a:txBody>
                  <a:tcPr/>
                </a:tc>
                <a:tc>
                  <a:txBody>
                    <a:bodyPr/>
                    <a:lstStyle/>
                    <a:p>
                      <a:r>
                        <a:rPr lang="en-US" sz="1800" b="0" i="0" kern="1200" dirty="0">
                          <a:solidFill>
                            <a:schemeClr val="dk1"/>
                          </a:solidFill>
                          <a:effectLst/>
                          <a:latin typeface="+mn-lt"/>
                          <a:ea typeface="+mn-ea"/>
                          <a:cs typeface="+mn-cs"/>
                        </a:rPr>
                        <a:t>The current estimate of the remaining amount of time needed to resolve the issue.</a:t>
                      </a:r>
                      <a:endParaRPr lang="en-US" dirty="0"/>
                    </a:p>
                  </a:txBody>
                  <a:tcPr/>
                </a:tc>
                <a:extLst>
                  <a:ext uri="{0D108BD9-81ED-4DB2-BD59-A6C34878D82A}">
                    <a16:rowId xmlns:a16="http://schemas.microsoft.com/office/drawing/2014/main" val="4139276422"/>
                  </a:ext>
                </a:extLst>
              </a:tr>
              <a:tr h="455137">
                <a:tc>
                  <a:txBody>
                    <a:bodyPr/>
                    <a:lstStyle/>
                    <a:p>
                      <a:r>
                        <a:rPr lang="en-US" dirty="0"/>
                        <a:t>Logged</a:t>
                      </a:r>
                    </a:p>
                  </a:txBody>
                  <a:tcPr/>
                </a:tc>
                <a:tc>
                  <a:txBody>
                    <a:bodyPr/>
                    <a:lstStyle/>
                    <a:p>
                      <a:pPr algn="l" fontAlgn="t"/>
                      <a:r>
                        <a:rPr lang="en-US" sz="1800" b="0" i="0" kern="1200" dirty="0">
                          <a:solidFill>
                            <a:schemeClr val="dk1"/>
                          </a:solidFill>
                          <a:effectLst/>
                          <a:latin typeface="+mn-lt"/>
                          <a:ea typeface="+mn-ea"/>
                          <a:cs typeface="+mn-cs"/>
                        </a:rPr>
                        <a:t>The sum of the </a:t>
                      </a:r>
                      <a:r>
                        <a:rPr lang="en-US" sz="1800" b="1" i="0" kern="1200" dirty="0">
                          <a:solidFill>
                            <a:schemeClr val="dk1"/>
                          </a:solidFill>
                          <a:effectLst/>
                          <a:latin typeface="+mn-lt"/>
                          <a:ea typeface="+mn-ea"/>
                          <a:cs typeface="+mn-cs"/>
                        </a:rPr>
                        <a:t>Time Spent</a:t>
                      </a:r>
                      <a:r>
                        <a:rPr lang="en-US" sz="1800" b="0" i="0" kern="1200" dirty="0">
                          <a:solidFill>
                            <a:schemeClr val="dk1"/>
                          </a:solidFill>
                          <a:effectLst/>
                          <a:latin typeface="+mn-lt"/>
                          <a:ea typeface="+mn-ea"/>
                          <a:cs typeface="+mn-cs"/>
                        </a:rPr>
                        <a:t> from each of the individual work logs for this issue.</a:t>
                      </a:r>
                      <a:endParaRPr lang="en-US" dirty="0">
                        <a:effectLst/>
                      </a:endParaRPr>
                    </a:p>
                  </a:txBody>
                  <a:tcPr marL="95250" marR="95250" marT="95250" marB="95250"/>
                </a:tc>
                <a:extLst>
                  <a:ext uri="{0D108BD9-81ED-4DB2-BD59-A6C34878D82A}">
                    <a16:rowId xmlns:a16="http://schemas.microsoft.com/office/drawing/2014/main" val="875537772"/>
                  </a:ext>
                </a:extLst>
              </a:tr>
              <a:tr h="455137">
                <a:tc>
                  <a:txBody>
                    <a:bodyPr/>
                    <a:lstStyle/>
                    <a:p>
                      <a:r>
                        <a:rPr lang="en-US" dirty="0" err="1"/>
                        <a:t>Develpment</a:t>
                      </a:r>
                      <a:endParaRPr lang="en-US" dirty="0"/>
                    </a:p>
                  </a:txBody>
                  <a:tcPr/>
                </a:tc>
                <a:tc>
                  <a:txBody>
                    <a:bodyPr/>
                    <a:lstStyle/>
                    <a:p>
                      <a:pPr algn="l" fontAlgn="t"/>
                      <a:r>
                        <a:rPr lang="en-US" sz="1800" b="0" i="0" kern="1200" dirty="0">
                          <a:solidFill>
                            <a:schemeClr val="dk1"/>
                          </a:solidFill>
                          <a:effectLst/>
                          <a:latin typeface="+mn-lt"/>
                          <a:ea typeface="+mn-ea"/>
                          <a:cs typeface="+mn-cs"/>
                        </a:rPr>
                        <a:t>If you use Bitbucket to manage your code repositories, you can create code branches in your code development tools directly from Jira issues.</a:t>
                      </a:r>
                      <a:endParaRPr lang="en-US" dirty="0">
                        <a:effectLst/>
                      </a:endParaRPr>
                    </a:p>
                  </a:txBody>
                  <a:tcPr marL="95250" marR="95250" marT="95250" marB="95250"/>
                </a:tc>
                <a:extLst>
                  <a:ext uri="{0D108BD9-81ED-4DB2-BD59-A6C34878D82A}">
                    <a16:rowId xmlns:a16="http://schemas.microsoft.com/office/drawing/2014/main" val="3481830448"/>
                  </a:ext>
                </a:extLst>
              </a:tr>
              <a:tr h="455137">
                <a:tc>
                  <a:txBody>
                    <a:bodyPr/>
                    <a:lstStyle/>
                    <a:p>
                      <a:r>
                        <a:rPr lang="en-US" dirty="0"/>
                        <a:t>Agile</a:t>
                      </a:r>
                    </a:p>
                  </a:txBody>
                  <a:tcPr/>
                </a:tc>
                <a:tc>
                  <a:txBody>
                    <a:bodyPr/>
                    <a:lstStyle/>
                    <a:p>
                      <a:r>
                        <a:rPr lang="en-US" sz="1800" b="0" i="0" kern="1200" dirty="0">
                          <a:solidFill>
                            <a:schemeClr val="dk1"/>
                          </a:solidFill>
                          <a:effectLst/>
                          <a:latin typeface="+mn-lt"/>
                          <a:ea typeface="+mn-ea"/>
                          <a:cs typeface="+mn-cs"/>
                        </a:rPr>
                        <a:t>Lets you view your issue on your Scrum or Kanban board.</a:t>
                      </a:r>
                      <a:endParaRPr lang="en-US" dirty="0"/>
                    </a:p>
                  </a:txBody>
                  <a:tcPr/>
                </a:tc>
                <a:extLst>
                  <a:ext uri="{0D108BD9-81ED-4DB2-BD59-A6C34878D82A}">
                    <a16:rowId xmlns:a16="http://schemas.microsoft.com/office/drawing/2014/main" val="3193724951"/>
                  </a:ext>
                </a:extLst>
              </a:tr>
              <a:tr h="455137">
                <a:tc>
                  <a:txBody>
                    <a:bodyPr/>
                    <a:lstStyle/>
                    <a:p>
                      <a:r>
                        <a:rPr lang="en-US" dirty="0"/>
                        <a:t>Service Deck</a:t>
                      </a:r>
                    </a:p>
                  </a:txBody>
                  <a:tcPr/>
                </a:tc>
                <a:tc>
                  <a:txBody>
                    <a:bodyPr/>
                    <a:lstStyle/>
                    <a:p>
                      <a:r>
                        <a:rPr lang="en-US" sz="1800" b="0" i="0" kern="1200" dirty="0">
                          <a:solidFill>
                            <a:schemeClr val="dk1"/>
                          </a:solidFill>
                          <a:effectLst/>
                          <a:latin typeface="+mn-lt"/>
                          <a:ea typeface="+mn-ea"/>
                          <a:cs typeface="+mn-cs"/>
                        </a:rPr>
                        <a:t>Lets you view request participants and view the equivalent request in the customer portal</a:t>
                      </a:r>
                      <a:endParaRPr lang="en-US" dirty="0"/>
                    </a:p>
                  </a:txBody>
                  <a:tcPr/>
                </a:tc>
                <a:extLst>
                  <a:ext uri="{0D108BD9-81ED-4DB2-BD59-A6C34878D82A}">
                    <a16:rowId xmlns:a16="http://schemas.microsoft.com/office/drawing/2014/main" val="2294775530"/>
                  </a:ext>
                </a:extLst>
              </a:tr>
            </a:tbl>
          </a:graphicData>
        </a:graphic>
      </p:graphicFrame>
    </p:spTree>
    <p:extLst>
      <p:ext uri="{BB962C8B-B14F-4D97-AF65-F5344CB8AC3E}">
        <p14:creationId xmlns:p14="http://schemas.microsoft.com/office/powerpoint/2010/main" val="72377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36CE-016E-4EA3-9AE2-5DDC5F49D78D}"/>
              </a:ext>
            </a:extLst>
          </p:cNvPr>
          <p:cNvSpPr>
            <a:spLocks noGrp="1"/>
          </p:cNvSpPr>
          <p:nvPr>
            <p:ph type="title"/>
          </p:nvPr>
        </p:nvSpPr>
        <p:spPr/>
        <p:txBody>
          <a:bodyPr/>
          <a:lstStyle/>
          <a:p>
            <a:r>
              <a:rPr lang="en-US" dirty="0"/>
              <a:t>Jira Issue</a:t>
            </a:r>
          </a:p>
        </p:txBody>
      </p:sp>
      <p:sp>
        <p:nvSpPr>
          <p:cNvPr id="3" name="Footer Placeholder 2">
            <a:extLst>
              <a:ext uri="{FF2B5EF4-FFF2-40B4-BE49-F238E27FC236}">
                <a16:creationId xmlns:a16="http://schemas.microsoft.com/office/drawing/2014/main" id="{B16D8B30-0324-42F3-A3D6-9EB2B527801D}"/>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5674FD69-C69B-45CD-976B-11F2FC96F512}"/>
              </a:ext>
            </a:extLst>
          </p:cNvPr>
          <p:cNvSpPr>
            <a:spLocks noGrp="1"/>
          </p:cNvSpPr>
          <p:nvPr>
            <p:ph type="sldNum" sz="quarter" idx="4"/>
          </p:nvPr>
        </p:nvSpPr>
        <p:spPr/>
        <p:txBody>
          <a:bodyPr/>
          <a:lstStyle/>
          <a:p>
            <a:fld id="{4F9AC08D-23A9-440E-BCB9-AA1E9877CC38}" type="slidenum">
              <a:rPr lang="en-US" smtClean="0"/>
              <a:pPr/>
              <a:t>15</a:t>
            </a:fld>
            <a:endParaRPr lang="en-US" dirty="0"/>
          </a:p>
        </p:txBody>
      </p:sp>
      <p:sp>
        <p:nvSpPr>
          <p:cNvPr id="7" name="Rectangle 6">
            <a:extLst>
              <a:ext uri="{FF2B5EF4-FFF2-40B4-BE49-F238E27FC236}">
                <a16:creationId xmlns:a16="http://schemas.microsoft.com/office/drawing/2014/main" id="{9E235EEB-C184-4F72-B61C-9F4E0960224C}"/>
              </a:ext>
            </a:extLst>
          </p:cNvPr>
          <p:cNvSpPr/>
          <p:nvPr/>
        </p:nvSpPr>
        <p:spPr>
          <a:xfrm>
            <a:off x="2472066" y="1651599"/>
            <a:ext cx="8197521" cy="439196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AU" sz="1600" b="1" dirty="0">
                <a:solidFill>
                  <a:schemeClr val="bg1"/>
                </a:solidFill>
              </a:rPr>
              <a:t>Open</a:t>
            </a:r>
            <a:r>
              <a:rPr lang="en-AU" sz="1600" dirty="0">
                <a:solidFill>
                  <a:schemeClr val="bg1"/>
                </a:solidFill>
              </a:rPr>
              <a:t> – This issue is in the initial ‘Open’ state, ready for the assignee to start work on it.</a:t>
            </a:r>
          </a:p>
          <a:p>
            <a:pPr algn="just"/>
            <a:endParaRPr lang="en-AU" sz="1600" dirty="0">
              <a:solidFill>
                <a:schemeClr val="bg1"/>
              </a:solidFill>
            </a:endParaRPr>
          </a:p>
          <a:p>
            <a:pPr algn="just"/>
            <a:r>
              <a:rPr lang="en-AU" sz="1600" b="1" dirty="0">
                <a:solidFill>
                  <a:schemeClr val="bg1"/>
                </a:solidFill>
              </a:rPr>
              <a:t>In Progress </a:t>
            </a:r>
            <a:r>
              <a:rPr lang="en-AU" sz="1600" dirty="0">
                <a:solidFill>
                  <a:schemeClr val="bg1"/>
                </a:solidFill>
              </a:rPr>
              <a:t>– This issue is being actively worked on at the moment by the assignee.</a:t>
            </a:r>
          </a:p>
          <a:p>
            <a:pPr algn="just"/>
            <a:endParaRPr lang="en-AU" sz="1600" dirty="0">
              <a:solidFill>
                <a:schemeClr val="bg1"/>
              </a:solidFill>
            </a:endParaRPr>
          </a:p>
          <a:p>
            <a:pPr algn="just"/>
            <a:r>
              <a:rPr lang="en-AU" sz="1600" b="1" dirty="0">
                <a:solidFill>
                  <a:schemeClr val="bg1"/>
                </a:solidFill>
              </a:rPr>
              <a:t>Resolved</a:t>
            </a:r>
            <a:r>
              <a:rPr lang="en-AU" sz="1600" dirty="0">
                <a:solidFill>
                  <a:schemeClr val="bg1"/>
                </a:solidFill>
              </a:rPr>
              <a:t> – A Resolution has been identified or implemented, and this issue is awaiting 	verification by the reported. From here, issues are either ‘Reopened’ or are 	‘Closed’.</a:t>
            </a:r>
          </a:p>
          <a:p>
            <a:pPr algn="just"/>
            <a:endParaRPr lang="en-AU" sz="1600" dirty="0">
              <a:solidFill>
                <a:schemeClr val="bg1"/>
              </a:solidFill>
            </a:endParaRPr>
          </a:p>
          <a:p>
            <a:pPr algn="just"/>
            <a:r>
              <a:rPr lang="en-AU" sz="1600" b="1" dirty="0">
                <a:solidFill>
                  <a:schemeClr val="bg1"/>
                </a:solidFill>
              </a:rPr>
              <a:t>Reopened</a:t>
            </a:r>
            <a:r>
              <a:rPr lang="en-AU" sz="1600" dirty="0">
                <a:solidFill>
                  <a:schemeClr val="bg1"/>
                </a:solidFill>
              </a:rPr>
              <a:t> – This issue was once ‘Resolved’ or ‘Closed’, but is now being re-examined. (For example, an issue with a Resolution of ‘Cannot Reproduce’ is Reopened 	more information becomes available and the issue becomes reproducible). From 	here, issues are either marked In Progress, Resolved or Closed.</a:t>
            </a:r>
          </a:p>
          <a:p>
            <a:pPr algn="just"/>
            <a:endParaRPr lang="en-AU" sz="1600" dirty="0">
              <a:solidFill>
                <a:schemeClr val="bg1"/>
              </a:solidFill>
            </a:endParaRPr>
          </a:p>
          <a:p>
            <a:pPr algn="just"/>
            <a:r>
              <a:rPr lang="en-AU" sz="1600" b="1" dirty="0">
                <a:solidFill>
                  <a:schemeClr val="bg1"/>
                </a:solidFill>
              </a:rPr>
              <a:t>Closed</a:t>
            </a:r>
            <a:r>
              <a:rPr lang="en-AU" sz="1600" dirty="0">
                <a:solidFill>
                  <a:schemeClr val="bg1"/>
                </a:solidFill>
              </a:rPr>
              <a:t> – This issue is complete.</a:t>
            </a:r>
          </a:p>
        </p:txBody>
      </p:sp>
      <p:pic>
        <p:nvPicPr>
          <p:cNvPr id="9" name="Picture 8">
            <a:extLst>
              <a:ext uri="{FF2B5EF4-FFF2-40B4-BE49-F238E27FC236}">
                <a16:creationId xmlns:a16="http://schemas.microsoft.com/office/drawing/2014/main" id="{99D2D4C9-59B0-49CB-8977-DF67D15B70A4}"/>
              </a:ext>
            </a:extLst>
          </p:cNvPr>
          <p:cNvPicPr>
            <a:picLocks noChangeAspect="1"/>
          </p:cNvPicPr>
          <p:nvPr/>
        </p:nvPicPr>
        <p:blipFill rotWithShape="1">
          <a:blip r:embed="rId2">
            <a:extLst>
              <a:ext uri="{28A0092B-C50C-407E-A947-70E740481C1C}">
                <a14:useLocalDpi xmlns:a14="http://schemas.microsoft.com/office/drawing/2010/main" val="0"/>
              </a:ext>
            </a:extLst>
          </a:blip>
          <a:srcRect l="-137" r="97283" b="86112"/>
          <a:stretch/>
        </p:blipFill>
        <p:spPr>
          <a:xfrm>
            <a:off x="2175925" y="1651599"/>
            <a:ext cx="296141" cy="473787"/>
          </a:xfrm>
          <a:prstGeom prst="rect">
            <a:avLst/>
          </a:prstGeom>
        </p:spPr>
      </p:pic>
      <p:pic>
        <p:nvPicPr>
          <p:cNvPr id="10" name="Picture 9">
            <a:extLst>
              <a:ext uri="{FF2B5EF4-FFF2-40B4-BE49-F238E27FC236}">
                <a16:creationId xmlns:a16="http://schemas.microsoft.com/office/drawing/2014/main" id="{E5EDD578-343F-46F6-8794-A1C95C7887C4}"/>
              </a:ext>
            </a:extLst>
          </p:cNvPr>
          <p:cNvPicPr>
            <a:picLocks noChangeAspect="1"/>
          </p:cNvPicPr>
          <p:nvPr/>
        </p:nvPicPr>
        <p:blipFill rotWithShape="1">
          <a:blip r:embed="rId2">
            <a:extLst>
              <a:ext uri="{28A0092B-C50C-407E-A947-70E740481C1C}">
                <a14:useLocalDpi xmlns:a14="http://schemas.microsoft.com/office/drawing/2010/main" val="0"/>
              </a:ext>
            </a:extLst>
          </a:blip>
          <a:srcRect l="543" t="16533" r="97147" b="70136"/>
          <a:stretch/>
        </p:blipFill>
        <p:spPr>
          <a:xfrm>
            <a:off x="2255786" y="2358242"/>
            <a:ext cx="209586" cy="397665"/>
          </a:xfrm>
          <a:prstGeom prst="rect">
            <a:avLst/>
          </a:prstGeom>
        </p:spPr>
      </p:pic>
      <p:pic>
        <p:nvPicPr>
          <p:cNvPr id="11" name="Picture 10">
            <a:extLst>
              <a:ext uri="{FF2B5EF4-FFF2-40B4-BE49-F238E27FC236}">
                <a16:creationId xmlns:a16="http://schemas.microsoft.com/office/drawing/2014/main" id="{CEA68F3C-2ACA-4C70-B433-DD546990D93B}"/>
              </a:ext>
            </a:extLst>
          </p:cNvPr>
          <p:cNvPicPr>
            <a:picLocks noChangeAspect="1"/>
          </p:cNvPicPr>
          <p:nvPr/>
        </p:nvPicPr>
        <p:blipFill rotWithShape="1">
          <a:blip r:embed="rId2">
            <a:extLst>
              <a:ext uri="{28A0092B-C50C-407E-A947-70E740481C1C}">
                <a14:useLocalDpi xmlns:a14="http://schemas.microsoft.com/office/drawing/2010/main" val="0"/>
              </a:ext>
            </a:extLst>
          </a:blip>
          <a:srcRect l="108" t="29099" r="96848" b="53705"/>
          <a:stretch/>
        </p:blipFill>
        <p:spPr>
          <a:xfrm>
            <a:off x="2149757" y="3121060"/>
            <a:ext cx="309530" cy="574841"/>
          </a:xfrm>
          <a:prstGeom prst="rect">
            <a:avLst/>
          </a:prstGeom>
        </p:spPr>
      </p:pic>
      <p:pic>
        <p:nvPicPr>
          <p:cNvPr id="12" name="Picture 11">
            <a:extLst>
              <a:ext uri="{FF2B5EF4-FFF2-40B4-BE49-F238E27FC236}">
                <a16:creationId xmlns:a16="http://schemas.microsoft.com/office/drawing/2014/main" id="{AAB79AB1-E0FF-475F-B5AE-AD9DCA0C1ED8}"/>
              </a:ext>
            </a:extLst>
          </p:cNvPr>
          <p:cNvPicPr>
            <a:picLocks noChangeAspect="1"/>
          </p:cNvPicPr>
          <p:nvPr/>
        </p:nvPicPr>
        <p:blipFill rotWithShape="1">
          <a:blip r:embed="rId2">
            <a:extLst>
              <a:ext uri="{28A0092B-C50C-407E-A947-70E740481C1C}">
                <a14:useLocalDpi xmlns:a14="http://schemas.microsoft.com/office/drawing/2010/main" val="0"/>
              </a:ext>
            </a:extLst>
          </a:blip>
          <a:srcRect l="406" t="52252" r="96794" b="35217"/>
          <a:stretch/>
        </p:blipFill>
        <p:spPr>
          <a:xfrm>
            <a:off x="2162536" y="4085896"/>
            <a:ext cx="309530" cy="455480"/>
          </a:xfrm>
          <a:prstGeom prst="rect">
            <a:avLst/>
          </a:prstGeom>
        </p:spPr>
      </p:pic>
      <p:pic>
        <p:nvPicPr>
          <p:cNvPr id="13" name="Picture 12">
            <a:extLst>
              <a:ext uri="{FF2B5EF4-FFF2-40B4-BE49-F238E27FC236}">
                <a16:creationId xmlns:a16="http://schemas.microsoft.com/office/drawing/2014/main" id="{9F663B66-12AD-49FD-A540-AC8F2ABE0FDC}"/>
              </a:ext>
            </a:extLst>
          </p:cNvPr>
          <p:cNvPicPr>
            <a:picLocks noChangeAspect="1"/>
          </p:cNvPicPr>
          <p:nvPr/>
        </p:nvPicPr>
        <p:blipFill rotWithShape="1">
          <a:blip r:embed="rId2">
            <a:extLst>
              <a:ext uri="{28A0092B-C50C-407E-A947-70E740481C1C}">
                <a14:useLocalDpi xmlns:a14="http://schemas.microsoft.com/office/drawing/2010/main" val="0"/>
              </a:ext>
            </a:extLst>
          </a:blip>
          <a:srcRect l="243" t="82511" r="96848" b="3110"/>
          <a:stretch/>
        </p:blipFill>
        <p:spPr>
          <a:xfrm>
            <a:off x="2155843" y="5550435"/>
            <a:ext cx="309529" cy="503084"/>
          </a:xfrm>
          <a:prstGeom prst="rect">
            <a:avLst/>
          </a:prstGeom>
        </p:spPr>
      </p:pic>
      <p:sp>
        <p:nvSpPr>
          <p:cNvPr id="14" name="Text Placeholder 1">
            <a:extLst>
              <a:ext uri="{FF2B5EF4-FFF2-40B4-BE49-F238E27FC236}">
                <a16:creationId xmlns:a16="http://schemas.microsoft.com/office/drawing/2014/main" id="{A6764386-8B62-4437-A09A-F84787576D42}"/>
              </a:ext>
            </a:extLst>
          </p:cNvPr>
          <p:cNvSpPr txBox="1">
            <a:spLocks/>
          </p:cNvSpPr>
          <p:nvPr/>
        </p:nvSpPr>
        <p:spPr>
          <a:xfrm>
            <a:off x="381000" y="1098502"/>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Fields And Statuses</a:t>
            </a:r>
          </a:p>
        </p:txBody>
      </p:sp>
      <p:sp>
        <p:nvSpPr>
          <p:cNvPr id="15" name="TextBox 14">
            <a:extLst>
              <a:ext uri="{FF2B5EF4-FFF2-40B4-BE49-F238E27FC236}">
                <a16:creationId xmlns:a16="http://schemas.microsoft.com/office/drawing/2014/main" id="{6997AE13-BB45-4E60-81B8-688D499C4A5C}"/>
              </a:ext>
            </a:extLst>
          </p:cNvPr>
          <p:cNvSpPr txBox="1"/>
          <p:nvPr/>
        </p:nvSpPr>
        <p:spPr>
          <a:xfrm>
            <a:off x="740003" y="1578020"/>
            <a:ext cx="1150449" cy="400110"/>
          </a:xfrm>
          <a:prstGeom prst="rect">
            <a:avLst/>
          </a:prstGeom>
          <a:noFill/>
        </p:spPr>
        <p:txBody>
          <a:bodyPr wrap="square" rtlCol="0">
            <a:spAutoFit/>
          </a:bodyPr>
          <a:lstStyle/>
          <a:p>
            <a:r>
              <a:rPr lang="en-US" sz="2000" dirty="0">
                <a:solidFill>
                  <a:schemeClr val="bg1"/>
                </a:solidFill>
              </a:rPr>
              <a:t>Status:</a:t>
            </a:r>
          </a:p>
        </p:txBody>
      </p:sp>
    </p:spTree>
    <p:extLst>
      <p:ext uri="{BB962C8B-B14F-4D97-AF65-F5344CB8AC3E}">
        <p14:creationId xmlns:p14="http://schemas.microsoft.com/office/powerpoint/2010/main" val="275455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dirty="0"/>
              <a:t>Copyright © 2017 Accenture  All rights reserved.</a:t>
            </a:r>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16</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Priorities</a:t>
            </a:r>
          </a:p>
        </p:txBody>
      </p:sp>
      <p:sp>
        <p:nvSpPr>
          <p:cNvPr id="11" name="Rectangle 10">
            <a:extLst>
              <a:ext uri="{FF2B5EF4-FFF2-40B4-BE49-F238E27FC236}">
                <a16:creationId xmlns:a16="http://schemas.microsoft.com/office/drawing/2014/main" id="{BDCFFF9C-FC67-4CEF-A7FA-D46D83E44172}"/>
              </a:ext>
            </a:extLst>
          </p:cNvPr>
          <p:cNvSpPr/>
          <p:nvPr/>
        </p:nvSpPr>
        <p:spPr>
          <a:xfrm>
            <a:off x="3625601" y="2032642"/>
            <a:ext cx="8023295" cy="38172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2400" b="1" dirty="0">
                <a:solidFill>
                  <a:sysClr val="windowText" lastClr="000000"/>
                </a:solidFill>
                <a:latin typeface="+mj-lt"/>
              </a:rPr>
              <a:t>Highest</a:t>
            </a:r>
            <a:r>
              <a:rPr lang="en-US" sz="2400" dirty="0">
                <a:solidFill>
                  <a:sysClr val="windowText" lastClr="000000"/>
                </a:solidFill>
                <a:latin typeface="+mj-lt"/>
              </a:rPr>
              <a:t> — Highest priority. This problem will block progress.</a:t>
            </a:r>
          </a:p>
          <a:p>
            <a:r>
              <a:rPr lang="en-US" sz="2400" b="1" dirty="0">
                <a:solidFill>
                  <a:sysClr val="windowText" lastClr="000000"/>
                </a:solidFill>
                <a:latin typeface="+mj-lt"/>
              </a:rPr>
              <a:t>High</a:t>
            </a:r>
            <a:r>
              <a:rPr lang="en-US" sz="2400" dirty="0">
                <a:solidFill>
                  <a:sysClr val="windowText" lastClr="000000"/>
                </a:solidFill>
                <a:latin typeface="+mj-lt"/>
              </a:rPr>
              <a:t> — Indicates that this issue is causing a problem and requires urgent attention.</a:t>
            </a:r>
            <a:br>
              <a:rPr lang="en-US" sz="2400" dirty="0">
                <a:solidFill>
                  <a:sysClr val="windowText" lastClr="000000"/>
                </a:solidFill>
                <a:latin typeface="+mj-lt"/>
              </a:rPr>
            </a:br>
            <a:r>
              <a:rPr lang="en-US" sz="2400" b="1" dirty="0">
                <a:solidFill>
                  <a:sysClr val="windowText" lastClr="000000"/>
                </a:solidFill>
                <a:latin typeface="+mj-lt"/>
              </a:rPr>
              <a:t>Medium</a:t>
            </a:r>
            <a:r>
              <a:rPr lang="en-US" sz="2400" dirty="0">
                <a:solidFill>
                  <a:sysClr val="windowText" lastClr="000000"/>
                </a:solidFill>
                <a:latin typeface="+mj-lt"/>
              </a:rPr>
              <a:t> — Indicates that this issue has a significant impact.</a:t>
            </a:r>
            <a:br>
              <a:rPr lang="en-US" sz="2400" dirty="0">
                <a:solidFill>
                  <a:sysClr val="windowText" lastClr="000000"/>
                </a:solidFill>
                <a:latin typeface="+mj-lt"/>
              </a:rPr>
            </a:br>
            <a:r>
              <a:rPr lang="en-US" sz="2400" b="1" dirty="0">
                <a:solidFill>
                  <a:sysClr val="windowText" lastClr="000000"/>
                </a:solidFill>
                <a:latin typeface="+mj-lt"/>
              </a:rPr>
              <a:t>Low</a:t>
            </a:r>
            <a:r>
              <a:rPr lang="en-US" sz="2400" dirty="0">
                <a:solidFill>
                  <a:sysClr val="windowText" lastClr="000000"/>
                </a:solidFill>
                <a:latin typeface="+mj-lt"/>
              </a:rPr>
              <a:t> — Indicates that this issue has a relatively minor impact.</a:t>
            </a:r>
            <a:br>
              <a:rPr lang="en-US" sz="2400" dirty="0">
                <a:solidFill>
                  <a:sysClr val="windowText" lastClr="000000"/>
                </a:solidFill>
                <a:latin typeface="+mj-lt"/>
              </a:rPr>
            </a:br>
            <a:r>
              <a:rPr lang="en-US" sz="2400" b="1" dirty="0">
                <a:solidFill>
                  <a:sysClr val="windowText" lastClr="000000"/>
                </a:solidFill>
                <a:latin typeface="+mj-lt"/>
              </a:rPr>
              <a:t>Lowest</a:t>
            </a:r>
            <a:r>
              <a:rPr lang="en-US" sz="2400" dirty="0">
                <a:solidFill>
                  <a:sysClr val="windowText" lastClr="000000"/>
                </a:solidFill>
                <a:latin typeface="+mj-lt"/>
              </a:rPr>
              <a:t> — Lowest priority.</a:t>
            </a:r>
            <a:endParaRPr lang="en-AU" sz="2400" dirty="0">
              <a:solidFill>
                <a:sysClr val="windowText" lastClr="000000"/>
              </a:solidFill>
              <a:latin typeface="+mj-lt"/>
            </a:endParaRPr>
          </a:p>
        </p:txBody>
      </p:sp>
      <p:grpSp>
        <p:nvGrpSpPr>
          <p:cNvPr id="16" name="Group 15">
            <a:extLst>
              <a:ext uri="{FF2B5EF4-FFF2-40B4-BE49-F238E27FC236}">
                <a16:creationId xmlns:a16="http://schemas.microsoft.com/office/drawing/2014/main" id="{A6112A72-D0F1-4F72-A6FC-A17D650C5A76}"/>
              </a:ext>
            </a:extLst>
          </p:cNvPr>
          <p:cNvGrpSpPr/>
          <p:nvPr/>
        </p:nvGrpSpPr>
        <p:grpSpPr>
          <a:xfrm>
            <a:off x="566639" y="2304117"/>
            <a:ext cx="1991593" cy="1943121"/>
            <a:chOff x="1392237" y="-1389063"/>
            <a:chExt cx="968375" cy="847725"/>
          </a:xfrm>
          <a:solidFill>
            <a:srgbClr val="F01641"/>
          </a:solidFill>
        </p:grpSpPr>
        <p:sp>
          <p:nvSpPr>
            <p:cNvPr id="17" name="Freeform 7">
              <a:extLst>
                <a:ext uri="{FF2B5EF4-FFF2-40B4-BE49-F238E27FC236}">
                  <a16:creationId xmlns:a16="http://schemas.microsoft.com/office/drawing/2014/main" id="{6CC1F014-9994-4C8A-9672-72DE5F302758}"/>
                </a:ext>
              </a:extLst>
            </p:cNvPr>
            <p:cNvSpPr>
              <a:spLocks noEditPoints="1"/>
            </p:cNvSpPr>
            <p:nvPr/>
          </p:nvSpPr>
          <p:spPr bwMode="auto">
            <a:xfrm>
              <a:off x="1392237" y="-1389063"/>
              <a:ext cx="968375" cy="847725"/>
            </a:xfrm>
            <a:custGeom>
              <a:avLst/>
              <a:gdLst>
                <a:gd name="T0" fmla="*/ 1890 w 1985"/>
                <a:gd name="T1" fmla="*/ 1737 h 1737"/>
                <a:gd name="T2" fmla="*/ 95 w 1985"/>
                <a:gd name="T3" fmla="*/ 1737 h 1737"/>
                <a:gd name="T4" fmla="*/ 16 w 1985"/>
                <a:gd name="T5" fmla="*/ 1691 h 1737"/>
                <a:gd name="T6" fmla="*/ 16 w 1985"/>
                <a:gd name="T7" fmla="*/ 1600 h 1737"/>
                <a:gd name="T8" fmla="*/ 914 w 1985"/>
                <a:gd name="T9" fmla="*/ 46 h 1737"/>
                <a:gd name="T10" fmla="*/ 993 w 1985"/>
                <a:gd name="T11" fmla="*/ 0 h 1737"/>
                <a:gd name="T12" fmla="*/ 1071 w 1985"/>
                <a:gd name="T13" fmla="*/ 46 h 1737"/>
                <a:gd name="T14" fmla="*/ 1969 w 1985"/>
                <a:gd name="T15" fmla="*/ 1600 h 1737"/>
                <a:gd name="T16" fmla="*/ 1969 w 1985"/>
                <a:gd name="T17" fmla="*/ 1691 h 1737"/>
                <a:gd name="T18" fmla="*/ 1890 w 1985"/>
                <a:gd name="T19" fmla="*/ 1737 h 1737"/>
                <a:gd name="T20" fmla="*/ 252 w 1985"/>
                <a:gd name="T21" fmla="*/ 1555 h 1737"/>
                <a:gd name="T22" fmla="*/ 1733 w 1985"/>
                <a:gd name="T23" fmla="*/ 1555 h 1737"/>
                <a:gd name="T24" fmla="*/ 993 w 1985"/>
                <a:gd name="T25" fmla="*/ 272 h 1737"/>
                <a:gd name="T26" fmla="*/ 252 w 1985"/>
                <a:gd name="T27" fmla="*/ 155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5" h="1737">
                  <a:moveTo>
                    <a:pt x="1890" y="1737"/>
                  </a:moveTo>
                  <a:cubicBezTo>
                    <a:pt x="95" y="1737"/>
                    <a:pt x="95" y="1737"/>
                    <a:pt x="95" y="1737"/>
                  </a:cubicBezTo>
                  <a:cubicBezTo>
                    <a:pt x="63" y="1737"/>
                    <a:pt x="33" y="1719"/>
                    <a:pt x="16" y="1691"/>
                  </a:cubicBezTo>
                  <a:cubicBezTo>
                    <a:pt x="0" y="1663"/>
                    <a:pt x="0" y="1629"/>
                    <a:pt x="16" y="1600"/>
                  </a:cubicBezTo>
                  <a:cubicBezTo>
                    <a:pt x="914" y="46"/>
                    <a:pt x="914" y="46"/>
                    <a:pt x="914" y="46"/>
                  </a:cubicBezTo>
                  <a:cubicBezTo>
                    <a:pt x="930" y="17"/>
                    <a:pt x="960" y="0"/>
                    <a:pt x="993" y="0"/>
                  </a:cubicBezTo>
                  <a:cubicBezTo>
                    <a:pt x="1025" y="0"/>
                    <a:pt x="1055" y="17"/>
                    <a:pt x="1071" y="46"/>
                  </a:cubicBezTo>
                  <a:cubicBezTo>
                    <a:pt x="1969" y="1600"/>
                    <a:pt x="1969" y="1600"/>
                    <a:pt x="1969" y="1600"/>
                  </a:cubicBezTo>
                  <a:cubicBezTo>
                    <a:pt x="1985" y="1629"/>
                    <a:pt x="1985" y="1663"/>
                    <a:pt x="1969" y="1691"/>
                  </a:cubicBezTo>
                  <a:cubicBezTo>
                    <a:pt x="1953" y="1719"/>
                    <a:pt x="1923" y="1737"/>
                    <a:pt x="1890" y="1737"/>
                  </a:cubicBezTo>
                  <a:close/>
                  <a:moveTo>
                    <a:pt x="252" y="1555"/>
                  </a:moveTo>
                  <a:cubicBezTo>
                    <a:pt x="1733" y="1555"/>
                    <a:pt x="1733" y="1555"/>
                    <a:pt x="1733" y="1555"/>
                  </a:cubicBezTo>
                  <a:cubicBezTo>
                    <a:pt x="993" y="272"/>
                    <a:pt x="993" y="272"/>
                    <a:pt x="993" y="272"/>
                  </a:cubicBezTo>
                  <a:lnTo>
                    <a:pt x="252" y="1555"/>
                  </a:lnTo>
                  <a:close/>
                </a:path>
              </a:pathLst>
            </a:custGeom>
            <a:grpFill/>
            <a:ln>
              <a:noFill/>
            </a:ln>
          </p:spPr>
          <p:txBody>
            <a:bodyPr vert="horz" wrap="square" lIns="91440" tIns="45720" rIns="91440" bIns="45720" numCol="1" anchor="t" anchorCtr="0" compatLnSpc="1">
              <a:prstTxWarp prst="textNoShape">
                <a:avLst/>
              </a:prstTxWarp>
            </a:bodyPr>
            <a:lstStyle/>
            <a:p>
              <a:endParaRPr lang="en-AU"/>
            </a:p>
          </p:txBody>
        </p:sp>
        <p:sp>
          <p:nvSpPr>
            <p:cNvPr id="18" name="Freeform 8">
              <a:extLst>
                <a:ext uri="{FF2B5EF4-FFF2-40B4-BE49-F238E27FC236}">
                  <a16:creationId xmlns:a16="http://schemas.microsoft.com/office/drawing/2014/main" id="{0D3126FB-BB45-4BF4-A787-966B04D0A0D5}"/>
                </a:ext>
              </a:extLst>
            </p:cNvPr>
            <p:cNvSpPr>
              <a:spLocks noEditPoints="1"/>
            </p:cNvSpPr>
            <p:nvPr/>
          </p:nvSpPr>
          <p:spPr bwMode="auto">
            <a:xfrm>
              <a:off x="1824038" y="-1138238"/>
              <a:ext cx="90488" cy="484188"/>
            </a:xfrm>
            <a:custGeom>
              <a:avLst/>
              <a:gdLst>
                <a:gd name="T0" fmla="*/ 174 w 186"/>
                <a:gd name="T1" fmla="*/ 903 h 990"/>
                <a:gd name="T2" fmla="*/ 150 w 186"/>
                <a:gd name="T3" fmla="*/ 968 h 990"/>
                <a:gd name="T4" fmla="*/ 78 w 186"/>
                <a:gd name="T5" fmla="*/ 990 h 990"/>
                <a:gd name="T6" fmla="*/ 20 w 186"/>
                <a:gd name="T7" fmla="*/ 966 h 990"/>
                <a:gd name="T8" fmla="*/ 0 w 186"/>
                <a:gd name="T9" fmla="*/ 903 h 990"/>
                <a:gd name="T10" fmla="*/ 25 w 186"/>
                <a:gd name="T11" fmla="*/ 836 h 990"/>
                <a:gd name="T12" fmla="*/ 96 w 186"/>
                <a:gd name="T13" fmla="*/ 815 h 990"/>
                <a:gd name="T14" fmla="*/ 155 w 186"/>
                <a:gd name="T15" fmla="*/ 838 h 990"/>
                <a:gd name="T16" fmla="*/ 174 w 186"/>
                <a:gd name="T17" fmla="*/ 903 h 990"/>
                <a:gd name="T18" fmla="*/ 166 w 186"/>
                <a:gd name="T19" fmla="*/ 0 h 990"/>
                <a:gd name="T20" fmla="*/ 180 w 186"/>
                <a:gd name="T21" fmla="*/ 4 h 990"/>
                <a:gd name="T22" fmla="*/ 186 w 186"/>
                <a:gd name="T23" fmla="*/ 16 h 990"/>
                <a:gd name="T24" fmla="*/ 186 w 186"/>
                <a:gd name="T25" fmla="*/ 20 h 990"/>
                <a:gd name="T26" fmla="*/ 123 w 186"/>
                <a:gd name="T27" fmla="*/ 687 h 990"/>
                <a:gd name="T28" fmla="*/ 119 w 186"/>
                <a:gd name="T29" fmla="*/ 698 h 990"/>
                <a:gd name="T30" fmla="*/ 109 w 186"/>
                <a:gd name="T31" fmla="*/ 702 h 990"/>
                <a:gd name="T32" fmla="*/ 71 w 186"/>
                <a:gd name="T33" fmla="*/ 705 h 990"/>
                <a:gd name="T34" fmla="*/ 59 w 186"/>
                <a:gd name="T35" fmla="*/ 703 h 990"/>
                <a:gd name="T36" fmla="*/ 55 w 186"/>
                <a:gd name="T37" fmla="*/ 691 h 990"/>
                <a:gd name="T38" fmla="*/ 23 w 186"/>
                <a:gd name="T39" fmla="*/ 33 h 990"/>
                <a:gd name="T40" fmla="*/ 23 w 186"/>
                <a:gd name="T41" fmla="*/ 30 h 990"/>
                <a:gd name="T42" fmla="*/ 43 w 186"/>
                <a:gd name="T43" fmla="*/ 10 h 990"/>
                <a:gd name="T44" fmla="*/ 75 w 186"/>
                <a:gd name="T45" fmla="*/ 6 h 990"/>
                <a:gd name="T46" fmla="*/ 111 w 186"/>
                <a:gd name="T47" fmla="*/ 3 h 990"/>
                <a:gd name="T48" fmla="*/ 145 w 186"/>
                <a:gd name="T49" fmla="*/ 1 h 990"/>
                <a:gd name="T50" fmla="*/ 166 w 186"/>
                <a:gd name="T51"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 h="990">
                  <a:moveTo>
                    <a:pt x="174" y="903"/>
                  </a:moveTo>
                  <a:cubicBezTo>
                    <a:pt x="174" y="932"/>
                    <a:pt x="166" y="954"/>
                    <a:pt x="150" y="968"/>
                  </a:cubicBezTo>
                  <a:cubicBezTo>
                    <a:pt x="133" y="983"/>
                    <a:pt x="109" y="990"/>
                    <a:pt x="78" y="990"/>
                  </a:cubicBezTo>
                  <a:cubicBezTo>
                    <a:pt x="53" y="990"/>
                    <a:pt x="34" y="982"/>
                    <a:pt x="20" y="966"/>
                  </a:cubicBezTo>
                  <a:cubicBezTo>
                    <a:pt x="6" y="950"/>
                    <a:pt x="0" y="929"/>
                    <a:pt x="0" y="903"/>
                  </a:cubicBezTo>
                  <a:cubicBezTo>
                    <a:pt x="0" y="872"/>
                    <a:pt x="8" y="849"/>
                    <a:pt x="25" y="836"/>
                  </a:cubicBezTo>
                  <a:cubicBezTo>
                    <a:pt x="42" y="822"/>
                    <a:pt x="65" y="815"/>
                    <a:pt x="96" y="815"/>
                  </a:cubicBezTo>
                  <a:cubicBezTo>
                    <a:pt x="122" y="815"/>
                    <a:pt x="141" y="823"/>
                    <a:pt x="155" y="838"/>
                  </a:cubicBezTo>
                  <a:cubicBezTo>
                    <a:pt x="168" y="853"/>
                    <a:pt x="174" y="875"/>
                    <a:pt x="174" y="903"/>
                  </a:cubicBezTo>
                  <a:close/>
                  <a:moveTo>
                    <a:pt x="166" y="0"/>
                  </a:moveTo>
                  <a:cubicBezTo>
                    <a:pt x="171" y="0"/>
                    <a:pt x="176" y="1"/>
                    <a:pt x="180" y="4"/>
                  </a:cubicBezTo>
                  <a:cubicBezTo>
                    <a:pt x="184" y="7"/>
                    <a:pt x="186" y="11"/>
                    <a:pt x="186" y="16"/>
                  </a:cubicBezTo>
                  <a:cubicBezTo>
                    <a:pt x="186" y="20"/>
                    <a:pt x="186" y="20"/>
                    <a:pt x="186" y="20"/>
                  </a:cubicBezTo>
                  <a:cubicBezTo>
                    <a:pt x="123" y="687"/>
                    <a:pt x="123" y="687"/>
                    <a:pt x="123" y="687"/>
                  </a:cubicBezTo>
                  <a:cubicBezTo>
                    <a:pt x="122" y="693"/>
                    <a:pt x="121" y="697"/>
                    <a:pt x="119" y="698"/>
                  </a:cubicBezTo>
                  <a:cubicBezTo>
                    <a:pt x="117" y="700"/>
                    <a:pt x="114" y="702"/>
                    <a:pt x="109" y="702"/>
                  </a:cubicBezTo>
                  <a:cubicBezTo>
                    <a:pt x="71" y="705"/>
                    <a:pt x="71" y="705"/>
                    <a:pt x="71" y="705"/>
                  </a:cubicBezTo>
                  <a:cubicBezTo>
                    <a:pt x="65" y="705"/>
                    <a:pt x="61" y="704"/>
                    <a:pt x="59" y="703"/>
                  </a:cubicBezTo>
                  <a:cubicBezTo>
                    <a:pt x="57" y="701"/>
                    <a:pt x="56" y="697"/>
                    <a:pt x="55" y="691"/>
                  </a:cubicBezTo>
                  <a:cubicBezTo>
                    <a:pt x="23" y="33"/>
                    <a:pt x="23" y="33"/>
                    <a:pt x="23" y="33"/>
                  </a:cubicBezTo>
                  <a:cubicBezTo>
                    <a:pt x="23" y="30"/>
                    <a:pt x="23" y="30"/>
                    <a:pt x="23" y="30"/>
                  </a:cubicBezTo>
                  <a:cubicBezTo>
                    <a:pt x="23" y="19"/>
                    <a:pt x="30" y="12"/>
                    <a:pt x="43" y="10"/>
                  </a:cubicBezTo>
                  <a:cubicBezTo>
                    <a:pt x="52" y="8"/>
                    <a:pt x="62" y="7"/>
                    <a:pt x="75" y="6"/>
                  </a:cubicBezTo>
                  <a:cubicBezTo>
                    <a:pt x="87" y="4"/>
                    <a:pt x="99" y="4"/>
                    <a:pt x="111" y="3"/>
                  </a:cubicBezTo>
                  <a:cubicBezTo>
                    <a:pt x="124" y="2"/>
                    <a:pt x="135" y="1"/>
                    <a:pt x="145" y="1"/>
                  </a:cubicBezTo>
                  <a:cubicBezTo>
                    <a:pt x="155" y="0"/>
                    <a:pt x="162" y="0"/>
                    <a:pt x="16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p>
          </p:txBody>
        </p:sp>
      </p:grpSp>
      <p:sp>
        <p:nvSpPr>
          <p:cNvPr id="19" name="TextBox 18">
            <a:extLst>
              <a:ext uri="{FF2B5EF4-FFF2-40B4-BE49-F238E27FC236}">
                <a16:creationId xmlns:a16="http://schemas.microsoft.com/office/drawing/2014/main" id="{0D48FEF7-E7A0-4EE5-B41A-A92D72E5B359}"/>
              </a:ext>
            </a:extLst>
          </p:cNvPr>
          <p:cNvSpPr txBox="1"/>
          <p:nvPr/>
        </p:nvSpPr>
        <p:spPr>
          <a:xfrm>
            <a:off x="543104" y="4276171"/>
            <a:ext cx="1959842" cy="369332"/>
          </a:xfrm>
          <a:prstGeom prst="rect">
            <a:avLst/>
          </a:prstGeom>
          <a:noFill/>
        </p:spPr>
        <p:txBody>
          <a:bodyPr wrap="square" rtlCol="0">
            <a:spAutoFit/>
          </a:bodyPr>
          <a:lstStyle/>
          <a:p>
            <a:pPr algn="ctr"/>
            <a:r>
              <a:rPr lang="en-US" dirty="0">
                <a:solidFill>
                  <a:srgbClr val="F01641"/>
                </a:solidFill>
              </a:rPr>
              <a:t>Issue</a:t>
            </a:r>
          </a:p>
        </p:txBody>
      </p:sp>
      <p:sp>
        <p:nvSpPr>
          <p:cNvPr id="6" name="Arrow: Down 5">
            <a:extLst>
              <a:ext uri="{FF2B5EF4-FFF2-40B4-BE49-F238E27FC236}">
                <a16:creationId xmlns:a16="http://schemas.microsoft.com/office/drawing/2014/main" id="{57B9E1C0-8372-42FD-B327-16D6595181A9}"/>
              </a:ext>
            </a:extLst>
          </p:cNvPr>
          <p:cNvSpPr/>
          <p:nvPr/>
        </p:nvSpPr>
        <p:spPr>
          <a:xfrm>
            <a:off x="3120099" y="5298230"/>
            <a:ext cx="388418" cy="281500"/>
          </a:xfrm>
          <a:prstGeom prst="downArrow">
            <a:avLst/>
          </a:prstGeom>
          <a:solidFill>
            <a:srgbClr val="00D7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Arrow: Down 19">
            <a:extLst>
              <a:ext uri="{FF2B5EF4-FFF2-40B4-BE49-F238E27FC236}">
                <a16:creationId xmlns:a16="http://schemas.microsoft.com/office/drawing/2014/main" id="{89B62F0E-BA43-43DB-82FB-CA53F5BC37CC}"/>
              </a:ext>
            </a:extLst>
          </p:cNvPr>
          <p:cNvSpPr/>
          <p:nvPr/>
        </p:nvSpPr>
        <p:spPr>
          <a:xfrm>
            <a:off x="3108376" y="4451453"/>
            <a:ext cx="388418" cy="563000"/>
          </a:xfrm>
          <a:prstGeom prst="downArrow">
            <a:avLst/>
          </a:prstGeom>
          <a:solidFill>
            <a:srgbClr val="00D7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Arrow: Down 20">
            <a:extLst>
              <a:ext uri="{FF2B5EF4-FFF2-40B4-BE49-F238E27FC236}">
                <a16:creationId xmlns:a16="http://schemas.microsoft.com/office/drawing/2014/main" id="{547B3C96-FEE6-485C-8C33-2E5111117A8A}"/>
              </a:ext>
            </a:extLst>
          </p:cNvPr>
          <p:cNvSpPr/>
          <p:nvPr/>
        </p:nvSpPr>
        <p:spPr>
          <a:xfrm rot="10800000">
            <a:off x="3094037" y="3711956"/>
            <a:ext cx="388418" cy="369333"/>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Arrow: Down 21">
            <a:extLst>
              <a:ext uri="{FF2B5EF4-FFF2-40B4-BE49-F238E27FC236}">
                <a16:creationId xmlns:a16="http://schemas.microsoft.com/office/drawing/2014/main" id="{DF90F99B-98F7-49E0-A6E3-4B2EF7EB7DE6}"/>
              </a:ext>
            </a:extLst>
          </p:cNvPr>
          <p:cNvSpPr/>
          <p:nvPr/>
        </p:nvSpPr>
        <p:spPr>
          <a:xfrm rot="10800000">
            <a:off x="3080253" y="2901518"/>
            <a:ext cx="388418" cy="476735"/>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Equals 22">
            <a:extLst>
              <a:ext uri="{FF2B5EF4-FFF2-40B4-BE49-F238E27FC236}">
                <a16:creationId xmlns:a16="http://schemas.microsoft.com/office/drawing/2014/main" id="{B7F501E6-3D3A-4794-B63B-9DF7043A8454}"/>
              </a:ext>
            </a:extLst>
          </p:cNvPr>
          <p:cNvSpPr/>
          <p:nvPr/>
        </p:nvSpPr>
        <p:spPr>
          <a:xfrm>
            <a:off x="3140236" y="3368756"/>
            <a:ext cx="269819" cy="229335"/>
          </a:xfrm>
          <a:prstGeom prst="mathEqual">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4" name="Octagon 23">
            <a:extLst>
              <a:ext uri="{FF2B5EF4-FFF2-40B4-BE49-F238E27FC236}">
                <a16:creationId xmlns:a16="http://schemas.microsoft.com/office/drawing/2014/main" id="{06EF0DCE-DEB2-42E7-A3CC-D85C2B5DA80B}"/>
              </a:ext>
            </a:extLst>
          </p:cNvPr>
          <p:cNvSpPr/>
          <p:nvPr/>
        </p:nvSpPr>
        <p:spPr>
          <a:xfrm>
            <a:off x="3028031" y="2169402"/>
            <a:ext cx="513628" cy="550420"/>
          </a:xfrm>
          <a:prstGeom prst="octagon">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5" name="Title 1">
            <a:extLst>
              <a:ext uri="{FF2B5EF4-FFF2-40B4-BE49-F238E27FC236}">
                <a16:creationId xmlns:a16="http://schemas.microsoft.com/office/drawing/2014/main" id="{40627829-1496-4365-911C-E26898254921}"/>
              </a:ext>
            </a:extLst>
          </p:cNvPr>
          <p:cNvSpPr txBox="1">
            <a:spLocks/>
          </p:cNvSpPr>
          <p:nvPr/>
        </p:nvSpPr>
        <p:spPr>
          <a:xfrm>
            <a:off x="3198851" y="1999461"/>
            <a:ext cx="1076800" cy="715157"/>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US" sz="3600" dirty="0"/>
              <a:t>!</a:t>
            </a:r>
          </a:p>
        </p:txBody>
      </p:sp>
    </p:spTree>
    <p:extLst>
      <p:ext uri="{BB962C8B-B14F-4D97-AF65-F5344CB8AC3E}">
        <p14:creationId xmlns:p14="http://schemas.microsoft.com/office/powerpoint/2010/main" val="108729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17</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Resolutions</a:t>
            </a:r>
          </a:p>
        </p:txBody>
      </p:sp>
      <p:sp>
        <p:nvSpPr>
          <p:cNvPr id="8" name="Rectangle 7">
            <a:extLst>
              <a:ext uri="{FF2B5EF4-FFF2-40B4-BE49-F238E27FC236}">
                <a16:creationId xmlns:a16="http://schemas.microsoft.com/office/drawing/2014/main" id="{EC502C46-F531-4479-A738-E96BEDF6D129}"/>
              </a:ext>
            </a:extLst>
          </p:cNvPr>
          <p:cNvSpPr/>
          <p:nvPr/>
        </p:nvSpPr>
        <p:spPr>
          <a:xfrm>
            <a:off x="381000" y="1291304"/>
            <a:ext cx="11255741" cy="1077218"/>
          </a:xfrm>
          <a:prstGeom prst="rect">
            <a:avLst/>
          </a:prstGeom>
        </p:spPr>
        <p:txBody>
          <a:bodyPr wrap="square">
            <a:spAutoFit/>
          </a:bodyPr>
          <a:lstStyle/>
          <a:p>
            <a:pPr algn="just"/>
            <a:r>
              <a:rPr lang="en-US" sz="1600" dirty="0">
                <a:solidFill>
                  <a:srgbClr val="172B4D"/>
                </a:solidFill>
                <a:latin typeface="-apple-system"/>
              </a:rPr>
              <a:t>An issue can be completed, or resolved, in many ways. An issue resolution is usually set when the status is changed. The default resolutions are listed below. Your administrator may have customized these to suit your organization.</a:t>
            </a:r>
          </a:p>
          <a:p>
            <a:pPr algn="just"/>
            <a:endParaRPr lang="en-US" sz="1600" dirty="0">
              <a:solidFill>
                <a:srgbClr val="172B4D"/>
              </a:solidFill>
              <a:latin typeface="-apple-system"/>
            </a:endParaRPr>
          </a:p>
          <a:p>
            <a:pPr algn="just"/>
            <a:r>
              <a:rPr lang="en-US" sz="1600" dirty="0">
                <a:solidFill>
                  <a:srgbClr val="172B4D"/>
                </a:solidFill>
                <a:latin typeface="-apple-system"/>
              </a:rPr>
              <a:t>Once an issue is resolved (that is, the issue's </a:t>
            </a:r>
            <a:r>
              <a:rPr lang="en-US" sz="1600" b="1" dirty="0">
                <a:solidFill>
                  <a:srgbClr val="172B4D"/>
                </a:solidFill>
                <a:latin typeface="-apple-system"/>
              </a:rPr>
              <a:t>Resolution</a:t>
            </a:r>
            <a:r>
              <a:rPr lang="en-US" sz="1600" dirty="0">
                <a:solidFill>
                  <a:srgbClr val="172B4D"/>
                </a:solidFill>
                <a:latin typeface="-apple-system"/>
              </a:rPr>
              <a:t> field is filled in), references to that issue show the key in strikethrough text</a:t>
            </a:r>
            <a:endParaRPr lang="en-US" sz="1600" b="0" i="0" dirty="0">
              <a:solidFill>
                <a:srgbClr val="172B4D"/>
              </a:solidFill>
              <a:effectLst/>
              <a:latin typeface="-apple-system"/>
            </a:endParaRPr>
          </a:p>
        </p:txBody>
      </p:sp>
      <p:pic>
        <p:nvPicPr>
          <p:cNvPr id="9" name="Picture 8">
            <a:extLst>
              <a:ext uri="{FF2B5EF4-FFF2-40B4-BE49-F238E27FC236}">
                <a16:creationId xmlns:a16="http://schemas.microsoft.com/office/drawing/2014/main" id="{2095C131-5D89-40B9-9FF9-CB995CFBBC85}"/>
              </a:ext>
            </a:extLst>
          </p:cNvPr>
          <p:cNvPicPr>
            <a:picLocks noChangeAspect="1"/>
          </p:cNvPicPr>
          <p:nvPr/>
        </p:nvPicPr>
        <p:blipFill rotWithShape="1">
          <a:blip r:embed="rId2"/>
          <a:srcRect r="35093"/>
          <a:stretch/>
        </p:blipFill>
        <p:spPr>
          <a:xfrm>
            <a:off x="6096000" y="2433011"/>
            <a:ext cx="3870202" cy="2066925"/>
          </a:xfrm>
          <a:prstGeom prst="rect">
            <a:avLst/>
          </a:prstGeom>
          <a:ln>
            <a:solidFill>
              <a:schemeClr val="bg1"/>
            </a:solidFill>
          </a:ln>
        </p:spPr>
      </p:pic>
      <p:pic>
        <p:nvPicPr>
          <p:cNvPr id="10" name="Picture 9">
            <a:extLst>
              <a:ext uri="{FF2B5EF4-FFF2-40B4-BE49-F238E27FC236}">
                <a16:creationId xmlns:a16="http://schemas.microsoft.com/office/drawing/2014/main" id="{67030EAD-AD16-465C-A69A-C386A147B558}"/>
              </a:ext>
            </a:extLst>
          </p:cNvPr>
          <p:cNvPicPr>
            <a:picLocks noChangeAspect="1"/>
          </p:cNvPicPr>
          <p:nvPr/>
        </p:nvPicPr>
        <p:blipFill rotWithShape="1">
          <a:blip r:embed="rId3"/>
          <a:srcRect r="25305"/>
          <a:stretch/>
        </p:blipFill>
        <p:spPr>
          <a:xfrm>
            <a:off x="1022290" y="3122585"/>
            <a:ext cx="4432422" cy="2438400"/>
          </a:xfrm>
          <a:prstGeom prst="rect">
            <a:avLst/>
          </a:prstGeom>
          <a:ln>
            <a:solidFill>
              <a:schemeClr val="bg1"/>
            </a:solidFill>
          </a:ln>
        </p:spPr>
      </p:pic>
      <p:pic>
        <p:nvPicPr>
          <p:cNvPr id="11" name="Picture 10">
            <a:extLst>
              <a:ext uri="{FF2B5EF4-FFF2-40B4-BE49-F238E27FC236}">
                <a16:creationId xmlns:a16="http://schemas.microsoft.com/office/drawing/2014/main" id="{249A863F-4006-4749-9E5E-FE419257CA0B}"/>
              </a:ext>
            </a:extLst>
          </p:cNvPr>
          <p:cNvPicPr>
            <a:picLocks noChangeAspect="1"/>
          </p:cNvPicPr>
          <p:nvPr/>
        </p:nvPicPr>
        <p:blipFill>
          <a:blip r:embed="rId4"/>
          <a:stretch>
            <a:fillRect/>
          </a:stretch>
        </p:blipFill>
        <p:spPr>
          <a:xfrm>
            <a:off x="6096000" y="4603124"/>
            <a:ext cx="4171950" cy="2076450"/>
          </a:xfrm>
          <a:prstGeom prst="rect">
            <a:avLst/>
          </a:prstGeom>
          <a:ln>
            <a:solidFill>
              <a:schemeClr val="bg1"/>
            </a:solidFill>
          </a:ln>
        </p:spPr>
      </p:pic>
    </p:spTree>
    <p:extLst>
      <p:ext uri="{BB962C8B-B14F-4D97-AF65-F5344CB8AC3E}">
        <p14:creationId xmlns:p14="http://schemas.microsoft.com/office/powerpoint/2010/main" val="197816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18</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Custom Fields</a:t>
            </a:r>
          </a:p>
        </p:txBody>
      </p:sp>
      <p:sp>
        <p:nvSpPr>
          <p:cNvPr id="8" name="Rectangle 7">
            <a:extLst>
              <a:ext uri="{FF2B5EF4-FFF2-40B4-BE49-F238E27FC236}">
                <a16:creationId xmlns:a16="http://schemas.microsoft.com/office/drawing/2014/main" id="{EC502C46-F531-4479-A738-E96BEDF6D129}"/>
              </a:ext>
            </a:extLst>
          </p:cNvPr>
          <p:cNvSpPr/>
          <p:nvPr/>
        </p:nvSpPr>
        <p:spPr>
          <a:xfrm>
            <a:off x="760413" y="1720840"/>
            <a:ext cx="5816233" cy="3416320"/>
          </a:xfrm>
          <a:prstGeom prst="rect">
            <a:avLst/>
          </a:prstGeom>
        </p:spPr>
        <p:txBody>
          <a:bodyPr wrap="square">
            <a:spAutoFit/>
          </a:bodyPr>
          <a:lstStyle/>
          <a:p>
            <a:pPr algn="just"/>
            <a:r>
              <a:rPr lang="en-US" sz="2400" dirty="0">
                <a:solidFill>
                  <a:schemeClr val="bg1"/>
                </a:solidFill>
              </a:rPr>
              <a:t>Jira application issues are made up of fields. You can choose any number of fields to appear when creating, editing, or transitioning issues. You can also create custom fields for teams working on issues within any of your Jira projects. Custom fields allow people to add information specific to your team's needs.</a:t>
            </a:r>
            <a:endParaRPr lang="en-US" sz="2000" b="0" i="0" dirty="0">
              <a:solidFill>
                <a:schemeClr val="bg1"/>
              </a:solidFill>
              <a:effectLst/>
              <a:latin typeface="-apple-system"/>
            </a:endParaRPr>
          </a:p>
        </p:txBody>
      </p:sp>
      <p:pic>
        <p:nvPicPr>
          <p:cNvPr id="1030" name="Picture 6" descr="Related image">
            <a:extLst>
              <a:ext uri="{FF2B5EF4-FFF2-40B4-BE49-F238E27FC236}">
                <a16:creationId xmlns:a16="http://schemas.microsoft.com/office/drawing/2014/main" id="{8DD947F9-93D4-4E52-A7C0-D0723B7D1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255" y="1578019"/>
            <a:ext cx="4039332" cy="403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257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19</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 configurations</a:t>
            </a:r>
          </a:p>
        </p:txBody>
      </p:sp>
      <p:sp>
        <p:nvSpPr>
          <p:cNvPr id="8" name="Rectangle 7">
            <a:extLst>
              <a:ext uri="{FF2B5EF4-FFF2-40B4-BE49-F238E27FC236}">
                <a16:creationId xmlns:a16="http://schemas.microsoft.com/office/drawing/2014/main" id="{EC502C46-F531-4479-A738-E96BEDF6D129}"/>
              </a:ext>
            </a:extLst>
          </p:cNvPr>
          <p:cNvSpPr/>
          <p:nvPr/>
        </p:nvSpPr>
        <p:spPr>
          <a:xfrm>
            <a:off x="402860" y="1905506"/>
            <a:ext cx="11255741" cy="3046988"/>
          </a:xfrm>
          <a:prstGeom prst="rect">
            <a:avLst/>
          </a:prstGeom>
        </p:spPr>
        <p:txBody>
          <a:bodyPr wrap="square">
            <a:spAutoFit/>
          </a:bodyPr>
          <a:lstStyle/>
          <a:p>
            <a:pPr algn="just"/>
            <a:r>
              <a:rPr lang="en-US" sz="2400" dirty="0">
                <a:solidFill>
                  <a:schemeClr val="bg1"/>
                </a:solidFill>
              </a:rPr>
              <a:t>A field configuration lets you define the behavior of all issue fields, including custom fields, that are available in your Jira applications. For each field, a field configuration lets you set:</a:t>
            </a:r>
          </a:p>
          <a:p>
            <a:pPr algn="just"/>
            <a:endParaRPr lang="en-US" sz="2400" dirty="0">
              <a:solidFill>
                <a:schemeClr val="bg1"/>
              </a:solidFill>
            </a:endParaRPr>
          </a:p>
          <a:p>
            <a:pPr marL="285750" indent="-285750" algn="just">
              <a:buFont typeface="Arial" panose="020B0604020202020204" pitchFamily="34" charset="0"/>
              <a:buChar char="•"/>
            </a:pPr>
            <a:r>
              <a:rPr lang="en-US" sz="2400" dirty="0">
                <a:solidFill>
                  <a:schemeClr val="bg1"/>
                </a:solidFill>
              </a:rPr>
              <a:t>The description that appears under the field when an issue is edited</a:t>
            </a:r>
          </a:p>
          <a:p>
            <a:pPr marL="285750" indent="-285750" algn="just">
              <a:buFont typeface="Arial" panose="020B0604020202020204" pitchFamily="34" charset="0"/>
              <a:buChar char="•"/>
            </a:pPr>
            <a:r>
              <a:rPr lang="en-US" sz="2400" dirty="0">
                <a:solidFill>
                  <a:schemeClr val="bg1"/>
                </a:solidFill>
              </a:rPr>
              <a:t>Whether the field is hidden or visible</a:t>
            </a:r>
          </a:p>
          <a:p>
            <a:pPr marL="285750" indent="-285750" algn="just">
              <a:buFont typeface="Arial" panose="020B0604020202020204" pitchFamily="34" charset="0"/>
              <a:buChar char="•"/>
            </a:pPr>
            <a:r>
              <a:rPr lang="en-US" sz="2400" dirty="0">
                <a:solidFill>
                  <a:schemeClr val="bg1"/>
                </a:solidFill>
              </a:rPr>
              <a:t>Whether the field is required or optional</a:t>
            </a:r>
          </a:p>
          <a:p>
            <a:pPr marL="285750" indent="-285750" algn="just">
              <a:buFont typeface="Arial" panose="020B0604020202020204" pitchFamily="34" charset="0"/>
              <a:buChar char="•"/>
            </a:pPr>
            <a:r>
              <a:rPr lang="en-US" sz="2400" dirty="0">
                <a:solidFill>
                  <a:schemeClr val="bg1"/>
                </a:solidFill>
              </a:rPr>
              <a:t>Which renderer to use for text fields</a:t>
            </a:r>
          </a:p>
        </p:txBody>
      </p:sp>
    </p:spTree>
    <p:extLst>
      <p:ext uri="{BB962C8B-B14F-4D97-AF65-F5344CB8AC3E}">
        <p14:creationId xmlns:p14="http://schemas.microsoft.com/office/powerpoint/2010/main" val="121589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BA01DC-7C4D-4FBB-AEBC-A79B495769E0}"/>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D6D5491D-E124-4B93-A11B-216AFF82F99B}"/>
              </a:ext>
            </a:extLst>
          </p:cNvPr>
          <p:cNvSpPr>
            <a:spLocks noGrp="1"/>
          </p:cNvSpPr>
          <p:nvPr>
            <p:ph type="sldNum" sz="quarter" idx="4"/>
          </p:nvPr>
        </p:nvSpPr>
        <p:spPr/>
        <p:txBody>
          <a:bodyPr/>
          <a:lstStyle/>
          <a:p>
            <a:fld id="{4F9AC08D-23A9-440E-BCB9-AA1E9877CC38}" type="slidenum">
              <a:rPr lang="en-US" smtClean="0"/>
              <a:pPr/>
              <a:t>2</a:t>
            </a:fld>
            <a:endParaRPr lang="en-US" dirty="0"/>
          </a:p>
        </p:txBody>
      </p:sp>
      <p:sp>
        <p:nvSpPr>
          <p:cNvPr id="5" name="Text Placeholder 2">
            <a:extLst>
              <a:ext uri="{FF2B5EF4-FFF2-40B4-BE49-F238E27FC236}">
                <a16:creationId xmlns:a16="http://schemas.microsoft.com/office/drawing/2014/main" id="{F308D5B1-7876-4B2A-804E-AC77BEB197D9}"/>
              </a:ext>
            </a:extLst>
          </p:cNvPr>
          <p:cNvSpPr txBox="1">
            <a:spLocks/>
          </p:cNvSpPr>
          <p:nvPr/>
        </p:nvSpPr>
        <p:spPr>
          <a:xfrm>
            <a:off x="400050" y="113340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AU"/>
              <a:t>What is JIRA?</a:t>
            </a:r>
          </a:p>
        </p:txBody>
      </p:sp>
      <p:sp>
        <p:nvSpPr>
          <p:cNvPr id="6" name="Title 3">
            <a:extLst>
              <a:ext uri="{FF2B5EF4-FFF2-40B4-BE49-F238E27FC236}">
                <a16:creationId xmlns:a16="http://schemas.microsoft.com/office/drawing/2014/main" id="{6517F622-A9DB-4758-8FD0-2A650174B440}"/>
              </a:ext>
            </a:extLst>
          </p:cNvPr>
          <p:cNvSpPr txBox="1">
            <a:spLocks/>
          </p:cNvSpPr>
          <p:nvPr/>
        </p:nvSpPr>
        <p:spPr>
          <a:xfrm>
            <a:off x="455613" y="116205"/>
            <a:ext cx="8232775" cy="1002979"/>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US"/>
              <a:t>JIRA Overview</a:t>
            </a:r>
            <a:endParaRPr lang="en-AU" dirty="0"/>
          </a:p>
        </p:txBody>
      </p:sp>
      <p:sp>
        <p:nvSpPr>
          <p:cNvPr id="7" name="TextBox 6">
            <a:extLst>
              <a:ext uri="{FF2B5EF4-FFF2-40B4-BE49-F238E27FC236}">
                <a16:creationId xmlns:a16="http://schemas.microsoft.com/office/drawing/2014/main" id="{CB9BDFBA-6B0E-4B4B-A57E-33E5C2A032D8}"/>
              </a:ext>
            </a:extLst>
          </p:cNvPr>
          <p:cNvSpPr txBox="1"/>
          <p:nvPr/>
        </p:nvSpPr>
        <p:spPr>
          <a:xfrm>
            <a:off x="4302709" y="1391815"/>
            <a:ext cx="5731833" cy="923330"/>
          </a:xfrm>
          <a:prstGeom prst="rect">
            <a:avLst/>
          </a:prstGeom>
          <a:noFill/>
        </p:spPr>
        <p:txBody>
          <a:bodyPr wrap="square" rtlCol="0">
            <a:spAutoFit/>
          </a:bodyPr>
          <a:lstStyle/>
          <a:p>
            <a:pPr algn="just"/>
            <a:r>
              <a:rPr lang="en-US" b="1" dirty="0">
                <a:solidFill>
                  <a:schemeClr val="bg1"/>
                </a:solidFill>
                <a:latin typeface="Arial" panose="020B0604020202020204" pitchFamily="34" charset="0"/>
                <a:cs typeface="Arial" panose="020B0604020202020204" pitchFamily="34" charset="0"/>
              </a:rPr>
              <a:t>JIRA</a:t>
            </a:r>
            <a:r>
              <a:rPr lang="en-US" dirty="0">
                <a:solidFill>
                  <a:srgbClr val="F11541"/>
                </a:solidFill>
                <a:latin typeface="Arial" panose="020B0604020202020204" pitchFamily="34" charset="0"/>
                <a:cs typeface="Arial" panose="020B0604020202020204" pitchFamily="34" charset="0"/>
              </a:rPr>
              <a:t> </a:t>
            </a:r>
            <a:r>
              <a:rPr lang="en-US" dirty="0">
                <a:solidFill>
                  <a:schemeClr val="bg1"/>
                </a:solidFill>
              </a:rPr>
              <a:t>is a proprietary issue tracking product, developed by Atlassian, Inc. It provides bug tracking, issue tracking, and project management functions.</a:t>
            </a:r>
          </a:p>
        </p:txBody>
      </p:sp>
      <p:sp>
        <p:nvSpPr>
          <p:cNvPr id="8" name="Rectangle 7">
            <a:extLst>
              <a:ext uri="{FF2B5EF4-FFF2-40B4-BE49-F238E27FC236}">
                <a16:creationId xmlns:a16="http://schemas.microsoft.com/office/drawing/2014/main" id="{ECBFFE0E-0964-485C-B996-C8CB2B841A36}"/>
              </a:ext>
            </a:extLst>
          </p:cNvPr>
          <p:cNvSpPr/>
          <p:nvPr/>
        </p:nvSpPr>
        <p:spPr>
          <a:xfrm>
            <a:off x="4366540" y="2841771"/>
            <a:ext cx="5668002" cy="74846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effectLst>
                  <a:outerShdw blurRad="38100" dist="38100" dir="2700000" algn="tl" rotWithShape="0">
                    <a:prstClr val="black">
                      <a:alpha val="60000"/>
                    </a:prstClr>
                  </a:outerShdw>
                </a:effectLst>
              </a:rPr>
              <a:t>It lets you prioritize, assign, track, report, and audit your ‘issues’, from software bugs and helpdesk tickets to project tasks and change requests.</a:t>
            </a:r>
          </a:p>
        </p:txBody>
      </p:sp>
      <p:pic>
        <p:nvPicPr>
          <p:cNvPr id="9" name="Picture 8">
            <a:extLst>
              <a:ext uri="{FF2B5EF4-FFF2-40B4-BE49-F238E27FC236}">
                <a16:creationId xmlns:a16="http://schemas.microsoft.com/office/drawing/2014/main" id="{CF67C0B4-627A-488F-AF1F-9B2D38BFC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717" y="1951501"/>
            <a:ext cx="2808484" cy="2725491"/>
          </a:xfrm>
          <a:prstGeom prst="rect">
            <a:avLst/>
          </a:prstGeom>
          <a:effectLst>
            <a:outerShdw blurRad="25400" dist="12700" dir="5400000" algn="tl" rotWithShape="0">
              <a:schemeClr val="bg1">
                <a:alpha val="50000"/>
              </a:schemeClr>
            </a:outerShdw>
          </a:effectLst>
        </p:spPr>
      </p:pic>
      <p:sp>
        <p:nvSpPr>
          <p:cNvPr id="10" name="Rectangle 9">
            <a:extLst>
              <a:ext uri="{FF2B5EF4-FFF2-40B4-BE49-F238E27FC236}">
                <a16:creationId xmlns:a16="http://schemas.microsoft.com/office/drawing/2014/main" id="{6B7F914D-D20A-428E-945B-7DA1A2163178}"/>
              </a:ext>
            </a:extLst>
          </p:cNvPr>
          <p:cNvSpPr/>
          <p:nvPr/>
        </p:nvSpPr>
        <p:spPr>
          <a:xfrm>
            <a:off x="4366540" y="3821760"/>
            <a:ext cx="5668002" cy="522722"/>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effectLst>
                  <a:outerShdw blurRad="38100" dist="38100" dir="2700000" algn="tl" rotWithShape="0">
                    <a:prstClr val="black">
                      <a:alpha val="60000"/>
                    </a:prstClr>
                  </a:outerShdw>
                </a:effectLst>
              </a:rPr>
              <a:t>More than just an issue tracker, Jira is an extensible platform that you can customize to match your business processes.</a:t>
            </a:r>
          </a:p>
        </p:txBody>
      </p:sp>
      <p:sp>
        <p:nvSpPr>
          <p:cNvPr id="11" name="Rectangle 10">
            <a:extLst>
              <a:ext uri="{FF2B5EF4-FFF2-40B4-BE49-F238E27FC236}">
                <a16:creationId xmlns:a16="http://schemas.microsoft.com/office/drawing/2014/main" id="{1725D9D8-D357-4B3A-9191-4C94BF420174}"/>
              </a:ext>
            </a:extLst>
          </p:cNvPr>
          <p:cNvSpPr/>
          <p:nvPr/>
        </p:nvSpPr>
        <p:spPr>
          <a:xfrm>
            <a:off x="4366540" y="4603709"/>
            <a:ext cx="5668002" cy="522722"/>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effectLst>
                  <a:outerShdw blurRad="38100" dist="38100" dir="2700000" algn="tl" rotWithShape="0">
                    <a:prstClr val="black">
                      <a:alpha val="60000"/>
                    </a:prstClr>
                  </a:outerShdw>
                </a:effectLst>
              </a:rPr>
              <a:t>JIRA is used for issue tracking and project management by over 25,000 customers in 122 countries around the globe.</a:t>
            </a:r>
          </a:p>
        </p:txBody>
      </p:sp>
    </p:spTree>
    <p:extLst>
      <p:ext uri="{BB962C8B-B14F-4D97-AF65-F5344CB8AC3E}">
        <p14:creationId xmlns:p14="http://schemas.microsoft.com/office/powerpoint/2010/main" val="2944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20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20</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Field Configuration Schemes</a:t>
            </a:r>
          </a:p>
        </p:txBody>
      </p:sp>
      <p:sp>
        <p:nvSpPr>
          <p:cNvPr id="8" name="Rectangle 7">
            <a:extLst>
              <a:ext uri="{FF2B5EF4-FFF2-40B4-BE49-F238E27FC236}">
                <a16:creationId xmlns:a16="http://schemas.microsoft.com/office/drawing/2014/main" id="{EC502C46-F531-4479-A738-E96BEDF6D129}"/>
              </a:ext>
            </a:extLst>
          </p:cNvPr>
          <p:cNvSpPr/>
          <p:nvPr/>
        </p:nvSpPr>
        <p:spPr>
          <a:xfrm>
            <a:off x="4525110" y="2029968"/>
            <a:ext cx="6981092" cy="3416320"/>
          </a:xfrm>
          <a:prstGeom prst="rect">
            <a:avLst/>
          </a:prstGeom>
        </p:spPr>
        <p:txBody>
          <a:bodyPr wrap="square">
            <a:spAutoFit/>
          </a:bodyPr>
          <a:lstStyle/>
          <a:p>
            <a:pPr algn="just"/>
            <a:r>
              <a:rPr lang="en-US" sz="2400" dirty="0">
                <a:solidFill>
                  <a:schemeClr val="bg1"/>
                </a:solidFill>
              </a:rPr>
              <a:t>Issue field configuration schemes let you apply a field configuration to all issues of a certain type. When you want to change the fields that appear on all Bug issues types in a certain project, you can do so by simply configuring the associated field configuration scheme. You can also save time by reusing the same field configuration for issue types across multiple projects.</a:t>
            </a:r>
            <a:endParaRPr lang="en-US" sz="2000" b="0" i="0" dirty="0">
              <a:solidFill>
                <a:schemeClr val="bg1"/>
              </a:solidFill>
              <a:effectLst/>
              <a:latin typeface="-apple-system"/>
            </a:endParaRPr>
          </a:p>
        </p:txBody>
      </p:sp>
      <p:pic>
        <p:nvPicPr>
          <p:cNvPr id="3074" name="Picture 2" descr="Image result for customize scheme icon">
            <a:extLst>
              <a:ext uri="{FF2B5EF4-FFF2-40B4-BE49-F238E27FC236}">
                <a16:creationId xmlns:a16="http://schemas.microsoft.com/office/drawing/2014/main" id="{F2DC7D89-CFC4-4474-A46C-5BA1BD6C5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62" y="2214713"/>
            <a:ext cx="2965938" cy="296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05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21</a:t>
            </a:fld>
            <a:endParaRPr lang="en-US" dirty="0"/>
          </a:p>
        </p:txBody>
      </p:sp>
      <p:pic>
        <p:nvPicPr>
          <p:cNvPr id="6" name="Picture 5">
            <a:extLst>
              <a:ext uri="{FF2B5EF4-FFF2-40B4-BE49-F238E27FC236}">
                <a16:creationId xmlns:a16="http://schemas.microsoft.com/office/drawing/2014/main" id="{9476B39D-AAF1-4325-8175-866BD21DD9D0}"/>
              </a:ext>
            </a:extLst>
          </p:cNvPr>
          <p:cNvPicPr>
            <a:picLocks noChangeAspect="1"/>
          </p:cNvPicPr>
          <p:nvPr/>
        </p:nvPicPr>
        <p:blipFill>
          <a:blip r:embed="rId2"/>
          <a:stretch>
            <a:fillRect/>
          </a:stretch>
        </p:blipFill>
        <p:spPr>
          <a:xfrm>
            <a:off x="6176476" y="2865289"/>
            <a:ext cx="5622801" cy="3769713"/>
          </a:xfrm>
          <a:prstGeom prst="rect">
            <a:avLst/>
          </a:prstGeom>
        </p:spPr>
      </p:pic>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Workflows</a:t>
            </a:r>
          </a:p>
        </p:txBody>
      </p:sp>
      <p:sp>
        <p:nvSpPr>
          <p:cNvPr id="8" name="Rectangle 7">
            <a:extLst>
              <a:ext uri="{FF2B5EF4-FFF2-40B4-BE49-F238E27FC236}">
                <a16:creationId xmlns:a16="http://schemas.microsoft.com/office/drawing/2014/main" id="{EC502C46-F531-4479-A738-E96BEDF6D129}"/>
              </a:ext>
            </a:extLst>
          </p:cNvPr>
          <p:cNvSpPr/>
          <p:nvPr/>
        </p:nvSpPr>
        <p:spPr>
          <a:xfrm>
            <a:off x="297353" y="1362196"/>
            <a:ext cx="11208849" cy="2862322"/>
          </a:xfrm>
          <a:prstGeom prst="rect">
            <a:avLst/>
          </a:prstGeom>
        </p:spPr>
        <p:txBody>
          <a:bodyPr wrap="square">
            <a:spAutoFit/>
          </a:bodyPr>
          <a:lstStyle/>
          <a:p>
            <a:pPr algn="just"/>
            <a:r>
              <a:rPr lang="en-US" sz="2000" dirty="0">
                <a:solidFill>
                  <a:schemeClr val="bg1"/>
                </a:solidFill>
              </a:rPr>
              <a:t>You can define the lifecycle of a piece of work (known as an issue type) by setting up an issue workflow. Workflows represent business processes and allow you to set the statuses and transitions each type of issue goes through.</a:t>
            </a:r>
          </a:p>
          <a:p>
            <a:endParaRPr lang="en-US" sz="2000" dirty="0">
              <a:solidFill>
                <a:schemeClr val="bg1"/>
              </a:solidFill>
            </a:endParaRPr>
          </a:p>
          <a:p>
            <a:r>
              <a:rPr lang="en-US" sz="2000" dirty="0">
                <a:solidFill>
                  <a:schemeClr val="bg1"/>
                </a:solidFill>
              </a:rPr>
              <a:t>There are a few ways to set up workflows across all of your Jira applications: </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Create your own workflow</a:t>
            </a:r>
          </a:p>
          <a:p>
            <a:pPr marL="285750" indent="-285750">
              <a:buFont typeface="Arial" panose="020B0604020202020204" pitchFamily="34" charset="0"/>
              <a:buChar char="•"/>
            </a:pPr>
            <a:r>
              <a:rPr lang="en-US" sz="2000" dirty="0">
                <a:solidFill>
                  <a:schemeClr val="bg1"/>
                </a:solidFill>
              </a:rPr>
              <a:t>Import workflows from the Atlassian Marketplace</a:t>
            </a:r>
          </a:p>
          <a:p>
            <a:pPr marL="285750" indent="-285750">
              <a:buFont typeface="Arial" panose="020B0604020202020204" pitchFamily="34" charset="0"/>
              <a:buChar char="•"/>
            </a:pPr>
            <a:r>
              <a:rPr lang="en-US" sz="2000" dirty="0">
                <a:solidFill>
                  <a:schemeClr val="bg1"/>
                </a:solidFill>
              </a:rPr>
              <a:t>Copy and edit the default workflow</a:t>
            </a:r>
          </a:p>
        </p:txBody>
      </p:sp>
    </p:spTree>
    <p:extLst>
      <p:ext uri="{BB962C8B-B14F-4D97-AF65-F5344CB8AC3E}">
        <p14:creationId xmlns:p14="http://schemas.microsoft.com/office/powerpoint/2010/main" val="83093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22</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Workflows Schemes</a:t>
            </a:r>
          </a:p>
        </p:txBody>
      </p:sp>
      <p:sp>
        <p:nvSpPr>
          <p:cNvPr id="8" name="Rectangle 7">
            <a:extLst>
              <a:ext uri="{FF2B5EF4-FFF2-40B4-BE49-F238E27FC236}">
                <a16:creationId xmlns:a16="http://schemas.microsoft.com/office/drawing/2014/main" id="{EC502C46-F531-4479-A738-E96BEDF6D129}"/>
              </a:ext>
            </a:extLst>
          </p:cNvPr>
          <p:cNvSpPr/>
          <p:nvPr/>
        </p:nvSpPr>
        <p:spPr>
          <a:xfrm>
            <a:off x="467336" y="2029968"/>
            <a:ext cx="6115169" cy="3046988"/>
          </a:xfrm>
          <a:prstGeom prst="rect">
            <a:avLst/>
          </a:prstGeom>
        </p:spPr>
        <p:txBody>
          <a:bodyPr wrap="square">
            <a:spAutoFit/>
          </a:bodyPr>
          <a:lstStyle/>
          <a:p>
            <a:pPr algn="just"/>
            <a:r>
              <a:rPr lang="en-US" sz="2400" dirty="0">
                <a:solidFill>
                  <a:schemeClr val="bg1"/>
                </a:solidFill>
              </a:rPr>
              <a:t>Workflow schemes let you define the lifecycle for different types of work across multiple projects. Within a workflow scheme, you can add one or more workflows and associate each workflow with any number of issue types. You can then apply that workflow scheme to multiple projects.</a:t>
            </a:r>
            <a:endParaRPr lang="en-US" sz="2800" dirty="0">
              <a:solidFill>
                <a:schemeClr val="bg1"/>
              </a:solidFill>
            </a:endParaRPr>
          </a:p>
        </p:txBody>
      </p:sp>
      <p:pic>
        <p:nvPicPr>
          <p:cNvPr id="4098" name="Picture 2" descr="Image result for customize icon">
            <a:extLst>
              <a:ext uri="{FF2B5EF4-FFF2-40B4-BE49-F238E27FC236}">
                <a16:creationId xmlns:a16="http://schemas.microsoft.com/office/drawing/2014/main" id="{F7F783CC-3751-4CCB-8ADA-18F15746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276" y="1838962"/>
            <a:ext cx="34321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39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23</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b="0" dirty="0"/>
              <a:t>Configuring Issue-level Security</a:t>
            </a:r>
          </a:p>
        </p:txBody>
      </p:sp>
      <p:sp>
        <p:nvSpPr>
          <p:cNvPr id="8" name="Rectangle 7">
            <a:extLst>
              <a:ext uri="{FF2B5EF4-FFF2-40B4-BE49-F238E27FC236}">
                <a16:creationId xmlns:a16="http://schemas.microsoft.com/office/drawing/2014/main" id="{EC502C46-F531-4479-A738-E96BEDF6D129}"/>
              </a:ext>
            </a:extLst>
          </p:cNvPr>
          <p:cNvSpPr/>
          <p:nvPr/>
        </p:nvSpPr>
        <p:spPr>
          <a:xfrm>
            <a:off x="4500953" y="1533528"/>
            <a:ext cx="7265536" cy="4154984"/>
          </a:xfrm>
          <a:prstGeom prst="rect">
            <a:avLst/>
          </a:prstGeom>
        </p:spPr>
        <p:txBody>
          <a:bodyPr wrap="square">
            <a:spAutoFit/>
          </a:bodyPr>
          <a:lstStyle/>
          <a:p>
            <a:pPr algn="just"/>
            <a:r>
              <a:rPr lang="en-US" sz="2400" dirty="0">
                <a:solidFill>
                  <a:schemeClr val="bg1"/>
                </a:solidFill>
              </a:rPr>
              <a:t>Issue security levels are created within issue security schemes and let you control which user or group of users can view an issue. When an issue security scheme is associated with a project, its security levels can be applied to issues in that project. Sub-tasks will also inherit the security level of their parent issue.</a:t>
            </a:r>
          </a:p>
          <a:p>
            <a:endParaRPr lang="en-US" sz="2400" dirty="0">
              <a:solidFill>
                <a:schemeClr val="bg1"/>
              </a:solidFill>
            </a:endParaRPr>
          </a:p>
          <a:p>
            <a:pPr algn="just"/>
            <a:r>
              <a:rPr lang="en-US" sz="2400" dirty="0">
                <a:solidFill>
                  <a:schemeClr val="bg1"/>
                </a:solidFill>
              </a:rPr>
              <a:t>Note, if issue security levels are available but aren't set, the project permissions will then be applied.</a:t>
            </a:r>
          </a:p>
        </p:txBody>
      </p:sp>
      <p:pic>
        <p:nvPicPr>
          <p:cNvPr id="6146" name="Picture 2" descr="Image result for security icon">
            <a:extLst>
              <a:ext uri="{FF2B5EF4-FFF2-40B4-BE49-F238E27FC236}">
                <a16:creationId xmlns:a16="http://schemas.microsoft.com/office/drawing/2014/main" id="{36725847-20CA-467C-9EEC-C2449A8CA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52015"/>
            <a:ext cx="4119953" cy="411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932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24</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67336" y="1014984"/>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b="0" dirty="0"/>
              <a:t>What Is An Issue Collector?</a:t>
            </a:r>
          </a:p>
        </p:txBody>
      </p:sp>
      <p:sp>
        <p:nvSpPr>
          <p:cNvPr id="8" name="Rectangle 7">
            <a:extLst>
              <a:ext uri="{FF2B5EF4-FFF2-40B4-BE49-F238E27FC236}">
                <a16:creationId xmlns:a16="http://schemas.microsoft.com/office/drawing/2014/main" id="{EC502C46-F531-4479-A738-E96BEDF6D129}"/>
              </a:ext>
            </a:extLst>
          </p:cNvPr>
          <p:cNvSpPr/>
          <p:nvPr/>
        </p:nvSpPr>
        <p:spPr>
          <a:xfrm>
            <a:off x="467336" y="2029968"/>
            <a:ext cx="7023710" cy="3477875"/>
          </a:xfrm>
          <a:prstGeom prst="rect">
            <a:avLst/>
          </a:prstGeom>
        </p:spPr>
        <p:txBody>
          <a:bodyPr wrap="square">
            <a:spAutoFit/>
          </a:bodyPr>
          <a:lstStyle/>
          <a:p>
            <a:pPr algn="just"/>
            <a:r>
              <a:rPr lang="en-US" sz="2000" dirty="0">
                <a:solidFill>
                  <a:schemeClr val="bg1"/>
                </a:solidFill>
              </a:rPr>
              <a:t>The issue collector allows you to easily embed a Jira feedback form into your own web site. This form is typically accessed by clicking a 'trigger' tab exposed along the edge of pages in your web site.</a:t>
            </a:r>
          </a:p>
          <a:p>
            <a:pPr algn="just"/>
            <a:endParaRPr lang="en-US" sz="2000" dirty="0">
              <a:solidFill>
                <a:schemeClr val="bg1"/>
              </a:solidFill>
            </a:endParaRPr>
          </a:p>
          <a:p>
            <a:pPr algn="just"/>
            <a:r>
              <a:rPr lang="en-US" sz="2000" dirty="0">
                <a:solidFill>
                  <a:schemeClr val="bg1"/>
                </a:solidFill>
              </a:rPr>
              <a:t>When used by people visiting your web site click this trigger tab and submit the resulting Jira feedback form, an issue is conveniently created in Jira.</a:t>
            </a:r>
          </a:p>
          <a:p>
            <a:pPr algn="just"/>
            <a:endParaRPr lang="en-US" sz="2000" dirty="0">
              <a:solidFill>
                <a:schemeClr val="bg1"/>
              </a:solidFill>
            </a:endParaRPr>
          </a:p>
          <a:p>
            <a:pPr algn="just"/>
            <a:r>
              <a:rPr lang="en-US" sz="2000" dirty="0">
                <a:solidFill>
                  <a:schemeClr val="bg1"/>
                </a:solidFill>
              </a:rPr>
              <a:t>Visitors to your web site do not require a user account in Jira to use the Jira feedback form.</a:t>
            </a:r>
          </a:p>
        </p:txBody>
      </p:sp>
      <p:pic>
        <p:nvPicPr>
          <p:cNvPr id="5122" name="Picture 2" descr="Image result for data icon">
            <a:extLst>
              <a:ext uri="{FF2B5EF4-FFF2-40B4-BE49-F238E27FC236}">
                <a16:creationId xmlns:a16="http://schemas.microsoft.com/office/drawing/2014/main" id="{54468246-542E-4960-ADD8-02564DAC8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93" y="1887900"/>
            <a:ext cx="3762009" cy="376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18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D8C2-B819-49B9-9CB9-173978A421BC}"/>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6B9533D3-E63F-4762-8A3B-71422D855DA3}"/>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8B804D25-B782-438C-92C1-5123245E6970}"/>
              </a:ext>
            </a:extLst>
          </p:cNvPr>
          <p:cNvSpPr>
            <a:spLocks noGrp="1"/>
          </p:cNvSpPr>
          <p:nvPr>
            <p:ph type="sldNum" sz="quarter" idx="4"/>
          </p:nvPr>
        </p:nvSpPr>
        <p:spPr/>
        <p:txBody>
          <a:bodyPr/>
          <a:lstStyle/>
          <a:p>
            <a:fld id="{4F9AC08D-23A9-440E-BCB9-AA1E9877CC38}" type="slidenum">
              <a:rPr lang="en-US" smtClean="0"/>
              <a:pPr/>
              <a:t>25</a:t>
            </a:fld>
            <a:endParaRPr lang="en-US" dirty="0"/>
          </a:p>
        </p:txBody>
      </p:sp>
      <p:sp>
        <p:nvSpPr>
          <p:cNvPr id="6" name="TextBox 5">
            <a:extLst>
              <a:ext uri="{FF2B5EF4-FFF2-40B4-BE49-F238E27FC236}">
                <a16:creationId xmlns:a16="http://schemas.microsoft.com/office/drawing/2014/main" id="{83788AB0-8C21-4E71-B0E6-6BAD30194F26}"/>
              </a:ext>
            </a:extLst>
          </p:cNvPr>
          <p:cNvSpPr txBox="1"/>
          <p:nvPr/>
        </p:nvSpPr>
        <p:spPr>
          <a:xfrm>
            <a:off x="381000" y="2210342"/>
            <a:ext cx="11430000" cy="2800767"/>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schemeClr val="bg1"/>
                </a:solidFill>
              </a:rPr>
              <a:t>Burndown Chart (for Scrum boards only) </a:t>
            </a:r>
            <a:r>
              <a:rPr lang="en-US" sz="1600" dirty="0">
                <a:solidFill>
                  <a:schemeClr val="bg1"/>
                </a:solidFill>
              </a:rPr>
              <a:t>- Shows the actual and estimated amount of work to be done in a sprint</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Control Chart </a:t>
            </a:r>
            <a:r>
              <a:rPr lang="en-US" sz="1600" dirty="0">
                <a:solidFill>
                  <a:schemeClr val="bg1"/>
                </a:solidFill>
              </a:rPr>
              <a:t>-  Show the cycle time (or lead time) for your product, version or sprint.</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Cumulative Flow Diagram </a:t>
            </a:r>
            <a:r>
              <a:rPr lang="en-US" sz="1600" dirty="0">
                <a:solidFill>
                  <a:schemeClr val="bg1"/>
                </a:solidFill>
              </a:rPr>
              <a:t>- It is an area chart that shows the various statuses of work items for a particular time interval.</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Epic Burndown (for Scrum boards only) </a:t>
            </a:r>
            <a:r>
              <a:rPr lang="en-US" sz="1600" dirty="0">
                <a:solidFill>
                  <a:schemeClr val="bg1"/>
                </a:solidFill>
              </a:rPr>
              <a:t>- Shows you how your team is progressing against the work for a epic.</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Epic Report (for Scrum boards only) </a:t>
            </a:r>
            <a:r>
              <a:rPr lang="en-US" sz="1600" dirty="0">
                <a:solidFill>
                  <a:schemeClr val="bg1"/>
                </a:solidFill>
              </a:rPr>
              <a:t>- Shows a list of complete, incomplete and </a:t>
            </a:r>
            <a:r>
              <a:rPr lang="en-US" sz="1600" dirty="0" err="1">
                <a:solidFill>
                  <a:schemeClr val="bg1"/>
                </a:solidFill>
              </a:rPr>
              <a:t>unestimated</a:t>
            </a:r>
            <a:r>
              <a:rPr lang="en-US" sz="1600" dirty="0">
                <a:solidFill>
                  <a:schemeClr val="bg1"/>
                </a:solidFill>
              </a:rPr>
              <a:t> issues in an epic.</a:t>
            </a:r>
          </a:p>
        </p:txBody>
      </p:sp>
      <p:sp>
        <p:nvSpPr>
          <p:cNvPr id="7" name="Text Placeholder 1">
            <a:extLst>
              <a:ext uri="{FF2B5EF4-FFF2-40B4-BE49-F238E27FC236}">
                <a16:creationId xmlns:a16="http://schemas.microsoft.com/office/drawing/2014/main" id="{A406FBD2-4C70-4DF8-B40D-04D98559F67D}"/>
              </a:ext>
            </a:extLst>
          </p:cNvPr>
          <p:cNvSpPr txBox="1">
            <a:spLocks/>
          </p:cNvSpPr>
          <p:nvPr/>
        </p:nvSpPr>
        <p:spPr>
          <a:xfrm>
            <a:off x="381000" y="1203623"/>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b="0" dirty="0"/>
              <a:t>What are the types of reports?</a:t>
            </a:r>
          </a:p>
        </p:txBody>
      </p:sp>
    </p:spTree>
    <p:extLst>
      <p:ext uri="{BB962C8B-B14F-4D97-AF65-F5344CB8AC3E}">
        <p14:creationId xmlns:p14="http://schemas.microsoft.com/office/powerpoint/2010/main" val="109333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D8C2-B819-49B9-9CB9-173978A421BC}"/>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6B9533D3-E63F-4762-8A3B-71422D855DA3}"/>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8B804D25-B782-438C-92C1-5123245E6970}"/>
              </a:ext>
            </a:extLst>
          </p:cNvPr>
          <p:cNvSpPr>
            <a:spLocks noGrp="1"/>
          </p:cNvSpPr>
          <p:nvPr>
            <p:ph type="sldNum" sz="quarter" idx="4"/>
          </p:nvPr>
        </p:nvSpPr>
        <p:spPr/>
        <p:txBody>
          <a:bodyPr/>
          <a:lstStyle/>
          <a:p>
            <a:fld id="{4F9AC08D-23A9-440E-BCB9-AA1E9877CC38}" type="slidenum">
              <a:rPr lang="en-US" smtClean="0"/>
              <a:pPr/>
              <a:t>26</a:t>
            </a:fld>
            <a:endParaRPr lang="en-US" dirty="0"/>
          </a:p>
        </p:txBody>
      </p:sp>
      <p:sp>
        <p:nvSpPr>
          <p:cNvPr id="7" name="Text Placeholder 1">
            <a:extLst>
              <a:ext uri="{FF2B5EF4-FFF2-40B4-BE49-F238E27FC236}">
                <a16:creationId xmlns:a16="http://schemas.microsoft.com/office/drawing/2014/main" id="{A406FBD2-4C70-4DF8-B40D-04D98559F67D}"/>
              </a:ext>
            </a:extLst>
          </p:cNvPr>
          <p:cNvSpPr txBox="1">
            <a:spLocks/>
          </p:cNvSpPr>
          <p:nvPr/>
        </p:nvSpPr>
        <p:spPr>
          <a:xfrm>
            <a:off x="381000" y="1203623"/>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b="0" dirty="0"/>
              <a:t>What are the types of reports?</a:t>
            </a:r>
          </a:p>
        </p:txBody>
      </p:sp>
      <p:sp>
        <p:nvSpPr>
          <p:cNvPr id="8" name="TextBox 7">
            <a:extLst>
              <a:ext uri="{FF2B5EF4-FFF2-40B4-BE49-F238E27FC236}">
                <a16:creationId xmlns:a16="http://schemas.microsoft.com/office/drawing/2014/main" id="{F1D12390-4D6C-4FF2-9BD9-99EE02831903}"/>
              </a:ext>
            </a:extLst>
          </p:cNvPr>
          <p:cNvSpPr txBox="1"/>
          <p:nvPr/>
        </p:nvSpPr>
        <p:spPr>
          <a:xfrm>
            <a:off x="381000" y="2349204"/>
            <a:ext cx="11430000" cy="2308324"/>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schemeClr val="bg1"/>
                </a:solidFill>
              </a:rPr>
              <a:t>Release Burndown (for Scrum boards only) </a:t>
            </a:r>
            <a:r>
              <a:rPr lang="en-US" sz="1600" dirty="0">
                <a:solidFill>
                  <a:schemeClr val="bg1"/>
                </a:solidFill>
              </a:rPr>
              <a:t>- Shows you how your team is progressing against the work for a release.</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Sprint Report (for Scrum boards only) </a:t>
            </a:r>
            <a:r>
              <a:rPr lang="en-US" sz="1600" dirty="0">
                <a:solidFill>
                  <a:schemeClr val="bg1"/>
                </a:solidFill>
              </a:rPr>
              <a:t>- Shows the list of issues in each sprint.</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Velocity Chart (for Scrum boards only) </a:t>
            </a:r>
            <a:r>
              <a:rPr lang="en-US" sz="1600" dirty="0">
                <a:solidFill>
                  <a:schemeClr val="bg1"/>
                </a:solidFill>
              </a:rPr>
              <a:t>- Shows the amount of value delivered in each sprint, enabling you to predict the amount of work the team can get done in future sprints.</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r>
              <a:rPr lang="en-US" sz="1600" b="1" dirty="0">
                <a:solidFill>
                  <a:schemeClr val="bg1"/>
                </a:solidFill>
              </a:rPr>
              <a:t>Version Report (for Scrum boards only) </a:t>
            </a:r>
            <a:r>
              <a:rPr lang="en-US" sz="1600" dirty="0">
                <a:solidFill>
                  <a:schemeClr val="bg1"/>
                </a:solidFill>
              </a:rPr>
              <a:t>- Shows your team's progress towards completion of a version.</a:t>
            </a:r>
          </a:p>
        </p:txBody>
      </p:sp>
    </p:spTree>
    <p:extLst>
      <p:ext uri="{BB962C8B-B14F-4D97-AF65-F5344CB8AC3E}">
        <p14:creationId xmlns:p14="http://schemas.microsoft.com/office/powerpoint/2010/main" val="378792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248A-62B5-4E5D-B780-BA1929FED61D}"/>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504C7FBC-0E34-431A-9080-15E6ACF25C4F}"/>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2D128CC-57E4-41DE-B2C5-DCCDBEE618C4}"/>
              </a:ext>
            </a:extLst>
          </p:cNvPr>
          <p:cNvSpPr>
            <a:spLocks noGrp="1"/>
          </p:cNvSpPr>
          <p:nvPr>
            <p:ph type="sldNum" sz="quarter" idx="4"/>
          </p:nvPr>
        </p:nvSpPr>
        <p:spPr/>
        <p:txBody>
          <a:bodyPr/>
          <a:lstStyle/>
          <a:p>
            <a:fld id="{4F9AC08D-23A9-440E-BCB9-AA1E9877CC38}" type="slidenum">
              <a:rPr lang="en-US" smtClean="0"/>
              <a:pPr/>
              <a:t>27</a:t>
            </a:fld>
            <a:endParaRPr lang="en-US" dirty="0"/>
          </a:p>
        </p:txBody>
      </p:sp>
      <p:sp>
        <p:nvSpPr>
          <p:cNvPr id="5" name="Text Placeholder 2">
            <a:extLst>
              <a:ext uri="{FF2B5EF4-FFF2-40B4-BE49-F238E27FC236}">
                <a16:creationId xmlns:a16="http://schemas.microsoft.com/office/drawing/2014/main" id="{E082087B-CDC0-4010-8052-53363AB66F7B}"/>
              </a:ext>
            </a:extLst>
          </p:cNvPr>
          <p:cNvSpPr txBox="1">
            <a:spLocks/>
          </p:cNvSpPr>
          <p:nvPr/>
        </p:nvSpPr>
        <p:spPr>
          <a:xfrm>
            <a:off x="6381141" y="1650292"/>
            <a:ext cx="3700577" cy="821765"/>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AU" sz="2800" dirty="0"/>
              <a:t>Burndown Chart</a:t>
            </a:r>
          </a:p>
        </p:txBody>
      </p:sp>
      <p:pic>
        <p:nvPicPr>
          <p:cNvPr id="6" name="Picture 5">
            <a:extLst>
              <a:ext uri="{FF2B5EF4-FFF2-40B4-BE49-F238E27FC236}">
                <a16:creationId xmlns:a16="http://schemas.microsoft.com/office/drawing/2014/main" id="{D7217312-D9F9-44BB-9A50-D7EFDE730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14984"/>
            <a:ext cx="5823479" cy="3225514"/>
          </a:xfrm>
          <a:prstGeom prst="rect">
            <a:avLst/>
          </a:prstGeom>
        </p:spPr>
      </p:pic>
      <p:pic>
        <p:nvPicPr>
          <p:cNvPr id="7" name="Picture 6">
            <a:extLst>
              <a:ext uri="{FF2B5EF4-FFF2-40B4-BE49-F238E27FC236}">
                <a16:creationId xmlns:a16="http://schemas.microsoft.com/office/drawing/2014/main" id="{24BDC7A5-EB9C-4C8C-9E3F-7096090E2E0E}"/>
              </a:ext>
            </a:extLst>
          </p:cNvPr>
          <p:cNvPicPr>
            <a:picLocks noChangeAspect="1"/>
          </p:cNvPicPr>
          <p:nvPr/>
        </p:nvPicPr>
        <p:blipFill>
          <a:blip r:embed="rId3"/>
          <a:stretch>
            <a:fillRect/>
          </a:stretch>
        </p:blipFill>
        <p:spPr>
          <a:xfrm>
            <a:off x="5038721" y="3553992"/>
            <a:ext cx="6385419" cy="3225514"/>
          </a:xfrm>
          <a:prstGeom prst="rect">
            <a:avLst/>
          </a:prstGeom>
        </p:spPr>
      </p:pic>
      <p:sp>
        <p:nvSpPr>
          <p:cNvPr id="8" name="Text Placeholder 2">
            <a:extLst>
              <a:ext uri="{FF2B5EF4-FFF2-40B4-BE49-F238E27FC236}">
                <a16:creationId xmlns:a16="http://schemas.microsoft.com/office/drawing/2014/main" id="{5B6E3CFE-A915-434F-9CC7-76B6BAF4BEA3}"/>
              </a:ext>
            </a:extLst>
          </p:cNvPr>
          <p:cNvSpPr txBox="1">
            <a:spLocks/>
          </p:cNvSpPr>
          <p:nvPr/>
        </p:nvSpPr>
        <p:spPr>
          <a:xfrm>
            <a:off x="2363300" y="4896504"/>
            <a:ext cx="2757483"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1"/>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b="1" dirty="0">
                <a:solidFill>
                  <a:schemeClr val="bg1"/>
                </a:solidFill>
              </a:rPr>
              <a:t>Control Chart</a:t>
            </a:r>
          </a:p>
        </p:txBody>
      </p:sp>
    </p:spTree>
    <p:extLst>
      <p:ext uri="{BB962C8B-B14F-4D97-AF65-F5344CB8AC3E}">
        <p14:creationId xmlns:p14="http://schemas.microsoft.com/office/powerpoint/2010/main" val="297235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A2EB-8A22-441D-A032-FA0B4463002F}"/>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6D763863-77AA-49DF-B96B-E9848E34B08C}"/>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6747A5BC-BBD1-4158-B9B3-7C1D8CF7463E}"/>
              </a:ext>
            </a:extLst>
          </p:cNvPr>
          <p:cNvSpPr>
            <a:spLocks noGrp="1"/>
          </p:cNvSpPr>
          <p:nvPr>
            <p:ph type="sldNum" sz="quarter" idx="4"/>
          </p:nvPr>
        </p:nvSpPr>
        <p:spPr/>
        <p:txBody>
          <a:bodyPr/>
          <a:lstStyle/>
          <a:p>
            <a:fld id="{4F9AC08D-23A9-440E-BCB9-AA1E9877CC38}" type="slidenum">
              <a:rPr lang="en-US" smtClean="0"/>
              <a:pPr/>
              <a:t>28</a:t>
            </a:fld>
            <a:endParaRPr lang="en-US" dirty="0"/>
          </a:p>
        </p:txBody>
      </p:sp>
      <p:pic>
        <p:nvPicPr>
          <p:cNvPr id="5" name="Picture 4">
            <a:extLst>
              <a:ext uri="{FF2B5EF4-FFF2-40B4-BE49-F238E27FC236}">
                <a16:creationId xmlns:a16="http://schemas.microsoft.com/office/drawing/2014/main" id="{A124AC10-0F0C-47EC-9C56-3C82ACAAF7CD}"/>
              </a:ext>
            </a:extLst>
          </p:cNvPr>
          <p:cNvPicPr>
            <a:picLocks noChangeAspect="1"/>
          </p:cNvPicPr>
          <p:nvPr/>
        </p:nvPicPr>
        <p:blipFill>
          <a:blip r:embed="rId2"/>
          <a:stretch>
            <a:fillRect/>
          </a:stretch>
        </p:blipFill>
        <p:spPr>
          <a:xfrm>
            <a:off x="5593651" y="887888"/>
            <a:ext cx="5508459" cy="2699130"/>
          </a:xfrm>
          <a:prstGeom prst="rect">
            <a:avLst/>
          </a:prstGeom>
        </p:spPr>
      </p:pic>
      <p:sp>
        <p:nvSpPr>
          <p:cNvPr id="6" name="Text Placeholder 2">
            <a:extLst>
              <a:ext uri="{FF2B5EF4-FFF2-40B4-BE49-F238E27FC236}">
                <a16:creationId xmlns:a16="http://schemas.microsoft.com/office/drawing/2014/main" id="{95EA2E2C-55B6-48E4-B25D-F690ED310A3C}"/>
              </a:ext>
            </a:extLst>
          </p:cNvPr>
          <p:cNvSpPr txBox="1">
            <a:spLocks/>
          </p:cNvSpPr>
          <p:nvPr/>
        </p:nvSpPr>
        <p:spPr>
          <a:xfrm>
            <a:off x="2054544" y="1704872"/>
            <a:ext cx="4240748"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AU" sz="2800" dirty="0"/>
              <a:t>Cumulative Flow Diagram</a:t>
            </a:r>
          </a:p>
        </p:txBody>
      </p:sp>
      <p:pic>
        <p:nvPicPr>
          <p:cNvPr id="7" name="Picture 6">
            <a:extLst>
              <a:ext uri="{FF2B5EF4-FFF2-40B4-BE49-F238E27FC236}">
                <a16:creationId xmlns:a16="http://schemas.microsoft.com/office/drawing/2014/main" id="{02C139CF-B995-4982-A814-9829086DDBD1}"/>
              </a:ext>
            </a:extLst>
          </p:cNvPr>
          <p:cNvPicPr>
            <a:picLocks noChangeAspect="1"/>
          </p:cNvPicPr>
          <p:nvPr/>
        </p:nvPicPr>
        <p:blipFill>
          <a:blip r:embed="rId3"/>
          <a:stretch>
            <a:fillRect/>
          </a:stretch>
        </p:blipFill>
        <p:spPr>
          <a:xfrm>
            <a:off x="693913" y="3429000"/>
            <a:ext cx="5855931" cy="3053803"/>
          </a:xfrm>
          <a:prstGeom prst="rect">
            <a:avLst/>
          </a:prstGeom>
        </p:spPr>
      </p:pic>
      <p:sp>
        <p:nvSpPr>
          <p:cNvPr id="8" name="Text Placeholder 2">
            <a:extLst>
              <a:ext uri="{FF2B5EF4-FFF2-40B4-BE49-F238E27FC236}">
                <a16:creationId xmlns:a16="http://schemas.microsoft.com/office/drawing/2014/main" id="{8598A2AC-E4A8-45E7-BF28-C2767207CFEE}"/>
              </a:ext>
            </a:extLst>
          </p:cNvPr>
          <p:cNvSpPr txBox="1">
            <a:spLocks/>
          </p:cNvSpPr>
          <p:nvPr/>
        </p:nvSpPr>
        <p:spPr>
          <a:xfrm>
            <a:off x="6787662" y="4757901"/>
            <a:ext cx="3388325"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1"/>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b="1" dirty="0">
                <a:solidFill>
                  <a:schemeClr val="bg1"/>
                </a:solidFill>
              </a:rPr>
              <a:t>Epic Burndown</a:t>
            </a:r>
          </a:p>
        </p:txBody>
      </p:sp>
    </p:spTree>
    <p:extLst>
      <p:ext uri="{BB962C8B-B14F-4D97-AF65-F5344CB8AC3E}">
        <p14:creationId xmlns:p14="http://schemas.microsoft.com/office/powerpoint/2010/main" val="970488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F93C-22A8-4E3D-85EF-BEBD77D91FA2}"/>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13C4CC3D-F176-4701-98E1-A0BD85A9EE4F}"/>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F41BADD2-5927-4535-97E9-8FBDB154C17A}"/>
              </a:ext>
            </a:extLst>
          </p:cNvPr>
          <p:cNvSpPr>
            <a:spLocks noGrp="1"/>
          </p:cNvSpPr>
          <p:nvPr>
            <p:ph type="sldNum" sz="quarter" idx="4"/>
          </p:nvPr>
        </p:nvSpPr>
        <p:spPr/>
        <p:txBody>
          <a:bodyPr/>
          <a:lstStyle/>
          <a:p>
            <a:fld id="{4F9AC08D-23A9-440E-BCB9-AA1E9877CC38}" type="slidenum">
              <a:rPr lang="en-US" smtClean="0"/>
              <a:pPr/>
              <a:t>29</a:t>
            </a:fld>
            <a:endParaRPr lang="en-US" dirty="0"/>
          </a:p>
        </p:txBody>
      </p:sp>
      <p:pic>
        <p:nvPicPr>
          <p:cNvPr id="5" name="Picture 4">
            <a:extLst>
              <a:ext uri="{FF2B5EF4-FFF2-40B4-BE49-F238E27FC236}">
                <a16:creationId xmlns:a16="http://schemas.microsoft.com/office/drawing/2014/main" id="{4E47CB52-F95E-471D-9005-6810A5B0C849}"/>
              </a:ext>
            </a:extLst>
          </p:cNvPr>
          <p:cNvPicPr>
            <a:picLocks noChangeAspect="1"/>
          </p:cNvPicPr>
          <p:nvPr/>
        </p:nvPicPr>
        <p:blipFill>
          <a:blip r:embed="rId2"/>
          <a:stretch>
            <a:fillRect/>
          </a:stretch>
        </p:blipFill>
        <p:spPr>
          <a:xfrm>
            <a:off x="351076" y="987549"/>
            <a:ext cx="5685075" cy="3137797"/>
          </a:xfrm>
          <a:prstGeom prst="rect">
            <a:avLst/>
          </a:prstGeom>
        </p:spPr>
      </p:pic>
      <p:sp>
        <p:nvSpPr>
          <p:cNvPr id="6" name="Text Placeholder 2">
            <a:extLst>
              <a:ext uri="{FF2B5EF4-FFF2-40B4-BE49-F238E27FC236}">
                <a16:creationId xmlns:a16="http://schemas.microsoft.com/office/drawing/2014/main" id="{82AFFC45-CEFC-49CF-B959-96A8E4F95A96}"/>
              </a:ext>
            </a:extLst>
          </p:cNvPr>
          <p:cNvSpPr txBox="1">
            <a:spLocks/>
          </p:cNvSpPr>
          <p:nvPr/>
        </p:nvSpPr>
        <p:spPr>
          <a:xfrm>
            <a:off x="6155851" y="1976165"/>
            <a:ext cx="250798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AU" sz="2800" dirty="0"/>
              <a:t>Epic Report</a:t>
            </a:r>
          </a:p>
        </p:txBody>
      </p:sp>
      <p:pic>
        <p:nvPicPr>
          <p:cNvPr id="7" name="Picture 6">
            <a:extLst>
              <a:ext uri="{FF2B5EF4-FFF2-40B4-BE49-F238E27FC236}">
                <a16:creationId xmlns:a16="http://schemas.microsoft.com/office/drawing/2014/main" id="{D630E4F8-D7FF-41E3-B420-B7C927722830}"/>
              </a:ext>
            </a:extLst>
          </p:cNvPr>
          <p:cNvPicPr>
            <a:picLocks noChangeAspect="1"/>
          </p:cNvPicPr>
          <p:nvPr/>
        </p:nvPicPr>
        <p:blipFill>
          <a:blip r:embed="rId3"/>
          <a:stretch>
            <a:fillRect/>
          </a:stretch>
        </p:blipFill>
        <p:spPr>
          <a:xfrm>
            <a:off x="5142685" y="3438590"/>
            <a:ext cx="6103982" cy="3325672"/>
          </a:xfrm>
          <a:prstGeom prst="rect">
            <a:avLst/>
          </a:prstGeom>
        </p:spPr>
      </p:pic>
      <p:sp>
        <p:nvSpPr>
          <p:cNvPr id="8" name="Text Placeholder 2">
            <a:extLst>
              <a:ext uri="{FF2B5EF4-FFF2-40B4-BE49-F238E27FC236}">
                <a16:creationId xmlns:a16="http://schemas.microsoft.com/office/drawing/2014/main" id="{63B8DF3D-D4A3-44A1-886B-1DC111255E0D}"/>
              </a:ext>
            </a:extLst>
          </p:cNvPr>
          <p:cNvSpPr txBox="1">
            <a:spLocks/>
          </p:cNvSpPr>
          <p:nvPr/>
        </p:nvSpPr>
        <p:spPr>
          <a:xfrm>
            <a:off x="1703764" y="5101426"/>
            <a:ext cx="3759191" cy="1057728"/>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1"/>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b="1" dirty="0">
                <a:solidFill>
                  <a:schemeClr val="bg1"/>
                </a:solidFill>
              </a:rPr>
              <a:t>Release Burndown</a:t>
            </a:r>
          </a:p>
        </p:txBody>
      </p:sp>
    </p:spTree>
    <p:extLst>
      <p:ext uri="{BB962C8B-B14F-4D97-AF65-F5344CB8AC3E}">
        <p14:creationId xmlns:p14="http://schemas.microsoft.com/office/powerpoint/2010/main" val="166332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53DCC6-8689-4622-AD7A-05CE2A31167C}"/>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BE43C562-B8C7-4FAD-98C0-52A85A8FB7A1}"/>
              </a:ext>
            </a:extLst>
          </p:cNvPr>
          <p:cNvSpPr>
            <a:spLocks noGrp="1"/>
          </p:cNvSpPr>
          <p:nvPr>
            <p:ph type="sldNum" sz="quarter" idx="4"/>
          </p:nvPr>
        </p:nvSpPr>
        <p:spPr/>
        <p:txBody>
          <a:bodyPr/>
          <a:lstStyle/>
          <a:p>
            <a:fld id="{4F9AC08D-23A9-440E-BCB9-AA1E9877CC38}" type="slidenum">
              <a:rPr lang="en-US" smtClean="0"/>
              <a:pPr/>
              <a:t>3</a:t>
            </a:fld>
            <a:endParaRPr lang="en-US" dirty="0"/>
          </a:p>
        </p:txBody>
      </p:sp>
      <p:sp>
        <p:nvSpPr>
          <p:cNvPr id="5" name="Text Placeholder 1">
            <a:extLst>
              <a:ext uri="{FF2B5EF4-FFF2-40B4-BE49-F238E27FC236}">
                <a16:creationId xmlns:a16="http://schemas.microsoft.com/office/drawing/2014/main" id="{5ABF0491-19F4-4F6F-A004-1D77C5993A77}"/>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PH"/>
              <a:t>What is it comprised of?</a:t>
            </a:r>
            <a:endParaRPr lang="en-GB"/>
          </a:p>
        </p:txBody>
      </p:sp>
      <p:sp>
        <p:nvSpPr>
          <p:cNvPr id="6" name="Title 2">
            <a:extLst>
              <a:ext uri="{FF2B5EF4-FFF2-40B4-BE49-F238E27FC236}">
                <a16:creationId xmlns:a16="http://schemas.microsoft.com/office/drawing/2014/main" id="{B5936B22-7DDD-4058-B1E6-FBABC0664C45}"/>
              </a:ext>
            </a:extLst>
          </p:cNvPr>
          <p:cNvSpPr txBox="1">
            <a:spLocks/>
          </p:cNvSpPr>
          <p:nvPr/>
        </p:nvSpPr>
        <p:spPr>
          <a:xfrm>
            <a:off x="455613" y="116205"/>
            <a:ext cx="8232775" cy="1002979"/>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PH"/>
              <a:t>JIRA Applications</a:t>
            </a:r>
            <a:endParaRPr lang="en-GB" dirty="0"/>
          </a:p>
        </p:txBody>
      </p:sp>
      <p:pic>
        <p:nvPicPr>
          <p:cNvPr id="7" name="Picture 6">
            <a:extLst>
              <a:ext uri="{FF2B5EF4-FFF2-40B4-BE49-F238E27FC236}">
                <a16:creationId xmlns:a16="http://schemas.microsoft.com/office/drawing/2014/main" id="{7BA91523-AAAF-44AD-8CA4-E0423E1F2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382" y="2571285"/>
            <a:ext cx="1341236" cy="1341236"/>
          </a:xfrm>
          <a:prstGeom prst="rect">
            <a:avLst/>
          </a:prstGeom>
        </p:spPr>
      </p:pic>
      <p:pic>
        <p:nvPicPr>
          <p:cNvPr id="8" name="Picture 7">
            <a:extLst>
              <a:ext uri="{FF2B5EF4-FFF2-40B4-BE49-F238E27FC236}">
                <a16:creationId xmlns:a16="http://schemas.microsoft.com/office/drawing/2014/main" id="{586CC413-055C-4C94-8DDA-463C61576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071612"/>
            <a:ext cx="3127912" cy="556073"/>
          </a:xfrm>
          <a:prstGeom prst="rect">
            <a:avLst/>
          </a:prstGeom>
        </p:spPr>
      </p:pic>
      <p:pic>
        <p:nvPicPr>
          <p:cNvPr id="9" name="Picture 8">
            <a:extLst>
              <a:ext uri="{FF2B5EF4-FFF2-40B4-BE49-F238E27FC236}">
                <a16:creationId xmlns:a16="http://schemas.microsoft.com/office/drawing/2014/main" id="{18DA4C6E-E635-4DF8-8B17-31385EC6A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946" y="4071611"/>
            <a:ext cx="3127912" cy="556073"/>
          </a:xfrm>
          <a:prstGeom prst="rect">
            <a:avLst/>
          </a:prstGeom>
        </p:spPr>
      </p:pic>
      <p:pic>
        <p:nvPicPr>
          <p:cNvPr id="10" name="Picture 9">
            <a:extLst>
              <a:ext uri="{FF2B5EF4-FFF2-40B4-BE49-F238E27FC236}">
                <a16:creationId xmlns:a16="http://schemas.microsoft.com/office/drawing/2014/main" id="{5D78185F-C4DE-4867-962D-A4434FB7C1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56" y="4033845"/>
            <a:ext cx="3345199" cy="631603"/>
          </a:xfrm>
          <a:prstGeom prst="rect">
            <a:avLst/>
          </a:prstGeom>
        </p:spPr>
      </p:pic>
      <p:pic>
        <p:nvPicPr>
          <p:cNvPr id="11" name="Picture 10">
            <a:extLst>
              <a:ext uri="{FF2B5EF4-FFF2-40B4-BE49-F238E27FC236}">
                <a16:creationId xmlns:a16="http://schemas.microsoft.com/office/drawing/2014/main" id="{A49CBF98-CECE-4D8A-9FB6-EF70F429AC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5287" y="2579315"/>
            <a:ext cx="1341236" cy="1341236"/>
          </a:xfrm>
          <a:prstGeom prst="rect">
            <a:avLst/>
          </a:prstGeom>
        </p:spPr>
      </p:pic>
      <p:pic>
        <p:nvPicPr>
          <p:cNvPr id="12" name="Picture 11">
            <a:extLst>
              <a:ext uri="{FF2B5EF4-FFF2-40B4-BE49-F238E27FC236}">
                <a16:creationId xmlns:a16="http://schemas.microsoft.com/office/drawing/2014/main" id="{3F43DDED-2041-4724-8F44-F37ABFCE73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5477" y="2579315"/>
            <a:ext cx="1341236" cy="1341236"/>
          </a:xfrm>
          <a:prstGeom prst="rect">
            <a:avLst/>
          </a:prstGeom>
        </p:spPr>
      </p:pic>
    </p:spTree>
    <p:extLst>
      <p:ext uri="{BB962C8B-B14F-4D97-AF65-F5344CB8AC3E}">
        <p14:creationId xmlns:p14="http://schemas.microsoft.com/office/powerpoint/2010/main" val="288424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486C-C3FD-4E51-9A95-15E6368F5224}"/>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EF622956-985F-4F00-915D-65EFCB4C920A}"/>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91B2DBFC-64C1-4031-948E-F66B8804184E}"/>
              </a:ext>
            </a:extLst>
          </p:cNvPr>
          <p:cNvSpPr>
            <a:spLocks noGrp="1"/>
          </p:cNvSpPr>
          <p:nvPr>
            <p:ph type="sldNum" sz="quarter" idx="4"/>
          </p:nvPr>
        </p:nvSpPr>
        <p:spPr/>
        <p:txBody>
          <a:bodyPr/>
          <a:lstStyle/>
          <a:p>
            <a:fld id="{4F9AC08D-23A9-440E-BCB9-AA1E9877CC38}" type="slidenum">
              <a:rPr lang="en-US" smtClean="0"/>
              <a:pPr/>
              <a:t>30</a:t>
            </a:fld>
            <a:endParaRPr lang="en-US" dirty="0"/>
          </a:p>
        </p:txBody>
      </p:sp>
      <p:pic>
        <p:nvPicPr>
          <p:cNvPr id="5" name="Picture 4">
            <a:extLst>
              <a:ext uri="{FF2B5EF4-FFF2-40B4-BE49-F238E27FC236}">
                <a16:creationId xmlns:a16="http://schemas.microsoft.com/office/drawing/2014/main" id="{2F9D571A-B904-46EE-9179-4A05BC0AB14C}"/>
              </a:ext>
            </a:extLst>
          </p:cNvPr>
          <p:cNvPicPr>
            <a:picLocks noChangeAspect="1"/>
          </p:cNvPicPr>
          <p:nvPr/>
        </p:nvPicPr>
        <p:blipFill>
          <a:blip r:embed="rId2"/>
          <a:stretch>
            <a:fillRect/>
          </a:stretch>
        </p:blipFill>
        <p:spPr>
          <a:xfrm>
            <a:off x="4756028" y="498374"/>
            <a:ext cx="6538180" cy="2888636"/>
          </a:xfrm>
          <a:prstGeom prst="rect">
            <a:avLst/>
          </a:prstGeom>
        </p:spPr>
      </p:pic>
      <p:sp>
        <p:nvSpPr>
          <p:cNvPr id="6" name="Text Placeholder 2">
            <a:extLst>
              <a:ext uri="{FF2B5EF4-FFF2-40B4-BE49-F238E27FC236}">
                <a16:creationId xmlns:a16="http://schemas.microsoft.com/office/drawing/2014/main" id="{4C5E1F7D-EB93-4A7B-AB46-0F9D31040220}"/>
              </a:ext>
            </a:extLst>
          </p:cNvPr>
          <p:cNvSpPr txBox="1">
            <a:spLocks/>
          </p:cNvSpPr>
          <p:nvPr/>
        </p:nvSpPr>
        <p:spPr>
          <a:xfrm>
            <a:off x="1820068" y="1617914"/>
            <a:ext cx="4642645" cy="1140107"/>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AU" sz="2800" dirty="0"/>
              <a:t>Sprint Report</a:t>
            </a:r>
          </a:p>
        </p:txBody>
      </p:sp>
      <p:pic>
        <p:nvPicPr>
          <p:cNvPr id="7" name="Picture 6">
            <a:extLst>
              <a:ext uri="{FF2B5EF4-FFF2-40B4-BE49-F238E27FC236}">
                <a16:creationId xmlns:a16="http://schemas.microsoft.com/office/drawing/2014/main" id="{D5EB5D12-28F5-44FF-AE32-2E5BE0BF66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2562" y="3009697"/>
            <a:ext cx="4642646" cy="3523240"/>
          </a:xfrm>
          <a:prstGeom prst="rect">
            <a:avLst/>
          </a:prstGeom>
        </p:spPr>
      </p:pic>
      <p:sp>
        <p:nvSpPr>
          <p:cNvPr id="8" name="Text Placeholder 2">
            <a:extLst>
              <a:ext uri="{FF2B5EF4-FFF2-40B4-BE49-F238E27FC236}">
                <a16:creationId xmlns:a16="http://schemas.microsoft.com/office/drawing/2014/main" id="{A8311084-246D-4BA6-B06C-FDE685152C49}"/>
              </a:ext>
            </a:extLst>
          </p:cNvPr>
          <p:cNvSpPr txBox="1">
            <a:spLocks/>
          </p:cNvSpPr>
          <p:nvPr/>
        </p:nvSpPr>
        <p:spPr>
          <a:xfrm>
            <a:off x="6462713" y="4573317"/>
            <a:ext cx="3850054" cy="396000"/>
          </a:xfrm>
          <a:prstGeom prst="rect">
            <a:avLst/>
          </a:prstGeom>
        </p:spPr>
        <p:txBody>
          <a:bodyPr vert="horz" lIns="0" tIns="45720" rIns="0" bIns="0" rtlCol="0">
            <a:noAutofit/>
          </a:bodyPr>
          <a:lstStyle>
            <a:lvl1pPr marL="0" indent="0" algn="l" rtl="0" eaLnBrk="1" fontAlgn="base" hangingPunct="1">
              <a:spcBef>
                <a:spcPts val="600"/>
              </a:spcBef>
              <a:spcAft>
                <a:spcPct val="0"/>
              </a:spcAft>
              <a:buFont typeface="Arial" pitchFamily="34" charset="0"/>
              <a:buNone/>
              <a:defRPr sz="2000" kern="1200">
                <a:solidFill>
                  <a:schemeClr val="accent1"/>
                </a:solidFill>
                <a:latin typeface="+mj-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2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24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22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b="1" dirty="0">
                <a:solidFill>
                  <a:schemeClr val="bg1"/>
                </a:solidFill>
              </a:rPr>
              <a:t>Velocity Chart</a:t>
            </a:r>
          </a:p>
        </p:txBody>
      </p:sp>
    </p:spTree>
    <p:extLst>
      <p:ext uri="{BB962C8B-B14F-4D97-AF65-F5344CB8AC3E}">
        <p14:creationId xmlns:p14="http://schemas.microsoft.com/office/powerpoint/2010/main" val="112209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8367-3C53-4434-9075-E3E8EB429372}"/>
              </a:ext>
            </a:extLst>
          </p:cNvPr>
          <p:cNvSpPr>
            <a:spLocks noGrp="1"/>
          </p:cNvSpPr>
          <p:nvPr>
            <p:ph type="title"/>
          </p:nvPr>
        </p:nvSpPr>
        <p:spPr/>
        <p:txBody>
          <a:bodyPr/>
          <a:lstStyle/>
          <a:p>
            <a:r>
              <a:rPr lang="en-US" dirty="0"/>
              <a:t>Using report</a:t>
            </a:r>
          </a:p>
        </p:txBody>
      </p:sp>
      <p:sp>
        <p:nvSpPr>
          <p:cNvPr id="3" name="Footer Placeholder 2">
            <a:extLst>
              <a:ext uri="{FF2B5EF4-FFF2-40B4-BE49-F238E27FC236}">
                <a16:creationId xmlns:a16="http://schemas.microsoft.com/office/drawing/2014/main" id="{B9C8AA0A-3BB5-491C-AA42-CE1145A4805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A5446BCC-D1A3-4929-AAEC-72B86135BA70}"/>
              </a:ext>
            </a:extLst>
          </p:cNvPr>
          <p:cNvSpPr>
            <a:spLocks noGrp="1"/>
          </p:cNvSpPr>
          <p:nvPr>
            <p:ph type="sldNum" sz="quarter" idx="4"/>
          </p:nvPr>
        </p:nvSpPr>
        <p:spPr/>
        <p:txBody>
          <a:bodyPr/>
          <a:lstStyle/>
          <a:p>
            <a:fld id="{4F9AC08D-23A9-440E-BCB9-AA1E9877CC38}" type="slidenum">
              <a:rPr lang="en-US" smtClean="0"/>
              <a:pPr/>
              <a:t>31</a:t>
            </a:fld>
            <a:endParaRPr lang="en-US" dirty="0"/>
          </a:p>
        </p:txBody>
      </p:sp>
      <p:sp>
        <p:nvSpPr>
          <p:cNvPr id="5" name="Text Placeholder 2">
            <a:extLst>
              <a:ext uri="{FF2B5EF4-FFF2-40B4-BE49-F238E27FC236}">
                <a16:creationId xmlns:a16="http://schemas.microsoft.com/office/drawing/2014/main" id="{C730B9CC-7A08-4232-8AB2-7A53501024F7}"/>
              </a:ext>
            </a:extLst>
          </p:cNvPr>
          <p:cNvSpPr txBox="1">
            <a:spLocks/>
          </p:cNvSpPr>
          <p:nvPr/>
        </p:nvSpPr>
        <p:spPr>
          <a:xfrm>
            <a:off x="1100382" y="3201685"/>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AU" sz="2800" dirty="0"/>
              <a:t>Version Report</a:t>
            </a:r>
          </a:p>
        </p:txBody>
      </p:sp>
      <p:pic>
        <p:nvPicPr>
          <p:cNvPr id="6" name="Picture 5">
            <a:extLst>
              <a:ext uri="{FF2B5EF4-FFF2-40B4-BE49-F238E27FC236}">
                <a16:creationId xmlns:a16="http://schemas.microsoft.com/office/drawing/2014/main" id="{7D589B6A-5B1E-4F1E-8ADB-55775D8135C3}"/>
              </a:ext>
            </a:extLst>
          </p:cNvPr>
          <p:cNvPicPr>
            <a:picLocks noChangeAspect="1"/>
          </p:cNvPicPr>
          <p:nvPr/>
        </p:nvPicPr>
        <p:blipFill>
          <a:blip r:embed="rId2"/>
          <a:stretch>
            <a:fillRect/>
          </a:stretch>
        </p:blipFill>
        <p:spPr>
          <a:xfrm>
            <a:off x="4427416" y="1598835"/>
            <a:ext cx="5842839" cy="3830664"/>
          </a:xfrm>
          <a:prstGeom prst="rect">
            <a:avLst/>
          </a:prstGeom>
        </p:spPr>
      </p:pic>
    </p:spTree>
    <p:extLst>
      <p:ext uri="{BB962C8B-B14F-4D97-AF65-F5344CB8AC3E}">
        <p14:creationId xmlns:p14="http://schemas.microsoft.com/office/powerpoint/2010/main" val="219446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88F8-5EF1-4AD5-8185-BF262D2C9622}"/>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19A2AEC0-1032-4D94-8E3B-99D6943ED16E}"/>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F593DFF5-E321-4536-ABF6-63DE5228BB84}"/>
              </a:ext>
            </a:extLst>
          </p:cNvPr>
          <p:cNvSpPr>
            <a:spLocks noGrp="1"/>
          </p:cNvSpPr>
          <p:nvPr>
            <p:ph type="sldNum" sz="quarter" idx="4"/>
          </p:nvPr>
        </p:nvSpPr>
        <p:spPr/>
        <p:txBody>
          <a:bodyPr/>
          <a:lstStyle/>
          <a:p>
            <a:fld id="{4F9AC08D-23A9-440E-BCB9-AA1E9877CC38}" type="slidenum">
              <a:rPr lang="en-US" smtClean="0"/>
              <a:pPr/>
              <a:t>32</a:t>
            </a:fld>
            <a:endParaRPr lang="en-US" dirty="0"/>
          </a:p>
        </p:txBody>
      </p:sp>
    </p:spTree>
    <p:extLst>
      <p:ext uri="{BB962C8B-B14F-4D97-AF65-F5344CB8AC3E}">
        <p14:creationId xmlns:p14="http://schemas.microsoft.com/office/powerpoint/2010/main" val="58088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77B9BC-D02C-4F9C-9849-FDF21DC8764A}"/>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9A0A6FA6-142C-467A-9DD8-4BDB1E2BE3B7}"/>
              </a:ext>
            </a:extLst>
          </p:cNvPr>
          <p:cNvSpPr>
            <a:spLocks noGrp="1"/>
          </p:cNvSpPr>
          <p:nvPr>
            <p:ph type="sldNum" sz="quarter" idx="4"/>
          </p:nvPr>
        </p:nvSpPr>
        <p:spPr/>
        <p:txBody>
          <a:bodyPr/>
          <a:lstStyle/>
          <a:p>
            <a:fld id="{4F9AC08D-23A9-440E-BCB9-AA1E9877CC38}" type="slidenum">
              <a:rPr lang="en-US" smtClean="0"/>
              <a:pPr/>
              <a:t>4</a:t>
            </a:fld>
            <a:endParaRPr lang="en-US" dirty="0"/>
          </a:p>
        </p:txBody>
      </p:sp>
      <p:sp>
        <p:nvSpPr>
          <p:cNvPr id="5" name="Text Placeholder 1">
            <a:extLst>
              <a:ext uri="{FF2B5EF4-FFF2-40B4-BE49-F238E27FC236}">
                <a16:creationId xmlns:a16="http://schemas.microsoft.com/office/drawing/2014/main" id="{BF37E225-8F4B-4834-A75D-E5F961747F1C}"/>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PH"/>
              <a:t>What is it comprised of?</a:t>
            </a:r>
            <a:endParaRPr lang="en-GB"/>
          </a:p>
        </p:txBody>
      </p:sp>
      <p:sp>
        <p:nvSpPr>
          <p:cNvPr id="6" name="Title 2">
            <a:extLst>
              <a:ext uri="{FF2B5EF4-FFF2-40B4-BE49-F238E27FC236}">
                <a16:creationId xmlns:a16="http://schemas.microsoft.com/office/drawing/2014/main" id="{F6A875AC-3808-486E-9B7D-AEC98A8E1D20}"/>
              </a:ext>
            </a:extLst>
          </p:cNvPr>
          <p:cNvSpPr txBox="1">
            <a:spLocks/>
          </p:cNvSpPr>
          <p:nvPr/>
        </p:nvSpPr>
        <p:spPr>
          <a:xfrm>
            <a:off x="455613" y="116205"/>
            <a:ext cx="8232775" cy="1002979"/>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PH"/>
              <a:t>JIRA Applications</a:t>
            </a:r>
            <a:endParaRPr lang="en-GB" dirty="0"/>
          </a:p>
        </p:txBody>
      </p:sp>
      <p:pic>
        <p:nvPicPr>
          <p:cNvPr id="7" name="Picture 6">
            <a:extLst>
              <a:ext uri="{FF2B5EF4-FFF2-40B4-BE49-F238E27FC236}">
                <a16:creationId xmlns:a16="http://schemas.microsoft.com/office/drawing/2014/main" id="{96850EAF-6282-4D3D-A0DF-6E84D1D4C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33" y="1855861"/>
            <a:ext cx="984763" cy="984763"/>
          </a:xfrm>
          <a:prstGeom prst="rect">
            <a:avLst/>
          </a:prstGeom>
        </p:spPr>
      </p:pic>
      <p:pic>
        <p:nvPicPr>
          <p:cNvPr id="8" name="Picture 7">
            <a:extLst>
              <a:ext uri="{FF2B5EF4-FFF2-40B4-BE49-F238E27FC236}">
                <a16:creationId xmlns:a16="http://schemas.microsoft.com/office/drawing/2014/main" id="{19FE8D44-9628-4F36-B164-C95D9C2C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28" y="2915611"/>
            <a:ext cx="2296577" cy="408280"/>
          </a:xfrm>
          <a:prstGeom prst="rect">
            <a:avLst/>
          </a:prstGeom>
        </p:spPr>
      </p:pic>
      <p:pic>
        <p:nvPicPr>
          <p:cNvPr id="9" name="Picture 8">
            <a:extLst>
              <a:ext uri="{FF2B5EF4-FFF2-40B4-BE49-F238E27FC236}">
                <a16:creationId xmlns:a16="http://schemas.microsoft.com/office/drawing/2014/main" id="{34748E6E-E62A-454A-B3F7-32F3347D3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3289" y="2901097"/>
            <a:ext cx="2296577" cy="408280"/>
          </a:xfrm>
          <a:prstGeom prst="rect">
            <a:avLst/>
          </a:prstGeom>
        </p:spPr>
      </p:pic>
      <p:pic>
        <p:nvPicPr>
          <p:cNvPr id="10" name="Picture 9">
            <a:extLst>
              <a:ext uri="{FF2B5EF4-FFF2-40B4-BE49-F238E27FC236}">
                <a16:creationId xmlns:a16="http://schemas.microsoft.com/office/drawing/2014/main" id="{46CDC849-1F72-4E8C-A437-8EE6E494B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4158" y="2864415"/>
            <a:ext cx="2456114" cy="463736"/>
          </a:xfrm>
          <a:prstGeom prst="rect">
            <a:avLst/>
          </a:prstGeom>
        </p:spPr>
      </p:pic>
      <p:pic>
        <p:nvPicPr>
          <p:cNvPr id="11" name="Picture 10">
            <a:extLst>
              <a:ext uri="{FF2B5EF4-FFF2-40B4-BE49-F238E27FC236}">
                <a16:creationId xmlns:a16="http://schemas.microsoft.com/office/drawing/2014/main" id="{29EAE97F-FC55-43F8-AB40-A1EC152BA6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8191" y="1855860"/>
            <a:ext cx="984763" cy="984763"/>
          </a:xfrm>
          <a:prstGeom prst="rect">
            <a:avLst/>
          </a:prstGeom>
        </p:spPr>
      </p:pic>
      <p:pic>
        <p:nvPicPr>
          <p:cNvPr id="12" name="Picture 11">
            <a:extLst>
              <a:ext uri="{FF2B5EF4-FFF2-40B4-BE49-F238E27FC236}">
                <a16:creationId xmlns:a16="http://schemas.microsoft.com/office/drawing/2014/main" id="{0F6C9F25-9D93-4D84-9496-AD732C55A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6400" y="1831594"/>
            <a:ext cx="984763" cy="984763"/>
          </a:xfrm>
          <a:prstGeom prst="rect">
            <a:avLst/>
          </a:prstGeom>
        </p:spPr>
      </p:pic>
      <p:sp>
        <p:nvSpPr>
          <p:cNvPr id="13" name="TextBox 12">
            <a:extLst>
              <a:ext uri="{FF2B5EF4-FFF2-40B4-BE49-F238E27FC236}">
                <a16:creationId xmlns:a16="http://schemas.microsoft.com/office/drawing/2014/main" id="{A4A1A018-1B55-43B3-85C3-AC88879B2C0F}"/>
              </a:ext>
            </a:extLst>
          </p:cNvPr>
          <p:cNvSpPr txBox="1"/>
          <p:nvPr/>
        </p:nvSpPr>
        <p:spPr>
          <a:xfrm>
            <a:off x="2029933" y="3522047"/>
            <a:ext cx="2192510" cy="2800767"/>
          </a:xfrm>
          <a:prstGeom prst="rect">
            <a:avLst/>
          </a:prstGeom>
          <a:noFill/>
        </p:spPr>
        <p:txBody>
          <a:bodyPr wrap="square" rtlCol="0">
            <a:spAutoFit/>
          </a:bodyPr>
          <a:lstStyle/>
          <a:p>
            <a:pPr algn="just"/>
            <a:r>
              <a:rPr lang="en-US" sz="1600" dirty="0">
                <a:solidFill>
                  <a:schemeClr val="bg1"/>
                </a:solidFill>
              </a:rPr>
              <a:t>Provides a workflow management system that you can use for many things, including running projects, tracking assets, and basically anything that requires work moving through a workflow. </a:t>
            </a:r>
          </a:p>
        </p:txBody>
      </p:sp>
      <p:sp>
        <p:nvSpPr>
          <p:cNvPr id="14" name="TextBox 13">
            <a:extLst>
              <a:ext uri="{FF2B5EF4-FFF2-40B4-BE49-F238E27FC236}">
                <a16:creationId xmlns:a16="http://schemas.microsoft.com/office/drawing/2014/main" id="{CD9F81E8-82F5-49D6-AD0E-BA8DF74A0E34}"/>
              </a:ext>
            </a:extLst>
          </p:cNvPr>
          <p:cNvSpPr txBox="1"/>
          <p:nvPr/>
        </p:nvSpPr>
        <p:spPr>
          <a:xfrm>
            <a:off x="4687014" y="3520873"/>
            <a:ext cx="2659914" cy="1815882"/>
          </a:xfrm>
          <a:prstGeom prst="rect">
            <a:avLst/>
          </a:prstGeom>
          <a:noFill/>
        </p:spPr>
        <p:txBody>
          <a:bodyPr wrap="square" rtlCol="0">
            <a:spAutoFit/>
          </a:bodyPr>
          <a:lstStyle/>
          <a:p>
            <a:pPr algn="just"/>
            <a:r>
              <a:rPr lang="en-US" sz="1600" dirty="0">
                <a:solidFill>
                  <a:schemeClr val="bg1"/>
                </a:solidFill>
              </a:rPr>
              <a:t>Software development planning tool that provides agile boards, development tool integrations, and reporting for teams using Scrum or Kanban.</a:t>
            </a:r>
          </a:p>
        </p:txBody>
      </p:sp>
      <p:sp>
        <p:nvSpPr>
          <p:cNvPr id="15" name="Rectangle 14">
            <a:extLst>
              <a:ext uri="{FF2B5EF4-FFF2-40B4-BE49-F238E27FC236}">
                <a16:creationId xmlns:a16="http://schemas.microsoft.com/office/drawing/2014/main" id="{A23EDD93-E2F7-47E1-BE43-C7163568AD4A}"/>
              </a:ext>
            </a:extLst>
          </p:cNvPr>
          <p:cNvSpPr/>
          <p:nvPr/>
        </p:nvSpPr>
        <p:spPr>
          <a:xfrm>
            <a:off x="7979046" y="3522047"/>
            <a:ext cx="1925061" cy="2062103"/>
          </a:xfrm>
          <a:prstGeom prst="rect">
            <a:avLst/>
          </a:prstGeom>
        </p:spPr>
        <p:txBody>
          <a:bodyPr wrap="square">
            <a:spAutoFit/>
          </a:bodyPr>
          <a:lstStyle/>
          <a:p>
            <a:pPr algn="just"/>
            <a:r>
              <a:rPr lang="en-US" sz="1600" dirty="0">
                <a:solidFill>
                  <a:schemeClr val="bg1"/>
                </a:solidFill>
              </a:rPr>
              <a:t>Collaborative IT service desk with a powerful ticketing system, a self-service knowledge base and real-time reporting.</a:t>
            </a:r>
          </a:p>
        </p:txBody>
      </p:sp>
    </p:spTree>
    <p:extLst>
      <p:ext uri="{BB962C8B-B14F-4D97-AF65-F5344CB8AC3E}">
        <p14:creationId xmlns:p14="http://schemas.microsoft.com/office/powerpoint/2010/main" val="407643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449C17F-DDDA-4BB6-BBD3-251F6EA5F215}"/>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D4CB41F3-283E-4046-9161-97B22F9FE889}"/>
              </a:ext>
            </a:extLst>
          </p:cNvPr>
          <p:cNvSpPr>
            <a:spLocks noGrp="1"/>
          </p:cNvSpPr>
          <p:nvPr>
            <p:ph type="sldNum" sz="quarter" idx="4"/>
          </p:nvPr>
        </p:nvSpPr>
        <p:spPr/>
        <p:txBody>
          <a:bodyPr/>
          <a:lstStyle/>
          <a:p>
            <a:fld id="{4F9AC08D-23A9-440E-BCB9-AA1E9877CC38}" type="slidenum">
              <a:rPr lang="en-US" smtClean="0"/>
              <a:pPr/>
              <a:t>5</a:t>
            </a:fld>
            <a:endParaRPr lang="en-US" dirty="0"/>
          </a:p>
        </p:txBody>
      </p:sp>
      <p:sp>
        <p:nvSpPr>
          <p:cNvPr id="6" name="Title 4">
            <a:extLst>
              <a:ext uri="{FF2B5EF4-FFF2-40B4-BE49-F238E27FC236}">
                <a16:creationId xmlns:a16="http://schemas.microsoft.com/office/drawing/2014/main" id="{232F44C9-0EB8-4624-B6C6-C85A25D66574}"/>
              </a:ext>
            </a:extLst>
          </p:cNvPr>
          <p:cNvSpPr txBox="1">
            <a:spLocks/>
          </p:cNvSpPr>
          <p:nvPr/>
        </p:nvSpPr>
        <p:spPr>
          <a:xfrm>
            <a:off x="455613" y="116205"/>
            <a:ext cx="8232775" cy="1002979"/>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US"/>
              <a:t>JIRA Features</a:t>
            </a:r>
            <a:endParaRPr lang="en-AU" dirty="0"/>
          </a:p>
        </p:txBody>
      </p:sp>
      <p:sp>
        <p:nvSpPr>
          <p:cNvPr id="7" name="TextBox 6">
            <a:extLst>
              <a:ext uri="{FF2B5EF4-FFF2-40B4-BE49-F238E27FC236}">
                <a16:creationId xmlns:a16="http://schemas.microsoft.com/office/drawing/2014/main" id="{8364D819-5B12-4107-A64F-1FD882C82DDF}"/>
              </a:ext>
            </a:extLst>
          </p:cNvPr>
          <p:cNvSpPr txBox="1"/>
          <p:nvPr/>
        </p:nvSpPr>
        <p:spPr>
          <a:xfrm>
            <a:off x="1274340" y="3261362"/>
            <a:ext cx="3168000" cy="576000"/>
          </a:xfrm>
          <a:prstGeom prst="rect">
            <a:avLst/>
          </a:prstGeom>
          <a:noFill/>
        </p:spPr>
        <p:txBody>
          <a:bodyPr wrap="square" lIns="0" tIns="0" rIns="0" bIns="0" rtlCol="0" anchor="ctr">
            <a:noAutofit/>
          </a:bodyPr>
          <a:lstStyle>
            <a:defPPr>
              <a:defRPr lang="en-US"/>
            </a:defPPr>
            <a:lvl1pPr algn="ctr">
              <a:defRPr b="1">
                <a:solidFill>
                  <a:srgbClr val="00B5CC"/>
                </a:solidFill>
              </a:defRPr>
            </a:lvl1pPr>
          </a:lstStyle>
          <a:p>
            <a:pPr algn="l"/>
            <a:r>
              <a:rPr lang="en-GB" dirty="0">
                <a:solidFill>
                  <a:schemeClr val="bg1"/>
                </a:solidFill>
              </a:rPr>
              <a:t>Project Management</a:t>
            </a:r>
            <a:endParaRPr lang="en-US" dirty="0">
              <a:solidFill>
                <a:schemeClr val="bg1"/>
              </a:solidFill>
            </a:endParaRPr>
          </a:p>
        </p:txBody>
      </p:sp>
      <p:sp>
        <p:nvSpPr>
          <p:cNvPr id="8" name="TextBox 7">
            <a:extLst>
              <a:ext uri="{FF2B5EF4-FFF2-40B4-BE49-F238E27FC236}">
                <a16:creationId xmlns:a16="http://schemas.microsoft.com/office/drawing/2014/main" id="{0BBEBDEE-32CA-4799-9BF1-4CF053A61AAA}"/>
              </a:ext>
            </a:extLst>
          </p:cNvPr>
          <p:cNvSpPr txBox="1"/>
          <p:nvPr/>
        </p:nvSpPr>
        <p:spPr>
          <a:xfrm>
            <a:off x="5991803" y="2804148"/>
            <a:ext cx="2448550" cy="369332"/>
          </a:xfrm>
          <a:prstGeom prst="rect">
            <a:avLst/>
          </a:prstGeom>
          <a:noFill/>
        </p:spPr>
        <p:txBody>
          <a:bodyPr wrap="square" rtlCol="0">
            <a:spAutoFit/>
          </a:bodyPr>
          <a:lstStyle/>
          <a:p>
            <a:endParaRPr lang="en-US" dirty="0">
              <a:solidFill>
                <a:srgbClr val="0070C0"/>
              </a:solidFill>
            </a:endParaRPr>
          </a:p>
        </p:txBody>
      </p:sp>
      <p:grpSp>
        <p:nvGrpSpPr>
          <p:cNvPr id="10" name="Group 9">
            <a:extLst>
              <a:ext uri="{FF2B5EF4-FFF2-40B4-BE49-F238E27FC236}">
                <a16:creationId xmlns:a16="http://schemas.microsoft.com/office/drawing/2014/main" id="{AE43759C-42DE-4780-8FF3-18C374430E01}"/>
              </a:ext>
            </a:extLst>
          </p:cNvPr>
          <p:cNvGrpSpPr/>
          <p:nvPr/>
        </p:nvGrpSpPr>
        <p:grpSpPr>
          <a:xfrm>
            <a:off x="639293" y="4620576"/>
            <a:ext cx="507493" cy="470553"/>
            <a:chOff x="-724418" y="2500179"/>
            <a:chExt cx="518556" cy="566763"/>
          </a:xfrm>
          <a:solidFill>
            <a:schemeClr val="bg1"/>
          </a:solidFill>
        </p:grpSpPr>
        <p:sp>
          <p:nvSpPr>
            <p:cNvPr id="11" name="Freeform 71">
              <a:extLst>
                <a:ext uri="{FF2B5EF4-FFF2-40B4-BE49-F238E27FC236}">
                  <a16:creationId xmlns:a16="http://schemas.microsoft.com/office/drawing/2014/main" id="{BA9068EE-F26B-43B9-A829-092C557F49BC}"/>
                </a:ext>
              </a:extLst>
            </p:cNvPr>
            <p:cNvSpPr>
              <a:spLocks/>
            </p:cNvSpPr>
            <p:nvPr/>
          </p:nvSpPr>
          <p:spPr bwMode="auto">
            <a:xfrm>
              <a:off x="-617627" y="2919309"/>
              <a:ext cx="28455" cy="131229"/>
            </a:xfrm>
            <a:custGeom>
              <a:avLst/>
              <a:gdLst>
                <a:gd name="T0" fmla="*/ 0 w 36"/>
                <a:gd name="T1" fmla="*/ 0 h 166"/>
                <a:gd name="T2" fmla="*/ 0 w 36"/>
                <a:gd name="T3" fmla="*/ 148 h 166"/>
                <a:gd name="T4" fmla="*/ 18 w 36"/>
                <a:gd name="T5" fmla="*/ 166 h 166"/>
                <a:gd name="T6" fmla="*/ 36 w 36"/>
                <a:gd name="T7" fmla="*/ 148 h 166"/>
                <a:gd name="T8" fmla="*/ 36 w 36"/>
                <a:gd name="T9" fmla="*/ 9 h 166"/>
                <a:gd name="T10" fmla="*/ 18 w 36"/>
                <a:gd name="T11" fmla="*/ 5 h 166"/>
                <a:gd name="T12" fmla="*/ 0 w 36"/>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36" h="166">
                  <a:moveTo>
                    <a:pt x="0" y="0"/>
                  </a:moveTo>
                  <a:cubicBezTo>
                    <a:pt x="0" y="148"/>
                    <a:pt x="0" y="148"/>
                    <a:pt x="0" y="148"/>
                  </a:cubicBezTo>
                  <a:cubicBezTo>
                    <a:pt x="0" y="158"/>
                    <a:pt x="8" y="166"/>
                    <a:pt x="18" y="166"/>
                  </a:cubicBezTo>
                  <a:cubicBezTo>
                    <a:pt x="28" y="166"/>
                    <a:pt x="36" y="158"/>
                    <a:pt x="36" y="148"/>
                  </a:cubicBezTo>
                  <a:cubicBezTo>
                    <a:pt x="36" y="9"/>
                    <a:pt x="36" y="9"/>
                    <a:pt x="36" y="9"/>
                  </a:cubicBezTo>
                  <a:cubicBezTo>
                    <a:pt x="30" y="8"/>
                    <a:pt x="24" y="6"/>
                    <a:pt x="18" y="5"/>
                  </a:cubicBezTo>
                  <a:cubicBezTo>
                    <a:pt x="12" y="4"/>
                    <a:pt x="6"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 name="Freeform 72">
              <a:extLst>
                <a:ext uri="{FF2B5EF4-FFF2-40B4-BE49-F238E27FC236}">
                  <a16:creationId xmlns:a16="http://schemas.microsoft.com/office/drawing/2014/main" id="{D6B7E2D7-6FA9-4BB2-A824-05D285C881E9}"/>
                </a:ext>
              </a:extLst>
            </p:cNvPr>
            <p:cNvSpPr>
              <a:spLocks/>
            </p:cNvSpPr>
            <p:nvPr/>
          </p:nvSpPr>
          <p:spPr bwMode="auto">
            <a:xfrm>
              <a:off x="-569420" y="2928013"/>
              <a:ext cx="28455" cy="88379"/>
            </a:xfrm>
            <a:custGeom>
              <a:avLst/>
              <a:gdLst>
                <a:gd name="T0" fmla="*/ 14 w 36"/>
                <a:gd name="T1" fmla="*/ 1 h 112"/>
                <a:gd name="T2" fmla="*/ 0 w 36"/>
                <a:gd name="T3" fmla="*/ 0 h 112"/>
                <a:gd name="T4" fmla="*/ 0 w 36"/>
                <a:gd name="T5" fmla="*/ 94 h 112"/>
                <a:gd name="T6" fmla="*/ 18 w 36"/>
                <a:gd name="T7" fmla="*/ 112 h 112"/>
                <a:gd name="T8" fmla="*/ 36 w 36"/>
                <a:gd name="T9" fmla="*/ 94 h 112"/>
                <a:gd name="T10" fmla="*/ 36 w 36"/>
                <a:gd name="T11" fmla="*/ 0 h 112"/>
                <a:gd name="T12" fmla="*/ 18 w 36"/>
                <a:gd name="T13" fmla="*/ 1 h 112"/>
                <a:gd name="T14" fmla="*/ 14 w 36"/>
                <a:gd name="T15" fmla="*/ 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12">
                  <a:moveTo>
                    <a:pt x="14" y="1"/>
                  </a:moveTo>
                  <a:cubicBezTo>
                    <a:pt x="9" y="1"/>
                    <a:pt x="5" y="0"/>
                    <a:pt x="0" y="0"/>
                  </a:cubicBezTo>
                  <a:cubicBezTo>
                    <a:pt x="0" y="94"/>
                    <a:pt x="0" y="94"/>
                    <a:pt x="0" y="94"/>
                  </a:cubicBezTo>
                  <a:cubicBezTo>
                    <a:pt x="0" y="104"/>
                    <a:pt x="8" y="112"/>
                    <a:pt x="18" y="112"/>
                  </a:cubicBezTo>
                  <a:cubicBezTo>
                    <a:pt x="28" y="112"/>
                    <a:pt x="36" y="104"/>
                    <a:pt x="36" y="94"/>
                  </a:cubicBezTo>
                  <a:cubicBezTo>
                    <a:pt x="36" y="0"/>
                    <a:pt x="36" y="0"/>
                    <a:pt x="36" y="0"/>
                  </a:cubicBezTo>
                  <a:cubicBezTo>
                    <a:pt x="30" y="0"/>
                    <a:pt x="24" y="0"/>
                    <a:pt x="18" y="1"/>
                  </a:cubicBezTo>
                  <a:cubicBezTo>
                    <a:pt x="17" y="1"/>
                    <a:pt x="15" y="1"/>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 name="Freeform 73">
              <a:extLst>
                <a:ext uri="{FF2B5EF4-FFF2-40B4-BE49-F238E27FC236}">
                  <a16:creationId xmlns:a16="http://schemas.microsoft.com/office/drawing/2014/main" id="{3AE04354-9AC9-429A-8701-3671CA5AB9DB}"/>
                </a:ext>
              </a:extLst>
            </p:cNvPr>
            <p:cNvSpPr>
              <a:spLocks/>
            </p:cNvSpPr>
            <p:nvPr/>
          </p:nvSpPr>
          <p:spPr bwMode="auto">
            <a:xfrm>
              <a:off x="-521214" y="2917635"/>
              <a:ext cx="28455" cy="113821"/>
            </a:xfrm>
            <a:custGeom>
              <a:avLst/>
              <a:gdLst>
                <a:gd name="T0" fmla="*/ 0 w 36"/>
                <a:gd name="T1" fmla="*/ 9 h 144"/>
                <a:gd name="T2" fmla="*/ 0 w 36"/>
                <a:gd name="T3" fmla="*/ 126 h 144"/>
                <a:gd name="T4" fmla="*/ 18 w 36"/>
                <a:gd name="T5" fmla="*/ 144 h 144"/>
                <a:gd name="T6" fmla="*/ 36 w 36"/>
                <a:gd name="T7" fmla="*/ 126 h 144"/>
                <a:gd name="T8" fmla="*/ 36 w 36"/>
                <a:gd name="T9" fmla="*/ 0 h 144"/>
                <a:gd name="T10" fmla="*/ 18 w 36"/>
                <a:gd name="T11" fmla="*/ 5 h 144"/>
                <a:gd name="T12" fmla="*/ 0 w 36"/>
                <a:gd name="T13" fmla="*/ 9 h 144"/>
              </a:gdLst>
              <a:ahLst/>
              <a:cxnLst>
                <a:cxn ang="0">
                  <a:pos x="T0" y="T1"/>
                </a:cxn>
                <a:cxn ang="0">
                  <a:pos x="T2" y="T3"/>
                </a:cxn>
                <a:cxn ang="0">
                  <a:pos x="T4" y="T5"/>
                </a:cxn>
                <a:cxn ang="0">
                  <a:pos x="T6" y="T7"/>
                </a:cxn>
                <a:cxn ang="0">
                  <a:pos x="T8" y="T9"/>
                </a:cxn>
                <a:cxn ang="0">
                  <a:pos x="T10" y="T11"/>
                </a:cxn>
                <a:cxn ang="0">
                  <a:pos x="T12" y="T13"/>
                </a:cxn>
              </a:cxnLst>
              <a:rect l="0" t="0" r="r" b="b"/>
              <a:pathLst>
                <a:path w="36" h="144">
                  <a:moveTo>
                    <a:pt x="0" y="9"/>
                  </a:moveTo>
                  <a:cubicBezTo>
                    <a:pt x="0" y="126"/>
                    <a:pt x="0" y="126"/>
                    <a:pt x="0" y="126"/>
                  </a:cubicBezTo>
                  <a:cubicBezTo>
                    <a:pt x="0" y="136"/>
                    <a:pt x="8" y="144"/>
                    <a:pt x="18" y="144"/>
                  </a:cubicBezTo>
                  <a:cubicBezTo>
                    <a:pt x="28" y="144"/>
                    <a:pt x="36" y="136"/>
                    <a:pt x="36" y="126"/>
                  </a:cubicBezTo>
                  <a:cubicBezTo>
                    <a:pt x="36" y="0"/>
                    <a:pt x="36" y="0"/>
                    <a:pt x="36" y="0"/>
                  </a:cubicBezTo>
                  <a:cubicBezTo>
                    <a:pt x="30" y="2"/>
                    <a:pt x="24" y="4"/>
                    <a:pt x="18" y="5"/>
                  </a:cubicBezTo>
                  <a:cubicBezTo>
                    <a:pt x="12" y="7"/>
                    <a:pt x="6" y="8"/>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Freeform 76">
              <a:extLst>
                <a:ext uri="{FF2B5EF4-FFF2-40B4-BE49-F238E27FC236}">
                  <a16:creationId xmlns:a16="http://schemas.microsoft.com/office/drawing/2014/main" id="{5A1E4728-5B26-4F3F-9BA1-19D8198480DF}"/>
                </a:ext>
              </a:extLst>
            </p:cNvPr>
            <p:cNvSpPr>
              <a:spLocks/>
            </p:cNvSpPr>
            <p:nvPr/>
          </p:nvSpPr>
          <p:spPr bwMode="auto">
            <a:xfrm>
              <a:off x="-335417" y="2953790"/>
              <a:ext cx="65615" cy="113152"/>
            </a:xfrm>
            <a:custGeom>
              <a:avLst/>
              <a:gdLst>
                <a:gd name="T0" fmla="*/ 59 w 83"/>
                <a:gd name="T1" fmla="*/ 0 h 143"/>
                <a:gd name="T2" fmla="*/ 59 w 83"/>
                <a:gd name="T3" fmla="*/ 7 h 143"/>
                <a:gd name="T4" fmla="*/ 41 w 83"/>
                <a:gd name="T5" fmla="*/ 56 h 143"/>
                <a:gd name="T6" fmla="*/ 24 w 83"/>
                <a:gd name="T7" fmla="*/ 7 h 143"/>
                <a:gd name="T8" fmla="*/ 24 w 83"/>
                <a:gd name="T9" fmla="*/ 0 h 143"/>
                <a:gd name="T10" fmla="*/ 0 w 83"/>
                <a:gd name="T11" fmla="*/ 58 h 143"/>
                <a:gd name="T12" fmla="*/ 41 w 83"/>
                <a:gd name="T13" fmla="*/ 143 h 143"/>
                <a:gd name="T14" fmla="*/ 83 w 83"/>
                <a:gd name="T15" fmla="*/ 58 h 143"/>
                <a:gd name="T16" fmla="*/ 59 w 83"/>
                <a:gd name="T1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43">
                  <a:moveTo>
                    <a:pt x="59" y="0"/>
                  </a:moveTo>
                  <a:cubicBezTo>
                    <a:pt x="59" y="2"/>
                    <a:pt x="59" y="4"/>
                    <a:pt x="59" y="7"/>
                  </a:cubicBezTo>
                  <a:cubicBezTo>
                    <a:pt x="59" y="34"/>
                    <a:pt x="41" y="56"/>
                    <a:pt x="41" y="56"/>
                  </a:cubicBezTo>
                  <a:cubicBezTo>
                    <a:pt x="41" y="56"/>
                    <a:pt x="24" y="34"/>
                    <a:pt x="24" y="7"/>
                  </a:cubicBezTo>
                  <a:cubicBezTo>
                    <a:pt x="24" y="4"/>
                    <a:pt x="24" y="2"/>
                    <a:pt x="24" y="0"/>
                  </a:cubicBezTo>
                  <a:cubicBezTo>
                    <a:pt x="10" y="10"/>
                    <a:pt x="0" y="32"/>
                    <a:pt x="0" y="58"/>
                  </a:cubicBezTo>
                  <a:cubicBezTo>
                    <a:pt x="0" y="93"/>
                    <a:pt x="41" y="143"/>
                    <a:pt x="41" y="143"/>
                  </a:cubicBezTo>
                  <a:cubicBezTo>
                    <a:pt x="41" y="143"/>
                    <a:pt x="83" y="93"/>
                    <a:pt x="83" y="58"/>
                  </a:cubicBezTo>
                  <a:cubicBezTo>
                    <a:pt x="83" y="32"/>
                    <a:pt x="73" y="1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Freeform 77">
              <a:extLst>
                <a:ext uri="{FF2B5EF4-FFF2-40B4-BE49-F238E27FC236}">
                  <a16:creationId xmlns:a16="http://schemas.microsoft.com/office/drawing/2014/main" id="{B5CC6AAF-BDE8-4283-A355-E0A1E9C287DC}"/>
                </a:ext>
              </a:extLst>
            </p:cNvPr>
            <p:cNvSpPr>
              <a:spLocks/>
            </p:cNvSpPr>
            <p:nvPr/>
          </p:nvSpPr>
          <p:spPr bwMode="auto">
            <a:xfrm>
              <a:off x="-402036" y="2500179"/>
              <a:ext cx="196174" cy="511526"/>
            </a:xfrm>
            <a:custGeom>
              <a:avLst/>
              <a:gdLst>
                <a:gd name="T0" fmla="*/ 234 w 248"/>
                <a:gd name="T1" fmla="*/ 488 h 647"/>
                <a:gd name="T2" fmla="*/ 176 w 248"/>
                <a:gd name="T3" fmla="*/ 455 h 647"/>
                <a:gd name="T4" fmla="*/ 176 w 248"/>
                <a:gd name="T5" fmla="*/ 87 h 647"/>
                <a:gd name="T6" fmla="*/ 173 w 248"/>
                <a:gd name="T7" fmla="*/ 77 h 647"/>
                <a:gd name="T8" fmla="*/ 135 w 248"/>
                <a:gd name="T9" fmla="*/ 4 h 647"/>
                <a:gd name="T10" fmla="*/ 127 w 248"/>
                <a:gd name="T11" fmla="*/ 0 h 647"/>
                <a:gd name="T12" fmla="*/ 122 w 248"/>
                <a:gd name="T13" fmla="*/ 0 h 647"/>
                <a:gd name="T14" fmla="*/ 115 w 248"/>
                <a:gd name="T15" fmla="*/ 4 h 647"/>
                <a:gd name="T16" fmla="*/ 76 w 248"/>
                <a:gd name="T17" fmla="*/ 77 h 647"/>
                <a:gd name="T18" fmla="*/ 74 w 248"/>
                <a:gd name="T19" fmla="*/ 87 h 647"/>
                <a:gd name="T20" fmla="*/ 74 w 248"/>
                <a:gd name="T21" fmla="*/ 454 h 647"/>
                <a:gd name="T22" fmla="*/ 14 w 248"/>
                <a:gd name="T23" fmla="*/ 488 h 647"/>
                <a:gd name="T24" fmla="*/ 0 w 248"/>
                <a:gd name="T25" fmla="*/ 512 h 647"/>
                <a:gd name="T26" fmla="*/ 0 w 248"/>
                <a:gd name="T27" fmla="*/ 638 h 647"/>
                <a:gd name="T28" fmla="*/ 11 w 248"/>
                <a:gd name="T29" fmla="*/ 643 h 647"/>
                <a:gd name="T30" fmla="*/ 86 w 248"/>
                <a:gd name="T31" fmla="*/ 571 h 647"/>
                <a:gd name="T32" fmla="*/ 97 w 248"/>
                <a:gd name="T33" fmla="*/ 545 h 647"/>
                <a:gd name="T34" fmla="*/ 151 w 248"/>
                <a:gd name="T35" fmla="*/ 545 h 647"/>
                <a:gd name="T36" fmla="*/ 162 w 248"/>
                <a:gd name="T37" fmla="*/ 571 h 647"/>
                <a:gd name="T38" fmla="*/ 237 w 248"/>
                <a:gd name="T39" fmla="*/ 643 h 647"/>
                <a:gd name="T40" fmla="*/ 248 w 248"/>
                <a:gd name="T41" fmla="*/ 638 h 647"/>
                <a:gd name="T42" fmla="*/ 248 w 248"/>
                <a:gd name="T43" fmla="*/ 512 h 647"/>
                <a:gd name="T44" fmla="*/ 234 w 248"/>
                <a:gd name="T45" fmla="*/ 48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8" h="647">
                  <a:moveTo>
                    <a:pt x="234" y="488"/>
                  </a:moveTo>
                  <a:cubicBezTo>
                    <a:pt x="176" y="455"/>
                    <a:pt x="176" y="455"/>
                    <a:pt x="176" y="455"/>
                  </a:cubicBezTo>
                  <a:cubicBezTo>
                    <a:pt x="176" y="87"/>
                    <a:pt x="176" y="87"/>
                    <a:pt x="176" y="87"/>
                  </a:cubicBezTo>
                  <a:cubicBezTo>
                    <a:pt x="176" y="84"/>
                    <a:pt x="175" y="80"/>
                    <a:pt x="173" y="77"/>
                  </a:cubicBezTo>
                  <a:cubicBezTo>
                    <a:pt x="135" y="4"/>
                    <a:pt x="135" y="4"/>
                    <a:pt x="135" y="4"/>
                  </a:cubicBezTo>
                  <a:cubicBezTo>
                    <a:pt x="133" y="2"/>
                    <a:pt x="130" y="0"/>
                    <a:pt x="127" y="0"/>
                  </a:cubicBezTo>
                  <a:cubicBezTo>
                    <a:pt x="122" y="0"/>
                    <a:pt x="122" y="0"/>
                    <a:pt x="122" y="0"/>
                  </a:cubicBezTo>
                  <a:cubicBezTo>
                    <a:pt x="119" y="0"/>
                    <a:pt x="116" y="2"/>
                    <a:pt x="115" y="4"/>
                  </a:cubicBezTo>
                  <a:cubicBezTo>
                    <a:pt x="76" y="77"/>
                    <a:pt x="76" y="77"/>
                    <a:pt x="76" y="77"/>
                  </a:cubicBezTo>
                  <a:cubicBezTo>
                    <a:pt x="74" y="80"/>
                    <a:pt x="74" y="84"/>
                    <a:pt x="74" y="87"/>
                  </a:cubicBezTo>
                  <a:cubicBezTo>
                    <a:pt x="74" y="454"/>
                    <a:pt x="74" y="454"/>
                    <a:pt x="74" y="454"/>
                  </a:cubicBezTo>
                  <a:cubicBezTo>
                    <a:pt x="14" y="488"/>
                    <a:pt x="14" y="488"/>
                    <a:pt x="14" y="488"/>
                  </a:cubicBezTo>
                  <a:cubicBezTo>
                    <a:pt x="5" y="493"/>
                    <a:pt x="0" y="502"/>
                    <a:pt x="0" y="512"/>
                  </a:cubicBezTo>
                  <a:cubicBezTo>
                    <a:pt x="0" y="638"/>
                    <a:pt x="0" y="638"/>
                    <a:pt x="0" y="638"/>
                  </a:cubicBezTo>
                  <a:cubicBezTo>
                    <a:pt x="0" y="644"/>
                    <a:pt x="7" y="647"/>
                    <a:pt x="11" y="643"/>
                  </a:cubicBezTo>
                  <a:cubicBezTo>
                    <a:pt x="86" y="571"/>
                    <a:pt x="86" y="571"/>
                    <a:pt x="86" y="571"/>
                  </a:cubicBezTo>
                  <a:cubicBezTo>
                    <a:pt x="93" y="564"/>
                    <a:pt x="97" y="555"/>
                    <a:pt x="97" y="545"/>
                  </a:cubicBezTo>
                  <a:cubicBezTo>
                    <a:pt x="151" y="545"/>
                    <a:pt x="151" y="545"/>
                    <a:pt x="151" y="545"/>
                  </a:cubicBezTo>
                  <a:cubicBezTo>
                    <a:pt x="151" y="555"/>
                    <a:pt x="155" y="564"/>
                    <a:pt x="162" y="571"/>
                  </a:cubicBezTo>
                  <a:cubicBezTo>
                    <a:pt x="237" y="643"/>
                    <a:pt x="237" y="643"/>
                    <a:pt x="237" y="643"/>
                  </a:cubicBezTo>
                  <a:cubicBezTo>
                    <a:pt x="241" y="647"/>
                    <a:pt x="248" y="644"/>
                    <a:pt x="248" y="638"/>
                  </a:cubicBezTo>
                  <a:cubicBezTo>
                    <a:pt x="248" y="512"/>
                    <a:pt x="248" y="512"/>
                    <a:pt x="248" y="512"/>
                  </a:cubicBezTo>
                  <a:cubicBezTo>
                    <a:pt x="248" y="502"/>
                    <a:pt x="243" y="493"/>
                    <a:pt x="234" y="4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Freeform 78">
              <a:extLst>
                <a:ext uri="{FF2B5EF4-FFF2-40B4-BE49-F238E27FC236}">
                  <a16:creationId xmlns:a16="http://schemas.microsoft.com/office/drawing/2014/main" id="{6AE89ECC-550B-4B39-A92E-3A3048213A35}"/>
                </a:ext>
              </a:extLst>
            </p:cNvPr>
            <p:cNvSpPr>
              <a:spLocks noEditPoints="1"/>
            </p:cNvSpPr>
            <p:nvPr/>
          </p:nvSpPr>
          <p:spPr bwMode="auto">
            <a:xfrm>
              <a:off x="-724418" y="2563450"/>
              <a:ext cx="354854" cy="332090"/>
            </a:xfrm>
            <a:custGeom>
              <a:avLst/>
              <a:gdLst>
                <a:gd name="T0" fmla="*/ 449 w 449"/>
                <a:gd name="T1" fmla="*/ 295 h 420"/>
                <a:gd name="T2" fmla="*/ 449 w 449"/>
                <a:gd name="T3" fmla="*/ 135 h 420"/>
                <a:gd name="T4" fmla="*/ 406 w 449"/>
                <a:gd name="T5" fmla="*/ 135 h 420"/>
                <a:gd name="T6" fmla="*/ 0 w 449"/>
                <a:gd name="T7" fmla="*/ 210 h 420"/>
                <a:gd name="T8" fmla="*/ 168 w 449"/>
                <a:gd name="T9" fmla="*/ 416 h 420"/>
                <a:gd name="T10" fmla="*/ 210 w 449"/>
                <a:gd name="T11" fmla="*/ 420 h 420"/>
                <a:gd name="T12" fmla="*/ 262 w 449"/>
                <a:gd name="T13" fmla="*/ 414 h 420"/>
                <a:gd name="T14" fmla="*/ 402 w 449"/>
                <a:gd name="T15" fmla="*/ 295 h 420"/>
                <a:gd name="T16" fmla="*/ 447 w 449"/>
                <a:gd name="T17" fmla="*/ 295 h 420"/>
                <a:gd name="T18" fmla="*/ 364 w 449"/>
                <a:gd name="T19" fmla="*/ 277 h 420"/>
                <a:gd name="T20" fmla="*/ 335 w 449"/>
                <a:gd name="T21" fmla="*/ 273 h 420"/>
                <a:gd name="T22" fmla="*/ 355 w 449"/>
                <a:gd name="T23" fmla="*/ 294 h 420"/>
                <a:gd name="T24" fmla="*/ 317 w 449"/>
                <a:gd name="T25" fmla="*/ 341 h 420"/>
                <a:gd name="T26" fmla="*/ 306 w 449"/>
                <a:gd name="T27" fmla="*/ 325 h 420"/>
                <a:gd name="T28" fmla="*/ 291 w 449"/>
                <a:gd name="T29" fmla="*/ 336 h 420"/>
                <a:gd name="T30" fmla="*/ 303 w 449"/>
                <a:gd name="T31" fmla="*/ 351 h 420"/>
                <a:gd name="T32" fmla="*/ 219 w 449"/>
                <a:gd name="T33" fmla="*/ 378 h 420"/>
                <a:gd name="T34" fmla="*/ 210 w 449"/>
                <a:gd name="T35" fmla="*/ 351 h 420"/>
                <a:gd name="T36" fmla="*/ 201 w 449"/>
                <a:gd name="T37" fmla="*/ 378 h 420"/>
                <a:gd name="T38" fmla="*/ 142 w 449"/>
                <a:gd name="T39" fmla="*/ 365 h 420"/>
                <a:gd name="T40" fmla="*/ 150 w 449"/>
                <a:gd name="T41" fmla="*/ 348 h 420"/>
                <a:gd name="T42" fmla="*/ 134 w 449"/>
                <a:gd name="T43" fmla="*/ 339 h 420"/>
                <a:gd name="T44" fmla="*/ 126 w 449"/>
                <a:gd name="T45" fmla="*/ 356 h 420"/>
                <a:gd name="T46" fmla="*/ 80 w 449"/>
                <a:gd name="T47" fmla="*/ 316 h 420"/>
                <a:gd name="T48" fmla="*/ 97 w 449"/>
                <a:gd name="T49" fmla="*/ 293 h 420"/>
                <a:gd name="T50" fmla="*/ 69 w 449"/>
                <a:gd name="T51" fmla="*/ 301 h 420"/>
                <a:gd name="T52" fmla="*/ 45 w 449"/>
                <a:gd name="T53" fmla="*/ 246 h 420"/>
                <a:gd name="T54" fmla="*/ 64 w 449"/>
                <a:gd name="T55" fmla="*/ 243 h 420"/>
                <a:gd name="T56" fmla="*/ 61 w 449"/>
                <a:gd name="T57" fmla="*/ 225 h 420"/>
                <a:gd name="T58" fmla="*/ 42 w 449"/>
                <a:gd name="T59" fmla="*/ 228 h 420"/>
                <a:gd name="T60" fmla="*/ 47 w 449"/>
                <a:gd name="T61" fmla="*/ 167 h 420"/>
                <a:gd name="T62" fmla="*/ 65 w 449"/>
                <a:gd name="T63" fmla="*/ 173 h 420"/>
                <a:gd name="T64" fmla="*/ 77 w 449"/>
                <a:gd name="T65" fmla="*/ 167 h 420"/>
                <a:gd name="T66" fmla="*/ 54 w 449"/>
                <a:gd name="T67" fmla="*/ 150 h 420"/>
                <a:gd name="T68" fmla="*/ 84 w 449"/>
                <a:gd name="T69" fmla="*/ 98 h 420"/>
                <a:gd name="T70" fmla="*/ 98 w 449"/>
                <a:gd name="T71" fmla="*/ 111 h 420"/>
                <a:gd name="T72" fmla="*/ 111 w 449"/>
                <a:gd name="T73" fmla="*/ 111 h 420"/>
                <a:gd name="T74" fmla="*/ 98 w 449"/>
                <a:gd name="T75" fmla="*/ 86 h 420"/>
                <a:gd name="T76" fmla="*/ 149 w 449"/>
                <a:gd name="T77" fmla="*/ 53 h 420"/>
                <a:gd name="T78" fmla="*/ 155 w 449"/>
                <a:gd name="T79" fmla="*/ 71 h 420"/>
                <a:gd name="T80" fmla="*/ 166 w 449"/>
                <a:gd name="T81" fmla="*/ 77 h 420"/>
                <a:gd name="T82" fmla="*/ 167 w 449"/>
                <a:gd name="T83" fmla="*/ 49 h 420"/>
                <a:gd name="T84" fmla="*/ 210 w 449"/>
                <a:gd name="T85" fmla="*/ 42 h 420"/>
                <a:gd name="T86" fmla="*/ 227 w 449"/>
                <a:gd name="T87" fmla="*/ 44 h 420"/>
                <a:gd name="T88" fmla="*/ 232 w 449"/>
                <a:gd name="T89" fmla="*/ 72 h 420"/>
                <a:gd name="T90" fmla="*/ 242 w 449"/>
                <a:gd name="T91" fmla="*/ 64 h 420"/>
                <a:gd name="T92" fmla="*/ 245 w 449"/>
                <a:gd name="T93" fmla="*/ 45 h 420"/>
                <a:gd name="T94" fmla="*/ 300 w 449"/>
                <a:gd name="T95" fmla="*/ 69 h 420"/>
                <a:gd name="T96" fmla="*/ 292 w 449"/>
                <a:gd name="T97" fmla="*/ 97 h 420"/>
                <a:gd name="T98" fmla="*/ 305 w 449"/>
                <a:gd name="T99" fmla="*/ 95 h 420"/>
                <a:gd name="T100" fmla="*/ 316 w 449"/>
                <a:gd name="T101" fmla="*/ 79 h 420"/>
                <a:gd name="T102" fmla="*/ 355 w 449"/>
                <a:gd name="T103" fmla="*/ 126 h 420"/>
                <a:gd name="T104" fmla="*/ 335 w 449"/>
                <a:gd name="T105" fmla="*/ 146 h 420"/>
                <a:gd name="T106" fmla="*/ 347 w 449"/>
                <a:gd name="T107" fmla="*/ 150 h 420"/>
                <a:gd name="T108" fmla="*/ 364 w 449"/>
                <a:gd name="T109" fmla="*/ 141 h 420"/>
                <a:gd name="T110" fmla="*/ 377 w 449"/>
                <a:gd name="T111" fmla="*/ 200 h 420"/>
                <a:gd name="T112" fmla="*/ 359 w 449"/>
                <a:gd name="T113" fmla="*/ 201 h 420"/>
                <a:gd name="T114" fmla="*/ 359 w 449"/>
                <a:gd name="T115" fmla="*/ 219 h 420"/>
                <a:gd name="T116" fmla="*/ 377 w 449"/>
                <a:gd name="T117" fmla="*/ 219 h 420"/>
                <a:gd name="T118" fmla="*/ 365 w 449"/>
                <a:gd name="T119" fmla="*/ 27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9" h="420">
                  <a:moveTo>
                    <a:pt x="447" y="295"/>
                  </a:moveTo>
                  <a:cubicBezTo>
                    <a:pt x="449" y="295"/>
                    <a:pt x="449" y="295"/>
                    <a:pt x="449" y="295"/>
                  </a:cubicBezTo>
                  <a:cubicBezTo>
                    <a:pt x="449" y="289"/>
                    <a:pt x="449" y="289"/>
                    <a:pt x="449" y="289"/>
                  </a:cubicBezTo>
                  <a:cubicBezTo>
                    <a:pt x="449" y="135"/>
                    <a:pt x="449" y="135"/>
                    <a:pt x="449" y="135"/>
                  </a:cubicBezTo>
                  <a:cubicBezTo>
                    <a:pt x="424" y="135"/>
                    <a:pt x="424" y="135"/>
                    <a:pt x="424" y="135"/>
                  </a:cubicBezTo>
                  <a:cubicBezTo>
                    <a:pt x="406" y="135"/>
                    <a:pt x="406" y="135"/>
                    <a:pt x="406" y="135"/>
                  </a:cubicBezTo>
                  <a:cubicBezTo>
                    <a:pt x="376" y="57"/>
                    <a:pt x="299" y="0"/>
                    <a:pt x="210" y="0"/>
                  </a:cubicBezTo>
                  <a:cubicBezTo>
                    <a:pt x="94" y="0"/>
                    <a:pt x="0" y="95"/>
                    <a:pt x="0" y="210"/>
                  </a:cubicBezTo>
                  <a:cubicBezTo>
                    <a:pt x="0" y="304"/>
                    <a:pt x="61" y="383"/>
                    <a:pt x="146" y="410"/>
                  </a:cubicBezTo>
                  <a:cubicBezTo>
                    <a:pt x="153" y="413"/>
                    <a:pt x="160" y="415"/>
                    <a:pt x="168" y="416"/>
                  </a:cubicBezTo>
                  <a:cubicBezTo>
                    <a:pt x="177" y="418"/>
                    <a:pt x="187" y="419"/>
                    <a:pt x="197" y="420"/>
                  </a:cubicBezTo>
                  <a:cubicBezTo>
                    <a:pt x="202" y="420"/>
                    <a:pt x="206" y="420"/>
                    <a:pt x="210" y="420"/>
                  </a:cubicBezTo>
                  <a:cubicBezTo>
                    <a:pt x="217" y="420"/>
                    <a:pt x="224" y="420"/>
                    <a:pt x="231" y="419"/>
                  </a:cubicBezTo>
                  <a:cubicBezTo>
                    <a:pt x="241" y="418"/>
                    <a:pt x="252" y="416"/>
                    <a:pt x="262" y="414"/>
                  </a:cubicBezTo>
                  <a:cubicBezTo>
                    <a:pt x="268" y="412"/>
                    <a:pt x="273" y="411"/>
                    <a:pt x="278" y="409"/>
                  </a:cubicBezTo>
                  <a:cubicBezTo>
                    <a:pt x="334" y="390"/>
                    <a:pt x="378" y="348"/>
                    <a:pt x="402" y="295"/>
                  </a:cubicBezTo>
                  <a:cubicBezTo>
                    <a:pt x="420" y="295"/>
                    <a:pt x="420" y="295"/>
                    <a:pt x="420" y="295"/>
                  </a:cubicBezTo>
                  <a:lnTo>
                    <a:pt x="447" y="295"/>
                  </a:lnTo>
                  <a:close/>
                  <a:moveTo>
                    <a:pt x="365" y="278"/>
                  </a:moveTo>
                  <a:cubicBezTo>
                    <a:pt x="364" y="278"/>
                    <a:pt x="364" y="278"/>
                    <a:pt x="364" y="277"/>
                  </a:cubicBezTo>
                  <a:cubicBezTo>
                    <a:pt x="348" y="269"/>
                    <a:pt x="348" y="269"/>
                    <a:pt x="348" y="269"/>
                  </a:cubicBezTo>
                  <a:cubicBezTo>
                    <a:pt x="343" y="267"/>
                    <a:pt x="338" y="269"/>
                    <a:pt x="335" y="273"/>
                  </a:cubicBezTo>
                  <a:cubicBezTo>
                    <a:pt x="333" y="278"/>
                    <a:pt x="335" y="283"/>
                    <a:pt x="339" y="286"/>
                  </a:cubicBezTo>
                  <a:cubicBezTo>
                    <a:pt x="355" y="294"/>
                    <a:pt x="355" y="294"/>
                    <a:pt x="355" y="294"/>
                  </a:cubicBezTo>
                  <a:cubicBezTo>
                    <a:pt x="356" y="294"/>
                    <a:pt x="356" y="294"/>
                    <a:pt x="356" y="294"/>
                  </a:cubicBezTo>
                  <a:cubicBezTo>
                    <a:pt x="346" y="312"/>
                    <a:pt x="333" y="328"/>
                    <a:pt x="317" y="341"/>
                  </a:cubicBezTo>
                  <a:cubicBezTo>
                    <a:pt x="317" y="340"/>
                    <a:pt x="317" y="340"/>
                    <a:pt x="317" y="340"/>
                  </a:cubicBezTo>
                  <a:cubicBezTo>
                    <a:pt x="306" y="325"/>
                    <a:pt x="306" y="325"/>
                    <a:pt x="306" y="325"/>
                  </a:cubicBezTo>
                  <a:cubicBezTo>
                    <a:pt x="303" y="321"/>
                    <a:pt x="297" y="320"/>
                    <a:pt x="293" y="323"/>
                  </a:cubicBezTo>
                  <a:cubicBezTo>
                    <a:pt x="289" y="326"/>
                    <a:pt x="288" y="332"/>
                    <a:pt x="291" y="336"/>
                  </a:cubicBezTo>
                  <a:cubicBezTo>
                    <a:pt x="302" y="351"/>
                    <a:pt x="302" y="351"/>
                    <a:pt x="302" y="351"/>
                  </a:cubicBezTo>
                  <a:cubicBezTo>
                    <a:pt x="302" y="351"/>
                    <a:pt x="302" y="351"/>
                    <a:pt x="303" y="351"/>
                  </a:cubicBezTo>
                  <a:cubicBezTo>
                    <a:pt x="278" y="367"/>
                    <a:pt x="250" y="377"/>
                    <a:pt x="219" y="379"/>
                  </a:cubicBezTo>
                  <a:cubicBezTo>
                    <a:pt x="219" y="378"/>
                    <a:pt x="219" y="378"/>
                    <a:pt x="219" y="378"/>
                  </a:cubicBezTo>
                  <a:cubicBezTo>
                    <a:pt x="219" y="360"/>
                    <a:pt x="219" y="360"/>
                    <a:pt x="219" y="360"/>
                  </a:cubicBezTo>
                  <a:cubicBezTo>
                    <a:pt x="219" y="355"/>
                    <a:pt x="215" y="351"/>
                    <a:pt x="210" y="351"/>
                  </a:cubicBezTo>
                  <a:cubicBezTo>
                    <a:pt x="205" y="351"/>
                    <a:pt x="201" y="355"/>
                    <a:pt x="201" y="360"/>
                  </a:cubicBezTo>
                  <a:cubicBezTo>
                    <a:pt x="201" y="378"/>
                    <a:pt x="201" y="378"/>
                    <a:pt x="201" y="378"/>
                  </a:cubicBezTo>
                  <a:cubicBezTo>
                    <a:pt x="201" y="378"/>
                    <a:pt x="201" y="378"/>
                    <a:pt x="201" y="379"/>
                  </a:cubicBezTo>
                  <a:cubicBezTo>
                    <a:pt x="180" y="378"/>
                    <a:pt x="160" y="373"/>
                    <a:pt x="142" y="365"/>
                  </a:cubicBezTo>
                  <a:cubicBezTo>
                    <a:pt x="142" y="364"/>
                    <a:pt x="142" y="364"/>
                    <a:pt x="142" y="364"/>
                  </a:cubicBezTo>
                  <a:cubicBezTo>
                    <a:pt x="150" y="348"/>
                    <a:pt x="150" y="348"/>
                    <a:pt x="150" y="348"/>
                  </a:cubicBezTo>
                  <a:cubicBezTo>
                    <a:pt x="153" y="343"/>
                    <a:pt x="151" y="338"/>
                    <a:pt x="146" y="335"/>
                  </a:cubicBezTo>
                  <a:cubicBezTo>
                    <a:pt x="142" y="333"/>
                    <a:pt x="136" y="335"/>
                    <a:pt x="134" y="339"/>
                  </a:cubicBezTo>
                  <a:cubicBezTo>
                    <a:pt x="126" y="355"/>
                    <a:pt x="126" y="355"/>
                    <a:pt x="126" y="355"/>
                  </a:cubicBezTo>
                  <a:cubicBezTo>
                    <a:pt x="126" y="356"/>
                    <a:pt x="126" y="356"/>
                    <a:pt x="126" y="356"/>
                  </a:cubicBezTo>
                  <a:cubicBezTo>
                    <a:pt x="108" y="346"/>
                    <a:pt x="92" y="333"/>
                    <a:pt x="79" y="317"/>
                  </a:cubicBezTo>
                  <a:cubicBezTo>
                    <a:pt x="80" y="317"/>
                    <a:pt x="80" y="316"/>
                    <a:pt x="80" y="316"/>
                  </a:cubicBezTo>
                  <a:cubicBezTo>
                    <a:pt x="95" y="306"/>
                    <a:pt x="95" y="306"/>
                    <a:pt x="95" y="306"/>
                  </a:cubicBezTo>
                  <a:cubicBezTo>
                    <a:pt x="99" y="303"/>
                    <a:pt x="100" y="297"/>
                    <a:pt x="97" y="293"/>
                  </a:cubicBezTo>
                  <a:cubicBezTo>
                    <a:pt x="94" y="289"/>
                    <a:pt x="88" y="288"/>
                    <a:pt x="84" y="291"/>
                  </a:cubicBezTo>
                  <a:cubicBezTo>
                    <a:pt x="69" y="301"/>
                    <a:pt x="69" y="301"/>
                    <a:pt x="69" y="301"/>
                  </a:cubicBezTo>
                  <a:cubicBezTo>
                    <a:pt x="69" y="302"/>
                    <a:pt x="69" y="302"/>
                    <a:pt x="69" y="302"/>
                  </a:cubicBezTo>
                  <a:cubicBezTo>
                    <a:pt x="58" y="285"/>
                    <a:pt x="50" y="266"/>
                    <a:pt x="45" y="246"/>
                  </a:cubicBezTo>
                  <a:cubicBezTo>
                    <a:pt x="46" y="246"/>
                    <a:pt x="46" y="246"/>
                    <a:pt x="46" y="246"/>
                  </a:cubicBezTo>
                  <a:cubicBezTo>
                    <a:pt x="64" y="243"/>
                    <a:pt x="64" y="243"/>
                    <a:pt x="64" y="243"/>
                  </a:cubicBezTo>
                  <a:cubicBezTo>
                    <a:pt x="69" y="242"/>
                    <a:pt x="72" y="238"/>
                    <a:pt x="72" y="233"/>
                  </a:cubicBezTo>
                  <a:cubicBezTo>
                    <a:pt x="71" y="228"/>
                    <a:pt x="66" y="224"/>
                    <a:pt x="61" y="225"/>
                  </a:cubicBezTo>
                  <a:cubicBezTo>
                    <a:pt x="43" y="228"/>
                    <a:pt x="43" y="228"/>
                    <a:pt x="43" y="228"/>
                  </a:cubicBezTo>
                  <a:cubicBezTo>
                    <a:pt x="43" y="228"/>
                    <a:pt x="43" y="228"/>
                    <a:pt x="42" y="228"/>
                  </a:cubicBezTo>
                  <a:cubicBezTo>
                    <a:pt x="42" y="222"/>
                    <a:pt x="41" y="216"/>
                    <a:pt x="41" y="210"/>
                  </a:cubicBezTo>
                  <a:cubicBezTo>
                    <a:pt x="41" y="195"/>
                    <a:pt x="43" y="181"/>
                    <a:pt x="47" y="167"/>
                  </a:cubicBezTo>
                  <a:cubicBezTo>
                    <a:pt x="47" y="167"/>
                    <a:pt x="48" y="168"/>
                    <a:pt x="48" y="168"/>
                  </a:cubicBezTo>
                  <a:cubicBezTo>
                    <a:pt x="65" y="173"/>
                    <a:pt x="65" y="173"/>
                    <a:pt x="65" y="173"/>
                  </a:cubicBezTo>
                  <a:cubicBezTo>
                    <a:pt x="66" y="174"/>
                    <a:pt x="67" y="174"/>
                    <a:pt x="68" y="174"/>
                  </a:cubicBezTo>
                  <a:cubicBezTo>
                    <a:pt x="72" y="174"/>
                    <a:pt x="75" y="171"/>
                    <a:pt x="77" y="167"/>
                  </a:cubicBezTo>
                  <a:cubicBezTo>
                    <a:pt x="78" y="163"/>
                    <a:pt x="76" y="157"/>
                    <a:pt x="71" y="156"/>
                  </a:cubicBezTo>
                  <a:cubicBezTo>
                    <a:pt x="54" y="150"/>
                    <a:pt x="54" y="150"/>
                    <a:pt x="54" y="150"/>
                  </a:cubicBezTo>
                  <a:cubicBezTo>
                    <a:pt x="53" y="150"/>
                    <a:pt x="53" y="150"/>
                    <a:pt x="53" y="150"/>
                  </a:cubicBezTo>
                  <a:cubicBezTo>
                    <a:pt x="60" y="131"/>
                    <a:pt x="71" y="113"/>
                    <a:pt x="84" y="98"/>
                  </a:cubicBezTo>
                  <a:cubicBezTo>
                    <a:pt x="85" y="98"/>
                    <a:pt x="85" y="99"/>
                    <a:pt x="85" y="99"/>
                  </a:cubicBezTo>
                  <a:cubicBezTo>
                    <a:pt x="98" y="111"/>
                    <a:pt x="98" y="111"/>
                    <a:pt x="98" y="111"/>
                  </a:cubicBezTo>
                  <a:cubicBezTo>
                    <a:pt x="100" y="113"/>
                    <a:pt x="102" y="114"/>
                    <a:pt x="104" y="114"/>
                  </a:cubicBezTo>
                  <a:cubicBezTo>
                    <a:pt x="107" y="114"/>
                    <a:pt x="109" y="113"/>
                    <a:pt x="111" y="111"/>
                  </a:cubicBezTo>
                  <a:cubicBezTo>
                    <a:pt x="114" y="108"/>
                    <a:pt x="114" y="102"/>
                    <a:pt x="111" y="99"/>
                  </a:cubicBezTo>
                  <a:cubicBezTo>
                    <a:pt x="98" y="86"/>
                    <a:pt x="98" y="86"/>
                    <a:pt x="98" y="86"/>
                  </a:cubicBezTo>
                  <a:cubicBezTo>
                    <a:pt x="98" y="86"/>
                    <a:pt x="97" y="85"/>
                    <a:pt x="97" y="85"/>
                  </a:cubicBezTo>
                  <a:cubicBezTo>
                    <a:pt x="112" y="72"/>
                    <a:pt x="130" y="61"/>
                    <a:pt x="149" y="53"/>
                  </a:cubicBezTo>
                  <a:cubicBezTo>
                    <a:pt x="149" y="54"/>
                    <a:pt x="149" y="54"/>
                    <a:pt x="149" y="54"/>
                  </a:cubicBezTo>
                  <a:cubicBezTo>
                    <a:pt x="155" y="71"/>
                    <a:pt x="155" y="71"/>
                    <a:pt x="155" y="71"/>
                  </a:cubicBezTo>
                  <a:cubicBezTo>
                    <a:pt x="156" y="75"/>
                    <a:pt x="160" y="78"/>
                    <a:pt x="164" y="78"/>
                  </a:cubicBezTo>
                  <a:cubicBezTo>
                    <a:pt x="164" y="78"/>
                    <a:pt x="165" y="77"/>
                    <a:pt x="166" y="77"/>
                  </a:cubicBezTo>
                  <a:cubicBezTo>
                    <a:pt x="171" y="76"/>
                    <a:pt x="174" y="70"/>
                    <a:pt x="172" y="66"/>
                  </a:cubicBezTo>
                  <a:cubicBezTo>
                    <a:pt x="167" y="49"/>
                    <a:pt x="167" y="49"/>
                    <a:pt x="167" y="49"/>
                  </a:cubicBezTo>
                  <a:cubicBezTo>
                    <a:pt x="167" y="48"/>
                    <a:pt x="166" y="48"/>
                    <a:pt x="166" y="48"/>
                  </a:cubicBezTo>
                  <a:cubicBezTo>
                    <a:pt x="180" y="44"/>
                    <a:pt x="195" y="42"/>
                    <a:pt x="210" y="42"/>
                  </a:cubicBezTo>
                  <a:cubicBezTo>
                    <a:pt x="216" y="42"/>
                    <a:pt x="221" y="42"/>
                    <a:pt x="227" y="43"/>
                  </a:cubicBezTo>
                  <a:cubicBezTo>
                    <a:pt x="227" y="43"/>
                    <a:pt x="227" y="43"/>
                    <a:pt x="227" y="44"/>
                  </a:cubicBezTo>
                  <a:cubicBezTo>
                    <a:pt x="224" y="61"/>
                    <a:pt x="224" y="61"/>
                    <a:pt x="224" y="61"/>
                  </a:cubicBezTo>
                  <a:cubicBezTo>
                    <a:pt x="223" y="66"/>
                    <a:pt x="227" y="71"/>
                    <a:pt x="232" y="72"/>
                  </a:cubicBezTo>
                  <a:cubicBezTo>
                    <a:pt x="232" y="72"/>
                    <a:pt x="233" y="72"/>
                    <a:pt x="233" y="72"/>
                  </a:cubicBezTo>
                  <a:cubicBezTo>
                    <a:pt x="237" y="72"/>
                    <a:pt x="241" y="69"/>
                    <a:pt x="242" y="64"/>
                  </a:cubicBezTo>
                  <a:cubicBezTo>
                    <a:pt x="245" y="47"/>
                    <a:pt x="245" y="47"/>
                    <a:pt x="245" y="47"/>
                  </a:cubicBezTo>
                  <a:cubicBezTo>
                    <a:pt x="245" y="46"/>
                    <a:pt x="245" y="46"/>
                    <a:pt x="245" y="45"/>
                  </a:cubicBezTo>
                  <a:cubicBezTo>
                    <a:pt x="265" y="50"/>
                    <a:pt x="284" y="58"/>
                    <a:pt x="301" y="69"/>
                  </a:cubicBezTo>
                  <a:cubicBezTo>
                    <a:pt x="301" y="69"/>
                    <a:pt x="301" y="69"/>
                    <a:pt x="300" y="69"/>
                  </a:cubicBezTo>
                  <a:cubicBezTo>
                    <a:pt x="290" y="84"/>
                    <a:pt x="290" y="84"/>
                    <a:pt x="290" y="84"/>
                  </a:cubicBezTo>
                  <a:cubicBezTo>
                    <a:pt x="287" y="88"/>
                    <a:pt x="288" y="94"/>
                    <a:pt x="292" y="97"/>
                  </a:cubicBezTo>
                  <a:cubicBezTo>
                    <a:pt x="294" y="98"/>
                    <a:pt x="296" y="98"/>
                    <a:pt x="297" y="98"/>
                  </a:cubicBezTo>
                  <a:cubicBezTo>
                    <a:pt x="300" y="98"/>
                    <a:pt x="303" y="97"/>
                    <a:pt x="305" y="95"/>
                  </a:cubicBezTo>
                  <a:cubicBezTo>
                    <a:pt x="315" y="80"/>
                    <a:pt x="315" y="80"/>
                    <a:pt x="315" y="80"/>
                  </a:cubicBezTo>
                  <a:cubicBezTo>
                    <a:pt x="316" y="80"/>
                    <a:pt x="316" y="79"/>
                    <a:pt x="316" y="79"/>
                  </a:cubicBezTo>
                  <a:cubicBezTo>
                    <a:pt x="332" y="92"/>
                    <a:pt x="345" y="108"/>
                    <a:pt x="356" y="125"/>
                  </a:cubicBezTo>
                  <a:cubicBezTo>
                    <a:pt x="355" y="125"/>
                    <a:pt x="355" y="126"/>
                    <a:pt x="355" y="126"/>
                  </a:cubicBezTo>
                  <a:cubicBezTo>
                    <a:pt x="339" y="134"/>
                    <a:pt x="339" y="134"/>
                    <a:pt x="339" y="134"/>
                  </a:cubicBezTo>
                  <a:cubicBezTo>
                    <a:pt x="334" y="136"/>
                    <a:pt x="332" y="142"/>
                    <a:pt x="335" y="146"/>
                  </a:cubicBezTo>
                  <a:cubicBezTo>
                    <a:pt x="336" y="149"/>
                    <a:pt x="340" y="151"/>
                    <a:pt x="343" y="151"/>
                  </a:cubicBezTo>
                  <a:cubicBezTo>
                    <a:pt x="344" y="151"/>
                    <a:pt x="346" y="151"/>
                    <a:pt x="347" y="150"/>
                  </a:cubicBezTo>
                  <a:cubicBezTo>
                    <a:pt x="363" y="142"/>
                    <a:pt x="363" y="142"/>
                    <a:pt x="363" y="142"/>
                  </a:cubicBezTo>
                  <a:cubicBezTo>
                    <a:pt x="363" y="142"/>
                    <a:pt x="364" y="142"/>
                    <a:pt x="364" y="141"/>
                  </a:cubicBezTo>
                  <a:cubicBezTo>
                    <a:pt x="372" y="160"/>
                    <a:pt x="377" y="180"/>
                    <a:pt x="378" y="201"/>
                  </a:cubicBezTo>
                  <a:cubicBezTo>
                    <a:pt x="378" y="201"/>
                    <a:pt x="378" y="200"/>
                    <a:pt x="377" y="200"/>
                  </a:cubicBezTo>
                  <a:cubicBezTo>
                    <a:pt x="377" y="200"/>
                    <a:pt x="377" y="200"/>
                    <a:pt x="377" y="200"/>
                  </a:cubicBezTo>
                  <a:cubicBezTo>
                    <a:pt x="359" y="201"/>
                    <a:pt x="359" y="201"/>
                    <a:pt x="359" y="201"/>
                  </a:cubicBezTo>
                  <a:cubicBezTo>
                    <a:pt x="354" y="201"/>
                    <a:pt x="350" y="205"/>
                    <a:pt x="350" y="210"/>
                  </a:cubicBezTo>
                  <a:cubicBezTo>
                    <a:pt x="350" y="215"/>
                    <a:pt x="354" y="219"/>
                    <a:pt x="359" y="219"/>
                  </a:cubicBezTo>
                  <a:cubicBezTo>
                    <a:pt x="360" y="219"/>
                    <a:pt x="360" y="219"/>
                    <a:pt x="360" y="219"/>
                  </a:cubicBezTo>
                  <a:cubicBezTo>
                    <a:pt x="377" y="219"/>
                    <a:pt x="377" y="219"/>
                    <a:pt x="377" y="219"/>
                  </a:cubicBezTo>
                  <a:cubicBezTo>
                    <a:pt x="378" y="219"/>
                    <a:pt x="378" y="219"/>
                    <a:pt x="379" y="219"/>
                  </a:cubicBezTo>
                  <a:cubicBezTo>
                    <a:pt x="378" y="240"/>
                    <a:pt x="373" y="260"/>
                    <a:pt x="365" y="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7" name="Freeform 11">
              <a:extLst>
                <a:ext uri="{FF2B5EF4-FFF2-40B4-BE49-F238E27FC236}">
                  <a16:creationId xmlns:a16="http://schemas.microsoft.com/office/drawing/2014/main" id="{0C666097-75EB-41D0-BC43-C85A71085B67}"/>
                </a:ext>
              </a:extLst>
            </p:cNvPr>
            <p:cNvSpPr>
              <a:spLocks/>
            </p:cNvSpPr>
            <p:nvPr/>
          </p:nvSpPr>
          <p:spPr bwMode="auto">
            <a:xfrm>
              <a:off x="-605002" y="2644100"/>
              <a:ext cx="98015" cy="177682"/>
            </a:xfrm>
            <a:custGeom>
              <a:avLst/>
              <a:gdLst>
                <a:gd name="T0" fmla="*/ 22 w 86"/>
                <a:gd name="T1" fmla="*/ 132 h 156"/>
                <a:gd name="T2" fmla="*/ 28 w 86"/>
                <a:gd name="T3" fmla="*/ 148 h 156"/>
                <a:gd name="T4" fmla="*/ 59 w 86"/>
                <a:gd name="T5" fmla="*/ 148 h 156"/>
                <a:gd name="T6" fmla="*/ 65 w 86"/>
                <a:gd name="T7" fmla="*/ 132 h 156"/>
                <a:gd name="T8" fmla="*/ 65 w 86"/>
                <a:gd name="T9" fmla="*/ 132 h 156"/>
                <a:gd name="T10" fmla="*/ 65 w 86"/>
                <a:gd name="T11" fmla="*/ 64 h 156"/>
                <a:gd name="T12" fmla="*/ 71 w 86"/>
                <a:gd name="T13" fmla="*/ 59 h 156"/>
                <a:gd name="T14" fmla="*/ 71 w 86"/>
                <a:gd name="T15" fmla="*/ 4 h 156"/>
                <a:gd name="T16" fmla="*/ 65 w 86"/>
                <a:gd name="T17" fmla="*/ 0 h 156"/>
                <a:gd name="T18" fmla="*/ 65 w 86"/>
                <a:gd name="T19" fmla="*/ 0 h 156"/>
                <a:gd name="T20" fmla="*/ 65 w 86"/>
                <a:gd name="T21" fmla="*/ 29 h 156"/>
                <a:gd name="T22" fmla="*/ 56 w 86"/>
                <a:gd name="T23" fmla="*/ 37 h 156"/>
                <a:gd name="T24" fmla="*/ 30 w 86"/>
                <a:gd name="T25" fmla="*/ 37 h 156"/>
                <a:gd name="T26" fmla="*/ 22 w 86"/>
                <a:gd name="T27" fmla="*/ 29 h 156"/>
                <a:gd name="T28" fmla="*/ 22 w 86"/>
                <a:gd name="T29" fmla="*/ 1 h 156"/>
                <a:gd name="T30" fmla="*/ 22 w 86"/>
                <a:gd name="T31" fmla="*/ 1 h 156"/>
                <a:gd name="T32" fmla="*/ 22 w 86"/>
                <a:gd name="T33" fmla="*/ 0 h 156"/>
                <a:gd name="T34" fmla="*/ 22 w 86"/>
                <a:gd name="T35" fmla="*/ 0 h 156"/>
                <a:gd name="T36" fmla="*/ 16 w 86"/>
                <a:gd name="T37" fmla="*/ 4 h 156"/>
                <a:gd name="T38" fmla="*/ 16 w 86"/>
                <a:gd name="T39" fmla="*/ 59 h 156"/>
                <a:gd name="T40" fmla="*/ 22 w 86"/>
                <a:gd name="T41" fmla="*/ 64 h 156"/>
                <a:gd name="T42" fmla="*/ 22 w 86"/>
                <a:gd name="T43"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156">
                  <a:moveTo>
                    <a:pt x="22" y="132"/>
                  </a:moveTo>
                  <a:cubicBezTo>
                    <a:pt x="21" y="138"/>
                    <a:pt x="23" y="143"/>
                    <a:pt x="28" y="148"/>
                  </a:cubicBezTo>
                  <a:cubicBezTo>
                    <a:pt x="36" y="156"/>
                    <a:pt x="50" y="156"/>
                    <a:pt x="59" y="148"/>
                  </a:cubicBezTo>
                  <a:cubicBezTo>
                    <a:pt x="63" y="143"/>
                    <a:pt x="65" y="138"/>
                    <a:pt x="65" y="132"/>
                  </a:cubicBezTo>
                  <a:cubicBezTo>
                    <a:pt x="65" y="132"/>
                    <a:pt x="65" y="132"/>
                    <a:pt x="65" y="132"/>
                  </a:cubicBezTo>
                  <a:cubicBezTo>
                    <a:pt x="65" y="5"/>
                    <a:pt x="65" y="64"/>
                    <a:pt x="65" y="64"/>
                  </a:cubicBezTo>
                  <a:cubicBezTo>
                    <a:pt x="67" y="63"/>
                    <a:pt x="69" y="61"/>
                    <a:pt x="71" y="59"/>
                  </a:cubicBezTo>
                  <a:cubicBezTo>
                    <a:pt x="86" y="44"/>
                    <a:pt x="86" y="20"/>
                    <a:pt x="71" y="4"/>
                  </a:cubicBezTo>
                  <a:cubicBezTo>
                    <a:pt x="69" y="3"/>
                    <a:pt x="67" y="0"/>
                    <a:pt x="65" y="0"/>
                  </a:cubicBezTo>
                  <a:cubicBezTo>
                    <a:pt x="65" y="0"/>
                    <a:pt x="65" y="0"/>
                    <a:pt x="65" y="0"/>
                  </a:cubicBezTo>
                  <a:cubicBezTo>
                    <a:pt x="65" y="29"/>
                    <a:pt x="65" y="29"/>
                    <a:pt x="65" y="29"/>
                  </a:cubicBezTo>
                  <a:cubicBezTo>
                    <a:pt x="65" y="33"/>
                    <a:pt x="61" y="37"/>
                    <a:pt x="56" y="37"/>
                  </a:cubicBezTo>
                  <a:cubicBezTo>
                    <a:pt x="30" y="37"/>
                    <a:pt x="30" y="37"/>
                    <a:pt x="30" y="37"/>
                  </a:cubicBezTo>
                  <a:cubicBezTo>
                    <a:pt x="26" y="37"/>
                    <a:pt x="22" y="33"/>
                    <a:pt x="22" y="29"/>
                  </a:cubicBezTo>
                  <a:cubicBezTo>
                    <a:pt x="22" y="1"/>
                    <a:pt x="22" y="1"/>
                    <a:pt x="22" y="1"/>
                  </a:cubicBezTo>
                  <a:cubicBezTo>
                    <a:pt x="22" y="1"/>
                    <a:pt x="22" y="1"/>
                    <a:pt x="22" y="1"/>
                  </a:cubicBezTo>
                  <a:cubicBezTo>
                    <a:pt x="22" y="0"/>
                    <a:pt x="22" y="0"/>
                    <a:pt x="22" y="0"/>
                  </a:cubicBezTo>
                  <a:cubicBezTo>
                    <a:pt x="22" y="0"/>
                    <a:pt x="22" y="0"/>
                    <a:pt x="22" y="0"/>
                  </a:cubicBezTo>
                  <a:cubicBezTo>
                    <a:pt x="19" y="0"/>
                    <a:pt x="17" y="3"/>
                    <a:pt x="16" y="4"/>
                  </a:cubicBezTo>
                  <a:cubicBezTo>
                    <a:pt x="0" y="20"/>
                    <a:pt x="0" y="44"/>
                    <a:pt x="16" y="59"/>
                  </a:cubicBezTo>
                  <a:cubicBezTo>
                    <a:pt x="17" y="61"/>
                    <a:pt x="19" y="63"/>
                    <a:pt x="22" y="64"/>
                  </a:cubicBezTo>
                  <a:lnTo>
                    <a:pt x="2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8" name="Freeform 13">
            <a:extLst>
              <a:ext uri="{FF2B5EF4-FFF2-40B4-BE49-F238E27FC236}">
                <a16:creationId xmlns:a16="http://schemas.microsoft.com/office/drawing/2014/main" id="{62B21135-E06D-4052-A36B-35A37DD8200E}"/>
              </a:ext>
            </a:extLst>
          </p:cNvPr>
          <p:cNvSpPr>
            <a:spLocks noEditPoints="1"/>
          </p:cNvSpPr>
          <p:nvPr/>
        </p:nvSpPr>
        <p:spPr bwMode="auto">
          <a:xfrm>
            <a:off x="623332" y="3973840"/>
            <a:ext cx="506173" cy="482934"/>
          </a:xfrm>
          <a:custGeom>
            <a:avLst/>
            <a:gdLst>
              <a:gd name="T0" fmla="*/ 371 w 372"/>
              <a:gd name="T1" fmla="*/ 228 h 401"/>
              <a:gd name="T2" fmla="*/ 371 w 372"/>
              <a:gd name="T3" fmla="*/ 225 h 401"/>
              <a:gd name="T4" fmla="*/ 369 w 372"/>
              <a:gd name="T5" fmla="*/ 223 h 401"/>
              <a:gd name="T6" fmla="*/ 368 w 372"/>
              <a:gd name="T7" fmla="*/ 221 h 401"/>
              <a:gd name="T8" fmla="*/ 366 w 372"/>
              <a:gd name="T9" fmla="*/ 220 h 401"/>
              <a:gd name="T10" fmla="*/ 351 w 372"/>
              <a:gd name="T11" fmla="*/ 126 h 401"/>
              <a:gd name="T12" fmla="*/ 351 w 372"/>
              <a:gd name="T13" fmla="*/ 122 h 401"/>
              <a:gd name="T14" fmla="*/ 349 w 372"/>
              <a:gd name="T15" fmla="*/ 119 h 401"/>
              <a:gd name="T16" fmla="*/ 346 w 372"/>
              <a:gd name="T17" fmla="*/ 116 h 401"/>
              <a:gd name="T18" fmla="*/ 272 w 372"/>
              <a:gd name="T19" fmla="*/ 54 h 401"/>
              <a:gd name="T20" fmla="*/ 271 w 372"/>
              <a:gd name="T21" fmla="*/ 51 h 401"/>
              <a:gd name="T22" fmla="*/ 270 w 372"/>
              <a:gd name="T23" fmla="*/ 49 h 401"/>
              <a:gd name="T24" fmla="*/ 269 w 372"/>
              <a:gd name="T25" fmla="*/ 47 h 401"/>
              <a:gd name="T26" fmla="*/ 267 w 372"/>
              <a:gd name="T27" fmla="*/ 45 h 401"/>
              <a:gd name="T28" fmla="*/ 265 w 372"/>
              <a:gd name="T29" fmla="*/ 44 h 401"/>
              <a:gd name="T30" fmla="*/ 107 w 372"/>
              <a:gd name="T31" fmla="*/ 44 h 401"/>
              <a:gd name="T32" fmla="*/ 105 w 372"/>
              <a:gd name="T33" fmla="*/ 45 h 401"/>
              <a:gd name="T34" fmla="*/ 103 w 372"/>
              <a:gd name="T35" fmla="*/ 47 h 401"/>
              <a:gd name="T36" fmla="*/ 102 w 372"/>
              <a:gd name="T37" fmla="*/ 49 h 401"/>
              <a:gd name="T38" fmla="*/ 101 w 372"/>
              <a:gd name="T39" fmla="*/ 51 h 401"/>
              <a:gd name="T40" fmla="*/ 100 w 372"/>
              <a:gd name="T41" fmla="*/ 54 h 401"/>
              <a:gd name="T42" fmla="*/ 100 w 372"/>
              <a:gd name="T43" fmla="*/ 73 h 401"/>
              <a:gd name="T44" fmla="*/ 25 w 372"/>
              <a:gd name="T45" fmla="*/ 117 h 401"/>
              <a:gd name="T46" fmla="*/ 22 w 372"/>
              <a:gd name="T47" fmla="*/ 120 h 401"/>
              <a:gd name="T48" fmla="*/ 21 w 372"/>
              <a:gd name="T49" fmla="*/ 123 h 401"/>
              <a:gd name="T50" fmla="*/ 21 w 372"/>
              <a:gd name="T51" fmla="*/ 211 h 401"/>
              <a:gd name="T52" fmla="*/ 5 w 372"/>
              <a:gd name="T53" fmla="*/ 220 h 401"/>
              <a:gd name="T54" fmla="*/ 4 w 372"/>
              <a:gd name="T55" fmla="*/ 222 h 401"/>
              <a:gd name="T56" fmla="*/ 2 w 372"/>
              <a:gd name="T57" fmla="*/ 224 h 401"/>
              <a:gd name="T58" fmla="*/ 1 w 372"/>
              <a:gd name="T59" fmla="*/ 226 h 401"/>
              <a:gd name="T60" fmla="*/ 0 w 372"/>
              <a:gd name="T61" fmla="*/ 229 h 401"/>
              <a:gd name="T62" fmla="*/ 0 w 372"/>
              <a:gd name="T63" fmla="*/ 230 h 401"/>
              <a:gd name="T64" fmla="*/ 92 w 372"/>
              <a:gd name="T65" fmla="*/ 367 h 401"/>
              <a:gd name="T66" fmla="*/ 264 w 372"/>
              <a:gd name="T67" fmla="*/ 358 h 401"/>
              <a:gd name="T68" fmla="*/ 372 w 372"/>
              <a:gd name="T69" fmla="*/ 314 h 401"/>
              <a:gd name="T70" fmla="*/ 286 w 372"/>
              <a:gd name="T71" fmla="*/ 204 h 401"/>
              <a:gd name="T72" fmla="*/ 226 w 372"/>
              <a:gd name="T73" fmla="*/ 253 h 401"/>
              <a:gd name="T74" fmla="*/ 199 w 372"/>
              <a:gd name="T75" fmla="*/ 104 h 401"/>
              <a:gd name="T76" fmla="*/ 233 w 372"/>
              <a:gd name="T77" fmla="*/ 55 h 401"/>
              <a:gd name="T78" fmla="*/ 146 w 372"/>
              <a:gd name="T79" fmla="*/ 253 h 401"/>
              <a:gd name="T80" fmla="*/ 133 w 372"/>
              <a:gd name="T81" fmla="*/ 230 h 401"/>
              <a:gd name="T82" fmla="*/ 26 w 372"/>
              <a:gd name="T83" fmla="*/ 253 h 401"/>
              <a:gd name="T84" fmla="*/ 172 w 372"/>
              <a:gd name="T85" fmla="*/ 230 h 401"/>
              <a:gd name="T86" fmla="*/ 171 w 372"/>
              <a:gd name="T87" fmla="*/ 227 h 401"/>
              <a:gd name="T88" fmla="*/ 170 w 372"/>
              <a:gd name="T89" fmla="*/ 225 h 401"/>
              <a:gd name="T90" fmla="*/ 169 w 372"/>
              <a:gd name="T91" fmla="*/ 223 h 401"/>
              <a:gd name="T92" fmla="*/ 167 w 372"/>
              <a:gd name="T93" fmla="*/ 221 h 401"/>
              <a:gd name="T94" fmla="*/ 165 w 372"/>
              <a:gd name="T95" fmla="*/ 219 h 401"/>
              <a:gd name="T96" fmla="*/ 46 w 372"/>
              <a:gd name="T97" fmla="*/ 133 h 401"/>
              <a:gd name="T98" fmla="*/ 192 w 372"/>
              <a:gd name="T99" fmla="*/ 191 h 401"/>
              <a:gd name="T100" fmla="*/ 326 w 372"/>
              <a:gd name="T101" fmla="*/ 197 h 401"/>
              <a:gd name="T102" fmla="*/ 207 w 372"/>
              <a:gd name="T103" fmla="*/ 220 h 401"/>
              <a:gd name="T104" fmla="*/ 204 w 372"/>
              <a:gd name="T105" fmla="*/ 221 h 401"/>
              <a:gd name="T106" fmla="*/ 203 w 372"/>
              <a:gd name="T107" fmla="*/ 223 h 401"/>
              <a:gd name="T108" fmla="*/ 202 w 372"/>
              <a:gd name="T109" fmla="*/ 225 h 401"/>
              <a:gd name="T110" fmla="*/ 201 w 372"/>
              <a:gd name="T111" fmla="*/ 228 h 401"/>
              <a:gd name="T112" fmla="*/ 200 w 372"/>
              <a:gd name="T113" fmla="*/ 230 h 401"/>
              <a:gd name="T114" fmla="*/ 239 w 372"/>
              <a:gd name="T115" fmla="*/ 344 h 401"/>
              <a:gd name="T116" fmla="*/ 299 w 372"/>
              <a:gd name="T117" fmla="*/ 33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2" h="401">
                <a:moveTo>
                  <a:pt x="372" y="230"/>
                </a:moveTo>
                <a:cubicBezTo>
                  <a:pt x="372" y="230"/>
                  <a:pt x="372" y="230"/>
                  <a:pt x="372" y="229"/>
                </a:cubicBezTo>
                <a:cubicBezTo>
                  <a:pt x="372" y="229"/>
                  <a:pt x="372" y="229"/>
                  <a:pt x="372" y="229"/>
                </a:cubicBezTo>
                <a:cubicBezTo>
                  <a:pt x="372" y="229"/>
                  <a:pt x="372" y="229"/>
                  <a:pt x="372" y="229"/>
                </a:cubicBezTo>
                <a:cubicBezTo>
                  <a:pt x="372" y="228"/>
                  <a:pt x="372" y="228"/>
                  <a:pt x="372" y="228"/>
                </a:cubicBezTo>
                <a:cubicBezTo>
                  <a:pt x="372" y="228"/>
                  <a:pt x="372" y="228"/>
                  <a:pt x="371" y="228"/>
                </a:cubicBezTo>
                <a:cubicBezTo>
                  <a:pt x="371" y="228"/>
                  <a:pt x="371" y="227"/>
                  <a:pt x="371" y="227"/>
                </a:cubicBezTo>
                <a:cubicBezTo>
                  <a:pt x="371" y="227"/>
                  <a:pt x="371" y="227"/>
                  <a:pt x="371" y="227"/>
                </a:cubicBezTo>
                <a:cubicBezTo>
                  <a:pt x="371" y="227"/>
                  <a:pt x="371" y="227"/>
                  <a:pt x="371" y="226"/>
                </a:cubicBezTo>
                <a:cubicBezTo>
                  <a:pt x="371" y="226"/>
                  <a:pt x="371" y="226"/>
                  <a:pt x="371" y="226"/>
                </a:cubicBezTo>
                <a:cubicBezTo>
                  <a:pt x="371" y="226"/>
                  <a:pt x="371" y="226"/>
                  <a:pt x="371" y="226"/>
                </a:cubicBezTo>
                <a:cubicBezTo>
                  <a:pt x="371" y="225"/>
                  <a:pt x="371" y="225"/>
                  <a:pt x="371" y="225"/>
                </a:cubicBezTo>
                <a:cubicBezTo>
                  <a:pt x="371" y="225"/>
                  <a:pt x="371" y="225"/>
                  <a:pt x="370" y="225"/>
                </a:cubicBezTo>
                <a:cubicBezTo>
                  <a:pt x="370" y="225"/>
                  <a:pt x="370" y="225"/>
                  <a:pt x="370" y="224"/>
                </a:cubicBezTo>
                <a:cubicBezTo>
                  <a:pt x="370" y="224"/>
                  <a:pt x="370" y="224"/>
                  <a:pt x="370" y="224"/>
                </a:cubicBezTo>
                <a:cubicBezTo>
                  <a:pt x="370" y="224"/>
                  <a:pt x="370" y="224"/>
                  <a:pt x="370" y="224"/>
                </a:cubicBezTo>
                <a:cubicBezTo>
                  <a:pt x="370" y="224"/>
                  <a:pt x="370" y="224"/>
                  <a:pt x="370" y="223"/>
                </a:cubicBezTo>
                <a:cubicBezTo>
                  <a:pt x="370" y="223"/>
                  <a:pt x="370" y="223"/>
                  <a:pt x="369" y="223"/>
                </a:cubicBezTo>
                <a:cubicBezTo>
                  <a:pt x="369" y="223"/>
                  <a:pt x="369" y="223"/>
                  <a:pt x="369" y="223"/>
                </a:cubicBezTo>
                <a:cubicBezTo>
                  <a:pt x="369" y="223"/>
                  <a:pt x="369" y="223"/>
                  <a:pt x="369" y="222"/>
                </a:cubicBezTo>
                <a:cubicBezTo>
                  <a:pt x="369" y="222"/>
                  <a:pt x="369" y="222"/>
                  <a:pt x="369" y="222"/>
                </a:cubicBezTo>
                <a:cubicBezTo>
                  <a:pt x="369" y="222"/>
                  <a:pt x="368" y="222"/>
                  <a:pt x="368" y="222"/>
                </a:cubicBezTo>
                <a:cubicBezTo>
                  <a:pt x="368" y="222"/>
                  <a:pt x="368" y="222"/>
                  <a:pt x="368" y="221"/>
                </a:cubicBezTo>
                <a:cubicBezTo>
                  <a:pt x="368" y="221"/>
                  <a:pt x="368" y="221"/>
                  <a:pt x="368" y="221"/>
                </a:cubicBezTo>
                <a:cubicBezTo>
                  <a:pt x="368" y="221"/>
                  <a:pt x="368" y="221"/>
                  <a:pt x="367" y="221"/>
                </a:cubicBezTo>
                <a:cubicBezTo>
                  <a:pt x="367" y="221"/>
                  <a:pt x="367" y="221"/>
                  <a:pt x="367" y="221"/>
                </a:cubicBezTo>
                <a:cubicBezTo>
                  <a:pt x="367" y="221"/>
                  <a:pt x="367" y="220"/>
                  <a:pt x="367" y="220"/>
                </a:cubicBezTo>
                <a:cubicBezTo>
                  <a:pt x="367" y="220"/>
                  <a:pt x="367" y="220"/>
                  <a:pt x="366" y="220"/>
                </a:cubicBezTo>
                <a:cubicBezTo>
                  <a:pt x="366" y="220"/>
                  <a:pt x="366" y="220"/>
                  <a:pt x="366" y="220"/>
                </a:cubicBezTo>
                <a:cubicBezTo>
                  <a:pt x="366" y="220"/>
                  <a:pt x="366" y="220"/>
                  <a:pt x="366" y="220"/>
                </a:cubicBezTo>
                <a:cubicBezTo>
                  <a:pt x="366" y="220"/>
                  <a:pt x="366" y="220"/>
                  <a:pt x="365" y="219"/>
                </a:cubicBezTo>
                <a:cubicBezTo>
                  <a:pt x="365" y="219"/>
                  <a:pt x="365" y="219"/>
                  <a:pt x="365" y="219"/>
                </a:cubicBezTo>
                <a:cubicBezTo>
                  <a:pt x="365" y="219"/>
                  <a:pt x="365" y="219"/>
                  <a:pt x="365" y="219"/>
                </a:cubicBezTo>
                <a:cubicBezTo>
                  <a:pt x="351" y="211"/>
                  <a:pt x="351" y="211"/>
                  <a:pt x="351" y="211"/>
                </a:cubicBezTo>
                <a:cubicBezTo>
                  <a:pt x="351" y="126"/>
                  <a:pt x="351" y="126"/>
                  <a:pt x="351" y="126"/>
                </a:cubicBezTo>
                <a:cubicBezTo>
                  <a:pt x="351" y="126"/>
                  <a:pt x="351" y="126"/>
                  <a:pt x="351" y="126"/>
                </a:cubicBezTo>
                <a:cubicBezTo>
                  <a:pt x="351" y="125"/>
                  <a:pt x="351" y="125"/>
                  <a:pt x="351" y="125"/>
                </a:cubicBezTo>
                <a:cubicBezTo>
                  <a:pt x="351" y="125"/>
                  <a:pt x="351" y="124"/>
                  <a:pt x="351" y="124"/>
                </a:cubicBezTo>
                <a:cubicBezTo>
                  <a:pt x="351" y="124"/>
                  <a:pt x="351" y="124"/>
                  <a:pt x="351" y="124"/>
                </a:cubicBezTo>
                <a:cubicBezTo>
                  <a:pt x="351" y="123"/>
                  <a:pt x="351" y="123"/>
                  <a:pt x="351" y="123"/>
                </a:cubicBezTo>
                <a:cubicBezTo>
                  <a:pt x="351" y="123"/>
                  <a:pt x="351" y="123"/>
                  <a:pt x="351" y="122"/>
                </a:cubicBezTo>
                <a:cubicBezTo>
                  <a:pt x="351" y="122"/>
                  <a:pt x="351" y="122"/>
                  <a:pt x="351" y="122"/>
                </a:cubicBezTo>
                <a:cubicBezTo>
                  <a:pt x="351" y="122"/>
                  <a:pt x="350" y="121"/>
                  <a:pt x="350" y="121"/>
                </a:cubicBezTo>
                <a:cubicBezTo>
                  <a:pt x="350" y="121"/>
                  <a:pt x="350" y="121"/>
                  <a:pt x="350" y="121"/>
                </a:cubicBezTo>
                <a:cubicBezTo>
                  <a:pt x="350" y="121"/>
                  <a:pt x="350" y="120"/>
                  <a:pt x="350" y="120"/>
                </a:cubicBezTo>
                <a:cubicBezTo>
                  <a:pt x="350" y="120"/>
                  <a:pt x="350" y="120"/>
                  <a:pt x="350" y="120"/>
                </a:cubicBezTo>
                <a:cubicBezTo>
                  <a:pt x="349" y="119"/>
                  <a:pt x="349" y="119"/>
                  <a:pt x="349" y="119"/>
                </a:cubicBezTo>
                <a:cubicBezTo>
                  <a:pt x="349" y="119"/>
                  <a:pt x="349" y="119"/>
                  <a:pt x="349" y="119"/>
                </a:cubicBezTo>
                <a:cubicBezTo>
                  <a:pt x="349" y="118"/>
                  <a:pt x="349" y="118"/>
                  <a:pt x="349" y="118"/>
                </a:cubicBezTo>
                <a:cubicBezTo>
                  <a:pt x="348" y="118"/>
                  <a:pt x="348" y="118"/>
                  <a:pt x="348" y="118"/>
                </a:cubicBezTo>
                <a:cubicBezTo>
                  <a:pt x="348" y="117"/>
                  <a:pt x="348" y="117"/>
                  <a:pt x="348" y="117"/>
                </a:cubicBezTo>
                <a:cubicBezTo>
                  <a:pt x="348" y="117"/>
                  <a:pt x="347" y="117"/>
                  <a:pt x="347" y="117"/>
                </a:cubicBezTo>
                <a:cubicBezTo>
                  <a:pt x="347" y="117"/>
                  <a:pt x="347" y="116"/>
                  <a:pt x="347" y="116"/>
                </a:cubicBezTo>
                <a:cubicBezTo>
                  <a:pt x="347" y="116"/>
                  <a:pt x="346" y="116"/>
                  <a:pt x="346" y="116"/>
                </a:cubicBezTo>
                <a:cubicBezTo>
                  <a:pt x="346" y="116"/>
                  <a:pt x="346" y="116"/>
                  <a:pt x="346" y="116"/>
                </a:cubicBezTo>
                <a:cubicBezTo>
                  <a:pt x="346" y="115"/>
                  <a:pt x="345" y="115"/>
                  <a:pt x="345" y="115"/>
                </a:cubicBezTo>
                <a:cubicBezTo>
                  <a:pt x="345" y="115"/>
                  <a:pt x="345" y="115"/>
                  <a:pt x="345" y="115"/>
                </a:cubicBezTo>
                <a:cubicBezTo>
                  <a:pt x="272" y="73"/>
                  <a:pt x="272" y="73"/>
                  <a:pt x="272" y="73"/>
                </a:cubicBezTo>
                <a:cubicBezTo>
                  <a:pt x="272" y="55"/>
                  <a:pt x="272" y="55"/>
                  <a:pt x="272" y="55"/>
                </a:cubicBezTo>
                <a:cubicBezTo>
                  <a:pt x="272" y="55"/>
                  <a:pt x="272" y="54"/>
                  <a:pt x="272" y="54"/>
                </a:cubicBezTo>
                <a:cubicBezTo>
                  <a:pt x="272" y="54"/>
                  <a:pt x="272" y="54"/>
                  <a:pt x="272" y="54"/>
                </a:cubicBezTo>
                <a:cubicBezTo>
                  <a:pt x="272" y="54"/>
                  <a:pt x="272" y="53"/>
                  <a:pt x="272" y="53"/>
                </a:cubicBezTo>
                <a:cubicBezTo>
                  <a:pt x="272" y="53"/>
                  <a:pt x="272" y="53"/>
                  <a:pt x="272" y="53"/>
                </a:cubicBezTo>
                <a:cubicBezTo>
                  <a:pt x="272" y="53"/>
                  <a:pt x="271" y="52"/>
                  <a:pt x="271" y="52"/>
                </a:cubicBezTo>
                <a:cubicBezTo>
                  <a:pt x="271" y="52"/>
                  <a:pt x="271" y="52"/>
                  <a:pt x="271" y="52"/>
                </a:cubicBezTo>
                <a:cubicBezTo>
                  <a:pt x="271" y="52"/>
                  <a:pt x="271" y="52"/>
                  <a:pt x="271" y="51"/>
                </a:cubicBezTo>
                <a:cubicBezTo>
                  <a:pt x="271" y="51"/>
                  <a:pt x="271" y="51"/>
                  <a:pt x="271" y="51"/>
                </a:cubicBezTo>
                <a:cubicBezTo>
                  <a:pt x="271" y="51"/>
                  <a:pt x="271" y="51"/>
                  <a:pt x="271" y="51"/>
                </a:cubicBezTo>
                <a:cubicBezTo>
                  <a:pt x="271" y="51"/>
                  <a:pt x="271" y="50"/>
                  <a:pt x="271" y="50"/>
                </a:cubicBezTo>
                <a:cubicBezTo>
                  <a:pt x="271" y="50"/>
                  <a:pt x="271" y="50"/>
                  <a:pt x="271" y="50"/>
                </a:cubicBezTo>
                <a:cubicBezTo>
                  <a:pt x="271" y="50"/>
                  <a:pt x="271" y="50"/>
                  <a:pt x="271" y="50"/>
                </a:cubicBezTo>
                <a:cubicBezTo>
                  <a:pt x="270" y="49"/>
                  <a:pt x="270" y="49"/>
                  <a:pt x="270" y="49"/>
                </a:cubicBezTo>
                <a:cubicBezTo>
                  <a:pt x="270" y="49"/>
                  <a:pt x="270" y="49"/>
                  <a:pt x="270" y="49"/>
                </a:cubicBezTo>
                <a:cubicBezTo>
                  <a:pt x="270" y="49"/>
                  <a:pt x="270" y="49"/>
                  <a:pt x="270" y="48"/>
                </a:cubicBezTo>
                <a:cubicBezTo>
                  <a:pt x="270" y="48"/>
                  <a:pt x="270" y="48"/>
                  <a:pt x="270" y="48"/>
                </a:cubicBezTo>
                <a:cubicBezTo>
                  <a:pt x="270" y="48"/>
                  <a:pt x="270" y="48"/>
                  <a:pt x="270" y="48"/>
                </a:cubicBezTo>
                <a:cubicBezTo>
                  <a:pt x="269" y="48"/>
                  <a:pt x="269" y="48"/>
                  <a:pt x="269" y="47"/>
                </a:cubicBezTo>
                <a:cubicBezTo>
                  <a:pt x="269" y="47"/>
                  <a:pt x="269" y="47"/>
                  <a:pt x="269" y="47"/>
                </a:cubicBezTo>
                <a:cubicBezTo>
                  <a:pt x="269" y="47"/>
                  <a:pt x="269" y="47"/>
                  <a:pt x="269" y="47"/>
                </a:cubicBezTo>
                <a:cubicBezTo>
                  <a:pt x="269" y="47"/>
                  <a:pt x="269" y="47"/>
                  <a:pt x="269" y="46"/>
                </a:cubicBezTo>
                <a:cubicBezTo>
                  <a:pt x="268" y="46"/>
                  <a:pt x="268" y="46"/>
                  <a:pt x="268" y="46"/>
                </a:cubicBezTo>
                <a:cubicBezTo>
                  <a:pt x="268" y="46"/>
                  <a:pt x="268" y="46"/>
                  <a:pt x="268" y="46"/>
                </a:cubicBezTo>
                <a:cubicBezTo>
                  <a:pt x="268" y="46"/>
                  <a:pt x="268" y="46"/>
                  <a:pt x="268" y="46"/>
                </a:cubicBezTo>
                <a:cubicBezTo>
                  <a:pt x="268" y="45"/>
                  <a:pt x="267" y="45"/>
                  <a:pt x="267" y="45"/>
                </a:cubicBezTo>
                <a:cubicBezTo>
                  <a:pt x="267" y="45"/>
                  <a:pt x="267" y="45"/>
                  <a:pt x="267" y="45"/>
                </a:cubicBezTo>
                <a:cubicBezTo>
                  <a:pt x="267" y="45"/>
                  <a:pt x="267" y="45"/>
                  <a:pt x="267" y="45"/>
                </a:cubicBezTo>
                <a:cubicBezTo>
                  <a:pt x="267" y="45"/>
                  <a:pt x="266" y="45"/>
                  <a:pt x="266" y="44"/>
                </a:cubicBezTo>
                <a:cubicBezTo>
                  <a:pt x="266" y="44"/>
                  <a:pt x="266" y="44"/>
                  <a:pt x="266" y="44"/>
                </a:cubicBezTo>
                <a:cubicBezTo>
                  <a:pt x="266" y="44"/>
                  <a:pt x="266" y="44"/>
                  <a:pt x="266" y="44"/>
                </a:cubicBezTo>
                <a:cubicBezTo>
                  <a:pt x="266" y="44"/>
                  <a:pt x="265" y="44"/>
                  <a:pt x="265" y="44"/>
                </a:cubicBezTo>
                <a:cubicBezTo>
                  <a:pt x="265" y="44"/>
                  <a:pt x="265" y="44"/>
                  <a:pt x="265" y="44"/>
                </a:cubicBezTo>
                <a:cubicBezTo>
                  <a:pt x="265" y="44"/>
                  <a:pt x="265" y="44"/>
                  <a:pt x="265" y="44"/>
                </a:cubicBezTo>
                <a:cubicBezTo>
                  <a:pt x="192" y="2"/>
                  <a:pt x="192" y="2"/>
                  <a:pt x="192" y="2"/>
                </a:cubicBezTo>
                <a:cubicBezTo>
                  <a:pt x="188" y="0"/>
                  <a:pt x="184" y="0"/>
                  <a:pt x="180" y="2"/>
                </a:cubicBezTo>
                <a:cubicBezTo>
                  <a:pt x="107" y="44"/>
                  <a:pt x="107" y="44"/>
                  <a:pt x="107" y="44"/>
                </a:cubicBezTo>
                <a:cubicBezTo>
                  <a:pt x="107" y="44"/>
                  <a:pt x="107" y="44"/>
                  <a:pt x="107" y="44"/>
                </a:cubicBezTo>
                <a:cubicBezTo>
                  <a:pt x="107" y="44"/>
                  <a:pt x="107" y="44"/>
                  <a:pt x="107" y="44"/>
                </a:cubicBezTo>
                <a:cubicBezTo>
                  <a:pt x="107" y="44"/>
                  <a:pt x="106" y="44"/>
                  <a:pt x="106" y="44"/>
                </a:cubicBezTo>
                <a:cubicBezTo>
                  <a:pt x="106" y="44"/>
                  <a:pt x="106" y="44"/>
                  <a:pt x="106" y="44"/>
                </a:cubicBezTo>
                <a:cubicBezTo>
                  <a:pt x="106" y="44"/>
                  <a:pt x="106" y="44"/>
                  <a:pt x="106" y="44"/>
                </a:cubicBezTo>
                <a:cubicBezTo>
                  <a:pt x="106" y="44"/>
                  <a:pt x="105" y="45"/>
                  <a:pt x="105" y="45"/>
                </a:cubicBezTo>
                <a:cubicBezTo>
                  <a:pt x="105" y="45"/>
                  <a:pt x="105" y="45"/>
                  <a:pt x="105" y="45"/>
                </a:cubicBezTo>
                <a:cubicBezTo>
                  <a:pt x="105" y="45"/>
                  <a:pt x="105" y="45"/>
                  <a:pt x="105" y="45"/>
                </a:cubicBezTo>
                <a:cubicBezTo>
                  <a:pt x="105" y="45"/>
                  <a:pt x="104" y="45"/>
                  <a:pt x="104" y="45"/>
                </a:cubicBezTo>
                <a:cubicBezTo>
                  <a:pt x="104" y="46"/>
                  <a:pt x="104" y="46"/>
                  <a:pt x="104" y="46"/>
                </a:cubicBezTo>
                <a:cubicBezTo>
                  <a:pt x="104" y="46"/>
                  <a:pt x="104" y="46"/>
                  <a:pt x="104" y="46"/>
                </a:cubicBezTo>
                <a:cubicBezTo>
                  <a:pt x="104" y="46"/>
                  <a:pt x="104" y="46"/>
                  <a:pt x="103" y="46"/>
                </a:cubicBezTo>
                <a:cubicBezTo>
                  <a:pt x="103" y="46"/>
                  <a:pt x="103" y="47"/>
                  <a:pt x="103" y="47"/>
                </a:cubicBezTo>
                <a:cubicBezTo>
                  <a:pt x="103" y="47"/>
                  <a:pt x="103" y="47"/>
                  <a:pt x="103" y="47"/>
                </a:cubicBezTo>
                <a:cubicBezTo>
                  <a:pt x="103" y="47"/>
                  <a:pt x="103" y="47"/>
                  <a:pt x="103" y="47"/>
                </a:cubicBezTo>
                <a:cubicBezTo>
                  <a:pt x="103" y="47"/>
                  <a:pt x="103" y="48"/>
                  <a:pt x="102" y="48"/>
                </a:cubicBezTo>
                <a:cubicBezTo>
                  <a:pt x="102" y="48"/>
                  <a:pt x="102" y="48"/>
                  <a:pt x="102" y="48"/>
                </a:cubicBezTo>
                <a:cubicBezTo>
                  <a:pt x="102" y="48"/>
                  <a:pt x="102" y="48"/>
                  <a:pt x="102" y="48"/>
                </a:cubicBezTo>
                <a:cubicBezTo>
                  <a:pt x="102" y="49"/>
                  <a:pt x="102" y="49"/>
                  <a:pt x="102" y="49"/>
                </a:cubicBezTo>
                <a:cubicBezTo>
                  <a:pt x="102" y="49"/>
                  <a:pt x="102" y="49"/>
                  <a:pt x="102" y="49"/>
                </a:cubicBezTo>
                <a:cubicBezTo>
                  <a:pt x="102" y="49"/>
                  <a:pt x="102" y="49"/>
                  <a:pt x="101" y="50"/>
                </a:cubicBezTo>
                <a:cubicBezTo>
                  <a:pt x="101" y="50"/>
                  <a:pt x="101" y="50"/>
                  <a:pt x="101" y="50"/>
                </a:cubicBezTo>
                <a:cubicBezTo>
                  <a:pt x="101" y="50"/>
                  <a:pt x="101" y="50"/>
                  <a:pt x="101" y="50"/>
                </a:cubicBezTo>
                <a:cubicBezTo>
                  <a:pt x="101" y="50"/>
                  <a:pt x="101" y="51"/>
                  <a:pt x="101" y="51"/>
                </a:cubicBezTo>
                <a:cubicBezTo>
                  <a:pt x="101" y="51"/>
                  <a:pt x="101" y="51"/>
                  <a:pt x="101" y="51"/>
                </a:cubicBezTo>
                <a:cubicBezTo>
                  <a:pt x="101" y="51"/>
                  <a:pt x="101" y="51"/>
                  <a:pt x="101" y="51"/>
                </a:cubicBezTo>
                <a:cubicBezTo>
                  <a:pt x="101" y="52"/>
                  <a:pt x="101" y="52"/>
                  <a:pt x="101" y="52"/>
                </a:cubicBezTo>
                <a:cubicBezTo>
                  <a:pt x="101" y="52"/>
                  <a:pt x="101" y="52"/>
                  <a:pt x="101" y="52"/>
                </a:cubicBezTo>
                <a:cubicBezTo>
                  <a:pt x="101" y="52"/>
                  <a:pt x="101" y="53"/>
                  <a:pt x="100" y="53"/>
                </a:cubicBezTo>
                <a:cubicBezTo>
                  <a:pt x="100" y="53"/>
                  <a:pt x="100" y="53"/>
                  <a:pt x="100" y="53"/>
                </a:cubicBezTo>
                <a:cubicBezTo>
                  <a:pt x="100" y="53"/>
                  <a:pt x="100" y="53"/>
                  <a:pt x="100" y="54"/>
                </a:cubicBezTo>
                <a:cubicBezTo>
                  <a:pt x="100" y="54"/>
                  <a:pt x="100" y="54"/>
                  <a:pt x="100" y="54"/>
                </a:cubicBezTo>
                <a:cubicBezTo>
                  <a:pt x="100" y="54"/>
                  <a:pt x="100" y="54"/>
                  <a:pt x="100" y="55"/>
                </a:cubicBezTo>
                <a:cubicBezTo>
                  <a:pt x="100" y="55"/>
                  <a:pt x="100" y="55"/>
                  <a:pt x="100" y="55"/>
                </a:cubicBezTo>
                <a:cubicBezTo>
                  <a:pt x="100" y="55"/>
                  <a:pt x="100" y="55"/>
                  <a:pt x="100" y="55"/>
                </a:cubicBezTo>
                <a:cubicBezTo>
                  <a:pt x="100" y="55"/>
                  <a:pt x="100" y="55"/>
                  <a:pt x="100" y="55"/>
                </a:cubicBezTo>
                <a:cubicBezTo>
                  <a:pt x="100" y="73"/>
                  <a:pt x="100" y="73"/>
                  <a:pt x="100" y="73"/>
                </a:cubicBezTo>
                <a:cubicBezTo>
                  <a:pt x="27" y="115"/>
                  <a:pt x="27" y="115"/>
                  <a:pt x="27" y="115"/>
                </a:cubicBezTo>
                <a:cubicBezTo>
                  <a:pt x="27" y="115"/>
                  <a:pt x="27" y="115"/>
                  <a:pt x="27" y="115"/>
                </a:cubicBezTo>
                <a:cubicBezTo>
                  <a:pt x="27" y="115"/>
                  <a:pt x="26" y="115"/>
                  <a:pt x="26" y="115"/>
                </a:cubicBezTo>
                <a:cubicBezTo>
                  <a:pt x="26" y="116"/>
                  <a:pt x="26" y="116"/>
                  <a:pt x="26" y="116"/>
                </a:cubicBezTo>
                <a:cubicBezTo>
                  <a:pt x="26" y="116"/>
                  <a:pt x="25" y="116"/>
                  <a:pt x="25" y="116"/>
                </a:cubicBezTo>
                <a:cubicBezTo>
                  <a:pt x="25" y="116"/>
                  <a:pt x="25" y="117"/>
                  <a:pt x="25" y="117"/>
                </a:cubicBezTo>
                <a:cubicBezTo>
                  <a:pt x="25" y="117"/>
                  <a:pt x="24" y="117"/>
                  <a:pt x="24" y="117"/>
                </a:cubicBezTo>
                <a:cubicBezTo>
                  <a:pt x="24" y="117"/>
                  <a:pt x="24" y="117"/>
                  <a:pt x="24" y="118"/>
                </a:cubicBezTo>
                <a:cubicBezTo>
                  <a:pt x="24" y="118"/>
                  <a:pt x="24" y="118"/>
                  <a:pt x="23" y="118"/>
                </a:cubicBezTo>
                <a:cubicBezTo>
                  <a:pt x="23" y="118"/>
                  <a:pt x="23" y="118"/>
                  <a:pt x="23" y="119"/>
                </a:cubicBezTo>
                <a:cubicBezTo>
                  <a:pt x="23" y="119"/>
                  <a:pt x="23" y="119"/>
                  <a:pt x="23" y="119"/>
                </a:cubicBezTo>
                <a:cubicBezTo>
                  <a:pt x="23" y="119"/>
                  <a:pt x="23" y="119"/>
                  <a:pt x="22" y="120"/>
                </a:cubicBezTo>
                <a:cubicBezTo>
                  <a:pt x="22" y="120"/>
                  <a:pt x="22" y="120"/>
                  <a:pt x="22" y="120"/>
                </a:cubicBezTo>
                <a:cubicBezTo>
                  <a:pt x="22" y="120"/>
                  <a:pt x="22" y="120"/>
                  <a:pt x="22" y="121"/>
                </a:cubicBezTo>
                <a:cubicBezTo>
                  <a:pt x="22" y="121"/>
                  <a:pt x="22" y="121"/>
                  <a:pt x="22" y="121"/>
                </a:cubicBezTo>
                <a:cubicBezTo>
                  <a:pt x="22" y="121"/>
                  <a:pt x="21" y="122"/>
                  <a:pt x="21" y="122"/>
                </a:cubicBezTo>
                <a:cubicBezTo>
                  <a:pt x="21" y="122"/>
                  <a:pt x="21" y="122"/>
                  <a:pt x="21" y="122"/>
                </a:cubicBezTo>
                <a:cubicBezTo>
                  <a:pt x="21" y="123"/>
                  <a:pt x="21" y="123"/>
                  <a:pt x="21" y="123"/>
                </a:cubicBezTo>
                <a:cubicBezTo>
                  <a:pt x="21" y="123"/>
                  <a:pt x="21" y="123"/>
                  <a:pt x="21" y="124"/>
                </a:cubicBezTo>
                <a:cubicBezTo>
                  <a:pt x="21" y="124"/>
                  <a:pt x="21" y="124"/>
                  <a:pt x="21" y="124"/>
                </a:cubicBezTo>
                <a:cubicBezTo>
                  <a:pt x="21" y="124"/>
                  <a:pt x="21" y="125"/>
                  <a:pt x="21" y="125"/>
                </a:cubicBezTo>
                <a:cubicBezTo>
                  <a:pt x="21" y="125"/>
                  <a:pt x="21" y="125"/>
                  <a:pt x="21" y="126"/>
                </a:cubicBezTo>
                <a:cubicBezTo>
                  <a:pt x="21" y="126"/>
                  <a:pt x="21" y="126"/>
                  <a:pt x="21" y="126"/>
                </a:cubicBezTo>
                <a:cubicBezTo>
                  <a:pt x="21" y="211"/>
                  <a:pt x="21" y="211"/>
                  <a:pt x="21" y="211"/>
                </a:cubicBezTo>
                <a:cubicBezTo>
                  <a:pt x="7" y="219"/>
                  <a:pt x="7" y="219"/>
                  <a:pt x="7" y="219"/>
                </a:cubicBezTo>
                <a:cubicBezTo>
                  <a:pt x="7" y="219"/>
                  <a:pt x="7" y="219"/>
                  <a:pt x="7" y="219"/>
                </a:cubicBezTo>
                <a:cubicBezTo>
                  <a:pt x="7" y="219"/>
                  <a:pt x="7" y="219"/>
                  <a:pt x="7" y="219"/>
                </a:cubicBezTo>
                <a:cubicBezTo>
                  <a:pt x="6" y="219"/>
                  <a:pt x="6" y="220"/>
                  <a:pt x="6" y="220"/>
                </a:cubicBezTo>
                <a:cubicBezTo>
                  <a:pt x="6" y="220"/>
                  <a:pt x="6" y="220"/>
                  <a:pt x="6" y="220"/>
                </a:cubicBezTo>
                <a:cubicBezTo>
                  <a:pt x="6" y="220"/>
                  <a:pt x="6" y="220"/>
                  <a:pt x="5" y="220"/>
                </a:cubicBezTo>
                <a:cubicBezTo>
                  <a:pt x="5" y="220"/>
                  <a:pt x="5" y="220"/>
                  <a:pt x="5" y="220"/>
                </a:cubicBezTo>
                <a:cubicBezTo>
                  <a:pt x="5" y="220"/>
                  <a:pt x="5" y="221"/>
                  <a:pt x="5" y="221"/>
                </a:cubicBezTo>
                <a:cubicBezTo>
                  <a:pt x="5" y="221"/>
                  <a:pt x="5" y="221"/>
                  <a:pt x="5" y="221"/>
                </a:cubicBezTo>
                <a:cubicBezTo>
                  <a:pt x="4" y="221"/>
                  <a:pt x="4" y="221"/>
                  <a:pt x="4" y="221"/>
                </a:cubicBezTo>
                <a:cubicBezTo>
                  <a:pt x="4" y="221"/>
                  <a:pt x="4" y="221"/>
                  <a:pt x="4" y="221"/>
                </a:cubicBezTo>
                <a:cubicBezTo>
                  <a:pt x="4" y="222"/>
                  <a:pt x="4" y="222"/>
                  <a:pt x="4" y="222"/>
                </a:cubicBezTo>
                <a:cubicBezTo>
                  <a:pt x="3" y="222"/>
                  <a:pt x="3" y="222"/>
                  <a:pt x="3" y="222"/>
                </a:cubicBezTo>
                <a:cubicBezTo>
                  <a:pt x="3" y="222"/>
                  <a:pt x="3" y="222"/>
                  <a:pt x="3" y="222"/>
                </a:cubicBezTo>
                <a:cubicBezTo>
                  <a:pt x="3" y="223"/>
                  <a:pt x="3" y="223"/>
                  <a:pt x="3" y="223"/>
                </a:cubicBezTo>
                <a:cubicBezTo>
                  <a:pt x="3" y="223"/>
                  <a:pt x="3" y="223"/>
                  <a:pt x="3" y="223"/>
                </a:cubicBezTo>
                <a:cubicBezTo>
                  <a:pt x="2" y="223"/>
                  <a:pt x="2" y="223"/>
                  <a:pt x="2" y="223"/>
                </a:cubicBezTo>
                <a:cubicBezTo>
                  <a:pt x="2" y="224"/>
                  <a:pt x="2" y="224"/>
                  <a:pt x="2" y="224"/>
                </a:cubicBezTo>
                <a:cubicBezTo>
                  <a:pt x="2" y="224"/>
                  <a:pt x="2" y="224"/>
                  <a:pt x="2" y="224"/>
                </a:cubicBezTo>
                <a:cubicBezTo>
                  <a:pt x="2" y="224"/>
                  <a:pt x="2" y="224"/>
                  <a:pt x="2" y="225"/>
                </a:cubicBezTo>
                <a:cubicBezTo>
                  <a:pt x="2" y="225"/>
                  <a:pt x="2" y="225"/>
                  <a:pt x="2" y="225"/>
                </a:cubicBezTo>
                <a:cubicBezTo>
                  <a:pt x="1" y="225"/>
                  <a:pt x="1" y="225"/>
                  <a:pt x="1" y="225"/>
                </a:cubicBezTo>
                <a:cubicBezTo>
                  <a:pt x="1" y="225"/>
                  <a:pt x="1" y="225"/>
                  <a:pt x="1" y="226"/>
                </a:cubicBezTo>
                <a:cubicBezTo>
                  <a:pt x="1" y="226"/>
                  <a:pt x="1" y="226"/>
                  <a:pt x="1" y="226"/>
                </a:cubicBezTo>
                <a:cubicBezTo>
                  <a:pt x="1" y="226"/>
                  <a:pt x="1" y="226"/>
                  <a:pt x="1" y="226"/>
                </a:cubicBezTo>
                <a:cubicBezTo>
                  <a:pt x="1" y="227"/>
                  <a:pt x="1" y="227"/>
                  <a:pt x="1" y="227"/>
                </a:cubicBezTo>
                <a:cubicBezTo>
                  <a:pt x="1" y="227"/>
                  <a:pt x="1" y="227"/>
                  <a:pt x="1" y="227"/>
                </a:cubicBezTo>
                <a:cubicBezTo>
                  <a:pt x="1" y="227"/>
                  <a:pt x="1" y="228"/>
                  <a:pt x="1" y="228"/>
                </a:cubicBezTo>
                <a:cubicBezTo>
                  <a:pt x="0" y="228"/>
                  <a:pt x="0" y="228"/>
                  <a:pt x="0" y="228"/>
                </a:cubicBezTo>
                <a:cubicBezTo>
                  <a:pt x="0" y="228"/>
                  <a:pt x="0" y="228"/>
                  <a:pt x="0" y="229"/>
                </a:cubicBezTo>
                <a:cubicBezTo>
                  <a:pt x="0" y="229"/>
                  <a:pt x="0" y="229"/>
                  <a:pt x="0" y="229"/>
                </a:cubicBezTo>
                <a:cubicBezTo>
                  <a:pt x="0" y="229"/>
                  <a:pt x="0" y="229"/>
                  <a:pt x="0" y="229"/>
                </a:cubicBezTo>
                <a:cubicBezTo>
                  <a:pt x="0" y="230"/>
                  <a:pt x="0" y="230"/>
                  <a:pt x="0" y="230"/>
                </a:cubicBezTo>
                <a:cubicBezTo>
                  <a:pt x="0" y="230"/>
                  <a:pt x="0" y="230"/>
                  <a:pt x="0" y="230"/>
                </a:cubicBezTo>
                <a:cubicBezTo>
                  <a:pt x="0" y="230"/>
                  <a:pt x="0" y="230"/>
                  <a:pt x="0" y="230"/>
                </a:cubicBezTo>
                <a:cubicBezTo>
                  <a:pt x="0" y="230"/>
                  <a:pt x="0" y="230"/>
                  <a:pt x="0" y="230"/>
                </a:cubicBezTo>
                <a:cubicBezTo>
                  <a:pt x="0" y="230"/>
                  <a:pt x="0" y="230"/>
                  <a:pt x="0" y="230"/>
                </a:cubicBezTo>
                <a:cubicBezTo>
                  <a:pt x="0" y="314"/>
                  <a:pt x="0" y="314"/>
                  <a:pt x="0" y="314"/>
                </a:cubicBezTo>
                <a:cubicBezTo>
                  <a:pt x="0" y="319"/>
                  <a:pt x="3" y="323"/>
                  <a:pt x="7" y="325"/>
                </a:cubicBezTo>
                <a:cubicBezTo>
                  <a:pt x="80" y="367"/>
                  <a:pt x="80" y="367"/>
                  <a:pt x="80" y="367"/>
                </a:cubicBezTo>
                <a:cubicBezTo>
                  <a:pt x="81" y="368"/>
                  <a:pt x="84" y="369"/>
                  <a:pt x="86" y="369"/>
                </a:cubicBezTo>
                <a:cubicBezTo>
                  <a:pt x="88" y="369"/>
                  <a:pt x="90" y="368"/>
                  <a:pt x="92" y="367"/>
                </a:cubicBezTo>
                <a:cubicBezTo>
                  <a:pt x="92" y="367"/>
                  <a:pt x="93" y="367"/>
                  <a:pt x="93" y="367"/>
                </a:cubicBezTo>
                <a:cubicBezTo>
                  <a:pt x="107" y="358"/>
                  <a:pt x="107" y="358"/>
                  <a:pt x="107" y="358"/>
                </a:cubicBezTo>
                <a:cubicBezTo>
                  <a:pt x="180" y="400"/>
                  <a:pt x="180" y="400"/>
                  <a:pt x="180" y="400"/>
                </a:cubicBezTo>
                <a:cubicBezTo>
                  <a:pt x="182" y="401"/>
                  <a:pt x="184" y="401"/>
                  <a:pt x="186" y="401"/>
                </a:cubicBezTo>
                <a:cubicBezTo>
                  <a:pt x="189" y="401"/>
                  <a:pt x="191" y="401"/>
                  <a:pt x="193" y="399"/>
                </a:cubicBezTo>
                <a:cubicBezTo>
                  <a:pt x="264" y="358"/>
                  <a:pt x="264" y="358"/>
                  <a:pt x="264" y="358"/>
                </a:cubicBezTo>
                <a:cubicBezTo>
                  <a:pt x="280" y="367"/>
                  <a:pt x="280" y="367"/>
                  <a:pt x="280" y="367"/>
                </a:cubicBezTo>
                <a:cubicBezTo>
                  <a:pt x="282" y="368"/>
                  <a:pt x="284" y="369"/>
                  <a:pt x="286" y="369"/>
                </a:cubicBezTo>
                <a:cubicBezTo>
                  <a:pt x="288" y="369"/>
                  <a:pt x="291" y="368"/>
                  <a:pt x="293" y="367"/>
                </a:cubicBezTo>
                <a:cubicBezTo>
                  <a:pt x="293" y="367"/>
                  <a:pt x="293" y="367"/>
                  <a:pt x="293" y="367"/>
                </a:cubicBezTo>
                <a:cubicBezTo>
                  <a:pt x="365" y="325"/>
                  <a:pt x="365" y="325"/>
                  <a:pt x="365" y="325"/>
                </a:cubicBezTo>
                <a:cubicBezTo>
                  <a:pt x="369" y="323"/>
                  <a:pt x="372" y="319"/>
                  <a:pt x="372" y="314"/>
                </a:cubicBezTo>
                <a:cubicBezTo>
                  <a:pt x="372" y="231"/>
                  <a:pt x="372" y="231"/>
                  <a:pt x="372" y="231"/>
                </a:cubicBezTo>
                <a:cubicBezTo>
                  <a:pt x="372" y="230"/>
                  <a:pt x="372" y="230"/>
                  <a:pt x="372" y="230"/>
                </a:cubicBezTo>
                <a:close/>
                <a:moveTo>
                  <a:pt x="333" y="231"/>
                </a:moveTo>
                <a:cubicBezTo>
                  <a:pt x="286" y="257"/>
                  <a:pt x="286" y="257"/>
                  <a:pt x="286" y="257"/>
                </a:cubicBezTo>
                <a:cubicBezTo>
                  <a:pt x="239" y="230"/>
                  <a:pt x="239" y="230"/>
                  <a:pt x="239" y="230"/>
                </a:cubicBezTo>
                <a:cubicBezTo>
                  <a:pt x="286" y="204"/>
                  <a:pt x="286" y="204"/>
                  <a:pt x="286" y="204"/>
                </a:cubicBezTo>
                <a:lnTo>
                  <a:pt x="333" y="231"/>
                </a:lnTo>
                <a:close/>
                <a:moveTo>
                  <a:pt x="226" y="253"/>
                </a:moveTo>
                <a:cubicBezTo>
                  <a:pt x="273" y="280"/>
                  <a:pt x="273" y="280"/>
                  <a:pt x="273" y="280"/>
                </a:cubicBezTo>
                <a:cubicBezTo>
                  <a:pt x="273" y="334"/>
                  <a:pt x="273" y="334"/>
                  <a:pt x="273" y="334"/>
                </a:cubicBezTo>
                <a:cubicBezTo>
                  <a:pt x="226" y="307"/>
                  <a:pt x="226" y="307"/>
                  <a:pt x="226" y="307"/>
                </a:cubicBezTo>
                <a:lnTo>
                  <a:pt x="226" y="253"/>
                </a:lnTo>
                <a:close/>
                <a:moveTo>
                  <a:pt x="126" y="77"/>
                </a:moveTo>
                <a:cubicBezTo>
                  <a:pt x="173" y="104"/>
                  <a:pt x="173" y="104"/>
                  <a:pt x="173" y="104"/>
                </a:cubicBezTo>
                <a:cubicBezTo>
                  <a:pt x="173" y="158"/>
                  <a:pt x="173" y="158"/>
                  <a:pt x="173" y="158"/>
                </a:cubicBezTo>
                <a:cubicBezTo>
                  <a:pt x="126" y="131"/>
                  <a:pt x="126" y="131"/>
                  <a:pt x="126" y="131"/>
                </a:cubicBezTo>
                <a:lnTo>
                  <a:pt x="126" y="77"/>
                </a:lnTo>
                <a:close/>
                <a:moveTo>
                  <a:pt x="199" y="104"/>
                </a:moveTo>
                <a:cubicBezTo>
                  <a:pt x="246" y="77"/>
                  <a:pt x="246" y="77"/>
                  <a:pt x="246" y="77"/>
                </a:cubicBezTo>
                <a:cubicBezTo>
                  <a:pt x="246" y="131"/>
                  <a:pt x="246" y="131"/>
                  <a:pt x="246" y="131"/>
                </a:cubicBezTo>
                <a:cubicBezTo>
                  <a:pt x="199" y="158"/>
                  <a:pt x="199" y="158"/>
                  <a:pt x="199" y="158"/>
                </a:cubicBezTo>
                <a:lnTo>
                  <a:pt x="199" y="104"/>
                </a:lnTo>
                <a:close/>
                <a:moveTo>
                  <a:pt x="186" y="28"/>
                </a:moveTo>
                <a:cubicBezTo>
                  <a:pt x="233" y="55"/>
                  <a:pt x="233" y="55"/>
                  <a:pt x="233" y="55"/>
                </a:cubicBezTo>
                <a:cubicBezTo>
                  <a:pt x="186" y="82"/>
                  <a:pt x="186" y="82"/>
                  <a:pt x="186" y="82"/>
                </a:cubicBezTo>
                <a:cubicBezTo>
                  <a:pt x="139" y="55"/>
                  <a:pt x="139" y="55"/>
                  <a:pt x="139" y="55"/>
                </a:cubicBezTo>
                <a:lnTo>
                  <a:pt x="186" y="28"/>
                </a:lnTo>
                <a:close/>
                <a:moveTo>
                  <a:pt x="99" y="334"/>
                </a:moveTo>
                <a:cubicBezTo>
                  <a:pt x="99" y="280"/>
                  <a:pt x="99" y="280"/>
                  <a:pt x="99" y="280"/>
                </a:cubicBezTo>
                <a:cubicBezTo>
                  <a:pt x="146" y="253"/>
                  <a:pt x="146" y="253"/>
                  <a:pt x="146" y="253"/>
                </a:cubicBezTo>
                <a:cubicBezTo>
                  <a:pt x="146" y="307"/>
                  <a:pt x="146" y="307"/>
                  <a:pt x="146" y="307"/>
                </a:cubicBezTo>
                <a:lnTo>
                  <a:pt x="99" y="334"/>
                </a:lnTo>
                <a:close/>
                <a:moveTo>
                  <a:pt x="86" y="257"/>
                </a:moveTo>
                <a:cubicBezTo>
                  <a:pt x="39" y="230"/>
                  <a:pt x="39" y="230"/>
                  <a:pt x="39" y="230"/>
                </a:cubicBezTo>
                <a:cubicBezTo>
                  <a:pt x="86" y="204"/>
                  <a:pt x="86" y="204"/>
                  <a:pt x="86" y="204"/>
                </a:cubicBezTo>
                <a:cubicBezTo>
                  <a:pt x="133" y="230"/>
                  <a:pt x="133" y="230"/>
                  <a:pt x="133" y="230"/>
                </a:cubicBezTo>
                <a:lnTo>
                  <a:pt x="86" y="257"/>
                </a:lnTo>
                <a:close/>
                <a:moveTo>
                  <a:pt x="26" y="253"/>
                </a:moveTo>
                <a:cubicBezTo>
                  <a:pt x="73" y="280"/>
                  <a:pt x="73" y="280"/>
                  <a:pt x="73" y="280"/>
                </a:cubicBezTo>
                <a:cubicBezTo>
                  <a:pt x="73" y="334"/>
                  <a:pt x="73" y="334"/>
                  <a:pt x="73" y="334"/>
                </a:cubicBezTo>
                <a:cubicBezTo>
                  <a:pt x="26" y="307"/>
                  <a:pt x="26" y="307"/>
                  <a:pt x="26" y="307"/>
                </a:cubicBezTo>
                <a:lnTo>
                  <a:pt x="26" y="253"/>
                </a:lnTo>
                <a:close/>
                <a:moveTo>
                  <a:pt x="186" y="374"/>
                </a:moveTo>
                <a:cubicBezTo>
                  <a:pt x="133" y="344"/>
                  <a:pt x="133" y="344"/>
                  <a:pt x="133" y="344"/>
                </a:cubicBezTo>
                <a:cubicBezTo>
                  <a:pt x="165" y="325"/>
                  <a:pt x="165" y="325"/>
                  <a:pt x="165" y="325"/>
                </a:cubicBezTo>
                <a:cubicBezTo>
                  <a:pt x="169" y="323"/>
                  <a:pt x="172" y="319"/>
                  <a:pt x="172" y="314"/>
                </a:cubicBezTo>
                <a:cubicBezTo>
                  <a:pt x="172" y="231"/>
                  <a:pt x="172" y="231"/>
                  <a:pt x="172" y="231"/>
                </a:cubicBezTo>
                <a:cubicBezTo>
                  <a:pt x="172" y="230"/>
                  <a:pt x="172" y="230"/>
                  <a:pt x="172" y="230"/>
                </a:cubicBezTo>
                <a:cubicBezTo>
                  <a:pt x="172" y="230"/>
                  <a:pt x="172" y="229"/>
                  <a:pt x="172" y="229"/>
                </a:cubicBezTo>
                <a:cubicBezTo>
                  <a:pt x="172" y="229"/>
                  <a:pt x="171" y="229"/>
                  <a:pt x="171" y="229"/>
                </a:cubicBezTo>
                <a:cubicBezTo>
                  <a:pt x="171" y="229"/>
                  <a:pt x="171" y="229"/>
                  <a:pt x="171" y="228"/>
                </a:cubicBezTo>
                <a:cubicBezTo>
                  <a:pt x="171" y="228"/>
                  <a:pt x="171" y="228"/>
                  <a:pt x="171" y="228"/>
                </a:cubicBezTo>
                <a:cubicBezTo>
                  <a:pt x="171" y="228"/>
                  <a:pt x="171" y="228"/>
                  <a:pt x="171" y="228"/>
                </a:cubicBezTo>
                <a:cubicBezTo>
                  <a:pt x="171" y="227"/>
                  <a:pt x="171" y="227"/>
                  <a:pt x="171" y="227"/>
                </a:cubicBezTo>
                <a:cubicBezTo>
                  <a:pt x="171" y="227"/>
                  <a:pt x="171" y="227"/>
                  <a:pt x="171" y="227"/>
                </a:cubicBezTo>
                <a:cubicBezTo>
                  <a:pt x="171" y="227"/>
                  <a:pt x="171" y="227"/>
                  <a:pt x="171" y="226"/>
                </a:cubicBezTo>
                <a:cubicBezTo>
                  <a:pt x="171" y="226"/>
                  <a:pt x="171" y="226"/>
                  <a:pt x="171" y="226"/>
                </a:cubicBezTo>
                <a:cubicBezTo>
                  <a:pt x="171" y="226"/>
                  <a:pt x="171" y="226"/>
                  <a:pt x="171" y="226"/>
                </a:cubicBezTo>
                <a:cubicBezTo>
                  <a:pt x="171" y="225"/>
                  <a:pt x="171" y="225"/>
                  <a:pt x="170" y="225"/>
                </a:cubicBezTo>
                <a:cubicBezTo>
                  <a:pt x="170" y="225"/>
                  <a:pt x="170" y="225"/>
                  <a:pt x="170" y="225"/>
                </a:cubicBezTo>
                <a:cubicBezTo>
                  <a:pt x="170" y="225"/>
                  <a:pt x="170" y="225"/>
                  <a:pt x="170" y="225"/>
                </a:cubicBezTo>
                <a:cubicBezTo>
                  <a:pt x="170" y="224"/>
                  <a:pt x="170" y="224"/>
                  <a:pt x="170" y="224"/>
                </a:cubicBezTo>
                <a:cubicBezTo>
                  <a:pt x="170" y="224"/>
                  <a:pt x="170" y="224"/>
                  <a:pt x="170" y="224"/>
                </a:cubicBezTo>
                <a:cubicBezTo>
                  <a:pt x="170" y="224"/>
                  <a:pt x="170" y="224"/>
                  <a:pt x="169" y="223"/>
                </a:cubicBezTo>
                <a:cubicBezTo>
                  <a:pt x="169" y="223"/>
                  <a:pt x="169" y="223"/>
                  <a:pt x="169" y="223"/>
                </a:cubicBezTo>
                <a:cubicBezTo>
                  <a:pt x="169" y="223"/>
                  <a:pt x="169" y="223"/>
                  <a:pt x="169" y="223"/>
                </a:cubicBezTo>
                <a:cubicBezTo>
                  <a:pt x="169" y="223"/>
                  <a:pt x="169" y="223"/>
                  <a:pt x="169" y="222"/>
                </a:cubicBezTo>
                <a:cubicBezTo>
                  <a:pt x="169" y="222"/>
                  <a:pt x="169" y="222"/>
                  <a:pt x="168" y="222"/>
                </a:cubicBezTo>
                <a:cubicBezTo>
                  <a:pt x="168" y="222"/>
                  <a:pt x="168" y="222"/>
                  <a:pt x="168" y="222"/>
                </a:cubicBezTo>
                <a:cubicBezTo>
                  <a:pt x="168" y="222"/>
                  <a:pt x="168" y="222"/>
                  <a:pt x="168" y="221"/>
                </a:cubicBezTo>
                <a:cubicBezTo>
                  <a:pt x="168" y="221"/>
                  <a:pt x="168" y="221"/>
                  <a:pt x="168" y="221"/>
                </a:cubicBezTo>
                <a:cubicBezTo>
                  <a:pt x="167" y="221"/>
                  <a:pt x="167" y="221"/>
                  <a:pt x="167" y="221"/>
                </a:cubicBezTo>
                <a:cubicBezTo>
                  <a:pt x="167" y="221"/>
                  <a:pt x="167" y="221"/>
                  <a:pt x="167" y="221"/>
                </a:cubicBezTo>
                <a:cubicBezTo>
                  <a:pt x="167" y="221"/>
                  <a:pt x="167" y="220"/>
                  <a:pt x="167" y="220"/>
                </a:cubicBezTo>
                <a:cubicBezTo>
                  <a:pt x="167" y="220"/>
                  <a:pt x="166" y="220"/>
                  <a:pt x="166" y="220"/>
                </a:cubicBezTo>
                <a:cubicBezTo>
                  <a:pt x="166" y="220"/>
                  <a:pt x="166" y="220"/>
                  <a:pt x="166" y="220"/>
                </a:cubicBezTo>
                <a:cubicBezTo>
                  <a:pt x="166" y="220"/>
                  <a:pt x="166" y="220"/>
                  <a:pt x="166" y="220"/>
                </a:cubicBezTo>
                <a:cubicBezTo>
                  <a:pt x="165" y="220"/>
                  <a:pt x="165" y="220"/>
                  <a:pt x="165" y="219"/>
                </a:cubicBezTo>
                <a:cubicBezTo>
                  <a:pt x="165" y="219"/>
                  <a:pt x="165" y="219"/>
                  <a:pt x="165" y="219"/>
                </a:cubicBezTo>
                <a:cubicBezTo>
                  <a:pt x="165" y="219"/>
                  <a:pt x="165" y="219"/>
                  <a:pt x="165" y="219"/>
                </a:cubicBezTo>
                <a:cubicBezTo>
                  <a:pt x="92" y="178"/>
                  <a:pt x="92" y="178"/>
                  <a:pt x="92" y="178"/>
                </a:cubicBezTo>
                <a:cubicBezTo>
                  <a:pt x="88" y="175"/>
                  <a:pt x="83" y="175"/>
                  <a:pt x="80" y="178"/>
                </a:cubicBezTo>
                <a:cubicBezTo>
                  <a:pt x="46" y="197"/>
                  <a:pt x="46" y="197"/>
                  <a:pt x="46" y="197"/>
                </a:cubicBezTo>
                <a:cubicBezTo>
                  <a:pt x="46" y="133"/>
                  <a:pt x="46" y="133"/>
                  <a:pt x="46" y="133"/>
                </a:cubicBezTo>
                <a:cubicBezTo>
                  <a:pt x="100" y="103"/>
                  <a:pt x="100" y="103"/>
                  <a:pt x="100" y="103"/>
                </a:cubicBezTo>
                <a:cubicBezTo>
                  <a:pt x="100" y="139"/>
                  <a:pt x="100" y="139"/>
                  <a:pt x="100" y="139"/>
                </a:cubicBezTo>
                <a:cubicBezTo>
                  <a:pt x="100" y="143"/>
                  <a:pt x="103" y="147"/>
                  <a:pt x="107" y="150"/>
                </a:cubicBezTo>
                <a:cubicBezTo>
                  <a:pt x="180" y="191"/>
                  <a:pt x="180" y="191"/>
                  <a:pt x="180" y="191"/>
                </a:cubicBezTo>
                <a:cubicBezTo>
                  <a:pt x="182" y="193"/>
                  <a:pt x="184" y="193"/>
                  <a:pt x="186" y="193"/>
                </a:cubicBezTo>
                <a:cubicBezTo>
                  <a:pt x="188" y="193"/>
                  <a:pt x="190" y="192"/>
                  <a:pt x="192" y="191"/>
                </a:cubicBezTo>
                <a:cubicBezTo>
                  <a:pt x="193" y="191"/>
                  <a:pt x="193" y="191"/>
                  <a:pt x="193" y="191"/>
                </a:cubicBezTo>
                <a:cubicBezTo>
                  <a:pt x="265" y="150"/>
                  <a:pt x="265" y="150"/>
                  <a:pt x="265" y="150"/>
                </a:cubicBezTo>
                <a:cubicBezTo>
                  <a:pt x="269" y="147"/>
                  <a:pt x="272" y="143"/>
                  <a:pt x="272" y="139"/>
                </a:cubicBezTo>
                <a:cubicBezTo>
                  <a:pt x="272" y="103"/>
                  <a:pt x="272" y="103"/>
                  <a:pt x="272" y="103"/>
                </a:cubicBezTo>
                <a:cubicBezTo>
                  <a:pt x="326" y="133"/>
                  <a:pt x="326" y="133"/>
                  <a:pt x="326" y="133"/>
                </a:cubicBezTo>
                <a:cubicBezTo>
                  <a:pt x="326" y="197"/>
                  <a:pt x="326" y="197"/>
                  <a:pt x="326" y="197"/>
                </a:cubicBezTo>
                <a:cubicBezTo>
                  <a:pt x="292" y="178"/>
                  <a:pt x="292" y="178"/>
                  <a:pt x="292" y="178"/>
                </a:cubicBezTo>
                <a:cubicBezTo>
                  <a:pt x="289" y="175"/>
                  <a:pt x="284" y="175"/>
                  <a:pt x="280" y="178"/>
                </a:cubicBezTo>
                <a:cubicBezTo>
                  <a:pt x="207" y="219"/>
                  <a:pt x="207" y="219"/>
                  <a:pt x="207" y="219"/>
                </a:cubicBezTo>
                <a:cubicBezTo>
                  <a:pt x="207" y="219"/>
                  <a:pt x="207" y="219"/>
                  <a:pt x="207" y="219"/>
                </a:cubicBezTo>
                <a:cubicBezTo>
                  <a:pt x="207" y="219"/>
                  <a:pt x="207" y="219"/>
                  <a:pt x="207" y="219"/>
                </a:cubicBezTo>
                <a:cubicBezTo>
                  <a:pt x="207" y="219"/>
                  <a:pt x="207" y="220"/>
                  <a:pt x="207" y="220"/>
                </a:cubicBezTo>
                <a:cubicBezTo>
                  <a:pt x="206" y="220"/>
                  <a:pt x="206" y="220"/>
                  <a:pt x="206" y="220"/>
                </a:cubicBezTo>
                <a:cubicBezTo>
                  <a:pt x="206" y="220"/>
                  <a:pt x="206" y="220"/>
                  <a:pt x="206" y="220"/>
                </a:cubicBezTo>
                <a:cubicBezTo>
                  <a:pt x="206" y="220"/>
                  <a:pt x="206" y="220"/>
                  <a:pt x="205" y="220"/>
                </a:cubicBezTo>
                <a:cubicBezTo>
                  <a:pt x="205" y="220"/>
                  <a:pt x="205" y="221"/>
                  <a:pt x="205" y="221"/>
                </a:cubicBezTo>
                <a:cubicBezTo>
                  <a:pt x="205" y="221"/>
                  <a:pt x="205" y="221"/>
                  <a:pt x="205" y="221"/>
                </a:cubicBezTo>
                <a:cubicBezTo>
                  <a:pt x="205" y="221"/>
                  <a:pt x="205" y="221"/>
                  <a:pt x="204" y="221"/>
                </a:cubicBezTo>
                <a:cubicBezTo>
                  <a:pt x="204" y="221"/>
                  <a:pt x="204" y="221"/>
                  <a:pt x="204" y="221"/>
                </a:cubicBezTo>
                <a:cubicBezTo>
                  <a:pt x="204" y="222"/>
                  <a:pt x="204" y="222"/>
                  <a:pt x="204" y="222"/>
                </a:cubicBezTo>
                <a:cubicBezTo>
                  <a:pt x="204" y="222"/>
                  <a:pt x="204" y="222"/>
                  <a:pt x="204" y="222"/>
                </a:cubicBezTo>
                <a:cubicBezTo>
                  <a:pt x="203" y="222"/>
                  <a:pt x="203" y="222"/>
                  <a:pt x="203" y="222"/>
                </a:cubicBezTo>
                <a:cubicBezTo>
                  <a:pt x="203" y="222"/>
                  <a:pt x="203" y="223"/>
                  <a:pt x="203" y="223"/>
                </a:cubicBezTo>
                <a:cubicBezTo>
                  <a:pt x="203" y="223"/>
                  <a:pt x="203" y="223"/>
                  <a:pt x="203" y="223"/>
                </a:cubicBezTo>
                <a:cubicBezTo>
                  <a:pt x="203" y="223"/>
                  <a:pt x="203" y="223"/>
                  <a:pt x="203" y="223"/>
                </a:cubicBezTo>
                <a:cubicBezTo>
                  <a:pt x="202" y="223"/>
                  <a:pt x="202" y="224"/>
                  <a:pt x="202" y="224"/>
                </a:cubicBezTo>
                <a:cubicBezTo>
                  <a:pt x="202" y="224"/>
                  <a:pt x="202" y="224"/>
                  <a:pt x="202" y="224"/>
                </a:cubicBezTo>
                <a:cubicBezTo>
                  <a:pt x="202" y="224"/>
                  <a:pt x="202" y="224"/>
                  <a:pt x="202" y="224"/>
                </a:cubicBezTo>
                <a:cubicBezTo>
                  <a:pt x="202" y="225"/>
                  <a:pt x="202" y="225"/>
                  <a:pt x="202" y="225"/>
                </a:cubicBezTo>
                <a:cubicBezTo>
                  <a:pt x="202" y="225"/>
                  <a:pt x="202" y="225"/>
                  <a:pt x="202" y="225"/>
                </a:cubicBezTo>
                <a:cubicBezTo>
                  <a:pt x="202" y="225"/>
                  <a:pt x="201" y="225"/>
                  <a:pt x="201" y="226"/>
                </a:cubicBezTo>
                <a:cubicBezTo>
                  <a:pt x="201" y="226"/>
                  <a:pt x="201" y="226"/>
                  <a:pt x="201" y="226"/>
                </a:cubicBezTo>
                <a:cubicBezTo>
                  <a:pt x="201" y="226"/>
                  <a:pt x="201" y="226"/>
                  <a:pt x="201" y="226"/>
                </a:cubicBezTo>
                <a:cubicBezTo>
                  <a:pt x="201" y="226"/>
                  <a:pt x="201" y="227"/>
                  <a:pt x="201" y="227"/>
                </a:cubicBezTo>
                <a:cubicBezTo>
                  <a:pt x="201" y="227"/>
                  <a:pt x="201" y="227"/>
                  <a:pt x="201" y="227"/>
                </a:cubicBezTo>
                <a:cubicBezTo>
                  <a:pt x="201" y="227"/>
                  <a:pt x="201" y="227"/>
                  <a:pt x="201" y="228"/>
                </a:cubicBezTo>
                <a:cubicBezTo>
                  <a:pt x="201" y="228"/>
                  <a:pt x="201" y="228"/>
                  <a:pt x="201" y="228"/>
                </a:cubicBezTo>
                <a:cubicBezTo>
                  <a:pt x="201" y="228"/>
                  <a:pt x="201" y="228"/>
                  <a:pt x="201" y="228"/>
                </a:cubicBezTo>
                <a:cubicBezTo>
                  <a:pt x="201" y="229"/>
                  <a:pt x="201" y="229"/>
                  <a:pt x="201" y="229"/>
                </a:cubicBezTo>
                <a:cubicBezTo>
                  <a:pt x="201" y="229"/>
                  <a:pt x="201" y="229"/>
                  <a:pt x="200" y="229"/>
                </a:cubicBezTo>
                <a:cubicBezTo>
                  <a:pt x="200" y="229"/>
                  <a:pt x="200" y="230"/>
                  <a:pt x="200" y="230"/>
                </a:cubicBezTo>
                <a:cubicBezTo>
                  <a:pt x="200" y="230"/>
                  <a:pt x="200" y="230"/>
                  <a:pt x="200" y="230"/>
                </a:cubicBezTo>
                <a:cubicBezTo>
                  <a:pt x="200" y="230"/>
                  <a:pt x="200" y="230"/>
                  <a:pt x="200" y="230"/>
                </a:cubicBezTo>
                <a:cubicBezTo>
                  <a:pt x="200" y="230"/>
                  <a:pt x="200" y="230"/>
                  <a:pt x="200" y="230"/>
                </a:cubicBezTo>
                <a:cubicBezTo>
                  <a:pt x="200" y="230"/>
                  <a:pt x="200" y="230"/>
                  <a:pt x="200" y="230"/>
                </a:cubicBezTo>
                <a:cubicBezTo>
                  <a:pt x="200" y="314"/>
                  <a:pt x="200" y="314"/>
                  <a:pt x="200" y="314"/>
                </a:cubicBezTo>
                <a:cubicBezTo>
                  <a:pt x="200" y="319"/>
                  <a:pt x="203" y="323"/>
                  <a:pt x="207" y="325"/>
                </a:cubicBezTo>
                <a:cubicBezTo>
                  <a:pt x="239" y="344"/>
                  <a:pt x="239" y="344"/>
                  <a:pt x="239" y="344"/>
                </a:cubicBezTo>
                <a:lnTo>
                  <a:pt x="186" y="374"/>
                </a:lnTo>
                <a:close/>
                <a:moveTo>
                  <a:pt x="299" y="334"/>
                </a:moveTo>
                <a:cubicBezTo>
                  <a:pt x="299" y="280"/>
                  <a:pt x="299" y="280"/>
                  <a:pt x="299" y="280"/>
                </a:cubicBezTo>
                <a:cubicBezTo>
                  <a:pt x="346" y="253"/>
                  <a:pt x="346" y="253"/>
                  <a:pt x="346" y="253"/>
                </a:cubicBezTo>
                <a:cubicBezTo>
                  <a:pt x="346" y="307"/>
                  <a:pt x="346" y="307"/>
                  <a:pt x="346" y="307"/>
                </a:cubicBezTo>
                <a:lnTo>
                  <a:pt x="299" y="3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19" name="Group 35">
            <a:extLst>
              <a:ext uri="{FF2B5EF4-FFF2-40B4-BE49-F238E27FC236}">
                <a16:creationId xmlns:a16="http://schemas.microsoft.com/office/drawing/2014/main" id="{FC10DBCF-0AB9-43A3-B66C-CB63B405103E}"/>
              </a:ext>
            </a:extLst>
          </p:cNvPr>
          <p:cNvGrpSpPr>
            <a:grpSpLocks noChangeAspect="1"/>
          </p:cNvGrpSpPr>
          <p:nvPr/>
        </p:nvGrpSpPr>
        <p:grpSpPr bwMode="auto">
          <a:xfrm>
            <a:off x="583674" y="2602420"/>
            <a:ext cx="522318" cy="553554"/>
            <a:chOff x="1353" y="2052"/>
            <a:chExt cx="1739" cy="1843"/>
          </a:xfrm>
          <a:solidFill>
            <a:schemeClr val="bg1"/>
          </a:solidFill>
        </p:grpSpPr>
        <p:sp>
          <p:nvSpPr>
            <p:cNvPr id="20" name="Freeform 36">
              <a:extLst>
                <a:ext uri="{FF2B5EF4-FFF2-40B4-BE49-F238E27FC236}">
                  <a16:creationId xmlns:a16="http://schemas.microsoft.com/office/drawing/2014/main" id="{85685004-B3A2-43D5-ABC4-D6171D78288D}"/>
                </a:ext>
              </a:extLst>
            </p:cNvPr>
            <p:cNvSpPr>
              <a:spLocks/>
            </p:cNvSpPr>
            <p:nvPr/>
          </p:nvSpPr>
          <p:spPr bwMode="auto">
            <a:xfrm>
              <a:off x="1353" y="3715"/>
              <a:ext cx="494" cy="180"/>
            </a:xfrm>
            <a:custGeom>
              <a:avLst/>
              <a:gdLst>
                <a:gd name="T0" fmla="*/ 209 w 209"/>
                <a:gd name="T1" fmla="*/ 76 h 76"/>
                <a:gd name="T2" fmla="*/ 209 w 209"/>
                <a:gd name="T3" fmla="*/ 30 h 76"/>
                <a:gd name="T4" fmla="*/ 189 w 209"/>
                <a:gd name="T5" fmla="*/ 11 h 76"/>
                <a:gd name="T6" fmla="*/ 103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3" y="0"/>
                    <a:pt x="103" y="0"/>
                    <a:pt x="103" y="0"/>
                  </a:cubicBezTo>
                  <a:cubicBezTo>
                    <a:pt x="21" y="11"/>
                    <a:pt x="21" y="11"/>
                    <a:pt x="21" y="11"/>
                  </a:cubicBezTo>
                  <a:cubicBezTo>
                    <a:pt x="10" y="11"/>
                    <a:pt x="0" y="20"/>
                    <a:pt x="0" y="30"/>
                  </a:cubicBezTo>
                  <a:cubicBezTo>
                    <a:pt x="0" y="76"/>
                    <a:pt x="0" y="76"/>
                    <a:pt x="0" y="76"/>
                  </a:cubicBezTo>
                  <a:lnTo>
                    <a:pt x="20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 name="Freeform 37">
              <a:extLst>
                <a:ext uri="{FF2B5EF4-FFF2-40B4-BE49-F238E27FC236}">
                  <a16:creationId xmlns:a16="http://schemas.microsoft.com/office/drawing/2014/main" id="{9A9FAEBD-3BFA-426B-A6C7-E330FEEAA197}"/>
                </a:ext>
              </a:extLst>
            </p:cNvPr>
            <p:cNvSpPr>
              <a:spLocks/>
            </p:cNvSpPr>
            <p:nvPr/>
          </p:nvSpPr>
          <p:spPr bwMode="auto">
            <a:xfrm>
              <a:off x="1438" y="3321"/>
              <a:ext cx="322" cy="418"/>
            </a:xfrm>
            <a:custGeom>
              <a:avLst/>
              <a:gdLst>
                <a:gd name="T0" fmla="*/ 128 w 136"/>
                <a:gd name="T1" fmla="*/ 68 h 177"/>
                <a:gd name="T2" fmla="*/ 68 w 136"/>
                <a:gd name="T3" fmla="*/ 0 h 177"/>
                <a:gd name="T4" fmla="*/ 8 w 136"/>
                <a:gd name="T5" fmla="*/ 68 h 177"/>
                <a:gd name="T6" fmla="*/ 0 w 136"/>
                <a:gd name="T7" fmla="*/ 77 h 177"/>
                <a:gd name="T8" fmla="*/ 0 w 136"/>
                <a:gd name="T9" fmla="*/ 94 h 177"/>
                <a:gd name="T10" fmla="*/ 9 w 136"/>
                <a:gd name="T11" fmla="*/ 103 h 177"/>
                <a:gd name="T12" fmla="*/ 11 w 136"/>
                <a:gd name="T13" fmla="*/ 103 h 177"/>
                <a:gd name="T14" fmla="*/ 34 w 136"/>
                <a:gd name="T15" fmla="*/ 145 h 177"/>
                <a:gd name="T16" fmla="*/ 34 w 136"/>
                <a:gd name="T17" fmla="*/ 171 h 177"/>
                <a:gd name="T18" fmla="*/ 68 w 136"/>
                <a:gd name="T19" fmla="*/ 177 h 177"/>
                <a:gd name="T20" fmla="*/ 102 w 136"/>
                <a:gd name="T21" fmla="*/ 171 h 177"/>
                <a:gd name="T22" fmla="*/ 102 w 136"/>
                <a:gd name="T23" fmla="*/ 145 h 177"/>
                <a:gd name="T24" fmla="*/ 126 w 136"/>
                <a:gd name="T25" fmla="*/ 103 h 177"/>
                <a:gd name="T26" fmla="*/ 127 w 136"/>
                <a:gd name="T27" fmla="*/ 103 h 177"/>
                <a:gd name="T28" fmla="*/ 136 w 136"/>
                <a:gd name="T29" fmla="*/ 94 h 177"/>
                <a:gd name="T30" fmla="*/ 136 w 136"/>
                <a:gd name="T31" fmla="*/ 77 h 177"/>
                <a:gd name="T32" fmla="*/ 128 w 136"/>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77">
                  <a:moveTo>
                    <a:pt x="128" y="68"/>
                  </a:moveTo>
                  <a:cubicBezTo>
                    <a:pt x="126" y="29"/>
                    <a:pt x="111" y="0"/>
                    <a:pt x="68" y="0"/>
                  </a:cubicBezTo>
                  <a:cubicBezTo>
                    <a:pt x="26" y="0"/>
                    <a:pt x="11" y="29"/>
                    <a:pt x="8"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4" y="175"/>
                    <a:pt x="56" y="177"/>
                    <a:pt x="68" y="177"/>
                  </a:cubicBezTo>
                  <a:cubicBezTo>
                    <a:pt x="80" y="177"/>
                    <a:pt x="92" y="175"/>
                    <a:pt x="102" y="171"/>
                  </a:cubicBezTo>
                  <a:cubicBezTo>
                    <a:pt x="102" y="145"/>
                    <a:pt x="102" y="145"/>
                    <a:pt x="102" y="145"/>
                  </a:cubicBezTo>
                  <a:cubicBezTo>
                    <a:pt x="113" y="135"/>
                    <a:pt x="122" y="121"/>
                    <a:pt x="126" y="103"/>
                  </a:cubicBezTo>
                  <a:cubicBezTo>
                    <a:pt x="126" y="103"/>
                    <a:pt x="127" y="103"/>
                    <a:pt x="127" y="103"/>
                  </a:cubicBezTo>
                  <a:cubicBezTo>
                    <a:pt x="132" y="103"/>
                    <a:pt x="136" y="99"/>
                    <a:pt x="136" y="94"/>
                  </a:cubicBezTo>
                  <a:cubicBezTo>
                    <a:pt x="136" y="77"/>
                    <a:pt x="136" y="77"/>
                    <a:pt x="136" y="77"/>
                  </a:cubicBezTo>
                  <a:cubicBezTo>
                    <a:pt x="136" y="72"/>
                    <a:pt x="133" y="68"/>
                    <a:pt x="12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2" name="Freeform 38">
              <a:extLst>
                <a:ext uri="{FF2B5EF4-FFF2-40B4-BE49-F238E27FC236}">
                  <a16:creationId xmlns:a16="http://schemas.microsoft.com/office/drawing/2014/main" id="{0E2422E1-B35B-47FD-A9DC-50384A158353}"/>
                </a:ext>
              </a:extLst>
            </p:cNvPr>
            <p:cNvSpPr>
              <a:spLocks/>
            </p:cNvSpPr>
            <p:nvPr/>
          </p:nvSpPr>
          <p:spPr bwMode="auto">
            <a:xfrm>
              <a:off x="1977" y="3715"/>
              <a:ext cx="493" cy="180"/>
            </a:xfrm>
            <a:custGeom>
              <a:avLst/>
              <a:gdLst>
                <a:gd name="T0" fmla="*/ 209 w 209"/>
                <a:gd name="T1" fmla="*/ 76 h 76"/>
                <a:gd name="T2" fmla="*/ 209 w 209"/>
                <a:gd name="T3" fmla="*/ 30 h 76"/>
                <a:gd name="T4" fmla="*/ 188 w 209"/>
                <a:gd name="T5" fmla="*/ 11 h 76"/>
                <a:gd name="T6" fmla="*/ 103 w 209"/>
                <a:gd name="T7" fmla="*/ 0 h 76"/>
                <a:gd name="T8" fmla="*/ 20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8" y="11"/>
                  </a:cubicBezTo>
                  <a:cubicBezTo>
                    <a:pt x="103" y="0"/>
                    <a:pt x="103" y="0"/>
                    <a:pt x="103" y="0"/>
                  </a:cubicBezTo>
                  <a:cubicBezTo>
                    <a:pt x="20" y="11"/>
                    <a:pt x="20" y="11"/>
                    <a:pt x="20" y="11"/>
                  </a:cubicBezTo>
                  <a:cubicBezTo>
                    <a:pt x="9" y="11"/>
                    <a:pt x="0" y="20"/>
                    <a:pt x="0" y="30"/>
                  </a:cubicBezTo>
                  <a:cubicBezTo>
                    <a:pt x="0" y="76"/>
                    <a:pt x="0" y="76"/>
                    <a:pt x="0" y="76"/>
                  </a:cubicBezTo>
                  <a:lnTo>
                    <a:pt x="20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3" name="Freeform 39">
              <a:extLst>
                <a:ext uri="{FF2B5EF4-FFF2-40B4-BE49-F238E27FC236}">
                  <a16:creationId xmlns:a16="http://schemas.microsoft.com/office/drawing/2014/main" id="{F043396D-F339-45E3-93FA-607209E7152A}"/>
                </a:ext>
              </a:extLst>
            </p:cNvPr>
            <p:cNvSpPr>
              <a:spLocks/>
            </p:cNvSpPr>
            <p:nvPr/>
          </p:nvSpPr>
          <p:spPr bwMode="auto">
            <a:xfrm>
              <a:off x="2059" y="3321"/>
              <a:ext cx="324" cy="418"/>
            </a:xfrm>
            <a:custGeom>
              <a:avLst/>
              <a:gdLst>
                <a:gd name="T0" fmla="*/ 129 w 137"/>
                <a:gd name="T1" fmla="*/ 68 h 177"/>
                <a:gd name="T2" fmla="*/ 69 w 137"/>
                <a:gd name="T3" fmla="*/ 0 h 177"/>
                <a:gd name="T4" fmla="*/ 9 w 137"/>
                <a:gd name="T5" fmla="*/ 68 h 177"/>
                <a:gd name="T6" fmla="*/ 0 w 137"/>
                <a:gd name="T7" fmla="*/ 77 h 177"/>
                <a:gd name="T8" fmla="*/ 0 w 137"/>
                <a:gd name="T9" fmla="*/ 94 h 177"/>
                <a:gd name="T10" fmla="*/ 10 w 137"/>
                <a:gd name="T11" fmla="*/ 103 h 177"/>
                <a:gd name="T12" fmla="*/ 11 w 137"/>
                <a:gd name="T13" fmla="*/ 103 h 177"/>
                <a:gd name="T14" fmla="*/ 34 w 137"/>
                <a:gd name="T15" fmla="*/ 145 h 177"/>
                <a:gd name="T16" fmla="*/ 34 w 137"/>
                <a:gd name="T17" fmla="*/ 171 h 177"/>
                <a:gd name="T18" fmla="*/ 69 w 137"/>
                <a:gd name="T19" fmla="*/ 177 h 177"/>
                <a:gd name="T20" fmla="*/ 103 w 137"/>
                <a:gd name="T21" fmla="*/ 171 h 177"/>
                <a:gd name="T22" fmla="*/ 103 w 137"/>
                <a:gd name="T23" fmla="*/ 145 h 177"/>
                <a:gd name="T24" fmla="*/ 126 w 137"/>
                <a:gd name="T25" fmla="*/ 103 h 177"/>
                <a:gd name="T26" fmla="*/ 128 w 137"/>
                <a:gd name="T27" fmla="*/ 103 h 177"/>
                <a:gd name="T28" fmla="*/ 137 w 137"/>
                <a:gd name="T29" fmla="*/ 94 h 177"/>
                <a:gd name="T30" fmla="*/ 137 w 137"/>
                <a:gd name="T31" fmla="*/ 77 h 177"/>
                <a:gd name="T32" fmla="*/ 129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9" y="68"/>
                  </a:moveTo>
                  <a:cubicBezTo>
                    <a:pt x="126" y="29"/>
                    <a:pt x="111" y="0"/>
                    <a:pt x="69" y="0"/>
                  </a:cubicBezTo>
                  <a:cubicBezTo>
                    <a:pt x="26" y="0"/>
                    <a:pt x="11" y="29"/>
                    <a:pt x="9" y="68"/>
                  </a:cubicBezTo>
                  <a:cubicBezTo>
                    <a:pt x="4" y="68"/>
                    <a:pt x="0" y="72"/>
                    <a:pt x="0" y="77"/>
                  </a:cubicBezTo>
                  <a:cubicBezTo>
                    <a:pt x="0" y="94"/>
                    <a:pt x="0" y="94"/>
                    <a:pt x="0" y="94"/>
                  </a:cubicBezTo>
                  <a:cubicBezTo>
                    <a:pt x="0" y="99"/>
                    <a:pt x="5" y="103"/>
                    <a:pt x="10" y="103"/>
                  </a:cubicBezTo>
                  <a:cubicBezTo>
                    <a:pt x="10" y="103"/>
                    <a:pt x="11" y="103"/>
                    <a:pt x="11" y="103"/>
                  </a:cubicBezTo>
                  <a:cubicBezTo>
                    <a:pt x="15" y="120"/>
                    <a:pt x="23" y="135"/>
                    <a:pt x="34" y="145"/>
                  </a:cubicBezTo>
                  <a:cubicBezTo>
                    <a:pt x="34" y="171"/>
                    <a:pt x="34" y="171"/>
                    <a:pt x="34" y="171"/>
                  </a:cubicBezTo>
                  <a:cubicBezTo>
                    <a:pt x="45" y="175"/>
                    <a:pt x="57" y="177"/>
                    <a:pt x="69" y="177"/>
                  </a:cubicBezTo>
                  <a:cubicBezTo>
                    <a:pt x="81" y="177"/>
                    <a:pt x="92" y="175"/>
                    <a:pt x="103" y="171"/>
                  </a:cubicBezTo>
                  <a:cubicBezTo>
                    <a:pt x="103" y="145"/>
                    <a:pt x="103" y="145"/>
                    <a:pt x="103" y="145"/>
                  </a:cubicBezTo>
                  <a:cubicBezTo>
                    <a:pt x="114" y="135"/>
                    <a:pt x="122" y="121"/>
                    <a:pt x="126" y="103"/>
                  </a:cubicBezTo>
                  <a:cubicBezTo>
                    <a:pt x="127" y="103"/>
                    <a:pt x="127" y="103"/>
                    <a:pt x="128" y="103"/>
                  </a:cubicBezTo>
                  <a:cubicBezTo>
                    <a:pt x="133" y="103"/>
                    <a:pt x="137" y="99"/>
                    <a:pt x="137" y="94"/>
                  </a:cubicBezTo>
                  <a:cubicBezTo>
                    <a:pt x="137" y="77"/>
                    <a:pt x="137" y="77"/>
                    <a:pt x="137" y="77"/>
                  </a:cubicBezTo>
                  <a:cubicBezTo>
                    <a:pt x="137" y="72"/>
                    <a:pt x="133" y="68"/>
                    <a:pt x="12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4" name="Freeform 40">
              <a:extLst>
                <a:ext uri="{FF2B5EF4-FFF2-40B4-BE49-F238E27FC236}">
                  <a16:creationId xmlns:a16="http://schemas.microsoft.com/office/drawing/2014/main" id="{95FFDFAB-B810-438A-B53D-D854AB38A689}"/>
                </a:ext>
              </a:extLst>
            </p:cNvPr>
            <p:cNvSpPr>
              <a:spLocks/>
            </p:cNvSpPr>
            <p:nvPr/>
          </p:nvSpPr>
          <p:spPr bwMode="auto">
            <a:xfrm>
              <a:off x="2598" y="3715"/>
              <a:ext cx="494" cy="180"/>
            </a:xfrm>
            <a:custGeom>
              <a:avLst/>
              <a:gdLst>
                <a:gd name="T0" fmla="*/ 209 w 209"/>
                <a:gd name="T1" fmla="*/ 76 h 76"/>
                <a:gd name="T2" fmla="*/ 209 w 209"/>
                <a:gd name="T3" fmla="*/ 30 h 76"/>
                <a:gd name="T4" fmla="*/ 189 w 209"/>
                <a:gd name="T5" fmla="*/ 11 h 76"/>
                <a:gd name="T6" fmla="*/ 104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4" y="0"/>
                    <a:pt x="104" y="0"/>
                    <a:pt x="104" y="0"/>
                  </a:cubicBezTo>
                  <a:cubicBezTo>
                    <a:pt x="21" y="11"/>
                    <a:pt x="21" y="11"/>
                    <a:pt x="21" y="11"/>
                  </a:cubicBezTo>
                  <a:cubicBezTo>
                    <a:pt x="10" y="11"/>
                    <a:pt x="0" y="20"/>
                    <a:pt x="0" y="30"/>
                  </a:cubicBezTo>
                  <a:cubicBezTo>
                    <a:pt x="0" y="76"/>
                    <a:pt x="0" y="76"/>
                    <a:pt x="0" y="76"/>
                  </a:cubicBezTo>
                  <a:lnTo>
                    <a:pt x="20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5" name="Freeform 41">
              <a:extLst>
                <a:ext uri="{FF2B5EF4-FFF2-40B4-BE49-F238E27FC236}">
                  <a16:creationId xmlns:a16="http://schemas.microsoft.com/office/drawing/2014/main" id="{5A91C33C-2C9C-4243-AD27-5D7EB186D90D}"/>
                </a:ext>
              </a:extLst>
            </p:cNvPr>
            <p:cNvSpPr>
              <a:spLocks/>
            </p:cNvSpPr>
            <p:nvPr/>
          </p:nvSpPr>
          <p:spPr bwMode="auto">
            <a:xfrm>
              <a:off x="2683" y="3321"/>
              <a:ext cx="324" cy="418"/>
            </a:xfrm>
            <a:custGeom>
              <a:avLst/>
              <a:gdLst>
                <a:gd name="T0" fmla="*/ 128 w 137"/>
                <a:gd name="T1" fmla="*/ 68 h 177"/>
                <a:gd name="T2" fmla="*/ 68 w 137"/>
                <a:gd name="T3" fmla="*/ 0 h 177"/>
                <a:gd name="T4" fmla="*/ 9 w 137"/>
                <a:gd name="T5" fmla="*/ 68 h 177"/>
                <a:gd name="T6" fmla="*/ 0 w 137"/>
                <a:gd name="T7" fmla="*/ 77 h 177"/>
                <a:gd name="T8" fmla="*/ 0 w 137"/>
                <a:gd name="T9" fmla="*/ 94 h 177"/>
                <a:gd name="T10" fmla="*/ 9 w 137"/>
                <a:gd name="T11" fmla="*/ 103 h 177"/>
                <a:gd name="T12" fmla="*/ 11 w 137"/>
                <a:gd name="T13" fmla="*/ 103 h 177"/>
                <a:gd name="T14" fmla="*/ 34 w 137"/>
                <a:gd name="T15" fmla="*/ 145 h 177"/>
                <a:gd name="T16" fmla="*/ 34 w 137"/>
                <a:gd name="T17" fmla="*/ 171 h 177"/>
                <a:gd name="T18" fmla="*/ 68 w 137"/>
                <a:gd name="T19" fmla="*/ 177 h 177"/>
                <a:gd name="T20" fmla="*/ 102 w 137"/>
                <a:gd name="T21" fmla="*/ 171 h 177"/>
                <a:gd name="T22" fmla="*/ 103 w 137"/>
                <a:gd name="T23" fmla="*/ 145 h 177"/>
                <a:gd name="T24" fmla="*/ 126 w 137"/>
                <a:gd name="T25" fmla="*/ 103 h 177"/>
                <a:gd name="T26" fmla="*/ 127 w 137"/>
                <a:gd name="T27" fmla="*/ 103 h 177"/>
                <a:gd name="T28" fmla="*/ 137 w 137"/>
                <a:gd name="T29" fmla="*/ 94 h 177"/>
                <a:gd name="T30" fmla="*/ 137 w 137"/>
                <a:gd name="T31" fmla="*/ 77 h 177"/>
                <a:gd name="T32" fmla="*/ 128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8" y="68"/>
                  </a:moveTo>
                  <a:cubicBezTo>
                    <a:pt x="126" y="29"/>
                    <a:pt x="111" y="0"/>
                    <a:pt x="68" y="0"/>
                  </a:cubicBezTo>
                  <a:cubicBezTo>
                    <a:pt x="26" y="0"/>
                    <a:pt x="11" y="29"/>
                    <a:pt x="9"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5" y="175"/>
                    <a:pt x="56" y="177"/>
                    <a:pt x="68" y="177"/>
                  </a:cubicBezTo>
                  <a:cubicBezTo>
                    <a:pt x="80" y="177"/>
                    <a:pt x="92" y="175"/>
                    <a:pt x="102" y="171"/>
                  </a:cubicBezTo>
                  <a:cubicBezTo>
                    <a:pt x="103" y="145"/>
                    <a:pt x="103" y="145"/>
                    <a:pt x="103" y="145"/>
                  </a:cubicBezTo>
                  <a:cubicBezTo>
                    <a:pt x="113" y="135"/>
                    <a:pt x="122" y="121"/>
                    <a:pt x="126" y="103"/>
                  </a:cubicBezTo>
                  <a:cubicBezTo>
                    <a:pt x="126" y="103"/>
                    <a:pt x="127" y="103"/>
                    <a:pt x="127" y="103"/>
                  </a:cubicBezTo>
                  <a:cubicBezTo>
                    <a:pt x="132" y="103"/>
                    <a:pt x="137" y="99"/>
                    <a:pt x="137" y="94"/>
                  </a:cubicBezTo>
                  <a:cubicBezTo>
                    <a:pt x="137" y="77"/>
                    <a:pt x="137" y="77"/>
                    <a:pt x="137" y="77"/>
                  </a:cubicBezTo>
                  <a:cubicBezTo>
                    <a:pt x="137" y="72"/>
                    <a:pt x="133" y="68"/>
                    <a:pt x="12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42">
              <a:extLst>
                <a:ext uri="{FF2B5EF4-FFF2-40B4-BE49-F238E27FC236}">
                  <a16:creationId xmlns:a16="http://schemas.microsoft.com/office/drawing/2014/main" id="{F81461F0-A24C-4842-AF37-42A1F79D6BD3}"/>
                </a:ext>
              </a:extLst>
            </p:cNvPr>
            <p:cNvSpPr>
              <a:spLocks noEditPoints="1"/>
            </p:cNvSpPr>
            <p:nvPr/>
          </p:nvSpPr>
          <p:spPr bwMode="auto">
            <a:xfrm>
              <a:off x="1637" y="2052"/>
              <a:ext cx="1190" cy="1221"/>
            </a:xfrm>
            <a:custGeom>
              <a:avLst/>
              <a:gdLst>
                <a:gd name="T0" fmla="*/ 259 w 504"/>
                <a:gd name="T1" fmla="*/ 487 h 517"/>
                <a:gd name="T2" fmla="*/ 504 w 504"/>
                <a:gd name="T3" fmla="*/ 504 h 517"/>
                <a:gd name="T4" fmla="*/ 496 w 504"/>
                <a:gd name="T5" fmla="*/ 244 h 517"/>
                <a:gd name="T6" fmla="*/ 9 w 504"/>
                <a:gd name="T7" fmla="*/ 244 h 517"/>
                <a:gd name="T8" fmla="*/ 0 w 504"/>
                <a:gd name="T9" fmla="*/ 504 h 517"/>
                <a:gd name="T10" fmla="*/ 243 w 504"/>
                <a:gd name="T11" fmla="*/ 487 h 517"/>
                <a:gd name="T12" fmla="*/ 361 w 504"/>
                <a:gd name="T13" fmla="*/ 243 h 517"/>
                <a:gd name="T14" fmla="*/ 374 w 504"/>
                <a:gd name="T15" fmla="*/ 266 h 517"/>
                <a:gd name="T16" fmla="*/ 408 w 504"/>
                <a:gd name="T17" fmla="*/ 281 h 517"/>
                <a:gd name="T18" fmla="*/ 401 w 504"/>
                <a:gd name="T19" fmla="*/ 306 h 517"/>
                <a:gd name="T20" fmla="*/ 414 w 504"/>
                <a:gd name="T21" fmla="*/ 342 h 517"/>
                <a:gd name="T22" fmla="*/ 391 w 504"/>
                <a:gd name="T23" fmla="*/ 354 h 517"/>
                <a:gd name="T24" fmla="*/ 375 w 504"/>
                <a:gd name="T25" fmla="*/ 388 h 517"/>
                <a:gd name="T26" fmla="*/ 351 w 504"/>
                <a:gd name="T27" fmla="*/ 381 h 517"/>
                <a:gd name="T28" fmla="*/ 315 w 504"/>
                <a:gd name="T29" fmla="*/ 394 h 517"/>
                <a:gd name="T30" fmla="*/ 303 w 504"/>
                <a:gd name="T31" fmla="*/ 372 h 517"/>
                <a:gd name="T32" fmla="*/ 268 w 504"/>
                <a:gd name="T33" fmla="*/ 356 h 517"/>
                <a:gd name="T34" fmla="*/ 275 w 504"/>
                <a:gd name="T35" fmla="*/ 331 h 517"/>
                <a:gd name="T36" fmla="*/ 262 w 504"/>
                <a:gd name="T37" fmla="*/ 296 h 517"/>
                <a:gd name="T38" fmla="*/ 285 w 504"/>
                <a:gd name="T39" fmla="*/ 283 h 517"/>
                <a:gd name="T40" fmla="*/ 301 w 504"/>
                <a:gd name="T41" fmla="*/ 249 h 517"/>
                <a:gd name="T42" fmla="*/ 326 w 504"/>
                <a:gd name="T43" fmla="*/ 256 h 517"/>
                <a:gd name="T44" fmla="*/ 361 w 504"/>
                <a:gd name="T45" fmla="*/ 243 h 517"/>
                <a:gd name="T46" fmla="*/ 149 w 504"/>
                <a:gd name="T47" fmla="*/ 111 h 517"/>
                <a:gd name="T48" fmla="*/ 181 w 504"/>
                <a:gd name="T49" fmla="*/ 99 h 517"/>
                <a:gd name="T50" fmla="*/ 208 w 504"/>
                <a:gd name="T51" fmla="*/ 56 h 517"/>
                <a:gd name="T52" fmla="*/ 239 w 504"/>
                <a:gd name="T53" fmla="*/ 70 h 517"/>
                <a:gd name="T54" fmla="*/ 289 w 504"/>
                <a:gd name="T55" fmla="*/ 58 h 517"/>
                <a:gd name="T56" fmla="*/ 301 w 504"/>
                <a:gd name="T57" fmla="*/ 90 h 517"/>
                <a:gd name="T58" fmla="*/ 344 w 504"/>
                <a:gd name="T59" fmla="*/ 117 h 517"/>
                <a:gd name="T60" fmla="*/ 330 w 504"/>
                <a:gd name="T61" fmla="*/ 149 h 517"/>
                <a:gd name="T62" fmla="*/ 342 w 504"/>
                <a:gd name="T63" fmla="*/ 198 h 517"/>
                <a:gd name="T64" fmla="*/ 310 w 504"/>
                <a:gd name="T65" fmla="*/ 211 h 517"/>
                <a:gd name="T66" fmla="*/ 283 w 504"/>
                <a:gd name="T67" fmla="*/ 253 h 517"/>
                <a:gd name="T68" fmla="*/ 251 w 504"/>
                <a:gd name="T69" fmla="*/ 240 h 517"/>
                <a:gd name="T70" fmla="*/ 202 w 504"/>
                <a:gd name="T71" fmla="*/ 251 h 517"/>
                <a:gd name="T72" fmla="*/ 189 w 504"/>
                <a:gd name="T73" fmla="*/ 219 h 517"/>
                <a:gd name="T74" fmla="*/ 146 w 504"/>
                <a:gd name="T75" fmla="*/ 192 h 517"/>
                <a:gd name="T76" fmla="*/ 160 w 504"/>
                <a:gd name="T77" fmla="*/ 161 h 517"/>
                <a:gd name="T78" fmla="*/ 218 w 504"/>
                <a:gd name="T79" fmla="*/ 370 h 517"/>
                <a:gd name="T80" fmla="*/ 192 w 504"/>
                <a:gd name="T81" fmla="*/ 373 h 517"/>
                <a:gd name="T82" fmla="*/ 165 w 504"/>
                <a:gd name="T83" fmla="*/ 400 h 517"/>
                <a:gd name="T84" fmla="*/ 144 w 504"/>
                <a:gd name="T85" fmla="*/ 385 h 517"/>
                <a:gd name="T86" fmla="*/ 113 w 504"/>
                <a:gd name="T87" fmla="*/ 378 h 517"/>
                <a:gd name="T88" fmla="*/ 103 w 504"/>
                <a:gd name="T89" fmla="*/ 359 h 517"/>
                <a:gd name="T90" fmla="*/ 76 w 504"/>
                <a:gd name="T91" fmla="*/ 332 h 517"/>
                <a:gd name="T92" fmla="*/ 92 w 504"/>
                <a:gd name="T93" fmla="*/ 312 h 517"/>
                <a:gd name="T94" fmla="*/ 92 w 504"/>
                <a:gd name="T95" fmla="*/ 274 h 517"/>
                <a:gd name="T96" fmla="*/ 117 w 504"/>
                <a:gd name="T97" fmla="*/ 270 h 517"/>
                <a:gd name="T98" fmla="*/ 144 w 504"/>
                <a:gd name="T99" fmla="*/ 243 h 517"/>
                <a:gd name="T100" fmla="*/ 165 w 504"/>
                <a:gd name="T101" fmla="*/ 259 h 517"/>
                <a:gd name="T102" fmla="*/ 203 w 504"/>
                <a:gd name="T103" fmla="*/ 259 h 517"/>
                <a:gd name="T104" fmla="*/ 206 w 504"/>
                <a:gd name="T105" fmla="*/ 284 h 517"/>
                <a:gd name="T106" fmla="*/ 233 w 504"/>
                <a:gd name="T107" fmla="*/ 311 h 517"/>
                <a:gd name="T108" fmla="*/ 218 w 504"/>
                <a:gd name="T109" fmla="*/ 332 h 517"/>
                <a:gd name="T110" fmla="*/ 218 w 504"/>
                <a:gd name="T111" fmla="*/ 37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4" h="517">
                  <a:moveTo>
                    <a:pt x="251" y="517"/>
                  </a:moveTo>
                  <a:cubicBezTo>
                    <a:pt x="259" y="487"/>
                    <a:pt x="259" y="487"/>
                    <a:pt x="259" y="487"/>
                  </a:cubicBezTo>
                  <a:cubicBezTo>
                    <a:pt x="321" y="485"/>
                    <a:pt x="377" y="461"/>
                    <a:pt x="419" y="422"/>
                  </a:cubicBezTo>
                  <a:cubicBezTo>
                    <a:pt x="504" y="504"/>
                    <a:pt x="504" y="504"/>
                    <a:pt x="504" y="504"/>
                  </a:cubicBezTo>
                  <a:cubicBezTo>
                    <a:pt x="453" y="382"/>
                    <a:pt x="453" y="382"/>
                    <a:pt x="453" y="382"/>
                  </a:cubicBezTo>
                  <a:cubicBezTo>
                    <a:pt x="480" y="343"/>
                    <a:pt x="496" y="295"/>
                    <a:pt x="496" y="244"/>
                  </a:cubicBezTo>
                  <a:cubicBezTo>
                    <a:pt x="496" y="109"/>
                    <a:pt x="387" y="0"/>
                    <a:pt x="253" y="0"/>
                  </a:cubicBezTo>
                  <a:cubicBezTo>
                    <a:pt x="118" y="0"/>
                    <a:pt x="9" y="109"/>
                    <a:pt x="9" y="244"/>
                  </a:cubicBezTo>
                  <a:cubicBezTo>
                    <a:pt x="9" y="295"/>
                    <a:pt x="25" y="342"/>
                    <a:pt x="52" y="381"/>
                  </a:cubicBezTo>
                  <a:cubicBezTo>
                    <a:pt x="0" y="504"/>
                    <a:pt x="0" y="504"/>
                    <a:pt x="0" y="504"/>
                  </a:cubicBezTo>
                  <a:cubicBezTo>
                    <a:pt x="86" y="421"/>
                    <a:pt x="86" y="421"/>
                    <a:pt x="86" y="421"/>
                  </a:cubicBezTo>
                  <a:cubicBezTo>
                    <a:pt x="127" y="460"/>
                    <a:pt x="182" y="485"/>
                    <a:pt x="243" y="487"/>
                  </a:cubicBezTo>
                  <a:lnTo>
                    <a:pt x="251" y="517"/>
                  </a:lnTo>
                  <a:close/>
                  <a:moveTo>
                    <a:pt x="361" y="243"/>
                  </a:moveTo>
                  <a:cubicBezTo>
                    <a:pt x="380" y="251"/>
                    <a:pt x="380" y="251"/>
                    <a:pt x="380" y="251"/>
                  </a:cubicBezTo>
                  <a:cubicBezTo>
                    <a:pt x="374" y="266"/>
                    <a:pt x="374" y="266"/>
                    <a:pt x="374" y="266"/>
                  </a:cubicBezTo>
                  <a:cubicBezTo>
                    <a:pt x="382" y="271"/>
                    <a:pt x="389" y="278"/>
                    <a:pt x="394" y="287"/>
                  </a:cubicBezTo>
                  <a:cubicBezTo>
                    <a:pt x="408" y="281"/>
                    <a:pt x="408" y="281"/>
                    <a:pt x="408" y="281"/>
                  </a:cubicBezTo>
                  <a:cubicBezTo>
                    <a:pt x="415" y="301"/>
                    <a:pt x="415" y="301"/>
                    <a:pt x="415" y="301"/>
                  </a:cubicBezTo>
                  <a:cubicBezTo>
                    <a:pt x="401" y="306"/>
                    <a:pt x="401" y="306"/>
                    <a:pt x="401" y="306"/>
                  </a:cubicBezTo>
                  <a:cubicBezTo>
                    <a:pt x="403" y="316"/>
                    <a:pt x="402" y="326"/>
                    <a:pt x="400" y="335"/>
                  </a:cubicBezTo>
                  <a:cubicBezTo>
                    <a:pt x="414" y="342"/>
                    <a:pt x="414" y="342"/>
                    <a:pt x="414" y="342"/>
                  </a:cubicBezTo>
                  <a:cubicBezTo>
                    <a:pt x="405" y="360"/>
                    <a:pt x="405" y="360"/>
                    <a:pt x="405" y="360"/>
                  </a:cubicBezTo>
                  <a:cubicBezTo>
                    <a:pt x="391" y="354"/>
                    <a:pt x="391" y="354"/>
                    <a:pt x="391" y="354"/>
                  </a:cubicBezTo>
                  <a:cubicBezTo>
                    <a:pt x="386" y="362"/>
                    <a:pt x="379" y="369"/>
                    <a:pt x="370" y="374"/>
                  </a:cubicBezTo>
                  <a:cubicBezTo>
                    <a:pt x="375" y="388"/>
                    <a:pt x="375" y="388"/>
                    <a:pt x="375" y="388"/>
                  </a:cubicBezTo>
                  <a:cubicBezTo>
                    <a:pt x="356" y="396"/>
                    <a:pt x="356" y="396"/>
                    <a:pt x="356" y="396"/>
                  </a:cubicBezTo>
                  <a:cubicBezTo>
                    <a:pt x="351" y="381"/>
                    <a:pt x="351" y="381"/>
                    <a:pt x="351" y="381"/>
                  </a:cubicBezTo>
                  <a:cubicBezTo>
                    <a:pt x="341" y="383"/>
                    <a:pt x="331" y="383"/>
                    <a:pt x="321" y="380"/>
                  </a:cubicBezTo>
                  <a:cubicBezTo>
                    <a:pt x="315" y="394"/>
                    <a:pt x="315" y="394"/>
                    <a:pt x="315" y="394"/>
                  </a:cubicBezTo>
                  <a:cubicBezTo>
                    <a:pt x="296" y="386"/>
                    <a:pt x="296" y="386"/>
                    <a:pt x="296" y="386"/>
                  </a:cubicBezTo>
                  <a:cubicBezTo>
                    <a:pt x="303" y="372"/>
                    <a:pt x="303" y="372"/>
                    <a:pt x="303" y="372"/>
                  </a:cubicBezTo>
                  <a:cubicBezTo>
                    <a:pt x="295" y="366"/>
                    <a:pt x="288" y="359"/>
                    <a:pt x="283" y="350"/>
                  </a:cubicBezTo>
                  <a:cubicBezTo>
                    <a:pt x="268" y="356"/>
                    <a:pt x="268" y="356"/>
                    <a:pt x="268" y="356"/>
                  </a:cubicBezTo>
                  <a:cubicBezTo>
                    <a:pt x="261" y="337"/>
                    <a:pt x="261" y="337"/>
                    <a:pt x="261" y="337"/>
                  </a:cubicBezTo>
                  <a:cubicBezTo>
                    <a:pt x="275" y="331"/>
                    <a:pt x="275" y="331"/>
                    <a:pt x="275" y="331"/>
                  </a:cubicBezTo>
                  <a:cubicBezTo>
                    <a:pt x="273" y="321"/>
                    <a:pt x="274" y="311"/>
                    <a:pt x="276" y="302"/>
                  </a:cubicBezTo>
                  <a:cubicBezTo>
                    <a:pt x="262" y="296"/>
                    <a:pt x="262" y="296"/>
                    <a:pt x="262" y="296"/>
                  </a:cubicBezTo>
                  <a:cubicBezTo>
                    <a:pt x="271" y="277"/>
                    <a:pt x="271" y="277"/>
                    <a:pt x="271" y="277"/>
                  </a:cubicBezTo>
                  <a:cubicBezTo>
                    <a:pt x="285" y="283"/>
                    <a:pt x="285" y="283"/>
                    <a:pt x="285" y="283"/>
                  </a:cubicBezTo>
                  <a:cubicBezTo>
                    <a:pt x="290" y="275"/>
                    <a:pt x="298" y="268"/>
                    <a:pt x="306" y="263"/>
                  </a:cubicBezTo>
                  <a:cubicBezTo>
                    <a:pt x="301" y="249"/>
                    <a:pt x="301" y="249"/>
                    <a:pt x="301" y="249"/>
                  </a:cubicBezTo>
                  <a:cubicBezTo>
                    <a:pt x="320" y="241"/>
                    <a:pt x="320" y="241"/>
                    <a:pt x="320" y="241"/>
                  </a:cubicBezTo>
                  <a:cubicBezTo>
                    <a:pt x="326" y="256"/>
                    <a:pt x="326" y="256"/>
                    <a:pt x="326" y="256"/>
                  </a:cubicBezTo>
                  <a:cubicBezTo>
                    <a:pt x="336" y="254"/>
                    <a:pt x="345" y="255"/>
                    <a:pt x="355" y="257"/>
                  </a:cubicBezTo>
                  <a:lnTo>
                    <a:pt x="361" y="243"/>
                  </a:lnTo>
                  <a:close/>
                  <a:moveTo>
                    <a:pt x="166" y="122"/>
                  </a:moveTo>
                  <a:cubicBezTo>
                    <a:pt x="149" y="111"/>
                    <a:pt x="149" y="111"/>
                    <a:pt x="149" y="111"/>
                  </a:cubicBezTo>
                  <a:cubicBezTo>
                    <a:pt x="163" y="88"/>
                    <a:pt x="163" y="88"/>
                    <a:pt x="163" y="88"/>
                  </a:cubicBezTo>
                  <a:cubicBezTo>
                    <a:pt x="181" y="99"/>
                    <a:pt x="181" y="99"/>
                    <a:pt x="181" y="99"/>
                  </a:cubicBezTo>
                  <a:cubicBezTo>
                    <a:pt x="189" y="89"/>
                    <a:pt x="200" y="81"/>
                    <a:pt x="212" y="76"/>
                  </a:cubicBezTo>
                  <a:cubicBezTo>
                    <a:pt x="208" y="56"/>
                    <a:pt x="208" y="56"/>
                    <a:pt x="208" y="56"/>
                  </a:cubicBezTo>
                  <a:cubicBezTo>
                    <a:pt x="235" y="50"/>
                    <a:pt x="235" y="50"/>
                    <a:pt x="235" y="50"/>
                  </a:cubicBezTo>
                  <a:cubicBezTo>
                    <a:pt x="239" y="70"/>
                    <a:pt x="239" y="70"/>
                    <a:pt x="239" y="70"/>
                  </a:cubicBezTo>
                  <a:cubicBezTo>
                    <a:pt x="253" y="69"/>
                    <a:pt x="266" y="71"/>
                    <a:pt x="278" y="76"/>
                  </a:cubicBezTo>
                  <a:cubicBezTo>
                    <a:pt x="289" y="58"/>
                    <a:pt x="289" y="58"/>
                    <a:pt x="289" y="58"/>
                  </a:cubicBezTo>
                  <a:cubicBezTo>
                    <a:pt x="312" y="73"/>
                    <a:pt x="312" y="73"/>
                    <a:pt x="312" y="73"/>
                  </a:cubicBezTo>
                  <a:cubicBezTo>
                    <a:pt x="301" y="90"/>
                    <a:pt x="301" y="90"/>
                    <a:pt x="301" y="90"/>
                  </a:cubicBezTo>
                  <a:cubicBezTo>
                    <a:pt x="311" y="99"/>
                    <a:pt x="319" y="110"/>
                    <a:pt x="324" y="122"/>
                  </a:cubicBezTo>
                  <a:cubicBezTo>
                    <a:pt x="344" y="117"/>
                    <a:pt x="344" y="117"/>
                    <a:pt x="344" y="117"/>
                  </a:cubicBezTo>
                  <a:cubicBezTo>
                    <a:pt x="351" y="144"/>
                    <a:pt x="351" y="144"/>
                    <a:pt x="351" y="144"/>
                  </a:cubicBezTo>
                  <a:cubicBezTo>
                    <a:pt x="330" y="149"/>
                    <a:pt x="330" y="149"/>
                    <a:pt x="330" y="149"/>
                  </a:cubicBezTo>
                  <a:cubicBezTo>
                    <a:pt x="331" y="162"/>
                    <a:pt x="329" y="175"/>
                    <a:pt x="324" y="187"/>
                  </a:cubicBezTo>
                  <a:cubicBezTo>
                    <a:pt x="342" y="198"/>
                    <a:pt x="342" y="198"/>
                    <a:pt x="342" y="198"/>
                  </a:cubicBezTo>
                  <a:cubicBezTo>
                    <a:pt x="327" y="221"/>
                    <a:pt x="327" y="221"/>
                    <a:pt x="327" y="221"/>
                  </a:cubicBezTo>
                  <a:cubicBezTo>
                    <a:pt x="310" y="211"/>
                    <a:pt x="310" y="211"/>
                    <a:pt x="310" y="211"/>
                  </a:cubicBezTo>
                  <a:cubicBezTo>
                    <a:pt x="301" y="220"/>
                    <a:pt x="290" y="228"/>
                    <a:pt x="278" y="233"/>
                  </a:cubicBezTo>
                  <a:cubicBezTo>
                    <a:pt x="283" y="253"/>
                    <a:pt x="283" y="253"/>
                    <a:pt x="283" y="253"/>
                  </a:cubicBezTo>
                  <a:cubicBezTo>
                    <a:pt x="256" y="260"/>
                    <a:pt x="256" y="260"/>
                    <a:pt x="256" y="260"/>
                  </a:cubicBezTo>
                  <a:cubicBezTo>
                    <a:pt x="251" y="240"/>
                    <a:pt x="251" y="240"/>
                    <a:pt x="251" y="240"/>
                  </a:cubicBezTo>
                  <a:cubicBezTo>
                    <a:pt x="238" y="241"/>
                    <a:pt x="225" y="238"/>
                    <a:pt x="213" y="233"/>
                  </a:cubicBezTo>
                  <a:cubicBezTo>
                    <a:pt x="202" y="251"/>
                    <a:pt x="202" y="251"/>
                    <a:pt x="202" y="251"/>
                  </a:cubicBezTo>
                  <a:cubicBezTo>
                    <a:pt x="178" y="237"/>
                    <a:pt x="178" y="237"/>
                    <a:pt x="178" y="237"/>
                  </a:cubicBezTo>
                  <a:cubicBezTo>
                    <a:pt x="189" y="219"/>
                    <a:pt x="189" y="219"/>
                    <a:pt x="189" y="219"/>
                  </a:cubicBezTo>
                  <a:cubicBezTo>
                    <a:pt x="179" y="210"/>
                    <a:pt x="172" y="200"/>
                    <a:pt x="166" y="187"/>
                  </a:cubicBezTo>
                  <a:cubicBezTo>
                    <a:pt x="146" y="192"/>
                    <a:pt x="146" y="192"/>
                    <a:pt x="146" y="192"/>
                  </a:cubicBezTo>
                  <a:cubicBezTo>
                    <a:pt x="140" y="165"/>
                    <a:pt x="140" y="165"/>
                    <a:pt x="140" y="165"/>
                  </a:cubicBezTo>
                  <a:cubicBezTo>
                    <a:pt x="160" y="161"/>
                    <a:pt x="160" y="161"/>
                    <a:pt x="160" y="161"/>
                  </a:cubicBezTo>
                  <a:cubicBezTo>
                    <a:pt x="159" y="147"/>
                    <a:pt x="161" y="134"/>
                    <a:pt x="166" y="122"/>
                  </a:cubicBezTo>
                  <a:close/>
                  <a:moveTo>
                    <a:pt x="218" y="370"/>
                  </a:moveTo>
                  <a:cubicBezTo>
                    <a:pt x="203" y="384"/>
                    <a:pt x="203" y="384"/>
                    <a:pt x="203" y="384"/>
                  </a:cubicBezTo>
                  <a:cubicBezTo>
                    <a:pt x="192" y="373"/>
                    <a:pt x="192" y="373"/>
                    <a:pt x="192" y="373"/>
                  </a:cubicBezTo>
                  <a:cubicBezTo>
                    <a:pt x="184" y="379"/>
                    <a:pt x="175" y="383"/>
                    <a:pt x="165" y="385"/>
                  </a:cubicBezTo>
                  <a:cubicBezTo>
                    <a:pt x="165" y="400"/>
                    <a:pt x="165" y="400"/>
                    <a:pt x="165" y="400"/>
                  </a:cubicBezTo>
                  <a:cubicBezTo>
                    <a:pt x="144" y="400"/>
                    <a:pt x="144" y="400"/>
                    <a:pt x="144" y="400"/>
                  </a:cubicBezTo>
                  <a:cubicBezTo>
                    <a:pt x="144" y="385"/>
                    <a:pt x="144" y="385"/>
                    <a:pt x="144" y="385"/>
                  </a:cubicBezTo>
                  <a:cubicBezTo>
                    <a:pt x="135" y="383"/>
                    <a:pt x="126" y="380"/>
                    <a:pt x="118" y="374"/>
                  </a:cubicBezTo>
                  <a:cubicBezTo>
                    <a:pt x="113" y="378"/>
                    <a:pt x="113" y="378"/>
                    <a:pt x="113" y="378"/>
                  </a:cubicBezTo>
                  <a:cubicBezTo>
                    <a:pt x="92" y="370"/>
                    <a:pt x="92" y="370"/>
                    <a:pt x="92" y="370"/>
                  </a:cubicBezTo>
                  <a:cubicBezTo>
                    <a:pt x="103" y="359"/>
                    <a:pt x="103" y="359"/>
                    <a:pt x="103" y="359"/>
                  </a:cubicBezTo>
                  <a:cubicBezTo>
                    <a:pt x="97" y="351"/>
                    <a:pt x="93" y="342"/>
                    <a:pt x="92" y="332"/>
                  </a:cubicBezTo>
                  <a:cubicBezTo>
                    <a:pt x="76" y="332"/>
                    <a:pt x="76" y="332"/>
                    <a:pt x="76" y="332"/>
                  </a:cubicBezTo>
                  <a:cubicBezTo>
                    <a:pt x="76" y="312"/>
                    <a:pt x="76" y="312"/>
                    <a:pt x="76" y="312"/>
                  </a:cubicBezTo>
                  <a:cubicBezTo>
                    <a:pt x="92" y="312"/>
                    <a:pt x="92" y="312"/>
                    <a:pt x="92" y="312"/>
                  </a:cubicBezTo>
                  <a:cubicBezTo>
                    <a:pt x="93" y="302"/>
                    <a:pt x="97" y="293"/>
                    <a:pt x="103" y="285"/>
                  </a:cubicBezTo>
                  <a:cubicBezTo>
                    <a:pt x="92" y="274"/>
                    <a:pt x="92" y="274"/>
                    <a:pt x="92" y="274"/>
                  </a:cubicBezTo>
                  <a:cubicBezTo>
                    <a:pt x="106" y="259"/>
                    <a:pt x="106" y="259"/>
                    <a:pt x="106" y="259"/>
                  </a:cubicBezTo>
                  <a:cubicBezTo>
                    <a:pt x="117" y="270"/>
                    <a:pt x="117" y="270"/>
                    <a:pt x="117" y="270"/>
                  </a:cubicBezTo>
                  <a:cubicBezTo>
                    <a:pt x="125" y="264"/>
                    <a:pt x="135" y="260"/>
                    <a:pt x="144" y="259"/>
                  </a:cubicBezTo>
                  <a:cubicBezTo>
                    <a:pt x="144" y="243"/>
                    <a:pt x="144" y="243"/>
                    <a:pt x="144" y="243"/>
                  </a:cubicBezTo>
                  <a:cubicBezTo>
                    <a:pt x="165" y="243"/>
                    <a:pt x="165" y="243"/>
                    <a:pt x="165" y="243"/>
                  </a:cubicBezTo>
                  <a:cubicBezTo>
                    <a:pt x="165" y="259"/>
                    <a:pt x="165" y="259"/>
                    <a:pt x="165" y="259"/>
                  </a:cubicBezTo>
                  <a:cubicBezTo>
                    <a:pt x="174" y="260"/>
                    <a:pt x="184" y="264"/>
                    <a:pt x="192" y="270"/>
                  </a:cubicBezTo>
                  <a:cubicBezTo>
                    <a:pt x="203" y="259"/>
                    <a:pt x="203" y="259"/>
                    <a:pt x="203" y="259"/>
                  </a:cubicBezTo>
                  <a:cubicBezTo>
                    <a:pt x="217" y="273"/>
                    <a:pt x="217" y="273"/>
                    <a:pt x="217" y="273"/>
                  </a:cubicBezTo>
                  <a:cubicBezTo>
                    <a:pt x="206" y="284"/>
                    <a:pt x="206" y="284"/>
                    <a:pt x="206" y="284"/>
                  </a:cubicBezTo>
                  <a:cubicBezTo>
                    <a:pt x="212" y="292"/>
                    <a:pt x="216" y="302"/>
                    <a:pt x="218" y="311"/>
                  </a:cubicBezTo>
                  <a:cubicBezTo>
                    <a:pt x="233" y="311"/>
                    <a:pt x="233" y="311"/>
                    <a:pt x="233" y="311"/>
                  </a:cubicBezTo>
                  <a:cubicBezTo>
                    <a:pt x="233" y="332"/>
                    <a:pt x="233" y="332"/>
                    <a:pt x="233" y="332"/>
                  </a:cubicBezTo>
                  <a:cubicBezTo>
                    <a:pt x="218" y="332"/>
                    <a:pt x="218" y="332"/>
                    <a:pt x="218" y="332"/>
                  </a:cubicBezTo>
                  <a:cubicBezTo>
                    <a:pt x="216" y="341"/>
                    <a:pt x="212" y="350"/>
                    <a:pt x="207" y="359"/>
                  </a:cubicBezTo>
                  <a:lnTo>
                    <a:pt x="218"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43">
              <a:extLst>
                <a:ext uri="{FF2B5EF4-FFF2-40B4-BE49-F238E27FC236}">
                  <a16:creationId xmlns:a16="http://schemas.microsoft.com/office/drawing/2014/main" id="{440EC267-F983-4EE4-91D4-8F8666E58238}"/>
                </a:ext>
              </a:extLst>
            </p:cNvPr>
            <p:cNvSpPr>
              <a:spLocks/>
            </p:cNvSpPr>
            <p:nvPr/>
          </p:nvSpPr>
          <p:spPr bwMode="auto">
            <a:xfrm>
              <a:off x="1906" y="2716"/>
              <a:ext cx="191" cy="191"/>
            </a:xfrm>
            <a:custGeom>
              <a:avLst/>
              <a:gdLst>
                <a:gd name="T0" fmla="*/ 15 w 81"/>
                <a:gd name="T1" fmla="*/ 15 h 81"/>
                <a:gd name="T2" fmla="*/ 15 w 81"/>
                <a:gd name="T3" fmla="*/ 67 h 81"/>
                <a:gd name="T4" fmla="*/ 67 w 81"/>
                <a:gd name="T5" fmla="*/ 66 h 81"/>
                <a:gd name="T6" fmla="*/ 66 w 81"/>
                <a:gd name="T7" fmla="*/ 15 h 81"/>
                <a:gd name="T8" fmla="*/ 15 w 81"/>
                <a:gd name="T9" fmla="*/ 15 h 81"/>
              </a:gdLst>
              <a:ahLst/>
              <a:cxnLst>
                <a:cxn ang="0">
                  <a:pos x="T0" y="T1"/>
                </a:cxn>
                <a:cxn ang="0">
                  <a:pos x="T2" y="T3"/>
                </a:cxn>
                <a:cxn ang="0">
                  <a:pos x="T4" y="T5"/>
                </a:cxn>
                <a:cxn ang="0">
                  <a:pos x="T6" y="T7"/>
                </a:cxn>
                <a:cxn ang="0">
                  <a:pos x="T8" y="T9"/>
                </a:cxn>
              </a:cxnLst>
              <a:rect l="0" t="0" r="r" b="b"/>
              <a:pathLst>
                <a:path w="81" h="81">
                  <a:moveTo>
                    <a:pt x="15" y="15"/>
                  </a:moveTo>
                  <a:cubicBezTo>
                    <a:pt x="0" y="29"/>
                    <a:pt x="0" y="53"/>
                    <a:pt x="15" y="67"/>
                  </a:cubicBezTo>
                  <a:cubicBezTo>
                    <a:pt x="29" y="81"/>
                    <a:pt x="52" y="81"/>
                    <a:pt x="67" y="66"/>
                  </a:cubicBezTo>
                  <a:cubicBezTo>
                    <a:pt x="81" y="52"/>
                    <a:pt x="81" y="29"/>
                    <a:pt x="66" y="15"/>
                  </a:cubicBezTo>
                  <a:cubicBezTo>
                    <a:pt x="52" y="0"/>
                    <a:pt x="29" y="1"/>
                    <a:pt x="1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44">
              <a:extLst>
                <a:ext uri="{FF2B5EF4-FFF2-40B4-BE49-F238E27FC236}">
                  <a16:creationId xmlns:a16="http://schemas.microsoft.com/office/drawing/2014/main" id="{7B9264B6-4A7C-4BEB-A2DE-0F51EF27D2A9}"/>
                </a:ext>
              </a:extLst>
            </p:cNvPr>
            <p:cNvSpPr>
              <a:spLocks/>
            </p:cNvSpPr>
            <p:nvPr/>
          </p:nvSpPr>
          <p:spPr bwMode="auto">
            <a:xfrm>
              <a:off x="2088" y="2290"/>
              <a:ext cx="255" cy="253"/>
            </a:xfrm>
            <a:custGeom>
              <a:avLst/>
              <a:gdLst>
                <a:gd name="T0" fmla="*/ 65 w 108"/>
                <a:gd name="T1" fmla="*/ 101 h 107"/>
                <a:gd name="T2" fmla="*/ 102 w 108"/>
                <a:gd name="T3" fmla="*/ 42 h 107"/>
                <a:gd name="T4" fmla="*/ 43 w 108"/>
                <a:gd name="T5" fmla="*/ 6 h 107"/>
                <a:gd name="T6" fmla="*/ 7 w 108"/>
                <a:gd name="T7" fmla="*/ 65 h 107"/>
                <a:gd name="T8" fmla="*/ 65 w 108"/>
                <a:gd name="T9" fmla="*/ 101 h 107"/>
              </a:gdLst>
              <a:ahLst/>
              <a:cxnLst>
                <a:cxn ang="0">
                  <a:pos x="T0" y="T1"/>
                </a:cxn>
                <a:cxn ang="0">
                  <a:pos x="T2" y="T3"/>
                </a:cxn>
                <a:cxn ang="0">
                  <a:pos x="T4" y="T5"/>
                </a:cxn>
                <a:cxn ang="0">
                  <a:pos x="T6" y="T7"/>
                </a:cxn>
                <a:cxn ang="0">
                  <a:pos x="T8" y="T9"/>
                </a:cxn>
              </a:cxnLst>
              <a:rect l="0" t="0" r="r" b="b"/>
              <a:pathLst>
                <a:path w="108" h="107">
                  <a:moveTo>
                    <a:pt x="65" y="101"/>
                  </a:moveTo>
                  <a:cubicBezTo>
                    <a:pt x="92" y="95"/>
                    <a:pt x="108" y="69"/>
                    <a:pt x="102" y="42"/>
                  </a:cubicBezTo>
                  <a:cubicBezTo>
                    <a:pt x="96" y="16"/>
                    <a:pt x="69" y="0"/>
                    <a:pt x="43" y="6"/>
                  </a:cubicBezTo>
                  <a:cubicBezTo>
                    <a:pt x="17" y="12"/>
                    <a:pt x="0" y="39"/>
                    <a:pt x="7" y="65"/>
                  </a:cubicBezTo>
                  <a:cubicBezTo>
                    <a:pt x="13" y="91"/>
                    <a:pt x="39" y="107"/>
                    <a:pt x="6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9" name="Freeform 45">
              <a:extLst>
                <a:ext uri="{FF2B5EF4-FFF2-40B4-BE49-F238E27FC236}">
                  <a16:creationId xmlns:a16="http://schemas.microsoft.com/office/drawing/2014/main" id="{CF854A51-D13A-4D96-8BAC-63848E1D58AC}"/>
                </a:ext>
              </a:extLst>
            </p:cNvPr>
            <p:cNvSpPr>
              <a:spLocks/>
            </p:cNvSpPr>
            <p:nvPr/>
          </p:nvSpPr>
          <p:spPr bwMode="auto">
            <a:xfrm>
              <a:off x="2338" y="2706"/>
              <a:ext cx="196" cy="196"/>
            </a:xfrm>
            <a:custGeom>
              <a:avLst/>
              <a:gdLst>
                <a:gd name="T0" fmla="*/ 28 w 83"/>
                <a:gd name="T1" fmla="*/ 7 h 83"/>
                <a:gd name="T2" fmla="*/ 7 w 83"/>
                <a:gd name="T3" fmla="*/ 55 h 83"/>
                <a:gd name="T4" fmla="*/ 54 w 83"/>
                <a:gd name="T5" fmla="*/ 76 h 83"/>
                <a:gd name="T6" fmla="*/ 75 w 83"/>
                <a:gd name="T7" fmla="*/ 29 h 83"/>
                <a:gd name="T8" fmla="*/ 28 w 83"/>
                <a:gd name="T9" fmla="*/ 7 h 83"/>
              </a:gdLst>
              <a:ahLst/>
              <a:cxnLst>
                <a:cxn ang="0">
                  <a:pos x="T0" y="T1"/>
                </a:cxn>
                <a:cxn ang="0">
                  <a:pos x="T2" y="T3"/>
                </a:cxn>
                <a:cxn ang="0">
                  <a:pos x="T4" y="T5"/>
                </a:cxn>
                <a:cxn ang="0">
                  <a:pos x="T6" y="T7"/>
                </a:cxn>
                <a:cxn ang="0">
                  <a:pos x="T8" y="T9"/>
                </a:cxn>
              </a:cxnLst>
              <a:rect l="0" t="0" r="r" b="b"/>
              <a:pathLst>
                <a:path w="83" h="83">
                  <a:moveTo>
                    <a:pt x="28" y="7"/>
                  </a:moveTo>
                  <a:cubicBezTo>
                    <a:pt x="9" y="14"/>
                    <a:pt x="0" y="36"/>
                    <a:pt x="7" y="55"/>
                  </a:cubicBezTo>
                  <a:cubicBezTo>
                    <a:pt x="14" y="73"/>
                    <a:pt x="35" y="83"/>
                    <a:pt x="54" y="76"/>
                  </a:cubicBezTo>
                  <a:cubicBezTo>
                    <a:pt x="73" y="69"/>
                    <a:pt x="83" y="48"/>
                    <a:pt x="75" y="29"/>
                  </a:cubicBezTo>
                  <a:cubicBezTo>
                    <a:pt x="68" y="10"/>
                    <a:pt x="47" y="0"/>
                    <a:pt x="2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0" name="Text Placeholder 2">
            <a:extLst>
              <a:ext uri="{FF2B5EF4-FFF2-40B4-BE49-F238E27FC236}">
                <a16:creationId xmlns:a16="http://schemas.microsoft.com/office/drawing/2014/main" id="{1C7D71BB-2608-4DFB-A8F2-77821591312E}"/>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a:t>What it does?</a:t>
            </a:r>
          </a:p>
        </p:txBody>
      </p:sp>
      <p:grpSp>
        <p:nvGrpSpPr>
          <p:cNvPr id="31" name="Group 30">
            <a:extLst>
              <a:ext uri="{FF2B5EF4-FFF2-40B4-BE49-F238E27FC236}">
                <a16:creationId xmlns:a16="http://schemas.microsoft.com/office/drawing/2014/main" id="{368D1161-2C94-4998-8032-228049DB7879}"/>
              </a:ext>
            </a:extLst>
          </p:cNvPr>
          <p:cNvGrpSpPr/>
          <p:nvPr/>
        </p:nvGrpSpPr>
        <p:grpSpPr>
          <a:xfrm>
            <a:off x="622811" y="3252386"/>
            <a:ext cx="516430" cy="608752"/>
            <a:chOff x="-1082675" y="1881188"/>
            <a:chExt cx="1035049" cy="1403350"/>
          </a:xfrm>
          <a:solidFill>
            <a:schemeClr val="bg1"/>
          </a:solidFill>
        </p:grpSpPr>
        <p:sp>
          <p:nvSpPr>
            <p:cNvPr id="32" name="Freeform 6">
              <a:extLst>
                <a:ext uri="{FF2B5EF4-FFF2-40B4-BE49-F238E27FC236}">
                  <a16:creationId xmlns:a16="http://schemas.microsoft.com/office/drawing/2014/main" id="{7EAE9C53-16CC-4182-A8DF-6AE378FC7B4E}"/>
                </a:ext>
              </a:extLst>
            </p:cNvPr>
            <p:cNvSpPr>
              <a:spLocks/>
            </p:cNvSpPr>
            <p:nvPr/>
          </p:nvSpPr>
          <p:spPr bwMode="auto">
            <a:xfrm>
              <a:off x="-735013" y="1881188"/>
              <a:ext cx="300037" cy="258763"/>
            </a:xfrm>
            <a:custGeom>
              <a:avLst/>
              <a:gdLst>
                <a:gd name="T0" fmla="*/ 5 w 80"/>
                <a:gd name="T1" fmla="*/ 47 h 69"/>
                <a:gd name="T2" fmla="*/ 14 w 80"/>
                <a:gd name="T3" fmla="*/ 47 h 69"/>
                <a:gd name="T4" fmla="*/ 14 w 80"/>
                <a:gd name="T5" fmla="*/ 69 h 69"/>
                <a:gd name="T6" fmla="*/ 19 w 80"/>
                <a:gd name="T7" fmla="*/ 68 h 69"/>
                <a:gd name="T8" fmla="*/ 24 w 80"/>
                <a:gd name="T9" fmla="*/ 67 h 69"/>
                <a:gd name="T10" fmla="*/ 40 w 80"/>
                <a:gd name="T11" fmla="*/ 67 h 69"/>
                <a:gd name="T12" fmla="*/ 56 w 80"/>
                <a:gd name="T13" fmla="*/ 67 h 69"/>
                <a:gd name="T14" fmla="*/ 61 w 80"/>
                <a:gd name="T15" fmla="*/ 68 h 69"/>
                <a:gd name="T16" fmla="*/ 66 w 80"/>
                <a:gd name="T17" fmla="*/ 69 h 69"/>
                <a:gd name="T18" fmla="*/ 66 w 80"/>
                <a:gd name="T19" fmla="*/ 47 h 69"/>
                <a:gd name="T20" fmla="*/ 75 w 80"/>
                <a:gd name="T21" fmla="*/ 47 h 69"/>
                <a:gd name="T22" fmla="*/ 80 w 80"/>
                <a:gd name="T23" fmla="*/ 42 h 69"/>
                <a:gd name="T24" fmla="*/ 80 w 80"/>
                <a:gd name="T25" fmla="*/ 5 h 69"/>
                <a:gd name="T26" fmla="*/ 75 w 80"/>
                <a:gd name="T27" fmla="*/ 0 h 69"/>
                <a:gd name="T28" fmla="*/ 5 w 80"/>
                <a:gd name="T29" fmla="*/ 0 h 69"/>
                <a:gd name="T30" fmla="*/ 0 w 80"/>
                <a:gd name="T31" fmla="*/ 5 h 69"/>
                <a:gd name="T32" fmla="*/ 0 w 80"/>
                <a:gd name="T33" fmla="*/ 42 h 69"/>
                <a:gd name="T34" fmla="*/ 5 w 80"/>
                <a:gd name="T35" fmla="*/ 4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69">
                  <a:moveTo>
                    <a:pt x="5" y="47"/>
                  </a:moveTo>
                  <a:cubicBezTo>
                    <a:pt x="14" y="47"/>
                    <a:pt x="14" y="47"/>
                    <a:pt x="14" y="47"/>
                  </a:cubicBezTo>
                  <a:cubicBezTo>
                    <a:pt x="14" y="69"/>
                    <a:pt x="14" y="69"/>
                    <a:pt x="14" y="69"/>
                  </a:cubicBezTo>
                  <a:cubicBezTo>
                    <a:pt x="15" y="69"/>
                    <a:pt x="17" y="68"/>
                    <a:pt x="19" y="68"/>
                  </a:cubicBezTo>
                  <a:cubicBezTo>
                    <a:pt x="21" y="68"/>
                    <a:pt x="22" y="68"/>
                    <a:pt x="24" y="67"/>
                  </a:cubicBezTo>
                  <a:cubicBezTo>
                    <a:pt x="29" y="67"/>
                    <a:pt x="35" y="67"/>
                    <a:pt x="40" y="67"/>
                  </a:cubicBezTo>
                  <a:cubicBezTo>
                    <a:pt x="45" y="67"/>
                    <a:pt x="50" y="67"/>
                    <a:pt x="56" y="67"/>
                  </a:cubicBezTo>
                  <a:cubicBezTo>
                    <a:pt x="57" y="68"/>
                    <a:pt x="59" y="68"/>
                    <a:pt x="61" y="68"/>
                  </a:cubicBezTo>
                  <a:cubicBezTo>
                    <a:pt x="63" y="68"/>
                    <a:pt x="64" y="69"/>
                    <a:pt x="66" y="69"/>
                  </a:cubicBezTo>
                  <a:cubicBezTo>
                    <a:pt x="66" y="47"/>
                    <a:pt x="66" y="47"/>
                    <a:pt x="66" y="47"/>
                  </a:cubicBezTo>
                  <a:cubicBezTo>
                    <a:pt x="75" y="47"/>
                    <a:pt x="75" y="47"/>
                    <a:pt x="75" y="47"/>
                  </a:cubicBezTo>
                  <a:cubicBezTo>
                    <a:pt x="78" y="47"/>
                    <a:pt x="80" y="45"/>
                    <a:pt x="80" y="42"/>
                  </a:cubicBezTo>
                  <a:cubicBezTo>
                    <a:pt x="80" y="5"/>
                    <a:pt x="80" y="5"/>
                    <a:pt x="80" y="5"/>
                  </a:cubicBezTo>
                  <a:cubicBezTo>
                    <a:pt x="80" y="2"/>
                    <a:pt x="78" y="0"/>
                    <a:pt x="75" y="0"/>
                  </a:cubicBezTo>
                  <a:cubicBezTo>
                    <a:pt x="5" y="0"/>
                    <a:pt x="5" y="0"/>
                    <a:pt x="5" y="0"/>
                  </a:cubicBezTo>
                  <a:cubicBezTo>
                    <a:pt x="2" y="0"/>
                    <a:pt x="0" y="2"/>
                    <a:pt x="0" y="5"/>
                  </a:cubicBezTo>
                  <a:cubicBezTo>
                    <a:pt x="0" y="42"/>
                    <a:pt x="0" y="42"/>
                    <a:pt x="0" y="42"/>
                  </a:cubicBezTo>
                  <a:cubicBezTo>
                    <a:pt x="0" y="45"/>
                    <a:pt x="2" y="47"/>
                    <a:pt x="5"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p>
          </p:txBody>
        </p:sp>
        <p:sp>
          <p:nvSpPr>
            <p:cNvPr id="33" name="Freeform 7">
              <a:extLst>
                <a:ext uri="{FF2B5EF4-FFF2-40B4-BE49-F238E27FC236}">
                  <a16:creationId xmlns:a16="http://schemas.microsoft.com/office/drawing/2014/main" id="{D983FDC1-FB39-4B0B-ABA9-7A54D9817624}"/>
                </a:ext>
              </a:extLst>
            </p:cNvPr>
            <p:cNvSpPr>
              <a:spLocks/>
            </p:cNvSpPr>
            <p:nvPr/>
          </p:nvSpPr>
          <p:spPr bwMode="auto">
            <a:xfrm>
              <a:off x="-261938" y="2147888"/>
              <a:ext cx="214312" cy="209550"/>
            </a:xfrm>
            <a:custGeom>
              <a:avLst/>
              <a:gdLst>
                <a:gd name="T0" fmla="*/ 9 w 57"/>
                <a:gd name="T1" fmla="*/ 30 h 56"/>
                <a:gd name="T2" fmla="*/ 26 w 57"/>
                <a:gd name="T3" fmla="*/ 47 h 56"/>
                <a:gd name="T4" fmla="*/ 30 w 57"/>
                <a:gd name="T5" fmla="*/ 51 h 56"/>
                <a:gd name="T6" fmla="*/ 33 w 57"/>
                <a:gd name="T7" fmla="*/ 56 h 56"/>
                <a:gd name="T8" fmla="*/ 55 w 57"/>
                <a:gd name="T9" fmla="*/ 35 h 56"/>
                <a:gd name="T10" fmla="*/ 55 w 57"/>
                <a:gd name="T11" fmla="*/ 27 h 56"/>
                <a:gd name="T12" fmla="*/ 30 w 57"/>
                <a:gd name="T13" fmla="*/ 2 h 56"/>
                <a:gd name="T14" fmla="*/ 27 w 57"/>
                <a:gd name="T15" fmla="*/ 0 h 56"/>
                <a:gd name="T16" fmla="*/ 23 w 57"/>
                <a:gd name="T17" fmla="*/ 1 h 56"/>
                <a:gd name="T18" fmla="*/ 0 w 57"/>
                <a:gd name="T19" fmla="*/ 23 h 56"/>
                <a:gd name="T20" fmla="*/ 4 w 57"/>
                <a:gd name="T21" fmla="*/ 26 h 56"/>
                <a:gd name="T22" fmla="*/ 9 w 57"/>
                <a:gd name="T23" fmla="*/ 3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6">
                  <a:moveTo>
                    <a:pt x="9" y="30"/>
                  </a:moveTo>
                  <a:cubicBezTo>
                    <a:pt x="15" y="35"/>
                    <a:pt x="21" y="41"/>
                    <a:pt x="26" y="47"/>
                  </a:cubicBezTo>
                  <a:cubicBezTo>
                    <a:pt x="28" y="49"/>
                    <a:pt x="29" y="50"/>
                    <a:pt x="30" y="51"/>
                  </a:cubicBezTo>
                  <a:cubicBezTo>
                    <a:pt x="31" y="53"/>
                    <a:pt x="32" y="54"/>
                    <a:pt x="33" y="56"/>
                  </a:cubicBezTo>
                  <a:cubicBezTo>
                    <a:pt x="55" y="35"/>
                    <a:pt x="55" y="35"/>
                    <a:pt x="55" y="35"/>
                  </a:cubicBezTo>
                  <a:cubicBezTo>
                    <a:pt x="57" y="33"/>
                    <a:pt x="57" y="29"/>
                    <a:pt x="55" y="27"/>
                  </a:cubicBezTo>
                  <a:cubicBezTo>
                    <a:pt x="30" y="2"/>
                    <a:pt x="30" y="2"/>
                    <a:pt x="30" y="2"/>
                  </a:cubicBezTo>
                  <a:cubicBezTo>
                    <a:pt x="29" y="1"/>
                    <a:pt x="28" y="0"/>
                    <a:pt x="27" y="0"/>
                  </a:cubicBezTo>
                  <a:cubicBezTo>
                    <a:pt x="25" y="0"/>
                    <a:pt x="24" y="0"/>
                    <a:pt x="23" y="1"/>
                  </a:cubicBezTo>
                  <a:cubicBezTo>
                    <a:pt x="0" y="23"/>
                    <a:pt x="0" y="23"/>
                    <a:pt x="0" y="23"/>
                  </a:cubicBezTo>
                  <a:cubicBezTo>
                    <a:pt x="2" y="24"/>
                    <a:pt x="3" y="25"/>
                    <a:pt x="4" y="26"/>
                  </a:cubicBezTo>
                  <a:cubicBezTo>
                    <a:pt x="6" y="28"/>
                    <a:pt x="7" y="29"/>
                    <a:pt x="9"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p>
          </p:txBody>
        </p:sp>
        <p:sp>
          <p:nvSpPr>
            <p:cNvPr id="34" name="Freeform 8">
              <a:extLst>
                <a:ext uri="{FF2B5EF4-FFF2-40B4-BE49-F238E27FC236}">
                  <a16:creationId xmlns:a16="http://schemas.microsoft.com/office/drawing/2014/main" id="{B2D5486D-5738-47D0-B41A-15B6F71CB582}"/>
                </a:ext>
              </a:extLst>
            </p:cNvPr>
            <p:cNvSpPr>
              <a:spLocks/>
            </p:cNvSpPr>
            <p:nvPr/>
          </p:nvSpPr>
          <p:spPr bwMode="auto">
            <a:xfrm>
              <a:off x="-1082675" y="2192338"/>
              <a:ext cx="993775" cy="1092200"/>
            </a:xfrm>
            <a:custGeom>
              <a:avLst/>
              <a:gdLst>
                <a:gd name="T0" fmla="*/ 41 w 265"/>
                <a:gd name="T1" fmla="*/ 228 h 291"/>
                <a:gd name="T2" fmla="*/ 70 w 265"/>
                <a:gd name="T3" fmla="*/ 205 h 291"/>
                <a:gd name="T4" fmla="*/ 36 w 265"/>
                <a:gd name="T5" fmla="*/ 132 h 291"/>
                <a:gd name="T6" fmla="*/ 133 w 265"/>
                <a:gd name="T7" fmla="*/ 36 h 291"/>
                <a:gd name="T8" fmla="*/ 229 w 265"/>
                <a:gd name="T9" fmla="*/ 132 h 291"/>
                <a:gd name="T10" fmla="*/ 141 w 265"/>
                <a:gd name="T11" fmla="*/ 228 h 291"/>
                <a:gd name="T12" fmla="*/ 141 w 265"/>
                <a:gd name="T13" fmla="*/ 212 h 291"/>
                <a:gd name="T14" fmla="*/ 141 w 265"/>
                <a:gd name="T15" fmla="*/ 204 h 291"/>
                <a:gd name="T16" fmla="*/ 138 w 265"/>
                <a:gd name="T17" fmla="*/ 199 h 291"/>
                <a:gd name="T18" fmla="*/ 131 w 265"/>
                <a:gd name="T19" fmla="*/ 199 h 291"/>
                <a:gd name="T20" fmla="*/ 74 w 265"/>
                <a:gd name="T21" fmla="*/ 239 h 291"/>
                <a:gd name="T22" fmla="*/ 71 w 265"/>
                <a:gd name="T23" fmla="*/ 244 h 291"/>
                <a:gd name="T24" fmla="*/ 74 w 265"/>
                <a:gd name="T25" fmla="*/ 249 h 291"/>
                <a:gd name="T26" fmla="*/ 131 w 265"/>
                <a:gd name="T27" fmla="*/ 289 h 291"/>
                <a:gd name="T28" fmla="*/ 135 w 265"/>
                <a:gd name="T29" fmla="*/ 291 h 291"/>
                <a:gd name="T30" fmla="*/ 138 w 265"/>
                <a:gd name="T31" fmla="*/ 290 h 291"/>
                <a:gd name="T32" fmla="*/ 141 w 265"/>
                <a:gd name="T33" fmla="*/ 284 h 291"/>
                <a:gd name="T34" fmla="*/ 141 w 265"/>
                <a:gd name="T35" fmla="*/ 280 h 291"/>
                <a:gd name="T36" fmla="*/ 141 w 265"/>
                <a:gd name="T37" fmla="*/ 264 h 291"/>
                <a:gd name="T38" fmla="*/ 265 w 265"/>
                <a:gd name="T39" fmla="*/ 132 h 291"/>
                <a:gd name="T40" fmla="*/ 240 w 265"/>
                <a:gd name="T41" fmla="*/ 55 h 291"/>
                <a:gd name="T42" fmla="*/ 237 w 265"/>
                <a:gd name="T43" fmla="*/ 50 h 291"/>
                <a:gd name="T44" fmla="*/ 234 w 265"/>
                <a:gd name="T45" fmla="*/ 46 h 291"/>
                <a:gd name="T46" fmla="*/ 216 w 265"/>
                <a:gd name="T47" fmla="*/ 29 h 291"/>
                <a:gd name="T48" fmla="*/ 212 w 265"/>
                <a:gd name="T49" fmla="*/ 26 h 291"/>
                <a:gd name="T50" fmla="*/ 207 w 265"/>
                <a:gd name="T51" fmla="*/ 23 h 291"/>
                <a:gd name="T52" fmla="*/ 159 w 265"/>
                <a:gd name="T53" fmla="*/ 2 h 291"/>
                <a:gd name="T54" fmla="*/ 154 w 265"/>
                <a:gd name="T55" fmla="*/ 1 h 291"/>
                <a:gd name="T56" fmla="*/ 149 w 265"/>
                <a:gd name="T57" fmla="*/ 0 h 291"/>
                <a:gd name="T58" fmla="*/ 133 w 265"/>
                <a:gd name="T59" fmla="*/ 0 h 291"/>
                <a:gd name="T60" fmla="*/ 117 w 265"/>
                <a:gd name="T61" fmla="*/ 0 h 291"/>
                <a:gd name="T62" fmla="*/ 112 w 265"/>
                <a:gd name="T63" fmla="*/ 1 h 291"/>
                <a:gd name="T64" fmla="*/ 107 w 265"/>
                <a:gd name="T65" fmla="*/ 2 h 291"/>
                <a:gd name="T66" fmla="*/ 0 w 265"/>
                <a:gd name="T67" fmla="*/ 132 h 291"/>
                <a:gd name="T68" fmla="*/ 41 w 265"/>
                <a:gd name="T69" fmla="*/ 22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5" h="291">
                  <a:moveTo>
                    <a:pt x="41" y="228"/>
                  </a:moveTo>
                  <a:cubicBezTo>
                    <a:pt x="70" y="205"/>
                    <a:pt x="70" y="205"/>
                    <a:pt x="70" y="205"/>
                  </a:cubicBezTo>
                  <a:cubicBezTo>
                    <a:pt x="50" y="188"/>
                    <a:pt x="36" y="161"/>
                    <a:pt x="36" y="132"/>
                  </a:cubicBezTo>
                  <a:cubicBezTo>
                    <a:pt x="36" y="79"/>
                    <a:pt x="80" y="36"/>
                    <a:pt x="133" y="36"/>
                  </a:cubicBezTo>
                  <a:cubicBezTo>
                    <a:pt x="186" y="36"/>
                    <a:pt x="229" y="79"/>
                    <a:pt x="229" y="132"/>
                  </a:cubicBezTo>
                  <a:cubicBezTo>
                    <a:pt x="229" y="182"/>
                    <a:pt x="191" y="224"/>
                    <a:pt x="141" y="228"/>
                  </a:cubicBezTo>
                  <a:cubicBezTo>
                    <a:pt x="141" y="212"/>
                    <a:pt x="141" y="212"/>
                    <a:pt x="141" y="212"/>
                  </a:cubicBezTo>
                  <a:cubicBezTo>
                    <a:pt x="141" y="204"/>
                    <a:pt x="141" y="204"/>
                    <a:pt x="141" y="204"/>
                  </a:cubicBezTo>
                  <a:cubicBezTo>
                    <a:pt x="141" y="202"/>
                    <a:pt x="140" y="200"/>
                    <a:pt x="138" y="199"/>
                  </a:cubicBezTo>
                  <a:cubicBezTo>
                    <a:pt x="136" y="197"/>
                    <a:pt x="133" y="198"/>
                    <a:pt x="131" y="199"/>
                  </a:cubicBezTo>
                  <a:cubicBezTo>
                    <a:pt x="74" y="239"/>
                    <a:pt x="74" y="239"/>
                    <a:pt x="74" y="239"/>
                  </a:cubicBezTo>
                  <a:cubicBezTo>
                    <a:pt x="72" y="240"/>
                    <a:pt x="71" y="242"/>
                    <a:pt x="71" y="244"/>
                  </a:cubicBezTo>
                  <a:cubicBezTo>
                    <a:pt x="71" y="246"/>
                    <a:pt x="72" y="248"/>
                    <a:pt x="74" y="249"/>
                  </a:cubicBezTo>
                  <a:cubicBezTo>
                    <a:pt x="131" y="289"/>
                    <a:pt x="131" y="289"/>
                    <a:pt x="131" y="289"/>
                  </a:cubicBezTo>
                  <a:cubicBezTo>
                    <a:pt x="132" y="290"/>
                    <a:pt x="134" y="291"/>
                    <a:pt x="135" y="291"/>
                  </a:cubicBezTo>
                  <a:cubicBezTo>
                    <a:pt x="136" y="291"/>
                    <a:pt x="137" y="290"/>
                    <a:pt x="138" y="290"/>
                  </a:cubicBezTo>
                  <a:cubicBezTo>
                    <a:pt x="140" y="289"/>
                    <a:pt x="141" y="287"/>
                    <a:pt x="141" y="284"/>
                  </a:cubicBezTo>
                  <a:cubicBezTo>
                    <a:pt x="141" y="280"/>
                    <a:pt x="141" y="280"/>
                    <a:pt x="141" y="280"/>
                  </a:cubicBezTo>
                  <a:cubicBezTo>
                    <a:pt x="141" y="264"/>
                    <a:pt x="141" y="264"/>
                    <a:pt x="141" y="264"/>
                  </a:cubicBezTo>
                  <a:cubicBezTo>
                    <a:pt x="210" y="260"/>
                    <a:pt x="265" y="202"/>
                    <a:pt x="265" y="132"/>
                  </a:cubicBezTo>
                  <a:cubicBezTo>
                    <a:pt x="265" y="103"/>
                    <a:pt x="256" y="77"/>
                    <a:pt x="240" y="55"/>
                  </a:cubicBezTo>
                  <a:cubicBezTo>
                    <a:pt x="239" y="53"/>
                    <a:pt x="238" y="52"/>
                    <a:pt x="237" y="50"/>
                  </a:cubicBezTo>
                  <a:cubicBezTo>
                    <a:pt x="236" y="49"/>
                    <a:pt x="235" y="48"/>
                    <a:pt x="234" y="46"/>
                  </a:cubicBezTo>
                  <a:cubicBezTo>
                    <a:pt x="228" y="40"/>
                    <a:pt x="223" y="34"/>
                    <a:pt x="216" y="29"/>
                  </a:cubicBezTo>
                  <a:cubicBezTo>
                    <a:pt x="215" y="28"/>
                    <a:pt x="213" y="27"/>
                    <a:pt x="212" y="26"/>
                  </a:cubicBezTo>
                  <a:cubicBezTo>
                    <a:pt x="210" y="25"/>
                    <a:pt x="209" y="24"/>
                    <a:pt x="207" y="23"/>
                  </a:cubicBezTo>
                  <a:cubicBezTo>
                    <a:pt x="193" y="13"/>
                    <a:pt x="177" y="6"/>
                    <a:pt x="159" y="2"/>
                  </a:cubicBezTo>
                  <a:cubicBezTo>
                    <a:pt x="157" y="2"/>
                    <a:pt x="156" y="2"/>
                    <a:pt x="154" y="1"/>
                  </a:cubicBezTo>
                  <a:cubicBezTo>
                    <a:pt x="152" y="1"/>
                    <a:pt x="150" y="1"/>
                    <a:pt x="149" y="0"/>
                  </a:cubicBezTo>
                  <a:cubicBezTo>
                    <a:pt x="143" y="0"/>
                    <a:pt x="138" y="0"/>
                    <a:pt x="133" y="0"/>
                  </a:cubicBezTo>
                  <a:cubicBezTo>
                    <a:pt x="128" y="0"/>
                    <a:pt x="122" y="0"/>
                    <a:pt x="117" y="0"/>
                  </a:cubicBezTo>
                  <a:cubicBezTo>
                    <a:pt x="115" y="1"/>
                    <a:pt x="114" y="1"/>
                    <a:pt x="112" y="1"/>
                  </a:cubicBezTo>
                  <a:cubicBezTo>
                    <a:pt x="110" y="2"/>
                    <a:pt x="108" y="2"/>
                    <a:pt x="107" y="2"/>
                  </a:cubicBezTo>
                  <a:cubicBezTo>
                    <a:pt x="46" y="14"/>
                    <a:pt x="0" y="68"/>
                    <a:pt x="0" y="132"/>
                  </a:cubicBezTo>
                  <a:cubicBezTo>
                    <a:pt x="0" y="170"/>
                    <a:pt x="16" y="204"/>
                    <a:pt x="41" y="2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p>
          </p:txBody>
        </p:sp>
        <p:sp>
          <p:nvSpPr>
            <p:cNvPr id="35" name="Freeform 9">
              <a:extLst>
                <a:ext uri="{FF2B5EF4-FFF2-40B4-BE49-F238E27FC236}">
                  <a16:creationId xmlns:a16="http://schemas.microsoft.com/office/drawing/2014/main" id="{0D134201-164F-408C-B085-9B0DBA08E0EE}"/>
                </a:ext>
              </a:extLst>
            </p:cNvPr>
            <p:cNvSpPr>
              <a:spLocks/>
            </p:cNvSpPr>
            <p:nvPr/>
          </p:nvSpPr>
          <p:spPr bwMode="auto">
            <a:xfrm>
              <a:off x="-677863" y="2390776"/>
              <a:ext cx="187325" cy="390525"/>
            </a:xfrm>
            <a:custGeom>
              <a:avLst/>
              <a:gdLst>
                <a:gd name="T0" fmla="*/ 25 w 50"/>
                <a:gd name="T1" fmla="*/ 104 h 104"/>
                <a:gd name="T2" fmla="*/ 50 w 50"/>
                <a:gd name="T3" fmla="*/ 79 h 104"/>
                <a:gd name="T4" fmla="*/ 37 w 50"/>
                <a:gd name="T5" fmla="*/ 57 h 104"/>
                <a:gd name="T6" fmla="*/ 34 w 50"/>
                <a:gd name="T7" fmla="*/ 9 h 104"/>
                <a:gd name="T8" fmla="*/ 25 w 50"/>
                <a:gd name="T9" fmla="*/ 0 h 104"/>
                <a:gd name="T10" fmla="*/ 16 w 50"/>
                <a:gd name="T11" fmla="*/ 9 h 104"/>
                <a:gd name="T12" fmla="*/ 13 w 50"/>
                <a:gd name="T13" fmla="*/ 57 h 104"/>
                <a:gd name="T14" fmla="*/ 0 w 50"/>
                <a:gd name="T15" fmla="*/ 79 h 104"/>
                <a:gd name="T16" fmla="*/ 25 w 50"/>
                <a:gd name="T1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04">
                  <a:moveTo>
                    <a:pt x="25" y="104"/>
                  </a:moveTo>
                  <a:cubicBezTo>
                    <a:pt x="39" y="104"/>
                    <a:pt x="50" y="93"/>
                    <a:pt x="50" y="79"/>
                  </a:cubicBezTo>
                  <a:cubicBezTo>
                    <a:pt x="50" y="69"/>
                    <a:pt x="45" y="61"/>
                    <a:pt x="37" y="57"/>
                  </a:cubicBezTo>
                  <a:cubicBezTo>
                    <a:pt x="34" y="9"/>
                    <a:pt x="34" y="9"/>
                    <a:pt x="34" y="9"/>
                  </a:cubicBezTo>
                  <a:cubicBezTo>
                    <a:pt x="34" y="4"/>
                    <a:pt x="30" y="0"/>
                    <a:pt x="25" y="0"/>
                  </a:cubicBezTo>
                  <a:cubicBezTo>
                    <a:pt x="20" y="0"/>
                    <a:pt x="16" y="4"/>
                    <a:pt x="16" y="9"/>
                  </a:cubicBezTo>
                  <a:cubicBezTo>
                    <a:pt x="13" y="57"/>
                    <a:pt x="13" y="57"/>
                    <a:pt x="13" y="57"/>
                  </a:cubicBezTo>
                  <a:cubicBezTo>
                    <a:pt x="5" y="61"/>
                    <a:pt x="0" y="69"/>
                    <a:pt x="0" y="79"/>
                  </a:cubicBezTo>
                  <a:cubicBezTo>
                    <a:pt x="0" y="93"/>
                    <a:pt x="11" y="104"/>
                    <a:pt x="25" y="104"/>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p>
          </p:txBody>
        </p:sp>
      </p:grpSp>
      <p:sp>
        <p:nvSpPr>
          <p:cNvPr id="36" name="TextBox 35">
            <a:extLst>
              <a:ext uri="{FF2B5EF4-FFF2-40B4-BE49-F238E27FC236}">
                <a16:creationId xmlns:a16="http://schemas.microsoft.com/office/drawing/2014/main" id="{0EB43B31-FED7-4FB5-9048-EE335EDF7192}"/>
              </a:ext>
            </a:extLst>
          </p:cNvPr>
          <p:cNvSpPr txBox="1"/>
          <p:nvPr/>
        </p:nvSpPr>
        <p:spPr>
          <a:xfrm>
            <a:off x="1274340" y="1935479"/>
            <a:ext cx="3626008" cy="576000"/>
          </a:xfrm>
          <a:prstGeom prst="rect">
            <a:avLst/>
          </a:prstGeom>
          <a:noFill/>
        </p:spPr>
        <p:txBody>
          <a:bodyPr wrap="square" lIns="0" tIns="0" rIns="0" bIns="0" rtlCol="0" anchor="ctr">
            <a:noAutofit/>
          </a:bodyPr>
          <a:lstStyle>
            <a:defPPr>
              <a:defRPr lang="en-US"/>
            </a:defPPr>
            <a:lvl1pPr algn="ctr">
              <a:defRPr b="1">
                <a:solidFill>
                  <a:srgbClr val="00B5CC"/>
                </a:solidFill>
              </a:defRPr>
            </a:lvl1pPr>
          </a:lstStyle>
          <a:p>
            <a:pPr algn="l"/>
            <a:r>
              <a:rPr lang="en-GB" dirty="0">
                <a:solidFill>
                  <a:schemeClr val="bg1"/>
                </a:solidFill>
              </a:rPr>
              <a:t>Bugs / Change Request Tracking </a:t>
            </a:r>
            <a:endParaRPr lang="en-US" dirty="0">
              <a:solidFill>
                <a:schemeClr val="bg1"/>
              </a:solidFill>
            </a:endParaRPr>
          </a:p>
        </p:txBody>
      </p:sp>
      <p:pic>
        <p:nvPicPr>
          <p:cNvPr id="37" name="Picture 36">
            <a:extLst>
              <a:ext uri="{FF2B5EF4-FFF2-40B4-BE49-F238E27FC236}">
                <a16:creationId xmlns:a16="http://schemas.microsoft.com/office/drawing/2014/main" id="{6FBCC661-A769-4DE9-80D6-3E6CC249E794}"/>
              </a:ext>
            </a:extLst>
          </p:cNvPr>
          <p:cNvPicPr>
            <a:picLocks noChangeAspect="1"/>
          </p:cNvPicPr>
          <p:nvPr/>
        </p:nvPicPr>
        <p:blipFill>
          <a:blip r:embed="rId2" cstate="print">
            <a:duotone>
              <a:prstClr val="black"/>
              <a:schemeClr val="bg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10155" y="1999030"/>
            <a:ext cx="484784" cy="463491"/>
          </a:xfrm>
          <a:prstGeom prst="rect">
            <a:avLst/>
          </a:prstGeom>
        </p:spPr>
      </p:pic>
      <p:pic>
        <p:nvPicPr>
          <p:cNvPr id="38" name="Picture 37">
            <a:extLst>
              <a:ext uri="{FF2B5EF4-FFF2-40B4-BE49-F238E27FC236}">
                <a16:creationId xmlns:a16="http://schemas.microsoft.com/office/drawing/2014/main" id="{0227B8EC-74F0-49EE-BAC7-E255144B09CE}"/>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23332" y="5219886"/>
            <a:ext cx="495703" cy="495703"/>
          </a:xfrm>
          <a:prstGeom prst="rect">
            <a:avLst/>
          </a:prstGeom>
        </p:spPr>
      </p:pic>
      <p:sp>
        <p:nvSpPr>
          <p:cNvPr id="39" name="TextBox 38">
            <a:extLst>
              <a:ext uri="{FF2B5EF4-FFF2-40B4-BE49-F238E27FC236}">
                <a16:creationId xmlns:a16="http://schemas.microsoft.com/office/drawing/2014/main" id="{9A638913-30E1-442F-BB16-2D964516E861}"/>
              </a:ext>
            </a:extLst>
          </p:cNvPr>
          <p:cNvSpPr txBox="1"/>
          <p:nvPr/>
        </p:nvSpPr>
        <p:spPr>
          <a:xfrm>
            <a:off x="1301666" y="4591165"/>
            <a:ext cx="3168000" cy="576000"/>
          </a:xfrm>
          <a:prstGeom prst="rect">
            <a:avLst/>
          </a:prstGeom>
          <a:noFill/>
        </p:spPr>
        <p:txBody>
          <a:bodyPr wrap="square" lIns="0" tIns="0" rIns="0" bIns="0" rtlCol="0" anchor="ctr">
            <a:noAutofit/>
          </a:bodyPr>
          <a:lstStyle>
            <a:defPPr>
              <a:defRPr lang="en-US"/>
            </a:defPPr>
            <a:lvl1pPr algn="ctr">
              <a:defRPr b="1">
                <a:solidFill>
                  <a:srgbClr val="00B5CC"/>
                </a:solidFill>
              </a:defRPr>
            </a:lvl1pPr>
          </a:lstStyle>
          <a:p>
            <a:pPr algn="l"/>
            <a:r>
              <a:rPr lang="en-GB" dirty="0">
                <a:solidFill>
                  <a:schemeClr val="bg1"/>
                </a:solidFill>
              </a:rPr>
              <a:t>Requirements Management</a:t>
            </a:r>
            <a:endParaRPr lang="en-US" dirty="0">
              <a:solidFill>
                <a:schemeClr val="bg1"/>
              </a:solidFill>
            </a:endParaRPr>
          </a:p>
        </p:txBody>
      </p:sp>
      <p:sp>
        <p:nvSpPr>
          <p:cNvPr id="40" name="TextBox 39">
            <a:extLst>
              <a:ext uri="{FF2B5EF4-FFF2-40B4-BE49-F238E27FC236}">
                <a16:creationId xmlns:a16="http://schemas.microsoft.com/office/drawing/2014/main" id="{5C5AE178-E1A5-4C9A-9150-D237D846C0A6}"/>
              </a:ext>
            </a:extLst>
          </p:cNvPr>
          <p:cNvSpPr txBox="1"/>
          <p:nvPr/>
        </p:nvSpPr>
        <p:spPr>
          <a:xfrm>
            <a:off x="1260251" y="2581708"/>
            <a:ext cx="4779715" cy="576000"/>
          </a:xfrm>
          <a:prstGeom prst="rect">
            <a:avLst/>
          </a:prstGeom>
          <a:noFill/>
        </p:spPr>
        <p:txBody>
          <a:bodyPr wrap="square" lIns="0" tIns="0" rIns="0" bIns="0" rtlCol="0" anchor="ctr">
            <a:noAutofit/>
          </a:bodyPr>
          <a:lstStyle>
            <a:defPPr>
              <a:defRPr lang="en-US"/>
            </a:defPPr>
            <a:lvl1pPr algn="ctr">
              <a:defRPr b="1">
                <a:solidFill>
                  <a:srgbClr val="00B5CC"/>
                </a:solidFill>
              </a:defRPr>
            </a:lvl1pPr>
          </a:lstStyle>
          <a:p>
            <a:pPr algn="l"/>
            <a:r>
              <a:rPr lang="en-GB" dirty="0">
                <a:solidFill>
                  <a:schemeClr val="bg1"/>
                </a:solidFill>
              </a:rPr>
              <a:t>Help-desk / Support / Customer Service</a:t>
            </a:r>
            <a:endParaRPr lang="en-US" dirty="0">
              <a:solidFill>
                <a:schemeClr val="bg1"/>
              </a:solidFill>
            </a:endParaRPr>
          </a:p>
        </p:txBody>
      </p:sp>
      <p:sp>
        <p:nvSpPr>
          <p:cNvPr id="41" name="TextBox 40">
            <a:extLst>
              <a:ext uri="{FF2B5EF4-FFF2-40B4-BE49-F238E27FC236}">
                <a16:creationId xmlns:a16="http://schemas.microsoft.com/office/drawing/2014/main" id="{91F2F8EA-ED96-4769-9F97-3EAFE5C40FCB}"/>
              </a:ext>
            </a:extLst>
          </p:cNvPr>
          <p:cNvSpPr txBox="1"/>
          <p:nvPr/>
        </p:nvSpPr>
        <p:spPr>
          <a:xfrm>
            <a:off x="1260251" y="3944026"/>
            <a:ext cx="3168000" cy="576000"/>
          </a:xfrm>
          <a:prstGeom prst="rect">
            <a:avLst/>
          </a:prstGeom>
          <a:noFill/>
        </p:spPr>
        <p:txBody>
          <a:bodyPr wrap="square" lIns="0" tIns="0" rIns="0" bIns="0" rtlCol="0" anchor="ctr">
            <a:noAutofit/>
          </a:bodyPr>
          <a:lstStyle>
            <a:defPPr>
              <a:defRPr lang="en-US"/>
            </a:defPPr>
            <a:lvl1pPr algn="ctr">
              <a:defRPr b="1">
                <a:solidFill>
                  <a:srgbClr val="00B5CC"/>
                </a:solidFill>
              </a:defRPr>
            </a:lvl1pPr>
          </a:lstStyle>
          <a:p>
            <a:pPr algn="l"/>
            <a:r>
              <a:rPr lang="en-GB" dirty="0">
                <a:solidFill>
                  <a:schemeClr val="bg1"/>
                </a:solidFill>
              </a:rPr>
              <a:t>Task Tracking</a:t>
            </a:r>
            <a:endParaRPr lang="en-US" dirty="0">
              <a:solidFill>
                <a:schemeClr val="bg1"/>
              </a:solidFill>
            </a:endParaRPr>
          </a:p>
        </p:txBody>
      </p:sp>
      <p:sp>
        <p:nvSpPr>
          <p:cNvPr id="42" name="TextBox 41">
            <a:extLst>
              <a:ext uri="{FF2B5EF4-FFF2-40B4-BE49-F238E27FC236}">
                <a16:creationId xmlns:a16="http://schemas.microsoft.com/office/drawing/2014/main" id="{E42AE56E-187B-47A7-B771-2C14C7BC2158}"/>
              </a:ext>
            </a:extLst>
          </p:cNvPr>
          <p:cNvSpPr txBox="1"/>
          <p:nvPr/>
        </p:nvSpPr>
        <p:spPr>
          <a:xfrm>
            <a:off x="1293898" y="5167165"/>
            <a:ext cx="3606450" cy="576000"/>
          </a:xfrm>
          <a:prstGeom prst="rect">
            <a:avLst/>
          </a:prstGeom>
          <a:noFill/>
        </p:spPr>
        <p:txBody>
          <a:bodyPr wrap="square" lIns="0" tIns="0" rIns="0" bIns="0" rtlCol="0" anchor="ctr">
            <a:noAutofit/>
          </a:bodyPr>
          <a:lstStyle>
            <a:defPPr>
              <a:defRPr lang="en-US"/>
            </a:defPPr>
            <a:lvl1pPr algn="ctr">
              <a:defRPr b="1">
                <a:solidFill>
                  <a:srgbClr val="00B5CC"/>
                </a:solidFill>
              </a:defRPr>
            </a:lvl1pPr>
          </a:lstStyle>
          <a:p>
            <a:pPr algn="l"/>
            <a:r>
              <a:rPr lang="en-GB" dirty="0">
                <a:solidFill>
                  <a:schemeClr val="bg1"/>
                </a:solidFill>
              </a:rPr>
              <a:t>Workflow / Process Management</a:t>
            </a:r>
            <a:endParaRPr lang="en-US" dirty="0">
              <a:solidFill>
                <a:schemeClr val="bg1"/>
              </a:solidFill>
            </a:endParaRPr>
          </a:p>
        </p:txBody>
      </p:sp>
    </p:spTree>
    <p:extLst>
      <p:ext uri="{BB962C8B-B14F-4D97-AF65-F5344CB8AC3E}">
        <p14:creationId xmlns:p14="http://schemas.microsoft.com/office/powerpoint/2010/main" val="52864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828E629-25C8-4532-89AF-5C76BB39B687}"/>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3224EEFD-37AB-4D3C-BAC2-B26E1FE60218}"/>
              </a:ext>
            </a:extLst>
          </p:cNvPr>
          <p:cNvSpPr>
            <a:spLocks noGrp="1"/>
          </p:cNvSpPr>
          <p:nvPr>
            <p:ph type="sldNum" sz="quarter" idx="4"/>
          </p:nvPr>
        </p:nvSpPr>
        <p:spPr/>
        <p:txBody>
          <a:bodyPr/>
          <a:lstStyle/>
          <a:p>
            <a:fld id="{4F9AC08D-23A9-440E-BCB9-AA1E9877CC38}" type="slidenum">
              <a:rPr lang="en-US" smtClean="0"/>
              <a:pPr/>
              <a:t>6</a:t>
            </a:fld>
            <a:endParaRPr lang="en-US" dirty="0"/>
          </a:p>
        </p:txBody>
      </p:sp>
      <p:sp>
        <p:nvSpPr>
          <p:cNvPr id="11" name="Text Placeholder 1">
            <a:extLst>
              <a:ext uri="{FF2B5EF4-FFF2-40B4-BE49-F238E27FC236}">
                <a16:creationId xmlns:a16="http://schemas.microsoft.com/office/drawing/2014/main" id="{95C8E687-B8BE-46D3-B2DC-830805A770FE}"/>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GB"/>
              <a:t>How we use Jira For Agile Development?</a:t>
            </a:r>
          </a:p>
        </p:txBody>
      </p:sp>
      <p:sp>
        <p:nvSpPr>
          <p:cNvPr id="12" name="Title 2">
            <a:extLst>
              <a:ext uri="{FF2B5EF4-FFF2-40B4-BE49-F238E27FC236}">
                <a16:creationId xmlns:a16="http://schemas.microsoft.com/office/drawing/2014/main" id="{D988D938-E1FB-447F-B79C-5D836540BA0A}"/>
              </a:ext>
            </a:extLst>
          </p:cNvPr>
          <p:cNvSpPr txBox="1">
            <a:spLocks/>
          </p:cNvSpPr>
          <p:nvPr/>
        </p:nvSpPr>
        <p:spPr>
          <a:xfrm>
            <a:off x="455613" y="116205"/>
            <a:ext cx="8232775" cy="1002979"/>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PH"/>
              <a:t>Agile Concepts</a:t>
            </a:r>
            <a:endParaRPr lang="en-GB" dirty="0"/>
          </a:p>
        </p:txBody>
      </p:sp>
      <p:sp>
        <p:nvSpPr>
          <p:cNvPr id="13" name="Slide Number Placeholder 3">
            <a:extLst>
              <a:ext uri="{FF2B5EF4-FFF2-40B4-BE49-F238E27FC236}">
                <a16:creationId xmlns:a16="http://schemas.microsoft.com/office/drawing/2014/main" id="{30C9E0D4-29E2-4259-BC8B-D49671ECF05E}"/>
              </a:ext>
            </a:extLst>
          </p:cNvPr>
          <p:cNvSpPr txBox="1">
            <a:spLocks/>
          </p:cNvSpPr>
          <p:nvPr/>
        </p:nvSpPr>
        <p:spPr>
          <a:xfrm>
            <a:off x="8140355" y="6575425"/>
            <a:ext cx="548033" cy="128588"/>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2">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0CBDC3A-D49F-4631-A8C7-55D59B33E5FA}" type="slidenum">
              <a:rPr lang="en-US" smtClean="0"/>
              <a:pPr>
                <a:defRPr/>
              </a:pPr>
              <a:t>6</a:t>
            </a:fld>
            <a:endParaRPr lang="en-US" dirty="0"/>
          </a:p>
        </p:txBody>
      </p:sp>
      <p:sp>
        <p:nvSpPr>
          <p:cNvPr id="14" name="TextBox 13">
            <a:extLst>
              <a:ext uri="{FF2B5EF4-FFF2-40B4-BE49-F238E27FC236}">
                <a16:creationId xmlns:a16="http://schemas.microsoft.com/office/drawing/2014/main" id="{C7BCCAF6-2F23-4868-963F-44ECA035883A}"/>
              </a:ext>
            </a:extLst>
          </p:cNvPr>
          <p:cNvSpPr txBox="1"/>
          <p:nvPr/>
        </p:nvSpPr>
        <p:spPr>
          <a:xfrm>
            <a:off x="743091" y="1891029"/>
            <a:ext cx="10933094" cy="4154984"/>
          </a:xfrm>
          <a:prstGeom prst="rect">
            <a:avLst/>
          </a:prstGeom>
          <a:noFill/>
        </p:spPr>
        <p:txBody>
          <a:bodyPr wrap="square" rtlCol="0">
            <a:spAutoFit/>
          </a:bodyPr>
          <a:lstStyle/>
          <a:p>
            <a:pPr>
              <a:buFont typeface="Wingdings" pitchFamily="2" charset="2"/>
              <a:buChar char="Ø"/>
            </a:pPr>
            <a:r>
              <a:rPr lang="en-US" b="1" dirty="0">
                <a:solidFill>
                  <a:schemeClr val="bg1"/>
                </a:solidFill>
              </a:rPr>
              <a:t>Better Visibility</a:t>
            </a:r>
          </a:p>
          <a:p>
            <a:r>
              <a:rPr lang="en-US" sz="2000" dirty="0">
                <a:solidFill>
                  <a:schemeClr val="bg1"/>
                </a:solidFill>
              </a:rPr>
              <a:t>	- </a:t>
            </a:r>
            <a:r>
              <a:rPr lang="en-US" sz="1400" dirty="0">
                <a:solidFill>
                  <a:schemeClr val="bg1"/>
                </a:solidFill>
              </a:rPr>
              <a:t>it solves a lot of problems, just writing down and posting the things people were working on, raise a visibility of what was going on</a:t>
            </a:r>
          </a:p>
          <a:p>
            <a:endParaRPr lang="en-US" b="1" dirty="0">
              <a:solidFill>
                <a:schemeClr val="bg1"/>
              </a:solidFill>
            </a:endParaRPr>
          </a:p>
          <a:p>
            <a:pPr>
              <a:buFont typeface="Wingdings" pitchFamily="2" charset="2"/>
              <a:buChar char="Ø"/>
            </a:pPr>
            <a:r>
              <a:rPr lang="en-US" b="1" dirty="0">
                <a:solidFill>
                  <a:schemeClr val="bg1"/>
                </a:solidFill>
              </a:rPr>
              <a:t>Better Prioritization</a:t>
            </a:r>
          </a:p>
          <a:p>
            <a:r>
              <a:rPr lang="en-US" sz="2000" dirty="0">
                <a:solidFill>
                  <a:schemeClr val="bg1"/>
                </a:solidFill>
              </a:rPr>
              <a:t>	- </a:t>
            </a:r>
            <a:r>
              <a:rPr lang="en-US" sz="1400" dirty="0">
                <a:solidFill>
                  <a:schemeClr val="bg1"/>
                </a:solidFill>
              </a:rPr>
              <a:t>one of the things resulted from better visibility</a:t>
            </a:r>
          </a:p>
          <a:p>
            <a:endParaRPr lang="en-US" sz="2000" dirty="0">
              <a:solidFill>
                <a:schemeClr val="bg1"/>
              </a:solidFill>
            </a:endParaRPr>
          </a:p>
          <a:p>
            <a:pPr>
              <a:buFont typeface="Wingdings" pitchFamily="2" charset="2"/>
              <a:buChar char="Ø"/>
            </a:pPr>
            <a:r>
              <a:rPr lang="en-US" b="1" dirty="0">
                <a:solidFill>
                  <a:schemeClr val="bg1"/>
                </a:solidFill>
              </a:rPr>
              <a:t>Less downtime between tasks</a:t>
            </a:r>
          </a:p>
          <a:p>
            <a:r>
              <a:rPr lang="en-US" sz="2000" dirty="0">
                <a:solidFill>
                  <a:schemeClr val="bg1"/>
                </a:solidFill>
              </a:rPr>
              <a:t>	- </a:t>
            </a:r>
            <a:r>
              <a:rPr lang="en-US" sz="1400" dirty="0">
                <a:solidFill>
                  <a:schemeClr val="bg1"/>
                </a:solidFill>
              </a:rPr>
              <a:t>time tracking feature enables users to record the time they spend working on issues</a:t>
            </a:r>
          </a:p>
          <a:p>
            <a:endParaRPr lang="en-US" sz="2000" dirty="0">
              <a:solidFill>
                <a:schemeClr val="bg1"/>
              </a:solidFill>
            </a:endParaRPr>
          </a:p>
          <a:p>
            <a:pPr>
              <a:buFont typeface="Wingdings" pitchFamily="2" charset="2"/>
              <a:buChar char="Ø"/>
            </a:pPr>
            <a:r>
              <a:rPr lang="en-US" b="1" dirty="0">
                <a:solidFill>
                  <a:schemeClr val="bg1"/>
                </a:solidFill>
              </a:rPr>
              <a:t>Improved teamwork</a:t>
            </a:r>
          </a:p>
          <a:p>
            <a:r>
              <a:rPr lang="en-US" sz="2000" dirty="0">
                <a:solidFill>
                  <a:schemeClr val="bg1"/>
                </a:solidFill>
              </a:rPr>
              <a:t>	- </a:t>
            </a:r>
            <a:r>
              <a:rPr lang="en-US" sz="1400" dirty="0">
                <a:solidFill>
                  <a:schemeClr val="bg1"/>
                </a:solidFill>
              </a:rPr>
              <a:t>a tracking system helps to make sure to minimize the time between actually doing work</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42384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2DFA8-8A6B-4CAC-900F-907EC0912ACD}"/>
              </a:ext>
            </a:extLst>
          </p:cNvPr>
          <p:cNvSpPr>
            <a:spLocks noGrp="1"/>
          </p:cNvSpPr>
          <p:nvPr>
            <p:ph type="sldNum" sz="quarter" idx="4"/>
          </p:nvPr>
        </p:nvSpPr>
        <p:spPr/>
        <p:txBody>
          <a:bodyPr/>
          <a:lstStyle/>
          <a:p>
            <a:fld id="{4F9AC08D-23A9-440E-BCB9-AA1E9877CC38}" type="slidenum">
              <a:rPr lang="en-US" smtClean="0"/>
              <a:pPr/>
              <a:t>7</a:t>
            </a:fld>
            <a:endParaRPr lang="en-US" dirty="0"/>
          </a:p>
        </p:txBody>
      </p:sp>
      <p:sp>
        <p:nvSpPr>
          <p:cNvPr id="5" name="Text Placeholder 1">
            <a:extLst>
              <a:ext uri="{FF2B5EF4-FFF2-40B4-BE49-F238E27FC236}">
                <a16:creationId xmlns:a16="http://schemas.microsoft.com/office/drawing/2014/main" id="{0ED60697-EBCB-4EE9-A1F2-887FCF280CF9}"/>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Why Waterfall Methodology is not advisable to use in Jira?</a:t>
            </a:r>
          </a:p>
        </p:txBody>
      </p:sp>
      <p:sp>
        <p:nvSpPr>
          <p:cNvPr id="6" name="Title 2">
            <a:extLst>
              <a:ext uri="{FF2B5EF4-FFF2-40B4-BE49-F238E27FC236}">
                <a16:creationId xmlns:a16="http://schemas.microsoft.com/office/drawing/2014/main" id="{197D9B91-11F3-4AC3-9B45-308615ACCBC8}"/>
              </a:ext>
            </a:extLst>
          </p:cNvPr>
          <p:cNvSpPr txBox="1">
            <a:spLocks/>
          </p:cNvSpPr>
          <p:nvPr/>
        </p:nvSpPr>
        <p:spPr>
          <a:xfrm>
            <a:off x="455613" y="116205"/>
            <a:ext cx="8232775" cy="1002979"/>
          </a:xfrm>
          <a:prstGeom prst="rect">
            <a:avLst/>
          </a:prstGeom>
        </p:spPr>
        <p:txBody>
          <a:bodyPr vert="horz" lIns="0" tIns="45720" rIns="0" bIns="0" rtlCol="0" anchor="b" anchorCtr="0">
            <a:normAutofit/>
          </a:bodyPr>
          <a:lst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a:lstStyle>
          <a:p>
            <a:r>
              <a:rPr lang="en-US"/>
              <a:t>Waterfall Concepts</a:t>
            </a:r>
            <a:endParaRPr lang="en-US" dirty="0"/>
          </a:p>
        </p:txBody>
      </p:sp>
      <p:sp>
        <p:nvSpPr>
          <p:cNvPr id="7" name="Slide Number Placeholder 3">
            <a:extLst>
              <a:ext uri="{FF2B5EF4-FFF2-40B4-BE49-F238E27FC236}">
                <a16:creationId xmlns:a16="http://schemas.microsoft.com/office/drawing/2014/main" id="{5AE565E3-F7AB-4001-AD12-7E57BE005483}"/>
              </a:ext>
            </a:extLst>
          </p:cNvPr>
          <p:cNvSpPr txBox="1">
            <a:spLocks/>
          </p:cNvSpPr>
          <p:nvPr/>
        </p:nvSpPr>
        <p:spPr>
          <a:xfrm>
            <a:off x="8140355" y="6575425"/>
            <a:ext cx="548033" cy="128588"/>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2">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0CBDC3A-D49F-4631-A8C7-55D59B33E5FA}" type="slidenum">
              <a:rPr lang="en-US" smtClean="0"/>
              <a:pPr>
                <a:defRPr/>
              </a:pPr>
              <a:t>7</a:t>
            </a:fld>
            <a:endParaRPr lang="en-US" dirty="0"/>
          </a:p>
        </p:txBody>
      </p:sp>
      <p:sp>
        <p:nvSpPr>
          <p:cNvPr id="8" name="Footer Placeholder 4">
            <a:extLst>
              <a:ext uri="{FF2B5EF4-FFF2-40B4-BE49-F238E27FC236}">
                <a16:creationId xmlns:a16="http://schemas.microsoft.com/office/drawing/2014/main" id="{969E6A31-83DE-498E-B8A9-A4EA217805E7}"/>
              </a:ext>
            </a:extLst>
          </p:cNvPr>
          <p:cNvSpPr txBox="1">
            <a:spLocks/>
          </p:cNvSpPr>
          <p:nvPr/>
        </p:nvSpPr>
        <p:spPr>
          <a:xfrm>
            <a:off x="455613" y="6575425"/>
            <a:ext cx="4060825" cy="128588"/>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2">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Copyright © 2016 Accenture  All rights reserved.</a:t>
            </a:r>
            <a:endParaRPr lang="en-US" dirty="0"/>
          </a:p>
        </p:txBody>
      </p:sp>
      <p:pic>
        <p:nvPicPr>
          <p:cNvPr id="10" name="Picture 9">
            <a:extLst>
              <a:ext uri="{FF2B5EF4-FFF2-40B4-BE49-F238E27FC236}">
                <a16:creationId xmlns:a16="http://schemas.microsoft.com/office/drawing/2014/main" id="{718C7020-8D31-45A8-88B6-9D297F011C46}"/>
              </a:ext>
            </a:extLst>
          </p:cNvPr>
          <p:cNvPicPr>
            <a:picLocks noChangeAspect="1"/>
          </p:cNvPicPr>
          <p:nvPr/>
        </p:nvPicPr>
        <p:blipFill>
          <a:blip r:embed="rId2"/>
          <a:stretch>
            <a:fillRect/>
          </a:stretch>
        </p:blipFill>
        <p:spPr>
          <a:xfrm>
            <a:off x="2129049" y="1934480"/>
            <a:ext cx="4254121" cy="3145743"/>
          </a:xfrm>
          <a:prstGeom prst="rect">
            <a:avLst/>
          </a:prstGeom>
        </p:spPr>
      </p:pic>
      <p:sp>
        <p:nvSpPr>
          <p:cNvPr id="11" name="TextBox 10">
            <a:extLst>
              <a:ext uri="{FF2B5EF4-FFF2-40B4-BE49-F238E27FC236}">
                <a16:creationId xmlns:a16="http://schemas.microsoft.com/office/drawing/2014/main" id="{0D02FE06-CB17-4641-ABF9-A12EA51F8C99}"/>
              </a:ext>
            </a:extLst>
          </p:cNvPr>
          <p:cNvSpPr txBox="1"/>
          <p:nvPr/>
        </p:nvSpPr>
        <p:spPr>
          <a:xfrm>
            <a:off x="327546" y="5213445"/>
            <a:ext cx="8816454" cy="1214651"/>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9294C789-F309-4C7B-9655-C97CAD3F431A}"/>
              </a:ext>
            </a:extLst>
          </p:cNvPr>
          <p:cNvSpPr txBox="1"/>
          <p:nvPr/>
        </p:nvSpPr>
        <p:spPr>
          <a:xfrm>
            <a:off x="455613" y="5279087"/>
            <a:ext cx="8287772" cy="1077218"/>
          </a:xfrm>
          <a:prstGeom prst="rect">
            <a:avLst/>
          </a:prstGeom>
          <a:noFill/>
        </p:spPr>
        <p:txBody>
          <a:bodyPr wrap="square" rtlCol="0">
            <a:spAutoFit/>
          </a:bodyPr>
          <a:lstStyle/>
          <a:p>
            <a:r>
              <a:rPr lang="en-US" sz="1600" dirty="0">
                <a:solidFill>
                  <a:schemeClr val="bg1"/>
                </a:solidFill>
              </a:rPr>
              <a:t>With this figure, you will create consecutive issues for all tasks. </a:t>
            </a:r>
          </a:p>
          <a:p>
            <a:endParaRPr lang="en-US" sz="1600" dirty="0">
              <a:solidFill>
                <a:schemeClr val="bg1"/>
              </a:solidFill>
            </a:endParaRPr>
          </a:p>
          <a:p>
            <a:r>
              <a:rPr lang="en-US" sz="1600" dirty="0">
                <a:solidFill>
                  <a:schemeClr val="bg1"/>
                </a:solidFill>
              </a:rPr>
              <a:t>But in modern agile methodologies provide a far better view of the iteration process in Software Development.</a:t>
            </a:r>
          </a:p>
        </p:txBody>
      </p:sp>
    </p:spTree>
    <p:extLst>
      <p:ext uri="{BB962C8B-B14F-4D97-AF65-F5344CB8AC3E}">
        <p14:creationId xmlns:p14="http://schemas.microsoft.com/office/powerpoint/2010/main" val="234409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4BEA-A0D0-46F9-BCDA-FDF67717E9F6}"/>
              </a:ext>
            </a:extLst>
          </p:cNvPr>
          <p:cNvSpPr>
            <a:spLocks noGrp="1"/>
          </p:cNvSpPr>
          <p:nvPr>
            <p:ph type="title"/>
          </p:nvPr>
        </p:nvSpPr>
        <p:spPr/>
        <p:txBody>
          <a:bodyPr/>
          <a:lstStyle/>
          <a:p>
            <a:r>
              <a:rPr lang="en-US" dirty="0" err="1"/>
              <a:t>JIRa</a:t>
            </a:r>
            <a:r>
              <a:rPr lang="en-US" dirty="0"/>
              <a:t> issues</a:t>
            </a:r>
          </a:p>
        </p:txBody>
      </p:sp>
      <p:sp>
        <p:nvSpPr>
          <p:cNvPr id="3" name="Footer Placeholder 2">
            <a:extLst>
              <a:ext uri="{FF2B5EF4-FFF2-40B4-BE49-F238E27FC236}">
                <a16:creationId xmlns:a16="http://schemas.microsoft.com/office/drawing/2014/main" id="{D6C14066-BE3C-4127-9251-BA6AE11AE489}"/>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A76F9BDD-2006-4CD5-A831-A02123564D26}"/>
              </a:ext>
            </a:extLst>
          </p:cNvPr>
          <p:cNvSpPr>
            <a:spLocks noGrp="1"/>
          </p:cNvSpPr>
          <p:nvPr>
            <p:ph type="sldNum" sz="quarter" idx="4"/>
          </p:nvPr>
        </p:nvSpPr>
        <p:spPr/>
        <p:txBody>
          <a:bodyPr/>
          <a:lstStyle/>
          <a:p>
            <a:fld id="{4F9AC08D-23A9-440E-BCB9-AA1E9877CC38}" type="slidenum">
              <a:rPr lang="en-US" smtClean="0"/>
              <a:pPr/>
              <a:t>8</a:t>
            </a:fld>
            <a:endParaRPr lang="en-US" dirty="0"/>
          </a:p>
        </p:txBody>
      </p:sp>
      <p:sp>
        <p:nvSpPr>
          <p:cNvPr id="5" name="Text Placeholder 1">
            <a:extLst>
              <a:ext uri="{FF2B5EF4-FFF2-40B4-BE49-F238E27FC236}">
                <a16:creationId xmlns:a16="http://schemas.microsoft.com/office/drawing/2014/main" id="{CE5968D2-424A-463B-85BB-ACB67C25A7B9}"/>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Configuring Issues</a:t>
            </a:r>
          </a:p>
        </p:txBody>
      </p:sp>
      <p:sp>
        <p:nvSpPr>
          <p:cNvPr id="6" name="TextBox 5">
            <a:extLst>
              <a:ext uri="{FF2B5EF4-FFF2-40B4-BE49-F238E27FC236}">
                <a16:creationId xmlns:a16="http://schemas.microsoft.com/office/drawing/2014/main" id="{2BADA685-5131-40D4-9483-DE9B60AC963A}"/>
              </a:ext>
            </a:extLst>
          </p:cNvPr>
          <p:cNvSpPr txBox="1"/>
          <p:nvPr/>
        </p:nvSpPr>
        <p:spPr>
          <a:xfrm>
            <a:off x="679939" y="1653463"/>
            <a:ext cx="5861538" cy="4847481"/>
          </a:xfrm>
          <a:prstGeom prst="rect">
            <a:avLst/>
          </a:prstGeom>
          <a:noFill/>
        </p:spPr>
        <p:txBody>
          <a:bodyPr wrap="square" lIns="0" tIns="0" rIns="0" bIns="45720" rtlCol="0">
            <a:spAutoFit/>
          </a:bodyPr>
          <a:lstStyle/>
          <a:p>
            <a:pPr algn="just"/>
            <a:r>
              <a:rPr lang="en-US" sz="2400" dirty="0">
                <a:solidFill>
                  <a:schemeClr val="bg1"/>
                </a:solidFill>
              </a:rPr>
              <a:t>An issue represents an action that has to be done. That action can be a task, a bug, a feature request or any type of action your organization might need to work with. Issues are the core of the Jira applications since all the team collaboration happens around the work items and their organization.</a:t>
            </a:r>
          </a:p>
          <a:p>
            <a:pPr algn="just"/>
            <a:endParaRPr lang="en-US" sz="2400" dirty="0">
              <a:solidFill>
                <a:schemeClr val="bg1"/>
              </a:solidFill>
            </a:endParaRPr>
          </a:p>
          <a:p>
            <a:pPr algn="just"/>
            <a:r>
              <a:rPr lang="en-US" sz="2400" dirty="0">
                <a:solidFill>
                  <a:schemeClr val="bg1"/>
                </a:solidFill>
              </a:rPr>
              <a:t>You can customize your own issue types creating issue sets associated per projects, and even per permission types.</a:t>
            </a:r>
          </a:p>
        </p:txBody>
      </p:sp>
      <p:pic>
        <p:nvPicPr>
          <p:cNvPr id="7" name="Picture 6">
            <a:extLst>
              <a:ext uri="{FF2B5EF4-FFF2-40B4-BE49-F238E27FC236}">
                <a16:creationId xmlns:a16="http://schemas.microsoft.com/office/drawing/2014/main" id="{D77D3790-BF6E-4C2B-AD75-6B73CE84E0EB}"/>
              </a:ext>
            </a:extLst>
          </p:cNvPr>
          <p:cNvPicPr>
            <a:picLocks noChangeAspect="1"/>
          </p:cNvPicPr>
          <p:nvPr/>
        </p:nvPicPr>
        <p:blipFill>
          <a:blip r:embed="rId2"/>
          <a:stretch>
            <a:fillRect/>
          </a:stretch>
        </p:blipFill>
        <p:spPr>
          <a:xfrm>
            <a:off x="6648451" y="797169"/>
            <a:ext cx="5423949" cy="5583477"/>
          </a:xfrm>
          <a:prstGeom prst="rect">
            <a:avLst/>
          </a:prstGeom>
        </p:spPr>
      </p:pic>
    </p:spTree>
    <p:extLst>
      <p:ext uri="{BB962C8B-B14F-4D97-AF65-F5344CB8AC3E}">
        <p14:creationId xmlns:p14="http://schemas.microsoft.com/office/powerpoint/2010/main" val="78173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905-B97A-4E91-819D-ECDB561539E4}"/>
              </a:ext>
            </a:extLst>
          </p:cNvPr>
          <p:cNvSpPr>
            <a:spLocks noGrp="1"/>
          </p:cNvSpPr>
          <p:nvPr>
            <p:ph type="title"/>
          </p:nvPr>
        </p:nvSpPr>
        <p:spPr/>
        <p:txBody>
          <a:bodyPr/>
          <a:lstStyle/>
          <a:p>
            <a:r>
              <a:rPr lang="en-US" dirty="0"/>
              <a:t>Jira issues</a:t>
            </a:r>
          </a:p>
        </p:txBody>
      </p:sp>
      <p:sp>
        <p:nvSpPr>
          <p:cNvPr id="3" name="Footer Placeholder 2">
            <a:extLst>
              <a:ext uri="{FF2B5EF4-FFF2-40B4-BE49-F238E27FC236}">
                <a16:creationId xmlns:a16="http://schemas.microsoft.com/office/drawing/2014/main" id="{745F3179-AC63-407C-82DD-24876F8512D2}"/>
              </a:ext>
            </a:extLst>
          </p:cNvPr>
          <p:cNvSpPr>
            <a:spLocks noGrp="1"/>
          </p:cNvSpPr>
          <p:nvPr>
            <p:ph type="ftr" sz="quarter" idx="3"/>
          </p:nvPr>
        </p:nvSpPr>
        <p:spPr/>
        <p:txBody>
          <a:bodyPr/>
          <a:lstStyle/>
          <a:p>
            <a:r>
              <a:rPr lang="en-US"/>
              <a:t>Copyright © 2017 Accenture  All rights reserved.</a:t>
            </a:r>
            <a:endParaRPr lang="en-US" dirty="0"/>
          </a:p>
        </p:txBody>
      </p:sp>
      <p:sp>
        <p:nvSpPr>
          <p:cNvPr id="4" name="Slide Number Placeholder 3">
            <a:extLst>
              <a:ext uri="{FF2B5EF4-FFF2-40B4-BE49-F238E27FC236}">
                <a16:creationId xmlns:a16="http://schemas.microsoft.com/office/drawing/2014/main" id="{405BEA7C-663C-4818-AA51-679700A8549F}"/>
              </a:ext>
            </a:extLst>
          </p:cNvPr>
          <p:cNvSpPr>
            <a:spLocks noGrp="1"/>
          </p:cNvSpPr>
          <p:nvPr>
            <p:ph type="sldNum" sz="quarter" idx="4"/>
          </p:nvPr>
        </p:nvSpPr>
        <p:spPr/>
        <p:txBody>
          <a:bodyPr/>
          <a:lstStyle/>
          <a:p>
            <a:fld id="{4F9AC08D-23A9-440E-BCB9-AA1E9877CC38}" type="slidenum">
              <a:rPr lang="en-US" smtClean="0"/>
              <a:pPr/>
              <a:t>9</a:t>
            </a:fld>
            <a:endParaRPr lang="en-US" dirty="0"/>
          </a:p>
        </p:txBody>
      </p:sp>
      <p:sp>
        <p:nvSpPr>
          <p:cNvPr id="5" name="Text Placeholder 1">
            <a:extLst>
              <a:ext uri="{FF2B5EF4-FFF2-40B4-BE49-F238E27FC236}">
                <a16:creationId xmlns:a16="http://schemas.microsoft.com/office/drawing/2014/main" id="{96480410-256B-4242-A555-ABF63DE13A9D}"/>
              </a:ext>
            </a:extLst>
          </p:cNvPr>
          <p:cNvSpPr txBox="1">
            <a:spLocks/>
          </p:cNvSpPr>
          <p:nvPr/>
        </p:nvSpPr>
        <p:spPr>
          <a:xfrm>
            <a:off x="455613" y="1182021"/>
            <a:ext cx="8232775" cy="396000"/>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Issue Types</a:t>
            </a:r>
          </a:p>
        </p:txBody>
      </p:sp>
      <p:sp>
        <p:nvSpPr>
          <p:cNvPr id="6" name="TextBox 5">
            <a:extLst>
              <a:ext uri="{FF2B5EF4-FFF2-40B4-BE49-F238E27FC236}">
                <a16:creationId xmlns:a16="http://schemas.microsoft.com/office/drawing/2014/main" id="{70BA57FA-34A7-48DF-977E-D848083409C5}"/>
              </a:ext>
            </a:extLst>
          </p:cNvPr>
          <p:cNvSpPr txBox="1"/>
          <p:nvPr/>
        </p:nvSpPr>
        <p:spPr>
          <a:xfrm>
            <a:off x="486509" y="1514964"/>
            <a:ext cx="11019693" cy="1708160"/>
          </a:xfrm>
          <a:prstGeom prst="rect">
            <a:avLst/>
          </a:prstGeom>
          <a:noFill/>
        </p:spPr>
        <p:txBody>
          <a:bodyPr wrap="square" lIns="0" tIns="0" rIns="0" bIns="45720" rtlCol="0">
            <a:spAutoFit/>
          </a:bodyPr>
          <a:lstStyle/>
          <a:p>
            <a:pPr algn="just"/>
            <a:r>
              <a:rPr lang="en-US" dirty="0">
                <a:solidFill>
                  <a:schemeClr val="bg1"/>
                </a:solidFill>
              </a:rPr>
              <a:t>Your teams can collaborate in Jira applications by breaking down pieces of work into issues. Issues can represent tasks, software bugs, feature requests or any other type of project work.</a:t>
            </a:r>
          </a:p>
          <a:p>
            <a:pPr algn="just"/>
            <a:endParaRPr lang="en-US" dirty="0">
              <a:solidFill>
                <a:schemeClr val="bg1"/>
              </a:solidFill>
            </a:endParaRPr>
          </a:p>
          <a:p>
            <a:pPr algn="just"/>
            <a:r>
              <a:rPr lang="en-US" dirty="0">
                <a:solidFill>
                  <a:schemeClr val="bg1"/>
                </a:solidFill>
              </a:rPr>
              <a:t>Each Jira application comes with default issue types to suit the needs of your projects and teams. Get started with these default issue types or create your own. Here's an example of specific issue types within each Jira application:</a:t>
            </a:r>
          </a:p>
        </p:txBody>
      </p:sp>
      <p:pic>
        <p:nvPicPr>
          <p:cNvPr id="7" name="Picture 6">
            <a:extLst>
              <a:ext uri="{FF2B5EF4-FFF2-40B4-BE49-F238E27FC236}">
                <a16:creationId xmlns:a16="http://schemas.microsoft.com/office/drawing/2014/main" id="{8C609B00-E914-4B66-A5E1-6902DC23E12C}"/>
              </a:ext>
            </a:extLst>
          </p:cNvPr>
          <p:cNvPicPr>
            <a:picLocks noChangeAspect="1"/>
          </p:cNvPicPr>
          <p:nvPr/>
        </p:nvPicPr>
        <p:blipFill>
          <a:blip r:embed="rId2"/>
          <a:stretch>
            <a:fillRect/>
          </a:stretch>
        </p:blipFill>
        <p:spPr>
          <a:xfrm>
            <a:off x="486509" y="3328373"/>
            <a:ext cx="4840302" cy="1466365"/>
          </a:xfrm>
          <a:prstGeom prst="rect">
            <a:avLst/>
          </a:prstGeom>
        </p:spPr>
      </p:pic>
      <p:pic>
        <p:nvPicPr>
          <p:cNvPr id="8" name="Picture 7">
            <a:extLst>
              <a:ext uri="{FF2B5EF4-FFF2-40B4-BE49-F238E27FC236}">
                <a16:creationId xmlns:a16="http://schemas.microsoft.com/office/drawing/2014/main" id="{CB9D3EA6-A0E2-4574-89B7-4282D7E1AF3F}"/>
              </a:ext>
            </a:extLst>
          </p:cNvPr>
          <p:cNvPicPr>
            <a:picLocks noChangeAspect="1"/>
          </p:cNvPicPr>
          <p:nvPr/>
        </p:nvPicPr>
        <p:blipFill>
          <a:blip r:embed="rId3"/>
          <a:stretch>
            <a:fillRect/>
          </a:stretch>
        </p:blipFill>
        <p:spPr>
          <a:xfrm>
            <a:off x="5418352" y="3328631"/>
            <a:ext cx="6111296" cy="1539854"/>
          </a:xfrm>
          <a:prstGeom prst="rect">
            <a:avLst/>
          </a:prstGeom>
        </p:spPr>
      </p:pic>
      <p:pic>
        <p:nvPicPr>
          <p:cNvPr id="9" name="Picture 8">
            <a:extLst>
              <a:ext uri="{FF2B5EF4-FFF2-40B4-BE49-F238E27FC236}">
                <a16:creationId xmlns:a16="http://schemas.microsoft.com/office/drawing/2014/main" id="{389D5C38-B0A2-48B5-8FF5-606701055676}"/>
              </a:ext>
            </a:extLst>
          </p:cNvPr>
          <p:cNvPicPr>
            <a:picLocks noChangeAspect="1"/>
          </p:cNvPicPr>
          <p:nvPr/>
        </p:nvPicPr>
        <p:blipFill>
          <a:blip r:embed="rId4"/>
          <a:stretch>
            <a:fillRect/>
          </a:stretch>
        </p:blipFill>
        <p:spPr>
          <a:xfrm>
            <a:off x="2577092" y="4765612"/>
            <a:ext cx="6111296" cy="1737028"/>
          </a:xfrm>
          <a:prstGeom prst="rect">
            <a:avLst/>
          </a:prstGeom>
        </p:spPr>
      </p:pic>
    </p:spTree>
    <p:extLst>
      <p:ext uri="{BB962C8B-B14F-4D97-AF65-F5344CB8AC3E}">
        <p14:creationId xmlns:p14="http://schemas.microsoft.com/office/powerpoint/2010/main" val="7062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1682</Words>
  <Application>Microsoft Office PowerPoint</Application>
  <PresentationFormat>Widescreen</PresentationFormat>
  <Paragraphs>304</Paragraphs>
  <Slides>32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-apple-system</vt:lpstr>
      <vt:lpstr>Arial</vt:lpstr>
      <vt:lpstr>Calibri</vt:lpstr>
      <vt:lpstr>Calibri Light</vt:lpstr>
      <vt:lpstr>Graphik</vt:lpstr>
      <vt:lpstr>Graphik Black</vt:lpstr>
      <vt:lpstr>Wingdings</vt:lpstr>
      <vt:lpstr>Office Theme</vt:lpstr>
      <vt:lpstr>MAIN MASTER - 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JIRa issues</vt:lpstr>
      <vt:lpstr>Jira issues</vt:lpstr>
      <vt:lpstr>Jira issues</vt:lpstr>
      <vt:lpstr>Jira issues</vt:lpstr>
      <vt:lpstr>Jira issues</vt:lpstr>
      <vt:lpstr>Jira issues</vt:lpstr>
      <vt:lpstr>Jira issues</vt:lpstr>
      <vt:lpstr>Jira Issue</vt:lpstr>
      <vt:lpstr>Jira issues</vt:lpstr>
      <vt:lpstr>Jira issues</vt:lpstr>
      <vt:lpstr>Jira issues</vt:lpstr>
      <vt:lpstr>Jira issues</vt:lpstr>
      <vt:lpstr>Jira issues</vt:lpstr>
      <vt:lpstr>Jira issues</vt:lpstr>
      <vt:lpstr>Jira issues</vt:lpstr>
      <vt:lpstr>Jira issues</vt:lpstr>
      <vt:lpstr>Jira issues</vt:lpstr>
      <vt:lpstr>Using Report</vt:lpstr>
      <vt:lpstr>Using Report</vt:lpstr>
      <vt:lpstr>Using report</vt:lpstr>
      <vt:lpstr>Using report</vt:lpstr>
      <vt:lpstr>Using report</vt:lpstr>
      <vt:lpstr>Using Report</vt:lpstr>
      <vt:lpstr>Using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Toyama, Ken Louise C.</dc:creator>
  <cp:lastModifiedBy>Crucena, Dave John F.</cp:lastModifiedBy>
  <cp:revision>35</cp:revision>
  <dcterms:created xsi:type="dcterms:W3CDTF">2018-09-28T03:20:32Z</dcterms:created>
  <dcterms:modified xsi:type="dcterms:W3CDTF">2019-01-17T10:50:51Z</dcterms:modified>
</cp:coreProperties>
</file>