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oboto Slab"/>
      <p:regular r:id="rId55"/>
      <p:bold r:id="rId56"/>
    </p:embeddedFont>
    <p:embeddedFont>
      <p:font typeface="Roboto"/>
      <p:regular r:id="rId57"/>
      <p:bold r:id="rId58"/>
      <p:italic r:id="rId59"/>
      <p:boldItalic r:id="rId60"/>
    </p:embeddedFont>
    <p:embeddedFont>
      <p:font typeface="Roboto Mon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D6271D-471E-4EEF-87E4-818BCF1F19DF}">
  <a:tblStyle styleId="{F3D6271D-471E-4EEF-87E4-818BCF1F19DF}" styleName="Table_0">
    <a:wholeTbl>
      <a:tcTxStyle>
        <a:font>
          <a:latin typeface="Arial"/>
          <a:ea typeface="Arial"/>
          <a:cs typeface="Arial"/>
        </a:font>
        <a:srgbClr val="000000"/>
      </a:tcTxStyle>
      <a:tcStyle>
        <a:tcBdr>
          <a:left>
            <a:ln cap="flat" cmpd="sng" w="12700">
              <a:solidFill>
                <a:srgbClr val="9E9E9E"/>
              </a:solidFill>
              <a:prstDash val="solid"/>
              <a:round/>
              <a:headEnd len="med" w="med" type="none"/>
              <a:tailEnd len="med" w="med" type="none"/>
            </a:ln>
          </a:left>
          <a:right>
            <a:ln cap="flat" cmpd="sng" w="12700">
              <a:solidFill>
                <a:srgbClr val="9E9E9E"/>
              </a:solidFill>
              <a:prstDash val="solid"/>
              <a:round/>
              <a:headEnd len="med" w="med" type="none"/>
              <a:tailEnd len="med" w="med" type="none"/>
            </a:ln>
          </a:right>
          <a:top>
            <a:ln cap="flat" cmpd="sng" w="12700">
              <a:solidFill>
                <a:srgbClr val="9E9E9E"/>
              </a:solidFill>
              <a:prstDash val="solid"/>
              <a:round/>
              <a:headEnd len="med" w="med" type="none"/>
              <a:tailEnd len="med" w="med" type="none"/>
            </a:ln>
          </a:top>
          <a:bottom>
            <a:ln cap="flat" cmpd="sng" w="12700">
              <a:solidFill>
                <a:srgbClr val="9E9E9E"/>
              </a:solidFill>
              <a:prstDash val="solid"/>
              <a:round/>
              <a:headEnd len="med" w="med" type="none"/>
              <a:tailEnd len="med" w="med" type="none"/>
            </a:ln>
          </a:bottom>
          <a:insideH>
            <a:ln cap="flat" cmpd="sng" w="12700">
              <a:solidFill>
                <a:srgbClr val="9E9E9E"/>
              </a:solidFill>
              <a:prstDash val="solid"/>
              <a:round/>
              <a:headEnd len="med" w="med" type="none"/>
              <a:tailEnd len="med" w="med" type="none"/>
            </a:ln>
          </a:insideH>
          <a:insideV>
            <a:ln cap="flat" cmpd="sng" w="12700">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6E049D-2D32-4B81-91F8-D09BE72E9C31}" styleName="Table_1">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5145018-7B90-41F1-888F-00FD89872025}" styleName="Table_2">
    <a:wholeTbl>
      <a:tcTxStyle b="on" i="on">
        <a:font>
          <a:latin typeface="Arial"/>
          <a:ea typeface="Arial"/>
          <a:cs typeface="Arial"/>
        </a:font>
        <a:srgbClr val="000000"/>
      </a:tcTxStyle>
      <a:tcStyle>
        <a:tcBdr>
          <a:left>
            <a:ln cap="flat" cmpd="sng" w="12700">
              <a:solidFill>
                <a:srgbClr val="1E1E1E"/>
              </a:solidFill>
              <a:prstDash val="solid"/>
              <a:round/>
              <a:headEnd len="med" w="med" type="none"/>
              <a:tailEnd len="med" w="med" type="none"/>
            </a:ln>
          </a:left>
          <a:right>
            <a:ln cap="flat" cmpd="sng" w="12700">
              <a:solidFill>
                <a:srgbClr val="1E1E1E"/>
              </a:solidFill>
              <a:prstDash val="solid"/>
              <a:round/>
              <a:headEnd len="med" w="med" type="none"/>
              <a:tailEnd len="med" w="med" type="none"/>
            </a:ln>
          </a:right>
          <a:top>
            <a:ln cap="flat" cmpd="sng" w="12700">
              <a:solidFill>
                <a:srgbClr val="1E1E1E"/>
              </a:solidFill>
              <a:prstDash val="solid"/>
              <a:round/>
              <a:headEnd len="med" w="med" type="none"/>
              <a:tailEnd len="med" w="med" type="none"/>
            </a:ln>
          </a:top>
          <a:bottom>
            <a:ln cap="flat" cmpd="sng" w="12700">
              <a:solidFill>
                <a:srgbClr val="1E1E1E"/>
              </a:solidFill>
              <a:prstDash val="solid"/>
              <a:round/>
              <a:headEnd len="med" w="med" type="none"/>
              <a:tailEnd len="med" w="med" type="none"/>
            </a:ln>
          </a:bottom>
          <a:insideH>
            <a:ln cap="flat" cmpd="sng" w="12700">
              <a:solidFill>
                <a:srgbClr val="1E1E1E"/>
              </a:solidFill>
              <a:prstDash val="solid"/>
              <a:round/>
              <a:headEnd len="med" w="med" type="none"/>
              <a:tailEnd len="med" w="med" type="none"/>
            </a:ln>
          </a:insideH>
          <a:insideV>
            <a:ln cap="flat" cmpd="sng" w="12700">
              <a:solidFill>
                <a:srgbClr val="1E1E1E"/>
              </a:solidFill>
              <a:prstDash val="solid"/>
              <a:round/>
              <a:headEnd len="med" w="med" type="none"/>
              <a:tailEnd len="med" w="med" type="none"/>
            </a:ln>
          </a:insideV>
        </a:tcBdr>
        <a:fill>
          <a:solidFill>
            <a:srgbClr val="D3E8CB"/>
          </a:solidFill>
        </a:fill>
      </a:tcStyle>
    </a:wholeTbl>
    <a:band1H>
      <a:tcTxStyle/>
    </a:band1H>
    <a:band2H>
      <a:tcTxStyle b="off" i="off"/>
      <a:tcStyle>
        <a:fill>
          <a:solidFill>
            <a:srgbClr val="EAF4E7"/>
          </a:solidFill>
        </a:fill>
      </a:tcStyle>
    </a:band2H>
    <a:band1V>
      <a:tcTxStyle/>
    </a:band1V>
    <a:band2V>
      <a:tcTxStyle/>
    </a:band2V>
    <a:lastCol>
      <a:tcTxStyle/>
    </a:lastCol>
    <a:firstCol>
      <a:tcTxStyle b="on" i="on">
        <a:font>
          <a:latin typeface="Arial"/>
          <a:ea typeface="Arial"/>
          <a:cs typeface="Arial"/>
        </a:font>
        <a:srgbClr val="1E1E1E"/>
      </a:tcTxStyle>
      <a:tcStyle>
        <a:tcBdr>
          <a:left>
            <a:ln cap="flat" cmpd="sng" w="12700">
              <a:solidFill>
                <a:srgbClr val="1E1E1E"/>
              </a:solidFill>
              <a:prstDash val="solid"/>
              <a:round/>
              <a:headEnd len="med" w="med" type="none"/>
              <a:tailEnd len="med" w="med" type="none"/>
            </a:ln>
          </a:left>
          <a:right>
            <a:ln cap="flat" cmpd="sng" w="12700">
              <a:solidFill>
                <a:srgbClr val="1E1E1E"/>
              </a:solidFill>
              <a:prstDash val="solid"/>
              <a:round/>
              <a:headEnd len="med" w="med" type="none"/>
              <a:tailEnd len="med" w="med" type="none"/>
            </a:ln>
          </a:right>
          <a:top>
            <a:ln cap="flat" cmpd="sng" w="12700">
              <a:solidFill>
                <a:srgbClr val="1E1E1E"/>
              </a:solidFill>
              <a:prstDash val="solid"/>
              <a:round/>
              <a:headEnd len="med" w="med" type="none"/>
              <a:tailEnd len="med" w="med" type="none"/>
            </a:ln>
          </a:top>
          <a:bottom>
            <a:ln cap="flat" cmpd="sng" w="12700">
              <a:solidFill>
                <a:srgbClr val="1E1E1E"/>
              </a:solidFill>
              <a:prstDash val="solid"/>
              <a:round/>
              <a:headEnd len="med" w="med" type="none"/>
              <a:tailEnd len="med" w="med" type="none"/>
            </a:ln>
          </a:bottom>
          <a:insideH>
            <a:ln cap="flat" cmpd="sng" w="12700">
              <a:solidFill>
                <a:srgbClr val="1E1E1E"/>
              </a:solidFill>
              <a:prstDash val="solid"/>
              <a:round/>
              <a:headEnd len="med" w="med" type="none"/>
              <a:tailEnd len="med" w="med" type="none"/>
            </a:ln>
          </a:insideH>
          <a:insideV>
            <a:ln cap="flat" cmpd="sng" w="12700">
              <a:solidFill>
                <a:srgbClr val="1E1E1E"/>
              </a:solidFill>
              <a:prstDash val="solid"/>
              <a:round/>
              <a:headEnd len="med" w="med" type="none"/>
              <a:tailEnd len="med" w="med" type="none"/>
            </a:ln>
          </a:insideV>
        </a:tcBdr>
        <a:fill>
          <a:solidFill>
            <a:srgbClr val="69BE28"/>
          </a:solidFill>
        </a:fill>
      </a:tcStyle>
    </a:firstCol>
    <a:lastRow>
      <a:tcTxStyle b="on" i="on">
        <a:font>
          <a:latin typeface="Arial"/>
          <a:ea typeface="Arial"/>
          <a:cs typeface="Arial"/>
        </a:font>
        <a:srgbClr val="1E1E1E"/>
      </a:tcTxStyle>
      <a:tcStyle>
        <a:tcBdr>
          <a:left>
            <a:ln cap="flat" cmpd="sng" w="12700">
              <a:solidFill>
                <a:srgbClr val="1E1E1E"/>
              </a:solidFill>
              <a:prstDash val="solid"/>
              <a:round/>
              <a:headEnd len="med" w="med" type="none"/>
              <a:tailEnd len="med" w="med" type="none"/>
            </a:ln>
          </a:left>
          <a:right>
            <a:ln cap="flat" cmpd="sng" w="12700">
              <a:solidFill>
                <a:srgbClr val="1E1E1E"/>
              </a:solidFill>
              <a:prstDash val="solid"/>
              <a:round/>
              <a:headEnd len="med" w="med" type="none"/>
              <a:tailEnd len="med" w="med" type="none"/>
            </a:ln>
          </a:right>
          <a:top>
            <a:ln cap="flat" cmpd="sng" w="38100">
              <a:solidFill>
                <a:srgbClr val="1E1E1E"/>
              </a:solidFill>
              <a:prstDash val="solid"/>
              <a:round/>
              <a:headEnd len="med" w="med" type="none"/>
              <a:tailEnd len="med" w="med" type="none"/>
            </a:ln>
          </a:top>
          <a:bottom>
            <a:ln cap="flat" cmpd="sng" w="12700">
              <a:solidFill>
                <a:srgbClr val="1E1E1E"/>
              </a:solidFill>
              <a:prstDash val="solid"/>
              <a:round/>
              <a:headEnd len="med" w="med" type="none"/>
              <a:tailEnd len="med" w="med" type="none"/>
            </a:ln>
          </a:bottom>
          <a:insideH>
            <a:ln cap="flat" cmpd="sng" w="12700">
              <a:solidFill>
                <a:srgbClr val="1E1E1E"/>
              </a:solidFill>
              <a:prstDash val="solid"/>
              <a:round/>
              <a:headEnd len="med" w="med" type="none"/>
              <a:tailEnd len="med" w="med" type="none"/>
            </a:ln>
          </a:insideH>
          <a:insideV>
            <a:ln cap="flat" cmpd="sng" w="12700">
              <a:solidFill>
                <a:srgbClr val="1E1E1E"/>
              </a:solidFill>
              <a:prstDash val="solid"/>
              <a:round/>
              <a:headEnd len="med" w="med" type="none"/>
              <a:tailEnd len="med" w="med" type="none"/>
            </a:ln>
          </a:insideV>
        </a:tcBdr>
        <a:fill>
          <a:solidFill>
            <a:srgbClr val="69BE28"/>
          </a:solidFill>
        </a:fill>
      </a:tcStyle>
    </a:lastRow>
    <a:seCell>
      <a:tcTxStyle/>
    </a:seCell>
    <a:swCell>
      <a:tcTxStyle/>
    </a:swCell>
    <a:firstRow>
      <a:tcTxStyle b="on" i="on">
        <a:font>
          <a:latin typeface="Arial"/>
          <a:ea typeface="Arial"/>
          <a:cs typeface="Arial"/>
        </a:font>
        <a:srgbClr val="1E1E1E"/>
      </a:tcTxStyle>
      <a:tcStyle>
        <a:tcBdr>
          <a:left>
            <a:ln cap="flat" cmpd="sng" w="12700">
              <a:solidFill>
                <a:srgbClr val="1E1E1E"/>
              </a:solidFill>
              <a:prstDash val="solid"/>
              <a:round/>
              <a:headEnd len="med" w="med" type="none"/>
              <a:tailEnd len="med" w="med" type="none"/>
            </a:ln>
          </a:left>
          <a:right>
            <a:ln cap="flat" cmpd="sng" w="12700">
              <a:solidFill>
                <a:srgbClr val="1E1E1E"/>
              </a:solidFill>
              <a:prstDash val="solid"/>
              <a:round/>
              <a:headEnd len="med" w="med" type="none"/>
              <a:tailEnd len="med" w="med" type="none"/>
            </a:ln>
          </a:right>
          <a:top>
            <a:ln cap="flat" cmpd="sng" w="12700">
              <a:solidFill>
                <a:srgbClr val="1E1E1E"/>
              </a:solidFill>
              <a:prstDash val="solid"/>
              <a:round/>
              <a:headEnd len="med" w="med" type="none"/>
              <a:tailEnd len="med" w="med" type="none"/>
            </a:ln>
          </a:top>
          <a:bottom>
            <a:ln cap="flat" cmpd="sng" w="38100">
              <a:solidFill>
                <a:srgbClr val="1E1E1E"/>
              </a:solidFill>
              <a:prstDash val="solid"/>
              <a:round/>
              <a:headEnd len="med" w="med" type="none"/>
              <a:tailEnd len="med" w="med" type="none"/>
            </a:ln>
          </a:bottom>
          <a:insideH>
            <a:ln cap="flat" cmpd="sng" w="12700">
              <a:solidFill>
                <a:srgbClr val="1E1E1E"/>
              </a:solidFill>
              <a:prstDash val="solid"/>
              <a:round/>
              <a:headEnd len="med" w="med" type="none"/>
              <a:tailEnd len="med" w="med" type="none"/>
            </a:ln>
          </a:insideH>
          <a:insideV>
            <a:ln cap="flat" cmpd="sng" w="12700">
              <a:solidFill>
                <a:srgbClr val="1E1E1E"/>
              </a:solidFill>
              <a:prstDash val="solid"/>
              <a:round/>
              <a:headEnd len="med" w="med" type="none"/>
              <a:tailEnd len="med" w="med" type="none"/>
            </a:ln>
          </a:insideV>
        </a:tcBdr>
        <a:fill>
          <a:solidFill>
            <a:srgbClr val="69BE28"/>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fntdata"/><Relationship Id="rId61" Type="http://schemas.openxmlformats.org/officeDocument/2006/relationships/font" Target="fonts/RobotoMono-regular.fntdata"/><Relationship Id="rId20" Type="http://schemas.openxmlformats.org/officeDocument/2006/relationships/slide" Target="slides/slide15.xml"/><Relationship Id="rId64" Type="http://schemas.openxmlformats.org/officeDocument/2006/relationships/font" Target="fonts/RobotoMono-boldItalic.fntdata"/><Relationship Id="rId63"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Slab-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font" Target="fonts/RobotoSlab-bold.fntdata"/><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Let’s look at the oldest and still most popular data structure for optimizing data</a:t>
            </a:r>
          </a:p>
          <a:p>
            <a:pPr indent="-317500" lvl="0" marL="457200" rtl="0">
              <a:spcBef>
                <a:spcPts val="0"/>
              </a:spcBef>
            </a:pPr>
            <a:r>
              <a:rPr lang="en"/>
              <a:t>We’re all familiar with indexes. Indexes made relational databases practical in the mid-70s</a:t>
            </a:r>
          </a:p>
          <a:p>
            <a:pPr indent="-317500" lvl="0" marL="457200" rtl="0">
              <a:spcBef>
                <a:spcPts val="0"/>
              </a:spcBef>
            </a:pPr>
            <a:r>
              <a:rPr lang="en"/>
              <a:t>Did you know that an index is a materialized view? Technically it’s, a sorted, projected materialized view, duplicates retained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Let’s look at a slightly different kind of index. It is still sorted, which gives us the same advantages for range queries and so forth.</a:t>
            </a:r>
          </a:p>
          <a:p>
            <a:pPr indent="-317500" lvl="0" marL="457200" rtl="0">
              <a:spcBef>
                <a:spcPts val="0"/>
              </a:spcBef>
            </a:pPr>
            <a:r>
              <a:rPr lang="en"/>
              <a:t>It doesn’t contain rowids, because in analytic databases random IOs are too expensive.</a:t>
            </a:r>
          </a:p>
          <a:p>
            <a:pPr indent="-317500" lvl="0" marL="457200" rtl="0">
              <a:spcBef>
                <a:spcPts val="0"/>
              </a:spcBef>
            </a:pPr>
            <a:r>
              <a:rPr lang="en"/>
              <a:t>Pure relational, loss-less</a:t>
            </a:r>
          </a:p>
          <a:p>
            <a:pPr indent="-317500" lvl="0" marL="457200" rtl="0">
              <a:spcBef>
                <a:spcPts val="0"/>
              </a:spcBef>
            </a:pPr>
            <a:r>
              <a:rPr lang="en"/>
              <a:t>MV puts it on sound algebraic footing</a:t>
            </a:r>
          </a:p>
          <a:p>
            <a:pPr indent="-317500" lvl="0" marL="457200">
              <a:spcBef>
                <a:spcPts val="0"/>
              </a:spcBef>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Same data structure as previously, but represented generically</a:t>
            </a:r>
          </a:p>
          <a:p>
            <a:pPr indent="-317500" lvl="0" marL="457200" rtl="0">
              <a:spcBef>
                <a:spcPts val="0"/>
              </a:spcBef>
            </a:pPr>
            <a:r>
              <a:rPr lang="en"/>
              <a:t>It doesn’t contain rowids, because in analytic databases random IOs are too expensive.</a:t>
            </a:r>
          </a:p>
          <a:p>
            <a:pPr indent="-317500" lvl="0" marL="457200" rtl="0">
              <a:spcBef>
                <a:spcPts val="0"/>
              </a:spcBef>
            </a:pPr>
            <a:r>
              <a:rPr lang="en"/>
              <a:t>Pure relational, loss-less</a:t>
            </a:r>
          </a:p>
          <a:p>
            <a:pPr indent="-317500" lvl="0" marL="457200" rtl="0">
              <a:spcBef>
                <a:spcPts val="0"/>
              </a:spcBef>
            </a:pPr>
            <a:r>
              <a:rPr lang="en"/>
              <a:t>MV puts it on sound algebraic footing</a:t>
            </a:r>
          </a:p>
          <a:p>
            <a:pPr indent="-317500" lvl="0" marL="457200" rtl="0">
              <a:spcBef>
                <a:spcPts val="0"/>
              </a:spcBef>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Calcite recently added OpenGIS extensions to SQL standard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are 3 generations of generating the Hilbert curve. You can go on… every point has a position on the curve.</a:t>
            </a:r>
          </a:p>
          <a:p>
            <a:pPr lvl="0">
              <a:spcBef>
                <a:spcPts val="0"/>
              </a:spcBef>
              <a:buNone/>
            </a:pPr>
            <a:r>
              <a:rPr lang="en"/>
              <a:t>I actually prefer to think of the Hilbert index as a binary fraction between 0 and 1.</a:t>
            </a:r>
          </a:p>
          <a:p>
            <a:pPr lvl="0">
              <a:spcBef>
                <a:spcPts val="0"/>
              </a:spcBef>
              <a:buNone/>
            </a:pPr>
            <a:r>
              <a:rPr lang="en"/>
              <a:t>It is a permutation and interleaving of the bits of the (x, y) coordinates.</a:t>
            </a:r>
          </a:p>
          <a:p>
            <a:pPr lvl="0">
              <a:spcBef>
                <a:spcPts val="0"/>
              </a:spcBef>
              <a:buNone/>
            </a:pPr>
            <a:r>
              <a:rPr lang="en"/>
              <a:t>Dimension reduction from 2 to 1 dimensions means we can use b-tree indexes, range partitions etc.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query combines both future (stream) and past. The past is useful to automatically normalize data, and figure out what is ‘exceptional’ without involving a human.</a:t>
            </a:r>
          </a:p>
          <a:p>
            <a:pPr lvl="0" rtl="0">
              <a:spcBef>
                <a:spcPts val="0"/>
              </a:spcBef>
              <a:buNone/>
            </a:pPr>
            <a:r>
              <a:t/>
            </a:r>
            <a:endParaRPr/>
          </a:p>
          <a:p>
            <a:pPr lvl="0" rtl="0">
              <a:spcBef>
                <a:spcPts val="0"/>
              </a:spcBef>
              <a:buNone/>
            </a:pPr>
            <a:r>
              <a:rPr lang="en"/>
              <a:t>“Any useful metric is dimensionless” (in the physics sense, i.e. it has no units, because it is a ratio)</a:t>
            </a:r>
          </a:p>
          <a:p>
            <a:pPr lvl="0" rtl="0">
              <a:spcBef>
                <a:spcPts val="0"/>
              </a:spcBef>
              <a:buNone/>
            </a:pPr>
            <a:r>
              <a:t/>
            </a:r>
            <a:endParaRPr/>
          </a:p>
          <a:p>
            <a:pPr lvl="0" rtl="0">
              <a:spcBef>
                <a:spcPts val="0"/>
              </a:spcBef>
              <a:buNone/>
            </a:pPr>
            <a:r>
              <a:rPr lang="en"/>
              <a:t>The system determines where to find the historical and streaming records. The records might be available in more than one place (in which case the system adds value by choosing the best) or nowhere (in which case the query is invalid because it is unsatisfiable).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Over time, the data changes (usually grows), and users run queries</a:t>
            </a:r>
          </a:p>
          <a:p>
            <a:pPr indent="-317500" lvl="0" marL="457200" rtl="0">
              <a:spcBef>
                <a:spcPts val="0"/>
              </a:spcBef>
            </a:pPr>
            <a:r>
              <a:rPr lang="en"/>
              <a:t>The main agent tuning the system is -- for now at least -- humans. Database administrators observe the data and the query load and optimize the system.</a:t>
            </a:r>
          </a:p>
          <a:p>
            <a:pPr indent="-317500" lvl="0" marL="457200" rtl="0">
              <a:spcBef>
                <a:spcPts val="0"/>
              </a:spcBef>
            </a:pPr>
            <a:r>
              <a:rPr lang="en"/>
              <a:t>Improve understanding of the system</a:t>
            </a:r>
          </a:p>
          <a:p>
            <a:pPr indent="-317500" lvl="1" marL="914400" rtl="0">
              <a:spcBef>
                <a:spcPts val="0"/>
              </a:spcBef>
            </a:pPr>
            <a:r>
              <a:rPr lang="en"/>
              <a:t>Gather statistics -- e.g. ANALYZE TABLE, deduce unique and foreign keys</a:t>
            </a:r>
          </a:p>
          <a:p>
            <a:pPr indent="-317500" lvl="1" marL="914400" rtl="0">
              <a:spcBef>
                <a:spcPts val="0"/>
              </a:spcBef>
            </a:pPr>
            <a:r>
              <a:rPr lang="en"/>
              <a:t>Observe query patterns</a:t>
            </a:r>
          </a:p>
          <a:p>
            <a:pPr indent="-317500" lvl="1" marL="914400" rtl="0">
              <a:spcBef>
                <a:spcPts val="0"/>
              </a:spcBef>
            </a:pPr>
            <a:r>
              <a:rPr lang="en"/>
              <a:t>Observe how data is loaded (e.g. is a table read-only, append-only)</a:t>
            </a:r>
          </a:p>
          <a:p>
            <a:pPr indent="-317500" lvl="0" marL="457200" rtl="0">
              <a:spcBef>
                <a:spcPts val="0"/>
              </a:spcBef>
            </a:pPr>
            <a:r>
              <a:rPr lang="en"/>
              <a:t>Inputs the recommender are queries, the pattern of DML activity (inserts, updates, deletes), and data volumetrics; outputs are recommended adaptations (e.g. summary tables to build). Iterate, because if you build a summary table it might reduce load on another part of the system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Where we’d like to go is in-memory materializations. Adaptive and in-memory (like cache) but summarized (like summary tables) therefore more compact. Unlike cache, is known to the planner.</a:t>
            </a:r>
          </a:p>
          <a:p>
            <a:pPr lvl="0" rtl="0">
              <a:spcBef>
                <a:spcPts val="0"/>
              </a:spcBef>
              <a:buNone/>
            </a:pPr>
            <a:r>
              <a:t/>
            </a:r>
            <a:endParaRPr/>
          </a:p>
          <a:p>
            <a:pPr lvl="0" rtl="0">
              <a:spcBef>
                <a:spcPts val="0"/>
              </a:spcBef>
              <a:buNone/>
            </a:pPr>
            <a:r>
              <a:rPr lang="en"/>
              <a:t>Some most of the data needed by the query is in memory in summarized “tiles”. Possibly created by previous queries. Where there are gaps, the query goes to disk, but it can still answer the query. Over time the useful data ends up in memory.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1"/>
                </a:solidFill>
                <a:latin typeface="Roboto"/>
                <a:ea typeface="Roboto"/>
                <a:cs typeface="Roboto"/>
                <a:sym typeface="Roboto"/>
              </a:rPr>
              <a:t>Algorithm just needs to know how many rows each summary table would contain. Compute count(distinct x, y, z) for each combination of attributes. Full scan, sort, unique, count; repeat 2</a:t>
            </a:r>
            <a:r>
              <a:rPr baseline="30000" lang="en" sz="1800">
                <a:solidFill>
                  <a:schemeClr val="dk1"/>
                </a:solidFill>
                <a:latin typeface="Roboto"/>
                <a:ea typeface="Roboto"/>
                <a:cs typeface="Roboto"/>
                <a:sym typeface="Roboto"/>
              </a:rPr>
              <a:t>30</a:t>
            </a:r>
            <a:r>
              <a:rPr lang="en" sz="1800">
                <a:solidFill>
                  <a:schemeClr val="dk1"/>
                </a:solidFill>
                <a:latin typeface="Roboto"/>
                <a:ea typeface="Roboto"/>
                <a:cs typeface="Roboto"/>
                <a:sym typeface="Roboto"/>
              </a:rPr>
              <a:t> times But there are 2</a:t>
            </a:r>
            <a:r>
              <a:rPr baseline="30000" lang="en" sz="1800">
                <a:solidFill>
                  <a:schemeClr val="dk1"/>
                </a:solidFill>
                <a:latin typeface="Roboto"/>
                <a:ea typeface="Roboto"/>
                <a:cs typeface="Roboto"/>
                <a:sym typeface="Roboto"/>
              </a:rPr>
              <a:t>30</a:t>
            </a:r>
            <a:r>
              <a:rPr lang="en" sz="1800">
                <a:solidFill>
                  <a:schemeClr val="dk1"/>
                </a:solidFill>
                <a:latin typeface="Roboto"/>
                <a:ea typeface="Roboto"/>
                <a:cs typeface="Roboto"/>
                <a:sym typeface="Roboto"/>
              </a:rPr>
              <a:t> possible summary tables!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What I am going to talk about today is old knowledge</a:t>
            </a:r>
          </a:p>
          <a:p>
            <a:pPr indent="-317500" lvl="0" marL="457200" rtl="0">
              <a:spcBef>
                <a:spcPts val="0"/>
              </a:spcBef>
            </a:pPr>
            <a:r>
              <a:rPr lang="en"/>
              <a:t>Query optimization (I prefer to call it planning) relies on relational algebra - a declarative query language, and a mathematically sound way of transforming queries to </a:t>
            </a:r>
          </a:p>
          <a:p>
            <a:pPr indent="-317500" lvl="0" marL="457200" rtl="0">
              <a:spcBef>
                <a:spcPts val="0"/>
              </a:spcBef>
            </a:pPr>
            <a:r>
              <a:rPr lang="en"/>
              <a:t>We’ll look at what relational algebra can do for the related problem of how to organize the data for efficient query</a:t>
            </a:r>
          </a:p>
          <a:p>
            <a:pPr indent="-317500" lvl="0" marL="457200">
              <a:spcBef>
                <a:spcPts val="0"/>
              </a:spcBef>
            </a:pPr>
            <a:r>
              <a:rPr lang="en"/>
              <a:t>There is talk of “self-driving database”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buAutoNum type="arabicPeriod"/>
            </a:pPr>
            <a:r>
              <a:rPr lang="en"/>
              <a:t>We don’t store results that are not “surprising”</a:t>
            </a:r>
          </a:p>
          <a:p>
            <a:pPr indent="-317500" lvl="0" marL="457200" rtl="0">
              <a:spcBef>
                <a:spcPts val="0"/>
              </a:spcBef>
              <a:buAutoNum type="arabicPeriod"/>
            </a:pPr>
            <a:r>
              <a:rPr lang="en"/>
              <a:t>We don’t explore children of un-surprising combinations of attributes</a:t>
            </a:r>
          </a:p>
          <a:p>
            <a:pPr indent="-317500" lvl="0" marL="457200" rtl="0">
              <a:spcBef>
                <a:spcPts val="0"/>
              </a:spcBef>
              <a:buAutoNum type="arabicPeriod"/>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Recommending data structures is an optimization problem.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The main “very old idea” in this talk is relational algebra. As you know it enables query optimization, but it also enables data optimization</a:t>
            </a:r>
          </a:p>
          <a:p>
            <a:pPr lvl="0" rtl="0">
              <a:spcBef>
                <a:spcPts val="0"/>
              </a:spcBef>
              <a:buNone/>
            </a:pPr>
            <a:r>
              <a:t/>
            </a:r>
            <a:endParaRPr/>
          </a:p>
          <a:p>
            <a:pPr indent="-317500" lvl="0" marL="457200" rtl="0">
              <a:spcBef>
                <a:spcPts val="0"/>
              </a:spcBef>
            </a:pPr>
            <a:r>
              <a:rPr lang="en"/>
              <a:t>Based on set theory -- albeit sets that allow duplicates and in some cases have a defined order</a:t>
            </a:r>
          </a:p>
          <a:p>
            <a:pPr indent="-317500" lvl="0" marL="457200" rtl="0">
              <a:spcBef>
                <a:spcPts val="0"/>
              </a:spcBef>
            </a:pPr>
            <a:r>
              <a:rPr lang="en"/>
              <a:t>Users write their queries in a declarative language - with the understanding that they will be </a:t>
            </a:r>
          </a:p>
          <a:p>
            <a:pPr indent="-317500" lvl="0" marL="457200" rtl="0">
              <a:spcBef>
                <a:spcPts val="0"/>
              </a:spcBef>
            </a:pPr>
            <a:r>
              <a:rPr lang="en"/>
              <a:t>The original motivation was to avoid putting disk block addresses in data sets. Allowed us to move the data to a different disk without re-writing it. D</a:t>
            </a:r>
            <a:r>
              <a:rPr lang="en"/>
              <a:t>ata became logical. But once we have an optimizer, the optimizer can choose algorithms and can accept new data structures, without changing the query</a:t>
            </a:r>
          </a:p>
          <a:p>
            <a:pPr indent="-317500" lvl="0" marL="457200">
              <a:spcBef>
                <a:spcPts val="0"/>
              </a:spcBef>
            </a:pPr>
            <a:r>
              <a:rPr lang="en"/>
              <a:t>Enables query optimization, new algorithms (e.g. hash join, merge join), new data structures (e.g. r-trees, sorted partitions), abstraction (e.g. views), security (e.g. access-controlled views)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0" name="Shape 6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Two rules have fired, filter-join-transpose-rule followed by splunk-filter-rule, and the query has become more efficient, because many fewer rows are coming out of Splunk. To truly optimize the query we would need to fire many more rules, and apply a cost model to choose which of the many equivalent plans is the best.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query combines both future (stream) and past. The past is useful to automatically normalize data, and figure out what is ‘exceptional’ without involving a human.</a:t>
            </a:r>
          </a:p>
          <a:p>
            <a:pPr lvl="0" rtl="0">
              <a:spcBef>
                <a:spcPts val="0"/>
              </a:spcBef>
              <a:buNone/>
            </a:pPr>
            <a:r>
              <a:t/>
            </a:r>
            <a:endParaRPr/>
          </a:p>
          <a:p>
            <a:pPr lvl="0" rtl="0">
              <a:spcBef>
                <a:spcPts val="0"/>
              </a:spcBef>
              <a:buNone/>
            </a:pPr>
            <a:r>
              <a:rPr lang="en"/>
              <a:t>“Any useful metric is dimensionless” (in the physics sense, i.e. it has no units, because it is a ratio)</a:t>
            </a:r>
          </a:p>
          <a:p>
            <a:pPr lvl="0" rtl="0">
              <a:spcBef>
                <a:spcPts val="0"/>
              </a:spcBef>
              <a:buNone/>
            </a:pPr>
            <a:r>
              <a:t/>
            </a:r>
            <a:endParaRPr/>
          </a:p>
          <a:p>
            <a:pPr lvl="0" rtl="0">
              <a:spcBef>
                <a:spcPts val="0"/>
              </a:spcBef>
              <a:buNone/>
            </a:pPr>
            <a:r>
              <a:rPr lang="en"/>
              <a:t>The system determines where to find the historical and streaming records. The records might be available in more than one place (in which case the system adds value by choosing the best) or nowhere (in which case the query is invalid because it is unsatisfiable).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4" name="Shape 7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Maybe that “almost hierarchy” should be a true hierarchy -- so you have a quality problem</a:t>
            </a:r>
          </a:p>
          <a:p>
            <a:pPr lvl="0">
              <a:spcBef>
                <a:spcPts val="0"/>
              </a:spcBef>
              <a:buNone/>
            </a:pPr>
            <a:r>
              <a:t/>
            </a:r>
            <a:endParaRPr/>
          </a:p>
          <a:p>
            <a:pPr lvl="0">
              <a:spcBef>
                <a:spcPts val="0"/>
              </a:spcBef>
              <a:buNone/>
            </a:pPr>
            <a:r>
              <a:rPr lang="en"/>
              <a:t>If attributes have a lower cardinality than expected, then maybe you can use one to predict another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Our typical contributors are members of other projects, say Hive or Flink. They contribute the extensions to the framework that they need.</a:t>
            </a:r>
          </a:p>
          <a:p>
            <a:pPr lvl="0" rtl="0">
              <a:spcBef>
                <a:spcPts val="0"/>
              </a:spcBef>
              <a:buNone/>
            </a:pPr>
            <a:r>
              <a:t/>
            </a:r>
            <a:endParaRPr/>
          </a:p>
          <a:p>
            <a:pPr lvl="0" rtl="0">
              <a:spcBef>
                <a:spcPts val="0"/>
              </a:spcBef>
              <a:buNone/>
            </a:pPr>
            <a:r>
              <a:rPr lang="en"/>
              <a:t>MapD (database on GPUs) just went open source.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pPr>
            <a:r>
              <a:rPr lang="en"/>
              <a:t>To motivate, let’s look at a simple problem. Which may not be so simple.</a:t>
            </a:r>
          </a:p>
          <a:p>
            <a:pPr lvl="0" rtl="0">
              <a:spcBef>
                <a:spcPts val="0"/>
              </a:spcBef>
              <a:buNone/>
            </a:pPr>
            <a:r>
              <a:t/>
            </a:r>
            <a:endParaRPr/>
          </a:p>
          <a:p>
            <a:pPr indent="-317500" lvl="0" marL="457200" rtl="0">
              <a:spcBef>
                <a:spcPts val="0"/>
              </a:spcBef>
            </a:pPr>
            <a:r>
              <a:rPr lang="en"/>
              <a:t>An analytic query - figure out the number of people in the country</a:t>
            </a:r>
          </a:p>
          <a:p>
            <a:pPr indent="-317500" lvl="0" marL="457200" rtl="0">
              <a:spcBef>
                <a:spcPts val="0"/>
              </a:spcBef>
            </a:pPr>
            <a:r>
              <a:rPr lang="en"/>
              <a:t>Impossible to meet the goal - it takes 80 seconds to read the data</a:t>
            </a:r>
          </a:p>
          <a:p>
            <a:pPr indent="-317500" lvl="0" marL="457200">
              <a:spcBef>
                <a:spcPts val="0"/>
              </a:spcBef>
            </a:pPr>
            <a:r>
              <a:rPr lang="en"/>
              <a:t>One possible solution is to buy 100 GB of memory. Another is to buy another 80 disks.</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buAutoNum type="arabicPeriod"/>
            </a:pPr>
            <a:r>
              <a:rPr lang="en"/>
              <a:t>Data format - e.g. CSV if textual, various binary formats; the more schema is known in advance, the more concise the format can be</a:t>
            </a:r>
          </a:p>
          <a:p>
            <a:pPr indent="-317500" lvl="0" marL="457200" rtl="0">
              <a:spcBef>
                <a:spcPts val="0"/>
              </a:spcBef>
              <a:buAutoNum type="arabicPeriod"/>
            </a:pPr>
            <a:r>
              <a:rPr lang="en"/>
              <a:t>A simple copy of data is a snapshot. Useful if it provides redundancy, but more useful if it has different sort / partitioning</a:t>
            </a:r>
          </a:p>
          <a:p>
            <a:pPr indent="-317500" lvl="0" marL="457200" rtl="0">
              <a:spcBef>
                <a:spcPts val="0"/>
              </a:spcBef>
              <a:buAutoNum type="arabicPeriod"/>
            </a:pPr>
            <a:r>
              <a:rPr lang="en"/>
              <a:t>If two tables are partitioned or sorted on the same key, they can be more easily joined</a:t>
            </a:r>
          </a:p>
          <a:p>
            <a:pPr indent="-317500" lvl="0" marL="457200">
              <a:spcBef>
                <a:spcPts val="0"/>
              </a:spcBef>
              <a:buAutoNum type="arabicPeriod"/>
            </a:pPr>
            <a:r>
              <a:rPr lang="en"/>
              <a:t>Choosing the right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7.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2" name="Shape 62"/>
        <p:cNvGrpSpPr/>
        <p:nvPr/>
      </p:nvGrpSpPr>
      <p:grpSpPr>
        <a:xfrm>
          <a:off x="0" y="0"/>
          <a:ext cx="0" cy="0"/>
          <a:chOff x="0" y="0"/>
          <a:chExt cx="0" cy="0"/>
        </a:xfrm>
      </p:grpSpPr>
      <p:pic>
        <p:nvPicPr>
          <p:cNvPr descr="6938469933_4f5133b7fb_o.jpg" id="63" name="Shape 63"/>
          <p:cNvPicPr preferRelativeResize="0"/>
          <p:nvPr/>
        </p:nvPicPr>
        <p:blipFill rotWithShape="1">
          <a:blip r:embed="rId3">
            <a:alphaModFix/>
          </a:blip>
          <a:srcRect b="6858" l="0" r="0" t="6867"/>
          <a:stretch/>
        </p:blipFill>
        <p:spPr>
          <a:xfrm>
            <a:off x="0" y="0"/>
            <a:ext cx="9144000" cy="5143500"/>
          </a:xfrm>
          <a:prstGeom prst="rect">
            <a:avLst/>
          </a:prstGeom>
          <a:noFill/>
          <a:ln>
            <a:noFill/>
          </a:ln>
        </p:spPr>
      </p:pic>
      <p:sp>
        <p:nvSpPr>
          <p:cNvPr id="64" name="Shape 64"/>
          <p:cNvSpPr/>
          <p:nvPr/>
        </p:nvSpPr>
        <p:spPr>
          <a:xfrm>
            <a:off x="-25" y="542900"/>
            <a:ext cx="9144000" cy="13062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txBox="1"/>
          <p:nvPr>
            <p:ph idx="4294967295" type="title"/>
          </p:nvPr>
        </p:nvSpPr>
        <p:spPr>
          <a:xfrm>
            <a:off x="143000" y="679600"/>
            <a:ext cx="8424300" cy="972000"/>
          </a:xfrm>
          <a:prstGeom prst="rect">
            <a:avLst/>
          </a:prstGeom>
          <a:noFill/>
          <a:ln>
            <a:noFill/>
          </a:ln>
        </p:spPr>
        <p:txBody>
          <a:bodyPr anchorCtr="0" anchor="ctr" bIns="91425" lIns="91425" rIns="91425" wrap="square" tIns="91425">
            <a:noAutofit/>
          </a:bodyPr>
          <a:lstStyle/>
          <a:p>
            <a:pPr indent="0" lvl="0" marL="457200" rtl="0">
              <a:lnSpc>
                <a:spcPct val="100000"/>
              </a:lnSpc>
              <a:spcBef>
                <a:spcPts val="0"/>
              </a:spcBef>
              <a:buNone/>
            </a:pPr>
            <a:r>
              <a:rPr lang="en" sz="4200">
                <a:solidFill>
                  <a:schemeClr val="accent5"/>
                </a:solidFill>
              </a:rPr>
              <a:t>Don’t Optimize my Queries; Optimize my Data!</a:t>
            </a:r>
          </a:p>
        </p:txBody>
      </p:sp>
      <p:sp>
        <p:nvSpPr>
          <p:cNvPr id="66" name="Shape 66"/>
          <p:cNvSpPr/>
          <p:nvPr/>
        </p:nvSpPr>
        <p:spPr>
          <a:xfrm>
            <a:off x="-25" y="4009495"/>
            <a:ext cx="9144000" cy="9162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txBox="1"/>
          <p:nvPr/>
        </p:nvSpPr>
        <p:spPr>
          <a:xfrm>
            <a:off x="143000" y="4277943"/>
            <a:ext cx="8050500" cy="383700"/>
          </a:xfrm>
          <a:prstGeom prst="rect">
            <a:avLst/>
          </a:prstGeom>
          <a:noFill/>
          <a:ln>
            <a:noFill/>
          </a:ln>
        </p:spPr>
        <p:txBody>
          <a:bodyPr anchorCtr="0" anchor="ctr" bIns="91425" lIns="91425" rIns="91425" wrap="square" tIns="91425">
            <a:noAutofit/>
          </a:bodyPr>
          <a:lstStyle/>
          <a:p>
            <a:pPr indent="0" lvl="0" marL="457200" rtl="0">
              <a:spcBef>
                <a:spcPts val="0"/>
              </a:spcBef>
              <a:buNone/>
            </a:pPr>
            <a:r>
              <a:rPr lang="en" sz="1800">
                <a:solidFill>
                  <a:schemeClr val="accent5"/>
                </a:solidFill>
                <a:latin typeface="Roboto Slab"/>
                <a:ea typeface="Roboto Slab"/>
                <a:cs typeface="Roboto Slab"/>
                <a:sym typeface="Roboto Slab"/>
              </a:rPr>
              <a:t>Julian Hyde</a:t>
            </a:r>
            <a:br>
              <a:rPr lang="en" sz="1800">
                <a:solidFill>
                  <a:schemeClr val="accent5"/>
                </a:solidFill>
                <a:latin typeface="Roboto Slab"/>
                <a:ea typeface="Roboto Slab"/>
                <a:cs typeface="Roboto Slab"/>
                <a:sym typeface="Roboto Slab"/>
              </a:rPr>
            </a:br>
            <a:r>
              <a:rPr b="1" lang="en" sz="1800">
                <a:solidFill>
                  <a:schemeClr val="accent5"/>
                </a:solidFill>
                <a:latin typeface="Roboto Slab"/>
                <a:ea typeface="Roboto Slab"/>
                <a:cs typeface="Roboto Slab"/>
                <a:sym typeface="Roboto Slab"/>
              </a:rPr>
              <a:t>DataEngConf NYC</a:t>
            </a:r>
            <a:br>
              <a:rPr b="1" lang="en" sz="1800">
                <a:solidFill>
                  <a:schemeClr val="accent5"/>
                </a:solidFill>
                <a:latin typeface="Roboto Slab"/>
                <a:ea typeface="Roboto Slab"/>
                <a:cs typeface="Roboto Slab"/>
                <a:sym typeface="Roboto Slab"/>
              </a:rPr>
            </a:br>
            <a:r>
              <a:rPr lang="en" sz="1800">
                <a:solidFill>
                  <a:schemeClr val="accent5"/>
                </a:solidFill>
                <a:latin typeface="Roboto Slab"/>
                <a:ea typeface="Roboto Slab"/>
                <a:cs typeface="Roboto Slab"/>
                <a:sym typeface="Roboto Slab"/>
              </a:rPr>
              <a:t>2017/10/30</a:t>
            </a:r>
          </a:p>
        </p:txBody>
      </p:sp>
      <p:sp>
        <p:nvSpPr>
          <p:cNvPr id="68" name="Shape 68"/>
          <p:cNvSpPr/>
          <p:nvPr/>
        </p:nvSpPr>
        <p:spPr>
          <a:xfrm>
            <a:off x="7104500" y="4155538"/>
            <a:ext cx="1534200" cy="6285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4268300" y="4145275"/>
            <a:ext cx="1534200" cy="6285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70" name="Shape 70"/>
          <p:cNvPicPr preferRelativeResize="0"/>
          <p:nvPr/>
        </p:nvPicPr>
        <p:blipFill>
          <a:blip r:embed="rId4">
            <a:alphaModFix/>
          </a:blip>
          <a:stretch>
            <a:fillRect/>
          </a:stretch>
        </p:blipFill>
        <p:spPr>
          <a:xfrm>
            <a:off x="7146425" y="4217164"/>
            <a:ext cx="1436326" cy="505225"/>
          </a:xfrm>
          <a:prstGeom prst="rect">
            <a:avLst/>
          </a:prstGeom>
          <a:noFill/>
          <a:ln>
            <a:noFill/>
          </a:ln>
        </p:spPr>
      </p:pic>
      <p:pic>
        <p:nvPicPr>
          <p:cNvPr descr="logo.png" id="71" name="Shape 71"/>
          <p:cNvPicPr preferRelativeResize="0"/>
          <p:nvPr/>
        </p:nvPicPr>
        <p:blipFill>
          <a:blip r:embed="rId5">
            <a:alphaModFix/>
          </a:blip>
          <a:stretch>
            <a:fillRect/>
          </a:stretch>
        </p:blipFill>
        <p:spPr>
          <a:xfrm>
            <a:off x="5946250" y="4145275"/>
            <a:ext cx="1014503" cy="628450"/>
          </a:xfrm>
          <a:prstGeom prst="rect">
            <a:avLst/>
          </a:prstGeom>
          <a:noFill/>
          <a:ln>
            <a:noFill/>
          </a:ln>
        </p:spPr>
      </p:pic>
      <p:pic>
        <p:nvPicPr>
          <p:cNvPr descr="asf_logo.png" id="72" name="Shape 72"/>
          <p:cNvPicPr preferRelativeResize="0"/>
          <p:nvPr/>
        </p:nvPicPr>
        <p:blipFill>
          <a:blip r:embed="rId6">
            <a:alphaModFix/>
          </a:blip>
          <a:stretch>
            <a:fillRect/>
          </a:stretch>
        </p:blipFill>
        <p:spPr>
          <a:xfrm>
            <a:off x="4331350" y="4176837"/>
            <a:ext cx="1436325" cy="5859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Index</a:t>
            </a:r>
          </a:p>
        </p:txBody>
      </p:sp>
      <p:sp>
        <p:nvSpPr>
          <p:cNvPr id="159" name="Shape 159"/>
          <p:cNvSpPr txBox="1"/>
          <p:nvPr>
            <p:ph idx="1" type="body"/>
          </p:nvPr>
        </p:nvSpPr>
        <p:spPr>
          <a:xfrm>
            <a:off x="387900" y="1489825"/>
            <a:ext cx="3820800" cy="3078900"/>
          </a:xfrm>
          <a:prstGeom prst="rect">
            <a:avLst/>
          </a:prstGeom>
        </p:spPr>
        <p:txBody>
          <a:bodyPr anchorCtr="0" anchor="t" bIns="91425" lIns="91425" rIns="91425" wrap="square" tIns="91425">
            <a:noAutofit/>
          </a:bodyPr>
          <a:lstStyle/>
          <a:p>
            <a:pPr lvl="0">
              <a:spcBef>
                <a:spcPts val="0"/>
              </a:spcBef>
              <a:buNone/>
            </a:pPr>
            <a:r>
              <a:rPr lang="en"/>
              <a:t>A sorted, projected materialized view</a:t>
            </a:r>
          </a:p>
          <a:p>
            <a:pPr lvl="0">
              <a:spcBef>
                <a:spcPts val="0"/>
              </a:spcBef>
              <a:buNone/>
            </a:pPr>
            <a:r>
              <a:rPr lang="en"/>
              <a:t>Accelerates queries that use ranges, </a:t>
            </a:r>
            <a:r>
              <a:rPr lang="en"/>
              <a:t>correlated lookups, </a:t>
            </a:r>
            <a:r>
              <a:rPr lang="en"/>
              <a:t>sorting, </a:t>
            </a:r>
            <a:r>
              <a:rPr lang="en"/>
              <a:t>aggregate, distinct</a:t>
            </a:r>
          </a:p>
        </p:txBody>
      </p:sp>
      <p:sp>
        <p:nvSpPr>
          <p:cNvPr id="160" name="Shape 160"/>
          <p:cNvSpPr txBox="1"/>
          <p:nvPr/>
        </p:nvSpPr>
        <p:spPr>
          <a:xfrm>
            <a:off x="4406400" y="316975"/>
            <a:ext cx="4349700" cy="24966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rgbClr val="558B2F"/>
                </a:solidFill>
                <a:latin typeface="Roboto Mono"/>
                <a:ea typeface="Roboto Mono"/>
                <a:cs typeface="Roboto Mono"/>
                <a:sym typeface="Roboto Mono"/>
              </a:rPr>
              <a:t>CREATE TABLE </a:t>
            </a:r>
            <a:r>
              <a:rPr lang="en" sz="1600">
                <a:solidFill>
                  <a:schemeClr val="accent4"/>
                </a:solidFill>
                <a:latin typeface="Roboto Mono"/>
                <a:ea typeface="Roboto Mono"/>
                <a:cs typeface="Roboto Mono"/>
                <a:sym typeface="Roboto Mono"/>
              </a:rPr>
              <a:t>Emp</a:t>
            </a:r>
            <a:r>
              <a:rPr b="1" lang="en" sz="1600">
                <a:solidFill>
                  <a:srgbClr val="558B2F"/>
                </a:solidFill>
                <a:latin typeface="Roboto Mono"/>
                <a:ea typeface="Roboto Mono"/>
                <a:cs typeface="Roboto Mono"/>
                <a:sym typeface="Roboto Mono"/>
              </a:rPr>
              <a:t> </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empno</a:t>
            </a:r>
            <a:r>
              <a:rPr b="1" lang="en" sz="1600">
                <a:solidFill>
                  <a:srgbClr val="558B2F"/>
                </a:solidFill>
                <a:latin typeface="Roboto Mono"/>
                <a:ea typeface="Roboto Mono"/>
                <a:cs typeface="Roboto Mono"/>
                <a:sym typeface="Roboto Mono"/>
              </a:rPr>
              <a:t> INT</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name</a:t>
            </a:r>
            <a:r>
              <a:rPr b="1" lang="en" sz="1600">
                <a:solidFill>
                  <a:schemeClr val="accent2"/>
                </a:solidFill>
                <a:latin typeface="Roboto Mono"/>
                <a:ea typeface="Roboto Mono"/>
                <a:cs typeface="Roboto Mono"/>
                <a:sym typeface="Roboto Mono"/>
              </a:rPr>
              <a:t> VARCHAR</a:t>
            </a:r>
            <a:r>
              <a:rPr lang="en" sz="1600">
                <a:latin typeface="Roboto Mono"/>
                <a:ea typeface="Roboto Mono"/>
                <a:cs typeface="Roboto Mono"/>
                <a:sym typeface="Roboto Mono"/>
              </a:rPr>
              <a:t>(</a:t>
            </a:r>
            <a:r>
              <a:rPr lang="en" sz="1600">
                <a:solidFill>
                  <a:srgbClr val="FF00FF"/>
                </a:solidFill>
                <a:latin typeface="Roboto Mono"/>
                <a:ea typeface="Roboto Mono"/>
                <a:cs typeface="Roboto Mono"/>
                <a:sym typeface="Roboto Mono"/>
              </a:rPr>
              <a:t>20</a:t>
            </a:r>
            <a:r>
              <a:rPr lang="en" sz="1600">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deptno</a:t>
            </a:r>
            <a:r>
              <a:rPr b="1" lang="en" sz="1600">
                <a:solidFill>
                  <a:schemeClr val="accent2"/>
                </a:solidFill>
                <a:latin typeface="Roboto Mono"/>
                <a:ea typeface="Roboto Mono"/>
                <a:cs typeface="Roboto Mono"/>
                <a:sym typeface="Roboto Mono"/>
              </a:rPr>
              <a:t> INT</a:t>
            </a:r>
            <a:r>
              <a:rPr lang="en" sz="1600">
                <a:latin typeface="Roboto Mono"/>
                <a:ea typeface="Roboto Mono"/>
                <a:cs typeface="Roboto Mono"/>
                <a:sym typeface="Roboto Mono"/>
              </a:rPr>
              <a:t>);</a:t>
            </a:r>
            <a:br>
              <a:rPr lang="en" sz="1600">
                <a:latin typeface="Roboto Mono"/>
                <a:ea typeface="Roboto Mono"/>
                <a:cs typeface="Roboto Mono"/>
                <a:sym typeface="Roboto Mono"/>
              </a:rPr>
            </a:b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CREATE INDEX </a:t>
            </a:r>
            <a:r>
              <a:rPr lang="en" sz="1600">
                <a:solidFill>
                  <a:schemeClr val="accent4"/>
                </a:solidFill>
                <a:latin typeface="Roboto Mono"/>
                <a:ea typeface="Roboto Mono"/>
                <a:cs typeface="Roboto Mono"/>
                <a:sym typeface="Roboto Mono"/>
              </a:rPr>
              <a:t>I_Emp_Deptno</a:t>
            </a:r>
            <a:br>
              <a:rPr lang="en" sz="1600">
                <a:solidFill>
                  <a:schemeClr val="accent4"/>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ON </a:t>
            </a:r>
            <a:r>
              <a:rPr lang="en" sz="1600">
                <a:solidFill>
                  <a:schemeClr val="accent4"/>
                </a:solidFill>
                <a:latin typeface="Roboto Mono"/>
                <a:ea typeface="Roboto Mono"/>
                <a:cs typeface="Roboto Mono"/>
                <a:sym typeface="Roboto Mono"/>
              </a:rPr>
              <a:t>Emp </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deptno</a:t>
            </a:r>
            <a:r>
              <a:rPr lang="en" sz="1600">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name</a:t>
            </a:r>
            <a:r>
              <a:rPr lang="en" sz="1600">
                <a:latin typeface="Roboto Mono"/>
                <a:ea typeface="Roboto Mono"/>
                <a:cs typeface="Roboto Mono"/>
                <a:sym typeface="Roboto Mono"/>
              </a:rPr>
              <a:t>);</a:t>
            </a:r>
          </a:p>
          <a:p>
            <a:pPr lvl="0" rtl="0">
              <a:lnSpc>
                <a:spcPct val="115000"/>
              </a:lnSpc>
              <a:spcBef>
                <a:spcPts val="0"/>
              </a:spcBef>
              <a:spcAft>
                <a:spcPts val="1600"/>
              </a:spcAft>
              <a:buNone/>
            </a:pPr>
            <a:r>
              <a:rPr b="1" lang="en" sz="1600">
                <a:solidFill>
                  <a:schemeClr val="accent2"/>
                </a:solidFill>
                <a:latin typeface="Roboto Mono"/>
                <a:ea typeface="Roboto Mono"/>
                <a:cs typeface="Roboto Mono"/>
                <a:sym typeface="Roboto Mono"/>
              </a:rPr>
              <a:t>SELECT DISTINCT </a:t>
            </a:r>
            <a:r>
              <a:rPr lang="en" sz="1600">
                <a:solidFill>
                  <a:schemeClr val="accent4"/>
                </a:solidFill>
                <a:latin typeface="Roboto Mono"/>
                <a:ea typeface="Roboto Mono"/>
                <a:cs typeface="Roboto Mono"/>
                <a:sym typeface="Roboto Mono"/>
              </a:rPr>
              <a:t>deptno </a:t>
            </a:r>
            <a:r>
              <a:rPr b="1" lang="en" sz="1600">
                <a:solidFill>
                  <a:schemeClr val="accent2"/>
                </a:solidFill>
                <a:latin typeface="Roboto Mono"/>
                <a:ea typeface="Roboto Mono"/>
                <a:cs typeface="Roboto Mono"/>
                <a:sym typeface="Roboto Mono"/>
              </a:rPr>
              <a:t>FROM</a:t>
            </a:r>
            <a:r>
              <a:rPr lang="en" sz="1600">
                <a:solidFill>
                  <a:schemeClr val="dk1"/>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Emp</a:t>
            </a:r>
            <a:br>
              <a:rPr lang="en" sz="1600">
                <a:solidFill>
                  <a:schemeClr val="accent4"/>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WHERE</a:t>
            </a:r>
            <a:r>
              <a:rPr lang="en" sz="1600">
                <a:solidFill>
                  <a:schemeClr val="dk1"/>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deptno</a:t>
            </a:r>
            <a:r>
              <a:rPr lang="en" sz="1600">
                <a:latin typeface="Roboto Mono"/>
                <a:ea typeface="Roboto Mono"/>
                <a:cs typeface="Roboto Mono"/>
                <a:sym typeface="Roboto Mono"/>
              </a:rPr>
              <a:t> </a:t>
            </a:r>
            <a:r>
              <a:rPr b="1" lang="en" sz="1600">
                <a:solidFill>
                  <a:schemeClr val="accent2"/>
                </a:solidFill>
                <a:latin typeface="Roboto Mono"/>
                <a:ea typeface="Roboto Mono"/>
                <a:cs typeface="Roboto Mono"/>
                <a:sym typeface="Roboto Mono"/>
              </a:rPr>
              <a:t>BETWEEN </a:t>
            </a:r>
            <a:r>
              <a:rPr lang="en" sz="1600">
                <a:solidFill>
                  <a:srgbClr val="FF00FF"/>
                </a:solidFill>
                <a:latin typeface="Roboto Mono"/>
                <a:ea typeface="Roboto Mono"/>
                <a:cs typeface="Roboto Mono"/>
                <a:sym typeface="Roboto Mono"/>
              </a:rPr>
              <a:t>20 </a:t>
            </a:r>
            <a:r>
              <a:rPr b="1" lang="en" sz="1600">
                <a:solidFill>
                  <a:schemeClr val="accent2"/>
                </a:solidFill>
                <a:latin typeface="Roboto Mono"/>
                <a:ea typeface="Roboto Mono"/>
                <a:cs typeface="Roboto Mono"/>
                <a:sym typeface="Roboto Mono"/>
              </a:rPr>
              <a:t>AND </a:t>
            </a:r>
            <a:r>
              <a:rPr lang="en" sz="1600">
                <a:solidFill>
                  <a:srgbClr val="FF00FF"/>
                </a:solidFill>
                <a:latin typeface="Roboto Mono"/>
                <a:ea typeface="Roboto Mono"/>
                <a:cs typeface="Roboto Mono"/>
                <a:sym typeface="Roboto Mono"/>
              </a:rPr>
              <a:t>40</a:t>
            </a:r>
            <a:br>
              <a:rPr lang="en" sz="1600">
                <a:solidFill>
                  <a:srgbClr val="FF00FF"/>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ORDER BY </a:t>
            </a:r>
            <a:r>
              <a:rPr lang="en" sz="1600">
                <a:solidFill>
                  <a:schemeClr val="accent4"/>
                </a:solidFill>
                <a:latin typeface="Roboto Mono"/>
                <a:ea typeface="Roboto Mono"/>
                <a:cs typeface="Roboto Mono"/>
                <a:sym typeface="Roboto Mono"/>
              </a:rPr>
              <a:t>deptno</a:t>
            </a:r>
            <a:r>
              <a:rPr lang="en" sz="1600">
                <a:latin typeface="Roboto Mono"/>
                <a:ea typeface="Roboto Mono"/>
                <a:cs typeface="Roboto Mono"/>
                <a:sym typeface="Roboto Mono"/>
              </a:rPr>
              <a:t>;</a:t>
            </a:r>
          </a:p>
        </p:txBody>
      </p:sp>
      <p:graphicFrame>
        <p:nvGraphicFramePr>
          <p:cNvPr id="161" name="Shape 161"/>
          <p:cNvGraphicFramePr/>
          <p:nvPr/>
        </p:nvGraphicFramePr>
        <p:xfrm>
          <a:off x="3051150" y="3084425"/>
          <a:ext cx="3000000" cy="3000000"/>
        </p:xfrm>
        <a:graphic>
          <a:graphicData uri="http://schemas.openxmlformats.org/drawingml/2006/table">
            <a:tbl>
              <a:tblPr>
                <a:noFill/>
                <a:tableStyleId>{D86E049D-2D32-4B81-91F8-D09BE72E9C31}</a:tableStyleId>
              </a:tblPr>
              <a:tblGrid>
                <a:gridCol w="725625"/>
                <a:gridCol w="725625"/>
                <a:gridCol w="725625"/>
              </a:tblGrid>
              <a:tr h="347725">
                <a:tc>
                  <a:txBody>
                    <a:bodyPr>
                      <a:noAutofit/>
                    </a:bodyPr>
                    <a:lstStyle/>
                    <a:p>
                      <a:pPr lvl="0" algn="r">
                        <a:spcBef>
                          <a:spcPts val="0"/>
                        </a:spcBef>
                        <a:buNone/>
                      </a:pPr>
                      <a:r>
                        <a:rPr b="1" lang="en" sz="1200"/>
                        <a:t>empno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a:spcBef>
                          <a:spcPts val="0"/>
                        </a:spcBef>
                        <a:buNone/>
                      </a:pPr>
                      <a:r>
                        <a:rPr b="1" lang="en" sz="1200"/>
                        <a:t>name</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algn="r">
                        <a:spcBef>
                          <a:spcPts val="0"/>
                        </a:spcBef>
                        <a:buNone/>
                      </a:pPr>
                      <a:r>
                        <a:rPr b="1" lang="en" sz="1200"/>
                        <a:t>deptno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08600">
                <a:tc>
                  <a:txBody>
                    <a:bodyPr>
                      <a:noAutofit/>
                    </a:bodyPr>
                    <a:lstStyle/>
                    <a:p>
                      <a:pPr lvl="0" algn="r">
                        <a:spcBef>
                          <a:spcPts val="0"/>
                        </a:spcBef>
                        <a:buNone/>
                      </a:pPr>
                      <a:r>
                        <a:rPr lang="en" sz="1200"/>
                        <a:t>100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a:spcBef>
                          <a:spcPts val="0"/>
                        </a:spcBef>
                        <a:buNone/>
                      </a:pPr>
                      <a:r>
                        <a:rPr lang="en" sz="1200"/>
                        <a:t>Fred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algn="r">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Barney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Wilma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Dino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graphicFrame>
        <p:nvGraphicFramePr>
          <p:cNvPr id="162" name="Shape 162"/>
          <p:cNvGraphicFramePr/>
          <p:nvPr/>
        </p:nvGraphicFramePr>
        <p:xfrm>
          <a:off x="6134500" y="3084425"/>
          <a:ext cx="3000000" cy="3000000"/>
        </p:xfrm>
        <a:graphic>
          <a:graphicData uri="http://schemas.openxmlformats.org/drawingml/2006/table">
            <a:tbl>
              <a:tblPr>
                <a:noFill/>
                <a:tableStyleId>{D86E049D-2D32-4B81-91F8-D09BE72E9C31}</a:tableStyleId>
              </a:tblPr>
              <a:tblGrid>
                <a:gridCol w="745150"/>
                <a:gridCol w="675700"/>
                <a:gridCol w="1200750"/>
              </a:tblGrid>
              <a:tr h="190850">
                <a:tc>
                  <a:txBody>
                    <a:bodyPr>
                      <a:noAutofit/>
                    </a:bodyPr>
                    <a:lstStyle/>
                    <a:p>
                      <a:pPr lvl="0" rtl="0" algn="r">
                        <a:spcBef>
                          <a:spcPts val="0"/>
                        </a:spcBef>
                        <a:buNone/>
                      </a:pPr>
                      <a:r>
                        <a:rPr b="1" lang="en" sz="1200"/>
                        <a:t>deptno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name</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rowid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39600">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Barney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af5634.0001</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Dino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af5634.0003</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Fred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af5634.0000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Wilma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af5634.0002</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sp>
        <p:nvSpPr>
          <p:cNvPr id="163" name="Shape 163"/>
          <p:cNvSpPr/>
          <p:nvPr/>
        </p:nvSpPr>
        <p:spPr>
          <a:xfrm>
            <a:off x="5341063" y="3812075"/>
            <a:ext cx="680400" cy="442800"/>
          </a:xfrm>
          <a:prstGeom prst="rightArrow">
            <a:avLst>
              <a:gd fmla="val 50000" name="adj1"/>
              <a:gd fmla="val 50000" name="adj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387900" y="1489825"/>
            <a:ext cx="3184200" cy="3078900"/>
          </a:xfrm>
          <a:prstGeom prst="rect">
            <a:avLst/>
          </a:prstGeom>
        </p:spPr>
        <p:txBody>
          <a:bodyPr anchorCtr="0" anchor="t" bIns="91425" lIns="91425" rIns="91425" wrap="square" tIns="91425">
            <a:noAutofit/>
          </a:bodyPr>
          <a:lstStyle/>
          <a:p>
            <a:pPr lvl="0">
              <a:spcBef>
                <a:spcPts val="0"/>
              </a:spcBef>
              <a:buNone/>
            </a:pPr>
            <a:r>
              <a:rPr lang="en"/>
              <a:t>Add the remaining columns</a:t>
            </a:r>
          </a:p>
          <a:p>
            <a:pPr lvl="0">
              <a:spcBef>
                <a:spcPts val="0"/>
              </a:spcBef>
              <a:buNone/>
            </a:pPr>
            <a:r>
              <a:rPr lang="en"/>
              <a:t>No longer need </a:t>
            </a:r>
            <a:r>
              <a:rPr lang="en"/>
              <a:t>“rowid”</a:t>
            </a:r>
          </a:p>
          <a:p>
            <a:pPr lvl="0">
              <a:spcBef>
                <a:spcPts val="0"/>
              </a:spcBef>
              <a:buNone/>
            </a:pPr>
            <a:r>
              <a:rPr lang="en"/>
              <a:t>Lossless</a:t>
            </a:r>
          </a:p>
          <a:p>
            <a:pPr lvl="0">
              <a:spcBef>
                <a:spcPts val="0"/>
              </a:spcBef>
              <a:buNone/>
            </a:pPr>
            <a:r>
              <a:rPr lang="en"/>
              <a:t>During planning, treat indexes as tables, and index lookups as joins </a:t>
            </a:r>
          </a:p>
          <a:p>
            <a:pPr lvl="0">
              <a:spcBef>
                <a:spcPts val="0"/>
              </a:spcBef>
              <a:buNone/>
            </a:pPr>
            <a:r>
              <a:t/>
            </a:r>
            <a:endParaRPr/>
          </a:p>
        </p:txBody>
      </p:sp>
      <p:sp>
        <p:nvSpPr>
          <p:cNvPr id="169" name="Shape 16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Covering index</a:t>
            </a:r>
          </a:p>
        </p:txBody>
      </p:sp>
      <p:graphicFrame>
        <p:nvGraphicFramePr>
          <p:cNvPr id="170" name="Shape 170"/>
          <p:cNvGraphicFramePr/>
          <p:nvPr/>
        </p:nvGraphicFramePr>
        <p:xfrm>
          <a:off x="3572075" y="3062450"/>
          <a:ext cx="3000000" cy="3000000"/>
        </p:xfrm>
        <a:graphic>
          <a:graphicData uri="http://schemas.openxmlformats.org/drawingml/2006/table">
            <a:tbl>
              <a:tblPr>
                <a:noFill/>
                <a:tableStyleId>{D86E049D-2D32-4B81-91F8-D09BE72E9C31}</a:tableStyleId>
              </a:tblPr>
              <a:tblGrid>
                <a:gridCol w="725625"/>
                <a:gridCol w="725625"/>
                <a:gridCol w="725625"/>
              </a:tblGrid>
              <a:tr h="347725">
                <a:tc>
                  <a:txBody>
                    <a:bodyPr>
                      <a:noAutofit/>
                    </a:bodyPr>
                    <a:lstStyle/>
                    <a:p>
                      <a:pPr lvl="0" rtl="0" algn="r">
                        <a:spcBef>
                          <a:spcPts val="0"/>
                        </a:spcBef>
                        <a:buNone/>
                      </a:pPr>
                      <a:r>
                        <a:rPr b="1" lang="en" sz="1200"/>
                        <a:t>empno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name</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deptno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08600">
                <a:tc>
                  <a:txBody>
                    <a:bodyPr>
                      <a:noAutofit/>
                    </a:bodyPr>
                    <a:lstStyle/>
                    <a:p>
                      <a:pPr lvl="0" rtl="0" algn="r">
                        <a:spcBef>
                          <a:spcPts val="0"/>
                        </a:spcBef>
                        <a:buNone/>
                      </a:pPr>
                      <a:r>
                        <a:rPr lang="en" sz="1200"/>
                        <a:t>100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Fred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Barney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Wilma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Dino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graphicFrame>
        <p:nvGraphicFramePr>
          <p:cNvPr id="171" name="Shape 171"/>
          <p:cNvGraphicFramePr/>
          <p:nvPr/>
        </p:nvGraphicFramePr>
        <p:xfrm>
          <a:off x="6579225" y="3062450"/>
          <a:ext cx="3000000" cy="3000000"/>
        </p:xfrm>
        <a:graphic>
          <a:graphicData uri="http://schemas.openxmlformats.org/drawingml/2006/table">
            <a:tbl>
              <a:tblPr>
                <a:noFill/>
                <a:tableStyleId>{D86E049D-2D32-4B81-91F8-D09BE72E9C31}</a:tableStyleId>
              </a:tblPr>
              <a:tblGrid>
                <a:gridCol w="695675"/>
                <a:gridCol w="703950"/>
                <a:gridCol w="777250"/>
              </a:tblGrid>
              <a:tr h="190850">
                <a:tc>
                  <a:txBody>
                    <a:bodyPr>
                      <a:noAutofit/>
                    </a:bodyPr>
                    <a:lstStyle/>
                    <a:p>
                      <a:pPr lvl="0" rtl="0" algn="r">
                        <a:spcBef>
                          <a:spcPts val="0"/>
                        </a:spcBef>
                        <a:buNone/>
                      </a:pPr>
                      <a:r>
                        <a:rPr b="1" lang="en" sz="1200"/>
                        <a:t>deptno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name</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empno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39600">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Barney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100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Dino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130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Fred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Wilma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sp>
        <p:nvSpPr>
          <p:cNvPr id="172" name="Shape 172"/>
          <p:cNvSpPr/>
          <p:nvPr/>
        </p:nvSpPr>
        <p:spPr>
          <a:xfrm>
            <a:off x="5895435" y="3750613"/>
            <a:ext cx="537300" cy="442800"/>
          </a:xfrm>
          <a:prstGeom prst="rightArrow">
            <a:avLst>
              <a:gd fmla="val 50000" name="adj1"/>
              <a:gd fmla="val 50000" name="adj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txBox="1"/>
          <p:nvPr/>
        </p:nvSpPr>
        <p:spPr>
          <a:xfrm>
            <a:off x="4974000" y="906675"/>
            <a:ext cx="3782100" cy="13638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rgbClr val="558B2F"/>
                </a:solidFill>
                <a:latin typeface="Roboto Mono"/>
                <a:ea typeface="Roboto Mono"/>
                <a:cs typeface="Roboto Mono"/>
                <a:sym typeface="Roboto Mono"/>
              </a:rPr>
              <a:t>CREATE INDEX </a:t>
            </a:r>
            <a:r>
              <a:rPr lang="en" sz="1600">
                <a:solidFill>
                  <a:schemeClr val="accent4"/>
                </a:solidFill>
                <a:latin typeface="Roboto Mono"/>
                <a:ea typeface="Roboto Mono"/>
                <a:cs typeface="Roboto Mono"/>
                <a:sym typeface="Roboto Mono"/>
              </a:rPr>
              <a:t>I_Emp_Deptno2</a:t>
            </a:r>
            <a:r>
              <a:rPr b="1" lang="en" sz="1600">
                <a:solidFill>
                  <a:srgbClr val="558B2F"/>
                </a:solidFill>
                <a:latin typeface="Roboto Mono"/>
                <a:ea typeface="Roboto Mono"/>
                <a:cs typeface="Roboto Mono"/>
                <a:sym typeface="Roboto Mono"/>
              </a:rPr>
              <a:t> </a:t>
            </a:r>
            <a:r>
              <a:rPr lang="en" sz="1600">
                <a:latin typeface="Roboto Mono"/>
                <a:ea typeface="Roboto Mono"/>
                <a:cs typeface="Roboto Mono"/>
                <a:sym typeface="Roboto Mono"/>
              </a:rPr>
              <a:t>(</a:t>
            </a:r>
            <a:br>
              <a:rPr b="1" lang="en" sz="1600">
                <a:solidFill>
                  <a:srgbClr val="558B2F"/>
                </a:solidFill>
                <a:latin typeface="Roboto Mono"/>
                <a:ea typeface="Roboto Mono"/>
                <a:cs typeface="Roboto Mono"/>
                <a:sym typeface="Roboto Mono"/>
              </a:rPr>
            </a:br>
            <a:r>
              <a:rPr b="1" lang="en" sz="1600">
                <a:solidFill>
                  <a:srgbClr val="558B2F"/>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deptno</a:t>
            </a:r>
            <a:r>
              <a:rPr b="1" lang="en" sz="1600">
                <a:solidFill>
                  <a:srgbClr val="558B2F"/>
                </a:solidFill>
                <a:latin typeface="Roboto Mono"/>
                <a:ea typeface="Roboto Mono"/>
                <a:cs typeface="Roboto Mono"/>
                <a:sym typeface="Roboto Mono"/>
              </a:rPr>
              <a:t> INTEGER</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name</a:t>
            </a:r>
            <a:r>
              <a:rPr b="1" lang="en" sz="1600">
                <a:solidFill>
                  <a:schemeClr val="accent2"/>
                </a:solidFill>
                <a:latin typeface="Roboto Mono"/>
                <a:ea typeface="Roboto Mono"/>
                <a:cs typeface="Roboto Mono"/>
                <a:sym typeface="Roboto Mono"/>
              </a:rPr>
              <a:t> VARCHAR</a:t>
            </a:r>
            <a:r>
              <a:rPr lang="en" sz="1600">
                <a:latin typeface="Roboto Mono"/>
                <a:ea typeface="Roboto Mono"/>
                <a:cs typeface="Roboto Mono"/>
                <a:sym typeface="Roboto Mono"/>
              </a:rPr>
              <a:t>(</a:t>
            </a:r>
            <a:r>
              <a:rPr lang="en" sz="1600">
                <a:solidFill>
                  <a:srgbClr val="FF00FF"/>
                </a:solidFill>
                <a:latin typeface="Roboto Mono"/>
                <a:ea typeface="Roboto Mono"/>
                <a:cs typeface="Roboto Mono"/>
                <a:sym typeface="Roboto Mono"/>
              </a:rPr>
              <a:t>20</a:t>
            </a:r>
            <a:r>
              <a:rPr lang="en" sz="1600">
                <a:latin typeface="Roboto Mono"/>
                <a:ea typeface="Roboto Mono"/>
                <a:cs typeface="Roboto Mono"/>
                <a:sym typeface="Roboto Mono"/>
              </a:rPr>
              <a:t>)</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COVER</a:t>
            </a:r>
            <a:r>
              <a:rPr lang="en" sz="1600">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empno</a:t>
            </a:r>
            <a:r>
              <a:rPr lang="en" sz="1600">
                <a:latin typeface="Roboto Mono"/>
                <a:ea typeface="Roboto Mono"/>
                <a:cs typeface="Roboto Mono"/>
                <a:sym typeface="Roboto Mono"/>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Materialized view</a:t>
            </a:r>
          </a:p>
        </p:txBody>
      </p:sp>
      <p:sp>
        <p:nvSpPr>
          <p:cNvPr id="179" name="Shape 179"/>
          <p:cNvSpPr txBox="1"/>
          <p:nvPr/>
        </p:nvSpPr>
        <p:spPr>
          <a:xfrm>
            <a:off x="4739400" y="152225"/>
            <a:ext cx="4016700" cy="16452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chemeClr val="accent2"/>
                </a:solidFill>
                <a:latin typeface="Roboto Mono"/>
                <a:ea typeface="Roboto Mono"/>
                <a:cs typeface="Roboto Mono"/>
                <a:sym typeface="Roboto Mono"/>
              </a:rPr>
              <a:t>CREATE MATERIALIZED</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VIEW </a:t>
            </a:r>
            <a:r>
              <a:rPr lang="en" sz="1600">
                <a:solidFill>
                  <a:schemeClr val="accent4"/>
                </a:solidFill>
                <a:latin typeface="Roboto Mono"/>
                <a:ea typeface="Roboto Mono"/>
                <a:cs typeface="Roboto Mono"/>
                <a:sym typeface="Roboto Mono"/>
              </a:rPr>
              <a:t>EmpsByDeptno </a:t>
            </a:r>
            <a:r>
              <a:rPr b="1" lang="en" sz="1600">
                <a:solidFill>
                  <a:schemeClr val="accent2"/>
                </a:solidFill>
                <a:latin typeface="Roboto Mono"/>
                <a:ea typeface="Roboto Mono"/>
                <a:cs typeface="Roboto Mono"/>
                <a:sym typeface="Roboto Mono"/>
              </a:rPr>
              <a:t>AS</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SELECT </a:t>
            </a:r>
            <a:r>
              <a:rPr lang="en" sz="1600">
                <a:solidFill>
                  <a:schemeClr val="accent4"/>
                </a:solidFill>
                <a:latin typeface="Roboto Mono"/>
                <a:ea typeface="Roboto Mono"/>
                <a:cs typeface="Roboto Mono"/>
                <a:sym typeface="Roboto Mono"/>
              </a:rPr>
              <a:t>deptno</a:t>
            </a:r>
            <a:r>
              <a:rPr lang="en" sz="1600">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name</a:t>
            </a:r>
            <a:r>
              <a:rPr lang="en" sz="1600">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deptno</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FROM </a:t>
            </a:r>
            <a:r>
              <a:rPr lang="en" sz="1600">
                <a:solidFill>
                  <a:schemeClr val="accent4"/>
                </a:solidFill>
                <a:latin typeface="Roboto Mono"/>
                <a:ea typeface="Roboto Mono"/>
                <a:cs typeface="Roboto Mono"/>
                <a:sym typeface="Roboto Mono"/>
              </a:rPr>
              <a:t>Emp</a:t>
            </a:r>
            <a:br>
              <a:rPr lang="en" sz="1600">
                <a:solidFill>
                  <a:schemeClr val="accent4"/>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ORDER BY </a:t>
            </a:r>
            <a:r>
              <a:rPr lang="en" sz="1600">
                <a:solidFill>
                  <a:schemeClr val="accent4"/>
                </a:solidFill>
                <a:latin typeface="Roboto Mono"/>
                <a:ea typeface="Roboto Mono"/>
                <a:cs typeface="Roboto Mono"/>
                <a:sym typeface="Roboto Mono"/>
              </a:rPr>
              <a:t>deptno</a:t>
            </a:r>
            <a:r>
              <a:rPr lang="en" sz="1600">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name</a:t>
            </a:r>
            <a:r>
              <a:rPr lang="en" sz="1600">
                <a:latin typeface="Roboto Mono"/>
                <a:ea typeface="Roboto Mono"/>
                <a:cs typeface="Roboto Mono"/>
                <a:sym typeface="Roboto Mono"/>
              </a:rPr>
              <a:t>;</a:t>
            </a:r>
            <a:br>
              <a:rPr lang="en" sz="1600">
                <a:solidFill>
                  <a:schemeClr val="accent4"/>
                </a:solidFill>
                <a:latin typeface="Roboto Mono"/>
                <a:ea typeface="Roboto Mono"/>
                <a:cs typeface="Roboto Mono"/>
                <a:sym typeface="Roboto Mono"/>
              </a:rPr>
            </a:br>
          </a:p>
          <a:p>
            <a:pPr lvl="0" rtl="0">
              <a:lnSpc>
                <a:spcPct val="115000"/>
              </a:lnSpc>
              <a:spcBef>
                <a:spcPts val="0"/>
              </a:spcBef>
              <a:spcAft>
                <a:spcPts val="1600"/>
              </a:spcAft>
              <a:buNone/>
            </a:pPr>
            <a:r>
              <a:t/>
            </a:r>
            <a:endParaRPr sz="1600">
              <a:solidFill>
                <a:srgbClr val="FFFFFF"/>
              </a:solidFill>
              <a:latin typeface="Roboto Mono"/>
              <a:ea typeface="Roboto Mono"/>
              <a:cs typeface="Roboto Mono"/>
              <a:sym typeface="Roboto Mono"/>
            </a:endParaRPr>
          </a:p>
        </p:txBody>
      </p:sp>
      <p:sp>
        <p:nvSpPr>
          <p:cNvPr id="180" name="Shape 180"/>
          <p:cNvSpPr/>
          <p:nvPr/>
        </p:nvSpPr>
        <p:spPr>
          <a:xfrm>
            <a:off x="4153150" y="2670275"/>
            <a:ext cx="10008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Scan [Emps]</a:t>
            </a:r>
          </a:p>
        </p:txBody>
      </p:sp>
      <p:sp>
        <p:nvSpPr>
          <p:cNvPr id="181" name="Shape 181"/>
          <p:cNvSpPr/>
          <p:nvPr/>
        </p:nvSpPr>
        <p:spPr>
          <a:xfrm>
            <a:off x="6326150" y="2308325"/>
            <a:ext cx="16026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Scan [EmpsByDeptno]</a:t>
            </a:r>
          </a:p>
        </p:txBody>
      </p:sp>
      <p:sp>
        <p:nvSpPr>
          <p:cNvPr id="182" name="Shape 182"/>
          <p:cNvSpPr/>
          <p:nvPr/>
        </p:nvSpPr>
        <p:spPr>
          <a:xfrm>
            <a:off x="3955900" y="1946375"/>
            <a:ext cx="13953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Sort</a:t>
            </a:r>
            <a:r>
              <a:rPr b="1" lang="en" sz="1000">
                <a:solidFill>
                  <a:srgbClr val="FFFFFF"/>
                </a:solidFill>
              </a:rPr>
              <a:t> [deptno, name]</a:t>
            </a:r>
          </a:p>
        </p:txBody>
      </p:sp>
      <p:cxnSp>
        <p:nvCxnSpPr>
          <p:cNvPr id="183" name="Shape 183"/>
          <p:cNvCxnSpPr>
            <a:stCxn id="180" idx="0"/>
            <a:endCxn id="182" idx="2"/>
          </p:cNvCxnSpPr>
          <p:nvPr/>
        </p:nvCxnSpPr>
        <p:spPr>
          <a:xfrm rot="10800000">
            <a:off x="4653550" y="2211575"/>
            <a:ext cx="0" cy="458700"/>
          </a:xfrm>
          <a:prstGeom prst="straightConnector1">
            <a:avLst/>
          </a:prstGeom>
          <a:noFill/>
          <a:ln cap="flat" cmpd="sng" w="19050">
            <a:solidFill>
              <a:srgbClr val="FFFFFF"/>
            </a:solidFill>
            <a:prstDash val="solid"/>
            <a:round/>
            <a:headEnd len="lg" w="lg" type="none"/>
            <a:tailEnd len="lg" w="lg" type="stealth"/>
          </a:ln>
        </p:spPr>
      </p:cxnSp>
      <p:sp>
        <p:nvSpPr>
          <p:cNvPr id="184" name="Shape 184"/>
          <p:cNvSpPr/>
          <p:nvPr/>
        </p:nvSpPr>
        <p:spPr>
          <a:xfrm>
            <a:off x="5246200" y="2219525"/>
            <a:ext cx="795600" cy="442800"/>
          </a:xfrm>
          <a:prstGeom prst="leftRightArrow">
            <a:avLst>
              <a:gd fmla="val 50000" name="adj1"/>
              <a:gd fmla="val 50000" name="adj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aphicFrame>
        <p:nvGraphicFramePr>
          <p:cNvPr id="185" name="Shape 185"/>
          <p:cNvGraphicFramePr/>
          <p:nvPr/>
        </p:nvGraphicFramePr>
        <p:xfrm>
          <a:off x="3572075" y="3062450"/>
          <a:ext cx="3000000" cy="3000000"/>
        </p:xfrm>
        <a:graphic>
          <a:graphicData uri="http://schemas.openxmlformats.org/drawingml/2006/table">
            <a:tbl>
              <a:tblPr>
                <a:noFill/>
                <a:tableStyleId>{D86E049D-2D32-4B81-91F8-D09BE72E9C31}</a:tableStyleId>
              </a:tblPr>
              <a:tblGrid>
                <a:gridCol w="725625"/>
                <a:gridCol w="725625"/>
                <a:gridCol w="725625"/>
              </a:tblGrid>
              <a:tr h="347725">
                <a:tc>
                  <a:txBody>
                    <a:bodyPr>
                      <a:noAutofit/>
                    </a:bodyPr>
                    <a:lstStyle/>
                    <a:p>
                      <a:pPr lvl="0" rtl="0" algn="r">
                        <a:spcBef>
                          <a:spcPts val="0"/>
                        </a:spcBef>
                        <a:buNone/>
                      </a:pPr>
                      <a:r>
                        <a:rPr b="1" lang="en" sz="1200"/>
                        <a:t>empno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name</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deptno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08600">
                <a:tc>
                  <a:txBody>
                    <a:bodyPr>
                      <a:noAutofit/>
                    </a:bodyPr>
                    <a:lstStyle/>
                    <a:p>
                      <a:pPr lvl="0" rtl="0" algn="r">
                        <a:spcBef>
                          <a:spcPts val="0"/>
                        </a:spcBef>
                        <a:buNone/>
                      </a:pPr>
                      <a:r>
                        <a:rPr lang="en" sz="1200"/>
                        <a:t>100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Fred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Barney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Wilma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08600">
                <a:tc>
                  <a:txBody>
                    <a:bodyPr>
                      <a:noAutofit/>
                    </a:bodyPr>
                    <a:lstStyle/>
                    <a:p>
                      <a:pPr lvl="0" rtl="0" algn="r">
                        <a:spcBef>
                          <a:spcPts val="0"/>
                        </a:spcBef>
                        <a:buNone/>
                      </a:pPr>
                      <a:r>
                        <a:rPr lang="en" sz="1200"/>
                        <a:t>130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Dino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graphicFrame>
        <p:nvGraphicFramePr>
          <p:cNvPr id="186" name="Shape 186"/>
          <p:cNvGraphicFramePr/>
          <p:nvPr/>
        </p:nvGraphicFramePr>
        <p:xfrm>
          <a:off x="6579225" y="3062450"/>
          <a:ext cx="3000000" cy="3000000"/>
        </p:xfrm>
        <a:graphic>
          <a:graphicData uri="http://schemas.openxmlformats.org/drawingml/2006/table">
            <a:tbl>
              <a:tblPr>
                <a:noFill/>
                <a:tableStyleId>{D86E049D-2D32-4B81-91F8-D09BE72E9C31}</a:tableStyleId>
              </a:tblPr>
              <a:tblGrid>
                <a:gridCol w="695675"/>
                <a:gridCol w="703950"/>
                <a:gridCol w="777250"/>
              </a:tblGrid>
              <a:tr h="190850">
                <a:tc>
                  <a:txBody>
                    <a:bodyPr>
                      <a:noAutofit/>
                    </a:bodyPr>
                    <a:lstStyle/>
                    <a:p>
                      <a:pPr lvl="0" rtl="0" algn="r">
                        <a:spcBef>
                          <a:spcPts val="0"/>
                        </a:spcBef>
                        <a:buNone/>
                      </a:pPr>
                      <a:r>
                        <a:rPr b="1" lang="en" sz="1200"/>
                        <a:t>deptno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name</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spcBef>
                          <a:spcPts val="0"/>
                        </a:spcBef>
                        <a:buNone/>
                      </a:pPr>
                      <a:r>
                        <a:rPr b="1" lang="en" sz="1200"/>
                        <a:t>empno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39600">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Barney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100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10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Dino</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130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Fred</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20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39600">
                <a:tc>
                  <a:txBody>
                    <a:bodyPr>
                      <a:noAutofit/>
                    </a:bodyPr>
                    <a:lstStyle/>
                    <a:p>
                      <a:pPr lvl="0" rtl="0" algn="r">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Wilma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spcBef>
                          <a:spcPts val="0"/>
                        </a:spcBef>
                        <a:buNone/>
                      </a:pPr>
                      <a:r>
                        <a:rPr lang="en" sz="1200"/>
                        <a:t>30</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sp>
        <p:nvSpPr>
          <p:cNvPr id="187" name="Shape 187"/>
          <p:cNvSpPr/>
          <p:nvPr/>
        </p:nvSpPr>
        <p:spPr>
          <a:xfrm>
            <a:off x="5895435" y="3750613"/>
            <a:ext cx="537300" cy="442800"/>
          </a:xfrm>
          <a:prstGeom prst="rightArrow">
            <a:avLst>
              <a:gd fmla="val 50000" name="adj1"/>
              <a:gd fmla="val 50000" name="adj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8" name="Shape 188"/>
          <p:cNvSpPr txBox="1"/>
          <p:nvPr>
            <p:ph idx="1" type="body"/>
          </p:nvPr>
        </p:nvSpPr>
        <p:spPr>
          <a:xfrm>
            <a:off x="387900" y="1489825"/>
            <a:ext cx="3184200" cy="3078900"/>
          </a:xfrm>
          <a:prstGeom prst="rect">
            <a:avLst/>
          </a:prstGeom>
        </p:spPr>
        <p:txBody>
          <a:bodyPr anchorCtr="0" anchor="t" bIns="91425" lIns="91425" rIns="91425" wrap="square" tIns="91425">
            <a:noAutofit/>
          </a:bodyPr>
          <a:lstStyle/>
          <a:p>
            <a:pPr lvl="0">
              <a:spcBef>
                <a:spcPts val="0"/>
              </a:spcBef>
              <a:buNone/>
            </a:pPr>
            <a:r>
              <a:rPr lang="en"/>
              <a:t>As a materialized view, an index is now just another table</a:t>
            </a:r>
          </a:p>
          <a:p>
            <a:pPr lvl="0" rtl="0">
              <a:spcBef>
                <a:spcPts val="0"/>
              </a:spcBef>
              <a:buNone/>
            </a:pPr>
            <a:r>
              <a:rPr lang="en"/>
              <a:t>Several tables contain the information necessary to answer the query - just pick the best</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p:nvPr/>
        </p:nvSpPr>
        <p:spPr>
          <a:xfrm>
            <a:off x="7043151" y="688731"/>
            <a:ext cx="1514100" cy="1447800"/>
          </a:xfrm>
          <a:prstGeom prst="ellipse">
            <a:avLst/>
          </a:prstGeom>
          <a:noFill/>
          <a:ln cap="flat" cmpd="sng" w="28575">
            <a:solidFill>
              <a:schemeClr val="accent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4" name="Shape 19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Spatial query</a:t>
            </a:r>
          </a:p>
        </p:txBody>
      </p:sp>
      <p:sp>
        <p:nvSpPr>
          <p:cNvPr id="195" name="Shape 195"/>
          <p:cNvSpPr txBox="1"/>
          <p:nvPr>
            <p:ph idx="1" type="body"/>
          </p:nvPr>
        </p:nvSpPr>
        <p:spPr>
          <a:xfrm>
            <a:off x="387900" y="1489825"/>
            <a:ext cx="5129400" cy="3078900"/>
          </a:xfrm>
          <a:prstGeom prst="rect">
            <a:avLst/>
          </a:prstGeom>
        </p:spPr>
        <p:txBody>
          <a:bodyPr anchorCtr="0" anchor="t" bIns="91425" lIns="91425" rIns="91425" wrap="square" tIns="91425">
            <a:noAutofit/>
          </a:bodyPr>
          <a:lstStyle/>
          <a:p>
            <a:pPr lvl="0" rtl="0">
              <a:spcBef>
                <a:spcPts val="0"/>
              </a:spcBef>
              <a:buNone/>
            </a:pPr>
            <a:r>
              <a:rPr lang="en"/>
              <a:t>Find all restaurants within 1.5 distance units of where I am:</a:t>
            </a:r>
          </a:p>
        </p:txBody>
      </p:sp>
      <p:graphicFrame>
        <p:nvGraphicFramePr>
          <p:cNvPr id="196" name="Shape 196"/>
          <p:cNvGraphicFramePr/>
          <p:nvPr/>
        </p:nvGraphicFramePr>
        <p:xfrm>
          <a:off x="6105475" y="3246663"/>
          <a:ext cx="3000000" cy="3000000"/>
        </p:xfrm>
        <a:graphic>
          <a:graphicData uri="http://schemas.openxmlformats.org/drawingml/2006/table">
            <a:tbl>
              <a:tblPr>
                <a:noFill/>
                <a:tableStyleId>{D86E049D-2D32-4B81-91F8-D09BE72E9C31}</a:tableStyleId>
              </a:tblPr>
              <a:tblGrid>
                <a:gridCol w="1348275"/>
                <a:gridCol w="582225"/>
                <a:gridCol w="504350"/>
              </a:tblGrid>
              <a:tr h="101525">
                <a:tc>
                  <a:txBody>
                    <a:bodyPr>
                      <a:noAutofit/>
                    </a:bodyPr>
                    <a:lstStyle/>
                    <a:p>
                      <a:pPr lvl="0" rtl="0">
                        <a:spcBef>
                          <a:spcPts val="0"/>
                        </a:spcBef>
                        <a:buNone/>
                      </a:pPr>
                      <a:r>
                        <a:rPr b="1" lang="en" sz="1200"/>
                        <a:t>restaurant</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x</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42950">
                <a:tc>
                  <a:txBody>
                    <a:bodyPr>
                      <a:noAutofit/>
                    </a:bodyPr>
                    <a:lstStyle/>
                    <a:p>
                      <a:pPr lvl="0" rtl="0">
                        <a:spcBef>
                          <a:spcPts val="0"/>
                        </a:spcBef>
                        <a:buNone/>
                      </a:pPr>
                      <a:r>
                        <a:rPr lang="en" sz="1200"/>
                        <a:t>Zachary’s pizza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42950">
                <a:tc>
                  <a:txBody>
                    <a:bodyPr>
                      <a:noAutofit/>
                    </a:bodyPr>
                    <a:lstStyle/>
                    <a:p>
                      <a:pPr lvl="0" rtl="0">
                        <a:spcBef>
                          <a:spcPts val="0"/>
                        </a:spcBef>
                        <a:buNone/>
                      </a:pPr>
                      <a:r>
                        <a:rPr lang="en" sz="1200"/>
                        <a:t>King Yen</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42950">
                <a:tc>
                  <a:txBody>
                    <a:bodyPr>
                      <a:noAutofit/>
                    </a:bodyPr>
                    <a:lstStyle/>
                    <a:p>
                      <a:pPr lvl="0" rtl="0">
                        <a:spcBef>
                          <a:spcPts val="0"/>
                        </a:spcBef>
                        <a:buNone/>
                      </a:pPr>
                      <a:r>
                        <a:rPr lang="en" sz="1200"/>
                        <a:t>Filippo’s</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4</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42950">
                <a:tc>
                  <a:txBody>
                    <a:bodyPr>
                      <a:noAutofit/>
                    </a:bodyPr>
                    <a:lstStyle/>
                    <a:p>
                      <a:pPr lvl="0" rtl="0">
                        <a:spcBef>
                          <a:spcPts val="0"/>
                        </a:spcBef>
                        <a:buNone/>
                      </a:pPr>
                      <a:r>
                        <a:rPr lang="en" sz="1200"/>
                        <a:t>Station burger</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6</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sp>
        <p:nvSpPr>
          <p:cNvPr id="197" name="Shape 197"/>
          <p:cNvSpPr txBox="1"/>
          <p:nvPr/>
        </p:nvSpPr>
        <p:spPr>
          <a:xfrm>
            <a:off x="508100" y="2403775"/>
            <a:ext cx="4016700" cy="16452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chemeClr val="accent2"/>
                </a:solidFill>
                <a:latin typeface="Roboto Mono"/>
                <a:ea typeface="Roboto Mono"/>
                <a:cs typeface="Roboto Mono"/>
                <a:sym typeface="Roboto Mono"/>
              </a:rPr>
              <a:t>SELECT </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FROM </a:t>
            </a:r>
            <a:r>
              <a:rPr lang="en" sz="1600">
                <a:solidFill>
                  <a:schemeClr val="accent4"/>
                </a:solidFill>
                <a:latin typeface="Roboto Mono"/>
                <a:ea typeface="Roboto Mono"/>
                <a:cs typeface="Roboto Mono"/>
                <a:sym typeface="Roboto Mono"/>
              </a:rPr>
              <a:t>Restaurants</a:t>
            </a:r>
            <a:r>
              <a:rPr b="1" lang="en" sz="1600">
                <a:solidFill>
                  <a:schemeClr val="accent2"/>
                </a:solidFill>
                <a:latin typeface="Roboto Mono"/>
                <a:ea typeface="Roboto Mono"/>
                <a:cs typeface="Roboto Mono"/>
                <a:sym typeface="Roboto Mono"/>
              </a:rPr>
              <a:t> AS </a:t>
            </a:r>
            <a:r>
              <a:rPr lang="en" sz="1600">
                <a:solidFill>
                  <a:schemeClr val="accent4"/>
                </a:solidFill>
                <a:latin typeface="Roboto Mono"/>
                <a:ea typeface="Roboto Mono"/>
                <a:cs typeface="Roboto Mono"/>
                <a:sym typeface="Roboto Mono"/>
              </a:rPr>
              <a:t>r</a:t>
            </a:r>
            <a:br>
              <a:rPr lang="en" sz="1600">
                <a:solidFill>
                  <a:schemeClr val="accent4"/>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WHERE ST_Distance</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ST_MakePoint</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r</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x</a:t>
            </a:r>
            <a:r>
              <a:rPr lang="en" sz="1600">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r</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y</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ST_MakePoint</a:t>
            </a:r>
            <a:r>
              <a:rPr lang="en" sz="1600">
                <a:latin typeface="Roboto Mono"/>
                <a:ea typeface="Roboto Mono"/>
                <a:cs typeface="Roboto Mono"/>
                <a:sym typeface="Roboto Mono"/>
              </a:rPr>
              <a:t>(</a:t>
            </a:r>
            <a:r>
              <a:rPr lang="en" sz="1600">
                <a:solidFill>
                  <a:srgbClr val="FF00FF"/>
                </a:solidFill>
                <a:latin typeface="Roboto Mono"/>
                <a:ea typeface="Roboto Mono"/>
                <a:cs typeface="Roboto Mono"/>
                <a:sym typeface="Roboto Mono"/>
              </a:rPr>
              <a:t>6</a:t>
            </a:r>
            <a:r>
              <a:rPr lang="en" sz="1600">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t>
            </a:r>
            <a:r>
              <a:rPr lang="en" sz="1600">
                <a:solidFill>
                  <a:srgbClr val="FF00FF"/>
                </a:solidFill>
                <a:latin typeface="Roboto Mono"/>
                <a:ea typeface="Roboto Mono"/>
                <a:cs typeface="Roboto Mono"/>
                <a:sym typeface="Roboto Mono"/>
              </a:rPr>
              <a:t>7</a:t>
            </a:r>
            <a:r>
              <a:rPr lang="en" sz="1600">
                <a:latin typeface="Roboto Mono"/>
                <a:ea typeface="Roboto Mono"/>
                <a:cs typeface="Roboto Mono"/>
                <a:sym typeface="Roboto Mono"/>
              </a:rPr>
              <a:t>)) &lt;</a:t>
            </a:r>
            <a:r>
              <a:rPr b="1" lang="en" sz="1600">
                <a:solidFill>
                  <a:schemeClr val="accent2"/>
                </a:solidFill>
                <a:latin typeface="Roboto Mono"/>
                <a:ea typeface="Roboto Mono"/>
                <a:cs typeface="Roboto Mono"/>
                <a:sym typeface="Roboto Mono"/>
              </a:rPr>
              <a:t> </a:t>
            </a:r>
            <a:r>
              <a:rPr lang="en" sz="1600">
                <a:solidFill>
                  <a:srgbClr val="FF00FF"/>
                </a:solidFill>
                <a:latin typeface="Roboto Mono"/>
                <a:ea typeface="Roboto Mono"/>
                <a:cs typeface="Roboto Mono"/>
                <a:sym typeface="Roboto Mono"/>
              </a:rPr>
              <a:t>1.5</a:t>
            </a:r>
            <a:br>
              <a:rPr lang="en" sz="1600">
                <a:solidFill>
                  <a:schemeClr val="accent4"/>
                </a:solidFill>
                <a:latin typeface="Roboto Mono"/>
                <a:ea typeface="Roboto Mono"/>
                <a:cs typeface="Roboto Mono"/>
                <a:sym typeface="Roboto Mono"/>
              </a:rPr>
            </a:br>
          </a:p>
          <a:p>
            <a:pPr lvl="0" rtl="0">
              <a:lnSpc>
                <a:spcPct val="115000"/>
              </a:lnSpc>
              <a:spcBef>
                <a:spcPts val="0"/>
              </a:spcBef>
              <a:spcAft>
                <a:spcPts val="1600"/>
              </a:spcAft>
              <a:buNone/>
            </a:pPr>
            <a:r>
              <a:t/>
            </a:r>
            <a:endParaRPr sz="1600">
              <a:solidFill>
                <a:srgbClr val="FFFFFF"/>
              </a:solidFill>
              <a:latin typeface="Roboto Mono"/>
              <a:ea typeface="Roboto Mono"/>
              <a:cs typeface="Roboto Mono"/>
              <a:sym typeface="Roboto Mono"/>
            </a:endParaRPr>
          </a:p>
        </p:txBody>
      </p:sp>
      <p:sp>
        <p:nvSpPr>
          <p:cNvPr id="198" name="Shape 198"/>
          <p:cNvSpPr/>
          <p:nvPr/>
        </p:nvSpPr>
        <p:spPr>
          <a:xfrm>
            <a:off x="7702375" y="1291725"/>
            <a:ext cx="186900" cy="186900"/>
          </a:xfrm>
          <a:prstGeom prst="ellipse">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aphicFrame>
        <p:nvGraphicFramePr>
          <p:cNvPr id="199" name="Shape 199"/>
          <p:cNvGraphicFramePr/>
          <p:nvPr/>
        </p:nvGraphicFramePr>
        <p:xfrm>
          <a:off x="5778025" y="133275"/>
          <a:ext cx="3000000" cy="3000000"/>
        </p:xfrm>
        <a:graphic>
          <a:graphicData uri="http://schemas.openxmlformats.org/drawingml/2006/table">
            <a:tbl>
              <a:tblPr>
                <a:noFill/>
                <a:tableStyleId>{F3D6271D-471E-4EEF-87E4-818BCF1F19DF}</a:tableStyleId>
              </a:tblPr>
              <a:tblGrid>
                <a:gridCol w="365750"/>
                <a:gridCol w="365750"/>
                <a:gridCol w="365750"/>
                <a:gridCol w="365750"/>
                <a:gridCol w="365750"/>
                <a:gridCol w="365750"/>
                <a:gridCol w="365750"/>
                <a:gridCol w="365750"/>
              </a:tblGrid>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t/>
                      </a:r>
                      <a:endParaRPr sz="1000"/>
                    </a:p>
                  </a:txBody>
                  <a:tcPr marT="0" marB="0" marR="0" marL="0" anchor="ctr">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rPr lang="en" sz="1800">
                          <a:solidFill>
                            <a:srgbClr val="FF0000"/>
                          </a:solidFill>
                        </a:rPr>
                        <a:t>•</a:t>
                      </a:r>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rPr lang="en" sz="1800">
                          <a:solidFill>
                            <a:srgbClr val="FF0000"/>
                          </a:solidFill>
                        </a:rPr>
                        <a:t>•</a:t>
                      </a:r>
                    </a:p>
                  </a:txBody>
                  <a:tcPr marT="0" marB="0" marR="0" marL="0" anchor="ctr">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rPr lang="en" sz="1800">
                          <a:solidFill>
                            <a:srgbClr val="FF0000"/>
                          </a:solidFill>
                        </a:rPr>
                        <a:t>•</a:t>
                      </a:r>
                    </a:p>
                  </a:txBody>
                  <a:tcPr marT="0" marB="0" marR="0" marL="0" anchor="ctr">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r h="365750">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lgn="ctr">
                        <a:spcBef>
                          <a:spcPts val="0"/>
                        </a:spcBef>
                        <a:buNone/>
                      </a:pPr>
                      <a:r>
                        <a:rPr lang="en" sz="1800">
                          <a:solidFill>
                            <a:srgbClr val="FF0000"/>
                          </a:solidFill>
                        </a:rPr>
                        <a:t>•</a:t>
                      </a:r>
                    </a:p>
                  </a:txBody>
                  <a:tcPr marT="0" marB="0" marR="0" marL="0" anchor="ctr">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c>
                  <a:txBody>
                    <a:bodyPr>
                      <a:noAutofit/>
                    </a:bodyPr>
                    <a:lstStyle/>
                    <a:p>
                      <a:pPr lvl="0" rtl="0">
                        <a:spcBef>
                          <a:spcPts val="0"/>
                        </a:spcBef>
                        <a:buNone/>
                      </a:pPr>
                      <a:r>
                        <a:t/>
                      </a:r>
                      <a:endParaRPr sz="1000"/>
                    </a:p>
                  </a:txBody>
                  <a:tcPr marT="0" marB="0" marR="0" marL="0">
                    <a:solidFill>
                      <a:srgbClr val="FFFFFF"/>
                    </a:solidFill>
                  </a:tcPr>
                </a:tc>
              </a:tr>
            </a:tbl>
          </a:graphicData>
        </a:graphic>
      </p:graphicFrame>
      <p:sp>
        <p:nvSpPr>
          <p:cNvPr id="200" name="Shape 200"/>
          <p:cNvSpPr/>
          <p:nvPr/>
        </p:nvSpPr>
        <p:spPr>
          <a:xfrm>
            <a:off x="6951050" y="2499200"/>
            <a:ext cx="743700" cy="329700"/>
          </a:xfrm>
          <a:prstGeom prst="wedgeRectCallout">
            <a:avLst>
              <a:gd fmla="val -81723" name="adj1"/>
              <a:gd fmla="val 52009"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Zachary’s pizza</a:t>
            </a:r>
          </a:p>
        </p:txBody>
      </p:sp>
      <p:sp>
        <p:nvSpPr>
          <p:cNvPr id="201" name="Shape 201"/>
          <p:cNvSpPr/>
          <p:nvPr/>
        </p:nvSpPr>
        <p:spPr>
          <a:xfrm>
            <a:off x="8388600" y="2079375"/>
            <a:ext cx="604500" cy="329700"/>
          </a:xfrm>
          <a:prstGeom prst="wedgeRectCallout">
            <a:avLst>
              <a:gd fmla="val -80906" name="adj1"/>
              <a:gd fmla="val -136670"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Filippo’s</a:t>
            </a:r>
          </a:p>
        </p:txBody>
      </p:sp>
      <p:sp>
        <p:nvSpPr>
          <p:cNvPr id="202" name="Shape 202"/>
          <p:cNvSpPr/>
          <p:nvPr/>
        </p:nvSpPr>
        <p:spPr>
          <a:xfrm>
            <a:off x="8408350" y="323850"/>
            <a:ext cx="604500" cy="329700"/>
          </a:xfrm>
          <a:prstGeom prst="wedgeRectCallout">
            <a:avLst>
              <a:gd fmla="val -88296" name="adj1"/>
              <a:gd fmla="val 41780"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King Yen</a:t>
            </a:r>
          </a:p>
        </p:txBody>
      </p:sp>
      <p:sp>
        <p:nvSpPr>
          <p:cNvPr id="203" name="Shape 203"/>
          <p:cNvSpPr/>
          <p:nvPr/>
        </p:nvSpPr>
        <p:spPr>
          <a:xfrm>
            <a:off x="7231675" y="133350"/>
            <a:ext cx="1106700" cy="1097100"/>
          </a:xfrm>
          <a:prstGeom prst="ellipse">
            <a:avLst/>
          </a:prstGeom>
          <a:noFill/>
          <a:ln cap="flat" cmpd="sng" w="28575">
            <a:solidFill>
              <a:schemeClr val="accent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4" name="Shape 204"/>
          <p:cNvSpPr/>
          <p:nvPr/>
        </p:nvSpPr>
        <p:spPr>
          <a:xfrm>
            <a:off x="7702375" y="605925"/>
            <a:ext cx="186900" cy="186900"/>
          </a:xfrm>
          <a:prstGeom prst="ellipse">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a:off x="6493902" y="1231890"/>
            <a:ext cx="604500" cy="329700"/>
          </a:xfrm>
          <a:prstGeom prst="wedgeRectCallout">
            <a:avLst>
              <a:gd fmla="val 99438" name="adj1"/>
              <a:gd fmla="val -96959"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Station burger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Hilbert space-filling curve</a:t>
            </a:r>
          </a:p>
        </p:txBody>
      </p:sp>
      <p:sp>
        <p:nvSpPr>
          <p:cNvPr id="211" name="Shape 211"/>
          <p:cNvSpPr txBox="1"/>
          <p:nvPr>
            <p:ph idx="1" type="body"/>
          </p:nvPr>
        </p:nvSpPr>
        <p:spPr>
          <a:xfrm>
            <a:off x="387900" y="3660225"/>
            <a:ext cx="8368200" cy="1229100"/>
          </a:xfrm>
          <a:prstGeom prst="rect">
            <a:avLst/>
          </a:prstGeom>
        </p:spPr>
        <p:txBody>
          <a:bodyPr anchorCtr="0" anchor="t" bIns="91425" lIns="91425" rIns="91425" wrap="square" tIns="91425">
            <a:noAutofit/>
          </a:bodyPr>
          <a:lstStyle/>
          <a:p>
            <a:pPr indent="-342900" lvl="0" marL="457200">
              <a:spcBef>
                <a:spcPts val="0"/>
              </a:spcBef>
            </a:pPr>
            <a:r>
              <a:rPr lang="en"/>
              <a:t>A space-filling curve invented by mathematician David Hilbert</a:t>
            </a:r>
          </a:p>
          <a:p>
            <a:pPr indent="-342900" lvl="0" marL="457200" rtl="0">
              <a:spcBef>
                <a:spcPts val="0"/>
              </a:spcBef>
            </a:pPr>
            <a:r>
              <a:rPr lang="en"/>
              <a:t>Every (x, y) point has a unique position on the curve</a:t>
            </a:r>
          </a:p>
          <a:p>
            <a:pPr indent="-342900" lvl="0" marL="457200">
              <a:spcBef>
                <a:spcPts val="0"/>
              </a:spcBef>
            </a:pPr>
            <a:r>
              <a:rPr lang="en"/>
              <a:t>Points near to each other typically have Hilbert indexes close together </a:t>
            </a:r>
          </a:p>
        </p:txBody>
      </p:sp>
      <p:pic>
        <p:nvPicPr>
          <p:cNvPr id="212" name="Shape 212"/>
          <p:cNvPicPr preferRelativeResize="0"/>
          <p:nvPr/>
        </p:nvPicPr>
        <p:blipFill>
          <a:blip r:embed="rId3">
            <a:alphaModFix/>
          </a:blip>
          <a:stretch>
            <a:fillRect/>
          </a:stretch>
        </p:blipFill>
        <p:spPr>
          <a:xfrm>
            <a:off x="1559900" y="1259475"/>
            <a:ext cx="7255974" cy="221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Shape 217"/>
          <p:cNvPicPr preferRelativeResize="0"/>
          <p:nvPr/>
        </p:nvPicPr>
        <p:blipFill rotWithShape="1">
          <a:blip r:embed="rId3">
            <a:alphaModFix/>
          </a:blip>
          <a:srcRect b="3137" l="70928" r="955" t="2647"/>
          <a:stretch/>
        </p:blipFill>
        <p:spPr>
          <a:xfrm>
            <a:off x="5824746" y="133350"/>
            <a:ext cx="2854421" cy="2926000"/>
          </a:xfrm>
          <a:prstGeom prst="rect">
            <a:avLst/>
          </a:prstGeom>
          <a:noFill/>
          <a:ln>
            <a:noFill/>
          </a:ln>
        </p:spPr>
      </p:pic>
      <p:graphicFrame>
        <p:nvGraphicFramePr>
          <p:cNvPr id="218" name="Shape 218"/>
          <p:cNvGraphicFramePr/>
          <p:nvPr/>
        </p:nvGraphicFramePr>
        <p:xfrm>
          <a:off x="5778025" y="133275"/>
          <a:ext cx="3000000" cy="3000000"/>
        </p:xfrm>
        <a:graphic>
          <a:graphicData uri="http://schemas.openxmlformats.org/drawingml/2006/table">
            <a:tbl>
              <a:tblPr>
                <a:noFill/>
                <a:tableStyleId>{F3D6271D-471E-4EEF-87E4-818BCF1F19DF}</a:tableStyleId>
              </a:tblPr>
              <a:tblGrid>
                <a:gridCol w="365750"/>
                <a:gridCol w="365750"/>
                <a:gridCol w="365750"/>
                <a:gridCol w="365750"/>
                <a:gridCol w="365750"/>
                <a:gridCol w="365750"/>
                <a:gridCol w="365750"/>
                <a:gridCol w="365750"/>
              </a:tblGrid>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t/>
                      </a:r>
                      <a:endParaRPr sz="1800">
                        <a:solidFill>
                          <a:srgbClr val="FF0000"/>
                        </a:solidFill>
                      </a:endParaRPr>
                    </a:p>
                  </a:txBody>
                  <a:tcPr marT="0" marB="0" marR="0" marL="0" anchor="ctr">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rPr lang="en" sz="1800">
                          <a:solidFill>
                            <a:srgbClr val="FF0000"/>
                          </a:solidFill>
                        </a:rPr>
                        <a:t>•</a:t>
                      </a:r>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rPr lang="en" sz="1800">
                          <a:solidFill>
                            <a:srgbClr val="FF0000"/>
                          </a:solidFill>
                        </a:rPr>
                        <a:t>•</a:t>
                      </a:r>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rPr lang="en" sz="1800">
                          <a:solidFill>
                            <a:srgbClr val="FF0000"/>
                          </a:solidFill>
                        </a:rPr>
                        <a:t>•</a:t>
                      </a:r>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r h="365750">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lgn="ctr">
                        <a:spcBef>
                          <a:spcPts val="0"/>
                        </a:spcBef>
                        <a:buNone/>
                      </a:pPr>
                      <a:r>
                        <a:rPr lang="en" sz="1800">
                          <a:solidFill>
                            <a:srgbClr val="FF0000"/>
                          </a:solidFill>
                        </a:rPr>
                        <a:t>•</a:t>
                      </a:r>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lvl="0" rtl="0">
                        <a:spcBef>
                          <a:spcPts val="0"/>
                        </a:spcBef>
                        <a:buNone/>
                      </a:pPr>
                      <a:r>
                        <a:t/>
                      </a:r>
                      <a:endParaRPr sz="1000"/>
                    </a:p>
                  </a:txBody>
                  <a:tcPr marT="0" marB="0" marR="0" marL="0">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
        <p:nvSpPr>
          <p:cNvPr id="219" name="Shape 219"/>
          <p:cNvSpPr txBox="1"/>
          <p:nvPr>
            <p:ph idx="1" type="body"/>
          </p:nvPr>
        </p:nvSpPr>
        <p:spPr>
          <a:xfrm>
            <a:off x="387900" y="1489825"/>
            <a:ext cx="5390100" cy="3078900"/>
          </a:xfrm>
          <a:prstGeom prst="rect">
            <a:avLst/>
          </a:prstGeom>
        </p:spPr>
        <p:txBody>
          <a:bodyPr anchorCtr="0" anchor="t" bIns="91425" lIns="91425" rIns="91425" wrap="square" tIns="91425">
            <a:noAutofit/>
          </a:bodyPr>
          <a:lstStyle/>
          <a:p>
            <a:pPr lvl="0" rtl="0">
              <a:spcBef>
                <a:spcPts val="0"/>
              </a:spcBef>
              <a:buNone/>
            </a:pPr>
            <a:r>
              <a:rPr lang="en"/>
              <a:t>Add restriction based on </a:t>
            </a:r>
            <a:r>
              <a:rPr b="1" lang="en">
                <a:solidFill>
                  <a:schemeClr val="accent4"/>
                </a:solidFill>
                <a:latin typeface="Roboto Mono"/>
                <a:ea typeface="Roboto Mono"/>
                <a:cs typeface="Roboto Mono"/>
                <a:sym typeface="Roboto Mono"/>
              </a:rPr>
              <a:t>h</a:t>
            </a:r>
            <a:r>
              <a:rPr lang="en"/>
              <a:t>, a restaurant’s distance along the Hilbert curve</a:t>
            </a:r>
          </a:p>
          <a:p>
            <a:pPr lvl="0" rtl="0">
              <a:spcBef>
                <a:spcPts val="0"/>
              </a:spcBef>
              <a:buNone/>
            </a:pPr>
            <a:r>
              <a:rPr lang="en"/>
              <a:t>Must keep original restriction due to false positives</a:t>
            </a:r>
          </a:p>
        </p:txBody>
      </p:sp>
      <p:sp>
        <p:nvSpPr>
          <p:cNvPr id="220" name="Shape 220"/>
          <p:cNvSpPr/>
          <p:nvPr/>
        </p:nvSpPr>
        <p:spPr>
          <a:xfrm>
            <a:off x="7231675" y="133350"/>
            <a:ext cx="1106700" cy="1097100"/>
          </a:xfrm>
          <a:prstGeom prst="ellipse">
            <a:avLst/>
          </a:prstGeom>
          <a:noFill/>
          <a:ln cap="flat" cmpd="sng" w="38100">
            <a:solidFill>
              <a:schemeClr val="accent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Using Hilbert index</a:t>
            </a:r>
          </a:p>
        </p:txBody>
      </p:sp>
      <p:graphicFrame>
        <p:nvGraphicFramePr>
          <p:cNvPr id="222" name="Shape 222"/>
          <p:cNvGraphicFramePr/>
          <p:nvPr/>
        </p:nvGraphicFramePr>
        <p:xfrm>
          <a:off x="6105475" y="3246663"/>
          <a:ext cx="3000000" cy="3000000"/>
        </p:xfrm>
        <a:graphic>
          <a:graphicData uri="http://schemas.openxmlformats.org/drawingml/2006/table">
            <a:tbl>
              <a:tblPr>
                <a:noFill/>
                <a:tableStyleId>{D86E049D-2D32-4B81-91F8-D09BE72E9C31}</a:tableStyleId>
              </a:tblPr>
              <a:tblGrid>
                <a:gridCol w="1309400"/>
                <a:gridCol w="565450"/>
                <a:gridCol w="489800"/>
                <a:gridCol w="489800"/>
              </a:tblGrid>
              <a:tr h="365725">
                <a:tc>
                  <a:txBody>
                    <a:bodyPr>
                      <a:noAutofit/>
                    </a:bodyPr>
                    <a:lstStyle/>
                    <a:p>
                      <a:pPr lvl="0" rtl="0">
                        <a:spcBef>
                          <a:spcPts val="0"/>
                        </a:spcBef>
                        <a:buNone/>
                      </a:pPr>
                      <a:r>
                        <a:rPr b="1" lang="en" sz="1200"/>
                        <a:t>restaurant</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x</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h</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42950">
                <a:tc>
                  <a:txBody>
                    <a:bodyPr>
                      <a:noAutofit/>
                    </a:bodyPr>
                    <a:lstStyle/>
                    <a:p>
                      <a:pPr lvl="0" rtl="0">
                        <a:spcBef>
                          <a:spcPts val="0"/>
                        </a:spcBef>
                        <a:buNone/>
                      </a:pPr>
                      <a:r>
                        <a:rPr lang="en" sz="1200"/>
                        <a:t>Zachary’s pizza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65725">
                <a:tc>
                  <a:txBody>
                    <a:bodyPr>
                      <a:noAutofit/>
                    </a:bodyPr>
                    <a:lstStyle/>
                    <a:p>
                      <a:pPr lvl="0" rtl="0">
                        <a:spcBef>
                          <a:spcPts val="0"/>
                        </a:spcBef>
                        <a:buNone/>
                      </a:pPr>
                      <a:r>
                        <a:rPr lang="en" sz="1200"/>
                        <a:t>King Yen</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41</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65725">
                <a:tc>
                  <a:txBody>
                    <a:bodyPr>
                      <a:noAutofit/>
                    </a:bodyPr>
                    <a:lstStyle/>
                    <a:p>
                      <a:pPr lvl="0" rtl="0">
                        <a:spcBef>
                          <a:spcPts val="0"/>
                        </a:spcBef>
                        <a:buNone/>
                      </a:pPr>
                      <a:r>
                        <a:rPr lang="en" sz="1200"/>
                        <a:t>Filippo’s</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4</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52</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42950">
                <a:tc>
                  <a:txBody>
                    <a:bodyPr>
                      <a:noAutofit/>
                    </a:bodyPr>
                    <a:lstStyle/>
                    <a:p>
                      <a:pPr lvl="0" rtl="0">
                        <a:spcBef>
                          <a:spcPts val="0"/>
                        </a:spcBef>
                        <a:buNone/>
                      </a:pPr>
                      <a:r>
                        <a:rPr lang="en" sz="1200"/>
                        <a:t>Station burger</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6</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36</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sp>
        <p:nvSpPr>
          <p:cNvPr id="223" name="Shape 223"/>
          <p:cNvSpPr/>
          <p:nvPr/>
        </p:nvSpPr>
        <p:spPr>
          <a:xfrm>
            <a:off x="6951050" y="2499200"/>
            <a:ext cx="743700" cy="329700"/>
          </a:xfrm>
          <a:prstGeom prst="wedgeRectCallout">
            <a:avLst>
              <a:gd fmla="val -81723" name="adj1"/>
              <a:gd fmla="val 52009"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Zachary’s pizza</a:t>
            </a:r>
          </a:p>
        </p:txBody>
      </p:sp>
      <p:sp>
        <p:nvSpPr>
          <p:cNvPr id="224" name="Shape 224"/>
          <p:cNvSpPr/>
          <p:nvPr/>
        </p:nvSpPr>
        <p:spPr>
          <a:xfrm>
            <a:off x="8388600" y="2079375"/>
            <a:ext cx="604500" cy="329700"/>
          </a:xfrm>
          <a:prstGeom prst="wedgeRectCallout">
            <a:avLst>
              <a:gd fmla="val -80906" name="adj1"/>
              <a:gd fmla="val -136670"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Filippo’s</a:t>
            </a:r>
          </a:p>
        </p:txBody>
      </p:sp>
      <p:sp>
        <p:nvSpPr>
          <p:cNvPr id="225" name="Shape 225"/>
          <p:cNvSpPr txBox="1"/>
          <p:nvPr/>
        </p:nvSpPr>
        <p:spPr>
          <a:xfrm>
            <a:off x="508100" y="2784775"/>
            <a:ext cx="4016700" cy="21777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chemeClr val="accent2"/>
                </a:solidFill>
                <a:latin typeface="Roboto Mono"/>
                <a:ea typeface="Roboto Mono"/>
                <a:cs typeface="Roboto Mono"/>
                <a:sym typeface="Roboto Mono"/>
              </a:rPr>
              <a:t>SELECT </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FROM </a:t>
            </a:r>
            <a:r>
              <a:rPr lang="en" sz="1600">
                <a:solidFill>
                  <a:schemeClr val="accent4"/>
                </a:solidFill>
                <a:latin typeface="Roboto Mono"/>
                <a:ea typeface="Roboto Mono"/>
                <a:cs typeface="Roboto Mono"/>
                <a:sym typeface="Roboto Mono"/>
              </a:rPr>
              <a:t>Restaurants</a:t>
            </a:r>
            <a:r>
              <a:rPr b="1" lang="en" sz="1600">
                <a:solidFill>
                  <a:schemeClr val="accent2"/>
                </a:solidFill>
                <a:latin typeface="Roboto Mono"/>
                <a:ea typeface="Roboto Mono"/>
                <a:cs typeface="Roboto Mono"/>
                <a:sym typeface="Roboto Mono"/>
              </a:rPr>
              <a:t> AS </a:t>
            </a:r>
            <a:r>
              <a:rPr lang="en" sz="1600">
                <a:solidFill>
                  <a:schemeClr val="accent4"/>
                </a:solidFill>
                <a:latin typeface="Roboto Mono"/>
                <a:ea typeface="Roboto Mono"/>
                <a:cs typeface="Roboto Mono"/>
                <a:sym typeface="Roboto Mono"/>
              </a:rPr>
              <a:t>r</a:t>
            </a:r>
            <a:br>
              <a:rPr lang="en" sz="1600">
                <a:solidFill>
                  <a:schemeClr val="accent4"/>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WHERE </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r</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h</a:t>
            </a:r>
            <a:r>
              <a:rPr b="1" lang="en" sz="1600">
                <a:solidFill>
                  <a:schemeClr val="accent2"/>
                </a:solidFill>
                <a:latin typeface="Roboto Mono"/>
                <a:ea typeface="Roboto Mono"/>
                <a:cs typeface="Roboto Mono"/>
                <a:sym typeface="Roboto Mono"/>
              </a:rPr>
              <a:t> BETWEEN </a:t>
            </a:r>
            <a:r>
              <a:rPr lang="en" sz="1600">
                <a:solidFill>
                  <a:srgbClr val="FF00FF"/>
                </a:solidFill>
                <a:latin typeface="Roboto Mono"/>
                <a:ea typeface="Roboto Mono"/>
                <a:cs typeface="Roboto Mono"/>
                <a:sym typeface="Roboto Mono"/>
              </a:rPr>
              <a:t>35</a:t>
            </a:r>
            <a:r>
              <a:rPr b="1" lang="en" sz="1600">
                <a:solidFill>
                  <a:schemeClr val="accent2"/>
                </a:solidFill>
                <a:latin typeface="Roboto Mono"/>
                <a:ea typeface="Roboto Mono"/>
                <a:cs typeface="Roboto Mono"/>
                <a:sym typeface="Roboto Mono"/>
              </a:rPr>
              <a:t> AND </a:t>
            </a:r>
            <a:r>
              <a:rPr lang="en" sz="1600">
                <a:solidFill>
                  <a:srgbClr val="FF00FF"/>
                </a:solidFill>
                <a:latin typeface="Roboto Mono"/>
                <a:ea typeface="Roboto Mono"/>
                <a:cs typeface="Roboto Mono"/>
                <a:sym typeface="Roboto Mono"/>
              </a:rPr>
              <a:t>42</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OR </a:t>
            </a:r>
            <a:r>
              <a:rPr lang="en" sz="1600">
                <a:solidFill>
                  <a:schemeClr val="accent4"/>
                </a:solidFill>
                <a:latin typeface="Roboto Mono"/>
                <a:ea typeface="Roboto Mono"/>
                <a:cs typeface="Roboto Mono"/>
                <a:sym typeface="Roboto Mono"/>
              </a:rPr>
              <a:t>r</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h</a:t>
            </a:r>
            <a:r>
              <a:rPr b="1" lang="en" sz="1600">
                <a:solidFill>
                  <a:schemeClr val="accent2"/>
                </a:solidFill>
                <a:latin typeface="Roboto Mono"/>
                <a:ea typeface="Roboto Mono"/>
                <a:cs typeface="Roboto Mono"/>
                <a:sym typeface="Roboto Mono"/>
              </a:rPr>
              <a:t> BETWEEN </a:t>
            </a:r>
            <a:r>
              <a:rPr lang="en" sz="1600">
                <a:solidFill>
                  <a:srgbClr val="FF00FF"/>
                </a:solidFill>
                <a:latin typeface="Roboto Mono"/>
                <a:ea typeface="Roboto Mono"/>
                <a:cs typeface="Roboto Mono"/>
                <a:sym typeface="Roboto Mono"/>
              </a:rPr>
              <a:t>46 </a:t>
            </a:r>
            <a:r>
              <a:rPr b="1" lang="en" sz="1600">
                <a:solidFill>
                  <a:schemeClr val="accent2"/>
                </a:solidFill>
                <a:latin typeface="Roboto Mono"/>
                <a:ea typeface="Roboto Mono"/>
                <a:cs typeface="Roboto Mono"/>
                <a:sym typeface="Roboto Mono"/>
              </a:rPr>
              <a:t>AND </a:t>
            </a:r>
            <a:r>
              <a:rPr lang="en" sz="1600">
                <a:solidFill>
                  <a:srgbClr val="FF00FF"/>
                </a:solidFill>
                <a:latin typeface="Roboto Mono"/>
                <a:ea typeface="Roboto Mono"/>
                <a:cs typeface="Roboto Mono"/>
                <a:sym typeface="Roboto Mono"/>
              </a:rPr>
              <a:t>46</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AND ST_Distance</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ST_MakePoint</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r</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x</a:t>
            </a:r>
            <a:r>
              <a:rPr lang="en" sz="1600">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r</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y</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ST_MakePoint</a:t>
            </a:r>
            <a:r>
              <a:rPr lang="en" sz="1600">
                <a:latin typeface="Roboto Mono"/>
                <a:ea typeface="Roboto Mono"/>
                <a:cs typeface="Roboto Mono"/>
                <a:sym typeface="Roboto Mono"/>
              </a:rPr>
              <a:t>(</a:t>
            </a:r>
            <a:r>
              <a:rPr lang="en" sz="1600">
                <a:solidFill>
                  <a:srgbClr val="FF00FF"/>
                </a:solidFill>
                <a:latin typeface="Roboto Mono"/>
                <a:ea typeface="Roboto Mono"/>
                <a:cs typeface="Roboto Mono"/>
                <a:sym typeface="Roboto Mono"/>
              </a:rPr>
              <a:t>6</a:t>
            </a:r>
            <a:r>
              <a:rPr lang="en" sz="1600">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t>
            </a:r>
            <a:r>
              <a:rPr lang="en" sz="1600">
                <a:solidFill>
                  <a:srgbClr val="FF00FF"/>
                </a:solidFill>
                <a:latin typeface="Roboto Mono"/>
                <a:ea typeface="Roboto Mono"/>
                <a:cs typeface="Roboto Mono"/>
                <a:sym typeface="Roboto Mono"/>
              </a:rPr>
              <a:t>7</a:t>
            </a:r>
            <a:r>
              <a:rPr lang="en" sz="1600">
                <a:latin typeface="Roboto Mono"/>
                <a:ea typeface="Roboto Mono"/>
                <a:cs typeface="Roboto Mono"/>
                <a:sym typeface="Roboto Mono"/>
              </a:rPr>
              <a:t>)) &lt;</a:t>
            </a:r>
            <a:r>
              <a:rPr b="1" lang="en" sz="1600">
                <a:solidFill>
                  <a:schemeClr val="accent2"/>
                </a:solidFill>
                <a:latin typeface="Roboto Mono"/>
                <a:ea typeface="Roboto Mono"/>
                <a:cs typeface="Roboto Mono"/>
                <a:sym typeface="Roboto Mono"/>
              </a:rPr>
              <a:t> </a:t>
            </a:r>
            <a:r>
              <a:rPr lang="en" sz="1600">
                <a:solidFill>
                  <a:srgbClr val="FF00FF"/>
                </a:solidFill>
                <a:latin typeface="Roboto Mono"/>
                <a:ea typeface="Roboto Mono"/>
                <a:cs typeface="Roboto Mono"/>
                <a:sym typeface="Roboto Mono"/>
              </a:rPr>
              <a:t>1.5</a:t>
            </a:r>
            <a:br>
              <a:rPr lang="en" sz="1600">
                <a:solidFill>
                  <a:schemeClr val="accent4"/>
                </a:solidFill>
                <a:latin typeface="Roboto Mono"/>
                <a:ea typeface="Roboto Mono"/>
                <a:cs typeface="Roboto Mono"/>
                <a:sym typeface="Roboto Mono"/>
              </a:rPr>
            </a:br>
          </a:p>
          <a:p>
            <a:pPr lvl="0" rtl="0">
              <a:lnSpc>
                <a:spcPct val="115000"/>
              </a:lnSpc>
              <a:spcBef>
                <a:spcPts val="0"/>
              </a:spcBef>
              <a:spcAft>
                <a:spcPts val="1600"/>
              </a:spcAft>
              <a:buNone/>
            </a:pPr>
            <a:r>
              <a:t/>
            </a:r>
            <a:endParaRPr sz="1600">
              <a:solidFill>
                <a:srgbClr val="FFFFFF"/>
              </a:solidFill>
              <a:latin typeface="Roboto Mono"/>
              <a:ea typeface="Roboto Mono"/>
              <a:cs typeface="Roboto Mono"/>
              <a:sym typeface="Roboto Mono"/>
            </a:endParaRPr>
          </a:p>
        </p:txBody>
      </p:sp>
      <p:sp>
        <p:nvSpPr>
          <p:cNvPr id="226" name="Shape 226"/>
          <p:cNvSpPr/>
          <p:nvPr/>
        </p:nvSpPr>
        <p:spPr>
          <a:xfrm>
            <a:off x="7702375" y="605925"/>
            <a:ext cx="186900" cy="186900"/>
          </a:xfrm>
          <a:prstGeom prst="ellipse">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a:off x="8408350" y="323850"/>
            <a:ext cx="604500" cy="329700"/>
          </a:xfrm>
          <a:prstGeom prst="wedgeRectCallout">
            <a:avLst>
              <a:gd fmla="val -88296" name="adj1"/>
              <a:gd fmla="val 41780"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King Yen</a:t>
            </a:r>
          </a:p>
        </p:txBody>
      </p:sp>
      <p:sp>
        <p:nvSpPr>
          <p:cNvPr id="228" name="Shape 228"/>
          <p:cNvSpPr/>
          <p:nvPr/>
        </p:nvSpPr>
        <p:spPr>
          <a:xfrm>
            <a:off x="6493902" y="1231890"/>
            <a:ext cx="604500" cy="329700"/>
          </a:xfrm>
          <a:prstGeom prst="wedgeRectCallout">
            <a:avLst>
              <a:gd fmla="val 99438" name="adj1"/>
              <a:gd fmla="val -96959"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900">
                <a:solidFill>
                  <a:srgbClr val="FFFFFF"/>
                </a:solidFill>
              </a:rPr>
              <a:t>Station burger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Telling the optimizer</a:t>
            </a:r>
          </a:p>
        </p:txBody>
      </p:sp>
      <p:sp>
        <p:nvSpPr>
          <p:cNvPr id="234" name="Shape 234"/>
          <p:cNvSpPr txBox="1"/>
          <p:nvPr>
            <p:ph idx="1" type="body"/>
          </p:nvPr>
        </p:nvSpPr>
        <p:spPr>
          <a:xfrm>
            <a:off x="387900" y="1489825"/>
            <a:ext cx="4228200" cy="3078900"/>
          </a:xfrm>
          <a:prstGeom prst="rect">
            <a:avLst/>
          </a:prstGeom>
        </p:spPr>
        <p:txBody>
          <a:bodyPr anchorCtr="0" anchor="t" bIns="91425" lIns="91425" rIns="91425" wrap="square" tIns="91425">
            <a:noAutofit/>
          </a:bodyPr>
          <a:lstStyle/>
          <a:p>
            <a:pPr indent="-342900" lvl="0" marL="457200" rtl="0">
              <a:spcBef>
                <a:spcPts val="0"/>
              </a:spcBef>
              <a:buAutoNum type="arabicPeriod"/>
            </a:pPr>
            <a:r>
              <a:rPr lang="en"/>
              <a:t>Declare </a:t>
            </a:r>
            <a:r>
              <a:rPr b="1" lang="en">
                <a:solidFill>
                  <a:schemeClr val="accent4"/>
                </a:solidFill>
                <a:latin typeface="Roboto Mono"/>
                <a:ea typeface="Roboto Mono"/>
                <a:cs typeface="Roboto Mono"/>
                <a:sym typeface="Roboto Mono"/>
              </a:rPr>
              <a:t>h</a:t>
            </a:r>
            <a:r>
              <a:rPr b="1" lang="en"/>
              <a:t> </a:t>
            </a:r>
            <a:r>
              <a:rPr lang="en"/>
              <a:t>as a generated column</a:t>
            </a:r>
          </a:p>
          <a:p>
            <a:pPr indent="-342900" lvl="0" marL="457200" rtl="0">
              <a:spcBef>
                <a:spcPts val="0"/>
              </a:spcBef>
              <a:buAutoNum type="arabicPeriod"/>
            </a:pPr>
            <a:r>
              <a:rPr lang="en"/>
              <a:t>Sort table by </a:t>
            </a:r>
            <a:r>
              <a:rPr b="1" lang="en">
                <a:solidFill>
                  <a:schemeClr val="accent4"/>
                </a:solidFill>
                <a:latin typeface="Roboto Mono"/>
                <a:ea typeface="Roboto Mono"/>
                <a:cs typeface="Roboto Mono"/>
                <a:sym typeface="Roboto Mono"/>
              </a:rPr>
              <a:t>h</a:t>
            </a:r>
          </a:p>
          <a:p>
            <a:pPr lvl="0">
              <a:spcBef>
                <a:spcPts val="0"/>
              </a:spcBef>
              <a:buNone/>
            </a:pPr>
            <a:r>
              <a:rPr lang="en"/>
              <a:t>Planner can now convert spatial range queries into a range scan</a:t>
            </a:r>
          </a:p>
          <a:p>
            <a:pPr lvl="0">
              <a:spcBef>
                <a:spcPts val="0"/>
              </a:spcBef>
              <a:buNone/>
            </a:pPr>
            <a:r>
              <a:rPr lang="en"/>
              <a:t>Does not require specialized spatial index such as r-tree</a:t>
            </a:r>
          </a:p>
          <a:p>
            <a:pPr lvl="0">
              <a:spcBef>
                <a:spcPts val="0"/>
              </a:spcBef>
              <a:buNone/>
            </a:pPr>
            <a:r>
              <a:rPr lang="en"/>
              <a:t>Very efficient on a </a:t>
            </a:r>
            <a:r>
              <a:rPr lang="en"/>
              <a:t>sorted table such as HBase</a:t>
            </a:r>
          </a:p>
        </p:txBody>
      </p:sp>
      <p:sp>
        <p:nvSpPr>
          <p:cNvPr id="235" name="Shape 235"/>
          <p:cNvSpPr txBox="1"/>
          <p:nvPr/>
        </p:nvSpPr>
        <p:spPr>
          <a:xfrm>
            <a:off x="4951025" y="1022100"/>
            <a:ext cx="4008900" cy="20511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chemeClr val="accent2"/>
                </a:solidFill>
                <a:latin typeface="Roboto Mono"/>
                <a:ea typeface="Roboto Mono"/>
                <a:cs typeface="Roboto Mono"/>
                <a:sym typeface="Roboto Mono"/>
              </a:rPr>
              <a:t>CREATE TABLE </a:t>
            </a:r>
            <a:r>
              <a:rPr lang="en" sz="1600">
                <a:solidFill>
                  <a:schemeClr val="accent4"/>
                </a:solidFill>
                <a:latin typeface="Roboto Mono"/>
                <a:ea typeface="Roboto Mono"/>
                <a:cs typeface="Roboto Mono"/>
                <a:sym typeface="Roboto Mono"/>
              </a:rPr>
              <a:t>Restaurants</a:t>
            </a:r>
            <a:r>
              <a:rPr b="1" lang="en" sz="1600">
                <a:solidFill>
                  <a:schemeClr val="accent2"/>
                </a:solidFill>
                <a:latin typeface="Roboto Mono"/>
                <a:ea typeface="Roboto Mono"/>
                <a:cs typeface="Roboto Mono"/>
                <a:sym typeface="Roboto Mono"/>
              </a:rPr>
              <a:t> </a:t>
            </a:r>
            <a:r>
              <a:rPr lang="en" sz="1600">
                <a:latin typeface="Roboto Mono"/>
                <a:ea typeface="Roboto Mono"/>
                <a:cs typeface="Roboto Mono"/>
                <a:sym typeface="Roboto Mono"/>
              </a:rPr>
              <a:t>(</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restaurant </a:t>
            </a:r>
            <a:r>
              <a:rPr b="1" lang="en" sz="1600">
                <a:solidFill>
                  <a:schemeClr val="accent2"/>
                </a:solidFill>
                <a:latin typeface="Roboto Mono"/>
                <a:ea typeface="Roboto Mono"/>
                <a:cs typeface="Roboto Mono"/>
                <a:sym typeface="Roboto Mono"/>
              </a:rPr>
              <a:t>VARCHAR</a:t>
            </a:r>
            <a:r>
              <a:rPr lang="en" sz="1600">
                <a:latin typeface="Roboto Mono"/>
                <a:ea typeface="Roboto Mono"/>
                <a:cs typeface="Roboto Mono"/>
                <a:sym typeface="Roboto Mono"/>
              </a:rPr>
              <a:t>(</a:t>
            </a:r>
            <a:r>
              <a:rPr lang="en" sz="1600">
                <a:solidFill>
                  <a:srgbClr val="FF00FF"/>
                </a:solidFill>
                <a:latin typeface="Roboto Mono"/>
                <a:ea typeface="Roboto Mono"/>
                <a:cs typeface="Roboto Mono"/>
                <a:sym typeface="Roboto Mono"/>
              </a:rPr>
              <a:t>20</a:t>
            </a:r>
            <a:r>
              <a:rPr lang="en" sz="1600">
                <a:latin typeface="Roboto Mono"/>
                <a:ea typeface="Roboto Mono"/>
                <a:cs typeface="Roboto Mono"/>
                <a:sym typeface="Roboto Mono"/>
              </a:rPr>
              <a:t>)</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x </a:t>
            </a:r>
            <a:r>
              <a:rPr b="1" lang="en" sz="1600">
                <a:solidFill>
                  <a:schemeClr val="accent2"/>
                </a:solidFill>
                <a:latin typeface="Roboto Mono"/>
                <a:ea typeface="Roboto Mono"/>
                <a:cs typeface="Roboto Mono"/>
                <a:sym typeface="Roboto Mono"/>
              </a:rPr>
              <a:t>DOUBLE</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y </a:t>
            </a:r>
            <a:r>
              <a:rPr b="1" lang="en" sz="1600">
                <a:solidFill>
                  <a:schemeClr val="accent2"/>
                </a:solidFill>
                <a:latin typeface="Roboto Mono"/>
                <a:ea typeface="Roboto Mono"/>
                <a:cs typeface="Roboto Mono"/>
                <a:sym typeface="Roboto Mono"/>
              </a:rPr>
              <a:t>DOUBLE</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lang="en" sz="1600">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h </a:t>
            </a:r>
            <a:r>
              <a:rPr b="1" lang="en" sz="1600">
                <a:solidFill>
                  <a:schemeClr val="accent2"/>
                </a:solidFill>
                <a:latin typeface="Roboto Mono"/>
                <a:ea typeface="Roboto Mono"/>
                <a:cs typeface="Roboto Mono"/>
                <a:sym typeface="Roboto Mono"/>
              </a:rPr>
              <a:t>DOUBLE GENERATED ALWAYS AS</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ST_Hilbert</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x</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 y</a:t>
            </a:r>
            <a:r>
              <a:rPr lang="en" sz="1600">
                <a:latin typeface="Roboto Mono"/>
                <a:ea typeface="Roboto Mono"/>
                <a:cs typeface="Roboto Mono"/>
                <a:sym typeface="Roboto Mono"/>
              </a:rPr>
              <a:t>) </a:t>
            </a:r>
            <a:r>
              <a:rPr b="1" lang="en" sz="1600">
                <a:solidFill>
                  <a:schemeClr val="accent2"/>
                </a:solidFill>
                <a:latin typeface="Roboto Mono"/>
                <a:ea typeface="Roboto Mono"/>
                <a:cs typeface="Roboto Mono"/>
                <a:sym typeface="Roboto Mono"/>
              </a:rPr>
              <a:t>STORED</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SORT KEY </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h</a:t>
            </a:r>
            <a:r>
              <a:rPr lang="en" sz="1600">
                <a:latin typeface="Roboto Mono"/>
                <a:ea typeface="Roboto Mono"/>
                <a:cs typeface="Roboto Mono"/>
                <a:sym typeface="Roboto Mono"/>
              </a:rPr>
              <a:t>);</a:t>
            </a:r>
          </a:p>
        </p:txBody>
      </p:sp>
      <p:graphicFrame>
        <p:nvGraphicFramePr>
          <p:cNvPr id="236" name="Shape 236"/>
          <p:cNvGraphicFramePr/>
          <p:nvPr/>
        </p:nvGraphicFramePr>
        <p:xfrm>
          <a:off x="6105475" y="3246663"/>
          <a:ext cx="3000000" cy="3000000"/>
        </p:xfrm>
        <a:graphic>
          <a:graphicData uri="http://schemas.openxmlformats.org/drawingml/2006/table">
            <a:tbl>
              <a:tblPr>
                <a:noFill/>
                <a:tableStyleId>{D86E049D-2D32-4B81-91F8-D09BE72E9C31}</a:tableStyleId>
              </a:tblPr>
              <a:tblGrid>
                <a:gridCol w="1309400"/>
                <a:gridCol w="565450"/>
                <a:gridCol w="489800"/>
                <a:gridCol w="489800"/>
              </a:tblGrid>
              <a:tr h="365725">
                <a:tc>
                  <a:txBody>
                    <a:bodyPr>
                      <a:noAutofit/>
                    </a:bodyPr>
                    <a:lstStyle/>
                    <a:p>
                      <a:pPr lvl="0" rtl="0">
                        <a:spcBef>
                          <a:spcPts val="0"/>
                        </a:spcBef>
                        <a:buNone/>
                      </a:pPr>
                      <a:r>
                        <a:rPr b="1" lang="en" sz="1200"/>
                        <a:t>restaurant</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x</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y</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c>
                  <a:txBody>
                    <a:bodyPr>
                      <a:noAutofit/>
                    </a:bodyPr>
                    <a:lstStyle/>
                    <a:p>
                      <a:pPr lvl="0" rtl="0" algn="r">
                        <a:spcBef>
                          <a:spcPts val="0"/>
                        </a:spcBef>
                        <a:buNone/>
                      </a:pPr>
                      <a:r>
                        <a:rPr b="1" lang="en" sz="1200"/>
                        <a:t>h</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CFE7F5"/>
                    </a:solidFill>
                  </a:tcPr>
                </a:tc>
              </a:tr>
              <a:tr h="342950">
                <a:tc>
                  <a:txBody>
                    <a:bodyPr>
                      <a:noAutofit/>
                    </a:bodyPr>
                    <a:lstStyle/>
                    <a:p>
                      <a:pPr lvl="0" rtl="0">
                        <a:spcBef>
                          <a:spcPts val="0"/>
                        </a:spcBef>
                        <a:buNone/>
                      </a:pPr>
                      <a:r>
                        <a:rPr lang="en" sz="1200"/>
                        <a:t>Zachary’s pizza</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1</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65725">
                <a:tc>
                  <a:txBody>
                    <a:bodyPr>
                      <a:noAutofit/>
                    </a:bodyPr>
                    <a:lstStyle/>
                    <a:p>
                      <a:pPr lvl="0" rtl="0">
                        <a:spcBef>
                          <a:spcPts val="0"/>
                        </a:spcBef>
                        <a:buNone/>
                      </a:pPr>
                      <a:r>
                        <a:rPr lang="en" sz="1200"/>
                        <a:t>Station burger</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6</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36</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65725">
                <a:tc>
                  <a:txBody>
                    <a:bodyPr>
                      <a:noAutofit/>
                    </a:bodyPr>
                    <a:lstStyle/>
                    <a:p>
                      <a:pPr lvl="0" rtl="0">
                        <a:spcBef>
                          <a:spcPts val="0"/>
                        </a:spcBef>
                        <a:buNone/>
                      </a:pPr>
                      <a:r>
                        <a:rPr lang="en" sz="1200"/>
                        <a:t>King Yen</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41</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r h="365725">
                <a:tc>
                  <a:txBody>
                    <a:bodyPr>
                      <a:noAutofit/>
                    </a:bodyPr>
                    <a:lstStyle/>
                    <a:p>
                      <a:pPr lvl="0" rtl="0">
                        <a:spcBef>
                          <a:spcPts val="0"/>
                        </a:spcBef>
                        <a:buNone/>
                      </a:pPr>
                      <a:r>
                        <a:rPr lang="en" sz="1200"/>
                        <a:t>Filippo’s</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7</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4</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c>
                  <a:txBody>
                    <a:bodyPr>
                      <a:noAutofit/>
                    </a:bodyPr>
                    <a:lstStyle/>
                    <a:p>
                      <a:pPr lvl="0" rtl="0" algn="r">
                        <a:spcBef>
                          <a:spcPts val="0"/>
                        </a:spcBef>
                        <a:buNone/>
                      </a:pPr>
                      <a:r>
                        <a:rPr lang="en" sz="1200"/>
                        <a:t>52</a:t>
                      </a:r>
                    </a:p>
                  </a:txBody>
                  <a:tcPr marT="91425" marB="91425" marR="91425" marL="91425">
                    <a:lnL cap="flat" cmpd="sng" w="19050">
                      <a:solidFill>
                        <a:schemeClr val="lt1"/>
                      </a:solidFill>
                      <a:prstDash val="solid"/>
                      <a:round/>
                      <a:headEnd len="med" w="med" type="none"/>
                      <a:tailEnd len="med" w="med" type="none"/>
                    </a:lnL>
                    <a:lnR cap="flat" cmpd="sng" w="19050">
                      <a:solidFill>
                        <a:schemeClr val="lt1"/>
                      </a:solidFill>
                      <a:prstDash val="solid"/>
                      <a:round/>
                      <a:headEnd len="med" w="med" type="none"/>
                      <a:tailEnd len="med" w="med" type="none"/>
                    </a:lnR>
                    <a:lnT cap="flat" cmpd="sng" w="19050">
                      <a:solidFill>
                        <a:schemeClr val="lt1"/>
                      </a:solidFill>
                      <a:prstDash val="solid"/>
                      <a:round/>
                      <a:headEnd len="med" w="med" type="none"/>
                      <a:tailEnd len="med" w="med" type="none"/>
                    </a:lnT>
                    <a:lnB cap="flat" cmpd="sng" w="19050">
                      <a:solidFill>
                        <a:schemeClr val="lt1"/>
                      </a:solidFill>
                      <a:prstDash val="solid"/>
                      <a:round/>
                      <a:headEnd len="med" w="med" type="none"/>
                      <a:tailEnd len="med" w="med"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Much valuable data is “data in flight”</a:t>
            </a:r>
          </a:p>
          <a:p>
            <a:pPr lvl="0" rtl="0">
              <a:spcBef>
                <a:spcPts val="0"/>
              </a:spcBef>
              <a:buNone/>
            </a:pPr>
            <a:r>
              <a:rPr lang="en"/>
              <a:t>Use SQL to query streams (or streams + tables)</a:t>
            </a:r>
          </a:p>
        </p:txBody>
      </p:sp>
      <p:sp>
        <p:nvSpPr>
          <p:cNvPr id="242" name="Shape 24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Streaming</a:t>
            </a:r>
          </a:p>
        </p:txBody>
      </p:sp>
      <p:grpSp>
        <p:nvGrpSpPr>
          <p:cNvPr id="243" name="Shape 243"/>
          <p:cNvGrpSpPr/>
          <p:nvPr/>
        </p:nvGrpSpPr>
        <p:grpSpPr>
          <a:xfrm>
            <a:off x="266025" y="2598275"/>
            <a:ext cx="5777138" cy="2386250"/>
            <a:chOff x="2969650" y="2478850"/>
            <a:chExt cx="5777138" cy="2386250"/>
          </a:xfrm>
        </p:grpSpPr>
        <p:sp>
          <p:nvSpPr>
            <p:cNvPr id="244" name="Shape 244"/>
            <p:cNvSpPr/>
            <p:nvPr/>
          </p:nvSpPr>
          <p:spPr>
            <a:xfrm>
              <a:off x="4216725" y="2478850"/>
              <a:ext cx="3780900" cy="2274600"/>
            </a:xfrm>
            <a:prstGeom prst="rect">
              <a:avLst/>
            </a:prstGeom>
            <a:solidFill>
              <a:schemeClr val="dk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chemeClr val="dk1"/>
                  </a:solidFill>
                </a:rPr>
                <a:t>Data center</a:t>
              </a:r>
            </a:p>
          </p:txBody>
        </p:sp>
        <p:sp>
          <p:nvSpPr>
            <p:cNvPr id="245" name="Shape 245"/>
            <p:cNvSpPr/>
            <p:nvPr/>
          </p:nvSpPr>
          <p:spPr>
            <a:xfrm>
              <a:off x="2969650" y="3957850"/>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a:off x="2969650" y="4601700"/>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a:off x="2969650" y="3274613"/>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48" name="Shape 248"/>
            <p:cNvCxnSpPr>
              <a:stCxn id="247" idx="6"/>
              <a:endCxn id="249" idx="1"/>
            </p:cNvCxnSpPr>
            <p:nvPr/>
          </p:nvCxnSpPr>
          <p:spPr>
            <a:xfrm flipH="1" rot="10800000">
              <a:off x="3233050" y="3325013"/>
              <a:ext cx="1701000" cy="81300"/>
            </a:xfrm>
            <a:prstGeom prst="straightConnector1">
              <a:avLst/>
            </a:prstGeom>
            <a:noFill/>
            <a:ln cap="flat" cmpd="sng" w="38100">
              <a:solidFill>
                <a:schemeClr val="accent5"/>
              </a:solidFill>
              <a:prstDash val="solid"/>
              <a:round/>
              <a:headEnd len="lg" w="lg" type="none"/>
              <a:tailEnd len="lg" w="lg" type="stealth"/>
            </a:ln>
          </p:spPr>
        </p:cxnSp>
        <p:sp>
          <p:nvSpPr>
            <p:cNvPr id="250" name="Shape 250"/>
            <p:cNvSpPr/>
            <p:nvPr/>
          </p:nvSpPr>
          <p:spPr>
            <a:xfrm>
              <a:off x="3767525" y="4282775"/>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1" name="Shape 251"/>
            <p:cNvCxnSpPr>
              <a:stCxn id="245" idx="6"/>
              <a:endCxn id="250" idx="1"/>
            </p:cNvCxnSpPr>
            <p:nvPr/>
          </p:nvCxnSpPr>
          <p:spPr>
            <a:xfrm>
              <a:off x="3233050" y="4089550"/>
              <a:ext cx="573000" cy="231900"/>
            </a:xfrm>
            <a:prstGeom prst="straightConnector1">
              <a:avLst/>
            </a:prstGeom>
            <a:noFill/>
            <a:ln cap="flat" cmpd="sng" w="38100">
              <a:solidFill>
                <a:schemeClr val="accent5"/>
              </a:solidFill>
              <a:prstDash val="solid"/>
              <a:round/>
              <a:headEnd len="lg" w="lg" type="none"/>
              <a:tailEnd len="lg" w="lg" type="stealth"/>
            </a:ln>
          </p:spPr>
        </p:cxnSp>
        <p:cxnSp>
          <p:nvCxnSpPr>
            <p:cNvPr id="252" name="Shape 252"/>
            <p:cNvCxnSpPr>
              <a:stCxn id="246" idx="6"/>
              <a:endCxn id="250" idx="3"/>
            </p:cNvCxnSpPr>
            <p:nvPr/>
          </p:nvCxnSpPr>
          <p:spPr>
            <a:xfrm flipH="1" rot="10800000">
              <a:off x="3233050" y="4507500"/>
              <a:ext cx="573000" cy="225900"/>
            </a:xfrm>
            <a:prstGeom prst="straightConnector1">
              <a:avLst/>
            </a:prstGeom>
            <a:noFill/>
            <a:ln cap="flat" cmpd="sng" w="38100">
              <a:solidFill>
                <a:schemeClr val="accent5"/>
              </a:solidFill>
              <a:prstDash val="solid"/>
              <a:round/>
              <a:headEnd len="lg" w="lg" type="none"/>
              <a:tailEnd len="lg" w="lg" type="stealth"/>
            </a:ln>
          </p:spPr>
        </p:cxnSp>
        <p:sp>
          <p:nvSpPr>
            <p:cNvPr id="253" name="Shape 253"/>
            <p:cNvSpPr/>
            <p:nvPr/>
          </p:nvSpPr>
          <p:spPr>
            <a:xfrm>
              <a:off x="7236475" y="4054175"/>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4" name="Shape 254"/>
            <p:cNvCxnSpPr>
              <a:stCxn id="250" idx="6"/>
              <a:endCxn id="255" idx="2"/>
            </p:cNvCxnSpPr>
            <p:nvPr/>
          </p:nvCxnSpPr>
          <p:spPr>
            <a:xfrm flipH="1" rot="10800000">
              <a:off x="4030925" y="4244675"/>
              <a:ext cx="1299000" cy="169800"/>
            </a:xfrm>
            <a:prstGeom prst="straightConnector1">
              <a:avLst/>
            </a:prstGeom>
            <a:noFill/>
            <a:ln cap="flat" cmpd="sng" w="38100">
              <a:solidFill>
                <a:schemeClr val="accent5"/>
              </a:solidFill>
              <a:prstDash val="solid"/>
              <a:round/>
              <a:headEnd len="lg" w="lg" type="none"/>
              <a:tailEnd len="lg" w="lg" type="stealth"/>
            </a:ln>
          </p:spPr>
        </p:cxnSp>
        <p:sp>
          <p:nvSpPr>
            <p:cNvPr id="256" name="Shape 256"/>
            <p:cNvSpPr/>
            <p:nvPr/>
          </p:nvSpPr>
          <p:spPr>
            <a:xfrm>
              <a:off x="8483388" y="3694450"/>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a:off x="8483388" y="4546175"/>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8" name="Shape 258"/>
            <p:cNvCxnSpPr>
              <a:stCxn id="253" idx="7"/>
              <a:endCxn id="256" idx="2"/>
            </p:cNvCxnSpPr>
            <p:nvPr/>
          </p:nvCxnSpPr>
          <p:spPr>
            <a:xfrm flipH="1" rot="10800000">
              <a:off x="7461301" y="3826049"/>
              <a:ext cx="1022100" cy="266700"/>
            </a:xfrm>
            <a:prstGeom prst="straightConnector1">
              <a:avLst/>
            </a:prstGeom>
            <a:noFill/>
            <a:ln cap="flat" cmpd="sng" w="38100">
              <a:solidFill>
                <a:schemeClr val="accent5"/>
              </a:solidFill>
              <a:prstDash val="solid"/>
              <a:round/>
              <a:headEnd len="lg" w="lg" type="none"/>
              <a:tailEnd len="lg" w="lg" type="stealth"/>
            </a:ln>
          </p:spPr>
        </p:cxnSp>
        <p:cxnSp>
          <p:nvCxnSpPr>
            <p:cNvPr id="259" name="Shape 259"/>
            <p:cNvCxnSpPr>
              <a:stCxn id="253" idx="5"/>
              <a:endCxn id="257" idx="2"/>
            </p:cNvCxnSpPr>
            <p:nvPr/>
          </p:nvCxnSpPr>
          <p:spPr>
            <a:xfrm>
              <a:off x="7461301" y="4279001"/>
              <a:ext cx="1022100" cy="399000"/>
            </a:xfrm>
            <a:prstGeom prst="straightConnector1">
              <a:avLst/>
            </a:prstGeom>
            <a:noFill/>
            <a:ln cap="flat" cmpd="sng" w="38100">
              <a:solidFill>
                <a:schemeClr val="accent5"/>
              </a:solidFill>
              <a:prstDash val="solid"/>
              <a:round/>
              <a:headEnd len="lg" w="lg" type="none"/>
              <a:tailEnd len="lg" w="lg" type="stealth"/>
            </a:ln>
          </p:spPr>
        </p:cxnSp>
        <p:sp>
          <p:nvSpPr>
            <p:cNvPr id="260" name="Shape 260"/>
            <p:cNvSpPr/>
            <p:nvPr/>
          </p:nvSpPr>
          <p:spPr>
            <a:xfrm>
              <a:off x="6966125" y="2932200"/>
              <a:ext cx="461888" cy="4983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a:off x="6071250" y="3558700"/>
              <a:ext cx="384750" cy="299700"/>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62" name="Shape 262"/>
            <p:cNvCxnSpPr>
              <a:stCxn id="263" idx="2"/>
              <a:endCxn id="261" idx="0"/>
            </p:cNvCxnSpPr>
            <p:nvPr/>
          </p:nvCxnSpPr>
          <p:spPr>
            <a:xfrm>
              <a:off x="6045175" y="3183550"/>
              <a:ext cx="218400" cy="375300"/>
            </a:xfrm>
            <a:prstGeom prst="straightConnector1">
              <a:avLst/>
            </a:prstGeom>
            <a:noFill/>
            <a:ln cap="flat" cmpd="sng" w="38100">
              <a:solidFill>
                <a:schemeClr val="accent5"/>
              </a:solidFill>
              <a:prstDash val="solid"/>
              <a:round/>
              <a:headEnd len="lg" w="lg" type="none"/>
              <a:tailEnd len="lg" w="lg" type="stealth"/>
            </a:ln>
          </p:spPr>
        </p:cxnSp>
        <p:cxnSp>
          <p:nvCxnSpPr>
            <p:cNvPr id="264" name="Shape 264"/>
            <p:cNvCxnSpPr>
              <a:stCxn id="261" idx="3"/>
              <a:endCxn id="253" idx="1"/>
            </p:cNvCxnSpPr>
            <p:nvPr/>
          </p:nvCxnSpPr>
          <p:spPr>
            <a:xfrm>
              <a:off x="6456000" y="3708550"/>
              <a:ext cx="819000" cy="384300"/>
            </a:xfrm>
            <a:prstGeom prst="straightConnector1">
              <a:avLst/>
            </a:prstGeom>
            <a:noFill/>
            <a:ln cap="flat" cmpd="sng" w="38100">
              <a:solidFill>
                <a:schemeClr val="accent5"/>
              </a:solidFill>
              <a:prstDash val="solid"/>
              <a:round/>
              <a:headEnd len="lg" w="lg" type="none"/>
              <a:tailEnd len="lg" w="lg" type="stealth"/>
            </a:ln>
          </p:spPr>
        </p:cxnSp>
        <p:cxnSp>
          <p:nvCxnSpPr>
            <p:cNvPr id="265" name="Shape 265"/>
            <p:cNvCxnSpPr>
              <a:stCxn id="260" idx="3"/>
              <a:endCxn id="253" idx="0"/>
            </p:cNvCxnSpPr>
            <p:nvPr/>
          </p:nvCxnSpPr>
          <p:spPr>
            <a:xfrm>
              <a:off x="7197069" y="3430500"/>
              <a:ext cx="171000" cy="623700"/>
            </a:xfrm>
            <a:prstGeom prst="straightConnector1">
              <a:avLst/>
            </a:prstGeom>
            <a:noFill/>
            <a:ln cap="flat" cmpd="sng" w="38100">
              <a:solidFill>
                <a:schemeClr val="accent5"/>
              </a:solidFill>
              <a:prstDash val="solid"/>
              <a:round/>
              <a:headEnd len="lg" w="lg" type="none"/>
              <a:tailEnd len="lg" w="lg" type="stealth"/>
            </a:ln>
          </p:spPr>
        </p:cxnSp>
        <p:sp>
          <p:nvSpPr>
            <p:cNvPr id="255" name="Shape 255"/>
            <p:cNvSpPr/>
            <p:nvPr/>
          </p:nvSpPr>
          <p:spPr>
            <a:xfrm>
              <a:off x="5329775" y="4113000"/>
              <a:ext cx="263400" cy="263400"/>
            </a:xfrm>
            <a:prstGeom prst="flowChartConnector">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66" name="Shape 266"/>
            <p:cNvCxnSpPr>
              <a:stCxn id="249" idx="2"/>
              <a:endCxn id="255" idx="0"/>
            </p:cNvCxnSpPr>
            <p:nvPr/>
          </p:nvCxnSpPr>
          <p:spPr>
            <a:xfrm>
              <a:off x="5185800" y="3576825"/>
              <a:ext cx="275700" cy="536100"/>
            </a:xfrm>
            <a:prstGeom prst="straightConnector1">
              <a:avLst/>
            </a:prstGeom>
            <a:noFill/>
            <a:ln cap="flat" cmpd="sng" w="38100">
              <a:solidFill>
                <a:schemeClr val="accent5"/>
              </a:solidFill>
              <a:prstDash val="solid"/>
              <a:round/>
              <a:headEnd len="lg" w="lg" type="none"/>
              <a:tailEnd len="lg" w="lg" type="stealth"/>
            </a:ln>
          </p:spPr>
        </p:cxnSp>
        <p:cxnSp>
          <p:nvCxnSpPr>
            <p:cNvPr id="267" name="Shape 267"/>
            <p:cNvCxnSpPr>
              <a:stCxn id="255" idx="6"/>
              <a:endCxn id="253" idx="2"/>
            </p:cNvCxnSpPr>
            <p:nvPr/>
          </p:nvCxnSpPr>
          <p:spPr>
            <a:xfrm flipH="1" rot="10800000">
              <a:off x="5593175" y="4185900"/>
              <a:ext cx="1643400" cy="58800"/>
            </a:xfrm>
            <a:prstGeom prst="straightConnector1">
              <a:avLst/>
            </a:prstGeom>
            <a:noFill/>
            <a:ln cap="flat" cmpd="sng" w="38100">
              <a:solidFill>
                <a:schemeClr val="accent5"/>
              </a:solidFill>
              <a:prstDash val="solid"/>
              <a:round/>
              <a:headEnd len="lg" w="lg" type="none"/>
              <a:tailEnd len="lg" w="lg" type="stealth"/>
            </a:ln>
          </p:spPr>
        </p:cxnSp>
        <p:sp>
          <p:nvSpPr>
            <p:cNvPr id="249" name="Shape 249"/>
            <p:cNvSpPr/>
            <p:nvPr/>
          </p:nvSpPr>
          <p:spPr>
            <a:xfrm>
              <a:off x="4933950" y="3073125"/>
              <a:ext cx="503700" cy="503700"/>
            </a:xfrm>
            <a:prstGeom prst="rect">
              <a:avLst/>
            </a:prstGeom>
            <a:solidFill>
              <a:srgbClr val="CFE7F5"/>
            </a:solidFill>
            <a:ln cap="flat" cmpd="sng" w="9525">
              <a:solidFill>
                <a:srgbClr val="FFFF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3" name="Shape 263"/>
            <p:cNvSpPr/>
            <p:nvPr/>
          </p:nvSpPr>
          <p:spPr>
            <a:xfrm>
              <a:off x="5793325" y="2679850"/>
              <a:ext cx="503700" cy="503700"/>
            </a:xfrm>
            <a:prstGeom prst="rect">
              <a:avLst/>
            </a:prstGeom>
            <a:solidFill>
              <a:srgbClr val="CFE7F5"/>
            </a:solidFill>
            <a:ln cap="flat" cmpd="sng" w="9525">
              <a:solidFill>
                <a:srgbClr val="FFFF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grpSp>
      <p:sp>
        <p:nvSpPr>
          <p:cNvPr id="268" name="Shape 268"/>
          <p:cNvSpPr txBox="1"/>
          <p:nvPr>
            <p:ph idx="1" type="body"/>
          </p:nvPr>
        </p:nvSpPr>
        <p:spPr>
          <a:xfrm>
            <a:off x="6220500" y="2111250"/>
            <a:ext cx="2535600" cy="16830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sz="1400">
                <a:solidFill>
                  <a:schemeClr val="accent2"/>
                </a:solidFill>
                <a:latin typeface="Roboto Mono"/>
                <a:ea typeface="Roboto Mono"/>
                <a:cs typeface="Roboto Mono"/>
                <a:sym typeface="Roboto Mono"/>
              </a:rPr>
              <a:t>SELECT AVG</a:t>
            </a:r>
            <a:r>
              <a:rPr lang="en" sz="1400">
                <a:solidFill>
                  <a:srgbClr val="000000"/>
                </a:solidFill>
                <a:latin typeface="Roboto Mono"/>
                <a:ea typeface="Roboto Mono"/>
                <a:cs typeface="Roboto Mono"/>
                <a:sym typeface="Roboto Mono"/>
              </a:rPr>
              <a:t>(</a:t>
            </a:r>
            <a:r>
              <a:rPr lang="en" sz="1400">
                <a:solidFill>
                  <a:schemeClr val="accent4"/>
                </a:solidFill>
                <a:latin typeface="Roboto Mono"/>
                <a:ea typeface="Roboto Mono"/>
                <a:cs typeface="Roboto Mono"/>
                <a:sym typeface="Roboto Mono"/>
              </a:rPr>
              <a:t>unitPrice</a:t>
            </a:r>
            <a:r>
              <a:rPr lang="en" sz="1400">
                <a:solidFill>
                  <a:srgbClr val="000000"/>
                </a:solidFill>
                <a:latin typeface="Roboto Mono"/>
                <a:ea typeface="Roboto Mono"/>
                <a:cs typeface="Roboto Mono"/>
                <a:sym typeface="Roboto Mono"/>
              </a:rPr>
              <a:t>)</a:t>
            </a:r>
            <a:br>
              <a:rPr lang="en" sz="1400">
                <a:solidFill>
                  <a:srgbClr val="000000"/>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FROM</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Orders</a:t>
            </a:r>
            <a:br>
              <a:rPr lang="en" sz="1400">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WHERE</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units</a:t>
            </a:r>
            <a:r>
              <a:rPr lang="en" sz="1400">
                <a:solidFill>
                  <a:srgbClr val="000000"/>
                </a:solidFill>
                <a:latin typeface="Roboto Mono"/>
                <a:ea typeface="Roboto Mono"/>
                <a:cs typeface="Roboto Mono"/>
                <a:sym typeface="Roboto Mono"/>
              </a:rPr>
              <a:t> &gt; </a:t>
            </a:r>
            <a:r>
              <a:rPr lang="en" sz="1400">
                <a:solidFill>
                  <a:srgbClr val="FF00FF"/>
                </a:solidFill>
                <a:latin typeface="Roboto Mono"/>
                <a:ea typeface="Roboto Mono"/>
                <a:cs typeface="Roboto Mono"/>
                <a:sym typeface="Roboto Mono"/>
              </a:rPr>
              <a:t>1000</a:t>
            </a:r>
            <a:br>
              <a:rPr lang="en" sz="1400">
                <a:solidFill>
                  <a:srgbClr val="FF00FF"/>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AND</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orderDate</a:t>
            </a:r>
            <a:br>
              <a:rPr lang="en" sz="1400">
                <a:solidFill>
                  <a:schemeClr val="accent4"/>
                </a:solidFill>
                <a:latin typeface="Roboto Mono"/>
                <a:ea typeface="Roboto Mono"/>
                <a:cs typeface="Roboto Mono"/>
                <a:sym typeface="Roboto Mono"/>
              </a:rPr>
            </a:br>
            <a:r>
              <a:rPr lang="en" sz="1400">
                <a:solidFill>
                  <a:schemeClr val="accent4"/>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BETWEEN </a:t>
            </a:r>
            <a:r>
              <a:rPr lang="en" sz="1400">
                <a:solidFill>
                  <a:srgbClr val="FF00FF"/>
                </a:solidFill>
                <a:latin typeface="Roboto Mono"/>
                <a:ea typeface="Roboto Mono"/>
                <a:cs typeface="Roboto Mono"/>
                <a:sym typeface="Roboto Mono"/>
              </a:rPr>
              <a:t>‘2014-06-01’</a:t>
            </a:r>
            <a:br>
              <a:rPr b="1" lang="en" sz="1400">
                <a:solidFill>
                  <a:schemeClr val="accent2"/>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  AND </a:t>
            </a:r>
            <a:r>
              <a:rPr lang="en" sz="1400">
                <a:solidFill>
                  <a:srgbClr val="FF00FF"/>
                </a:solidFill>
                <a:latin typeface="Roboto Mono"/>
                <a:ea typeface="Roboto Mono"/>
                <a:cs typeface="Roboto Mono"/>
                <a:sym typeface="Roboto Mono"/>
              </a:rPr>
              <a:t>‘2015-12-31’</a:t>
            </a:r>
          </a:p>
        </p:txBody>
      </p:sp>
      <p:sp>
        <p:nvSpPr>
          <p:cNvPr id="269" name="Shape 269"/>
          <p:cNvSpPr txBox="1"/>
          <p:nvPr>
            <p:ph idx="1" type="body"/>
          </p:nvPr>
        </p:nvSpPr>
        <p:spPr>
          <a:xfrm>
            <a:off x="6220500" y="610425"/>
            <a:ext cx="2139900" cy="8649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sz="1400">
                <a:solidFill>
                  <a:schemeClr val="accent2"/>
                </a:solidFill>
                <a:latin typeface="Roboto Mono"/>
                <a:ea typeface="Roboto Mono"/>
                <a:cs typeface="Roboto Mono"/>
                <a:sym typeface="Roboto Mono"/>
              </a:rPr>
              <a:t>SELECT STREAM </a:t>
            </a:r>
            <a:r>
              <a:rPr lang="en" sz="1400">
                <a:solidFill>
                  <a:srgbClr val="000000"/>
                </a:solidFill>
                <a:latin typeface="Roboto Mono"/>
                <a:ea typeface="Roboto Mono"/>
                <a:cs typeface="Roboto Mono"/>
                <a:sym typeface="Roboto Mono"/>
              </a:rPr>
              <a:t>*</a:t>
            </a:r>
            <a:br>
              <a:rPr lang="en" sz="1400">
                <a:solidFill>
                  <a:srgbClr val="000000"/>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FROM</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Orders</a:t>
            </a:r>
            <a:br>
              <a:rPr lang="en" sz="1400">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WHERE</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units</a:t>
            </a:r>
            <a:r>
              <a:rPr lang="en" sz="1400">
                <a:solidFill>
                  <a:srgbClr val="000000"/>
                </a:solidFill>
                <a:latin typeface="Roboto Mono"/>
                <a:ea typeface="Roboto Mono"/>
                <a:cs typeface="Roboto Mono"/>
                <a:sym typeface="Roboto Mono"/>
              </a:rPr>
              <a:t> &gt; </a:t>
            </a:r>
            <a:r>
              <a:rPr lang="en" sz="1400">
                <a:solidFill>
                  <a:srgbClr val="FF00FF"/>
                </a:solidFill>
                <a:latin typeface="Roboto Mono"/>
                <a:ea typeface="Roboto Mono"/>
                <a:cs typeface="Roboto Mono"/>
                <a:sym typeface="Roboto Mono"/>
              </a:rPr>
              <a:t>1000</a:t>
            </a:r>
          </a:p>
        </p:txBody>
      </p:sp>
      <p:sp>
        <p:nvSpPr>
          <p:cNvPr id="270" name="Shape 270"/>
          <p:cNvSpPr txBox="1"/>
          <p:nvPr/>
        </p:nvSpPr>
        <p:spPr>
          <a:xfrm>
            <a:off x="6220500" y="255700"/>
            <a:ext cx="1885800" cy="738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Roboto"/>
                <a:ea typeface="Roboto"/>
                <a:cs typeface="Roboto"/>
                <a:sym typeface="Roboto"/>
              </a:rPr>
              <a:t>Streaming query</a:t>
            </a:r>
          </a:p>
        </p:txBody>
      </p:sp>
      <p:sp>
        <p:nvSpPr>
          <p:cNvPr id="271" name="Shape 271"/>
          <p:cNvSpPr txBox="1"/>
          <p:nvPr/>
        </p:nvSpPr>
        <p:spPr>
          <a:xfrm>
            <a:off x="6220500" y="1774200"/>
            <a:ext cx="1885800" cy="738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latin typeface="Roboto"/>
                <a:ea typeface="Roboto"/>
                <a:cs typeface="Roboto"/>
                <a:sym typeface="Roboto"/>
              </a:rPr>
              <a:t>Historic query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Hybrid query c</a:t>
            </a:r>
            <a:r>
              <a:rPr lang="en"/>
              <a:t>ombines a stream with its own history</a:t>
            </a:r>
          </a:p>
        </p:txBody>
      </p:sp>
      <p:sp>
        <p:nvSpPr>
          <p:cNvPr id="277" name="Shape 277"/>
          <p:cNvSpPr txBox="1"/>
          <p:nvPr>
            <p:ph idx="1" type="body"/>
          </p:nvPr>
        </p:nvSpPr>
        <p:spPr>
          <a:xfrm>
            <a:off x="387900" y="1489825"/>
            <a:ext cx="4392900" cy="3078900"/>
          </a:xfrm>
          <a:prstGeom prst="rect">
            <a:avLst/>
          </a:prstGeom>
        </p:spPr>
        <p:txBody>
          <a:bodyPr anchorCtr="0" anchor="t" bIns="91425" lIns="91425" rIns="91425" wrap="square" tIns="91425">
            <a:noAutofit/>
          </a:bodyPr>
          <a:lstStyle/>
          <a:p>
            <a:pPr indent="-342900" lvl="0" marL="457200" rtl="0">
              <a:spcBef>
                <a:spcPts val="0"/>
              </a:spcBef>
            </a:pPr>
            <a:r>
              <a:rPr lang="en">
                <a:solidFill>
                  <a:schemeClr val="accent4"/>
                </a:solidFill>
                <a:latin typeface="Roboto Mono"/>
                <a:ea typeface="Roboto Mono"/>
                <a:cs typeface="Roboto Mono"/>
                <a:sym typeface="Roboto Mono"/>
              </a:rPr>
              <a:t>Orders</a:t>
            </a:r>
            <a:r>
              <a:rPr lang="en"/>
              <a:t> is used as both as stream and as “stream history” virtual table</a:t>
            </a:r>
          </a:p>
          <a:p>
            <a:pPr indent="-342900" lvl="0" marL="457200" rtl="0">
              <a:spcBef>
                <a:spcPts val="0"/>
              </a:spcBef>
            </a:pPr>
            <a:r>
              <a:rPr lang="en"/>
              <a:t>“Average order size over last year” should be maintained by the system, i.e. a materialized view</a:t>
            </a:r>
          </a:p>
        </p:txBody>
      </p:sp>
      <p:sp>
        <p:nvSpPr>
          <p:cNvPr id="278" name="Shape 278"/>
          <p:cNvSpPr txBox="1"/>
          <p:nvPr>
            <p:ph idx="1" type="body"/>
          </p:nvPr>
        </p:nvSpPr>
        <p:spPr>
          <a:xfrm>
            <a:off x="4844550" y="2625975"/>
            <a:ext cx="4047300" cy="21966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sz="1400">
                <a:solidFill>
                  <a:schemeClr val="accent2"/>
                </a:solidFill>
                <a:latin typeface="Roboto Mono"/>
                <a:ea typeface="Roboto Mono"/>
                <a:cs typeface="Roboto Mono"/>
                <a:sym typeface="Roboto Mono"/>
              </a:rPr>
              <a:t>SELECT STREAM </a:t>
            </a:r>
            <a:r>
              <a:rPr lang="en" sz="1400">
                <a:solidFill>
                  <a:srgbClr val="000000"/>
                </a:solidFill>
                <a:latin typeface="Roboto Mono"/>
                <a:ea typeface="Roboto Mono"/>
                <a:cs typeface="Roboto Mono"/>
                <a:sym typeface="Roboto Mono"/>
              </a:rPr>
              <a:t>*</a:t>
            </a:r>
            <a:br>
              <a:rPr lang="en" sz="1400">
                <a:solidFill>
                  <a:schemeClr val="lt1"/>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FROM</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Orders</a:t>
            </a:r>
            <a:r>
              <a:rPr b="1" lang="en" sz="1400">
                <a:solidFill>
                  <a:schemeClr val="lt1"/>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AS</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a:t>
            </a:r>
            <a:br>
              <a:rPr lang="en" sz="1400">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WHERE</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units</a:t>
            </a:r>
            <a:r>
              <a:rPr lang="en" sz="1400">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&gt; (</a:t>
            </a:r>
            <a:br>
              <a:rPr b="1" lang="en" sz="1400">
                <a:solidFill>
                  <a:schemeClr val="accent2"/>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  SELECT AVG</a:t>
            </a:r>
            <a:r>
              <a:rPr lang="en" sz="1400">
                <a:solidFill>
                  <a:srgbClr val="000000"/>
                </a:solidFill>
                <a:latin typeface="Roboto Mono"/>
                <a:ea typeface="Roboto Mono"/>
                <a:cs typeface="Roboto Mono"/>
                <a:sym typeface="Roboto Mono"/>
              </a:rPr>
              <a:t>(</a:t>
            </a:r>
            <a:r>
              <a:rPr lang="en" sz="1400">
                <a:solidFill>
                  <a:schemeClr val="accent4"/>
                </a:solidFill>
                <a:latin typeface="Roboto Mono"/>
                <a:ea typeface="Roboto Mono"/>
                <a:cs typeface="Roboto Mono"/>
                <a:sym typeface="Roboto Mono"/>
              </a:rPr>
              <a:t>units</a:t>
            </a:r>
            <a:r>
              <a:rPr lang="en" sz="1400">
                <a:solidFill>
                  <a:srgbClr val="000000"/>
                </a:solidFill>
                <a:latin typeface="Roboto Mono"/>
                <a:ea typeface="Roboto Mono"/>
                <a:cs typeface="Roboto Mono"/>
                <a:sym typeface="Roboto Mono"/>
              </a:rPr>
              <a:t>)</a:t>
            </a:r>
            <a:br>
              <a:rPr b="1" lang="en" sz="1400">
                <a:solidFill>
                  <a:schemeClr val="accent2"/>
                </a:solidFill>
                <a:latin typeface="Roboto Mono"/>
                <a:ea typeface="Roboto Mono"/>
                <a:cs typeface="Roboto Mono"/>
                <a:sym typeface="Roboto Mono"/>
              </a:rPr>
            </a:br>
            <a:r>
              <a:rPr b="1" lang="en" sz="1400">
                <a:solidFill>
                  <a:schemeClr val="accent2"/>
                </a:solidFill>
                <a:latin typeface="Roboto Mono"/>
                <a:ea typeface="Roboto Mono"/>
                <a:cs typeface="Roboto Mono"/>
                <a:sym typeface="Roboto Mono"/>
              </a:rPr>
              <a:t>  FROM</a:t>
            </a:r>
            <a:r>
              <a:rPr b="1" lang="en" sz="1400">
                <a:solidFill>
                  <a:schemeClr val="lt1"/>
                </a:solidFill>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Orders</a:t>
            </a:r>
            <a:r>
              <a:rPr b="1" lang="en" sz="1400">
                <a:solidFill>
                  <a:schemeClr val="lt1"/>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AS</a:t>
            </a:r>
            <a:r>
              <a:rPr lang="en" sz="1400">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h</a:t>
            </a:r>
            <a:br>
              <a:rPr lang="en" sz="1400">
                <a:solidFill>
                  <a:srgbClr val="000000"/>
                </a:solidFill>
                <a:latin typeface="Roboto Mono"/>
                <a:ea typeface="Roboto Mono"/>
                <a:cs typeface="Roboto Mono"/>
                <a:sym typeface="Roboto Mono"/>
              </a:rPr>
            </a:br>
            <a:r>
              <a:rPr lang="en" sz="1400">
                <a:solidFill>
                  <a:srgbClr val="000000"/>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WHERE</a:t>
            </a:r>
            <a:r>
              <a:rPr b="1" lang="en" sz="1400">
                <a:solidFill>
                  <a:schemeClr val="lt1"/>
                </a:solidFill>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h</a:t>
            </a:r>
            <a:r>
              <a:rPr lang="en" sz="1400">
                <a:solidFill>
                  <a:srgbClr val="000000"/>
                </a:solidFill>
                <a:latin typeface="Roboto Mono"/>
                <a:ea typeface="Roboto Mono"/>
                <a:cs typeface="Roboto Mono"/>
                <a:sym typeface="Roboto Mono"/>
              </a:rPr>
              <a:t>.</a:t>
            </a:r>
            <a:r>
              <a:rPr lang="en" sz="1400">
                <a:solidFill>
                  <a:schemeClr val="accent4"/>
                </a:solidFill>
                <a:latin typeface="Roboto Mono"/>
                <a:ea typeface="Roboto Mono"/>
                <a:cs typeface="Roboto Mono"/>
                <a:sym typeface="Roboto Mono"/>
              </a:rPr>
              <a:t>productId</a:t>
            </a:r>
            <a:r>
              <a:rPr b="1" lang="en" sz="1400">
                <a:solidFill>
                  <a:schemeClr val="lt1"/>
                </a:solidFill>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a:t>
            </a:r>
            <a:r>
              <a:rPr b="1" lang="en" sz="1400">
                <a:solidFill>
                  <a:schemeClr val="lt1"/>
                </a:solidFill>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a:t>
            </a:r>
            <a:r>
              <a:rPr lang="en" sz="1400">
                <a:solidFill>
                  <a:srgbClr val="000000"/>
                </a:solidFill>
                <a:latin typeface="Roboto Mono"/>
                <a:ea typeface="Roboto Mono"/>
                <a:cs typeface="Roboto Mono"/>
                <a:sym typeface="Roboto Mono"/>
              </a:rPr>
              <a:t>.</a:t>
            </a:r>
            <a:r>
              <a:rPr lang="en" sz="1400">
                <a:solidFill>
                  <a:schemeClr val="accent4"/>
                </a:solidFill>
                <a:latin typeface="Roboto Mono"/>
                <a:ea typeface="Roboto Mono"/>
                <a:cs typeface="Roboto Mono"/>
                <a:sym typeface="Roboto Mono"/>
              </a:rPr>
              <a:t>productId</a:t>
            </a:r>
            <a:br>
              <a:rPr lang="en" sz="1400">
                <a:solidFill>
                  <a:schemeClr val="lt1"/>
                </a:solidFill>
                <a:latin typeface="Roboto Mono"/>
                <a:ea typeface="Roboto Mono"/>
                <a:cs typeface="Roboto Mono"/>
                <a:sym typeface="Roboto Mono"/>
              </a:rPr>
            </a:br>
            <a:r>
              <a:rPr lang="en" sz="1400">
                <a:solidFill>
                  <a:schemeClr val="lt1"/>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AND</a:t>
            </a:r>
            <a:r>
              <a:rPr b="1" lang="en" sz="1400">
                <a:solidFill>
                  <a:schemeClr val="lt1"/>
                </a:solidFill>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h</a:t>
            </a:r>
            <a:r>
              <a:rPr lang="en" sz="1400">
                <a:solidFill>
                  <a:srgbClr val="000000"/>
                </a:solidFill>
                <a:latin typeface="Roboto Mono"/>
                <a:ea typeface="Roboto Mono"/>
                <a:cs typeface="Roboto Mono"/>
                <a:sym typeface="Roboto Mono"/>
              </a:rPr>
              <a:t>.</a:t>
            </a:r>
            <a:r>
              <a:rPr lang="en" sz="1400">
                <a:solidFill>
                  <a:schemeClr val="accent4"/>
                </a:solidFill>
                <a:latin typeface="Roboto Mono"/>
                <a:ea typeface="Roboto Mono"/>
                <a:cs typeface="Roboto Mono"/>
                <a:sym typeface="Roboto Mono"/>
              </a:rPr>
              <a:t>rowtime</a:t>
            </a:r>
            <a:br>
              <a:rPr b="1" lang="en" sz="1400">
                <a:solidFill>
                  <a:schemeClr val="lt1"/>
                </a:solidFill>
                <a:latin typeface="Roboto Mono"/>
                <a:ea typeface="Roboto Mono"/>
                <a:cs typeface="Roboto Mono"/>
                <a:sym typeface="Roboto Mono"/>
              </a:rPr>
            </a:br>
            <a:r>
              <a:rPr b="1" lang="en" sz="1400">
                <a:solidFill>
                  <a:schemeClr val="lt1"/>
                </a:solidFill>
                <a:latin typeface="Roboto Mono"/>
                <a:ea typeface="Roboto Mono"/>
                <a:cs typeface="Roboto Mono"/>
                <a:sym typeface="Roboto Mono"/>
              </a:rPr>
              <a:t>    </a:t>
            </a:r>
            <a:r>
              <a:rPr lang="en" sz="1400">
                <a:solidFill>
                  <a:srgbClr val="000000"/>
                </a:solidFill>
                <a:latin typeface="Roboto Mono"/>
                <a:ea typeface="Roboto Mono"/>
                <a:cs typeface="Roboto Mono"/>
                <a:sym typeface="Roboto Mono"/>
              </a:rPr>
              <a:t>&gt;</a:t>
            </a:r>
            <a:r>
              <a:rPr b="1" lang="en" sz="1400">
                <a:solidFill>
                  <a:schemeClr val="lt1"/>
                </a:solidFill>
                <a:latin typeface="Roboto Mono"/>
                <a:ea typeface="Roboto Mono"/>
                <a:cs typeface="Roboto Mono"/>
                <a:sym typeface="Roboto Mono"/>
              </a:rPr>
              <a:t> </a:t>
            </a:r>
            <a:r>
              <a:rPr lang="en" sz="1400">
                <a:solidFill>
                  <a:schemeClr val="accent4"/>
                </a:solidFill>
                <a:latin typeface="Roboto Mono"/>
                <a:ea typeface="Roboto Mono"/>
                <a:cs typeface="Roboto Mono"/>
                <a:sym typeface="Roboto Mono"/>
              </a:rPr>
              <a:t>o</a:t>
            </a:r>
            <a:r>
              <a:rPr lang="en" sz="1400">
                <a:solidFill>
                  <a:srgbClr val="000000"/>
                </a:solidFill>
                <a:latin typeface="Roboto Mono"/>
                <a:ea typeface="Roboto Mono"/>
                <a:cs typeface="Roboto Mono"/>
                <a:sym typeface="Roboto Mono"/>
              </a:rPr>
              <a:t>.</a:t>
            </a:r>
            <a:r>
              <a:rPr lang="en" sz="1400">
                <a:solidFill>
                  <a:schemeClr val="accent4"/>
                </a:solidFill>
                <a:latin typeface="Roboto Mono"/>
                <a:ea typeface="Roboto Mono"/>
                <a:cs typeface="Roboto Mono"/>
                <a:sym typeface="Roboto Mono"/>
              </a:rPr>
              <a:t>rowtime</a:t>
            </a:r>
            <a:r>
              <a:rPr lang="en" sz="1400">
                <a:solidFill>
                  <a:srgbClr val="000000"/>
                </a:solidFill>
                <a:latin typeface="Roboto Mono"/>
                <a:ea typeface="Roboto Mono"/>
                <a:cs typeface="Roboto Mono"/>
                <a:sym typeface="Roboto Mono"/>
              </a:rPr>
              <a:t> -</a:t>
            </a:r>
            <a:r>
              <a:rPr b="1" lang="en" sz="1400">
                <a:solidFill>
                  <a:schemeClr val="lt1"/>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INTERVAL</a:t>
            </a:r>
            <a:r>
              <a:rPr b="1" lang="en" sz="1400">
                <a:solidFill>
                  <a:schemeClr val="lt1"/>
                </a:solidFill>
                <a:latin typeface="Roboto Mono"/>
                <a:ea typeface="Roboto Mono"/>
                <a:cs typeface="Roboto Mono"/>
                <a:sym typeface="Roboto Mono"/>
              </a:rPr>
              <a:t> </a:t>
            </a:r>
            <a:r>
              <a:rPr lang="en" sz="1400">
                <a:solidFill>
                  <a:srgbClr val="FF00FF"/>
                </a:solidFill>
                <a:latin typeface="Roboto Mono"/>
                <a:ea typeface="Roboto Mono"/>
                <a:cs typeface="Roboto Mono"/>
                <a:sym typeface="Roboto Mono"/>
              </a:rPr>
              <a:t>‘1’</a:t>
            </a:r>
            <a:r>
              <a:rPr b="1" lang="en" sz="1400">
                <a:solidFill>
                  <a:schemeClr val="lt1"/>
                </a:solidFill>
                <a:latin typeface="Roboto Mono"/>
                <a:ea typeface="Roboto Mono"/>
                <a:cs typeface="Roboto Mono"/>
                <a:sym typeface="Roboto Mono"/>
              </a:rPr>
              <a:t> </a:t>
            </a:r>
            <a:r>
              <a:rPr b="1" lang="en" sz="1400">
                <a:solidFill>
                  <a:schemeClr val="accent2"/>
                </a:solidFill>
                <a:latin typeface="Roboto Mono"/>
                <a:ea typeface="Roboto Mono"/>
                <a:cs typeface="Roboto Mono"/>
                <a:sym typeface="Roboto Mono"/>
              </a:rPr>
              <a:t>YEAR</a:t>
            </a:r>
            <a:r>
              <a:rPr lang="en" sz="1400">
                <a:solidFill>
                  <a:srgbClr val="000000"/>
                </a:solidFill>
                <a:latin typeface="Roboto Mono"/>
                <a:ea typeface="Roboto Mono"/>
                <a:cs typeface="Roboto Mono"/>
                <a:sym typeface="Roboto Mono"/>
              </a:rPr>
              <a:t>)</a:t>
            </a:r>
          </a:p>
        </p:txBody>
      </p:sp>
      <p:sp>
        <p:nvSpPr>
          <p:cNvPr id="279" name="Shape 279"/>
          <p:cNvSpPr/>
          <p:nvPr/>
        </p:nvSpPr>
        <p:spPr>
          <a:xfrm>
            <a:off x="2544100" y="3389850"/>
            <a:ext cx="1344300" cy="560400"/>
          </a:xfrm>
          <a:prstGeom prst="wedgeRectCallout">
            <a:avLst>
              <a:gd fmla="val 116574" name="adj1"/>
              <a:gd fmla="val -100598" name="adj2"/>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“Orders” used as a stream</a:t>
            </a:r>
          </a:p>
        </p:txBody>
      </p:sp>
      <p:sp>
        <p:nvSpPr>
          <p:cNvPr id="280" name="Shape 280"/>
          <p:cNvSpPr/>
          <p:nvPr/>
        </p:nvSpPr>
        <p:spPr>
          <a:xfrm>
            <a:off x="2294800" y="4119200"/>
            <a:ext cx="1593600" cy="703500"/>
          </a:xfrm>
          <a:prstGeom prst="wedgeRectCallout">
            <a:avLst>
              <a:gd fmla="val 125863" name="adj1"/>
              <a:gd fmla="val -96660" name="adj2"/>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“Orders” used as a “stream history” virtual table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Summary - data optimization via materialized views</a:t>
            </a:r>
          </a:p>
        </p:txBody>
      </p:sp>
      <p:sp>
        <p:nvSpPr>
          <p:cNvPr id="286" name="Shape 28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Many forms of data optimization can be modeled as materialized views:</a:t>
            </a:r>
          </a:p>
          <a:p>
            <a:pPr indent="-342900" lvl="0" marL="457200" rtl="0">
              <a:spcBef>
                <a:spcPts val="0"/>
              </a:spcBef>
            </a:pPr>
            <a:r>
              <a:rPr lang="en"/>
              <a:t>Blocks in cache</a:t>
            </a:r>
          </a:p>
          <a:p>
            <a:pPr indent="-342900" lvl="0" marL="457200" rtl="0">
              <a:spcBef>
                <a:spcPts val="0"/>
              </a:spcBef>
            </a:pPr>
            <a:r>
              <a:rPr lang="en"/>
              <a:t>B-tree indexes</a:t>
            </a:r>
          </a:p>
          <a:p>
            <a:pPr indent="-342900" lvl="0" marL="457200" rtl="0">
              <a:spcBef>
                <a:spcPts val="0"/>
              </a:spcBef>
            </a:pPr>
            <a:r>
              <a:rPr lang="en"/>
              <a:t>Summary tables</a:t>
            </a:r>
          </a:p>
          <a:p>
            <a:pPr indent="-342900" lvl="0" marL="457200" rtl="0">
              <a:spcBef>
                <a:spcPts val="0"/>
              </a:spcBef>
            </a:pPr>
            <a:r>
              <a:rPr lang="en"/>
              <a:t>Spatial indexes</a:t>
            </a:r>
          </a:p>
          <a:p>
            <a:pPr indent="-342900" lvl="0" marL="457200" rtl="0">
              <a:spcBef>
                <a:spcPts val="0"/>
              </a:spcBef>
            </a:pPr>
            <a:r>
              <a:rPr lang="en"/>
              <a:t>History of streams</a:t>
            </a:r>
          </a:p>
          <a:p>
            <a:pPr lvl="0">
              <a:spcBef>
                <a:spcPts val="0"/>
              </a:spcBef>
              <a:buNone/>
            </a:pPr>
            <a:r>
              <a:rPr lang="en"/>
              <a:t>Allows the optimizer to “understand” the optimization and use it (if beneficial)</a:t>
            </a:r>
          </a:p>
          <a:p>
            <a:pPr lvl="0" rtl="0">
              <a:spcBef>
                <a:spcPts val="0"/>
              </a:spcBef>
              <a:buNone/>
            </a:pPr>
            <a:r>
              <a:rPr lang="en"/>
              <a:t>But who designs the optimizations?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@julianhyde</a:t>
            </a:r>
          </a:p>
        </p:txBody>
      </p:sp>
      <p:pic>
        <p:nvPicPr>
          <p:cNvPr descr="jhyde-headshot7-256x341.jpg" id="78" name="Shape 78"/>
          <p:cNvPicPr preferRelativeResize="0"/>
          <p:nvPr/>
        </p:nvPicPr>
        <p:blipFill>
          <a:blip r:embed="rId3">
            <a:alphaModFix/>
          </a:blip>
          <a:stretch>
            <a:fillRect/>
          </a:stretch>
        </p:blipFill>
        <p:spPr>
          <a:xfrm>
            <a:off x="6255488" y="749824"/>
            <a:ext cx="1346750" cy="1793900"/>
          </a:xfrm>
          <a:prstGeom prst="rect">
            <a:avLst/>
          </a:prstGeom>
          <a:noFill/>
          <a:ln cap="flat" cmpd="sng" w="38100">
            <a:solidFill>
              <a:srgbClr val="FFFFFF"/>
            </a:solidFill>
            <a:prstDash val="solid"/>
            <a:round/>
            <a:headEnd len="med" w="med" type="none"/>
            <a:tailEnd len="med" w="med" type="none"/>
          </a:ln>
        </p:spPr>
      </p:pic>
      <p:sp>
        <p:nvSpPr>
          <p:cNvPr id="79" name="Shape 79"/>
          <p:cNvSpPr txBox="1"/>
          <p:nvPr/>
        </p:nvSpPr>
        <p:spPr>
          <a:xfrm>
            <a:off x="623150" y="1638750"/>
            <a:ext cx="5269200" cy="14088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F3F3F3"/>
                </a:solidFill>
              </a:rPr>
              <a:t>SQL</a:t>
            </a:r>
          </a:p>
          <a:p>
            <a:pPr lvl="0" rtl="0">
              <a:spcBef>
                <a:spcPts val="0"/>
              </a:spcBef>
              <a:buNone/>
            </a:pPr>
            <a:r>
              <a:rPr lang="en" sz="1800">
                <a:solidFill>
                  <a:srgbClr val="F3F3F3"/>
                </a:solidFill>
              </a:rPr>
              <a:t>Query planning</a:t>
            </a:r>
          </a:p>
          <a:p>
            <a:pPr lvl="0" rtl="0">
              <a:spcBef>
                <a:spcPts val="0"/>
              </a:spcBef>
              <a:buNone/>
            </a:pPr>
            <a:r>
              <a:rPr lang="en" sz="1800">
                <a:solidFill>
                  <a:srgbClr val="F3F3F3"/>
                </a:solidFill>
              </a:rPr>
              <a:t>Query federation</a:t>
            </a:r>
          </a:p>
          <a:p>
            <a:pPr lvl="0" rtl="0">
              <a:spcBef>
                <a:spcPts val="0"/>
              </a:spcBef>
              <a:buNone/>
            </a:pPr>
            <a:r>
              <a:rPr lang="en" sz="1800">
                <a:solidFill>
                  <a:srgbClr val="F3F3F3"/>
                </a:solidFill>
              </a:rPr>
              <a:t>OLAP</a:t>
            </a:r>
          </a:p>
          <a:p>
            <a:pPr lvl="0" rtl="0">
              <a:spcBef>
                <a:spcPts val="0"/>
              </a:spcBef>
              <a:buNone/>
            </a:pPr>
            <a:r>
              <a:rPr lang="en" sz="1800">
                <a:solidFill>
                  <a:srgbClr val="F3F3F3"/>
                </a:solidFill>
              </a:rPr>
              <a:t>Streaming</a:t>
            </a:r>
          </a:p>
          <a:p>
            <a:pPr lvl="0">
              <a:spcBef>
                <a:spcPts val="0"/>
              </a:spcBef>
              <a:buNone/>
            </a:pPr>
            <a:r>
              <a:rPr lang="en" sz="1800">
                <a:solidFill>
                  <a:srgbClr val="F3F3F3"/>
                </a:solidFill>
              </a:rPr>
              <a:t>Hadoop</a:t>
            </a:r>
          </a:p>
          <a:p>
            <a:pPr lvl="0">
              <a:spcBef>
                <a:spcPts val="0"/>
              </a:spcBef>
              <a:buNone/>
            </a:pPr>
            <a:r>
              <a:t/>
            </a:r>
            <a:endParaRPr sz="1800">
              <a:solidFill>
                <a:srgbClr val="F3F3F3"/>
              </a:solidFill>
            </a:endParaRPr>
          </a:p>
          <a:p>
            <a:pPr lvl="0">
              <a:spcBef>
                <a:spcPts val="0"/>
              </a:spcBef>
              <a:buNone/>
            </a:pPr>
            <a:r>
              <a:rPr lang="en" sz="1800">
                <a:solidFill>
                  <a:srgbClr val="F3F3F3"/>
                </a:solidFill>
              </a:rPr>
              <a:t>ASF member</a:t>
            </a:r>
          </a:p>
          <a:p>
            <a:pPr lvl="0">
              <a:spcBef>
                <a:spcPts val="0"/>
              </a:spcBef>
              <a:buNone/>
            </a:pPr>
            <a:r>
              <a:rPr lang="en" sz="1800">
                <a:solidFill>
                  <a:srgbClr val="F3F3F3"/>
                </a:solidFill>
              </a:rPr>
              <a:t>Original author of Apache Calcite</a:t>
            </a:r>
          </a:p>
          <a:p>
            <a:pPr lvl="0">
              <a:spcBef>
                <a:spcPts val="0"/>
              </a:spcBef>
              <a:buNone/>
            </a:pPr>
            <a:r>
              <a:rPr lang="en" sz="1800">
                <a:solidFill>
                  <a:srgbClr val="F3F3F3"/>
                </a:solidFill>
              </a:rPr>
              <a:t>PMC Apache Arrow, Calcite, Drill, Eagle, Kylin</a:t>
            </a:r>
          </a:p>
          <a:p>
            <a:pPr lvl="0" rtl="0">
              <a:spcBef>
                <a:spcPts val="0"/>
              </a:spcBef>
              <a:buNone/>
            </a:pPr>
            <a:r>
              <a:rPr lang="en" sz="1800">
                <a:solidFill>
                  <a:srgbClr val="F3F3F3"/>
                </a:solidFill>
              </a:rPr>
              <a:t>Architect at Hortonworks</a:t>
            </a:r>
          </a:p>
        </p:txBody>
      </p:sp>
      <p:grpSp>
        <p:nvGrpSpPr>
          <p:cNvPr id="80" name="Shape 80"/>
          <p:cNvGrpSpPr/>
          <p:nvPr/>
        </p:nvGrpSpPr>
        <p:grpSpPr>
          <a:xfrm>
            <a:off x="6098613" y="4048463"/>
            <a:ext cx="1660500" cy="818700"/>
            <a:chOff x="6384300" y="4297388"/>
            <a:chExt cx="1660500" cy="818700"/>
          </a:xfrm>
        </p:grpSpPr>
        <p:sp>
          <p:nvSpPr>
            <p:cNvPr id="81" name="Shape 81"/>
            <p:cNvSpPr/>
            <p:nvPr/>
          </p:nvSpPr>
          <p:spPr>
            <a:xfrm>
              <a:off x="6384300" y="4297388"/>
              <a:ext cx="1660500" cy="818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82" name="Shape 82"/>
            <p:cNvPicPr preferRelativeResize="0"/>
            <p:nvPr/>
          </p:nvPicPr>
          <p:blipFill>
            <a:blip r:embed="rId4">
              <a:alphaModFix/>
            </a:blip>
            <a:stretch>
              <a:fillRect/>
            </a:stretch>
          </p:blipFill>
          <p:spPr>
            <a:xfrm>
              <a:off x="6496387" y="4454125"/>
              <a:ext cx="1436326" cy="505225"/>
            </a:xfrm>
            <a:prstGeom prst="rect">
              <a:avLst/>
            </a:prstGeom>
            <a:noFill/>
            <a:ln>
              <a:noFill/>
            </a:ln>
          </p:spPr>
        </p:pic>
      </p:grpSp>
      <p:grpSp>
        <p:nvGrpSpPr>
          <p:cNvPr id="83" name="Shape 83"/>
          <p:cNvGrpSpPr/>
          <p:nvPr/>
        </p:nvGrpSpPr>
        <p:grpSpPr>
          <a:xfrm>
            <a:off x="5013450" y="2886750"/>
            <a:ext cx="3830825" cy="818700"/>
            <a:chOff x="5165850" y="3039150"/>
            <a:chExt cx="3830825" cy="818700"/>
          </a:xfrm>
        </p:grpSpPr>
        <p:grpSp>
          <p:nvGrpSpPr>
            <p:cNvPr id="84" name="Shape 84"/>
            <p:cNvGrpSpPr/>
            <p:nvPr/>
          </p:nvGrpSpPr>
          <p:grpSpPr>
            <a:xfrm>
              <a:off x="7336175" y="3039150"/>
              <a:ext cx="1660500" cy="818700"/>
              <a:chOff x="7336175" y="3343950"/>
              <a:chExt cx="1660500" cy="818700"/>
            </a:xfrm>
          </p:grpSpPr>
          <p:sp>
            <p:nvSpPr>
              <p:cNvPr id="85" name="Shape 85"/>
              <p:cNvSpPr/>
              <p:nvPr/>
            </p:nvSpPr>
            <p:spPr>
              <a:xfrm>
                <a:off x="7336175" y="3343950"/>
                <a:ext cx="1660500" cy="818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logo.png" id="86" name="Shape 86"/>
              <p:cNvPicPr preferRelativeResize="0"/>
              <p:nvPr/>
            </p:nvPicPr>
            <p:blipFill>
              <a:blip r:embed="rId5">
                <a:alphaModFix/>
              </a:blip>
              <a:stretch>
                <a:fillRect/>
              </a:stretch>
            </p:blipFill>
            <p:spPr>
              <a:xfrm>
                <a:off x="7659174" y="3439075"/>
                <a:ext cx="1014503" cy="628450"/>
              </a:xfrm>
              <a:prstGeom prst="rect">
                <a:avLst/>
              </a:prstGeom>
              <a:noFill/>
              <a:ln>
                <a:noFill/>
              </a:ln>
            </p:spPr>
          </p:pic>
        </p:grpSp>
        <p:grpSp>
          <p:nvGrpSpPr>
            <p:cNvPr id="87" name="Shape 87"/>
            <p:cNvGrpSpPr/>
            <p:nvPr/>
          </p:nvGrpSpPr>
          <p:grpSpPr>
            <a:xfrm>
              <a:off x="5165850" y="3039150"/>
              <a:ext cx="1660500" cy="818700"/>
              <a:chOff x="5165850" y="3343950"/>
              <a:chExt cx="1660500" cy="818700"/>
            </a:xfrm>
          </p:grpSpPr>
          <p:sp>
            <p:nvSpPr>
              <p:cNvPr id="88" name="Shape 88"/>
              <p:cNvSpPr/>
              <p:nvPr/>
            </p:nvSpPr>
            <p:spPr>
              <a:xfrm>
                <a:off x="5165850" y="3343950"/>
                <a:ext cx="1660500" cy="818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asf_logo.png" id="89" name="Shape 89"/>
              <p:cNvPicPr preferRelativeResize="0"/>
              <p:nvPr/>
            </p:nvPicPr>
            <p:blipFill>
              <a:blip r:embed="rId6">
                <a:alphaModFix/>
              </a:blip>
              <a:stretch>
                <a:fillRect/>
              </a:stretch>
            </p:blipFill>
            <p:spPr>
              <a:xfrm>
                <a:off x="5277937" y="3489500"/>
                <a:ext cx="1436325" cy="585913"/>
              </a:xfrm>
              <a:prstGeom prst="rect">
                <a:avLst/>
              </a:prstGeom>
              <a:noFill/>
              <a:ln>
                <a:noFill/>
              </a:ln>
            </p:spPr>
          </p:pic>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80750" y="1764950"/>
            <a:ext cx="8222100" cy="907500"/>
          </a:xfrm>
          <a:prstGeom prst="rect">
            <a:avLst/>
          </a:prstGeom>
        </p:spPr>
        <p:txBody>
          <a:bodyPr anchorCtr="0" anchor="b" bIns="91425" lIns="91425" rIns="91425" wrap="square" tIns="91425">
            <a:noAutofit/>
          </a:bodyPr>
          <a:lstStyle/>
          <a:p>
            <a:pPr lvl="0" algn="l">
              <a:spcBef>
                <a:spcPts val="0"/>
              </a:spcBef>
              <a:buNone/>
            </a:pPr>
            <a:r>
              <a:rPr lang="en"/>
              <a:t>2. Learning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How do data systems learn?</a:t>
            </a:r>
          </a:p>
        </p:txBody>
      </p:sp>
      <p:sp>
        <p:nvSpPr>
          <p:cNvPr id="297" name="Shape 297"/>
          <p:cNvSpPr/>
          <p:nvPr/>
        </p:nvSpPr>
        <p:spPr>
          <a:xfrm>
            <a:off x="5610950" y="2181950"/>
            <a:ext cx="1000200" cy="450600"/>
          </a:xfrm>
          <a:prstGeom prst="ellipse">
            <a:avLst/>
          </a:prstGeom>
          <a:solidFill>
            <a:schemeClr val="dk2"/>
          </a:solidFill>
          <a:ln cap="flat" cmpd="sng" w="9525">
            <a:solidFill>
              <a:schemeClr val="accent6"/>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000">
                <a:solidFill>
                  <a:srgbClr val="FFFFFF"/>
                </a:solidFill>
              </a:rPr>
              <a:t>queries</a:t>
            </a:r>
          </a:p>
        </p:txBody>
      </p:sp>
      <p:sp>
        <p:nvSpPr>
          <p:cNvPr id="298" name="Shape 298"/>
          <p:cNvSpPr/>
          <p:nvPr/>
        </p:nvSpPr>
        <p:spPr>
          <a:xfrm>
            <a:off x="5610975" y="2765050"/>
            <a:ext cx="1000200" cy="450600"/>
          </a:xfrm>
          <a:prstGeom prst="ellipse">
            <a:avLst/>
          </a:prstGeom>
          <a:solidFill>
            <a:schemeClr val="dk2"/>
          </a:solidFill>
          <a:ln cap="flat" cmpd="sng" w="9525">
            <a:solidFill>
              <a:schemeClr val="accent6"/>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FFFFF"/>
                </a:solidFill>
              </a:rPr>
              <a:t>DML</a:t>
            </a:r>
          </a:p>
        </p:txBody>
      </p:sp>
      <p:cxnSp>
        <p:nvCxnSpPr>
          <p:cNvPr id="299" name="Shape 299"/>
          <p:cNvCxnSpPr>
            <a:stCxn id="300" idx="6"/>
            <a:endCxn id="301" idx="6"/>
          </p:cNvCxnSpPr>
          <p:nvPr/>
        </p:nvCxnSpPr>
        <p:spPr>
          <a:xfrm>
            <a:off x="8687650" y="2924400"/>
            <a:ext cx="68400" cy="770700"/>
          </a:xfrm>
          <a:prstGeom prst="curvedConnector3">
            <a:avLst>
              <a:gd fmla="val 448209" name="adj1"/>
            </a:avLst>
          </a:prstGeom>
          <a:noFill/>
          <a:ln cap="flat" cmpd="sng" w="28575">
            <a:solidFill>
              <a:srgbClr val="FFFF00"/>
            </a:solidFill>
            <a:prstDash val="solid"/>
            <a:round/>
            <a:headEnd len="lg" w="lg" type="none"/>
            <a:tailEnd len="lg" w="lg" type="triangle"/>
          </a:ln>
        </p:spPr>
      </p:cxnSp>
      <p:sp>
        <p:nvSpPr>
          <p:cNvPr id="302" name="Shape 302"/>
          <p:cNvSpPr/>
          <p:nvPr/>
        </p:nvSpPr>
        <p:spPr>
          <a:xfrm>
            <a:off x="5610975" y="3396750"/>
            <a:ext cx="1000200" cy="450600"/>
          </a:xfrm>
          <a:prstGeom prst="ellipse">
            <a:avLst/>
          </a:prstGeom>
          <a:solidFill>
            <a:schemeClr val="dk2"/>
          </a:solidFill>
          <a:ln cap="flat" cmpd="sng" w="9525">
            <a:solidFill>
              <a:schemeClr val="accent6"/>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FFFFF"/>
                </a:solidFill>
              </a:rPr>
              <a:t>statistics</a:t>
            </a:r>
          </a:p>
        </p:txBody>
      </p:sp>
      <p:sp>
        <p:nvSpPr>
          <p:cNvPr id="301" name="Shape 301"/>
          <p:cNvSpPr/>
          <p:nvPr/>
        </p:nvSpPr>
        <p:spPr>
          <a:xfrm>
            <a:off x="7468800" y="3469650"/>
            <a:ext cx="1287300" cy="450600"/>
          </a:xfrm>
          <a:prstGeom prst="ellipse">
            <a:avLst/>
          </a:prstGeom>
          <a:solidFill>
            <a:schemeClr val="dk2"/>
          </a:solidFill>
          <a:ln cap="flat" cmpd="sng" w="9525">
            <a:solidFill>
              <a:schemeClr val="accent6"/>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solidFill>
                  <a:srgbClr val="FFFFFF"/>
                </a:solidFill>
              </a:rPr>
              <a:t>adaptations</a:t>
            </a:r>
          </a:p>
        </p:txBody>
      </p:sp>
      <p:cxnSp>
        <p:nvCxnSpPr>
          <p:cNvPr id="303" name="Shape 303"/>
          <p:cNvCxnSpPr>
            <a:stCxn id="301" idx="2"/>
            <a:endCxn id="300" idx="4"/>
          </p:cNvCxnSpPr>
          <p:nvPr/>
        </p:nvCxnSpPr>
        <p:spPr>
          <a:xfrm flipH="1" rot="10800000">
            <a:off x="7468800" y="3149850"/>
            <a:ext cx="388200" cy="545100"/>
          </a:xfrm>
          <a:prstGeom prst="curvedConnector4">
            <a:avLst>
              <a:gd fmla="val -61341" name="adj1"/>
              <a:gd fmla="val 70680" name="adj2"/>
            </a:avLst>
          </a:prstGeom>
          <a:noFill/>
          <a:ln cap="flat" cmpd="sng" w="28575">
            <a:solidFill>
              <a:srgbClr val="FFFF00"/>
            </a:solidFill>
            <a:prstDash val="solid"/>
            <a:round/>
            <a:headEnd len="lg" w="lg" type="none"/>
            <a:tailEnd len="lg" w="lg" type="triangle"/>
          </a:ln>
        </p:spPr>
      </p:cxnSp>
      <p:cxnSp>
        <p:nvCxnSpPr>
          <p:cNvPr id="304" name="Shape 304"/>
          <p:cNvCxnSpPr>
            <a:stCxn id="297" idx="6"/>
            <a:endCxn id="300" idx="1"/>
          </p:cNvCxnSpPr>
          <p:nvPr/>
        </p:nvCxnSpPr>
        <p:spPr>
          <a:xfrm>
            <a:off x="6611150" y="2407250"/>
            <a:ext cx="658800" cy="357900"/>
          </a:xfrm>
          <a:prstGeom prst="curvedConnector2">
            <a:avLst/>
          </a:prstGeom>
          <a:noFill/>
          <a:ln cap="flat" cmpd="sng" w="28575">
            <a:solidFill>
              <a:srgbClr val="FFFF00"/>
            </a:solidFill>
            <a:prstDash val="solid"/>
            <a:round/>
            <a:headEnd len="lg" w="lg" type="none"/>
            <a:tailEnd len="lg" w="lg" type="triangle"/>
          </a:ln>
        </p:spPr>
      </p:cxnSp>
      <p:cxnSp>
        <p:nvCxnSpPr>
          <p:cNvPr id="305" name="Shape 305"/>
          <p:cNvCxnSpPr>
            <a:stCxn id="298" idx="6"/>
            <a:endCxn id="300" idx="2"/>
          </p:cNvCxnSpPr>
          <p:nvPr/>
        </p:nvCxnSpPr>
        <p:spPr>
          <a:xfrm flipH="1" rot="10800000">
            <a:off x="6611175" y="2924350"/>
            <a:ext cx="415500" cy="66000"/>
          </a:xfrm>
          <a:prstGeom prst="curvedConnector3">
            <a:avLst>
              <a:gd fmla="val 49985" name="adj1"/>
            </a:avLst>
          </a:prstGeom>
          <a:noFill/>
          <a:ln cap="flat" cmpd="sng" w="28575">
            <a:solidFill>
              <a:srgbClr val="FFFF00"/>
            </a:solidFill>
            <a:prstDash val="solid"/>
            <a:round/>
            <a:headEnd len="lg" w="lg" type="none"/>
            <a:tailEnd len="lg" w="lg" type="triangle"/>
          </a:ln>
        </p:spPr>
      </p:cxnSp>
      <p:cxnSp>
        <p:nvCxnSpPr>
          <p:cNvPr id="306" name="Shape 306"/>
          <p:cNvCxnSpPr>
            <a:stCxn id="302" idx="6"/>
            <a:endCxn id="300" idx="3"/>
          </p:cNvCxnSpPr>
          <p:nvPr/>
        </p:nvCxnSpPr>
        <p:spPr>
          <a:xfrm flipH="1" rot="10800000">
            <a:off x="6611175" y="3083850"/>
            <a:ext cx="658500" cy="538200"/>
          </a:xfrm>
          <a:prstGeom prst="curvedConnector2">
            <a:avLst/>
          </a:prstGeom>
          <a:noFill/>
          <a:ln cap="flat" cmpd="sng" w="28575">
            <a:solidFill>
              <a:srgbClr val="FFFF00"/>
            </a:solidFill>
            <a:prstDash val="solid"/>
            <a:round/>
            <a:headEnd len="lg" w="lg" type="none"/>
            <a:tailEnd len="lg" w="lg" type="triangle"/>
          </a:ln>
        </p:spPr>
      </p:cxnSp>
      <p:sp>
        <p:nvSpPr>
          <p:cNvPr id="300" name="Shape 300"/>
          <p:cNvSpPr/>
          <p:nvPr/>
        </p:nvSpPr>
        <p:spPr>
          <a:xfrm>
            <a:off x="7026550" y="2699100"/>
            <a:ext cx="1661100" cy="450600"/>
          </a:xfrm>
          <a:prstGeom prst="ellipse">
            <a:avLst/>
          </a:prstGeom>
          <a:solidFill>
            <a:schemeClr val="accent2"/>
          </a:solidFill>
          <a:ln cap="flat" cmpd="sng" w="9525">
            <a:solidFill>
              <a:schemeClr val="accent6"/>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200">
                <a:solidFill>
                  <a:srgbClr val="FFFFFF"/>
                </a:solidFill>
              </a:rPr>
              <a:t>recommender</a:t>
            </a:r>
          </a:p>
        </p:txBody>
      </p:sp>
      <p:graphicFrame>
        <p:nvGraphicFramePr>
          <p:cNvPr id="307" name="Shape 307"/>
          <p:cNvGraphicFramePr/>
          <p:nvPr/>
        </p:nvGraphicFramePr>
        <p:xfrm>
          <a:off x="387900" y="1447800"/>
          <a:ext cx="3000000" cy="3000000"/>
        </p:xfrm>
        <a:graphic>
          <a:graphicData uri="http://schemas.openxmlformats.org/drawingml/2006/table">
            <a:tbl>
              <a:tblPr>
                <a:noFill/>
                <a:tableStyleId>{F3D6271D-471E-4EEF-87E4-818BCF1F19DF}</a:tableStyleId>
              </a:tblPr>
              <a:tblGrid>
                <a:gridCol w="1515275"/>
                <a:gridCol w="6852925"/>
              </a:tblGrid>
              <a:tr h="381000">
                <a:tc>
                  <a:txBody>
                    <a:bodyPr>
                      <a:noAutofit/>
                    </a:bodyPr>
                    <a:lstStyle/>
                    <a:p>
                      <a:pPr lvl="0" rtl="0">
                        <a:lnSpc>
                          <a:spcPct val="115000"/>
                        </a:lnSpc>
                        <a:spcBef>
                          <a:spcPts val="0"/>
                        </a:spcBef>
                        <a:spcAft>
                          <a:spcPts val="1600"/>
                        </a:spcAft>
                        <a:buNone/>
                      </a:pPr>
                      <a:r>
                        <a:rPr b="1" lang="en" sz="1800">
                          <a:solidFill>
                            <a:srgbClr val="FFFFFF"/>
                          </a:solidFill>
                          <a:latin typeface="Roboto"/>
                          <a:ea typeface="Roboto"/>
                          <a:cs typeface="Roboto"/>
                          <a:sym typeface="Roboto"/>
                        </a:rPr>
                        <a:t>Goals</a:t>
                      </a:r>
                    </a:p>
                  </a:txBody>
                  <a:tcPr marT="0" marB="0" marR="0" marL="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indent="-342900" lvl="0" marL="457200" rtl="0">
                        <a:spcBef>
                          <a:spcPts val="0"/>
                        </a:spcBef>
                        <a:spcAft>
                          <a:spcPts val="1600"/>
                        </a:spcAft>
                        <a:buClr>
                          <a:srgbClr val="FFFFFF"/>
                        </a:buClr>
                        <a:buSzPct val="100000"/>
                        <a:buFont typeface="Roboto"/>
                        <a:buChar char="●"/>
                      </a:pPr>
                      <a:r>
                        <a:rPr lang="en" sz="1800">
                          <a:solidFill>
                            <a:srgbClr val="FFFFFF"/>
                          </a:solidFill>
                          <a:latin typeface="Roboto"/>
                          <a:ea typeface="Roboto"/>
                          <a:cs typeface="Roboto"/>
                          <a:sym typeface="Roboto"/>
                        </a:rPr>
                        <a:t>Improve </a:t>
                      </a:r>
                      <a:r>
                        <a:rPr lang="en" sz="1800">
                          <a:solidFill>
                            <a:schemeClr val="dk1"/>
                          </a:solidFill>
                          <a:latin typeface="Roboto"/>
                          <a:ea typeface="Roboto"/>
                          <a:cs typeface="Roboto"/>
                          <a:sym typeface="Roboto"/>
                        </a:rPr>
                        <a:t>response time, </a:t>
                      </a:r>
                      <a:r>
                        <a:rPr lang="en" sz="1800">
                          <a:solidFill>
                            <a:srgbClr val="FFFFFF"/>
                          </a:solidFill>
                          <a:latin typeface="Roboto"/>
                          <a:ea typeface="Roboto"/>
                          <a:cs typeface="Roboto"/>
                          <a:sym typeface="Roboto"/>
                        </a:rPr>
                        <a:t>throughput, storage cost</a:t>
                      </a:r>
                    </a:p>
                    <a:p>
                      <a:pPr indent="-342900" lvl="0" marL="457200" rtl="0">
                        <a:spcBef>
                          <a:spcPts val="0"/>
                        </a:spcBef>
                        <a:spcAft>
                          <a:spcPts val="1600"/>
                        </a:spcAft>
                        <a:buClr>
                          <a:srgbClr val="FFFFFF"/>
                        </a:buClr>
                        <a:buSzPct val="100000"/>
                        <a:buFont typeface="Roboto"/>
                        <a:buChar char="●"/>
                      </a:pPr>
                      <a:r>
                        <a:rPr lang="en" sz="1800">
                          <a:solidFill>
                            <a:srgbClr val="FFFFFF"/>
                          </a:solidFill>
                          <a:latin typeface="Roboto"/>
                          <a:ea typeface="Roboto"/>
                          <a:cs typeface="Roboto"/>
                          <a:sym typeface="Roboto"/>
                        </a:rPr>
                        <a:t>Predictable, adaptive (short and long term), allow human intervention</a:t>
                      </a:r>
                    </a:p>
                  </a:txBody>
                  <a:tcPr marT="0" marB="0" marR="0" marL="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r h="381000">
                <a:tc>
                  <a:txBody>
                    <a:bodyPr>
                      <a:noAutofit/>
                    </a:bodyPr>
                    <a:lstStyle/>
                    <a:p>
                      <a:pPr lvl="0" rtl="0">
                        <a:lnSpc>
                          <a:spcPct val="115000"/>
                        </a:lnSpc>
                        <a:spcBef>
                          <a:spcPts val="0"/>
                        </a:spcBef>
                        <a:spcAft>
                          <a:spcPts val="1600"/>
                        </a:spcAft>
                        <a:buNone/>
                      </a:pPr>
                      <a:r>
                        <a:rPr b="1" lang="en" sz="1800">
                          <a:solidFill>
                            <a:srgbClr val="FFFFFF"/>
                          </a:solidFill>
                          <a:latin typeface="Roboto"/>
                          <a:ea typeface="Roboto"/>
                          <a:cs typeface="Roboto"/>
                          <a:sym typeface="Roboto"/>
                        </a:rPr>
                        <a:t>How?</a:t>
                      </a:r>
                    </a:p>
                  </a:txBody>
                  <a:tcPr marT="0" marB="0" marR="0" marL="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Humans</a:t>
                      </a:r>
                    </a:p>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Adaptive systems</a:t>
                      </a:r>
                    </a:p>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Smart algorithms</a:t>
                      </a:r>
                    </a:p>
                  </a:txBody>
                  <a:tcPr marT="0" marB="0" marR="0" marL="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r h="381000">
                <a:tc>
                  <a:txBody>
                    <a:bodyPr>
                      <a:noAutofit/>
                    </a:bodyPr>
                    <a:lstStyle/>
                    <a:p>
                      <a:pPr lvl="0" rtl="0">
                        <a:lnSpc>
                          <a:spcPct val="115000"/>
                        </a:lnSpc>
                        <a:spcBef>
                          <a:spcPts val="0"/>
                        </a:spcBef>
                        <a:spcAft>
                          <a:spcPts val="1600"/>
                        </a:spcAft>
                        <a:buNone/>
                      </a:pPr>
                      <a:r>
                        <a:rPr b="1" lang="en" sz="1800">
                          <a:solidFill>
                            <a:srgbClr val="FFFFFF"/>
                          </a:solidFill>
                          <a:latin typeface="Roboto"/>
                          <a:ea typeface="Roboto"/>
                          <a:cs typeface="Roboto"/>
                          <a:sym typeface="Roboto"/>
                        </a:rPr>
                        <a:t>Example adaptations</a:t>
                      </a:r>
                    </a:p>
                  </a:txBody>
                  <a:tcPr marT="0" marB="0" marR="0" marL="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Cache disk blocks in memory</a:t>
                      </a:r>
                    </a:p>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Cached query results</a:t>
                      </a:r>
                    </a:p>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Data organization, e.g. partition on a different key</a:t>
                      </a:r>
                    </a:p>
                    <a:p>
                      <a:pPr indent="-342900" lvl="0" marL="457200" rtl="0">
                        <a:spcBef>
                          <a:spcPts val="0"/>
                        </a:spcBef>
                        <a:spcAft>
                          <a:spcPts val="1600"/>
                        </a:spcAft>
                        <a:buClr>
                          <a:srgbClr val="FFFFFF"/>
                        </a:buClr>
                        <a:buSzPct val="100000"/>
                        <a:buFont typeface="Roboto"/>
                      </a:pPr>
                      <a:r>
                        <a:rPr lang="en" sz="1800">
                          <a:solidFill>
                            <a:srgbClr val="FFFFFF"/>
                          </a:solidFill>
                          <a:latin typeface="Roboto"/>
                          <a:ea typeface="Roboto"/>
                          <a:cs typeface="Roboto"/>
                          <a:sym typeface="Roboto"/>
                        </a:rPr>
                        <a:t>Secondary structures, e.g. b-tree and r-tree indexes</a:t>
                      </a:r>
                    </a:p>
                  </a:txBody>
                  <a:tcPr marT="0" marB="0" marR="0" marL="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Tiled, in-memory materialized views</a:t>
            </a:r>
          </a:p>
        </p:txBody>
      </p:sp>
      <p:sp>
        <p:nvSpPr>
          <p:cNvPr id="313" name="Shape 313"/>
          <p:cNvSpPr txBox="1"/>
          <p:nvPr>
            <p:ph idx="1" type="body"/>
          </p:nvPr>
        </p:nvSpPr>
        <p:spPr>
          <a:xfrm>
            <a:off x="387900" y="4474374"/>
            <a:ext cx="8368200" cy="323100"/>
          </a:xfrm>
          <a:prstGeom prst="rect">
            <a:avLst/>
          </a:prstGeom>
        </p:spPr>
        <p:txBody>
          <a:bodyPr anchorCtr="0" anchor="t" bIns="91425" lIns="91425" rIns="91425" wrap="square" tIns="91425">
            <a:noAutofit/>
          </a:bodyPr>
          <a:lstStyle/>
          <a:p>
            <a:pPr lvl="0" rtl="0">
              <a:spcBef>
                <a:spcPts val="0"/>
              </a:spcBef>
              <a:buNone/>
            </a:pPr>
            <a:r>
              <a:rPr lang="en"/>
              <a:t>A vision for an adaptive data system (we’re not there yet)</a:t>
            </a:r>
          </a:p>
        </p:txBody>
      </p:sp>
      <p:grpSp>
        <p:nvGrpSpPr>
          <p:cNvPr id="314" name="Shape 314"/>
          <p:cNvGrpSpPr/>
          <p:nvPr/>
        </p:nvGrpSpPr>
        <p:grpSpPr>
          <a:xfrm>
            <a:off x="852402" y="1471025"/>
            <a:ext cx="6085452" cy="2912781"/>
            <a:chOff x="3848100" y="1701850"/>
            <a:chExt cx="4530900" cy="2168700"/>
          </a:xfrm>
        </p:grpSpPr>
        <p:sp>
          <p:nvSpPr>
            <p:cNvPr id="315" name="Shape 315"/>
            <p:cNvSpPr/>
            <p:nvPr/>
          </p:nvSpPr>
          <p:spPr>
            <a:xfrm>
              <a:off x="3848100" y="1701850"/>
              <a:ext cx="4530900" cy="21687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16" name="Shape 316"/>
            <p:cNvSpPr/>
            <p:nvPr/>
          </p:nvSpPr>
          <p:spPr>
            <a:xfrm>
              <a:off x="4126382" y="2400521"/>
              <a:ext cx="1102200" cy="1265400"/>
            </a:xfrm>
            <a:prstGeom prst="rect">
              <a:avLst/>
            </a:prstGeom>
            <a:solidFill>
              <a:srgbClr val="D8F0FA"/>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17" name="Shape 317"/>
            <p:cNvSpPr/>
            <p:nvPr/>
          </p:nvSpPr>
          <p:spPr>
            <a:xfrm>
              <a:off x="7082563" y="2400521"/>
              <a:ext cx="1102200" cy="1265400"/>
            </a:xfrm>
            <a:prstGeom prst="rect">
              <a:avLst/>
            </a:prstGeom>
            <a:solidFill>
              <a:srgbClr val="D8F0FA"/>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18" name="Shape 318"/>
            <p:cNvSpPr/>
            <p:nvPr/>
          </p:nvSpPr>
          <p:spPr>
            <a:xfrm>
              <a:off x="5552280" y="2400521"/>
              <a:ext cx="1102200" cy="1265400"/>
            </a:xfrm>
            <a:prstGeom prst="rect">
              <a:avLst/>
            </a:prstGeom>
            <a:solidFill>
              <a:srgbClr val="D8F0FA"/>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19" name="Shape 319"/>
            <p:cNvSpPr/>
            <p:nvPr/>
          </p:nvSpPr>
          <p:spPr>
            <a:xfrm>
              <a:off x="6531266" y="3408996"/>
              <a:ext cx="1457400" cy="138000"/>
            </a:xfrm>
            <a:prstGeom prst="rect">
              <a:avLst/>
            </a:prstGeom>
            <a:solidFill>
              <a:srgbClr val="818A8F"/>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0" name="Shape 320"/>
            <p:cNvSpPr/>
            <p:nvPr/>
          </p:nvSpPr>
          <p:spPr>
            <a:xfrm>
              <a:off x="4310619" y="3408996"/>
              <a:ext cx="2028600" cy="138000"/>
            </a:xfrm>
            <a:prstGeom prst="rect">
              <a:avLst/>
            </a:prstGeom>
            <a:solidFill>
              <a:srgbClr val="818A8F"/>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1" name="Shape 321"/>
            <p:cNvSpPr/>
            <p:nvPr/>
          </p:nvSpPr>
          <p:spPr>
            <a:xfrm>
              <a:off x="6240488" y="2530085"/>
              <a:ext cx="354900" cy="138000"/>
            </a:xfrm>
            <a:prstGeom prst="rect">
              <a:avLst/>
            </a:prstGeom>
            <a:solidFill>
              <a:srgbClr val="69BE28"/>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2" name="Shape 322"/>
            <p:cNvSpPr/>
            <p:nvPr/>
          </p:nvSpPr>
          <p:spPr>
            <a:xfrm>
              <a:off x="4218395" y="2523514"/>
              <a:ext cx="271800" cy="138000"/>
            </a:xfrm>
            <a:prstGeom prst="rect">
              <a:avLst/>
            </a:prstGeom>
            <a:solidFill>
              <a:srgbClr val="69BE28"/>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baseline="30000" i="0" sz="1400" u="none" cap="none" strike="noStrike">
                <a:solidFill>
                  <a:srgbClr val="FFFFFF"/>
                </a:solidFill>
                <a:latin typeface="Arial"/>
                <a:ea typeface="Arial"/>
                <a:cs typeface="Arial"/>
                <a:sym typeface="Arial"/>
              </a:endParaRPr>
            </a:p>
          </p:txBody>
        </p:sp>
        <p:sp>
          <p:nvSpPr>
            <p:cNvPr id="323" name="Shape 323"/>
            <p:cNvSpPr/>
            <p:nvPr/>
          </p:nvSpPr>
          <p:spPr>
            <a:xfrm>
              <a:off x="5697311" y="2528512"/>
              <a:ext cx="324300" cy="138000"/>
            </a:xfrm>
            <a:prstGeom prst="rect">
              <a:avLst/>
            </a:prstGeom>
            <a:solidFill>
              <a:srgbClr val="69BE28"/>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4" name="Shape 324"/>
            <p:cNvSpPr/>
            <p:nvPr/>
          </p:nvSpPr>
          <p:spPr>
            <a:xfrm>
              <a:off x="7778250" y="2528512"/>
              <a:ext cx="210300" cy="138000"/>
            </a:xfrm>
            <a:prstGeom prst="rect">
              <a:avLst/>
            </a:prstGeom>
            <a:solidFill>
              <a:srgbClr val="69BE28"/>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5" name="Shape 325"/>
            <p:cNvSpPr/>
            <p:nvPr/>
          </p:nvSpPr>
          <p:spPr>
            <a:xfrm>
              <a:off x="5385578" y="2666348"/>
              <a:ext cx="953400" cy="742800"/>
            </a:xfrm>
            <a:custGeom>
              <a:pathLst>
                <a:path extrusionOk="0" h="120000" w="120000">
                  <a:moveTo>
                    <a:pt x="0" y="120000"/>
                  </a:moveTo>
                  <a:lnTo>
                    <a:pt x="40450" y="0"/>
                  </a:lnTo>
                  <a:lnTo>
                    <a:pt x="79550" y="0"/>
                  </a:lnTo>
                  <a:lnTo>
                    <a:pt x="120000" y="120000"/>
                  </a:lnTo>
                  <a:close/>
                </a:path>
              </a:pathLst>
            </a:custGeom>
            <a:solidFill>
              <a:srgbClr val="CDD0D2">
                <a:alpha val="2863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1E1E1E"/>
                </a:buClr>
                <a:buFont typeface="Arial"/>
                <a:buNone/>
              </a:pPr>
              <a:r>
                <a:t/>
              </a:r>
              <a:endParaRPr b="0" i="0" sz="1400" u="none" cap="none" strike="noStrike">
                <a:solidFill>
                  <a:srgbClr val="1E1E1E"/>
                </a:solidFill>
                <a:latin typeface="Arial"/>
                <a:ea typeface="Arial"/>
                <a:cs typeface="Arial"/>
                <a:sym typeface="Arial"/>
              </a:endParaRPr>
            </a:p>
          </p:txBody>
        </p:sp>
        <p:sp>
          <p:nvSpPr>
            <p:cNvPr id="326" name="Shape 326"/>
            <p:cNvSpPr/>
            <p:nvPr/>
          </p:nvSpPr>
          <p:spPr>
            <a:xfrm>
              <a:off x="6240192" y="2665559"/>
              <a:ext cx="908700" cy="743700"/>
            </a:xfrm>
            <a:custGeom>
              <a:pathLst>
                <a:path extrusionOk="0" h="120000" w="120000">
                  <a:moveTo>
                    <a:pt x="0" y="455"/>
                  </a:moveTo>
                  <a:lnTo>
                    <a:pt x="38761" y="119772"/>
                  </a:lnTo>
                  <a:lnTo>
                    <a:pt x="120000" y="120000"/>
                  </a:lnTo>
                  <a:lnTo>
                    <a:pt x="46738" y="0"/>
                  </a:lnTo>
                  <a:lnTo>
                    <a:pt x="0" y="455"/>
                  </a:lnTo>
                  <a:close/>
                </a:path>
              </a:pathLst>
            </a:custGeom>
            <a:solidFill>
              <a:srgbClr val="CDD0D2">
                <a:alpha val="2863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7" name="Shape 327"/>
            <p:cNvSpPr/>
            <p:nvPr/>
          </p:nvSpPr>
          <p:spPr>
            <a:xfrm>
              <a:off x="7532442" y="2664156"/>
              <a:ext cx="455100" cy="747900"/>
            </a:xfrm>
            <a:custGeom>
              <a:pathLst>
                <a:path extrusionOk="0" h="120000" w="120000">
                  <a:moveTo>
                    <a:pt x="65183" y="0"/>
                  </a:moveTo>
                  <a:lnTo>
                    <a:pt x="0" y="119322"/>
                  </a:lnTo>
                  <a:lnTo>
                    <a:pt x="119261" y="120000"/>
                  </a:lnTo>
                  <a:cubicBezTo>
                    <a:pt x="119505" y="80077"/>
                    <a:pt x="119755" y="40150"/>
                    <a:pt x="120000" y="227"/>
                  </a:cubicBezTo>
                  <a:lnTo>
                    <a:pt x="65183" y="0"/>
                  </a:lnTo>
                  <a:close/>
                </a:path>
              </a:pathLst>
            </a:custGeom>
            <a:solidFill>
              <a:srgbClr val="CDD0D2">
                <a:alpha val="2863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8" name="Shape 328"/>
            <p:cNvSpPr/>
            <p:nvPr/>
          </p:nvSpPr>
          <p:spPr>
            <a:xfrm>
              <a:off x="7189714" y="2528512"/>
              <a:ext cx="301800" cy="138000"/>
            </a:xfrm>
            <a:prstGeom prst="rect">
              <a:avLst/>
            </a:prstGeom>
            <a:solidFill>
              <a:srgbClr val="69BE28"/>
            </a:solidFill>
            <a:ln>
              <a:noFill/>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29" name="Shape 329"/>
            <p:cNvSpPr/>
            <p:nvPr/>
          </p:nvSpPr>
          <p:spPr>
            <a:xfrm>
              <a:off x="6862438" y="2661350"/>
              <a:ext cx="671400" cy="744900"/>
            </a:xfrm>
            <a:custGeom>
              <a:pathLst>
                <a:path extrusionOk="0" h="120000" w="120000">
                  <a:moveTo>
                    <a:pt x="58244" y="450"/>
                  </a:moveTo>
                  <a:lnTo>
                    <a:pt x="0" y="120000"/>
                  </a:lnTo>
                  <a:lnTo>
                    <a:pt x="120000" y="120000"/>
                  </a:lnTo>
                  <a:lnTo>
                    <a:pt x="112216" y="0"/>
                  </a:lnTo>
                  <a:lnTo>
                    <a:pt x="58244" y="450"/>
                  </a:lnTo>
                  <a:close/>
                </a:path>
              </a:pathLst>
            </a:custGeom>
            <a:solidFill>
              <a:srgbClr val="CDD0D2">
                <a:alpha val="2863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30" name="Shape 330"/>
            <p:cNvSpPr/>
            <p:nvPr/>
          </p:nvSpPr>
          <p:spPr>
            <a:xfrm>
              <a:off x="4217538" y="2659947"/>
              <a:ext cx="528000" cy="750600"/>
            </a:xfrm>
            <a:custGeom>
              <a:pathLst>
                <a:path extrusionOk="0" h="120000" w="120000">
                  <a:moveTo>
                    <a:pt x="0" y="0"/>
                  </a:moveTo>
                  <a:lnTo>
                    <a:pt x="21383" y="120000"/>
                  </a:lnTo>
                  <a:lnTo>
                    <a:pt x="120000" y="120000"/>
                  </a:lnTo>
                  <a:lnTo>
                    <a:pt x="61916" y="0"/>
                  </a:lnTo>
                  <a:lnTo>
                    <a:pt x="0" y="0"/>
                  </a:lnTo>
                  <a:close/>
                </a:path>
              </a:pathLst>
            </a:custGeom>
            <a:solidFill>
              <a:srgbClr val="CDD0D2">
                <a:alpha val="2863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31" name="Shape 331"/>
            <p:cNvSpPr/>
            <p:nvPr/>
          </p:nvSpPr>
          <p:spPr>
            <a:xfrm>
              <a:off x="4826462" y="1843832"/>
              <a:ext cx="220200" cy="220200"/>
            </a:xfrm>
            <a:prstGeom prst="ellipse">
              <a:avLst/>
            </a:prstGeom>
            <a:no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32" name="Shape 332"/>
            <p:cNvSpPr/>
            <p:nvPr/>
          </p:nvSpPr>
          <p:spPr>
            <a:xfrm>
              <a:off x="4215860" y="2061963"/>
              <a:ext cx="720900" cy="461700"/>
            </a:xfrm>
            <a:custGeom>
              <a:pathLst>
                <a:path extrusionOk="0" h="120000" w="120000">
                  <a:moveTo>
                    <a:pt x="0" y="119450"/>
                  </a:moveTo>
                  <a:lnTo>
                    <a:pt x="120000" y="0"/>
                  </a:lnTo>
                  <a:lnTo>
                    <a:pt x="45177" y="120000"/>
                  </a:lnTo>
                  <a:lnTo>
                    <a:pt x="0" y="119450"/>
                  </a:lnTo>
                  <a:close/>
                </a:path>
              </a:pathLst>
            </a:custGeom>
            <a:solidFill>
              <a:srgbClr val="D6E2E9">
                <a:alpha val="4196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33" name="Shape 333"/>
            <p:cNvSpPr/>
            <p:nvPr/>
          </p:nvSpPr>
          <p:spPr>
            <a:xfrm>
              <a:off x="4748018" y="2064081"/>
              <a:ext cx="631800" cy="1344900"/>
            </a:xfrm>
            <a:custGeom>
              <a:pathLst>
                <a:path extrusionOk="0" h="120000" w="120000">
                  <a:moveTo>
                    <a:pt x="0" y="119811"/>
                  </a:moveTo>
                  <a:lnTo>
                    <a:pt x="35033" y="0"/>
                  </a:lnTo>
                  <a:lnTo>
                    <a:pt x="120000" y="120000"/>
                  </a:lnTo>
                  <a:lnTo>
                    <a:pt x="0" y="119811"/>
                  </a:lnTo>
                  <a:close/>
                </a:path>
              </a:pathLst>
            </a:custGeom>
            <a:solidFill>
              <a:srgbClr val="E1F5D1">
                <a:alpha val="4000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sp>
          <p:nvSpPr>
            <p:cNvPr id="334" name="Shape 334"/>
            <p:cNvSpPr/>
            <p:nvPr/>
          </p:nvSpPr>
          <p:spPr>
            <a:xfrm>
              <a:off x="4936711" y="2066199"/>
              <a:ext cx="1083300" cy="463800"/>
            </a:xfrm>
            <a:custGeom>
              <a:pathLst>
                <a:path extrusionOk="0" h="120000" w="120000">
                  <a:moveTo>
                    <a:pt x="84305" y="120000"/>
                  </a:moveTo>
                  <a:lnTo>
                    <a:pt x="0" y="0"/>
                  </a:lnTo>
                  <a:lnTo>
                    <a:pt x="120000" y="120000"/>
                  </a:lnTo>
                  <a:lnTo>
                    <a:pt x="84305" y="120000"/>
                  </a:lnTo>
                  <a:close/>
                </a:path>
              </a:pathLst>
            </a:custGeom>
            <a:solidFill>
              <a:srgbClr val="D6E2E9">
                <a:alpha val="41960"/>
              </a:srgbClr>
            </a:solidFill>
            <a:ln cap="flat" cmpd="sng" w="9525">
              <a:solidFill>
                <a:srgbClr val="818A8F"/>
              </a:solidFill>
              <a:prstDash val="solid"/>
              <a:bevel/>
              <a:headEnd len="med" w="med" type="none"/>
              <a:tailEnd len="med" w="med" type="none"/>
            </a:ln>
          </p:spPr>
          <p:txBody>
            <a:bodyPr anchorCtr="0" anchor="t" bIns="68625" lIns="68625" rIns="68625" wrap="square" tIns="68625">
              <a:noAutofit/>
            </a:bodyPr>
            <a:lstStyle/>
            <a:p>
              <a:pPr indent="0" lvl="0" marL="0" marR="0" rtl="0" algn="l">
                <a:lnSpc>
                  <a:spcPct val="100000"/>
                </a:lnSpc>
                <a:spcBef>
                  <a:spcPts val="0"/>
                </a:spcBef>
                <a:spcAft>
                  <a:spcPts val="0"/>
                </a:spcAft>
                <a:buClr>
                  <a:srgbClr val="FFFFFF"/>
                </a:buClr>
                <a:buFont typeface="Arial"/>
                <a:buNone/>
              </a:pPr>
              <a:r>
                <a:t/>
              </a:r>
              <a:endParaRPr b="0" i="0" sz="1400" u="none" cap="none" strike="noStrike">
                <a:solidFill>
                  <a:srgbClr val="FFFFFF"/>
                </a:solidFill>
                <a:latin typeface="Arial"/>
                <a:ea typeface="Arial"/>
                <a:cs typeface="Arial"/>
                <a:sym typeface="Arial"/>
              </a:endParaRPr>
            </a:p>
          </p:txBody>
        </p:sp>
      </p:grpSp>
      <p:sp>
        <p:nvSpPr>
          <p:cNvPr id="335" name="Shape 335"/>
          <p:cNvSpPr/>
          <p:nvPr/>
        </p:nvSpPr>
        <p:spPr>
          <a:xfrm>
            <a:off x="7169400" y="4213300"/>
            <a:ext cx="1362000" cy="558900"/>
          </a:xfrm>
          <a:prstGeom prst="wedgeEllipseCallout">
            <a:avLst>
              <a:gd fmla="val -103543" name="adj1"/>
              <a:gd fmla="val -114940"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rPr>
              <a:t>tables on disk</a:t>
            </a:r>
          </a:p>
        </p:txBody>
      </p:sp>
      <p:sp>
        <p:nvSpPr>
          <p:cNvPr id="336" name="Shape 336"/>
          <p:cNvSpPr/>
          <p:nvPr/>
        </p:nvSpPr>
        <p:spPr>
          <a:xfrm>
            <a:off x="6729425" y="1104325"/>
            <a:ext cx="2028600" cy="614100"/>
          </a:xfrm>
          <a:prstGeom prst="wedgeEllipseCallout">
            <a:avLst>
              <a:gd fmla="val -63200" name="adj1"/>
              <a:gd fmla="val 207018" name="adj2"/>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solidFill>
                  <a:srgbClr val="FFFFFF"/>
                </a:solidFill>
              </a:rPr>
              <a:t>in-memory materializations</a:t>
            </a:r>
          </a:p>
        </p:txBody>
      </p:sp>
      <p:sp>
        <p:nvSpPr>
          <p:cNvPr id="337" name="Shape 337"/>
          <p:cNvSpPr txBox="1"/>
          <p:nvPr/>
        </p:nvSpPr>
        <p:spPr>
          <a:xfrm>
            <a:off x="2695000" y="1566025"/>
            <a:ext cx="3584100" cy="393300"/>
          </a:xfrm>
          <a:prstGeom prst="rect">
            <a:avLst/>
          </a:prstGeom>
          <a:solidFill>
            <a:srgbClr val="F7F7F7"/>
          </a:solid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x</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n</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GROUP BY </a:t>
            </a:r>
            <a:r>
              <a:rPr lang="en" sz="1200">
                <a:solidFill>
                  <a:schemeClr val="accent4"/>
                </a:solidFill>
                <a:latin typeface="Roboto Mono"/>
                <a:ea typeface="Roboto Mono"/>
                <a:cs typeface="Roboto Mono"/>
                <a:sym typeface="Roboto Mono"/>
              </a:rPr>
              <a:t>x</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Building materialized views</a:t>
            </a:r>
          </a:p>
        </p:txBody>
      </p:sp>
      <p:sp>
        <p:nvSpPr>
          <p:cNvPr id="343" name="Shape 343"/>
          <p:cNvSpPr txBox="1"/>
          <p:nvPr>
            <p:ph idx="1" type="body"/>
          </p:nvPr>
        </p:nvSpPr>
        <p:spPr>
          <a:xfrm>
            <a:off x="387900" y="1776900"/>
            <a:ext cx="8368200" cy="3079500"/>
          </a:xfrm>
          <a:prstGeom prst="rect">
            <a:avLst/>
          </a:prstGeom>
        </p:spPr>
        <p:txBody>
          <a:bodyPr anchorCtr="0" anchor="t" bIns="91425" lIns="91425" rIns="91425" wrap="square" tIns="91425">
            <a:noAutofit/>
          </a:bodyPr>
          <a:lstStyle/>
          <a:p>
            <a:pPr lvl="0" rtl="0">
              <a:spcBef>
                <a:spcPts val="0"/>
              </a:spcBef>
              <a:buNone/>
            </a:pPr>
            <a:r>
              <a:rPr lang="en"/>
              <a:t>Challenges:</a:t>
            </a:r>
          </a:p>
          <a:p>
            <a:pPr indent="-342900" lvl="0" marL="457200" rtl="0">
              <a:spcBef>
                <a:spcPts val="0"/>
              </a:spcBef>
            </a:pPr>
            <a:r>
              <a:rPr b="1" lang="en"/>
              <a:t>Design</a:t>
            </a:r>
            <a:r>
              <a:rPr lang="en"/>
              <a:t>  Which materializations to create?</a:t>
            </a:r>
          </a:p>
          <a:p>
            <a:pPr indent="-342900" lvl="0" marL="457200" rtl="0">
              <a:spcBef>
                <a:spcPts val="0"/>
              </a:spcBef>
            </a:pPr>
            <a:r>
              <a:rPr b="1" lang="en"/>
              <a:t>Populate</a:t>
            </a:r>
            <a:r>
              <a:rPr lang="en"/>
              <a:t>  Load them with data</a:t>
            </a:r>
          </a:p>
          <a:p>
            <a:pPr indent="-342900" lvl="0" marL="457200" rtl="0">
              <a:spcBef>
                <a:spcPts val="0"/>
              </a:spcBef>
            </a:pPr>
            <a:r>
              <a:rPr b="1" lang="en"/>
              <a:t>Maintain</a:t>
            </a:r>
            <a:r>
              <a:rPr lang="en"/>
              <a:t>  Incrementally populate when data changes</a:t>
            </a:r>
          </a:p>
          <a:p>
            <a:pPr indent="-342900" lvl="0" marL="457200" rtl="0">
              <a:spcBef>
                <a:spcPts val="0"/>
              </a:spcBef>
            </a:pPr>
            <a:r>
              <a:rPr b="1" lang="en"/>
              <a:t>Rewrite</a:t>
            </a:r>
            <a:r>
              <a:rPr lang="en"/>
              <a:t>  Transparently rewrite queries to use materializations</a:t>
            </a:r>
          </a:p>
          <a:p>
            <a:pPr indent="-342900" lvl="0" marL="457200" rtl="0">
              <a:spcBef>
                <a:spcPts val="0"/>
              </a:spcBef>
            </a:pPr>
            <a:r>
              <a:rPr b="1" lang="en"/>
              <a:t>Adapt</a:t>
            </a:r>
            <a:r>
              <a:rPr lang="en"/>
              <a:t>  Design and populate new materializations, drop unused ones</a:t>
            </a:r>
          </a:p>
          <a:p>
            <a:pPr indent="-342900" lvl="0" marL="457200" rtl="0">
              <a:spcBef>
                <a:spcPts val="0"/>
              </a:spcBef>
            </a:pPr>
            <a:r>
              <a:rPr b="1" lang="en"/>
              <a:t>Express</a:t>
            </a:r>
            <a:r>
              <a:rPr lang="en"/>
              <a:t>  Need a rich algebra, to model how data is derived</a:t>
            </a:r>
          </a:p>
          <a:p>
            <a:pPr lvl="0" rtl="0">
              <a:spcBef>
                <a:spcPts val="0"/>
              </a:spcBef>
              <a:buNone/>
            </a:pPr>
            <a:r>
              <a:rPr lang="en"/>
              <a:t>Initial focus: summary tables (materialized views over star schemas)</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nvSpPr>
        <p:spPr>
          <a:xfrm>
            <a:off x="4026425" y="3425400"/>
            <a:ext cx="3846600" cy="14565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CREATE LATTICE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t</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COUNT</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s</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units</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s</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Time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timeId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Customers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c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customerId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Products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p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productId</a:t>
            </a:r>
            <a:r>
              <a:rPr lang="en" sz="1200">
                <a:latin typeface="Roboto Mono"/>
                <a:ea typeface="Roboto Mono"/>
                <a:cs typeface="Roboto Mono"/>
                <a:sym typeface="Roboto Mono"/>
              </a:rPr>
              <a:t>)</a:t>
            </a:r>
            <a:r>
              <a:rPr lang="en" sz="1200">
                <a:latin typeface="Roboto Mono"/>
                <a:ea typeface="Roboto Mono"/>
                <a:cs typeface="Roboto Mono"/>
                <a:sym typeface="Roboto Mono"/>
              </a:rPr>
              <a:t>;</a:t>
            </a:r>
          </a:p>
        </p:txBody>
      </p:sp>
      <p:sp>
        <p:nvSpPr>
          <p:cNvPr id="349" name="Shape 34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Designing summary tables via lattices</a:t>
            </a:r>
          </a:p>
        </p:txBody>
      </p:sp>
      <p:sp>
        <p:nvSpPr>
          <p:cNvPr id="350" name="Shape 350"/>
          <p:cNvSpPr txBox="1"/>
          <p:nvPr/>
        </p:nvSpPr>
        <p:spPr>
          <a:xfrm>
            <a:off x="387900" y="1489825"/>
            <a:ext cx="4239900" cy="16590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CREATE MATERIALIZED VIEW </a:t>
            </a:r>
            <a:r>
              <a:rPr lang="en" sz="1200">
                <a:solidFill>
                  <a:schemeClr val="accent4"/>
                </a:solidFill>
                <a:latin typeface="Roboto Mono"/>
                <a:ea typeface="Roboto Mono"/>
                <a:cs typeface="Roboto Mono"/>
                <a:sym typeface="Roboto Mono"/>
              </a:rPr>
              <a:t>SalesYearZipcode </a:t>
            </a:r>
            <a:r>
              <a:rPr b="1" lang="en" sz="1200">
                <a:solidFill>
                  <a:schemeClr val="accent2"/>
                </a:solidFill>
                <a:latin typeface="Roboto Mono"/>
                <a:ea typeface="Roboto Mono"/>
                <a:cs typeface="Roboto Mono"/>
                <a:sym typeface="Roboto Mono"/>
              </a:rPr>
              <a:t>AS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t</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year</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state</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zipcode</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COUNT</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units</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s</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Time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timeId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Customers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c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customerId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GROUP BY </a:t>
            </a:r>
            <a:r>
              <a:rPr lang="en" sz="1200">
                <a:solidFill>
                  <a:srgbClr val="FF00FF"/>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a:solidFill>
                  <a:srgbClr val="FF00FF"/>
                </a:solidFill>
                <a:latin typeface="Roboto Mono"/>
                <a:ea typeface="Roboto Mono"/>
                <a:cs typeface="Roboto Mono"/>
                <a:sym typeface="Roboto Mono"/>
              </a:rPr>
              <a:t>2</a:t>
            </a:r>
            <a:r>
              <a:rPr lang="en" sz="1200">
                <a:latin typeface="Roboto Mono"/>
                <a:ea typeface="Roboto Mono"/>
                <a:cs typeface="Roboto Mono"/>
                <a:sym typeface="Roboto Mono"/>
              </a:rPr>
              <a:t>, </a:t>
            </a:r>
            <a:r>
              <a:rPr lang="en" sz="1200">
                <a:solidFill>
                  <a:srgbClr val="FF00FF"/>
                </a:solidFill>
                <a:latin typeface="Roboto Mono"/>
                <a:ea typeface="Roboto Mono"/>
                <a:cs typeface="Roboto Mono"/>
                <a:sym typeface="Roboto Mono"/>
              </a:rPr>
              <a:t>3</a:t>
            </a:r>
            <a:r>
              <a:rPr lang="en" sz="1200">
                <a:latin typeface="Roboto Mono"/>
                <a:ea typeface="Roboto Mono"/>
                <a:cs typeface="Roboto Mono"/>
                <a:sym typeface="Roboto Mono"/>
              </a:rPr>
              <a:t>;</a:t>
            </a:r>
          </a:p>
        </p:txBody>
      </p:sp>
      <p:cxnSp>
        <p:nvCxnSpPr>
          <p:cNvPr id="351" name="Shape 351"/>
          <p:cNvCxnSpPr>
            <a:stCxn id="348" idx="0"/>
            <a:endCxn id="350" idx="3"/>
          </p:cNvCxnSpPr>
          <p:nvPr/>
        </p:nvCxnSpPr>
        <p:spPr>
          <a:xfrm flipH="1" rot="5400000">
            <a:off x="4735775" y="2211450"/>
            <a:ext cx="1106100" cy="1321800"/>
          </a:xfrm>
          <a:prstGeom prst="curvedConnector2">
            <a:avLst/>
          </a:prstGeom>
          <a:noFill/>
          <a:ln cap="flat" cmpd="sng" w="76200">
            <a:solidFill>
              <a:srgbClr val="FFFF00"/>
            </a:solidFill>
            <a:prstDash val="solid"/>
            <a:round/>
            <a:headEnd len="lg" w="lg" type="none"/>
            <a:tailEnd len="lg" w="lg" type="stealth"/>
          </a:ln>
        </p:spPr>
      </p:cxnSp>
      <p:sp>
        <p:nvSpPr>
          <p:cNvPr id="352" name="Shape 352"/>
          <p:cNvSpPr/>
          <p:nvPr/>
        </p:nvSpPr>
        <p:spPr>
          <a:xfrm>
            <a:off x="5646209" y="1753726"/>
            <a:ext cx="2901000" cy="1595700"/>
          </a:xfrm>
          <a:prstGeom prst="rect">
            <a:avLst/>
          </a:prstGeom>
          <a:noFill/>
          <a:ln>
            <a:noFill/>
          </a:ln>
        </p:spPr>
        <p:txBody>
          <a:bodyPr anchorCtr="0" anchor="b" bIns="91425" lIns="91425" rIns="91425" wrap="square" tIns="91425">
            <a:noAutofit/>
          </a:bodyPr>
          <a:lstStyle/>
          <a:p>
            <a:pPr lvl="0" rtl="0">
              <a:spcBef>
                <a:spcPts val="0"/>
              </a:spcBef>
              <a:buNone/>
            </a:pPr>
            <a:r>
              <a:t/>
            </a:r>
            <a:endParaRPr>
              <a:solidFill>
                <a:srgbClr val="FFFFFF"/>
              </a:solidFill>
            </a:endParaRPr>
          </a:p>
        </p:txBody>
      </p:sp>
      <p:cxnSp>
        <p:nvCxnSpPr>
          <p:cNvPr id="353" name="Shape 353"/>
          <p:cNvCxnSpPr>
            <a:stCxn id="354" idx="4"/>
            <a:endCxn id="355" idx="1"/>
          </p:cNvCxnSpPr>
          <p:nvPr/>
        </p:nvCxnSpPr>
        <p:spPr>
          <a:xfrm>
            <a:off x="6780202" y="2228596"/>
            <a:ext cx="324600" cy="165300"/>
          </a:xfrm>
          <a:prstGeom prst="straightConnector1">
            <a:avLst/>
          </a:prstGeom>
          <a:noFill/>
          <a:ln cap="flat" cmpd="sng" w="19050">
            <a:solidFill>
              <a:schemeClr val="dk1"/>
            </a:solidFill>
            <a:prstDash val="solid"/>
            <a:round/>
            <a:headEnd len="lg" w="lg" type="none"/>
            <a:tailEnd len="lg" w="lg" type="triangle"/>
          </a:ln>
        </p:spPr>
      </p:cxnSp>
      <p:sp>
        <p:nvSpPr>
          <p:cNvPr id="355" name="Shape 355"/>
          <p:cNvSpPr/>
          <p:nvPr/>
        </p:nvSpPr>
        <p:spPr>
          <a:xfrm>
            <a:off x="6975782" y="2337254"/>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product</a:t>
            </a:r>
          </a:p>
        </p:txBody>
      </p:sp>
      <p:sp>
        <p:nvSpPr>
          <p:cNvPr id="356" name="Shape 356"/>
          <p:cNvSpPr/>
          <p:nvPr/>
        </p:nvSpPr>
        <p:spPr>
          <a:xfrm>
            <a:off x="7546498" y="2829787"/>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product class</a:t>
            </a:r>
          </a:p>
        </p:txBody>
      </p:sp>
      <p:sp>
        <p:nvSpPr>
          <p:cNvPr id="354" name="Shape 354"/>
          <p:cNvSpPr/>
          <p:nvPr/>
        </p:nvSpPr>
        <p:spPr>
          <a:xfrm>
            <a:off x="6340102" y="1842796"/>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sales</a:t>
            </a:r>
          </a:p>
        </p:txBody>
      </p:sp>
      <p:cxnSp>
        <p:nvCxnSpPr>
          <p:cNvPr id="357" name="Shape 357"/>
          <p:cNvCxnSpPr>
            <a:stCxn id="355" idx="4"/>
            <a:endCxn id="356" idx="1"/>
          </p:cNvCxnSpPr>
          <p:nvPr/>
        </p:nvCxnSpPr>
        <p:spPr>
          <a:xfrm>
            <a:off x="7415882" y="2723054"/>
            <a:ext cx="259500" cy="163200"/>
          </a:xfrm>
          <a:prstGeom prst="straightConnector1">
            <a:avLst/>
          </a:prstGeom>
          <a:noFill/>
          <a:ln cap="flat" cmpd="sng" w="19050">
            <a:solidFill>
              <a:schemeClr val="dk1"/>
            </a:solidFill>
            <a:prstDash val="solid"/>
            <a:round/>
            <a:headEnd len="lg" w="lg" type="none"/>
            <a:tailEnd len="lg" w="lg" type="triangle"/>
          </a:ln>
        </p:spPr>
      </p:cxnSp>
      <p:sp>
        <p:nvSpPr>
          <p:cNvPr id="358" name="Shape 358"/>
          <p:cNvSpPr/>
          <p:nvPr/>
        </p:nvSpPr>
        <p:spPr>
          <a:xfrm>
            <a:off x="5749116" y="2314581"/>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700">
                <a:solidFill>
                  <a:srgbClr val="FFFFFF"/>
                </a:solidFill>
                <a:latin typeface="Roboto"/>
                <a:ea typeface="Roboto"/>
                <a:cs typeface="Roboto"/>
                <a:sym typeface="Roboto"/>
              </a:rPr>
              <a:t>customers</a:t>
            </a:r>
          </a:p>
        </p:txBody>
      </p:sp>
      <p:cxnSp>
        <p:nvCxnSpPr>
          <p:cNvPr id="359" name="Shape 359"/>
          <p:cNvCxnSpPr>
            <a:stCxn id="354" idx="4"/>
            <a:endCxn id="358" idx="7"/>
          </p:cNvCxnSpPr>
          <p:nvPr/>
        </p:nvCxnSpPr>
        <p:spPr>
          <a:xfrm flipH="1">
            <a:off x="6500302" y="2228596"/>
            <a:ext cx="279900" cy="142500"/>
          </a:xfrm>
          <a:prstGeom prst="straightConnector1">
            <a:avLst/>
          </a:prstGeom>
          <a:noFill/>
          <a:ln cap="flat" cmpd="sng" w="19050">
            <a:solidFill>
              <a:schemeClr val="dk1"/>
            </a:solidFill>
            <a:prstDash val="solid"/>
            <a:round/>
            <a:headEnd len="lg" w="lg" type="none"/>
            <a:tailEnd len="lg" w="lg" type="triangle"/>
          </a:ln>
        </p:spPr>
      </p:cxnSp>
      <p:sp>
        <p:nvSpPr>
          <p:cNvPr id="360" name="Shape 360"/>
          <p:cNvSpPr/>
          <p:nvPr/>
        </p:nvSpPr>
        <p:spPr>
          <a:xfrm>
            <a:off x="6340102" y="2786366"/>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rPr>
              <a:t>time</a:t>
            </a:r>
          </a:p>
        </p:txBody>
      </p:sp>
      <p:cxnSp>
        <p:nvCxnSpPr>
          <p:cNvPr id="361" name="Shape 361"/>
          <p:cNvCxnSpPr>
            <a:stCxn id="354" idx="4"/>
            <a:endCxn id="360" idx="0"/>
          </p:cNvCxnSpPr>
          <p:nvPr/>
        </p:nvCxnSpPr>
        <p:spPr>
          <a:xfrm>
            <a:off x="6780202" y="2228596"/>
            <a:ext cx="0" cy="557700"/>
          </a:xfrm>
          <a:prstGeom prst="straightConnector1">
            <a:avLst/>
          </a:prstGeom>
          <a:noFill/>
          <a:ln cap="flat" cmpd="sng" w="19050">
            <a:solidFill>
              <a:schemeClr val="dk1"/>
            </a:solidFill>
            <a:prstDash val="solid"/>
            <a:round/>
            <a:headEnd len="lg" w="lg"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87900" y="458025"/>
            <a:ext cx="8368200" cy="1241700"/>
          </a:xfrm>
          <a:prstGeom prst="rect">
            <a:avLst/>
          </a:prstGeom>
        </p:spPr>
        <p:txBody>
          <a:bodyPr anchorCtr="0" anchor="b" bIns="91425" lIns="91425" rIns="91425" wrap="square" tIns="91425">
            <a:noAutofit/>
          </a:bodyPr>
          <a:lstStyle/>
          <a:p>
            <a:pPr lvl="0" rtl="0">
              <a:spcBef>
                <a:spcPts val="0"/>
              </a:spcBef>
              <a:buNone/>
            </a:pPr>
            <a:r>
              <a:rPr lang="en"/>
              <a:t>Many possible</a:t>
            </a:r>
            <a:br>
              <a:rPr lang="en"/>
            </a:br>
            <a:r>
              <a:rPr lang="en"/>
              <a:t>summary</a:t>
            </a:r>
            <a:br>
              <a:rPr lang="en"/>
            </a:br>
            <a:r>
              <a:rPr lang="en"/>
              <a:t>tables</a:t>
            </a:r>
          </a:p>
        </p:txBody>
      </p:sp>
      <p:sp>
        <p:nvSpPr>
          <p:cNvPr id="367" name="Shape 367"/>
          <p:cNvSpPr/>
          <p:nvPr/>
        </p:nvSpPr>
        <p:spPr>
          <a:xfrm>
            <a:off x="162750" y="3531533"/>
            <a:ext cx="1254600" cy="1414200"/>
          </a:xfrm>
          <a:prstGeom prst="rect">
            <a:avLst/>
          </a:prstGeom>
          <a:solidFill>
            <a:srgbClr val="CFE7F5"/>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t" bIns="68625" lIns="68625" rIns="68625" wrap="square" tIns="68625">
            <a:noAutofit/>
          </a:bodyPr>
          <a:lstStyle/>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Key</a:t>
            </a:r>
          </a:p>
          <a:p>
            <a:pPr indent="0" lvl="0" marL="0" marR="0" rtl="0" algn="l">
              <a:lnSpc>
                <a:spcPct val="100000"/>
              </a:lnSpc>
              <a:spcBef>
                <a:spcPts val="0"/>
              </a:spcBef>
              <a:spcAft>
                <a:spcPts val="0"/>
              </a:spcAft>
              <a:buClr>
                <a:srgbClr val="000000"/>
              </a:buClr>
              <a:buFont typeface="Arial"/>
              <a:buNone/>
            </a:pPr>
            <a:r>
              <a:t/>
            </a:r>
            <a:endParaRPr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z zipcode (43k)</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s state (50)</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g gender (2)</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y year (5)</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m month (12)</a:t>
            </a:r>
          </a:p>
        </p:txBody>
      </p:sp>
      <p:cxnSp>
        <p:nvCxnSpPr>
          <p:cNvPr id="368" name="Shape 368"/>
          <p:cNvCxnSpPr/>
          <p:nvPr/>
        </p:nvCxnSpPr>
        <p:spPr>
          <a:xfrm rot="10800000">
            <a:off x="2366254" y="1624918"/>
            <a:ext cx="2514600" cy="2668500"/>
          </a:xfrm>
          <a:prstGeom prst="straightConnector1">
            <a:avLst/>
          </a:prstGeom>
          <a:noFill/>
          <a:ln cap="flat" cmpd="sng" w="25400">
            <a:solidFill>
              <a:srgbClr val="69BE28"/>
            </a:solidFill>
            <a:prstDash val="dashDot"/>
            <a:miter lim="8000"/>
            <a:headEnd len="med" w="med" type="none"/>
            <a:tailEnd len="med" w="med" type="none"/>
          </a:ln>
          <a:effectLst>
            <a:outerShdw blurRad="38100" rotWithShape="0" dir="5400000" dist="20000">
              <a:srgbClr val="000000">
                <a:alpha val="37650"/>
              </a:srgbClr>
            </a:outerShdw>
          </a:effectLst>
        </p:spPr>
      </p:cxnSp>
      <p:cxnSp>
        <p:nvCxnSpPr>
          <p:cNvPr id="369" name="Shape 369"/>
          <p:cNvCxnSpPr/>
          <p:nvPr/>
        </p:nvCxnSpPr>
        <p:spPr>
          <a:xfrm flipH="1" rot="10800000">
            <a:off x="4969589" y="2336894"/>
            <a:ext cx="342300" cy="1870500"/>
          </a:xfrm>
          <a:prstGeom prst="straightConnector1">
            <a:avLst/>
          </a:prstGeom>
          <a:noFill/>
          <a:ln cap="flat" cmpd="sng" w="25400">
            <a:solidFill>
              <a:srgbClr val="69BE28"/>
            </a:solidFill>
            <a:prstDash val="dashDot"/>
            <a:miter lim="8000"/>
            <a:headEnd len="med" w="med" type="none"/>
            <a:tailEnd len="med" w="med" type="none"/>
          </a:ln>
          <a:effectLst>
            <a:outerShdw blurRad="38100" rotWithShape="0" dir="5400000" dist="20000">
              <a:srgbClr val="000000">
                <a:alpha val="37650"/>
              </a:srgbClr>
            </a:outerShdw>
          </a:effectLst>
        </p:spPr>
      </p:cxnSp>
      <p:cxnSp>
        <p:nvCxnSpPr>
          <p:cNvPr id="370" name="Shape 370"/>
          <p:cNvCxnSpPr/>
          <p:nvPr/>
        </p:nvCxnSpPr>
        <p:spPr>
          <a:xfrm rot="10800000">
            <a:off x="1561215" y="2249518"/>
            <a:ext cx="3376800" cy="2023500"/>
          </a:xfrm>
          <a:prstGeom prst="straightConnector1">
            <a:avLst/>
          </a:prstGeom>
          <a:noFill/>
          <a:ln cap="flat" cmpd="sng" w="25400">
            <a:solidFill>
              <a:srgbClr val="69BE28"/>
            </a:solidFill>
            <a:prstDash val="dashDot"/>
            <a:miter lim="8000"/>
            <a:headEnd len="med" w="med" type="none"/>
            <a:tailEnd len="med" w="med" type="none"/>
          </a:ln>
          <a:effectLst>
            <a:outerShdw blurRad="38100" rotWithShape="0" dir="5400000" dist="20000">
              <a:srgbClr val="000000">
                <a:alpha val="37650"/>
              </a:srgbClr>
            </a:outerShdw>
          </a:effectLst>
        </p:spPr>
      </p:cxnSp>
      <p:cxnSp>
        <p:nvCxnSpPr>
          <p:cNvPr id="371" name="Shape 371"/>
          <p:cNvCxnSpPr/>
          <p:nvPr/>
        </p:nvCxnSpPr>
        <p:spPr>
          <a:xfrm rot="10800000">
            <a:off x="3671010" y="1691861"/>
            <a:ext cx="1262100" cy="2584800"/>
          </a:xfrm>
          <a:prstGeom prst="straightConnector1">
            <a:avLst/>
          </a:prstGeom>
          <a:noFill/>
          <a:ln cap="flat" cmpd="sng" w="25400">
            <a:solidFill>
              <a:srgbClr val="69BE28"/>
            </a:solidFill>
            <a:prstDash val="dashDot"/>
            <a:miter lim="8000"/>
            <a:headEnd len="med" w="med" type="none"/>
            <a:tailEnd len="med" w="med" type="none"/>
          </a:ln>
          <a:effectLst>
            <a:outerShdw blurRad="38100" rotWithShape="0" dir="5400000" dist="20000">
              <a:srgbClr val="000000">
                <a:alpha val="37650"/>
              </a:srgbClr>
            </a:outerShdw>
          </a:effectLst>
        </p:spPr>
      </p:cxnSp>
      <p:cxnSp>
        <p:nvCxnSpPr>
          <p:cNvPr id="372" name="Shape 372"/>
          <p:cNvCxnSpPr/>
          <p:nvPr/>
        </p:nvCxnSpPr>
        <p:spPr>
          <a:xfrm rot="10800000">
            <a:off x="5265608" y="2338545"/>
            <a:ext cx="2089200" cy="1241700"/>
          </a:xfrm>
          <a:prstGeom prst="straightConnector1">
            <a:avLst/>
          </a:prstGeom>
          <a:noFill/>
          <a:ln cap="flat" cmpd="sng" w="25400">
            <a:solidFill>
              <a:srgbClr val="69BE28"/>
            </a:solidFill>
            <a:prstDash val="dashDot"/>
            <a:miter lim="8000"/>
            <a:headEnd len="med" w="med" type="none"/>
            <a:tailEnd len="med" w="med" type="none"/>
          </a:ln>
          <a:effectLst>
            <a:outerShdw blurRad="38100" rotWithShape="0" dir="5400000" dist="20000">
              <a:srgbClr val="000000">
                <a:alpha val="37650"/>
              </a:srgbClr>
            </a:outerShdw>
          </a:effectLst>
        </p:spPr>
      </p:cxnSp>
      <p:cxnSp>
        <p:nvCxnSpPr>
          <p:cNvPr id="373" name="Shape 373"/>
          <p:cNvCxnSpPr/>
          <p:nvPr/>
        </p:nvCxnSpPr>
        <p:spPr>
          <a:xfrm rot="10800000">
            <a:off x="5263168" y="2310316"/>
            <a:ext cx="2934900" cy="668400"/>
          </a:xfrm>
          <a:prstGeom prst="straightConnector1">
            <a:avLst/>
          </a:prstGeom>
          <a:noFill/>
          <a:ln cap="flat" cmpd="sng" w="25400">
            <a:solidFill>
              <a:srgbClr val="69BE28"/>
            </a:solidFill>
            <a:prstDash val="solid"/>
            <a:bevel/>
            <a:headEnd len="med" w="med" type="none"/>
            <a:tailEnd len="med" w="med" type="none"/>
          </a:ln>
        </p:spPr>
      </p:cxnSp>
      <p:cxnSp>
        <p:nvCxnSpPr>
          <p:cNvPr id="374" name="Shape 374"/>
          <p:cNvCxnSpPr/>
          <p:nvPr/>
        </p:nvCxnSpPr>
        <p:spPr>
          <a:xfrm rot="10800000">
            <a:off x="8181803" y="2339938"/>
            <a:ext cx="0" cy="636300"/>
          </a:xfrm>
          <a:prstGeom prst="straightConnector1">
            <a:avLst/>
          </a:prstGeom>
          <a:noFill/>
          <a:ln cap="flat" cmpd="sng" w="25400">
            <a:solidFill>
              <a:srgbClr val="69BE28"/>
            </a:solidFill>
            <a:prstDash val="solid"/>
            <a:bevel/>
            <a:headEnd len="med" w="med" type="none"/>
            <a:tailEnd len="med" w="med" type="none"/>
          </a:ln>
        </p:spPr>
      </p:cxnSp>
      <p:cxnSp>
        <p:nvCxnSpPr>
          <p:cNvPr id="375" name="Shape 375"/>
          <p:cNvCxnSpPr/>
          <p:nvPr/>
        </p:nvCxnSpPr>
        <p:spPr>
          <a:xfrm rot="10800000">
            <a:off x="4851788" y="784187"/>
            <a:ext cx="2586900" cy="849300"/>
          </a:xfrm>
          <a:prstGeom prst="straightConnector1">
            <a:avLst/>
          </a:prstGeom>
          <a:noFill/>
          <a:ln cap="flat" cmpd="sng" w="25400">
            <a:solidFill>
              <a:srgbClr val="69BE28"/>
            </a:solidFill>
            <a:prstDash val="solid"/>
            <a:bevel/>
            <a:headEnd len="med" w="med" type="none"/>
            <a:tailEnd len="med" w="med" type="none"/>
          </a:ln>
        </p:spPr>
      </p:cxnSp>
      <p:cxnSp>
        <p:nvCxnSpPr>
          <p:cNvPr id="376" name="Shape 376"/>
          <p:cNvCxnSpPr/>
          <p:nvPr/>
        </p:nvCxnSpPr>
        <p:spPr>
          <a:xfrm rot="10800000">
            <a:off x="4865302" y="796738"/>
            <a:ext cx="1319100" cy="829800"/>
          </a:xfrm>
          <a:prstGeom prst="straightConnector1">
            <a:avLst/>
          </a:prstGeom>
          <a:noFill/>
          <a:ln cap="flat" cmpd="sng" w="25400">
            <a:solidFill>
              <a:srgbClr val="69BE28"/>
            </a:solidFill>
            <a:prstDash val="solid"/>
            <a:bevel/>
            <a:headEnd len="med" w="med" type="none"/>
            <a:tailEnd len="med" w="med" type="none"/>
          </a:ln>
        </p:spPr>
      </p:cxnSp>
      <p:cxnSp>
        <p:nvCxnSpPr>
          <p:cNvPr id="377" name="Shape 377"/>
          <p:cNvCxnSpPr/>
          <p:nvPr/>
        </p:nvCxnSpPr>
        <p:spPr>
          <a:xfrm rot="10800000">
            <a:off x="4890352" y="797564"/>
            <a:ext cx="0" cy="828300"/>
          </a:xfrm>
          <a:prstGeom prst="straightConnector1">
            <a:avLst/>
          </a:prstGeom>
          <a:noFill/>
          <a:ln cap="flat" cmpd="sng" w="25400">
            <a:solidFill>
              <a:srgbClr val="69BE28"/>
            </a:solidFill>
            <a:prstDash val="solid"/>
            <a:bevel/>
            <a:headEnd len="med" w="med" type="none"/>
            <a:tailEnd len="med" w="med" type="none"/>
          </a:ln>
        </p:spPr>
      </p:cxnSp>
      <p:cxnSp>
        <p:nvCxnSpPr>
          <p:cNvPr id="378" name="Shape 378"/>
          <p:cNvCxnSpPr/>
          <p:nvPr/>
        </p:nvCxnSpPr>
        <p:spPr>
          <a:xfrm flipH="1" rot="10800000">
            <a:off x="3669498" y="775396"/>
            <a:ext cx="1228800" cy="814200"/>
          </a:xfrm>
          <a:prstGeom prst="straightConnector1">
            <a:avLst/>
          </a:prstGeom>
          <a:noFill/>
          <a:ln cap="flat" cmpd="sng" w="25400">
            <a:solidFill>
              <a:srgbClr val="69BE28"/>
            </a:solidFill>
            <a:prstDash val="solid"/>
            <a:bevel/>
            <a:headEnd len="med" w="med" type="none"/>
            <a:tailEnd len="med" w="med" type="none"/>
          </a:ln>
        </p:spPr>
      </p:cxnSp>
      <p:cxnSp>
        <p:nvCxnSpPr>
          <p:cNvPr id="379" name="Shape 379"/>
          <p:cNvCxnSpPr/>
          <p:nvPr/>
        </p:nvCxnSpPr>
        <p:spPr>
          <a:xfrm flipH="1" rot="10800000">
            <a:off x="2428548" y="768425"/>
            <a:ext cx="2469600" cy="846300"/>
          </a:xfrm>
          <a:prstGeom prst="straightConnector1">
            <a:avLst/>
          </a:prstGeom>
          <a:noFill/>
          <a:ln cap="flat" cmpd="sng" w="25400">
            <a:solidFill>
              <a:srgbClr val="69BE28"/>
            </a:solidFill>
            <a:prstDash val="solid"/>
            <a:bevel/>
            <a:headEnd len="med" w="med" type="none"/>
            <a:tailEnd len="med" w="med" type="none"/>
          </a:ln>
        </p:spPr>
      </p:cxnSp>
      <p:sp>
        <p:nvSpPr>
          <p:cNvPr id="380" name="Shape 380"/>
          <p:cNvSpPr/>
          <p:nvPr/>
        </p:nvSpPr>
        <p:spPr>
          <a:xfrm>
            <a:off x="4409242" y="637175"/>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68625" lIns="68625" rIns="68625" wrap="square" tIns="68625">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 1</a:t>
            </a:r>
          </a:p>
        </p:txBody>
      </p:sp>
      <p:cxnSp>
        <p:nvCxnSpPr>
          <p:cNvPr id="381" name="Shape 381"/>
          <p:cNvCxnSpPr/>
          <p:nvPr/>
        </p:nvCxnSpPr>
        <p:spPr>
          <a:xfrm rot="10800000">
            <a:off x="4893159" y="4254668"/>
            <a:ext cx="0" cy="551700"/>
          </a:xfrm>
          <a:prstGeom prst="straightConnector1">
            <a:avLst/>
          </a:prstGeom>
          <a:noFill/>
          <a:ln cap="flat" cmpd="sng" w="25400">
            <a:solidFill>
              <a:srgbClr val="69BE28"/>
            </a:solidFill>
            <a:prstDash val="solid"/>
            <a:bevel/>
            <a:headEnd len="med" w="med" type="none"/>
            <a:tailEnd len="med" w="med" type="none"/>
          </a:ln>
        </p:spPr>
      </p:cxnSp>
      <p:cxnSp>
        <p:nvCxnSpPr>
          <p:cNvPr id="382" name="Shape 382"/>
          <p:cNvCxnSpPr/>
          <p:nvPr/>
        </p:nvCxnSpPr>
        <p:spPr>
          <a:xfrm flipH="1" rot="10800000">
            <a:off x="7393179" y="2929085"/>
            <a:ext cx="834000" cy="686400"/>
          </a:xfrm>
          <a:prstGeom prst="straightConnector1">
            <a:avLst/>
          </a:prstGeom>
          <a:noFill/>
          <a:ln cap="flat" cmpd="sng" w="25400">
            <a:solidFill>
              <a:srgbClr val="69BE28"/>
            </a:solidFill>
            <a:prstDash val="solid"/>
            <a:bevel/>
            <a:headEnd len="med" w="med" type="none"/>
            <a:tailEnd len="med" w="med" type="none"/>
          </a:ln>
        </p:spPr>
      </p:cxnSp>
      <p:cxnSp>
        <p:nvCxnSpPr>
          <p:cNvPr id="383" name="Shape 383"/>
          <p:cNvCxnSpPr/>
          <p:nvPr/>
        </p:nvCxnSpPr>
        <p:spPr>
          <a:xfrm flipH="1" rot="10800000">
            <a:off x="1608956" y="1568470"/>
            <a:ext cx="830700" cy="663900"/>
          </a:xfrm>
          <a:prstGeom prst="straightConnector1">
            <a:avLst/>
          </a:prstGeom>
          <a:noFill/>
          <a:ln cap="flat" cmpd="sng" w="25400">
            <a:solidFill>
              <a:srgbClr val="69BE28"/>
            </a:solidFill>
            <a:prstDash val="solid"/>
            <a:bevel/>
            <a:headEnd len="med" w="med" type="none"/>
            <a:tailEnd len="med" w="med" type="none"/>
          </a:ln>
        </p:spPr>
      </p:cxnSp>
      <p:cxnSp>
        <p:nvCxnSpPr>
          <p:cNvPr id="384" name="Shape 384"/>
          <p:cNvCxnSpPr/>
          <p:nvPr/>
        </p:nvCxnSpPr>
        <p:spPr>
          <a:xfrm flipH="1" rot="10800000">
            <a:off x="1630855" y="1592104"/>
            <a:ext cx="1984500" cy="637200"/>
          </a:xfrm>
          <a:prstGeom prst="straightConnector1">
            <a:avLst/>
          </a:prstGeom>
          <a:noFill/>
          <a:ln cap="flat" cmpd="sng" w="25400">
            <a:solidFill>
              <a:srgbClr val="69BE28"/>
            </a:solidFill>
            <a:prstDash val="solid"/>
            <a:bevel/>
            <a:headEnd len="med" w="med" type="none"/>
            <a:tailEnd len="med" w="med" type="none"/>
          </a:ln>
        </p:spPr>
      </p:cxnSp>
      <p:cxnSp>
        <p:nvCxnSpPr>
          <p:cNvPr id="385" name="Shape 385"/>
          <p:cNvCxnSpPr/>
          <p:nvPr/>
        </p:nvCxnSpPr>
        <p:spPr>
          <a:xfrm rot="10800000">
            <a:off x="7402792" y="1641327"/>
            <a:ext cx="814500" cy="636900"/>
          </a:xfrm>
          <a:prstGeom prst="straightConnector1">
            <a:avLst/>
          </a:prstGeom>
          <a:noFill/>
          <a:ln cap="flat" cmpd="sng" w="25400">
            <a:solidFill>
              <a:srgbClr val="69BE28"/>
            </a:solidFill>
            <a:prstDash val="solid"/>
            <a:bevel/>
            <a:headEnd len="med" w="med" type="none"/>
            <a:tailEnd len="med" w="med" type="none"/>
          </a:ln>
        </p:spPr>
      </p:cxnSp>
      <p:cxnSp>
        <p:nvCxnSpPr>
          <p:cNvPr id="386" name="Shape 386"/>
          <p:cNvCxnSpPr/>
          <p:nvPr/>
        </p:nvCxnSpPr>
        <p:spPr>
          <a:xfrm rot="10800000">
            <a:off x="6161328" y="1649067"/>
            <a:ext cx="2053500" cy="621300"/>
          </a:xfrm>
          <a:prstGeom prst="straightConnector1">
            <a:avLst/>
          </a:prstGeom>
          <a:noFill/>
          <a:ln cap="flat" cmpd="sng" w="25400">
            <a:solidFill>
              <a:srgbClr val="69BE28"/>
            </a:solidFill>
            <a:prstDash val="solid"/>
            <a:bevel/>
            <a:headEnd len="med" w="med" type="none"/>
            <a:tailEnd len="med" w="med" type="none"/>
          </a:ln>
        </p:spPr>
      </p:cxnSp>
      <p:cxnSp>
        <p:nvCxnSpPr>
          <p:cNvPr id="387" name="Shape 387"/>
          <p:cNvCxnSpPr/>
          <p:nvPr/>
        </p:nvCxnSpPr>
        <p:spPr>
          <a:xfrm flipH="1" rot="10800000">
            <a:off x="5225259" y="1628444"/>
            <a:ext cx="986700" cy="638100"/>
          </a:xfrm>
          <a:prstGeom prst="straightConnector1">
            <a:avLst/>
          </a:prstGeom>
          <a:noFill/>
          <a:ln cap="flat" cmpd="sng" w="25400">
            <a:solidFill>
              <a:srgbClr val="69BE28"/>
            </a:solidFill>
            <a:prstDash val="solid"/>
            <a:bevel/>
            <a:headEnd len="med" w="med" type="none"/>
            <a:tailEnd len="med" w="med" type="none"/>
          </a:ln>
        </p:spPr>
      </p:cxnSp>
      <p:cxnSp>
        <p:nvCxnSpPr>
          <p:cNvPr id="388" name="Shape 388"/>
          <p:cNvCxnSpPr/>
          <p:nvPr/>
        </p:nvCxnSpPr>
        <p:spPr>
          <a:xfrm rot="10800000">
            <a:off x="4856387" y="1627012"/>
            <a:ext cx="410700" cy="640800"/>
          </a:xfrm>
          <a:prstGeom prst="straightConnector1">
            <a:avLst/>
          </a:prstGeom>
          <a:noFill/>
          <a:ln cap="flat" cmpd="sng" w="25400">
            <a:solidFill>
              <a:srgbClr val="69BE28"/>
            </a:solidFill>
            <a:prstDash val="solid"/>
            <a:bevel/>
            <a:headEnd len="med" w="med" type="none"/>
            <a:tailEnd len="med" w="med" type="none"/>
          </a:ln>
        </p:spPr>
      </p:cxnSp>
      <p:cxnSp>
        <p:nvCxnSpPr>
          <p:cNvPr id="389" name="Shape 389"/>
          <p:cNvCxnSpPr/>
          <p:nvPr/>
        </p:nvCxnSpPr>
        <p:spPr>
          <a:xfrm flipH="1" rot="10800000">
            <a:off x="4892055" y="3655803"/>
            <a:ext cx="2506200" cy="616200"/>
          </a:xfrm>
          <a:prstGeom prst="straightConnector1">
            <a:avLst/>
          </a:prstGeom>
          <a:noFill/>
          <a:ln cap="flat" cmpd="sng" w="25400">
            <a:solidFill>
              <a:srgbClr val="69BE28"/>
            </a:solidFill>
            <a:prstDash val="solid"/>
            <a:bevel/>
            <a:headEnd len="med" w="med" type="none"/>
            <a:tailEnd len="med" w="med" type="none"/>
          </a:ln>
        </p:spPr>
      </p:cxnSp>
      <p:sp>
        <p:nvSpPr>
          <p:cNvPr id="390" name="Shape 390"/>
          <p:cNvSpPr/>
          <p:nvPr/>
        </p:nvSpPr>
        <p:spPr>
          <a:xfrm>
            <a:off x="4409242" y="3996001"/>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(z, s, g, y, m) 912k</a:t>
            </a:r>
          </a:p>
        </p:txBody>
      </p:sp>
      <p:sp>
        <p:nvSpPr>
          <p:cNvPr id="391" name="Shape 391"/>
          <p:cNvSpPr/>
          <p:nvPr/>
        </p:nvSpPr>
        <p:spPr>
          <a:xfrm>
            <a:off x="6891142" y="3308978"/>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(s, g, y, m) 6k</a:t>
            </a:r>
          </a:p>
        </p:txBody>
      </p:sp>
      <p:sp>
        <p:nvSpPr>
          <p:cNvPr id="392" name="Shape 392"/>
          <p:cNvSpPr/>
          <p:nvPr/>
        </p:nvSpPr>
        <p:spPr>
          <a:xfrm>
            <a:off x="1927342" y="1351864"/>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43k</a:t>
            </a:r>
          </a:p>
        </p:txBody>
      </p:sp>
      <p:sp>
        <p:nvSpPr>
          <p:cNvPr id="393" name="Shape 393"/>
          <p:cNvSpPr/>
          <p:nvPr/>
        </p:nvSpPr>
        <p:spPr>
          <a:xfrm>
            <a:off x="3168293" y="1351864"/>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(s) 50</a:t>
            </a:r>
          </a:p>
        </p:txBody>
      </p:sp>
      <p:sp>
        <p:nvSpPr>
          <p:cNvPr id="394" name="Shape 394"/>
          <p:cNvSpPr/>
          <p:nvPr/>
        </p:nvSpPr>
        <p:spPr>
          <a:xfrm>
            <a:off x="4409242" y="1351864"/>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2</a:t>
            </a:r>
          </a:p>
        </p:txBody>
      </p:sp>
      <p:sp>
        <p:nvSpPr>
          <p:cNvPr id="395" name="Shape 395"/>
          <p:cNvSpPr/>
          <p:nvPr/>
        </p:nvSpPr>
        <p:spPr>
          <a:xfrm>
            <a:off x="5650192" y="1351864"/>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(y) 5</a:t>
            </a:r>
          </a:p>
        </p:txBody>
      </p:sp>
      <p:sp>
        <p:nvSpPr>
          <p:cNvPr id="396" name="Shape 396"/>
          <p:cNvSpPr/>
          <p:nvPr/>
        </p:nvSpPr>
        <p:spPr>
          <a:xfrm>
            <a:off x="6891142" y="1351864"/>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(m) 12</a:t>
            </a:r>
          </a:p>
        </p:txBody>
      </p:sp>
      <p:sp>
        <p:nvSpPr>
          <p:cNvPr id="397" name="Shape 397"/>
          <p:cNvSpPr/>
          <p:nvPr/>
        </p:nvSpPr>
        <p:spPr>
          <a:xfrm>
            <a:off x="4409242" y="4759354"/>
            <a:ext cx="990000" cy="319500"/>
          </a:xfrm>
          <a:prstGeom prst="rect">
            <a:avLst/>
          </a:prstGeom>
          <a:solidFill>
            <a:srgbClr val="1E1E1E"/>
          </a:solidFill>
          <a:ln cap="flat" cmpd="sng" w="25400">
            <a:solidFill>
              <a:srgbClr val="69BE28"/>
            </a:solidFill>
            <a:prstDash val="solid"/>
            <a:bevel/>
            <a:headEnd len="med" w="med" type="none"/>
            <a:tailEnd len="med" w="med" type="none"/>
          </a:ln>
        </p:spPr>
        <p:txBody>
          <a:bodyPr anchorCtr="0" anchor="ctr" bIns="68625" lIns="68625" rIns="68625" wrap="square" tIns="68625">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raw 1m</a:t>
            </a:r>
          </a:p>
        </p:txBody>
      </p:sp>
      <p:sp>
        <p:nvSpPr>
          <p:cNvPr id="398" name="Shape 398"/>
          <p:cNvSpPr/>
          <p:nvPr/>
        </p:nvSpPr>
        <p:spPr>
          <a:xfrm>
            <a:off x="7686794" y="1994750"/>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(y, m) 60</a:t>
            </a:r>
          </a:p>
        </p:txBody>
      </p:sp>
      <p:sp>
        <p:nvSpPr>
          <p:cNvPr id="399" name="Shape 399"/>
          <p:cNvSpPr/>
          <p:nvPr/>
        </p:nvSpPr>
        <p:spPr>
          <a:xfrm>
            <a:off x="4763555" y="1994750"/>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y) 10</a:t>
            </a:r>
          </a:p>
        </p:txBody>
      </p:sp>
      <p:sp>
        <p:nvSpPr>
          <p:cNvPr id="400" name="Shape 400"/>
          <p:cNvSpPr/>
          <p:nvPr/>
        </p:nvSpPr>
        <p:spPr>
          <a:xfrm>
            <a:off x="1109506" y="1994750"/>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s) 43.4k</a:t>
            </a:r>
          </a:p>
        </p:txBody>
      </p:sp>
      <p:sp>
        <p:nvSpPr>
          <p:cNvPr id="401" name="Shape 401"/>
          <p:cNvSpPr/>
          <p:nvPr/>
        </p:nvSpPr>
        <p:spPr>
          <a:xfrm>
            <a:off x="7686794" y="2698264"/>
            <a:ext cx="990000" cy="5220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y, m) 120</a:t>
            </a:r>
          </a:p>
        </p:txBody>
      </p:sp>
      <p:sp>
        <p:nvSpPr>
          <p:cNvPr id="402" name="Shape 402"/>
          <p:cNvSpPr/>
          <p:nvPr/>
        </p:nvSpPr>
        <p:spPr>
          <a:xfrm>
            <a:off x="6195900" y="3990525"/>
            <a:ext cx="2220000" cy="963600"/>
          </a:xfrm>
          <a:prstGeom prst="wedgeEllipseCallout">
            <a:avLst>
              <a:gd fmla="val -88234" name="adj1"/>
              <a:gd fmla="val -13996" name="adj2"/>
            </a:avLst>
          </a:prstGeom>
          <a:solidFill>
            <a:schemeClr val="accent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9525" lIns="9525" rIns="9525" wrap="square" tIns="9525">
            <a:noAutofit/>
          </a:bodyPr>
          <a:lstStyle/>
          <a:p>
            <a:pPr indent="0" lvl="0" marL="0" marR="0" rtl="0" algn="ctr">
              <a:lnSpc>
                <a:spcPct val="100000"/>
              </a:lnSpc>
              <a:spcBef>
                <a:spcPts val="0"/>
              </a:spcBef>
              <a:spcAft>
                <a:spcPts val="0"/>
              </a:spcAft>
              <a:buClr>
                <a:srgbClr val="000000"/>
              </a:buClr>
              <a:buSzPct val="25000"/>
              <a:buFont typeface="Arial"/>
              <a:buNone/>
            </a:pPr>
            <a:r>
              <a:rPr i="0" lang="en" sz="1200" u="none" cap="none" strike="noStrike">
                <a:solidFill>
                  <a:srgbClr val="FFFFFF"/>
                </a:solidFill>
                <a:latin typeface="Roboto"/>
                <a:ea typeface="Roboto"/>
                <a:cs typeface="Roboto"/>
                <a:sym typeface="Roboto"/>
              </a:rPr>
              <a:t>Fewer than you would expect, because 5m combinations cannot occur in 1m row table</a:t>
            </a:r>
          </a:p>
        </p:txBody>
      </p:sp>
      <p:sp>
        <p:nvSpPr>
          <p:cNvPr id="403" name="Shape 403"/>
          <p:cNvSpPr/>
          <p:nvPr/>
        </p:nvSpPr>
        <p:spPr>
          <a:xfrm>
            <a:off x="1940700" y="3528375"/>
            <a:ext cx="2053500" cy="963600"/>
          </a:xfrm>
          <a:prstGeom prst="wedgeEllipseCallout">
            <a:avLst>
              <a:gd fmla="val -61307" name="adj1"/>
              <a:gd fmla="val -153667" name="adj2"/>
            </a:avLst>
          </a:prstGeom>
          <a:solidFill>
            <a:schemeClr val="accent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9525" lIns="9525" rIns="9525" wrap="square" tIns="9525">
            <a:noAutofit/>
          </a:bodyPr>
          <a:lstStyle/>
          <a:p>
            <a:pPr indent="0" lvl="0" marL="0" marR="0" rtl="0" algn="ctr">
              <a:lnSpc>
                <a:spcPct val="100000"/>
              </a:lnSpc>
              <a:spcBef>
                <a:spcPts val="0"/>
              </a:spcBef>
              <a:spcAft>
                <a:spcPts val="0"/>
              </a:spcAft>
              <a:buClr>
                <a:srgbClr val="000000"/>
              </a:buClr>
              <a:buSzPct val="25000"/>
              <a:buFont typeface="Arial"/>
              <a:buNone/>
            </a:pPr>
            <a:r>
              <a:rPr i="0" lang="en" sz="1200" u="none" cap="none" strike="noStrike">
                <a:solidFill>
                  <a:srgbClr val="FFFFFF"/>
                </a:solidFill>
                <a:latin typeface="Roboto"/>
                <a:ea typeface="Roboto"/>
                <a:cs typeface="Roboto"/>
                <a:sym typeface="Roboto"/>
              </a:rPr>
              <a:t>Fewer than you would expect, because state depends on zipcode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Algorithm: Design summary tables</a:t>
            </a:r>
          </a:p>
        </p:txBody>
      </p:sp>
      <p:sp>
        <p:nvSpPr>
          <p:cNvPr id="409" name="Shape 40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Given a database with 30 columns, 10M rows. Find X summary tables with under Y rows that improve query response time the most.</a:t>
            </a:r>
          </a:p>
          <a:p>
            <a:pPr lvl="0" rtl="0">
              <a:spcBef>
                <a:spcPts val="0"/>
              </a:spcBef>
              <a:buNone/>
            </a:pPr>
            <a:r>
              <a:rPr lang="en"/>
              <a:t>AdaptiveMonteCarlo algorithm [1]:</a:t>
            </a:r>
          </a:p>
          <a:p>
            <a:pPr indent="-342900" lvl="0" marL="457200" rtl="0">
              <a:spcBef>
                <a:spcPts val="0"/>
              </a:spcBef>
            </a:pPr>
            <a:r>
              <a:rPr lang="en"/>
              <a:t>Based on research [2]</a:t>
            </a:r>
          </a:p>
          <a:p>
            <a:pPr indent="-342900" lvl="0" marL="457200" rtl="0">
              <a:spcBef>
                <a:spcPts val="0"/>
              </a:spcBef>
            </a:pPr>
            <a:r>
              <a:rPr lang="en"/>
              <a:t>Greedy algorithm that takes a combination of summary tables and tries to find the table that yields the greatest cost/benefit improvement</a:t>
            </a:r>
          </a:p>
          <a:p>
            <a:pPr indent="-342900" lvl="0" marL="457200" rtl="0">
              <a:spcBef>
                <a:spcPts val="0"/>
              </a:spcBef>
            </a:pPr>
            <a:r>
              <a:rPr lang="en"/>
              <a:t>Models “benefit” of the table as query time saved over simulated query load</a:t>
            </a:r>
          </a:p>
          <a:p>
            <a:pPr indent="-342900" lvl="0" marL="457200" rtl="0">
              <a:spcBef>
                <a:spcPts val="0"/>
              </a:spcBef>
            </a:pPr>
            <a:r>
              <a:rPr lang="en"/>
              <a:t>The “cost” of a table is its size</a:t>
            </a:r>
          </a:p>
          <a:p>
            <a:pPr lvl="0" rtl="0">
              <a:spcBef>
                <a:spcPts val="0"/>
              </a:spcBef>
              <a:buNone/>
            </a:pPr>
            <a:r>
              <a:t/>
            </a:r>
            <a:endParaRPr/>
          </a:p>
        </p:txBody>
      </p:sp>
      <p:sp>
        <p:nvSpPr>
          <p:cNvPr id="410" name="Shape 410"/>
          <p:cNvSpPr txBox="1"/>
          <p:nvPr/>
        </p:nvSpPr>
        <p:spPr>
          <a:xfrm>
            <a:off x="387900" y="4568725"/>
            <a:ext cx="7117500" cy="8304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rgbClr val="FFFFFF"/>
                </a:solidFill>
                <a:latin typeface="Roboto"/>
                <a:ea typeface="Roboto"/>
                <a:cs typeface="Roboto"/>
                <a:sym typeface="Roboto"/>
              </a:rPr>
              <a:t>[1] org.pentaho.aggdes.algorithm.impl.AdaptiveMonteCarloAlgorithm</a:t>
            </a:r>
          </a:p>
          <a:p>
            <a:pPr lvl="0" rtl="0">
              <a:spcBef>
                <a:spcPts val="0"/>
              </a:spcBef>
              <a:buNone/>
            </a:pPr>
            <a:r>
              <a:rPr lang="en" sz="1200">
                <a:solidFill>
                  <a:srgbClr val="FFFFFF"/>
                </a:solidFill>
                <a:latin typeface="Roboto"/>
                <a:ea typeface="Roboto"/>
                <a:cs typeface="Roboto"/>
                <a:sym typeface="Roboto"/>
              </a:rPr>
              <a:t>[2] Harinarayan, Rajaraman, Ullman (1996). “Implementing data cubes efficiently”</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Lattice (optimized)</a:t>
            </a:r>
          </a:p>
        </p:txBody>
      </p:sp>
      <p:sp>
        <p:nvSpPr>
          <p:cNvPr id="416" name="Shape 416"/>
          <p:cNvSpPr/>
          <p:nvPr/>
        </p:nvSpPr>
        <p:spPr>
          <a:xfrm>
            <a:off x="6946325" y="2664181"/>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17" name="Shape 417"/>
          <p:cNvCxnSpPr/>
          <p:nvPr/>
        </p:nvCxnSpPr>
        <p:spPr>
          <a:xfrm flipH="1" rot="10800000">
            <a:off x="6699988" y="1625436"/>
            <a:ext cx="650400" cy="648900"/>
          </a:xfrm>
          <a:prstGeom prst="straightConnector1">
            <a:avLst/>
          </a:prstGeom>
          <a:noFill/>
          <a:ln cap="flat" cmpd="sng" w="25400">
            <a:solidFill>
              <a:srgbClr val="69BE28"/>
            </a:solidFill>
            <a:prstDash val="solid"/>
            <a:bevel/>
            <a:headEnd len="med" w="med" type="none"/>
            <a:tailEnd len="med" w="med" type="none"/>
          </a:ln>
        </p:spPr>
      </p:cxnSp>
      <p:cxnSp>
        <p:nvCxnSpPr>
          <p:cNvPr id="418" name="Shape 418"/>
          <p:cNvCxnSpPr/>
          <p:nvPr/>
        </p:nvCxnSpPr>
        <p:spPr>
          <a:xfrm rot="10800000">
            <a:off x="6704300" y="2275173"/>
            <a:ext cx="1478100" cy="684300"/>
          </a:xfrm>
          <a:prstGeom prst="straightConnector1">
            <a:avLst/>
          </a:prstGeom>
          <a:noFill/>
          <a:ln cap="flat" cmpd="sng" w="25400">
            <a:solidFill>
              <a:srgbClr val="69BE28"/>
            </a:solidFill>
            <a:prstDash val="solid"/>
            <a:bevel/>
            <a:headEnd len="med" w="med" type="none"/>
            <a:tailEnd len="med" w="med" type="none"/>
          </a:ln>
        </p:spPr>
      </p:cxnSp>
      <p:cxnSp>
        <p:nvCxnSpPr>
          <p:cNvPr id="419" name="Shape 419"/>
          <p:cNvCxnSpPr/>
          <p:nvPr/>
        </p:nvCxnSpPr>
        <p:spPr>
          <a:xfrm rot="10800000">
            <a:off x="8172559" y="2336015"/>
            <a:ext cx="0" cy="636000"/>
          </a:xfrm>
          <a:prstGeom prst="straightConnector1">
            <a:avLst/>
          </a:prstGeom>
          <a:noFill/>
          <a:ln cap="flat" cmpd="sng" w="25400">
            <a:solidFill>
              <a:srgbClr val="69BE28"/>
            </a:solidFill>
            <a:prstDash val="solid"/>
            <a:bevel/>
            <a:headEnd len="med" w="med" type="none"/>
            <a:tailEnd len="med" w="med" type="none"/>
          </a:ln>
        </p:spPr>
      </p:cxnSp>
      <p:cxnSp>
        <p:nvCxnSpPr>
          <p:cNvPr id="420" name="Shape 420"/>
          <p:cNvCxnSpPr/>
          <p:nvPr/>
        </p:nvCxnSpPr>
        <p:spPr>
          <a:xfrm rot="10800000">
            <a:off x="4839813" y="780649"/>
            <a:ext cx="2589000" cy="849000"/>
          </a:xfrm>
          <a:prstGeom prst="straightConnector1">
            <a:avLst/>
          </a:prstGeom>
          <a:noFill/>
          <a:ln cap="flat" cmpd="sng" w="25400">
            <a:solidFill>
              <a:srgbClr val="69BE28"/>
            </a:solidFill>
            <a:prstDash val="solid"/>
            <a:bevel/>
            <a:headEnd len="med" w="med" type="none"/>
            <a:tailEnd len="med" w="med" type="none"/>
          </a:ln>
        </p:spPr>
      </p:cxnSp>
      <p:cxnSp>
        <p:nvCxnSpPr>
          <p:cNvPr id="421" name="Shape 421"/>
          <p:cNvCxnSpPr/>
          <p:nvPr/>
        </p:nvCxnSpPr>
        <p:spPr>
          <a:xfrm rot="10800000">
            <a:off x="4852863" y="792903"/>
            <a:ext cx="1320600" cy="829800"/>
          </a:xfrm>
          <a:prstGeom prst="straightConnector1">
            <a:avLst/>
          </a:prstGeom>
          <a:noFill/>
          <a:ln cap="flat" cmpd="sng" w="25400">
            <a:solidFill>
              <a:srgbClr val="69BE28"/>
            </a:solidFill>
            <a:prstDash val="solid"/>
            <a:bevel/>
            <a:headEnd len="med" w="med" type="none"/>
            <a:tailEnd len="med" w="med" type="none"/>
          </a:ln>
        </p:spPr>
      </p:cxnSp>
      <p:cxnSp>
        <p:nvCxnSpPr>
          <p:cNvPr id="422" name="Shape 422"/>
          <p:cNvCxnSpPr/>
          <p:nvPr/>
        </p:nvCxnSpPr>
        <p:spPr>
          <a:xfrm rot="10800000">
            <a:off x="4878316" y="793729"/>
            <a:ext cx="0" cy="828300"/>
          </a:xfrm>
          <a:prstGeom prst="straightConnector1">
            <a:avLst/>
          </a:prstGeom>
          <a:noFill/>
          <a:ln cap="flat" cmpd="sng" w="25400">
            <a:solidFill>
              <a:srgbClr val="69BE28"/>
            </a:solidFill>
            <a:prstDash val="solid"/>
            <a:bevel/>
            <a:headEnd len="med" w="med" type="none"/>
            <a:tailEnd len="med" w="med" type="none"/>
          </a:ln>
        </p:spPr>
      </p:cxnSp>
      <p:cxnSp>
        <p:nvCxnSpPr>
          <p:cNvPr id="423" name="Shape 423"/>
          <p:cNvCxnSpPr/>
          <p:nvPr/>
        </p:nvCxnSpPr>
        <p:spPr>
          <a:xfrm flipH="1" rot="10800000">
            <a:off x="3656427" y="771572"/>
            <a:ext cx="1229700" cy="814200"/>
          </a:xfrm>
          <a:prstGeom prst="straightConnector1">
            <a:avLst/>
          </a:prstGeom>
          <a:noFill/>
          <a:ln cap="flat" cmpd="sng" w="25400">
            <a:solidFill>
              <a:srgbClr val="69BE28"/>
            </a:solidFill>
            <a:prstDash val="solid"/>
            <a:bevel/>
            <a:headEnd len="med" w="med" type="none"/>
            <a:tailEnd len="med" w="med" type="none"/>
          </a:ln>
        </p:spPr>
      </p:cxnSp>
      <p:cxnSp>
        <p:nvCxnSpPr>
          <p:cNvPr id="424" name="Shape 424"/>
          <p:cNvCxnSpPr/>
          <p:nvPr/>
        </p:nvCxnSpPr>
        <p:spPr>
          <a:xfrm flipH="1" rot="10800000">
            <a:off x="2414425" y="764894"/>
            <a:ext cx="2471700" cy="846000"/>
          </a:xfrm>
          <a:prstGeom prst="straightConnector1">
            <a:avLst/>
          </a:prstGeom>
          <a:noFill/>
          <a:ln cap="flat" cmpd="sng" w="25400">
            <a:solidFill>
              <a:srgbClr val="69BE28"/>
            </a:solidFill>
            <a:prstDash val="solid"/>
            <a:bevel/>
            <a:headEnd len="med" w="med" type="none"/>
            <a:tailEnd len="med" w="med" type="none"/>
          </a:ln>
        </p:spPr>
      </p:cxnSp>
      <p:sp>
        <p:nvSpPr>
          <p:cNvPr id="425" name="Shape 425"/>
          <p:cNvSpPr/>
          <p:nvPr/>
        </p:nvSpPr>
        <p:spPr>
          <a:xfrm>
            <a:off x="4396798" y="633624"/>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68625" lIns="68625" rIns="68625" wrap="square" tIns="68625">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 1</a:t>
            </a:r>
          </a:p>
        </p:txBody>
      </p:sp>
      <p:sp>
        <p:nvSpPr>
          <p:cNvPr id="426" name="Shape 426"/>
          <p:cNvSpPr/>
          <p:nvPr/>
        </p:nvSpPr>
        <p:spPr>
          <a:xfrm>
            <a:off x="6945701" y="1985340"/>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7" name="Shape 427"/>
          <p:cNvSpPr/>
          <p:nvPr/>
        </p:nvSpPr>
        <p:spPr>
          <a:xfrm>
            <a:off x="5482841" y="1996279"/>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8" name="Shape 428"/>
          <p:cNvSpPr/>
          <p:nvPr/>
        </p:nvSpPr>
        <p:spPr>
          <a:xfrm>
            <a:off x="4019983" y="1996279"/>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29" name="Shape 429"/>
          <p:cNvSpPr/>
          <p:nvPr/>
        </p:nvSpPr>
        <p:spPr>
          <a:xfrm>
            <a:off x="6215520" y="2664181"/>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0" name="Shape 430"/>
          <p:cNvSpPr/>
          <p:nvPr/>
        </p:nvSpPr>
        <p:spPr>
          <a:xfrm>
            <a:off x="5484714" y="2675121"/>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4753909" y="2647735"/>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3288553" y="1977726"/>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2557123" y="1985340"/>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1825694" y="1996279"/>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4023104" y="2675121"/>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6" name="Shape 436"/>
          <p:cNvSpPr/>
          <p:nvPr/>
        </p:nvSpPr>
        <p:spPr>
          <a:xfrm>
            <a:off x="3292299" y="2656568"/>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7" name="Shape 437"/>
          <p:cNvSpPr/>
          <p:nvPr/>
        </p:nvSpPr>
        <p:spPr>
          <a:xfrm>
            <a:off x="2561494" y="2664181"/>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p:nvPr/>
        </p:nvSpPr>
        <p:spPr>
          <a:xfrm>
            <a:off x="1830689" y="2675121"/>
            <a:ext cx="990900" cy="521700"/>
          </a:xfrm>
          <a:prstGeom prst="ellipse">
            <a:avLst/>
          </a:prstGeom>
          <a:solidFill>
            <a:schemeClr val="dk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0" lIns="0" rIns="0" wrap="square" tIns="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439" name="Shape 439"/>
          <p:cNvCxnSpPr/>
          <p:nvPr/>
        </p:nvCxnSpPr>
        <p:spPr>
          <a:xfrm rot="10800000">
            <a:off x="4881126" y="3683446"/>
            <a:ext cx="0" cy="551700"/>
          </a:xfrm>
          <a:prstGeom prst="straightConnector1">
            <a:avLst/>
          </a:prstGeom>
          <a:noFill/>
          <a:ln cap="flat" cmpd="sng" w="25400">
            <a:solidFill>
              <a:srgbClr val="69BE28"/>
            </a:solidFill>
            <a:prstDash val="solid"/>
            <a:bevel/>
            <a:headEnd len="med" w="med" type="none"/>
            <a:tailEnd len="med" w="med" type="none"/>
          </a:ln>
        </p:spPr>
      </p:cxnSp>
      <p:cxnSp>
        <p:nvCxnSpPr>
          <p:cNvPr id="440" name="Shape 440"/>
          <p:cNvCxnSpPr/>
          <p:nvPr/>
        </p:nvCxnSpPr>
        <p:spPr>
          <a:xfrm rot="10800000">
            <a:off x="4881126" y="4249921"/>
            <a:ext cx="0" cy="551700"/>
          </a:xfrm>
          <a:prstGeom prst="straightConnector1">
            <a:avLst/>
          </a:prstGeom>
          <a:noFill/>
          <a:ln cap="flat" cmpd="sng" w="25400">
            <a:solidFill>
              <a:srgbClr val="69BE28"/>
            </a:solidFill>
            <a:prstDash val="solid"/>
            <a:bevel/>
            <a:headEnd len="med" w="med" type="none"/>
            <a:tailEnd len="med" w="med" type="none"/>
          </a:ln>
        </p:spPr>
      </p:cxnSp>
      <p:cxnSp>
        <p:nvCxnSpPr>
          <p:cNvPr id="441" name="Shape 441"/>
          <p:cNvCxnSpPr/>
          <p:nvPr/>
        </p:nvCxnSpPr>
        <p:spPr>
          <a:xfrm rot="10800000">
            <a:off x="1595313" y="2255500"/>
            <a:ext cx="0" cy="636000"/>
          </a:xfrm>
          <a:prstGeom prst="straightConnector1">
            <a:avLst/>
          </a:prstGeom>
          <a:noFill/>
          <a:ln cap="flat" cmpd="sng" w="25400">
            <a:solidFill>
              <a:srgbClr val="69BE28"/>
            </a:solidFill>
            <a:prstDash val="solid"/>
            <a:bevel/>
            <a:headEnd len="med" w="med" type="none"/>
            <a:tailEnd len="med" w="med" type="none"/>
          </a:ln>
        </p:spPr>
      </p:cxnSp>
      <p:cxnSp>
        <p:nvCxnSpPr>
          <p:cNvPr id="442" name="Shape 442"/>
          <p:cNvCxnSpPr/>
          <p:nvPr/>
        </p:nvCxnSpPr>
        <p:spPr>
          <a:xfrm flipH="1" rot="10800000">
            <a:off x="7383265" y="2924679"/>
            <a:ext cx="834600" cy="686400"/>
          </a:xfrm>
          <a:prstGeom prst="straightConnector1">
            <a:avLst/>
          </a:prstGeom>
          <a:noFill/>
          <a:ln cap="flat" cmpd="sng" w="25400">
            <a:solidFill>
              <a:srgbClr val="69BE28"/>
            </a:solidFill>
            <a:prstDash val="solid"/>
            <a:bevel/>
            <a:headEnd len="med" w="med" type="none"/>
            <a:tailEnd len="med" w="med" type="none"/>
          </a:ln>
        </p:spPr>
      </p:cxnSp>
      <p:cxnSp>
        <p:nvCxnSpPr>
          <p:cNvPr id="443" name="Shape 443"/>
          <p:cNvCxnSpPr/>
          <p:nvPr/>
        </p:nvCxnSpPr>
        <p:spPr>
          <a:xfrm flipH="1" rot="10800000">
            <a:off x="1594138" y="1564761"/>
            <a:ext cx="831600" cy="663600"/>
          </a:xfrm>
          <a:prstGeom prst="straightConnector1">
            <a:avLst/>
          </a:prstGeom>
          <a:noFill/>
          <a:ln cap="flat" cmpd="sng" w="25400">
            <a:solidFill>
              <a:srgbClr val="69BE28"/>
            </a:solidFill>
            <a:prstDash val="solid"/>
            <a:bevel/>
            <a:headEnd len="med" w="med" type="none"/>
            <a:tailEnd len="med" w="med" type="none"/>
          </a:ln>
        </p:spPr>
      </p:cxnSp>
      <p:cxnSp>
        <p:nvCxnSpPr>
          <p:cNvPr id="444" name="Shape 444"/>
          <p:cNvCxnSpPr/>
          <p:nvPr/>
        </p:nvCxnSpPr>
        <p:spPr>
          <a:xfrm flipH="1" rot="10800000">
            <a:off x="1616054" y="1588096"/>
            <a:ext cx="1986300" cy="637200"/>
          </a:xfrm>
          <a:prstGeom prst="straightConnector1">
            <a:avLst/>
          </a:prstGeom>
          <a:noFill/>
          <a:ln cap="flat" cmpd="sng" w="25400">
            <a:solidFill>
              <a:srgbClr val="69BE28"/>
            </a:solidFill>
            <a:prstDash val="solid"/>
            <a:bevel/>
            <a:headEnd len="med" w="med" type="none"/>
            <a:tailEnd len="med" w="med" type="none"/>
          </a:ln>
        </p:spPr>
      </p:cxnSp>
      <p:cxnSp>
        <p:nvCxnSpPr>
          <p:cNvPr id="445" name="Shape 445"/>
          <p:cNvCxnSpPr/>
          <p:nvPr/>
        </p:nvCxnSpPr>
        <p:spPr>
          <a:xfrm rot="10800000">
            <a:off x="7392976" y="1637605"/>
            <a:ext cx="815100" cy="636600"/>
          </a:xfrm>
          <a:prstGeom prst="straightConnector1">
            <a:avLst/>
          </a:prstGeom>
          <a:noFill/>
          <a:ln cap="flat" cmpd="sng" w="25400">
            <a:solidFill>
              <a:srgbClr val="69BE28"/>
            </a:solidFill>
            <a:prstDash val="solid"/>
            <a:bevel/>
            <a:headEnd len="med" w="med" type="none"/>
            <a:tailEnd len="med" w="med" type="none"/>
          </a:ln>
        </p:spPr>
      </p:cxnSp>
      <p:cxnSp>
        <p:nvCxnSpPr>
          <p:cNvPr id="446" name="Shape 446"/>
          <p:cNvCxnSpPr/>
          <p:nvPr/>
        </p:nvCxnSpPr>
        <p:spPr>
          <a:xfrm rot="10800000">
            <a:off x="6150610" y="1645347"/>
            <a:ext cx="2055000" cy="621000"/>
          </a:xfrm>
          <a:prstGeom prst="straightConnector1">
            <a:avLst/>
          </a:prstGeom>
          <a:noFill/>
          <a:ln cap="flat" cmpd="sng" w="25400">
            <a:solidFill>
              <a:srgbClr val="69BE28"/>
            </a:solidFill>
            <a:prstDash val="solid"/>
            <a:bevel/>
            <a:headEnd len="med" w="med" type="none"/>
            <a:tailEnd len="med" w="med" type="none"/>
          </a:ln>
        </p:spPr>
      </p:cxnSp>
      <p:cxnSp>
        <p:nvCxnSpPr>
          <p:cNvPr id="447" name="Shape 447"/>
          <p:cNvCxnSpPr/>
          <p:nvPr/>
        </p:nvCxnSpPr>
        <p:spPr>
          <a:xfrm flipH="1" rot="10800000">
            <a:off x="5213506" y="1624426"/>
            <a:ext cx="987900" cy="638100"/>
          </a:xfrm>
          <a:prstGeom prst="straightConnector1">
            <a:avLst/>
          </a:prstGeom>
          <a:noFill/>
          <a:ln cap="flat" cmpd="sng" w="25400">
            <a:solidFill>
              <a:srgbClr val="69BE28"/>
            </a:solidFill>
            <a:prstDash val="solid"/>
            <a:bevel/>
            <a:headEnd len="med" w="med" type="none"/>
            <a:tailEnd len="med" w="med" type="none"/>
          </a:ln>
        </p:spPr>
      </p:cxnSp>
      <p:cxnSp>
        <p:nvCxnSpPr>
          <p:cNvPr id="448" name="Shape 448"/>
          <p:cNvCxnSpPr/>
          <p:nvPr/>
        </p:nvCxnSpPr>
        <p:spPr>
          <a:xfrm rot="10800000">
            <a:off x="4844070" y="1622994"/>
            <a:ext cx="411300" cy="640800"/>
          </a:xfrm>
          <a:prstGeom prst="straightConnector1">
            <a:avLst/>
          </a:prstGeom>
          <a:noFill/>
          <a:ln cap="flat" cmpd="sng" w="25400">
            <a:solidFill>
              <a:srgbClr val="69BE28"/>
            </a:solidFill>
            <a:prstDash val="solid"/>
            <a:bevel/>
            <a:headEnd len="med" w="med" type="none"/>
            <a:tailEnd len="med" w="med" type="none"/>
          </a:ln>
        </p:spPr>
      </p:cxnSp>
      <p:cxnSp>
        <p:nvCxnSpPr>
          <p:cNvPr id="449" name="Shape 449"/>
          <p:cNvCxnSpPr/>
          <p:nvPr/>
        </p:nvCxnSpPr>
        <p:spPr>
          <a:xfrm flipH="1" rot="10800000">
            <a:off x="4880021" y="3651208"/>
            <a:ext cx="2508300" cy="616200"/>
          </a:xfrm>
          <a:prstGeom prst="straightConnector1">
            <a:avLst/>
          </a:prstGeom>
          <a:noFill/>
          <a:ln cap="flat" cmpd="sng" w="25400">
            <a:solidFill>
              <a:srgbClr val="69BE28"/>
            </a:solidFill>
            <a:prstDash val="solid"/>
            <a:bevel/>
            <a:headEnd len="med" w="med" type="none"/>
            <a:tailEnd len="med" w="med" type="none"/>
          </a:ln>
        </p:spPr>
      </p:cxnSp>
      <p:cxnSp>
        <p:nvCxnSpPr>
          <p:cNvPr id="450" name="Shape 450"/>
          <p:cNvCxnSpPr/>
          <p:nvPr/>
        </p:nvCxnSpPr>
        <p:spPr>
          <a:xfrm flipH="1" rot="10800000">
            <a:off x="4885710" y="3570387"/>
            <a:ext cx="1255200" cy="658500"/>
          </a:xfrm>
          <a:prstGeom prst="straightConnector1">
            <a:avLst/>
          </a:prstGeom>
          <a:noFill/>
          <a:ln cap="flat" cmpd="sng" w="25400">
            <a:solidFill>
              <a:srgbClr val="69BE28"/>
            </a:solidFill>
            <a:prstDash val="solid"/>
            <a:bevel/>
            <a:headEnd len="med" w="med" type="none"/>
            <a:tailEnd len="med" w="med" type="none"/>
          </a:ln>
        </p:spPr>
      </p:cxnSp>
      <p:cxnSp>
        <p:nvCxnSpPr>
          <p:cNvPr id="451" name="Shape 451"/>
          <p:cNvCxnSpPr/>
          <p:nvPr/>
        </p:nvCxnSpPr>
        <p:spPr>
          <a:xfrm rot="10800000">
            <a:off x="3663372" y="3531535"/>
            <a:ext cx="1240800" cy="691200"/>
          </a:xfrm>
          <a:prstGeom prst="straightConnector1">
            <a:avLst/>
          </a:prstGeom>
          <a:noFill/>
          <a:ln cap="flat" cmpd="sng" w="25400">
            <a:solidFill>
              <a:srgbClr val="69BE28"/>
            </a:solidFill>
            <a:prstDash val="solid"/>
            <a:bevel/>
            <a:headEnd len="med" w="med" type="none"/>
            <a:tailEnd len="med" w="med" type="none"/>
          </a:ln>
        </p:spPr>
      </p:cxnSp>
      <p:cxnSp>
        <p:nvCxnSpPr>
          <p:cNvPr id="452" name="Shape 452"/>
          <p:cNvCxnSpPr/>
          <p:nvPr/>
        </p:nvCxnSpPr>
        <p:spPr>
          <a:xfrm rot="10800000">
            <a:off x="2411675" y="3589134"/>
            <a:ext cx="2477100" cy="666000"/>
          </a:xfrm>
          <a:prstGeom prst="straightConnector1">
            <a:avLst/>
          </a:prstGeom>
          <a:noFill/>
          <a:ln cap="flat" cmpd="sng" w="25400">
            <a:solidFill>
              <a:srgbClr val="69BE28"/>
            </a:solidFill>
            <a:prstDash val="solid"/>
            <a:bevel/>
            <a:headEnd len="med" w="med" type="none"/>
            <a:tailEnd len="med" w="med" type="none"/>
          </a:ln>
        </p:spPr>
      </p:cxnSp>
      <p:cxnSp>
        <p:nvCxnSpPr>
          <p:cNvPr id="453" name="Shape 453"/>
          <p:cNvCxnSpPr/>
          <p:nvPr/>
        </p:nvCxnSpPr>
        <p:spPr>
          <a:xfrm rot="10800000">
            <a:off x="1624589" y="2917182"/>
            <a:ext cx="770700" cy="654000"/>
          </a:xfrm>
          <a:prstGeom prst="straightConnector1">
            <a:avLst/>
          </a:prstGeom>
          <a:noFill/>
          <a:ln cap="flat" cmpd="sng" w="25400">
            <a:solidFill>
              <a:srgbClr val="69BE28"/>
            </a:solidFill>
            <a:prstDash val="solid"/>
            <a:bevel/>
            <a:headEnd len="med" w="med" type="none"/>
            <a:tailEnd len="med" w="med" type="none"/>
          </a:ln>
        </p:spPr>
      </p:cxnSp>
      <p:cxnSp>
        <p:nvCxnSpPr>
          <p:cNvPr id="454" name="Shape 454"/>
          <p:cNvCxnSpPr/>
          <p:nvPr/>
        </p:nvCxnSpPr>
        <p:spPr>
          <a:xfrm rot="10800000">
            <a:off x="1635252" y="2924541"/>
            <a:ext cx="2073600" cy="639300"/>
          </a:xfrm>
          <a:prstGeom prst="straightConnector1">
            <a:avLst/>
          </a:prstGeom>
          <a:noFill/>
          <a:ln cap="flat" cmpd="sng" w="25400">
            <a:solidFill>
              <a:srgbClr val="69BE28"/>
            </a:solidFill>
            <a:prstDash val="solid"/>
            <a:bevel/>
            <a:headEnd len="med" w="med" type="none"/>
            <a:tailEnd len="med" w="med" type="none"/>
          </a:ln>
        </p:spPr>
      </p:cxnSp>
      <p:cxnSp>
        <p:nvCxnSpPr>
          <p:cNvPr id="455" name="Shape 455"/>
          <p:cNvCxnSpPr/>
          <p:nvPr/>
        </p:nvCxnSpPr>
        <p:spPr>
          <a:xfrm flipH="1" rot="10800000">
            <a:off x="6193068" y="2951254"/>
            <a:ext cx="1970100" cy="585900"/>
          </a:xfrm>
          <a:prstGeom prst="straightConnector1">
            <a:avLst/>
          </a:prstGeom>
          <a:noFill/>
          <a:ln cap="flat" cmpd="sng" w="25400">
            <a:solidFill>
              <a:srgbClr val="69BE28"/>
            </a:solidFill>
            <a:prstDash val="solid"/>
            <a:bevel/>
            <a:headEnd len="med" w="med" type="none"/>
            <a:tailEnd len="med" w="med" type="none"/>
          </a:ln>
        </p:spPr>
      </p:cxnSp>
      <p:sp>
        <p:nvSpPr>
          <p:cNvPr id="456" name="Shape 456"/>
          <p:cNvSpPr/>
          <p:nvPr/>
        </p:nvSpPr>
        <p:spPr>
          <a:xfrm>
            <a:off x="4396798" y="3991487"/>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SzPct val="25000"/>
              <a:buFont typeface="Arial"/>
              <a:buNone/>
            </a:pPr>
            <a:r>
              <a:rPr b="0" i="0" lang="en" sz="1200" u="none" cap="none" strike="noStrike">
                <a:solidFill>
                  <a:srgbClr val="FFFFFF"/>
                </a:solidFill>
                <a:latin typeface="Arial"/>
                <a:ea typeface="Arial"/>
                <a:cs typeface="Arial"/>
                <a:sym typeface="Arial"/>
              </a:rPr>
              <a:t>(z, s, g, y, m) 912k</a:t>
            </a:r>
          </a:p>
        </p:txBody>
      </p:sp>
      <p:sp>
        <p:nvSpPr>
          <p:cNvPr id="457" name="Shape 457"/>
          <p:cNvSpPr/>
          <p:nvPr/>
        </p:nvSpPr>
        <p:spPr>
          <a:xfrm>
            <a:off x="6880803" y="3304661"/>
            <a:ext cx="990900" cy="521700"/>
          </a:xfrm>
          <a:prstGeom prst="ellipse">
            <a:avLst/>
          </a:prstGeom>
          <a:solidFill>
            <a:srgbClr val="B45900"/>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(s, g, y, m) 6k</a:t>
            </a:r>
          </a:p>
        </p:txBody>
      </p:sp>
      <p:sp>
        <p:nvSpPr>
          <p:cNvPr id="458" name="Shape 458"/>
          <p:cNvSpPr/>
          <p:nvPr/>
        </p:nvSpPr>
        <p:spPr>
          <a:xfrm>
            <a:off x="1912794" y="1348108"/>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43k</a:t>
            </a:r>
          </a:p>
        </p:txBody>
      </p:sp>
      <p:cxnSp>
        <p:nvCxnSpPr>
          <p:cNvPr id="459" name="Shape 459"/>
          <p:cNvCxnSpPr/>
          <p:nvPr/>
        </p:nvCxnSpPr>
        <p:spPr>
          <a:xfrm rot="10800000">
            <a:off x="4936726" y="1657239"/>
            <a:ext cx="1821900" cy="592200"/>
          </a:xfrm>
          <a:prstGeom prst="straightConnector1">
            <a:avLst/>
          </a:prstGeom>
          <a:noFill/>
          <a:ln cap="flat" cmpd="sng" w="25400">
            <a:solidFill>
              <a:srgbClr val="69BE28"/>
            </a:solidFill>
            <a:prstDash val="solid"/>
            <a:bevel/>
            <a:headEnd len="med" w="med" type="none"/>
            <a:tailEnd len="med" w="med" type="none"/>
          </a:ln>
        </p:spPr>
      </p:cxnSp>
      <p:sp>
        <p:nvSpPr>
          <p:cNvPr id="460" name="Shape 460"/>
          <p:cNvSpPr/>
          <p:nvPr/>
        </p:nvSpPr>
        <p:spPr>
          <a:xfrm>
            <a:off x="3154796" y="1348108"/>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(s) 50</a:t>
            </a:r>
          </a:p>
        </p:txBody>
      </p:sp>
      <p:sp>
        <p:nvSpPr>
          <p:cNvPr id="461" name="Shape 461"/>
          <p:cNvSpPr/>
          <p:nvPr/>
        </p:nvSpPr>
        <p:spPr>
          <a:xfrm>
            <a:off x="4396798" y="1348108"/>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2</a:t>
            </a:r>
          </a:p>
        </p:txBody>
      </p:sp>
      <p:sp>
        <p:nvSpPr>
          <p:cNvPr id="462" name="Shape 462"/>
          <p:cNvSpPr/>
          <p:nvPr/>
        </p:nvSpPr>
        <p:spPr>
          <a:xfrm>
            <a:off x="5638800" y="1348108"/>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(y) 5</a:t>
            </a:r>
          </a:p>
        </p:txBody>
      </p:sp>
      <p:sp>
        <p:nvSpPr>
          <p:cNvPr id="463" name="Shape 463"/>
          <p:cNvSpPr/>
          <p:nvPr/>
        </p:nvSpPr>
        <p:spPr>
          <a:xfrm>
            <a:off x="6880803" y="1348108"/>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(m) 12</a:t>
            </a:r>
          </a:p>
        </p:txBody>
      </p:sp>
      <p:sp>
        <p:nvSpPr>
          <p:cNvPr id="464" name="Shape 464"/>
          <p:cNvSpPr/>
          <p:nvPr/>
        </p:nvSpPr>
        <p:spPr>
          <a:xfrm>
            <a:off x="5638800" y="3304426"/>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g, y, m) 909k</a:t>
            </a:r>
          </a:p>
        </p:txBody>
      </p:sp>
      <p:sp>
        <p:nvSpPr>
          <p:cNvPr id="465" name="Shape 465"/>
          <p:cNvSpPr/>
          <p:nvPr/>
        </p:nvSpPr>
        <p:spPr>
          <a:xfrm>
            <a:off x="4396798" y="3304661"/>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s, y, m) 831k</a:t>
            </a:r>
          </a:p>
        </p:txBody>
      </p:sp>
      <p:sp>
        <p:nvSpPr>
          <p:cNvPr id="466" name="Shape 466"/>
          <p:cNvSpPr/>
          <p:nvPr/>
        </p:nvSpPr>
        <p:spPr>
          <a:xfrm>
            <a:off x="4396798" y="4754618"/>
            <a:ext cx="990900" cy="319500"/>
          </a:xfrm>
          <a:prstGeom prst="rect">
            <a:avLst/>
          </a:prstGeom>
          <a:solidFill>
            <a:srgbClr val="1E1E1E"/>
          </a:solidFill>
          <a:ln cap="flat" cmpd="sng" w="25400">
            <a:solidFill>
              <a:srgbClr val="69BE28"/>
            </a:solidFill>
            <a:prstDash val="solid"/>
            <a:bevel/>
            <a:headEnd len="med" w="med" type="none"/>
            <a:tailEnd len="med" w="med" type="none"/>
          </a:ln>
        </p:spPr>
        <p:txBody>
          <a:bodyPr anchorCtr="0" anchor="ctr" bIns="68625" lIns="68625" rIns="68625" wrap="square" tIns="68625">
            <a:noAutofit/>
          </a:bodyPr>
          <a:lstStyle/>
          <a:p>
            <a:pPr indent="0" lvl="0" marL="0" marR="0" rtl="0" algn="ctr">
              <a:lnSpc>
                <a:spcPct val="100000"/>
              </a:lnSpc>
              <a:spcBef>
                <a:spcPts val="0"/>
              </a:spcBef>
              <a:spcAft>
                <a:spcPts val="0"/>
              </a:spcAft>
              <a:buClr>
                <a:srgbClr val="FFFFFF"/>
              </a:buClr>
              <a:buSzPct val="25000"/>
              <a:buFont typeface="Arial"/>
              <a:buNone/>
            </a:pPr>
            <a:r>
              <a:rPr b="0" i="0" lang="en" sz="1400" u="none" cap="none" strike="noStrike">
                <a:solidFill>
                  <a:srgbClr val="FFFFFF"/>
                </a:solidFill>
                <a:latin typeface="Arial"/>
                <a:ea typeface="Arial"/>
                <a:cs typeface="Arial"/>
                <a:sym typeface="Arial"/>
              </a:rPr>
              <a:t>raw 1m</a:t>
            </a:r>
          </a:p>
        </p:txBody>
      </p:sp>
      <p:sp>
        <p:nvSpPr>
          <p:cNvPr id="467" name="Shape 467"/>
          <p:cNvSpPr/>
          <p:nvPr/>
        </p:nvSpPr>
        <p:spPr>
          <a:xfrm>
            <a:off x="3154796" y="3304661"/>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s, g, m) 644k</a:t>
            </a:r>
          </a:p>
        </p:txBody>
      </p:sp>
      <p:sp>
        <p:nvSpPr>
          <p:cNvPr id="468" name="Shape 468"/>
          <p:cNvSpPr/>
          <p:nvPr/>
        </p:nvSpPr>
        <p:spPr>
          <a:xfrm>
            <a:off x="1912794" y="3304661"/>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s, g, y) 392k</a:t>
            </a:r>
          </a:p>
        </p:txBody>
      </p:sp>
      <p:sp>
        <p:nvSpPr>
          <p:cNvPr id="469" name="Shape 469"/>
          <p:cNvSpPr/>
          <p:nvPr/>
        </p:nvSpPr>
        <p:spPr>
          <a:xfrm>
            <a:off x="7677130" y="1990810"/>
            <a:ext cx="990900" cy="521700"/>
          </a:xfrm>
          <a:prstGeom prst="ellipse">
            <a:avLst/>
          </a:prstGeom>
          <a:solidFill>
            <a:srgbClr val="B45900"/>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(y, m) 60</a:t>
            </a:r>
          </a:p>
        </p:txBody>
      </p:sp>
      <p:sp>
        <p:nvSpPr>
          <p:cNvPr id="470" name="Shape 470"/>
          <p:cNvSpPr/>
          <p:nvPr/>
        </p:nvSpPr>
        <p:spPr>
          <a:xfrm>
            <a:off x="1094265" y="1990810"/>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s) 43.4k</a:t>
            </a:r>
          </a:p>
        </p:txBody>
      </p:sp>
      <p:sp>
        <p:nvSpPr>
          <p:cNvPr id="471" name="Shape 471"/>
          <p:cNvSpPr/>
          <p:nvPr/>
        </p:nvSpPr>
        <p:spPr>
          <a:xfrm>
            <a:off x="1099884" y="2694121"/>
            <a:ext cx="990900" cy="521700"/>
          </a:xfrm>
          <a:prstGeom prst="ellipse">
            <a:avLst/>
          </a:prstGeom>
          <a:solidFill>
            <a:srgbClr val="B45900"/>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(z, s, g) 8</a:t>
            </a:r>
            <a:r>
              <a:rPr lang="en">
                <a:solidFill>
                  <a:srgbClr val="FFFFFF"/>
                </a:solidFill>
              </a:rPr>
              <a:t>3.6</a:t>
            </a:r>
            <a:r>
              <a:rPr b="0" i="0" lang="en" u="none" cap="none" strike="noStrike">
                <a:solidFill>
                  <a:srgbClr val="FFFFFF"/>
                </a:solidFill>
                <a:latin typeface="Arial"/>
                <a:ea typeface="Arial"/>
                <a:cs typeface="Arial"/>
                <a:sym typeface="Arial"/>
              </a:rPr>
              <a:t>k</a:t>
            </a:r>
          </a:p>
        </p:txBody>
      </p:sp>
      <p:cxnSp>
        <p:nvCxnSpPr>
          <p:cNvPr id="472" name="Shape 472"/>
          <p:cNvCxnSpPr/>
          <p:nvPr/>
        </p:nvCxnSpPr>
        <p:spPr>
          <a:xfrm rot="10800000">
            <a:off x="5251536" y="2306393"/>
            <a:ext cx="2937300" cy="668100"/>
          </a:xfrm>
          <a:prstGeom prst="straightConnector1">
            <a:avLst/>
          </a:prstGeom>
          <a:noFill/>
          <a:ln cap="flat" cmpd="sng" w="25400">
            <a:solidFill>
              <a:srgbClr val="69BE28"/>
            </a:solidFill>
            <a:prstDash val="solid"/>
            <a:bevel/>
            <a:headEnd len="med" w="med" type="none"/>
            <a:tailEnd len="med" w="med" type="none"/>
          </a:ln>
        </p:spPr>
      </p:cxnSp>
      <p:sp>
        <p:nvSpPr>
          <p:cNvPr id="473" name="Shape 473"/>
          <p:cNvSpPr/>
          <p:nvPr/>
        </p:nvSpPr>
        <p:spPr>
          <a:xfrm>
            <a:off x="4751411" y="1990810"/>
            <a:ext cx="990900" cy="521700"/>
          </a:xfrm>
          <a:prstGeom prst="ellipse">
            <a:avLst/>
          </a:prstGeom>
          <a:solidFill>
            <a:srgbClr val="B45900"/>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y) 10</a:t>
            </a:r>
          </a:p>
        </p:txBody>
      </p:sp>
      <p:sp>
        <p:nvSpPr>
          <p:cNvPr id="474" name="Shape 474"/>
          <p:cNvSpPr/>
          <p:nvPr/>
        </p:nvSpPr>
        <p:spPr>
          <a:xfrm>
            <a:off x="7677130" y="2694121"/>
            <a:ext cx="990900" cy="521700"/>
          </a:xfrm>
          <a:prstGeom prst="ellipse">
            <a:avLst/>
          </a:prstGeom>
          <a:solidFill>
            <a:srgbClr val="1E1E1E"/>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y, m) 120</a:t>
            </a:r>
          </a:p>
        </p:txBody>
      </p:sp>
      <p:sp>
        <p:nvSpPr>
          <p:cNvPr id="475" name="Shape 475"/>
          <p:cNvSpPr/>
          <p:nvPr/>
        </p:nvSpPr>
        <p:spPr>
          <a:xfrm>
            <a:off x="6224290" y="1978667"/>
            <a:ext cx="990900" cy="521700"/>
          </a:xfrm>
          <a:prstGeom prst="ellipse">
            <a:avLst/>
          </a:prstGeom>
          <a:solidFill>
            <a:srgbClr val="B45900"/>
          </a:solidFill>
          <a:ln cap="flat" cmpd="sng" w="25400">
            <a:solidFill>
              <a:srgbClr val="69BE28"/>
            </a:solidFill>
            <a:prstDash val="solid"/>
            <a:bevel/>
            <a:headEnd len="med" w="med" type="none"/>
            <a:tailEnd len="med" w="med" type="none"/>
          </a:ln>
        </p:spPr>
        <p:txBody>
          <a:bodyPr anchorCtr="0" anchor="ctr" bIns="0" lIns="0" rIns="0" wrap="square" tIns="0">
            <a:noAutofit/>
          </a:bodyPr>
          <a:lstStyle/>
          <a:p>
            <a:pPr indent="0" lvl="0" marL="0" marR="0" rtl="0" algn="ctr">
              <a:lnSpc>
                <a:spcPct val="100000"/>
              </a:lnSpc>
              <a:spcBef>
                <a:spcPts val="0"/>
              </a:spcBef>
              <a:spcAft>
                <a:spcPts val="0"/>
              </a:spcAft>
              <a:buClr>
                <a:srgbClr val="FFFFFF"/>
              </a:buClr>
              <a:buFont typeface="Arial"/>
              <a:buNone/>
            </a:pPr>
            <a:r>
              <a:rPr b="0" i="0" lang="en" u="none" cap="none" strike="noStrike">
                <a:solidFill>
                  <a:srgbClr val="FFFFFF"/>
                </a:solidFill>
                <a:latin typeface="Arial"/>
                <a:ea typeface="Arial"/>
                <a:cs typeface="Arial"/>
                <a:sym typeface="Arial"/>
              </a:rPr>
              <a:t>(g, m) 24</a:t>
            </a:r>
          </a:p>
        </p:txBody>
      </p:sp>
      <p:sp>
        <p:nvSpPr>
          <p:cNvPr id="476" name="Shape 476"/>
          <p:cNvSpPr/>
          <p:nvPr/>
        </p:nvSpPr>
        <p:spPr>
          <a:xfrm>
            <a:off x="162750" y="3531533"/>
            <a:ext cx="1254600" cy="1414200"/>
          </a:xfrm>
          <a:prstGeom prst="rect">
            <a:avLst/>
          </a:prstGeom>
          <a:solidFill>
            <a:srgbClr val="CFE7F5"/>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t" bIns="68625" lIns="68625" rIns="68625" wrap="square" tIns="68625">
            <a:noAutofit/>
          </a:bodyPr>
          <a:lstStyle/>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Key</a:t>
            </a:r>
          </a:p>
          <a:p>
            <a:pPr indent="0" lvl="0" marL="0" marR="0" rtl="0" algn="l">
              <a:lnSpc>
                <a:spcPct val="100000"/>
              </a:lnSpc>
              <a:spcBef>
                <a:spcPts val="0"/>
              </a:spcBef>
              <a:spcAft>
                <a:spcPts val="0"/>
              </a:spcAft>
              <a:buClr>
                <a:srgbClr val="000000"/>
              </a:buClr>
              <a:buFont typeface="Arial"/>
              <a:buNone/>
            </a:pPr>
            <a:r>
              <a:t/>
            </a:r>
            <a:endParaRPr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z zipcode (43k)</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s state (50)</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g gender (2)</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y year (5)</a:t>
            </a:r>
          </a:p>
          <a:p>
            <a:pPr indent="0" lvl="0" marL="0" marR="0" rtl="0" algn="l">
              <a:lnSpc>
                <a:spcPct val="100000"/>
              </a:lnSpc>
              <a:spcBef>
                <a:spcPts val="0"/>
              </a:spcBef>
              <a:spcAft>
                <a:spcPts val="0"/>
              </a:spcAft>
              <a:buClr>
                <a:srgbClr val="000000"/>
              </a:buClr>
              <a:buSzPct val="25000"/>
              <a:buFont typeface="Arial"/>
              <a:buNone/>
            </a:pPr>
            <a:r>
              <a:rPr i="0" lang="en" sz="1200" u="none" cap="none" strike="noStrike">
                <a:solidFill>
                  <a:srgbClr val="000000"/>
                </a:solidFill>
                <a:latin typeface="Roboto"/>
                <a:ea typeface="Roboto"/>
                <a:cs typeface="Roboto"/>
                <a:sym typeface="Roboto"/>
              </a:rPr>
              <a:t>m month (12)</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Data profiling</a:t>
            </a:r>
          </a:p>
        </p:txBody>
      </p:sp>
      <p:sp>
        <p:nvSpPr>
          <p:cNvPr id="482" name="Shape 48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Algorithm needs </a:t>
            </a:r>
            <a:r>
              <a:rPr b="1" lang="en" sz="1400">
                <a:latin typeface="Courier New"/>
                <a:ea typeface="Courier New"/>
                <a:cs typeface="Courier New"/>
                <a:sym typeface="Courier New"/>
              </a:rPr>
              <a:t>count(distinct a, b, ...)</a:t>
            </a:r>
            <a:r>
              <a:rPr lang="en"/>
              <a:t> for each combination of attributes:</a:t>
            </a:r>
          </a:p>
          <a:p>
            <a:pPr indent="-342900" lvl="0" marL="457200" rtl="0">
              <a:spcBef>
                <a:spcPts val="0"/>
              </a:spcBef>
            </a:pPr>
            <a:r>
              <a:rPr lang="en"/>
              <a:t>Previous example had 2</a:t>
            </a:r>
            <a:r>
              <a:rPr baseline="30000" lang="en"/>
              <a:t>5</a:t>
            </a:r>
            <a:r>
              <a:rPr lang="en"/>
              <a:t> = 32 possible tables</a:t>
            </a:r>
          </a:p>
          <a:p>
            <a:pPr indent="-342900" lvl="0" marL="457200" rtl="0">
              <a:spcBef>
                <a:spcPts val="0"/>
              </a:spcBef>
            </a:pPr>
            <a:r>
              <a:rPr lang="en"/>
              <a:t>Schema with 30 attributes has 2</a:t>
            </a:r>
            <a:r>
              <a:rPr baseline="30000" lang="en"/>
              <a:t>30</a:t>
            </a:r>
            <a:r>
              <a:rPr lang="en"/>
              <a:t> (about 10</a:t>
            </a:r>
            <a:r>
              <a:rPr baseline="30000" lang="en"/>
              <a:t>9</a:t>
            </a:r>
            <a:r>
              <a:rPr lang="en"/>
              <a:t>) possible tables</a:t>
            </a:r>
          </a:p>
          <a:p>
            <a:pPr indent="-342900" lvl="0" marL="457200" rtl="0">
              <a:spcBef>
                <a:spcPts val="0"/>
              </a:spcBef>
            </a:pPr>
            <a:r>
              <a:rPr lang="en"/>
              <a:t>Algorithm considers a significant fraction of these</a:t>
            </a:r>
          </a:p>
          <a:p>
            <a:pPr indent="-342900" lvl="0" marL="457200" rtl="0">
              <a:spcBef>
                <a:spcPts val="0"/>
              </a:spcBef>
            </a:pPr>
            <a:r>
              <a:rPr lang="en"/>
              <a:t>Approximations are OK</a:t>
            </a:r>
          </a:p>
          <a:p>
            <a:pPr lvl="0" rtl="0">
              <a:spcBef>
                <a:spcPts val="0"/>
              </a:spcBef>
              <a:buNone/>
            </a:pPr>
            <a:r>
              <a:rPr lang="en"/>
              <a:t>Attempts to solve the profiling problem:</a:t>
            </a:r>
          </a:p>
          <a:p>
            <a:pPr indent="-342900" lvl="0" marL="457200" rtl="0">
              <a:spcBef>
                <a:spcPts val="0"/>
              </a:spcBef>
              <a:buAutoNum type="arabicPeriod"/>
            </a:pPr>
            <a:r>
              <a:rPr lang="en"/>
              <a:t>Compute each combination: scan, sort, unique, count; repeat 2</a:t>
            </a:r>
            <a:r>
              <a:rPr baseline="30000" lang="en"/>
              <a:t>30</a:t>
            </a:r>
            <a:r>
              <a:rPr lang="en"/>
              <a:t> times!</a:t>
            </a:r>
          </a:p>
          <a:p>
            <a:pPr indent="-342900" lvl="0" marL="457200" rtl="0">
              <a:spcBef>
                <a:spcPts val="0"/>
              </a:spcBef>
              <a:buAutoNum type="arabicPeriod"/>
            </a:pPr>
            <a:r>
              <a:rPr lang="en"/>
              <a:t>Sketches (HyperLogLog)</a:t>
            </a:r>
          </a:p>
          <a:p>
            <a:pPr indent="-342900" lvl="0" marL="457200" rtl="0">
              <a:spcBef>
                <a:spcPts val="0"/>
              </a:spcBef>
              <a:buAutoNum type="arabicPeriod"/>
            </a:pPr>
            <a:r>
              <a:rPr lang="en"/>
              <a:t>Sketches + parallelism + information theory [CALCITE-1616]</a:t>
            </a:r>
          </a:p>
          <a:p>
            <a:pPr lvl="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Sketches</a:t>
            </a:r>
          </a:p>
        </p:txBody>
      </p:sp>
      <p:sp>
        <p:nvSpPr>
          <p:cNvPr id="488" name="Shape 488"/>
          <p:cNvSpPr txBox="1"/>
          <p:nvPr>
            <p:ph idx="1" type="body"/>
          </p:nvPr>
        </p:nvSpPr>
        <p:spPr>
          <a:xfrm>
            <a:off x="387900" y="1489825"/>
            <a:ext cx="4888500" cy="3078900"/>
          </a:xfrm>
          <a:prstGeom prst="rect">
            <a:avLst/>
          </a:prstGeom>
        </p:spPr>
        <p:txBody>
          <a:bodyPr anchorCtr="0" anchor="t" bIns="91425" lIns="91425" rIns="91425" wrap="square" tIns="91425">
            <a:noAutofit/>
          </a:bodyPr>
          <a:lstStyle/>
          <a:p>
            <a:pPr lvl="0" rtl="0">
              <a:spcBef>
                <a:spcPts val="0"/>
              </a:spcBef>
              <a:buNone/>
            </a:pPr>
            <a:r>
              <a:rPr b="1" lang="en"/>
              <a:t>HyperLogLog</a:t>
            </a:r>
            <a:r>
              <a:rPr lang="en"/>
              <a:t> is an algorithm that computes approximate distinct count. It can estimate cardinalities of 10</a:t>
            </a:r>
            <a:r>
              <a:rPr baseline="30000" lang="en"/>
              <a:t>9</a:t>
            </a:r>
            <a:r>
              <a:rPr lang="en"/>
              <a:t> with a typical error rate of 2%, using 1.5 kB of memory. [3][4]</a:t>
            </a:r>
          </a:p>
          <a:p>
            <a:pPr lvl="0" rtl="0">
              <a:spcBef>
                <a:spcPts val="0"/>
              </a:spcBef>
              <a:buNone/>
            </a:pPr>
            <a:r>
              <a:rPr lang="en"/>
              <a:t>With 16 MB memory per machine we can compute 10,000 combinations of attributes each pass.</a:t>
            </a:r>
          </a:p>
          <a:p>
            <a:pPr lvl="0" rtl="0">
              <a:spcBef>
                <a:spcPts val="0"/>
              </a:spcBef>
              <a:buNone/>
            </a:pPr>
            <a:r>
              <a:rPr lang="en"/>
              <a:t>So, we’re down from 10</a:t>
            </a:r>
            <a:r>
              <a:rPr baseline="30000" lang="en"/>
              <a:t>9</a:t>
            </a:r>
            <a:r>
              <a:rPr lang="en"/>
              <a:t> to 10</a:t>
            </a:r>
            <a:r>
              <a:rPr baseline="30000" lang="en"/>
              <a:t>5</a:t>
            </a:r>
            <a:r>
              <a:rPr lang="en"/>
              <a:t> passes. </a:t>
            </a:r>
          </a:p>
        </p:txBody>
      </p:sp>
      <p:pic>
        <p:nvPicPr>
          <p:cNvPr descr="P14hll.png" id="489" name="Shape 489"/>
          <p:cNvPicPr preferRelativeResize="0"/>
          <p:nvPr/>
        </p:nvPicPr>
        <p:blipFill>
          <a:blip r:embed="rId3">
            <a:alphaModFix/>
          </a:blip>
          <a:stretch>
            <a:fillRect/>
          </a:stretch>
        </p:blipFill>
        <p:spPr>
          <a:xfrm>
            <a:off x="5195050" y="1489825"/>
            <a:ext cx="3561051" cy="2374050"/>
          </a:xfrm>
          <a:prstGeom prst="rect">
            <a:avLst/>
          </a:prstGeom>
          <a:noFill/>
          <a:ln>
            <a:noFill/>
          </a:ln>
        </p:spPr>
      </p:pic>
      <p:sp>
        <p:nvSpPr>
          <p:cNvPr id="490" name="Shape 490"/>
          <p:cNvSpPr txBox="1"/>
          <p:nvPr/>
        </p:nvSpPr>
        <p:spPr>
          <a:xfrm>
            <a:off x="387900" y="4568725"/>
            <a:ext cx="8682000" cy="8304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rgbClr val="FFFFFF"/>
                </a:solidFill>
                <a:latin typeface="Roboto"/>
                <a:ea typeface="Roboto"/>
                <a:cs typeface="Roboto"/>
                <a:sym typeface="Roboto"/>
              </a:rPr>
              <a:t>[3] Flajolet, Fusy, Gandouet, Meunier (2007). "Hyperloglog: The analysis of a near-optimal cardinality estimation algorithm"</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[4] https://github.com/mrjgreen/HyperLogLog</a:t>
            </a:r>
            <a:r>
              <a:rPr lang="en" sz="1200">
                <a:latin typeface="Roboto"/>
                <a:ea typeface="Roboto"/>
                <a:cs typeface="Roboto"/>
                <a:sym typeface="Roboto"/>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Overview </a:t>
            </a:r>
          </a:p>
        </p:txBody>
      </p:sp>
      <p:sp>
        <p:nvSpPr>
          <p:cNvPr id="95" name="Shape 9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How do you tune a data system? How can (or should) a data system tune itself?</a:t>
            </a:r>
          </a:p>
          <a:p>
            <a:pPr lvl="0">
              <a:spcBef>
                <a:spcPts val="0"/>
              </a:spcBef>
              <a:buNone/>
            </a:pPr>
            <a:r>
              <a:rPr lang="en"/>
              <a:t>What problems have we solved to bring these things to Apache Calcite?</a:t>
            </a:r>
          </a:p>
          <a:p>
            <a:pPr lvl="0">
              <a:spcBef>
                <a:spcPts val="0"/>
              </a:spcBef>
              <a:buNone/>
            </a:pPr>
            <a:r>
              <a:rPr lang="en"/>
              <a:t>Part 1: Strategies for organizing data. (We rely heavily on relational algebra, especially materialized views.)</a:t>
            </a:r>
          </a:p>
          <a:p>
            <a:pPr lvl="0">
              <a:spcBef>
                <a:spcPts val="0"/>
              </a:spcBef>
              <a:buNone/>
            </a:pPr>
            <a:r>
              <a:rPr lang="en"/>
              <a:t>Part 2: How to make systems self-organizing? (Algorithms for design materialized views, infer relationships between data sets, gathering statistics about data sets.)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graphicFrame>
        <p:nvGraphicFramePr>
          <p:cNvPr id="495" name="Shape 495"/>
          <p:cNvGraphicFramePr/>
          <p:nvPr/>
        </p:nvGraphicFramePr>
        <p:xfrm>
          <a:off x="185875" y="1697775"/>
          <a:ext cx="3000000" cy="3000000"/>
        </p:xfrm>
        <a:graphic>
          <a:graphicData uri="http://schemas.openxmlformats.org/drawingml/2006/table">
            <a:tbl>
              <a:tblPr>
                <a:noFill/>
                <a:tableStyleId>{D86E049D-2D32-4B81-91F8-D09BE72E9C31}</a:tableStyleId>
              </a:tblPr>
              <a:tblGrid>
                <a:gridCol w="2733650"/>
                <a:gridCol w="2769875"/>
                <a:gridCol w="1774700"/>
                <a:gridCol w="1139650"/>
              </a:tblGrid>
              <a:tr h="381000">
                <a:tc>
                  <a:txBody>
                    <a:bodyPr>
                      <a:noAutofit/>
                    </a:bodyPr>
                    <a:lstStyle/>
                    <a:p>
                      <a:pPr lvl="0" rtl="0">
                        <a:spcBef>
                          <a:spcPts val="0"/>
                        </a:spcBef>
                        <a:buNone/>
                      </a:pPr>
                      <a:r>
                        <a:rPr b="1" lang="en">
                          <a:solidFill>
                            <a:srgbClr val="FFFFFF"/>
                          </a:solidFill>
                        </a:rPr>
                        <a:t>Given</a:t>
                      </a:r>
                    </a:p>
                  </a:txBody>
                  <a:tcPr marT="91425" marB="91425" marR="91425" marL="91425"/>
                </a:tc>
                <a:tc>
                  <a:txBody>
                    <a:bodyPr>
                      <a:noAutofit/>
                    </a:bodyPr>
                    <a:lstStyle/>
                    <a:p>
                      <a:pPr lvl="0" rtl="0">
                        <a:spcBef>
                          <a:spcPts val="0"/>
                        </a:spcBef>
                        <a:buNone/>
                      </a:pPr>
                      <a:r>
                        <a:rPr b="1" lang="en">
                          <a:solidFill>
                            <a:srgbClr val="FFFFFF"/>
                          </a:solidFill>
                        </a:rPr>
                        <a:t>Expected cardinality</a:t>
                      </a:r>
                    </a:p>
                  </a:txBody>
                  <a:tcPr marT="91425" marB="91425" marR="91425" marL="91425"/>
                </a:tc>
                <a:tc>
                  <a:txBody>
                    <a:bodyPr>
                      <a:noAutofit/>
                    </a:bodyPr>
                    <a:lstStyle/>
                    <a:p>
                      <a:pPr lvl="0" rtl="0">
                        <a:spcBef>
                          <a:spcPts val="0"/>
                        </a:spcBef>
                        <a:buNone/>
                      </a:pPr>
                      <a:r>
                        <a:rPr b="1" lang="en">
                          <a:solidFill>
                            <a:srgbClr val="FFFFFF"/>
                          </a:solidFill>
                        </a:rPr>
                        <a:t>Actual cardinality</a:t>
                      </a:r>
                    </a:p>
                  </a:txBody>
                  <a:tcPr marT="91425" marB="91425" marR="91425" marL="91425"/>
                </a:tc>
                <a:tc>
                  <a:txBody>
                    <a:bodyPr>
                      <a:noAutofit/>
                    </a:bodyPr>
                    <a:lstStyle/>
                    <a:p>
                      <a:pPr lvl="0" rtl="0">
                        <a:spcBef>
                          <a:spcPts val="0"/>
                        </a:spcBef>
                        <a:buNone/>
                      </a:pPr>
                      <a:r>
                        <a:rPr b="1" lang="en">
                          <a:solidFill>
                            <a:srgbClr val="FFFFFF"/>
                          </a:solidFill>
                        </a:rPr>
                        <a:t> Surprise</a:t>
                      </a:r>
                    </a:p>
                  </a:txBody>
                  <a:tcPr marT="91425" marB="91425" marR="91425" marL="91425"/>
                </a:tc>
              </a:tr>
              <a:tr h="381000">
                <a:tc>
                  <a:txBody>
                    <a:bodyPr>
                      <a:noAutofit/>
                    </a:bodyPr>
                    <a:lstStyle/>
                    <a:p>
                      <a:pPr lvl="0" rtl="0">
                        <a:spcBef>
                          <a:spcPts val="0"/>
                        </a:spcBef>
                        <a:buNone/>
                      </a:pPr>
                      <a:r>
                        <a:rPr lang="en">
                          <a:solidFill>
                            <a:srgbClr val="FFFFFF"/>
                          </a:solidFill>
                        </a:rPr>
                        <a:t>(gender): 2   (state): 50</a:t>
                      </a:r>
                    </a:p>
                  </a:txBody>
                  <a:tcPr marT="91425" marB="91425" marR="91425" marL="91425"/>
                </a:tc>
                <a:tc>
                  <a:txBody>
                    <a:bodyPr>
                      <a:noAutofit/>
                    </a:bodyPr>
                    <a:lstStyle/>
                    <a:p>
                      <a:pPr lvl="0" rtl="0" algn="r">
                        <a:spcBef>
                          <a:spcPts val="0"/>
                        </a:spcBef>
                        <a:buNone/>
                      </a:pPr>
                      <a:r>
                        <a:rPr lang="en">
                          <a:solidFill>
                            <a:srgbClr val="FFFFFF"/>
                          </a:solidFill>
                        </a:rPr>
                        <a:t>(gender, state): 100.0</a:t>
                      </a:r>
                    </a:p>
                  </a:txBody>
                  <a:tcPr marT="91425" marB="91425" marR="91425" marL="91425"/>
                </a:tc>
                <a:tc>
                  <a:txBody>
                    <a:bodyPr>
                      <a:noAutofit/>
                    </a:bodyPr>
                    <a:lstStyle/>
                    <a:p>
                      <a:pPr lvl="0" rtl="0" algn="r">
                        <a:spcBef>
                          <a:spcPts val="0"/>
                        </a:spcBef>
                        <a:buNone/>
                      </a:pPr>
                      <a:r>
                        <a:rPr lang="en">
                          <a:solidFill>
                            <a:srgbClr val="FFFFFF"/>
                          </a:solidFill>
                        </a:rPr>
                        <a:t>100</a:t>
                      </a:r>
                    </a:p>
                  </a:txBody>
                  <a:tcPr marT="91425" marB="91425" marR="91425" marL="91425"/>
                </a:tc>
                <a:tc>
                  <a:txBody>
                    <a:bodyPr>
                      <a:noAutofit/>
                    </a:bodyPr>
                    <a:lstStyle/>
                    <a:p>
                      <a:pPr lvl="0" rtl="0" algn="r">
                        <a:spcBef>
                          <a:spcPts val="0"/>
                        </a:spcBef>
                        <a:buNone/>
                      </a:pPr>
                      <a:r>
                        <a:rPr lang="en">
                          <a:solidFill>
                            <a:srgbClr val="FFFFFF"/>
                          </a:solidFill>
                        </a:rPr>
                        <a:t>0.000</a:t>
                      </a:r>
                    </a:p>
                  </a:txBody>
                  <a:tcPr marT="91425" marB="91425" marR="91425" marL="91425"/>
                </a:tc>
              </a:tr>
              <a:tr h="381000">
                <a:tc>
                  <a:txBody>
                    <a:bodyPr>
                      <a:noAutofit/>
                    </a:bodyPr>
                    <a:lstStyle/>
                    <a:p>
                      <a:pPr lvl="0" rtl="0">
                        <a:spcBef>
                          <a:spcPts val="0"/>
                        </a:spcBef>
                        <a:buNone/>
                      </a:pPr>
                      <a:r>
                        <a:rPr lang="en">
                          <a:solidFill>
                            <a:srgbClr val="FFFFFF"/>
                          </a:solidFill>
                        </a:rPr>
                        <a:t>(month): 12 (zipcode): 43,000</a:t>
                      </a:r>
                    </a:p>
                  </a:txBody>
                  <a:tcPr marT="91425" marB="91425" marR="91425" marL="91425"/>
                </a:tc>
                <a:tc>
                  <a:txBody>
                    <a:bodyPr>
                      <a:noAutofit/>
                    </a:bodyPr>
                    <a:lstStyle/>
                    <a:p>
                      <a:pPr lvl="0" rtl="0" algn="r">
                        <a:spcBef>
                          <a:spcPts val="0"/>
                        </a:spcBef>
                        <a:buNone/>
                      </a:pPr>
                      <a:r>
                        <a:rPr lang="en">
                          <a:solidFill>
                            <a:srgbClr val="FFFFFF"/>
                          </a:solidFill>
                        </a:rPr>
                        <a:t>(month, zipcode): 441,699.3</a:t>
                      </a:r>
                    </a:p>
                  </a:txBody>
                  <a:tcPr marT="91425" marB="91425" marR="91425" marL="91425"/>
                </a:tc>
                <a:tc>
                  <a:txBody>
                    <a:bodyPr>
                      <a:noAutofit/>
                    </a:bodyPr>
                    <a:lstStyle/>
                    <a:p>
                      <a:pPr lvl="0" rtl="0" algn="r">
                        <a:spcBef>
                          <a:spcPts val="0"/>
                        </a:spcBef>
                        <a:buNone/>
                      </a:pPr>
                      <a:r>
                        <a:rPr lang="en">
                          <a:solidFill>
                            <a:srgbClr val="FFFFFF"/>
                          </a:solidFill>
                        </a:rPr>
                        <a:t>442,700</a:t>
                      </a:r>
                    </a:p>
                  </a:txBody>
                  <a:tcPr marT="91425" marB="91425" marR="91425" marL="91425"/>
                </a:tc>
                <a:tc>
                  <a:txBody>
                    <a:bodyPr>
                      <a:noAutofit/>
                    </a:bodyPr>
                    <a:lstStyle/>
                    <a:p>
                      <a:pPr lvl="0" rtl="0" algn="r">
                        <a:spcBef>
                          <a:spcPts val="0"/>
                        </a:spcBef>
                        <a:buNone/>
                      </a:pPr>
                      <a:r>
                        <a:rPr lang="en">
                          <a:solidFill>
                            <a:srgbClr val="FFFFFF"/>
                          </a:solidFill>
                        </a:rPr>
                        <a:t>0.001</a:t>
                      </a:r>
                    </a:p>
                  </a:txBody>
                  <a:tcPr marT="91425" marB="91425" marR="91425" marL="91425"/>
                </a:tc>
              </a:tr>
              <a:tr h="396200">
                <a:tc>
                  <a:txBody>
                    <a:bodyPr>
                      <a:noAutofit/>
                    </a:bodyPr>
                    <a:lstStyle/>
                    <a:p>
                      <a:pPr lvl="0" rtl="0">
                        <a:spcBef>
                          <a:spcPts val="0"/>
                        </a:spcBef>
                        <a:buNone/>
                      </a:pPr>
                      <a:r>
                        <a:rPr lang="en">
                          <a:solidFill>
                            <a:srgbClr val="FFFFFF"/>
                          </a:solidFill>
                        </a:rPr>
                        <a:t>(state): 50   (zipcode): 43,000</a:t>
                      </a:r>
                    </a:p>
                  </a:txBody>
                  <a:tcPr marT="91425" marB="91425" marR="91425" marL="91425"/>
                </a:tc>
                <a:tc>
                  <a:txBody>
                    <a:bodyPr>
                      <a:noAutofit/>
                    </a:bodyPr>
                    <a:lstStyle/>
                    <a:p>
                      <a:pPr lvl="0" rtl="0" algn="r">
                        <a:spcBef>
                          <a:spcPts val="0"/>
                        </a:spcBef>
                        <a:buNone/>
                      </a:pPr>
                      <a:r>
                        <a:rPr lang="en">
                          <a:solidFill>
                            <a:srgbClr val="FFFFFF"/>
                          </a:solidFill>
                        </a:rPr>
                        <a:t>(state, zipcode): 799,666.7</a:t>
                      </a:r>
                    </a:p>
                  </a:txBody>
                  <a:tcPr marT="91425" marB="91425" marR="91425" marL="91425"/>
                </a:tc>
                <a:tc>
                  <a:txBody>
                    <a:bodyPr>
                      <a:noAutofit/>
                    </a:bodyPr>
                    <a:lstStyle/>
                    <a:p>
                      <a:pPr lvl="0" rtl="0" algn="r">
                        <a:spcBef>
                          <a:spcPts val="0"/>
                        </a:spcBef>
                        <a:buNone/>
                      </a:pPr>
                      <a:r>
                        <a:rPr lang="en">
                          <a:solidFill>
                            <a:srgbClr val="FFFFFF"/>
                          </a:solidFill>
                        </a:rPr>
                        <a:t>43,400</a:t>
                      </a:r>
                    </a:p>
                  </a:txBody>
                  <a:tcPr marT="91425" marB="91425" marR="91425" marL="91425"/>
                </a:tc>
                <a:tc>
                  <a:txBody>
                    <a:bodyPr>
                      <a:noAutofit/>
                    </a:bodyPr>
                    <a:lstStyle/>
                    <a:p>
                      <a:pPr lvl="0" rtl="0" algn="r">
                        <a:spcBef>
                          <a:spcPts val="0"/>
                        </a:spcBef>
                        <a:buNone/>
                      </a:pPr>
                      <a:r>
                        <a:rPr lang="en">
                          <a:solidFill>
                            <a:srgbClr val="FFFFFF"/>
                          </a:solidFill>
                        </a:rPr>
                        <a:t>0.897</a:t>
                      </a:r>
                    </a:p>
                  </a:txBody>
                  <a:tcPr marT="91425" marB="91425" marR="91425" marL="91425"/>
                </a:tc>
              </a:tr>
              <a:tr h="396200">
                <a:tc>
                  <a:txBody>
                    <a:bodyPr>
                      <a:noAutofit/>
                    </a:bodyPr>
                    <a:lstStyle/>
                    <a:p>
                      <a:pPr lvl="0" rtl="0">
                        <a:spcBef>
                          <a:spcPts val="0"/>
                        </a:spcBef>
                        <a:buNone/>
                      </a:pPr>
                      <a:r>
                        <a:rPr lang="en">
                          <a:solidFill>
                            <a:srgbClr val="FFFFFF"/>
                          </a:solidFill>
                        </a:rPr>
                        <a:t>(state, zipcode): 43,400</a:t>
                      </a:r>
                      <a:br>
                        <a:rPr lang="en">
                          <a:solidFill>
                            <a:srgbClr val="FFFFFF"/>
                          </a:solidFill>
                        </a:rPr>
                      </a:br>
                      <a:r>
                        <a:rPr lang="en">
                          <a:solidFill>
                            <a:srgbClr val="FFFFFF"/>
                          </a:solidFill>
                        </a:rPr>
                        <a:t>(gender, state): 100</a:t>
                      </a:r>
                      <a:br>
                        <a:rPr lang="en">
                          <a:solidFill>
                            <a:srgbClr val="FFFFFF"/>
                          </a:solidFill>
                        </a:rPr>
                      </a:br>
                      <a:r>
                        <a:rPr lang="en">
                          <a:solidFill>
                            <a:srgbClr val="FFFFFF"/>
                          </a:solidFill>
                        </a:rPr>
                        <a:t>(gender, zipcode): 85,995</a:t>
                      </a:r>
                    </a:p>
                  </a:txBody>
                  <a:tcPr marT="91425" marB="91425" marR="91425" marL="91425"/>
                </a:tc>
                <a:tc>
                  <a:txBody>
                    <a:bodyPr>
                      <a:noAutofit/>
                    </a:bodyPr>
                    <a:lstStyle/>
                    <a:p>
                      <a:pPr lvl="0" rtl="0" algn="r">
                        <a:spcBef>
                          <a:spcPts val="0"/>
                        </a:spcBef>
                        <a:buNone/>
                      </a:pPr>
                      <a:r>
                        <a:rPr lang="en">
                          <a:solidFill>
                            <a:srgbClr val="FFFFFF"/>
                          </a:solidFill>
                        </a:rPr>
                        <a:t>(gender, state, zipcode): 86,799 </a:t>
                      </a:r>
                      <a:br>
                        <a:rPr lang="en">
                          <a:solidFill>
                            <a:srgbClr val="FFFFFF"/>
                          </a:solidFill>
                        </a:rPr>
                      </a:br>
                      <a:r>
                        <a:rPr lang="en">
                          <a:solidFill>
                            <a:srgbClr val="FFFFFF"/>
                          </a:solidFill>
                        </a:rPr>
                        <a:t>= min(86,799, 892,234, 892,228)</a:t>
                      </a:r>
                    </a:p>
                  </a:txBody>
                  <a:tcPr marT="91425" marB="91425" marR="91425" marL="91425"/>
                </a:tc>
                <a:tc>
                  <a:txBody>
                    <a:bodyPr>
                      <a:noAutofit/>
                    </a:bodyPr>
                    <a:lstStyle/>
                    <a:p>
                      <a:pPr lvl="0" rtl="0" algn="r">
                        <a:spcBef>
                          <a:spcPts val="0"/>
                        </a:spcBef>
                        <a:buNone/>
                      </a:pPr>
                      <a:r>
                        <a:rPr lang="en">
                          <a:solidFill>
                            <a:srgbClr val="FFFFFF"/>
                          </a:solidFill>
                        </a:rPr>
                        <a:t>83,567</a:t>
                      </a:r>
                    </a:p>
                  </a:txBody>
                  <a:tcPr marT="91425" marB="91425" marR="91425" marL="91425"/>
                </a:tc>
                <a:tc>
                  <a:txBody>
                    <a:bodyPr>
                      <a:noAutofit/>
                    </a:bodyPr>
                    <a:lstStyle/>
                    <a:p>
                      <a:pPr lvl="0" rtl="0" algn="r">
                        <a:spcBef>
                          <a:spcPts val="0"/>
                        </a:spcBef>
                        <a:buNone/>
                      </a:pPr>
                      <a:r>
                        <a:rPr lang="en">
                          <a:solidFill>
                            <a:srgbClr val="FFFFFF"/>
                          </a:solidFill>
                        </a:rPr>
                        <a:t>0.019</a:t>
                      </a:r>
                    </a:p>
                  </a:txBody>
                  <a:tcPr marT="91425" marB="91425" marR="91425" marL="91425"/>
                </a:tc>
              </a:tr>
            </a:tbl>
          </a:graphicData>
        </a:graphic>
      </p:graphicFrame>
      <p:sp>
        <p:nvSpPr>
          <p:cNvPr id="496" name="Shape 496"/>
          <p:cNvSpPr txBox="1"/>
          <p:nvPr>
            <p:ph idx="1" type="body"/>
          </p:nvPr>
        </p:nvSpPr>
        <p:spPr>
          <a:xfrm>
            <a:off x="352850" y="4137950"/>
            <a:ext cx="8368200" cy="842700"/>
          </a:xfrm>
          <a:prstGeom prst="rect">
            <a:avLst/>
          </a:prstGeom>
        </p:spPr>
        <p:txBody>
          <a:bodyPr anchorCtr="0" anchor="t" bIns="91425" lIns="91425" rIns="91425" wrap="square" tIns="91425">
            <a:noAutofit/>
          </a:bodyPr>
          <a:lstStyle/>
          <a:p>
            <a:pPr indent="-342900" lvl="0" marL="457200" rtl="0">
              <a:spcBef>
                <a:spcPts val="0"/>
              </a:spcBef>
            </a:pPr>
            <a:r>
              <a:rPr lang="en"/>
              <a:t>Surprise = abs(actual - expected) / (actual + expected)</a:t>
            </a:r>
          </a:p>
          <a:p>
            <a:pPr indent="-342900" lvl="0" marL="457200" rtl="0">
              <a:spcBef>
                <a:spcPts val="0"/>
              </a:spcBef>
            </a:pPr>
            <a:r>
              <a:rPr lang="en"/>
              <a:t>E(card (x, y)) = n . (1 - ((n - 1) / n) ^ p)    n = card (x) * card (y), p = row count</a:t>
            </a:r>
          </a:p>
          <a:p>
            <a:pPr lvl="0" rtl="0">
              <a:spcBef>
                <a:spcPts val="0"/>
              </a:spcBef>
              <a:buNone/>
            </a:pPr>
            <a:r>
              <a:t/>
            </a:r>
            <a:endParaRPr/>
          </a:p>
          <a:p>
            <a:pPr lvl="0" rtl="0">
              <a:spcBef>
                <a:spcPts val="0"/>
              </a:spcBef>
              <a:buNone/>
            </a:pPr>
            <a:r>
              <a:t/>
            </a:r>
            <a:endParaRPr/>
          </a:p>
        </p:txBody>
      </p:sp>
      <p:sp>
        <p:nvSpPr>
          <p:cNvPr id="497" name="Shape 49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Combining probability &amp; information theory</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Algorithm</a:t>
            </a:r>
          </a:p>
        </p:txBody>
      </p:sp>
      <p:sp>
        <p:nvSpPr>
          <p:cNvPr id="503" name="Shape 503"/>
          <p:cNvSpPr txBox="1"/>
          <p:nvPr>
            <p:ph idx="1" type="body"/>
          </p:nvPr>
        </p:nvSpPr>
        <p:spPr>
          <a:xfrm>
            <a:off x="212650" y="1498600"/>
            <a:ext cx="3581400" cy="3078900"/>
          </a:xfrm>
          <a:prstGeom prst="rect">
            <a:avLst/>
          </a:prstGeom>
        </p:spPr>
        <p:txBody>
          <a:bodyPr anchorCtr="0" anchor="t" bIns="91425" lIns="91425" rIns="91425" wrap="square" tIns="91425">
            <a:noAutofit/>
          </a:bodyPr>
          <a:lstStyle/>
          <a:p>
            <a:pPr lvl="0" rtl="0">
              <a:spcBef>
                <a:spcPts val="0"/>
              </a:spcBef>
              <a:buNone/>
            </a:pPr>
            <a:r>
              <a:rPr lang="en" sz="1800"/>
              <a:t>Three ways “surprise” can help:</a:t>
            </a:r>
          </a:p>
          <a:p>
            <a:pPr indent="-342900" lvl="0" marL="457200" rtl="0">
              <a:spcBef>
                <a:spcPts val="0"/>
              </a:spcBef>
              <a:buSzPct val="100000"/>
            </a:pPr>
            <a:r>
              <a:rPr lang="en" sz="1800"/>
              <a:t>If a cardinality is not surprising, we don’t need to store it -- we can derive it</a:t>
            </a:r>
          </a:p>
          <a:p>
            <a:pPr indent="-342900" lvl="0" marL="457200" rtl="0">
              <a:spcBef>
                <a:spcPts val="0"/>
              </a:spcBef>
              <a:buSzPct val="100000"/>
            </a:pPr>
            <a:r>
              <a:rPr lang="en" sz="1800"/>
              <a:t>If a combination’s cardinality is not surprising, it is unlikely to have surprising children</a:t>
            </a:r>
          </a:p>
          <a:p>
            <a:pPr indent="-342900" lvl="0" marL="457200" rtl="0">
              <a:spcBef>
                <a:spcPts val="0"/>
              </a:spcBef>
              <a:buSzPct val="100000"/>
            </a:pPr>
            <a:r>
              <a:rPr lang="en" sz="1800"/>
              <a:t>If we’re not seeing surprising results, it’s time to stop</a:t>
            </a:r>
          </a:p>
        </p:txBody>
      </p:sp>
      <p:sp>
        <p:nvSpPr>
          <p:cNvPr id="504" name="Shape 504"/>
          <p:cNvSpPr txBox="1"/>
          <p:nvPr>
            <p:ph idx="2" type="body"/>
          </p:nvPr>
        </p:nvSpPr>
        <p:spPr>
          <a:xfrm>
            <a:off x="4119150" y="458025"/>
            <a:ext cx="4932300" cy="4416000"/>
          </a:xfrm>
          <a:prstGeom prst="rect">
            <a:avLst/>
          </a:prstGeom>
          <a:solidFill>
            <a:srgbClr val="FFFFFF"/>
          </a:solidFill>
        </p:spPr>
        <p:txBody>
          <a:bodyPr anchorCtr="0" anchor="t" bIns="91425" lIns="91425" rIns="91425" wrap="square" tIns="91425">
            <a:noAutofit/>
          </a:bodyPr>
          <a:lstStyle/>
          <a:p>
            <a:pPr lvl="0" rtl="0">
              <a:spcBef>
                <a:spcPts val="0"/>
              </a:spcBef>
              <a:buNone/>
            </a:pPr>
            <a:r>
              <a:rPr lang="en" sz="1600">
                <a:solidFill>
                  <a:srgbClr val="000000"/>
                </a:solidFill>
              </a:rPr>
              <a:t>surprise_threshold := 1</a:t>
            </a:r>
            <a:br>
              <a:rPr lang="en" sz="1600">
                <a:solidFill>
                  <a:srgbClr val="000000"/>
                </a:solidFill>
              </a:rPr>
            </a:br>
            <a:r>
              <a:rPr lang="en" sz="1600">
                <a:solidFill>
                  <a:srgbClr val="000000"/>
                </a:solidFill>
              </a:rPr>
              <a:t>queue := {singleton combinations} // (a), (b), ...</a:t>
            </a:r>
            <a:br>
              <a:rPr lang="en" sz="1600">
                <a:solidFill>
                  <a:srgbClr val="000000"/>
                </a:solidFill>
              </a:rPr>
            </a:br>
            <a:r>
              <a:rPr lang="en" sz="1600">
                <a:solidFill>
                  <a:srgbClr val="000000"/>
                </a:solidFill>
              </a:rPr>
              <a:t>while queue is not empty {</a:t>
            </a:r>
            <a:br>
              <a:rPr lang="en" sz="1600">
                <a:solidFill>
                  <a:srgbClr val="000000"/>
                </a:solidFill>
              </a:rPr>
            </a:br>
            <a:r>
              <a:rPr lang="en" sz="1600">
                <a:solidFill>
                  <a:srgbClr val="000000"/>
                </a:solidFill>
              </a:rPr>
              <a:t>  batch := remove first 10,000 entries in queue</a:t>
            </a:r>
            <a:br>
              <a:rPr lang="en" sz="1600">
                <a:solidFill>
                  <a:srgbClr val="000000"/>
                </a:solidFill>
              </a:rPr>
            </a:br>
            <a:r>
              <a:rPr lang="en" sz="1600">
                <a:solidFill>
                  <a:srgbClr val="000000"/>
                </a:solidFill>
              </a:rPr>
              <a:t>  compute cardinality of each combination in batch</a:t>
            </a:r>
            <a:br>
              <a:rPr lang="en" sz="1600">
                <a:solidFill>
                  <a:srgbClr val="000000"/>
                </a:solidFill>
              </a:rPr>
            </a:br>
            <a:r>
              <a:rPr lang="en" sz="1600">
                <a:solidFill>
                  <a:srgbClr val="000000"/>
                </a:solidFill>
              </a:rPr>
              <a:t>  for each actual (computed) cardinality a {</a:t>
            </a:r>
            <a:br>
              <a:rPr lang="en" sz="1600">
                <a:solidFill>
                  <a:srgbClr val="000000"/>
                </a:solidFill>
              </a:rPr>
            </a:br>
            <a:r>
              <a:rPr lang="en" sz="1600">
                <a:solidFill>
                  <a:srgbClr val="000000"/>
                </a:solidFill>
              </a:rPr>
              <a:t>    e := expected cardinality of combination</a:t>
            </a:r>
            <a:br>
              <a:rPr lang="en" sz="1600">
                <a:solidFill>
                  <a:srgbClr val="000000"/>
                </a:solidFill>
              </a:rPr>
            </a:br>
            <a:r>
              <a:rPr lang="en" sz="1600">
                <a:solidFill>
                  <a:srgbClr val="000000"/>
                </a:solidFill>
              </a:rPr>
              <a:t>    s := surprise(a, e)</a:t>
            </a:r>
            <a:br>
              <a:rPr lang="en" sz="1600">
                <a:solidFill>
                  <a:srgbClr val="000000"/>
                </a:solidFill>
              </a:rPr>
            </a:br>
            <a:r>
              <a:rPr lang="en" sz="1600">
                <a:solidFill>
                  <a:srgbClr val="000000"/>
                </a:solidFill>
              </a:rPr>
              <a:t>    if s &gt; surprise_threshold {</a:t>
            </a:r>
            <a:br>
              <a:rPr lang="en" sz="1600">
                <a:solidFill>
                  <a:srgbClr val="000000"/>
                </a:solidFill>
              </a:rPr>
            </a:br>
            <a:r>
              <a:rPr lang="en" sz="1600">
                <a:solidFill>
                  <a:srgbClr val="000000"/>
                </a:solidFill>
              </a:rPr>
              <a:t>      store combination and its cardinality</a:t>
            </a:r>
            <a:br>
              <a:rPr lang="en" sz="1600">
                <a:solidFill>
                  <a:srgbClr val="000000"/>
                </a:solidFill>
              </a:rPr>
            </a:br>
            <a:r>
              <a:rPr lang="en" sz="1600">
                <a:solidFill>
                  <a:srgbClr val="000000"/>
                </a:solidFill>
              </a:rPr>
              <a:t>      add child combinations to queue // (x, a), (x, b), ...</a:t>
            </a:r>
            <a:br>
              <a:rPr lang="en" sz="1600">
                <a:solidFill>
                  <a:srgbClr val="000000"/>
                </a:solidFill>
              </a:rPr>
            </a:br>
            <a:r>
              <a:rPr lang="en" sz="1600">
                <a:solidFill>
                  <a:srgbClr val="000000"/>
                </a:solidFill>
              </a:rPr>
              <a:t>    }</a:t>
            </a:r>
            <a:br>
              <a:rPr lang="en" sz="1600">
                <a:solidFill>
                  <a:srgbClr val="000000"/>
                </a:solidFill>
              </a:rPr>
            </a:br>
            <a:r>
              <a:rPr lang="en" sz="1600">
                <a:solidFill>
                  <a:srgbClr val="000000"/>
                </a:solidFill>
              </a:rPr>
              <a:t>    increase surprise_threshold </a:t>
            </a:r>
            <a:br>
              <a:rPr lang="en" sz="1600">
                <a:solidFill>
                  <a:srgbClr val="000000"/>
                </a:solidFill>
              </a:rPr>
            </a:br>
            <a:r>
              <a:rPr lang="en" sz="1600">
                <a:solidFill>
                  <a:srgbClr val="000000"/>
                </a:solidFill>
              </a:rPr>
              <a:t>  }</a:t>
            </a:r>
            <a:br>
              <a:rPr lang="en" sz="1600">
                <a:solidFill>
                  <a:srgbClr val="000000"/>
                </a:solidFill>
              </a:rPr>
            </a:br>
            <a:r>
              <a:rPr lang="en" sz="1600">
                <a:solidFill>
                  <a:srgbClr val="000000"/>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Algorithm progress and “surprise” threshold</a:t>
            </a:r>
          </a:p>
        </p:txBody>
      </p:sp>
      <p:pic>
        <p:nvPicPr>
          <p:cNvPr descr="surprise-chart.png" id="510" name="Shape 510"/>
          <p:cNvPicPr preferRelativeResize="0"/>
          <p:nvPr/>
        </p:nvPicPr>
        <p:blipFill>
          <a:blip r:embed="rId3">
            <a:alphaModFix/>
          </a:blip>
          <a:stretch>
            <a:fillRect/>
          </a:stretch>
        </p:blipFill>
        <p:spPr>
          <a:xfrm>
            <a:off x="1959177" y="1248375"/>
            <a:ext cx="5436850" cy="3270549"/>
          </a:xfrm>
          <a:prstGeom prst="rect">
            <a:avLst/>
          </a:prstGeom>
          <a:noFill/>
          <a:ln>
            <a:noFill/>
          </a:ln>
        </p:spPr>
      </p:pic>
      <p:sp>
        <p:nvSpPr>
          <p:cNvPr id="511" name="Shape 511"/>
          <p:cNvSpPr txBox="1"/>
          <p:nvPr/>
        </p:nvSpPr>
        <p:spPr>
          <a:xfrm>
            <a:off x="2305975" y="4666350"/>
            <a:ext cx="5047200" cy="5889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Progress of algorithm</a:t>
            </a:r>
          </a:p>
        </p:txBody>
      </p:sp>
      <p:sp>
        <p:nvSpPr>
          <p:cNvPr id="512" name="Shape 512"/>
          <p:cNvSpPr/>
          <p:nvPr/>
        </p:nvSpPr>
        <p:spPr>
          <a:xfrm>
            <a:off x="4242475" y="4786376"/>
            <a:ext cx="1919100" cy="183900"/>
          </a:xfrm>
          <a:prstGeom prst="rightArrow">
            <a:avLst>
              <a:gd fmla="val 50000" name="adj1"/>
              <a:gd fmla="val 50000" name="adj2"/>
            </a:avLst>
          </a:prstGeom>
          <a:solidFill>
            <a:schemeClr val="accent2"/>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13" name="Shape 513"/>
          <p:cNvSpPr/>
          <p:nvPr/>
        </p:nvSpPr>
        <p:spPr>
          <a:xfrm>
            <a:off x="7039600" y="4024400"/>
            <a:ext cx="1693800" cy="802500"/>
          </a:xfrm>
          <a:prstGeom prst="wedgeEllipseCallout">
            <a:avLst>
              <a:gd fmla="val -73524" name="adj1"/>
              <a:gd fmla="val -107583" name="adj2"/>
            </a:avLst>
          </a:prstGeom>
          <a:solidFill>
            <a:schemeClr val="accent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9525" lIns="9525" rIns="9525" wrap="square" tIns="9525">
            <a:noAutofit/>
          </a:bodyPr>
          <a:lstStyle/>
          <a:p>
            <a:pPr indent="0" lvl="0" marL="0" marR="0" rtl="0" algn="ctr">
              <a:lnSpc>
                <a:spcPct val="100000"/>
              </a:lnSpc>
              <a:spcBef>
                <a:spcPts val="0"/>
              </a:spcBef>
              <a:spcAft>
                <a:spcPts val="0"/>
              </a:spcAft>
              <a:buClr>
                <a:srgbClr val="000000"/>
              </a:buClr>
              <a:buSzPct val="25000"/>
              <a:buFont typeface="Arial"/>
              <a:buNone/>
            </a:pPr>
            <a:r>
              <a:rPr lang="en" sz="1200">
                <a:solidFill>
                  <a:srgbClr val="FFFFFF"/>
                </a:solidFill>
                <a:latin typeface="Roboto"/>
                <a:ea typeface="Roboto"/>
                <a:cs typeface="Roboto"/>
                <a:sym typeface="Roboto"/>
              </a:rPr>
              <a:t>Rejected as not sufficiently surprising</a:t>
            </a:r>
          </a:p>
        </p:txBody>
      </p:sp>
      <p:sp>
        <p:nvSpPr>
          <p:cNvPr id="514" name="Shape 514"/>
          <p:cNvSpPr/>
          <p:nvPr/>
        </p:nvSpPr>
        <p:spPr>
          <a:xfrm>
            <a:off x="7192775" y="1248375"/>
            <a:ext cx="1693800" cy="953100"/>
          </a:xfrm>
          <a:prstGeom prst="wedgeEllipseCallout">
            <a:avLst>
              <a:gd fmla="val -104766" name="adj1"/>
              <a:gd fmla="val 115274" name="adj2"/>
            </a:avLst>
          </a:prstGeom>
          <a:solidFill>
            <a:schemeClr val="accent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9525" lIns="9525" rIns="9525" wrap="square" tIns="9525">
            <a:noAutofit/>
          </a:bodyPr>
          <a:lstStyle/>
          <a:p>
            <a:pPr indent="0" lvl="0" marL="0" marR="0" rtl="0" algn="ctr">
              <a:lnSpc>
                <a:spcPct val="100000"/>
              </a:lnSpc>
              <a:spcBef>
                <a:spcPts val="0"/>
              </a:spcBef>
              <a:spcAft>
                <a:spcPts val="0"/>
              </a:spcAft>
              <a:buClr>
                <a:srgbClr val="000000"/>
              </a:buClr>
              <a:buSzPct val="25000"/>
              <a:buFont typeface="Arial"/>
              <a:buNone/>
            </a:pPr>
            <a:r>
              <a:rPr lang="en" sz="1200">
                <a:solidFill>
                  <a:srgbClr val="FFFFFF"/>
                </a:solidFill>
                <a:latin typeface="Roboto"/>
                <a:ea typeface="Roboto"/>
                <a:cs typeface="Roboto"/>
                <a:sym typeface="Roboto"/>
              </a:rPr>
              <a:t>Surprise threshold rises as algorithm progresses</a:t>
            </a:r>
          </a:p>
        </p:txBody>
      </p:sp>
      <p:sp>
        <p:nvSpPr>
          <p:cNvPr id="515" name="Shape 515"/>
          <p:cNvSpPr/>
          <p:nvPr/>
        </p:nvSpPr>
        <p:spPr>
          <a:xfrm>
            <a:off x="147775" y="1519150"/>
            <a:ext cx="1693800" cy="802500"/>
          </a:xfrm>
          <a:prstGeom prst="wedgeEllipseCallout">
            <a:avLst>
              <a:gd fmla="val 71644" name="adj1"/>
              <a:gd fmla="val -52324" name="adj2"/>
            </a:avLst>
          </a:prstGeom>
          <a:solidFill>
            <a:schemeClr val="accent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9525" lIns="9525" rIns="9525" wrap="square" tIns="9525">
            <a:noAutofit/>
          </a:bodyPr>
          <a:lstStyle/>
          <a:p>
            <a:pPr indent="0" lvl="0" marL="0" marR="0" rtl="0" algn="ctr">
              <a:lnSpc>
                <a:spcPct val="100000"/>
              </a:lnSpc>
              <a:spcBef>
                <a:spcPts val="0"/>
              </a:spcBef>
              <a:spcAft>
                <a:spcPts val="0"/>
              </a:spcAft>
              <a:buClr>
                <a:srgbClr val="000000"/>
              </a:buClr>
              <a:buSzPct val="25000"/>
              <a:buFont typeface="Arial"/>
              <a:buNone/>
            </a:pPr>
            <a:r>
              <a:rPr lang="en" sz="1200">
                <a:solidFill>
                  <a:srgbClr val="FFFFFF"/>
                </a:solidFill>
                <a:latin typeface="Roboto"/>
                <a:ea typeface="Roboto"/>
                <a:cs typeface="Roboto"/>
                <a:sym typeface="Roboto"/>
              </a:rPr>
              <a:t>Singleton combinations are have surprise = 1</a:t>
            </a:r>
          </a:p>
        </p:txBody>
      </p:sp>
      <p:sp>
        <p:nvSpPr>
          <p:cNvPr id="516" name="Shape 516"/>
          <p:cNvSpPr/>
          <p:nvPr/>
        </p:nvSpPr>
        <p:spPr>
          <a:xfrm>
            <a:off x="147775" y="2696675"/>
            <a:ext cx="1693800" cy="1125900"/>
          </a:xfrm>
          <a:prstGeom prst="wedgeEllipseCallout">
            <a:avLst>
              <a:gd fmla="val 101131" name="adj1"/>
              <a:gd fmla="val 65559" name="adj2"/>
            </a:avLst>
          </a:prstGeom>
          <a:solidFill>
            <a:schemeClr val="accent2"/>
          </a:solidFill>
          <a:ln cap="flat" cmpd="sng" w="9525">
            <a:solidFill>
              <a:srgbClr val="7E878C"/>
            </a:solidFill>
            <a:prstDash val="solid"/>
            <a:bevel/>
            <a:headEnd len="med" w="med" type="none"/>
            <a:tailEnd len="med" w="med" type="none"/>
          </a:ln>
          <a:effectLst>
            <a:outerShdw blurRad="38100" rotWithShape="0" dir="5400000" dist="20000">
              <a:srgbClr val="000000">
                <a:alpha val="37650"/>
              </a:srgbClr>
            </a:outerShdw>
          </a:effectLst>
        </p:spPr>
        <p:txBody>
          <a:bodyPr anchorCtr="0" anchor="ctr" bIns="9525" lIns="9525" rIns="9525" wrap="square" tIns="9525">
            <a:noAutofit/>
          </a:bodyPr>
          <a:lstStyle/>
          <a:p>
            <a:pPr indent="0" lvl="0" marL="0" marR="0" rtl="0" algn="ctr">
              <a:lnSpc>
                <a:spcPct val="100000"/>
              </a:lnSpc>
              <a:spcBef>
                <a:spcPts val="0"/>
              </a:spcBef>
              <a:spcAft>
                <a:spcPts val="0"/>
              </a:spcAft>
              <a:buClr>
                <a:srgbClr val="000000"/>
              </a:buClr>
              <a:buSzPct val="25000"/>
              <a:buFont typeface="Arial"/>
              <a:buNone/>
            </a:pPr>
            <a:r>
              <a:rPr lang="en" sz="1200">
                <a:solidFill>
                  <a:srgbClr val="FFFFFF"/>
                </a:solidFill>
                <a:latin typeface="Roboto"/>
                <a:ea typeface="Roboto"/>
                <a:cs typeface="Roboto"/>
                <a:sym typeface="Roboto"/>
              </a:rPr>
              <a:t>Surprise threshold rises after we have completed the first batch</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Data profiling - summary</a:t>
            </a:r>
          </a:p>
        </p:txBody>
      </p:sp>
      <p:sp>
        <p:nvSpPr>
          <p:cNvPr id="522" name="Shape 52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The algorithm defeats a combinatorial search space using sketches + information theory + parallelism </a:t>
            </a:r>
          </a:p>
          <a:p>
            <a:pPr lvl="0">
              <a:spcBef>
                <a:spcPts val="0"/>
              </a:spcBef>
              <a:buNone/>
            </a:pPr>
            <a:r>
              <a:rPr lang="en"/>
              <a:t>Recommending data structures is an optimization problem; profiling provides the cost &amp; benefit function</a:t>
            </a:r>
          </a:p>
          <a:p>
            <a:pPr lvl="0">
              <a:spcBef>
                <a:spcPts val="0"/>
              </a:spcBef>
              <a:buNone/>
            </a:pPr>
            <a:r>
              <a:rPr lang="en"/>
              <a:t>As a by-product, the algorithm discovers unique keys, “almost” keys, and foreign keys</a:t>
            </a:r>
          </a:p>
          <a:p>
            <a:pPr lvl="0" rtl="0">
              <a:spcBef>
                <a:spcPts val="0"/>
              </a:spcBef>
              <a:buNone/>
            </a:pPr>
            <a:r>
              <a:rPr lang="en"/>
              <a:t>But which tables are actually joined together in practice?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nvSpPr>
        <p:spPr>
          <a:xfrm>
            <a:off x="4026425" y="3425400"/>
            <a:ext cx="3846600" cy="14565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CREATE LATTICE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t</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COUNT</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s</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units</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s</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Time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timeId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Customers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c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customerId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Products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p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productId</a:t>
            </a:r>
            <a:r>
              <a:rPr lang="en" sz="1200">
                <a:latin typeface="Roboto Mono"/>
                <a:ea typeface="Roboto Mono"/>
                <a:cs typeface="Roboto Mono"/>
                <a:sym typeface="Roboto Mono"/>
              </a:rPr>
              <a:t>);</a:t>
            </a:r>
          </a:p>
        </p:txBody>
      </p:sp>
      <p:sp>
        <p:nvSpPr>
          <p:cNvPr id="528" name="Shape 528"/>
          <p:cNvSpPr txBox="1"/>
          <p:nvPr/>
        </p:nvSpPr>
        <p:spPr>
          <a:xfrm>
            <a:off x="387900" y="1489825"/>
            <a:ext cx="4239900" cy="16590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CREATE MATERIALIZED VIEW </a:t>
            </a:r>
            <a:r>
              <a:rPr lang="en" sz="1200">
                <a:solidFill>
                  <a:schemeClr val="accent4"/>
                </a:solidFill>
                <a:latin typeface="Roboto Mono"/>
                <a:ea typeface="Roboto Mono"/>
                <a:cs typeface="Roboto Mono"/>
                <a:sym typeface="Roboto Mono"/>
              </a:rPr>
              <a:t>SalesYearZipcode </a:t>
            </a:r>
            <a:r>
              <a:rPr b="1" lang="en" sz="1200">
                <a:solidFill>
                  <a:schemeClr val="accent2"/>
                </a:solidFill>
                <a:latin typeface="Roboto Mono"/>
                <a:ea typeface="Roboto Mono"/>
                <a:cs typeface="Roboto Mono"/>
                <a:sym typeface="Roboto Mono"/>
              </a:rPr>
              <a:t>AS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t</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year</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state</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zipcode</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COUNT</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units</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s</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Time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timeId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Customers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c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customerId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GROUP BY </a:t>
            </a:r>
            <a:r>
              <a:rPr lang="en" sz="1200">
                <a:solidFill>
                  <a:srgbClr val="FF00FF"/>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a:solidFill>
                  <a:srgbClr val="FF00FF"/>
                </a:solidFill>
                <a:latin typeface="Roboto Mono"/>
                <a:ea typeface="Roboto Mono"/>
                <a:cs typeface="Roboto Mono"/>
                <a:sym typeface="Roboto Mono"/>
              </a:rPr>
              <a:t>2</a:t>
            </a:r>
            <a:r>
              <a:rPr lang="en" sz="1200">
                <a:latin typeface="Roboto Mono"/>
                <a:ea typeface="Roboto Mono"/>
                <a:cs typeface="Roboto Mono"/>
                <a:sym typeface="Roboto Mono"/>
              </a:rPr>
              <a:t>, </a:t>
            </a:r>
            <a:r>
              <a:rPr lang="en" sz="1200">
                <a:solidFill>
                  <a:srgbClr val="FF00FF"/>
                </a:solidFill>
                <a:latin typeface="Roboto Mono"/>
                <a:ea typeface="Roboto Mono"/>
                <a:cs typeface="Roboto Mono"/>
                <a:sym typeface="Roboto Mono"/>
              </a:rPr>
              <a:t>3</a:t>
            </a:r>
            <a:r>
              <a:rPr lang="en" sz="1200">
                <a:latin typeface="Roboto Mono"/>
                <a:ea typeface="Roboto Mono"/>
                <a:cs typeface="Roboto Mono"/>
                <a:sym typeface="Roboto Mono"/>
              </a:rPr>
              <a:t>;</a:t>
            </a:r>
          </a:p>
        </p:txBody>
      </p:sp>
      <p:cxnSp>
        <p:nvCxnSpPr>
          <p:cNvPr id="529" name="Shape 529"/>
          <p:cNvCxnSpPr>
            <a:stCxn id="527" idx="0"/>
            <a:endCxn id="528" idx="3"/>
          </p:cNvCxnSpPr>
          <p:nvPr/>
        </p:nvCxnSpPr>
        <p:spPr>
          <a:xfrm flipH="1" rot="5400000">
            <a:off x="4735775" y="2211450"/>
            <a:ext cx="1106100" cy="1321800"/>
          </a:xfrm>
          <a:prstGeom prst="curvedConnector2">
            <a:avLst/>
          </a:prstGeom>
          <a:noFill/>
          <a:ln cap="flat" cmpd="sng" w="76200">
            <a:solidFill>
              <a:srgbClr val="FFFF00"/>
            </a:solidFill>
            <a:prstDash val="solid"/>
            <a:round/>
            <a:headEnd len="lg" w="lg" type="none"/>
            <a:tailEnd len="lg" w="lg" type="stealth"/>
          </a:ln>
        </p:spPr>
      </p:cxnSp>
      <p:sp>
        <p:nvSpPr>
          <p:cNvPr id="530" name="Shape 530"/>
          <p:cNvSpPr/>
          <p:nvPr/>
        </p:nvSpPr>
        <p:spPr>
          <a:xfrm>
            <a:off x="5646209" y="1753726"/>
            <a:ext cx="2901000" cy="1595700"/>
          </a:xfrm>
          <a:prstGeom prst="rect">
            <a:avLst/>
          </a:prstGeom>
          <a:noFill/>
          <a:ln>
            <a:noFill/>
          </a:ln>
        </p:spPr>
        <p:txBody>
          <a:bodyPr anchorCtr="0" anchor="b" bIns="91425" lIns="91425" rIns="91425" wrap="square" tIns="91425">
            <a:noAutofit/>
          </a:bodyPr>
          <a:lstStyle/>
          <a:p>
            <a:pPr lvl="0" rtl="0">
              <a:spcBef>
                <a:spcPts val="0"/>
              </a:spcBef>
              <a:buNone/>
            </a:pPr>
            <a:r>
              <a:t/>
            </a:r>
            <a:endParaRPr>
              <a:solidFill>
                <a:srgbClr val="FFFFFF"/>
              </a:solidFill>
            </a:endParaRPr>
          </a:p>
        </p:txBody>
      </p:sp>
      <p:cxnSp>
        <p:nvCxnSpPr>
          <p:cNvPr id="531" name="Shape 531"/>
          <p:cNvCxnSpPr>
            <a:stCxn id="532" idx="4"/>
            <a:endCxn id="533" idx="1"/>
          </p:cNvCxnSpPr>
          <p:nvPr/>
        </p:nvCxnSpPr>
        <p:spPr>
          <a:xfrm>
            <a:off x="6780202" y="2228596"/>
            <a:ext cx="324600" cy="165300"/>
          </a:xfrm>
          <a:prstGeom prst="straightConnector1">
            <a:avLst/>
          </a:prstGeom>
          <a:noFill/>
          <a:ln cap="flat" cmpd="sng" w="19050">
            <a:solidFill>
              <a:schemeClr val="dk1"/>
            </a:solidFill>
            <a:prstDash val="solid"/>
            <a:round/>
            <a:headEnd len="lg" w="lg" type="none"/>
            <a:tailEnd len="lg" w="lg" type="triangle"/>
          </a:ln>
        </p:spPr>
      </p:cxnSp>
      <p:sp>
        <p:nvSpPr>
          <p:cNvPr id="533" name="Shape 533"/>
          <p:cNvSpPr/>
          <p:nvPr/>
        </p:nvSpPr>
        <p:spPr>
          <a:xfrm>
            <a:off x="6975782" y="2337254"/>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product</a:t>
            </a:r>
          </a:p>
        </p:txBody>
      </p:sp>
      <p:sp>
        <p:nvSpPr>
          <p:cNvPr id="534" name="Shape 534"/>
          <p:cNvSpPr/>
          <p:nvPr/>
        </p:nvSpPr>
        <p:spPr>
          <a:xfrm>
            <a:off x="7546498" y="2829787"/>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product class</a:t>
            </a:r>
          </a:p>
        </p:txBody>
      </p:sp>
      <p:sp>
        <p:nvSpPr>
          <p:cNvPr id="532" name="Shape 532"/>
          <p:cNvSpPr/>
          <p:nvPr/>
        </p:nvSpPr>
        <p:spPr>
          <a:xfrm>
            <a:off x="6340102" y="1842796"/>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sales</a:t>
            </a:r>
          </a:p>
        </p:txBody>
      </p:sp>
      <p:cxnSp>
        <p:nvCxnSpPr>
          <p:cNvPr id="535" name="Shape 535"/>
          <p:cNvCxnSpPr>
            <a:stCxn id="533" idx="4"/>
            <a:endCxn id="534" idx="1"/>
          </p:cNvCxnSpPr>
          <p:nvPr/>
        </p:nvCxnSpPr>
        <p:spPr>
          <a:xfrm>
            <a:off x="7415882" y="2723054"/>
            <a:ext cx="259500" cy="163200"/>
          </a:xfrm>
          <a:prstGeom prst="straightConnector1">
            <a:avLst/>
          </a:prstGeom>
          <a:noFill/>
          <a:ln cap="flat" cmpd="sng" w="19050">
            <a:solidFill>
              <a:schemeClr val="dk1"/>
            </a:solidFill>
            <a:prstDash val="solid"/>
            <a:round/>
            <a:headEnd len="lg" w="lg" type="none"/>
            <a:tailEnd len="lg" w="lg" type="triangle"/>
          </a:ln>
        </p:spPr>
      </p:cxnSp>
      <p:sp>
        <p:nvSpPr>
          <p:cNvPr id="536" name="Shape 536"/>
          <p:cNvSpPr/>
          <p:nvPr/>
        </p:nvSpPr>
        <p:spPr>
          <a:xfrm>
            <a:off x="5749116" y="2314581"/>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700">
                <a:solidFill>
                  <a:srgbClr val="FFFFFF"/>
                </a:solidFill>
                <a:latin typeface="Roboto"/>
                <a:ea typeface="Roboto"/>
                <a:cs typeface="Roboto"/>
                <a:sym typeface="Roboto"/>
              </a:rPr>
              <a:t>customers</a:t>
            </a:r>
          </a:p>
        </p:txBody>
      </p:sp>
      <p:cxnSp>
        <p:nvCxnSpPr>
          <p:cNvPr id="537" name="Shape 537"/>
          <p:cNvCxnSpPr>
            <a:stCxn id="532" idx="4"/>
            <a:endCxn id="536" idx="7"/>
          </p:cNvCxnSpPr>
          <p:nvPr/>
        </p:nvCxnSpPr>
        <p:spPr>
          <a:xfrm flipH="1">
            <a:off x="6500302" y="2228596"/>
            <a:ext cx="279900" cy="142500"/>
          </a:xfrm>
          <a:prstGeom prst="straightConnector1">
            <a:avLst/>
          </a:prstGeom>
          <a:noFill/>
          <a:ln cap="flat" cmpd="sng" w="19050">
            <a:solidFill>
              <a:schemeClr val="dk1"/>
            </a:solidFill>
            <a:prstDash val="solid"/>
            <a:round/>
            <a:headEnd len="lg" w="lg" type="none"/>
            <a:tailEnd len="lg" w="lg" type="triangle"/>
          </a:ln>
        </p:spPr>
      </p:cxnSp>
      <p:sp>
        <p:nvSpPr>
          <p:cNvPr id="538" name="Shape 538"/>
          <p:cNvSpPr/>
          <p:nvPr/>
        </p:nvSpPr>
        <p:spPr>
          <a:xfrm>
            <a:off x="6340102" y="2786366"/>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rPr>
              <a:t>time</a:t>
            </a:r>
          </a:p>
        </p:txBody>
      </p:sp>
      <p:cxnSp>
        <p:nvCxnSpPr>
          <p:cNvPr id="539" name="Shape 539"/>
          <p:cNvCxnSpPr>
            <a:stCxn id="532" idx="4"/>
            <a:endCxn id="538" idx="0"/>
          </p:cNvCxnSpPr>
          <p:nvPr/>
        </p:nvCxnSpPr>
        <p:spPr>
          <a:xfrm>
            <a:off x="6780202" y="2228596"/>
            <a:ext cx="0" cy="557700"/>
          </a:xfrm>
          <a:prstGeom prst="straightConnector1">
            <a:avLst/>
          </a:prstGeom>
          <a:noFill/>
          <a:ln cap="flat" cmpd="sng" w="19050">
            <a:solidFill>
              <a:schemeClr val="dk1"/>
            </a:solidFill>
            <a:prstDash val="solid"/>
            <a:round/>
            <a:headEnd len="lg" w="lg" type="none"/>
            <a:tailEnd len="lg" w="lg" type="triangle"/>
          </a:ln>
        </p:spPr>
      </p:cxnSp>
      <p:sp>
        <p:nvSpPr>
          <p:cNvPr id="540" name="Shape 540"/>
          <p:cNvSpPr txBox="1"/>
          <p:nvPr>
            <p:ph idx="1" type="body"/>
          </p:nvPr>
        </p:nvSpPr>
        <p:spPr>
          <a:xfrm>
            <a:off x="387900" y="3349425"/>
            <a:ext cx="3063000" cy="1456500"/>
          </a:xfrm>
          <a:prstGeom prst="rect">
            <a:avLst/>
          </a:prstGeom>
        </p:spPr>
        <p:txBody>
          <a:bodyPr anchorCtr="0" anchor="b" bIns="91425" lIns="91425" rIns="91425" wrap="square" tIns="91425">
            <a:noAutofit/>
          </a:bodyPr>
          <a:lstStyle/>
          <a:p>
            <a:pPr lvl="0">
              <a:spcBef>
                <a:spcPts val="0"/>
              </a:spcBef>
              <a:buNone/>
            </a:pPr>
            <a:r>
              <a:rPr lang="en"/>
              <a:t>The lattice generates the summary tables. But who writes the lattice?</a:t>
            </a:r>
          </a:p>
        </p:txBody>
      </p:sp>
      <p:sp>
        <p:nvSpPr>
          <p:cNvPr id="541" name="Shape 54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sz="3000"/>
              <a:t>Designing summary tables via lattices (2)</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nvSpPr>
        <p:spPr>
          <a:xfrm>
            <a:off x="4026425" y="3425400"/>
            <a:ext cx="3846600" cy="14565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CREATE LATTICE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t</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COUNT</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s</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units</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s</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Time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timeId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Customers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c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customerId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Products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p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productId</a:t>
            </a:r>
            <a:r>
              <a:rPr lang="en" sz="1200">
                <a:latin typeface="Roboto Mono"/>
                <a:ea typeface="Roboto Mono"/>
                <a:cs typeface="Roboto Mono"/>
                <a:sym typeface="Roboto Mono"/>
              </a:rPr>
              <a:t>);</a:t>
            </a:r>
          </a:p>
        </p:txBody>
      </p:sp>
      <p:sp>
        <p:nvSpPr>
          <p:cNvPr id="547" name="Shape 547"/>
          <p:cNvSpPr txBox="1"/>
          <p:nvPr/>
        </p:nvSpPr>
        <p:spPr>
          <a:xfrm>
            <a:off x="387900" y="1489825"/>
            <a:ext cx="4239900" cy="16590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CREATE MATERIALIZED VIEW </a:t>
            </a:r>
            <a:r>
              <a:rPr lang="en" sz="1200">
                <a:solidFill>
                  <a:schemeClr val="accent4"/>
                </a:solidFill>
                <a:latin typeface="Roboto Mono"/>
                <a:ea typeface="Roboto Mono"/>
                <a:cs typeface="Roboto Mono"/>
                <a:sym typeface="Roboto Mono"/>
              </a:rPr>
              <a:t>SalesYearZipcode </a:t>
            </a:r>
            <a:r>
              <a:rPr b="1" lang="en" sz="1200">
                <a:solidFill>
                  <a:schemeClr val="accent2"/>
                </a:solidFill>
                <a:latin typeface="Roboto Mono"/>
                <a:ea typeface="Roboto Mono"/>
                <a:cs typeface="Roboto Mono"/>
                <a:sym typeface="Roboto Mono"/>
              </a:rPr>
              <a:t>AS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SELECT </a:t>
            </a:r>
            <a:r>
              <a:rPr lang="en" sz="1200">
                <a:solidFill>
                  <a:schemeClr val="accent4"/>
                </a:solidFill>
                <a:latin typeface="Roboto Mono"/>
                <a:ea typeface="Roboto Mono"/>
                <a:cs typeface="Roboto Mono"/>
                <a:sym typeface="Roboto Mono"/>
              </a:rPr>
              <a:t>t</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year</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state</a:t>
            </a:r>
            <a:r>
              <a:rPr lang="en" sz="1200">
                <a:latin typeface="Roboto Mono"/>
                <a:ea typeface="Roboto Mono"/>
                <a:cs typeface="Roboto Mono"/>
                <a:sym typeface="Roboto Mono"/>
              </a:rPr>
              <a:t>, </a:t>
            </a:r>
            <a:r>
              <a:rPr lang="en" sz="1200">
                <a:solidFill>
                  <a:schemeClr val="accent4"/>
                </a:solidFill>
                <a:latin typeface="Roboto Mono"/>
                <a:ea typeface="Roboto Mono"/>
                <a:cs typeface="Roboto Mono"/>
                <a:sym typeface="Roboto Mono"/>
              </a:rPr>
              <a:t>c</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zipcode</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COUNT</a:t>
            </a:r>
            <a:r>
              <a:rPr lang="en" sz="1200">
                <a:latin typeface="Roboto Mono"/>
                <a:ea typeface="Roboto Mono"/>
                <a:cs typeface="Roboto Mono"/>
                <a:sym typeface="Roboto Mono"/>
              </a:rPr>
              <a:t>(*), </a:t>
            </a:r>
            <a:r>
              <a:rPr b="1" lang="en" sz="1200">
                <a:solidFill>
                  <a:schemeClr val="accent2"/>
                </a:solidFill>
                <a:latin typeface="Roboto Mono"/>
                <a:ea typeface="Roboto Mono"/>
                <a:cs typeface="Roboto Mono"/>
                <a:sym typeface="Roboto Mono"/>
              </a:rPr>
              <a:t>SUM</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units</a:t>
            </a:r>
            <a:r>
              <a:rPr lang="en" sz="1200">
                <a:latin typeface="Roboto Mono"/>
                <a:ea typeface="Roboto Mono"/>
                <a:cs typeface="Roboto Mono"/>
                <a:sym typeface="Roboto Mono"/>
              </a:rPr>
              <a:t>)</a:t>
            </a:r>
            <a:br>
              <a:rPr lang="en" sz="1200">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FROM </a:t>
            </a:r>
            <a:r>
              <a:rPr lang="en" sz="1200">
                <a:solidFill>
                  <a:schemeClr val="accent4"/>
                </a:solidFill>
                <a:latin typeface="Roboto Mono"/>
                <a:ea typeface="Roboto Mono"/>
                <a:cs typeface="Roboto Mono"/>
                <a:sym typeface="Roboto Mono"/>
              </a:rPr>
              <a:t>Sales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s</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Time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t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timeId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JOIN </a:t>
            </a:r>
            <a:r>
              <a:rPr lang="en" sz="1200">
                <a:solidFill>
                  <a:schemeClr val="accent4"/>
                </a:solidFill>
                <a:latin typeface="Roboto Mono"/>
                <a:ea typeface="Roboto Mono"/>
                <a:cs typeface="Roboto Mono"/>
                <a:sym typeface="Roboto Mono"/>
              </a:rPr>
              <a:t>Customers </a:t>
            </a:r>
            <a:r>
              <a:rPr b="1" lang="en" sz="1200">
                <a:solidFill>
                  <a:schemeClr val="accent2"/>
                </a:solidFill>
                <a:latin typeface="Roboto Mono"/>
                <a:ea typeface="Roboto Mono"/>
                <a:cs typeface="Roboto Mono"/>
                <a:sym typeface="Roboto Mono"/>
              </a:rPr>
              <a:t>AS </a:t>
            </a:r>
            <a:r>
              <a:rPr lang="en" sz="1200">
                <a:solidFill>
                  <a:schemeClr val="accent4"/>
                </a:solidFill>
                <a:latin typeface="Roboto Mono"/>
                <a:ea typeface="Roboto Mono"/>
                <a:cs typeface="Roboto Mono"/>
                <a:sym typeface="Roboto Mono"/>
              </a:rPr>
              <a:t>c </a:t>
            </a:r>
            <a:r>
              <a:rPr b="1" lang="en" sz="1200">
                <a:solidFill>
                  <a:schemeClr val="accent2"/>
                </a:solidFill>
                <a:latin typeface="Roboto Mono"/>
                <a:ea typeface="Roboto Mono"/>
                <a:cs typeface="Roboto Mono"/>
                <a:sym typeface="Roboto Mono"/>
              </a:rPr>
              <a:t>USING </a:t>
            </a:r>
            <a:r>
              <a:rPr lang="en" sz="1200">
                <a:latin typeface="Roboto Mono"/>
                <a:ea typeface="Roboto Mono"/>
                <a:cs typeface="Roboto Mono"/>
                <a:sym typeface="Roboto Mono"/>
              </a:rPr>
              <a:t>(</a:t>
            </a:r>
            <a:r>
              <a:rPr lang="en" sz="1200">
                <a:solidFill>
                  <a:schemeClr val="accent4"/>
                </a:solidFill>
                <a:latin typeface="Roboto Mono"/>
                <a:ea typeface="Roboto Mono"/>
                <a:cs typeface="Roboto Mono"/>
                <a:sym typeface="Roboto Mono"/>
              </a:rPr>
              <a:t>customerId</a:t>
            </a:r>
            <a:r>
              <a:rPr lang="en" sz="1200">
                <a:latin typeface="Roboto Mono"/>
                <a:ea typeface="Roboto Mono"/>
                <a:cs typeface="Roboto Mono"/>
                <a:sym typeface="Roboto Mono"/>
              </a:rPr>
              <a:t>)</a:t>
            </a:r>
            <a:br>
              <a:rPr lang="en" sz="1200">
                <a:solidFill>
                  <a:schemeClr val="accent4"/>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GROUP BY </a:t>
            </a:r>
            <a:r>
              <a:rPr lang="en" sz="1200">
                <a:solidFill>
                  <a:srgbClr val="FF00FF"/>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a:solidFill>
                  <a:srgbClr val="FF00FF"/>
                </a:solidFill>
                <a:latin typeface="Roboto Mono"/>
                <a:ea typeface="Roboto Mono"/>
                <a:cs typeface="Roboto Mono"/>
                <a:sym typeface="Roboto Mono"/>
              </a:rPr>
              <a:t>2</a:t>
            </a:r>
            <a:r>
              <a:rPr lang="en" sz="1200">
                <a:latin typeface="Roboto Mono"/>
                <a:ea typeface="Roboto Mono"/>
                <a:cs typeface="Roboto Mono"/>
                <a:sym typeface="Roboto Mono"/>
              </a:rPr>
              <a:t>, </a:t>
            </a:r>
            <a:r>
              <a:rPr lang="en" sz="1200">
                <a:solidFill>
                  <a:srgbClr val="FF00FF"/>
                </a:solidFill>
                <a:latin typeface="Roboto Mono"/>
                <a:ea typeface="Roboto Mono"/>
                <a:cs typeface="Roboto Mono"/>
                <a:sym typeface="Roboto Mono"/>
              </a:rPr>
              <a:t>3</a:t>
            </a:r>
            <a:r>
              <a:rPr lang="en" sz="1200">
                <a:latin typeface="Roboto Mono"/>
                <a:ea typeface="Roboto Mono"/>
                <a:cs typeface="Roboto Mono"/>
                <a:sym typeface="Roboto Mono"/>
              </a:rPr>
              <a:t>;</a:t>
            </a:r>
          </a:p>
        </p:txBody>
      </p:sp>
      <p:sp>
        <p:nvSpPr>
          <p:cNvPr id="548" name="Shape 548"/>
          <p:cNvSpPr txBox="1"/>
          <p:nvPr/>
        </p:nvSpPr>
        <p:spPr>
          <a:xfrm>
            <a:off x="1072025" y="4148300"/>
            <a:ext cx="2008500" cy="5187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200">
                <a:solidFill>
                  <a:schemeClr val="accent2"/>
                </a:solidFill>
                <a:latin typeface="Roboto Mono"/>
                <a:ea typeface="Roboto Mono"/>
                <a:cs typeface="Roboto Mono"/>
                <a:sym typeface="Roboto Mono"/>
              </a:rPr>
              <a:t>ALTER SCHEMA </a:t>
            </a:r>
            <a:r>
              <a:rPr lang="en" sz="1200">
                <a:solidFill>
                  <a:schemeClr val="accent4"/>
                </a:solidFill>
                <a:latin typeface="Roboto Mono"/>
                <a:ea typeface="Roboto Mono"/>
                <a:cs typeface="Roboto Mono"/>
                <a:sym typeface="Roboto Mono"/>
              </a:rPr>
              <a:t>Sales</a:t>
            </a:r>
            <a:br>
              <a:rPr b="1" lang="en" sz="1200">
                <a:solidFill>
                  <a:schemeClr val="accent2"/>
                </a:solidFill>
                <a:latin typeface="Roboto Mono"/>
                <a:ea typeface="Roboto Mono"/>
                <a:cs typeface="Roboto Mono"/>
                <a:sym typeface="Roboto Mono"/>
              </a:rPr>
            </a:br>
            <a:r>
              <a:rPr b="1" lang="en" sz="1200">
                <a:solidFill>
                  <a:schemeClr val="accent2"/>
                </a:solidFill>
                <a:latin typeface="Roboto Mono"/>
                <a:ea typeface="Roboto Mono"/>
                <a:cs typeface="Roboto Mono"/>
                <a:sym typeface="Roboto Mono"/>
              </a:rPr>
              <a:t>INFER LATTICES</a:t>
            </a:r>
            <a:r>
              <a:rPr lang="en" sz="1200">
                <a:latin typeface="Roboto Mono"/>
                <a:ea typeface="Roboto Mono"/>
                <a:cs typeface="Roboto Mono"/>
                <a:sym typeface="Roboto Mono"/>
              </a:rPr>
              <a:t>;</a:t>
            </a:r>
          </a:p>
        </p:txBody>
      </p:sp>
      <p:cxnSp>
        <p:nvCxnSpPr>
          <p:cNvPr id="549" name="Shape 549"/>
          <p:cNvCxnSpPr>
            <a:stCxn id="546" idx="0"/>
            <a:endCxn id="547" idx="3"/>
          </p:cNvCxnSpPr>
          <p:nvPr/>
        </p:nvCxnSpPr>
        <p:spPr>
          <a:xfrm flipH="1" rot="5400000">
            <a:off x="4735775" y="2211450"/>
            <a:ext cx="1106100" cy="1321800"/>
          </a:xfrm>
          <a:prstGeom prst="curvedConnector2">
            <a:avLst/>
          </a:prstGeom>
          <a:noFill/>
          <a:ln cap="flat" cmpd="sng" w="76200">
            <a:solidFill>
              <a:srgbClr val="FFFF00"/>
            </a:solidFill>
            <a:prstDash val="solid"/>
            <a:round/>
            <a:headEnd len="lg" w="lg" type="none"/>
            <a:tailEnd len="lg" w="lg" type="stealth"/>
          </a:ln>
        </p:spPr>
      </p:cxnSp>
      <p:cxnSp>
        <p:nvCxnSpPr>
          <p:cNvPr id="550" name="Shape 550"/>
          <p:cNvCxnSpPr>
            <a:stCxn id="548" idx="0"/>
            <a:endCxn id="546" idx="1"/>
          </p:cNvCxnSpPr>
          <p:nvPr/>
        </p:nvCxnSpPr>
        <p:spPr>
          <a:xfrm flipH="1" rot="-5400000">
            <a:off x="3048725" y="3175850"/>
            <a:ext cx="5400" cy="1950300"/>
          </a:xfrm>
          <a:prstGeom prst="curvedConnector4">
            <a:avLst>
              <a:gd fmla="val -4409722" name="adj1"/>
              <a:gd fmla="val 75742" name="adj2"/>
            </a:avLst>
          </a:prstGeom>
          <a:noFill/>
          <a:ln cap="flat" cmpd="sng" w="76200">
            <a:solidFill>
              <a:srgbClr val="FFFF00"/>
            </a:solidFill>
            <a:prstDash val="solid"/>
            <a:round/>
            <a:headEnd len="lg" w="lg" type="none"/>
            <a:tailEnd len="lg" w="lg" type="stealth"/>
          </a:ln>
        </p:spPr>
      </p:cxnSp>
      <p:sp>
        <p:nvSpPr>
          <p:cNvPr id="551" name="Shape 551"/>
          <p:cNvSpPr/>
          <p:nvPr/>
        </p:nvSpPr>
        <p:spPr>
          <a:xfrm>
            <a:off x="5646209" y="1753726"/>
            <a:ext cx="2901000" cy="1595700"/>
          </a:xfrm>
          <a:prstGeom prst="rect">
            <a:avLst/>
          </a:prstGeom>
          <a:noFill/>
          <a:ln>
            <a:noFill/>
          </a:ln>
        </p:spPr>
        <p:txBody>
          <a:bodyPr anchorCtr="0" anchor="b" bIns="91425" lIns="91425" rIns="91425" wrap="square" tIns="91425">
            <a:noAutofit/>
          </a:bodyPr>
          <a:lstStyle/>
          <a:p>
            <a:pPr lvl="0" rtl="0">
              <a:spcBef>
                <a:spcPts val="0"/>
              </a:spcBef>
              <a:buNone/>
            </a:pPr>
            <a:r>
              <a:t/>
            </a:r>
            <a:endParaRPr>
              <a:solidFill>
                <a:srgbClr val="FFFFFF"/>
              </a:solidFill>
            </a:endParaRPr>
          </a:p>
        </p:txBody>
      </p:sp>
      <p:cxnSp>
        <p:nvCxnSpPr>
          <p:cNvPr id="552" name="Shape 552"/>
          <p:cNvCxnSpPr>
            <a:stCxn id="553" idx="4"/>
            <a:endCxn id="554" idx="1"/>
          </p:cNvCxnSpPr>
          <p:nvPr/>
        </p:nvCxnSpPr>
        <p:spPr>
          <a:xfrm>
            <a:off x="6780202" y="2228596"/>
            <a:ext cx="324600" cy="165300"/>
          </a:xfrm>
          <a:prstGeom prst="straightConnector1">
            <a:avLst/>
          </a:prstGeom>
          <a:noFill/>
          <a:ln cap="flat" cmpd="sng" w="19050">
            <a:solidFill>
              <a:schemeClr val="dk1"/>
            </a:solidFill>
            <a:prstDash val="solid"/>
            <a:round/>
            <a:headEnd len="lg" w="lg" type="none"/>
            <a:tailEnd len="lg" w="lg" type="triangle"/>
          </a:ln>
        </p:spPr>
      </p:cxnSp>
      <p:sp>
        <p:nvSpPr>
          <p:cNvPr id="554" name="Shape 554"/>
          <p:cNvSpPr/>
          <p:nvPr/>
        </p:nvSpPr>
        <p:spPr>
          <a:xfrm>
            <a:off x="6975782" y="2337254"/>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product</a:t>
            </a:r>
          </a:p>
        </p:txBody>
      </p:sp>
      <p:sp>
        <p:nvSpPr>
          <p:cNvPr id="555" name="Shape 555"/>
          <p:cNvSpPr/>
          <p:nvPr/>
        </p:nvSpPr>
        <p:spPr>
          <a:xfrm>
            <a:off x="7546498" y="2829787"/>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product class</a:t>
            </a:r>
          </a:p>
        </p:txBody>
      </p:sp>
      <p:sp>
        <p:nvSpPr>
          <p:cNvPr id="553" name="Shape 553"/>
          <p:cNvSpPr/>
          <p:nvPr/>
        </p:nvSpPr>
        <p:spPr>
          <a:xfrm>
            <a:off x="6340102" y="1842796"/>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latin typeface="Roboto"/>
                <a:ea typeface="Roboto"/>
                <a:cs typeface="Roboto"/>
                <a:sym typeface="Roboto"/>
              </a:rPr>
              <a:t>sales</a:t>
            </a:r>
          </a:p>
        </p:txBody>
      </p:sp>
      <p:cxnSp>
        <p:nvCxnSpPr>
          <p:cNvPr id="556" name="Shape 556"/>
          <p:cNvCxnSpPr>
            <a:stCxn id="554" idx="4"/>
            <a:endCxn id="555" idx="1"/>
          </p:cNvCxnSpPr>
          <p:nvPr/>
        </p:nvCxnSpPr>
        <p:spPr>
          <a:xfrm>
            <a:off x="7415882" y="2723054"/>
            <a:ext cx="259500" cy="163200"/>
          </a:xfrm>
          <a:prstGeom prst="straightConnector1">
            <a:avLst/>
          </a:prstGeom>
          <a:noFill/>
          <a:ln cap="flat" cmpd="sng" w="19050">
            <a:solidFill>
              <a:schemeClr val="dk1"/>
            </a:solidFill>
            <a:prstDash val="solid"/>
            <a:round/>
            <a:headEnd len="lg" w="lg" type="none"/>
            <a:tailEnd len="lg" w="lg" type="triangle"/>
          </a:ln>
        </p:spPr>
      </p:cxnSp>
      <p:sp>
        <p:nvSpPr>
          <p:cNvPr id="557" name="Shape 557"/>
          <p:cNvSpPr/>
          <p:nvPr/>
        </p:nvSpPr>
        <p:spPr>
          <a:xfrm>
            <a:off x="5749116" y="2314581"/>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700">
                <a:solidFill>
                  <a:srgbClr val="FFFFFF"/>
                </a:solidFill>
                <a:latin typeface="Roboto"/>
                <a:ea typeface="Roboto"/>
                <a:cs typeface="Roboto"/>
                <a:sym typeface="Roboto"/>
              </a:rPr>
              <a:t>customers</a:t>
            </a:r>
          </a:p>
        </p:txBody>
      </p:sp>
      <p:cxnSp>
        <p:nvCxnSpPr>
          <p:cNvPr id="558" name="Shape 558"/>
          <p:cNvCxnSpPr>
            <a:stCxn id="553" idx="4"/>
            <a:endCxn id="557" idx="7"/>
          </p:cNvCxnSpPr>
          <p:nvPr/>
        </p:nvCxnSpPr>
        <p:spPr>
          <a:xfrm flipH="1">
            <a:off x="6500302" y="2228596"/>
            <a:ext cx="279900" cy="142500"/>
          </a:xfrm>
          <a:prstGeom prst="straightConnector1">
            <a:avLst/>
          </a:prstGeom>
          <a:noFill/>
          <a:ln cap="flat" cmpd="sng" w="19050">
            <a:solidFill>
              <a:schemeClr val="dk1"/>
            </a:solidFill>
            <a:prstDash val="solid"/>
            <a:round/>
            <a:headEnd len="lg" w="lg" type="none"/>
            <a:tailEnd len="lg" w="lg" type="triangle"/>
          </a:ln>
        </p:spPr>
      </p:cxnSp>
      <p:sp>
        <p:nvSpPr>
          <p:cNvPr id="559" name="Shape 559"/>
          <p:cNvSpPr/>
          <p:nvPr/>
        </p:nvSpPr>
        <p:spPr>
          <a:xfrm>
            <a:off x="6340102" y="2786366"/>
            <a:ext cx="880200" cy="3858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800">
                <a:solidFill>
                  <a:srgbClr val="FFFFFF"/>
                </a:solidFill>
              </a:rPr>
              <a:t>time</a:t>
            </a:r>
          </a:p>
        </p:txBody>
      </p:sp>
      <p:cxnSp>
        <p:nvCxnSpPr>
          <p:cNvPr id="560" name="Shape 560"/>
          <p:cNvCxnSpPr>
            <a:stCxn id="553" idx="4"/>
            <a:endCxn id="559" idx="0"/>
          </p:cNvCxnSpPr>
          <p:nvPr/>
        </p:nvCxnSpPr>
        <p:spPr>
          <a:xfrm>
            <a:off x="6780202" y="2228596"/>
            <a:ext cx="0" cy="557700"/>
          </a:xfrm>
          <a:prstGeom prst="straightConnector1">
            <a:avLst/>
          </a:prstGeom>
          <a:noFill/>
          <a:ln cap="flat" cmpd="sng" w="19050">
            <a:solidFill>
              <a:schemeClr val="dk1"/>
            </a:solidFill>
            <a:prstDash val="solid"/>
            <a:round/>
            <a:headEnd len="lg" w="lg" type="none"/>
            <a:tailEnd len="lg" w="lg" type="triangle"/>
          </a:ln>
        </p:spPr>
      </p:cxnSp>
      <p:sp>
        <p:nvSpPr>
          <p:cNvPr id="561" name="Shape 56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Designing summary tables via lattices (3)</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Shape 566"/>
          <p:cNvSpPr/>
          <p:nvPr/>
        </p:nvSpPr>
        <p:spPr>
          <a:xfrm>
            <a:off x="3759300" y="2735575"/>
            <a:ext cx="4028400" cy="2257200"/>
          </a:xfrm>
          <a:prstGeom prst="rect">
            <a:avLst/>
          </a:prstGeom>
          <a:solidFill>
            <a:srgbClr val="666666"/>
          </a:solidFill>
          <a:ln>
            <a:noFill/>
          </a:ln>
        </p:spPr>
        <p:txBody>
          <a:bodyPr anchorCtr="0" anchor="b" bIns="91425" lIns="91425" rIns="91425" wrap="square" tIns="91425">
            <a:noAutofit/>
          </a:bodyPr>
          <a:lstStyle/>
          <a:p>
            <a:pPr lvl="0" rtl="0">
              <a:spcBef>
                <a:spcPts val="0"/>
              </a:spcBef>
              <a:buNone/>
            </a:pPr>
            <a:r>
              <a:rPr lang="en">
                <a:solidFill>
                  <a:srgbClr val="FFFFFF"/>
                </a:solidFill>
              </a:rPr>
              <a:t>Lattice after Query 1 + 2</a:t>
            </a:r>
          </a:p>
        </p:txBody>
      </p:sp>
      <p:sp>
        <p:nvSpPr>
          <p:cNvPr id="567" name="Shape 567"/>
          <p:cNvSpPr/>
          <p:nvPr/>
        </p:nvSpPr>
        <p:spPr>
          <a:xfrm>
            <a:off x="5639250" y="176750"/>
            <a:ext cx="3208200" cy="2145900"/>
          </a:xfrm>
          <a:prstGeom prst="rect">
            <a:avLst/>
          </a:prstGeom>
          <a:solidFill>
            <a:srgbClr val="666666"/>
          </a:solidFill>
          <a:ln>
            <a:noFill/>
          </a:ln>
        </p:spPr>
        <p:txBody>
          <a:bodyPr anchorCtr="0" anchor="b" bIns="91425" lIns="91425" rIns="91425" wrap="square" tIns="91425">
            <a:noAutofit/>
          </a:bodyPr>
          <a:lstStyle/>
          <a:p>
            <a:pPr lvl="0" rtl="0">
              <a:spcBef>
                <a:spcPts val="0"/>
              </a:spcBef>
              <a:buNone/>
            </a:pPr>
            <a:r>
              <a:rPr lang="en">
                <a:solidFill>
                  <a:srgbClr val="FFFFFF"/>
                </a:solidFill>
              </a:rPr>
              <a:t>Query 2</a:t>
            </a:r>
          </a:p>
        </p:txBody>
      </p:sp>
      <p:sp>
        <p:nvSpPr>
          <p:cNvPr id="568" name="Shape 568"/>
          <p:cNvSpPr/>
          <p:nvPr/>
        </p:nvSpPr>
        <p:spPr>
          <a:xfrm>
            <a:off x="302725" y="1445125"/>
            <a:ext cx="2308200" cy="1851900"/>
          </a:xfrm>
          <a:prstGeom prst="rect">
            <a:avLst/>
          </a:prstGeom>
          <a:solidFill>
            <a:srgbClr val="666666"/>
          </a:solidFill>
          <a:ln>
            <a:noFill/>
          </a:ln>
        </p:spPr>
        <p:txBody>
          <a:bodyPr anchorCtr="0" anchor="b" bIns="91425" lIns="91425" rIns="91425" wrap="square" tIns="91425">
            <a:noAutofit/>
          </a:bodyPr>
          <a:lstStyle/>
          <a:p>
            <a:pPr lvl="0" rtl="0">
              <a:spcBef>
                <a:spcPts val="0"/>
              </a:spcBef>
              <a:buNone/>
            </a:pPr>
            <a:r>
              <a:rPr lang="en">
                <a:solidFill>
                  <a:srgbClr val="FFFFFF"/>
                </a:solidFill>
              </a:rPr>
              <a:t>Query 1</a:t>
            </a:r>
          </a:p>
        </p:txBody>
      </p:sp>
      <p:sp>
        <p:nvSpPr>
          <p:cNvPr id="569" name="Shape 569"/>
          <p:cNvSpPr txBox="1"/>
          <p:nvPr>
            <p:ph idx="4294967295" type="title"/>
          </p:nvPr>
        </p:nvSpPr>
        <p:spPr>
          <a:xfrm>
            <a:off x="387900" y="458025"/>
            <a:ext cx="5129400" cy="686100"/>
          </a:xfrm>
          <a:prstGeom prst="rect">
            <a:avLst/>
          </a:prstGeom>
        </p:spPr>
        <p:txBody>
          <a:bodyPr anchorCtr="0" anchor="b" bIns="91425" lIns="91425" rIns="91425" wrap="square" tIns="91425">
            <a:noAutofit/>
          </a:bodyPr>
          <a:lstStyle/>
          <a:p>
            <a:pPr lvl="0" rtl="0">
              <a:spcBef>
                <a:spcPts val="0"/>
              </a:spcBef>
              <a:buNone/>
            </a:pPr>
            <a:r>
              <a:rPr lang="en"/>
              <a:t>Growing and e</a:t>
            </a:r>
            <a:r>
              <a:rPr lang="en"/>
              <a:t>volving lattices based on queries</a:t>
            </a:r>
          </a:p>
        </p:txBody>
      </p:sp>
      <p:cxnSp>
        <p:nvCxnSpPr>
          <p:cNvPr id="570" name="Shape 570"/>
          <p:cNvCxnSpPr>
            <a:stCxn id="571" idx="4"/>
            <a:endCxn id="572" idx="1"/>
          </p:cNvCxnSpPr>
          <p:nvPr/>
        </p:nvCxnSpPr>
        <p:spPr>
          <a:xfrm>
            <a:off x="6430200" y="816475"/>
            <a:ext cx="459000" cy="233700"/>
          </a:xfrm>
          <a:prstGeom prst="straightConnector1">
            <a:avLst/>
          </a:prstGeom>
          <a:noFill/>
          <a:ln cap="flat" cmpd="sng" w="28575">
            <a:solidFill>
              <a:schemeClr val="dk1"/>
            </a:solidFill>
            <a:prstDash val="solid"/>
            <a:round/>
            <a:headEnd len="lg" w="lg" type="none"/>
            <a:tailEnd len="lg" w="lg" type="triangle"/>
          </a:ln>
        </p:spPr>
      </p:cxnSp>
      <p:sp>
        <p:nvSpPr>
          <p:cNvPr id="573" name="Shape 573"/>
          <p:cNvSpPr/>
          <p:nvPr/>
        </p:nvSpPr>
        <p:spPr>
          <a:xfrm>
            <a:off x="1269950" y="1691900"/>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sales</a:t>
            </a:r>
          </a:p>
        </p:txBody>
      </p:sp>
      <p:sp>
        <p:nvSpPr>
          <p:cNvPr id="574" name="Shape 574"/>
          <p:cNvSpPr/>
          <p:nvPr/>
        </p:nvSpPr>
        <p:spPr>
          <a:xfrm>
            <a:off x="399675" y="2362125"/>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customers</a:t>
            </a:r>
          </a:p>
        </p:txBody>
      </p:sp>
      <p:cxnSp>
        <p:nvCxnSpPr>
          <p:cNvPr id="575" name="Shape 575"/>
          <p:cNvCxnSpPr>
            <a:stCxn id="573" idx="4"/>
            <a:endCxn id="574" idx="7"/>
          </p:cNvCxnSpPr>
          <p:nvPr/>
        </p:nvCxnSpPr>
        <p:spPr>
          <a:xfrm flipH="1">
            <a:off x="1462250" y="2237600"/>
            <a:ext cx="430200" cy="204300"/>
          </a:xfrm>
          <a:prstGeom prst="straightConnector1">
            <a:avLst/>
          </a:prstGeom>
          <a:noFill/>
          <a:ln cap="flat" cmpd="sng" w="28575">
            <a:solidFill>
              <a:schemeClr val="dk1"/>
            </a:solidFill>
            <a:prstDash val="solid"/>
            <a:round/>
            <a:headEnd len="lg" w="lg" type="none"/>
            <a:tailEnd len="lg" w="lg" type="triangle"/>
          </a:ln>
        </p:spPr>
      </p:cxnSp>
      <p:sp>
        <p:nvSpPr>
          <p:cNvPr id="572" name="Shape 572"/>
          <p:cNvSpPr/>
          <p:nvPr/>
        </p:nvSpPr>
        <p:spPr>
          <a:xfrm>
            <a:off x="6706950" y="970250"/>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product</a:t>
            </a:r>
          </a:p>
        </p:txBody>
      </p:sp>
      <p:sp>
        <p:nvSpPr>
          <p:cNvPr id="576" name="Shape 576"/>
          <p:cNvSpPr/>
          <p:nvPr/>
        </p:nvSpPr>
        <p:spPr>
          <a:xfrm>
            <a:off x="7514300" y="1667000"/>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product class</a:t>
            </a:r>
          </a:p>
        </p:txBody>
      </p:sp>
      <p:sp>
        <p:nvSpPr>
          <p:cNvPr id="571" name="Shape 571"/>
          <p:cNvSpPr/>
          <p:nvPr/>
        </p:nvSpPr>
        <p:spPr>
          <a:xfrm>
            <a:off x="5807700" y="270775"/>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sales</a:t>
            </a:r>
          </a:p>
        </p:txBody>
      </p:sp>
      <p:cxnSp>
        <p:nvCxnSpPr>
          <p:cNvPr id="577" name="Shape 577"/>
          <p:cNvCxnSpPr>
            <a:stCxn id="572" idx="4"/>
            <a:endCxn id="576" idx="1"/>
          </p:cNvCxnSpPr>
          <p:nvPr/>
        </p:nvCxnSpPr>
        <p:spPr>
          <a:xfrm>
            <a:off x="7329450" y="1515950"/>
            <a:ext cx="367200" cy="231000"/>
          </a:xfrm>
          <a:prstGeom prst="straightConnector1">
            <a:avLst/>
          </a:prstGeom>
          <a:noFill/>
          <a:ln cap="flat" cmpd="sng" w="28575">
            <a:solidFill>
              <a:schemeClr val="dk1"/>
            </a:solidFill>
            <a:prstDash val="solid"/>
            <a:round/>
            <a:headEnd len="lg" w="lg" type="none"/>
            <a:tailEnd len="lg" w="lg" type="triangle"/>
          </a:ln>
        </p:spPr>
      </p:cxnSp>
      <p:cxnSp>
        <p:nvCxnSpPr>
          <p:cNvPr id="578" name="Shape 578"/>
          <p:cNvCxnSpPr>
            <a:stCxn id="579" idx="4"/>
            <a:endCxn id="580" idx="1"/>
          </p:cNvCxnSpPr>
          <p:nvPr/>
        </p:nvCxnSpPr>
        <p:spPr>
          <a:xfrm>
            <a:off x="5287200" y="3407275"/>
            <a:ext cx="459000" cy="233700"/>
          </a:xfrm>
          <a:prstGeom prst="straightConnector1">
            <a:avLst/>
          </a:prstGeom>
          <a:noFill/>
          <a:ln cap="flat" cmpd="sng" w="28575">
            <a:solidFill>
              <a:schemeClr val="dk1"/>
            </a:solidFill>
            <a:prstDash val="solid"/>
            <a:round/>
            <a:headEnd len="lg" w="lg" type="none"/>
            <a:tailEnd len="lg" w="lg" type="triangle"/>
          </a:ln>
        </p:spPr>
      </p:cxnSp>
      <p:sp>
        <p:nvSpPr>
          <p:cNvPr id="580" name="Shape 580"/>
          <p:cNvSpPr/>
          <p:nvPr/>
        </p:nvSpPr>
        <p:spPr>
          <a:xfrm>
            <a:off x="5563950" y="3561050"/>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product</a:t>
            </a:r>
          </a:p>
        </p:txBody>
      </p:sp>
      <p:sp>
        <p:nvSpPr>
          <p:cNvPr id="581" name="Shape 581"/>
          <p:cNvSpPr/>
          <p:nvPr/>
        </p:nvSpPr>
        <p:spPr>
          <a:xfrm>
            <a:off x="6371300" y="4257800"/>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product class</a:t>
            </a:r>
          </a:p>
        </p:txBody>
      </p:sp>
      <p:sp>
        <p:nvSpPr>
          <p:cNvPr id="579" name="Shape 579"/>
          <p:cNvSpPr/>
          <p:nvPr/>
        </p:nvSpPr>
        <p:spPr>
          <a:xfrm>
            <a:off x="4664700" y="2861575"/>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sales</a:t>
            </a:r>
          </a:p>
        </p:txBody>
      </p:sp>
      <p:cxnSp>
        <p:nvCxnSpPr>
          <p:cNvPr id="582" name="Shape 582"/>
          <p:cNvCxnSpPr>
            <a:stCxn id="580" idx="4"/>
            <a:endCxn id="581" idx="1"/>
          </p:cNvCxnSpPr>
          <p:nvPr/>
        </p:nvCxnSpPr>
        <p:spPr>
          <a:xfrm>
            <a:off x="6186450" y="4106750"/>
            <a:ext cx="367200" cy="231000"/>
          </a:xfrm>
          <a:prstGeom prst="straightConnector1">
            <a:avLst/>
          </a:prstGeom>
          <a:noFill/>
          <a:ln cap="flat" cmpd="sng" w="28575">
            <a:solidFill>
              <a:schemeClr val="dk1"/>
            </a:solidFill>
            <a:prstDash val="solid"/>
            <a:round/>
            <a:headEnd len="lg" w="lg" type="none"/>
            <a:tailEnd len="lg" w="lg" type="triangle"/>
          </a:ln>
        </p:spPr>
      </p:cxnSp>
      <p:sp>
        <p:nvSpPr>
          <p:cNvPr id="583" name="Shape 583"/>
          <p:cNvSpPr/>
          <p:nvPr/>
        </p:nvSpPr>
        <p:spPr>
          <a:xfrm>
            <a:off x="3828675" y="3528969"/>
            <a:ext cx="1245000" cy="545700"/>
          </a:xfrm>
          <a:prstGeom prst="ellipse">
            <a:avLst/>
          </a:prstGeom>
          <a:solidFill>
            <a:schemeClr val="accent2"/>
          </a:solidFill>
          <a:ln cap="flat" cmpd="sng" w="28575">
            <a:solidFill>
              <a:srgbClr val="FFFFFF"/>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000">
                <a:solidFill>
                  <a:srgbClr val="FFFFFF"/>
                </a:solidFill>
              </a:rPr>
              <a:t>customers</a:t>
            </a:r>
          </a:p>
        </p:txBody>
      </p:sp>
      <p:cxnSp>
        <p:nvCxnSpPr>
          <p:cNvPr id="584" name="Shape 584"/>
          <p:cNvCxnSpPr>
            <a:stCxn id="579" idx="4"/>
            <a:endCxn id="583" idx="7"/>
          </p:cNvCxnSpPr>
          <p:nvPr/>
        </p:nvCxnSpPr>
        <p:spPr>
          <a:xfrm flipH="1">
            <a:off x="4891200" y="3407275"/>
            <a:ext cx="396000" cy="201600"/>
          </a:xfrm>
          <a:prstGeom prst="straightConnector1">
            <a:avLst/>
          </a:prstGeom>
          <a:noFill/>
          <a:ln cap="flat" cmpd="sng" w="28575">
            <a:solidFill>
              <a:schemeClr val="dk1"/>
            </a:solidFill>
            <a:prstDash val="solid"/>
            <a:round/>
            <a:headEnd len="lg" w="lg" type="none"/>
            <a:tailEnd len="lg" w="lg" type="triangle"/>
          </a:ln>
        </p:spPr>
      </p:cxnSp>
      <p:sp>
        <p:nvSpPr>
          <p:cNvPr id="585" name="Shape 585"/>
          <p:cNvSpPr txBox="1"/>
          <p:nvPr>
            <p:ph idx="1" type="body"/>
          </p:nvPr>
        </p:nvSpPr>
        <p:spPr>
          <a:xfrm>
            <a:off x="319500" y="4233725"/>
            <a:ext cx="5998800" cy="598800"/>
          </a:xfrm>
          <a:prstGeom prst="rect">
            <a:avLst/>
          </a:prstGeom>
        </p:spPr>
        <p:txBody>
          <a:bodyPr anchorCtr="0" anchor="ctr" bIns="91425" lIns="91425" rIns="91425" wrap="square" tIns="91425">
            <a:noAutofit/>
          </a:bodyPr>
          <a:lstStyle/>
          <a:p>
            <a:pPr lvl="0">
              <a:spcBef>
                <a:spcPts val="0"/>
              </a:spcBef>
              <a:buNone/>
            </a:pPr>
            <a:r>
              <a:rPr lang="en" sz="1200"/>
              <a:t>See: </a:t>
            </a:r>
            <a:r>
              <a:rPr lang="en" sz="1200"/>
              <a:t>[CALCITE-1870] “Lattice suggester”</a:t>
            </a:r>
          </a:p>
        </p:txBody>
      </p:sp>
      <p:cxnSp>
        <p:nvCxnSpPr>
          <p:cNvPr id="586" name="Shape 586"/>
          <p:cNvCxnSpPr>
            <a:stCxn id="568" idx="3"/>
          </p:cNvCxnSpPr>
          <p:nvPr/>
        </p:nvCxnSpPr>
        <p:spPr>
          <a:xfrm>
            <a:off x="2610925" y="2371075"/>
            <a:ext cx="1114800" cy="899700"/>
          </a:xfrm>
          <a:prstGeom prst="straightConnector1">
            <a:avLst/>
          </a:prstGeom>
          <a:noFill/>
          <a:ln cap="flat" cmpd="sng" w="28575">
            <a:solidFill>
              <a:schemeClr val="accent6"/>
            </a:solidFill>
            <a:prstDash val="solid"/>
            <a:round/>
            <a:headEnd len="lg" w="lg" type="none"/>
            <a:tailEnd len="lg" w="lg" type="triangle"/>
          </a:ln>
        </p:spPr>
      </p:cxnSp>
      <p:cxnSp>
        <p:nvCxnSpPr>
          <p:cNvPr id="587" name="Shape 587"/>
          <p:cNvCxnSpPr>
            <a:stCxn id="567" idx="2"/>
          </p:cNvCxnSpPr>
          <p:nvPr/>
        </p:nvCxnSpPr>
        <p:spPr>
          <a:xfrm flipH="1">
            <a:off x="6110550" y="2322650"/>
            <a:ext cx="1132800" cy="447000"/>
          </a:xfrm>
          <a:prstGeom prst="straightConnector1">
            <a:avLst/>
          </a:prstGeom>
          <a:noFill/>
          <a:ln cap="flat" cmpd="sng" w="28575">
            <a:solidFill>
              <a:schemeClr val="accent6"/>
            </a:solidFill>
            <a:prstDash val="solid"/>
            <a:round/>
            <a:headEnd len="lg" w="lg" type="none"/>
            <a:tailEnd len="lg" w="lg"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Summary</a:t>
            </a:r>
          </a:p>
        </p:txBody>
      </p:sp>
      <p:sp>
        <p:nvSpPr>
          <p:cNvPr id="593" name="Shape 59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Learning systems = manual tuning + adaptive + smart algorithms</a:t>
            </a:r>
          </a:p>
          <a:p>
            <a:pPr lvl="0">
              <a:spcBef>
                <a:spcPts val="0"/>
              </a:spcBef>
              <a:buNone/>
            </a:pPr>
            <a:r>
              <a:rPr lang="en"/>
              <a:t>Query history + data profiling→ lattices → summary tables</a:t>
            </a:r>
          </a:p>
          <a:p>
            <a:pPr lvl="0">
              <a:spcBef>
                <a:spcPts val="0"/>
              </a:spcBef>
              <a:buNone/>
            </a:pPr>
            <a:r>
              <a:rPr lang="en"/>
              <a:t>We have discussed summary tables (materialized views based on join/aggregate in a star schema) but the approach can be applied to other kinds of materialized views</a:t>
            </a:r>
          </a:p>
          <a:p>
            <a:pPr lvl="0">
              <a:spcBef>
                <a:spcPts val="0"/>
              </a:spcBef>
              <a:buNone/>
            </a:pPr>
            <a:r>
              <a:rPr lang="en"/>
              <a:t>Relational algebra, incorporating materialized views, is a powerful language that allows us to combine many forms of data optimization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7" name="Shape 597"/>
        <p:cNvGrpSpPr/>
        <p:nvPr/>
      </p:nvGrpSpPr>
      <p:grpSpPr>
        <a:xfrm>
          <a:off x="0" y="0"/>
          <a:ext cx="0" cy="0"/>
          <a:chOff x="0" y="0"/>
          <a:chExt cx="0" cy="0"/>
        </a:xfrm>
      </p:grpSpPr>
      <p:pic>
        <p:nvPicPr>
          <p:cNvPr descr="6938469933_4f5133b7fb_o.jpg" id="598" name="Shape 598"/>
          <p:cNvPicPr preferRelativeResize="0"/>
          <p:nvPr/>
        </p:nvPicPr>
        <p:blipFill rotWithShape="1">
          <a:blip r:embed="rId3">
            <a:alphaModFix/>
          </a:blip>
          <a:srcRect b="6858" l="0" r="0" t="6867"/>
          <a:stretch/>
        </p:blipFill>
        <p:spPr>
          <a:xfrm>
            <a:off x="0" y="0"/>
            <a:ext cx="9144000" cy="5143500"/>
          </a:xfrm>
          <a:prstGeom prst="rect">
            <a:avLst/>
          </a:prstGeom>
          <a:noFill/>
          <a:ln>
            <a:noFill/>
          </a:ln>
        </p:spPr>
      </p:pic>
      <p:sp>
        <p:nvSpPr>
          <p:cNvPr id="599" name="Shape 599"/>
          <p:cNvSpPr/>
          <p:nvPr/>
        </p:nvSpPr>
        <p:spPr>
          <a:xfrm>
            <a:off x="-25" y="542900"/>
            <a:ext cx="9144000" cy="1179300"/>
          </a:xfrm>
          <a:prstGeom prst="rect">
            <a:avLst/>
          </a:pr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600" name="Shape 600"/>
          <p:cNvSpPr txBox="1"/>
          <p:nvPr>
            <p:ph idx="4294967295" type="title"/>
          </p:nvPr>
        </p:nvSpPr>
        <p:spPr>
          <a:xfrm>
            <a:off x="143000" y="679600"/>
            <a:ext cx="8424300" cy="972000"/>
          </a:xfrm>
          <a:prstGeom prst="rect">
            <a:avLst/>
          </a:prstGeom>
          <a:noFill/>
          <a:ln>
            <a:noFill/>
          </a:ln>
        </p:spPr>
        <p:txBody>
          <a:bodyPr anchorCtr="0" anchor="ctr" bIns="91425" lIns="91425" rIns="91425" wrap="square" tIns="91425">
            <a:noAutofit/>
          </a:bodyPr>
          <a:lstStyle/>
          <a:p>
            <a:pPr indent="0" lvl="0" marL="457200" rtl="0">
              <a:lnSpc>
                <a:spcPct val="100000"/>
              </a:lnSpc>
              <a:spcBef>
                <a:spcPts val="0"/>
              </a:spcBef>
              <a:buNone/>
            </a:pPr>
            <a:r>
              <a:rPr lang="en" sz="4200">
                <a:solidFill>
                  <a:schemeClr val="accent5"/>
                </a:solidFill>
              </a:rPr>
              <a:t>Thank you!  Questions?</a:t>
            </a:r>
          </a:p>
          <a:p>
            <a:pPr indent="0" lvl="0" marL="457200" rtl="0">
              <a:lnSpc>
                <a:spcPct val="100000"/>
              </a:lnSpc>
              <a:spcBef>
                <a:spcPts val="0"/>
              </a:spcBef>
              <a:buNone/>
            </a:pPr>
            <a:r>
              <a:t/>
            </a:r>
            <a:endParaRPr sz="1200">
              <a:solidFill>
                <a:schemeClr val="accent5"/>
              </a:solidFill>
            </a:endParaRPr>
          </a:p>
          <a:p>
            <a:pPr indent="0" lvl="0" marL="457200" rtl="0">
              <a:lnSpc>
                <a:spcPct val="150000"/>
              </a:lnSpc>
              <a:spcBef>
                <a:spcPts val="0"/>
              </a:spcBef>
              <a:buNone/>
            </a:pPr>
            <a:r>
              <a:rPr lang="en" sz="1400">
                <a:solidFill>
                  <a:schemeClr val="accent5"/>
                </a:solidFill>
              </a:rPr>
              <a:t>@julianhyde · @ApacheCalcite · http://apache.calcite.org</a:t>
            </a:r>
          </a:p>
        </p:txBody>
      </p:sp>
      <p:sp>
        <p:nvSpPr>
          <p:cNvPr id="601" name="Shape 601"/>
          <p:cNvSpPr txBox="1"/>
          <p:nvPr/>
        </p:nvSpPr>
        <p:spPr>
          <a:xfrm>
            <a:off x="5080925" y="4856679"/>
            <a:ext cx="4002600" cy="281100"/>
          </a:xfrm>
          <a:prstGeom prst="rect">
            <a:avLst/>
          </a:prstGeom>
          <a:noFill/>
          <a:ln>
            <a:noFill/>
          </a:ln>
        </p:spPr>
        <p:txBody>
          <a:bodyPr anchorCtr="0" anchor="t" bIns="91425" lIns="91425" rIns="91425" wrap="square" tIns="91425">
            <a:noAutofit/>
          </a:bodyPr>
          <a:lstStyle/>
          <a:p>
            <a:pPr lvl="0" rtl="0" algn="r">
              <a:spcBef>
                <a:spcPts val="0"/>
              </a:spcBef>
              <a:buNone/>
            </a:pPr>
            <a:r>
              <a:t/>
            </a:r>
            <a:endParaRPr sz="1000">
              <a:solidFill>
                <a:srgbClr val="FFFFFF"/>
              </a:solidFill>
            </a:endParaRPr>
          </a:p>
        </p:txBody>
      </p:sp>
      <p:sp>
        <p:nvSpPr>
          <p:cNvPr id="602" name="Shape 602"/>
          <p:cNvSpPr txBox="1"/>
          <p:nvPr/>
        </p:nvSpPr>
        <p:spPr>
          <a:xfrm>
            <a:off x="417800" y="2231050"/>
            <a:ext cx="5088300" cy="2706600"/>
          </a:xfrm>
          <a:prstGeom prst="rect">
            <a:avLst/>
          </a:prstGeom>
          <a:solidFill>
            <a:srgbClr val="000000"/>
          </a:solidFill>
          <a:ln>
            <a:noFill/>
          </a:ln>
        </p:spPr>
        <p:txBody>
          <a:bodyPr anchorCtr="0" anchor="t" bIns="91425" lIns="91425" rIns="91425" wrap="square" tIns="91425">
            <a:noAutofit/>
          </a:bodyPr>
          <a:lstStyle/>
          <a:p>
            <a:pPr indent="0" lvl="0" marL="0" rtl="0">
              <a:lnSpc>
                <a:spcPct val="150000"/>
              </a:lnSpc>
              <a:spcBef>
                <a:spcPts val="0"/>
              </a:spcBef>
              <a:buNone/>
            </a:pPr>
            <a:r>
              <a:rPr b="1" lang="en" sz="1200">
                <a:solidFill>
                  <a:schemeClr val="accent5"/>
                </a:solidFill>
                <a:latin typeface="Roboto Slab"/>
                <a:ea typeface="Roboto Slab"/>
                <a:cs typeface="Roboto Slab"/>
                <a:sym typeface="Roboto Slab"/>
              </a:rPr>
              <a:t>Resources</a:t>
            </a:r>
          </a:p>
          <a:p>
            <a:pPr lvl="0" rtl="0">
              <a:lnSpc>
                <a:spcPct val="115000"/>
              </a:lnSpc>
              <a:spcBef>
                <a:spcPts val="0"/>
              </a:spcBef>
              <a:buNone/>
            </a:pPr>
            <a:r>
              <a:rPr lang="en" sz="1000">
                <a:solidFill>
                  <a:schemeClr val="accent5"/>
                </a:solidFill>
                <a:latin typeface="Roboto Slab"/>
                <a:ea typeface="Roboto Slab"/>
                <a:cs typeface="Roboto Slab"/>
                <a:sym typeface="Roboto Slab"/>
              </a:rPr>
              <a:t>[CALCITE-1616] Data profiler</a:t>
            </a:r>
          </a:p>
          <a:p>
            <a:pPr lvl="0" rtl="0">
              <a:lnSpc>
                <a:spcPct val="115000"/>
              </a:lnSpc>
              <a:spcBef>
                <a:spcPts val="0"/>
              </a:spcBef>
              <a:buNone/>
            </a:pPr>
            <a:r>
              <a:rPr lang="en" sz="1000">
                <a:solidFill>
                  <a:schemeClr val="accent5"/>
                </a:solidFill>
                <a:latin typeface="Roboto Slab"/>
                <a:ea typeface="Roboto Slab"/>
                <a:cs typeface="Roboto Slab"/>
                <a:sym typeface="Roboto Slab"/>
              </a:rPr>
              <a:t>[CALCITE-1870] Lattice suggester</a:t>
            </a:r>
          </a:p>
          <a:p>
            <a:pPr lvl="0" rtl="0">
              <a:lnSpc>
                <a:spcPct val="115000"/>
              </a:lnSpc>
              <a:spcBef>
                <a:spcPts val="0"/>
              </a:spcBef>
              <a:buNone/>
            </a:pPr>
            <a:r>
              <a:rPr lang="en" sz="1000">
                <a:solidFill>
                  <a:schemeClr val="accent5"/>
                </a:solidFill>
                <a:latin typeface="Roboto Slab"/>
                <a:ea typeface="Roboto Slab"/>
                <a:cs typeface="Roboto Slab"/>
                <a:sym typeface="Roboto Slab"/>
              </a:rPr>
              <a:t>[CALCITE-1861] Spatial indexes</a:t>
            </a:r>
          </a:p>
          <a:p>
            <a:pPr lvl="0" rtl="0">
              <a:lnSpc>
                <a:spcPct val="115000"/>
              </a:lnSpc>
              <a:spcBef>
                <a:spcPts val="0"/>
              </a:spcBef>
              <a:buNone/>
            </a:pPr>
            <a:r>
              <a:rPr lang="en" sz="1000">
                <a:solidFill>
                  <a:schemeClr val="accent5"/>
                </a:solidFill>
                <a:latin typeface="Roboto Slab"/>
                <a:ea typeface="Roboto Slab"/>
                <a:cs typeface="Roboto Slab"/>
                <a:sym typeface="Roboto Slab"/>
              </a:rPr>
              <a:t>[CALCITE-1968] OpenGIS</a:t>
            </a:r>
          </a:p>
          <a:p>
            <a:pPr lvl="0" rtl="0">
              <a:lnSpc>
                <a:spcPct val="115000"/>
              </a:lnSpc>
              <a:spcBef>
                <a:spcPts val="0"/>
              </a:spcBef>
              <a:buNone/>
            </a:pPr>
            <a:r>
              <a:rPr lang="en" sz="1000">
                <a:solidFill>
                  <a:schemeClr val="accent5"/>
                </a:solidFill>
                <a:latin typeface="Roboto Slab"/>
                <a:ea typeface="Roboto Slab"/>
                <a:cs typeface="Roboto Slab"/>
                <a:sym typeface="Roboto Slab"/>
              </a:rPr>
              <a:t>[CALCITE-1991] Generated columns</a:t>
            </a:r>
          </a:p>
          <a:p>
            <a:pPr lvl="0" rtl="0">
              <a:lnSpc>
                <a:spcPct val="115000"/>
              </a:lnSpc>
              <a:spcBef>
                <a:spcPts val="0"/>
              </a:spcBef>
              <a:buNone/>
            </a:pPr>
            <a:r>
              <a:rPr lang="en" sz="1000">
                <a:solidFill>
                  <a:schemeClr val="accent5"/>
                </a:solidFill>
                <a:latin typeface="Roboto Slab"/>
                <a:ea typeface="Roboto Slab"/>
                <a:cs typeface="Roboto Slab"/>
                <a:sym typeface="Roboto Slab"/>
              </a:rPr>
              <a:t>Talk: “Data profiling with Apache Calcite” (Hadoop Summit, 2017)</a:t>
            </a:r>
          </a:p>
          <a:p>
            <a:pPr lvl="0" rtl="0">
              <a:lnSpc>
                <a:spcPct val="115000"/>
              </a:lnSpc>
              <a:spcBef>
                <a:spcPts val="0"/>
              </a:spcBef>
              <a:buNone/>
            </a:pPr>
            <a:r>
              <a:rPr lang="en" sz="1000">
                <a:solidFill>
                  <a:schemeClr val="accent5"/>
                </a:solidFill>
                <a:latin typeface="Roboto Slab"/>
                <a:ea typeface="Roboto Slab"/>
                <a:cs typeface="Roboto Slab"/>
                <a:sym typeface="Roboto Slab"/>
              </a:rPr>
              <a:t>Talk: “SQL on everything, in memory” (Strata, 2014)</a:t>
            </a:r>
          </a:p>
          <a:p>
            <a:pPr lvl="0" rtl="0">
              <a:lnSpc>
                <a:spcPct val="115000"/>
              </a:lnSpc>
              <a:spcBef>
                <a:spcPts val="0"/>
              </a:spcBef>
              <a:buNone/>
            </a:pPr>
            <a:r>
              <a:rPr lang="en" sz="1000">
                <a:solidFill>
                  <a:schemeClr val="accent5"/>
                </a:solidFill>
                <a:latin typeface="Roboto Slab"/>
                <a:ea typeface="Roboto Slab"/>
                <a:cs typeface="Roboto Slab"/>
                <a:sym typeface="Roboto Slab"/>
              </a:rPr>
              <a:t>Zhang, Qi, Stradling, Huang (2014). “Towards a Painless Index for Spatial Objects”</a:t>
            </a:r>
          </a:p>
          <a:p>
            <a:pPr lvl="0" rtl="0">
              <a:lnSpc>
                <a:spcPct val="115000"/>
              </a:lnSpc>
              <a:spcBef>
                <a:spcPts val="0"/>
              </a:spcBef>
              <a:buNone/>
            </a:pPr>
            <a:r>
              <a:rPr lang="en" sz="1000">
                <a:solidFill>
                  <a:schemeClr val="accent5"/>
                </a:solidFill>
                <a:latin typeface="Roboto Slab"/>
                <a:ea typeface="Roboto Slab"/>
                <a:cs typeface="Roboto Slab"/>
                <a:sym typeface="Roboto Slab"/>
              </a:rPr>
              <a:t>Harinarayan, Rajaraman, Ullman (1996). “Implementing data cubes efficiently”</a:t>
            </a:r>
          </a:p>
          <a:p>
            <a:pPr lvl="0" rtl="0">
              <a:spcBef>
                <a:spcPts val="0"/>
              </a:spcBef>
              <a:buNone/>
            </a:pPr>
            <a:r>
              <a:t/>
            </a:r>
            <a:endParaRPr sz="1000">
              <a:solidFill>
                <a:schemeClr val="accent5"/>
              </a:solidFill>
              <a:latin typeface="Roboto Slab"/>
              <a:ea typeface="Roboto Slab"/>
              <a:cs typeface="Roboto Slab"/>
              <a:sym typeface="Roboto Slab"/>
            </a:endParaRPr>
          </a:p>
          <a:p>
            <a:pPr lvl="0" rtl="0">
              <a:lnSpc>
                <a:spcPct val="150000"/>
              </a:lnSpc>
              <a:spcBef>
                <a:spcPts val="0"/>
              </a:spcBef>
              <a:buNone/>
            </a:pPr>
            <a:r>
              <a:rPr b="1" lang="en" sz="1200">
                <a:solidFill>
                  <a:schemeClr val="accent5"/>
                </a:solidFill>
                <a:latin typeface="Roboto Slab"/>
                <a:ea typeface="Roboto Slab"/>
                <a:cs typeface="Roboto Slab"/>
                <a:sym typeface="Roboto Slab"/>
              </a:rPr>
              <a:t>Image credit</a:t>
            </a:r>
          </a:p>
          <a:p>
            <a:pPr lvl="0" rtl="0">
              <a:spcBef>
                <a:spcPts val="0"/>
              </a:spcBef>
              <a:buNone/>
            </a:pPr>
            <a:r>
              <a:rPr lang="en" sz="900">
                <a:solidFill>
                  <a:schemeClr val="accent5"/>
                </a:solidFill>
                <a:latin typeface="Roboto Slab"/>
                <a:ea typeface="Roboto Slab"/>
                <a:cs typeface="Roboto Slab"/>
                <a:sym typeface="Roboto Slab"/>
              </a:rPr>
              <a:t>https://www.flickr.com/photos/defenceimages/6938469933/</a:t>
            </a:r>
          </a:p>
        </p:txBody>
      </p:sp>
      <p:pic>
        <p:nvPicPr>
          <p:cNvPr descr="logo.png" id="603" name="Shape 603"/>
          <p:cNvPicPr preferRelativeResize="0"/>
          <p:nvPr/>
        </p:nvPicPr>
        <p:blipFill>
          <a:blip r:embed="rId4">
            <a:alphaModFix/>
          </a:blip>
          <a:stretch>
            <a:fillRect/>
          </a:stretch>
        </p:blipFill>
        <p:spPr>
          <a:xfrm>
            <a:off x="7775966" y="820475"/>
            <a:ext cx="1246946" cy="772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4174200" y="132150"/>
            <a:ext cx="3455700" cy="18738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a:solidFill>
                  <a:srgbClr val="558B2F"/>
                </a:solidFill>
                <a:latin typeface="Roboto Mono"/>
                <a:ea typeface="Roboto Mono"/>
                <a:cs typeface="Roboto Mono"/>
                <a:sym typeface="Roboto Mono"/>
              </a:rPr>
              <a:t>SELECT </a:t>
            </a:r>
            <a:r>
              <a:rPr lang="en">
                <a:solidFill>
                  <a:schemeClr val="accent4"/>
                </a:solidFill>
                <a:latin typeface="Roboto Mono"/>
                <a:ea typeface="Roboto Mono"/>
                <a:cs typeface="Roboto Mono"/>
                <a:sym typeface="Roboto Mono"/>
              </a:rPr>
              <a:t>d</a:t>
            </a:r>
            <a:r>
              <a:rPr lang="en">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name</a:t>
            </a:r>
            <a:r>
              <a:rPr lang="en">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COUNT</a:t>
            </a:r>
            <a:r>
              <a:rPr lang="en">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AS </a:t>
            </a:r>
            <a:r>
              <a:rPr lang="en">
                <a:solidFill>
                  <a:schemeClr val="accent4"/>
                </a:solidFill>
                <a:latin typeface="Roboto Mono"/>
                <a:ea typeface="Roboto Mono"/>
                <a:cs typeface="Roboto Mono"/>
                <a:sym typeface="Roboto Mono"/>
              </a:rPr>
              <a:t>c</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FROM </a:t>
            </a:r>
            <a:r>
              <a:rPr lang="en">
                <a:solidFill>
                  <a:schemeClr val="accent4"/>
                </a:solidFill>
                <a:latin typeface="Roboto Mono"/>
                <a:ea typeface="Roboto Mono"/>
                <a:cs typeface="Roboto Mono"/>
                <a:sym typeface="Roboto Mono"/>
              </a:rPr>
              <a:t>Emps</a:t>
            </a:r>
            <a:r>
              <a:rPr b="1" lang="en">
                <a:solidFill>
                  <a:schemeClr val="accent2"/>
                </a:solidFill>
                <a:latin typeface="Roboto Mono"/>
                <a:ea typeface="Roboto Mono"/>
                <a:cs typeface="Roboto Mono"/>
                <a:sym typeface="Roboto Mono"/>
              </a:rPr>
              <a:t> AS </a:t>
            </a:r>
            <a:r>
              <a:rPr lang="en">
                <a:solidFill>
                  <a:schemeClr val="accent4"/>
                </a:solidFill>
                <a:latin typeface="Roboto Mono"/>
                <a:ea typeface="Roboto Mono"/>
                <a:cs typeface="Roboto Mono"/>
                <a:sym typeface="Roboto Mono"/>
              </a:rPr>
              <a:t>e</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JOIN </a:t>
            </a:r>
            <a:r>
              <a:rPr lang="en">
                <a:solidFill>
                  <a:schemeClr val="accent4"/>
                </a:solidFill>
                <a:latin typeface="Roboto Mono"/>
                <a:ea typeface="Roboto Mono"/>
                <a:cs typeface="Roboto Mono"/>
                <a:sym typeface="Roboto Mono"/>
              </a:rPr>
              <a:t>Depts</a:t>
            </a:r>
            <a:r>
              <a:rPr b="1" lang="en">
                <a:solidFill>
                  <a:schemeClr val="accent2"/>
                </a:solidFill>
                <a:latin typeface="Roboto Mono"/>
                <a:ea typeface="Roboto Mono"/>
                <a:cs typeface="Roboto Mono"/>
                <a:sym typeface="Roboto Mono"/>
              </a:rPr>
              <a:t> AS </a:t>
            </a:r>
            <a:r>
              <a:rPr lang="en">
                <a:solidFill>
                  <a:schemeClr val="accent4"/>
                </a:solidFill>
                <a:latin typeface="Roboto Mono"/>
                <a:ea typeface="Roboto Mono"/>
                <a:cs typeface="Roboto Mono"/>
                <a:sym typeface="Roboto Mono"/>
              </a:rPr>
              <a:t>d </a:t>
            </a:r>
            <a:r>
              <a:rPr b="1" lang="en">
                <a:solidFill>
                  <a:schemeClr val="accent2"/>
                </a:solidFill>
                <a:latin typeface="Roboto Mono"/>
                <a:ea typeface="Roboto Mono"/>
                <a:cs typeface="Roboto Mono"/>
                <a:sym typeface="Roboto Mono"/>
              </a:rPr>
              <a:t>USING </a:t>
            </a:r>
            <a:r>
              <a:rPr lang="en">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deptno</a:t>
            </a:r>
            <a:r>
              <a:rPr lang="en">
                <a:latin typeface="Roboto Mono"/>
                <a:ea typeface="Roboto Mono"/>
                <a:cs typeface="Roboto Mono"/>
                <a:sym typeface="Roboto Mono"/>
              </a:rPr>
              <a:t>)</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WHERE </a:t>
            </a:r>
            <a:r>
              <a:rPr lang="en">
                <a:solidFill>
                  <a:schemeClr val="accent4"/>
                </a:solidFill>
                <a:latin typeface="Roboto Mono"/>
                <a:ea typeface="Roboto Mono"/>
                <a:cs typeface="Roboto Mono"/>
                <a:sym typeface="Roboto Mono"/>
              </a:rPr>
              <a:t>e</a:t>
            </a:r>
            <a:r>
              <a:rPr lang="en">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age </a:t>
            </a:r>
            <a:r>
              <a:rPr lang="en">
                <a:latin typeface="Roboto Mono"/>
                <a:ea typeface="Roboto Mono"/>
                <a:cs typeface="Roboto Mono"/>
                <a:sym typeface="Roboto Mono"/>
              </a:rPr>
              <a:t>&lt; </a:t>
            </a:r>
            <a:r>
              <a:rPr lang="en">
                <a:solidFill>
                  <a:srgbClr val="FF00FF"/>
                </a:solidFill>
                <a:latin typeface="Roboto Mono"/>
                <a:ea typeface="Roboto Mono"/>
                <a:cs typeface="Roboto Mono"/>
                <a:sym typeface="Roboto Mono"/>
              </a:rPr>
              <a:t>40</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GROUP BY </a:t>
            </a:r>
            <a:r>
              <a:rPr lang="en">
                <a:solidFill>
                  <a:schemeClr val="accent4"/>
                </a:solidFill>
                <a:latin typeface="Roboto Mono"/>
                <a:ea typeface="Roboto Mono"/>
                <a:cs typeface="Roboto Mono"/>
                <a:sym typeface="Roboto Mono"/>
              </a:rPr>
              <a:t>d</a:t>
            </a:r>
            <a:r>
              <a:rPr lang="en">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deptno</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HAVING COUNT</a:t>
            </a:r>
            <a:r>
              <a:rPr lang="en">
                <a:latin typeface="Roboto Mono"/>
                <a:ea typeface="Roboto Mono"/>
                <a:cs typeface="Roboto Mono"/>
                <a:sym typeface="Roboto Mono"/>
              </a:rPr>
              <a:t>(*) &gt;</a:t>
            </a:r>
            <a:r>
              <a:rPr b="1" lang="en">
                <a:solidFill>
                  <a:schemeClr val="accent2"/>
                </a:solidFill>
                <a:latin typeface="Roboto Mono"/>
                <a:ea typeface="Roboto Mono"/>
                <a:cs typeface="Roboto Mono"/>
                <a:sym typeface="Roboto Mono"/>
              </a:rPr>
              <a:t> </a:t>
            </a:r>
            <a:r>
              <a:rPr lang="en">
                <a:solidFill>
                  <a:srgbClr val="FF00FF"/>
                </a:solidFill>
                <a:latin typeface="Roboto Mono"/>
                <a:ea typeface="Roboto Mono"/>
                <a:cs typeface="Roboto Mono"/>
                <a:sym typeface="Roboto Mono"/>
              </a:rPr>
              <a:t>5</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ORDER BY </a:t>
            </a:r>
            <a:r>
              <a:rPr lang="en">
                <a:solidFill>
                  <a:schemeClr val="accent4"/>
                </a:solidFill>
                <a:latin typeface="Roboto Mono"/>
                <a:ea typeface="Roboto Mono"/>
                <a:cs typeface="Roboto Mono"/>
                <a:sym typeface="Roboto Mono"/>
              </a:rPr>
              <a:t>c</a:t>
            </a:r>
            <a:r>
              <a:rPr lang="en">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DESC</a:t>
            </a:r>
          </a:p>
        </p:txBody>
      </p:sp>
      <p:sp>
        <p:nvSpPr>
          <p:cNvPr id="101" name="Shape 101"/>
          <p:cNvSpPr/>
          <p:nvPr/>
        </p:nvSpPr>
        <p:spPr>
          <a:xfrm>
            <a:off x="6540525" y="1238325"/>
            <a:ext cx="2237100" cy="12054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Relational algebra</a:t>
            </a:r>
          </a:p>
        </p:txBody>
      </p:sp>
      <p:sp>
        <p:nvSpPr>
          <p:cNvPr id="103" name="Shape 103"/>
          <p:cNvSpPr txBox="1"/>
          <p:nvPr>
            <p:ph idx="1" type="body"/>
          </p:nvPr>
        </p:nvSpPr>
        <p:spPr>
          <a:xfrm>
            <a:off x="387900" y="1489825"/>
            <a:ext cx="3786300" cy="3078900"/>
          </a:xfrm>
          <a:prstGeom prst="rect">
            <a:avLst/>
          </a:prstGeom>
        </p:spPr>
        <p:txBody>
          <a:bodyPr anchorCtr="0" anchor="t" bIns="91425" lIns="91425" rIns="91425" wrap="square" tIns="91425">
            <a:noAutofit/>
          </a:bodyPr>
          <a:lstStyle/>
          <a:p>
            <a:pPr lvl="0">
              <a:spcBef>
                <a:spcPts val="0"/>
              </a:spcBef>
              <a:buNone/>
            </a:pPr>
            <a:r>
              <a:rPr lang="en" sz="1600"/>
              <a:t>Based on set theory, plus operators: Project, Filter, Aggregate, Union, Join, Sort</a:t>
            </a:r>
          </a:p>
          <a:p>
            <a:pPr lvl="0">
              <a:spcBef>
                <a:spcPts val="0"/>
              </a:spcBef>
              <a:buNone/>
            </a:pPr>
            <a:r>
              <a:rPr lang="en" sz="1600"/>
              <a:t>Requires: declarative language (SQL), query planner</a:t>
            </a:r>
          </a:p>
          <a:p>
            <a:pPr lvl="0">
              <a:spcBef>
                <a:spcPts val="0"/>
              </a:spcBef>
              <a:buNone/>
            </a:pPr>
            <a:r>
              <a:rPr lang="en" sz="1600"/>
              <a:t>Original goal: data independence</a:t>
            </a:r>
          </a:p>
          <a:p>
            <a:pPr lvl="0">
              <a:spcBef>
                <a:spcPts val="0"/>
              </a:spcBef>
              <a:buNone/>
            </a:pPr>
            <a:r>
              <a:rPr lang="en" sz="1600"/>
              <a:t>Enables: query optimization, new algorithms and data structures</a:t>
            </a:r>
          </a:p>
        </p:txBody>
      </p:sp>
      <p:grpSp>
        <p:nvGrpSpPr>
          <p:cNvPr id="104" name="Shape 104"/>
          <p:cNvGrpSpPr/>
          <p:nvPr/>
        </p:nvGrpSpPr>
        <p:grpSpPr>
          <a:xfrm>
            <a:off x="6134350" y="4575275"/>
            <a:ext cx="2779200" cy="265200"/>
            <a:chOff x="4534150" y="4727675"/>
            <a:chExt cx="2779200" cy="265200"/>
          </a:xfrm>
        </p:grpSpPr>
        <p:sp>
          <p:nvSpPr>
            <p:cNvPr id="105" name="Shape 105"/>
            <p:cNvSpPr/>
            <p:nvPr/>
          </p:nvSpPr>
          <p:spPr>
            <a:xfrm>
              <a:off x="4534150" y="4727675"/>
              <a:ext cx="10008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sz="1000">
                  <a:solidFill>
                    <a:srgbClr val="FFFFFF"/>
                  </a:solidFill>
                </a:rPr>
                <a:t>Scan [Emps]</a:t>
              </a:r>
            </a:p>
          </p:txBody>
        </p:sp>
        <p:sp>
          <p:nvSpPr>
            <p:cNvPr id="106" name="Shape 106"/>
            <p:cNvSpPr/>
            <p:nvPr/>
          </p:nvSpPr>
          <p:spPr>
            <a:xfrm>
              <a:off x="6312550" y="4727675"/>
              <a:ext cx="10008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Scan [Depts]</a:t>
              </a:r>
            </a:p>
          </p:txBody>
        </p:sp>
      </p:grpSp>
      <p:sp>
        <p:nvSpPr>
          <p:cNvPr id="107" name="Shape 107"/>
          <p:cNvSpPr/>
          <p:nvPr/>
        </p:nvSpPr>
        <p:spPr>
          <a:xfrm>
            <a:off x="6635950" y="4061413"/>
            <a:ext cx="17760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Join</a:t>
            </a:r>
            <a:r>
              <a:rPr b="1" lang="en" sz="1000">
                <a:solidFill>
                  <a:srgbClr val="FFFFFF"/>
                </a:solidFill>
              </a:rPr>
              <a:t> [e.deptno = d.deptno]</a:t>
            </a:r>
          </a:p>
        </p:txBody>
      </p:sp>
      <p:sp>
        <p:nvSpPr>
          <p:cNvPr id="108" name="Shape 108"/>
          <p:cNvSpPr/>
          <p:nvPr/>
        </p:nvSpPr>
        <p:spPr>
          <a:xfrm>
            <a:off x="6894250" y="3547550"/>
            <a:ext cx="12594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Filter</a:t>
            </a:r>
            <a:r>
              <a:rPr b="1" lang="en" sz="1000">
                <a:solidFill>
                  <a:srgbClr val="FFFFFF"/>
                </a:solidFill>
              </a:rPr>
              <a:t> [e.age &lt; 30]</a:t>
            </a:r>
          </a:p>
        </p:txBody>
      </p:sp>
      <p:sp>
        <p:nvSpPr>
          <p:cNvPr id="109" name="Shape 109"/>
          <p:cNvSpPr/>
          <p:nvPr/>
        </p:nvSpPr>
        <p:spPr>
          <a:xfrm>
            <a:off x="6327250" y="3033688"/>
            <a:ext cx="23934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Aggregate</a:t>
            </a:r>
            <a:r>
              <a:rPr b="1" lang="en" sz="1000">
                <a:solidFill>
                  <a:srgbClr val="FFFFFF"/>
                </a:solidFill>
              </a:rPr>
              <a:t> [deptno, COUNT(*) AS c]</a:t>
            </a:r>
          </a:p>
        </p:txBody>
      </p:sp>
      <p:sp>
        <p:nvSpPr>
          <p:cNvPr id="110" name="Shape 110"/>
          <p:cNvSpPr/>
          <p:nvPr/>
        </p:nvSpPr>
        <p:spPr>
          <a:xfrm>
            <a:off x="7046650" y="2519825"/>
            <a:ext cx="9546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Filter [c &gt; 5]</a:t>
            </a:r>
          </a:p>
        </p:txBody>
      </p:sp>
      <p:sp>
        <p:nvSpPr>
          <p:cNvPr id="111" name="Shape 111"/>
          <p:cNvSpPr/>
          <p:nvPr/>
        </p:nvSpPr>
        <p:spPr>
          <a:xfrm>
            <a:off x="6894250" y="2005963"/>
            <a:ext cx="12594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Project</a:t>
            </a:r>
            <a:r>
              <a:rPr b="1" lang="en" sz="1000">
                <a:solidFill>
                  <a:srgbClr val="FFFFFF"/>
                </a:solidFill>
              </a:rPr>
              <a:t> [name, c]</a:t>
            </a:r>
          </a:p>
        </p:txBody>
      </p:sp>
      <p:sp>
        <p:nvSpPr>
          <p:cNvPr id="112" name="Shape 112"/>
          <p:cNvSpPr/>
          <p:nvPr/>
        </p:nvSpPr>
        <p:spPr>
          <a:xfrm>
            <a:off x="6982600" y="1492100"/>
            <a:ext cx="1082700" cy="265200"/>
          </a:xfrm>
          <a:prstGeom prst="rect">
            <a:avLst/>
          </a:prstGeom>
          <a:solidFill>
            <a:schemeClr val="accent2"/>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000">
                <a:solidFill>
                  <a:srgbClr val="FFFFFF"/>
                </a:solidFill>
              </a:rPr>
              <a:t>Sort</a:t>
            </a:r>
            <a:r>
              <a:rPr b="1" lang="en" sz="1000">
                <a:solidFill>
                  <a:srgbClr val="FFFFFF"/>
                </a:solidFill>
              </a:rPr>
              <a:t> [c DESC]</a:t>
            </a:r>
          </a:p>
        </p:txBody>
      </p:sp>
      <p:cxnSp>
        <p:nvCxnSpPr>
          <p:cNvPr id="113" name="Shape 113"/>
          <p:cNvCxnSpPr>
            <a:stCxn id="105" idx="3"/>
            <a:endCxn id="107" idx="2"/>
          </p:cNvCxnSpPr>
          <p:nvPr/>
        </p:nvCxnSpPr>
        <p:spPr>
          <a:xfrm flipH="1" rot="10800000">
            <a:off x="7135150" y="4326575"/>
            <a:ext cx="388800" cy="381300"/>
          </a:xfrm>
          <a:prstGeom prst="straightConnector1">
            <a:avLst/>
          </a:prstGeom>
          <a:noFill/>
          <a:ln cap="flat" cmpd="sng" w="19050">
            <a:solidFill>
              <a:srgbClr val="FFFFFF"/>
            </a:solidFill>
            <a:prstDash val="solid"/>
            <a:round/>
            <a:headEnd len="lg" w="lg" type="none"/>
            <a:tailEnd len="lg" w="lg" type="stealth"/>
          </a:ln>
        </p:spPr>
      </p:cxnSp>
      <p:cxnSp>
        <p:nvCxnSpPr>
          <p:cNvPr id="114" name="Shape 114"/>
          <p:cNvCxnSpPr>
            <a:stCxn id="106" idx="1"/>
            <a:endCxn id="107" idx="2"/>
          </p:cNvCxnSpPr>
          <p:nvPr/>
        </p:nvCxnSpPr>
        <p:spPr>
          <a:xfrm rot="10800000">
            <a:off x="7523950" y="4326575"/>
            <a:ext cx="388800" cy="381300"/>
          </a:xfrm>
          <a:prstGeom prst="straightConnector1">
            <a:avLst/>
          </a:prstGeom>
          <a:noFill/>
          <a:ln cap="flat" cmpd="sng" w="19050">
            <a:solidFill>
              <a:srgbClr val="FFFFFF"/>
            </a:solidFill>
            <a:prstDash val="solid"/>
            <a:round/>
            <a:headEnd len="lg" w="lg" type="none"/>
            <a:tailEnd len="lg" w="lg" type="stealth"/>
          </a:ln>
        </p:spPr>
      </p:cxnSp>
      <p:cxnSp>
        <p:nvCxnSpPr>
          <p:cNvPr id="115" name="Shape 115"/>
          <p:cNvCxnSpPr>
            <a:stCxn id="107" idx="0"/>
            <a:endCxn id="108" idx="2"/>
          </p:cNvCxnSpPr>
          <p:nvPr/>
        </p:nvCxnSpPr>
        <p:spPr>
          <a:xfrm rot="10800000">
            <a:off x="7523950" y="3812713"/>
            <a:ext cx="0" cy="248700"/>
          </a:xfrm>
          <a:prstGeom prst="straightConnector1">
            <a:avLst/>
          </a:prstGeom>
          <a:noFill/>
          <a:ln cap="flat" cmpd="sng" w="19050">
            <a:solidFill>
              <a:srgbClr val="FFFFFF"/>
            </a:solidFill>
            <a:prstDash val="solid"/>
            <a:round/>
            <a:headEnd len="lg" w="lg" type="none"/>
            <a:tailEnd len="lg" w="lg" type="stealth"/>
          </a:ln>
        </p:spPr>
      </p:cxnSp>
      <p:cxnSp>
        <p:nvCxnSpPr>
          <p:cNvPr id="116" name="Shape 116"/>
          <p:cNvCxnSpPr>
            <a:stCxn id="108" idx="0"/>
            <a:endCxn id="109" idx="2"/>
          </p:cNvCxnSpPr>
          <p:nvPr/>
        </p:nvCxnSpPr>
        <p:spPr>
          <a:xfrm rot="10800000">
            <a:off x="7523950" y="3298850"/>
            <a:ext cx="0" cy="248700"/>
          </a:xfrm>
          <a:prstGeom prst="straightConnector1">
            <a:avLst/>
          </a:prstGeom>
          <a:noFill/>
          <a:ln cap="flat" cmpd="sng" w="19050">
            <a:solidFill>
              <a:srgbClr val="FFFFFF"/>
            </a:solidFill>
            <a:prstDash val="solid"/>
            <a:round/>
            <a:headEnd len="lg" w="lg" type="none"/>
            <a:tailEnd len="lg" w="lg" type="stealth"/>
          </a:ln>
        </p:spPr>
      </p:cxnSp>
      <p:cxnSp>
        <p:nvCxnSpPr>
          <p:cNvPr id="117" name="Shape 117"/>
          <p:cNvCxnSpPr>
            <a:stCxn id="111" idx="0"/>
            <a:endCxn id="112" idx="2"/>
          </p:cNvCxnSpPr>
          <p:nvPr/>
        </p:nvCxnSpPr>
        <p:spPr>
          <a:xfrm rot="10800000">
            <a:off x="7523950" y="1757263"/>
            <a:ext cx="0" cy="248700"/>
          </a:xfrm>
          <a:prstGeom prst="straightConnector1">
            <a:avLst/>
          </a:prstGeom>
          <a:noFill/>
          <a:ln cap="flat" cmpd="sng" w="19050">
            <a:solidFill>
              <a:srgbClr val="FFFFFF"/>
            </a:solidFill>
            <a:prstDash val="solid"/>
            <a:round/>
            <a:headEnd len="lg" w="lg" type="none"/>
            <a:tailEnd len="lg" w="lg" type="stealth"/>
          </a:ln>
        </p:spPr>
      </p:cxnSp>
      <p:cxnSp>
        <p:nvCxnSpPr>
          <p:cNvPr id="118" name="Shape 118"/>
          <p:cNvCxnSpPr>
            <a:stCxn id="110" idx="0"/>
            <a:endCxn id="111" idx="2"/>
          </p:cNvCxnSpPr>
          <p:nvPr/>
        </p:nvCxnSpPr>
        <p:spPr>
          <a:xfrm rot="10800000">
            <a:off x="7523950" y="2271125"/>
            <a:ext cx="0" cy="248700"/>
          </a:xfrm>
          <a:prstGeom prst="straightConnector1">
            <a:avLst/>
          </a:prstGeom>
          <a:noFill/>
          <a:ln cap="flat" cmpd="sng" w="19050">
            <a:solidFill>
              <a:srgbClr val="FFFFFF"/>
            </a:solidFill>
            <a:prstDash val="solid"/>
            <a:round/>
            <a:headEnd len="lg" w="lg" type="none"/>
            <a:tailEnd len="lg" w="lg" type="stealth"/>
          </a:ln>
        </p:spPr>
      </p:cxnSp>
      <p:cxnSp>
        <p:nvCxnSpPr>
          <p:cNvPr id="119" name="Shape 119"/>
          <p:cNvCxnSpPr>
            <a:stCxn id="109" idx="0"/>
            <a:endCxn id="110" idx="2"/>
          </p:cNvCxnSpPr>
          <p:nvPr/>
        </p:nvCxnSpPr>
        <p:spPr>
          <a:xfrm rot="10800000">
            <a:off x="7523950" y="2784988"/>
            <a:ext cx="0" cy="248700"/>
          </a:xfrm>
          <a:prstGeom prst="straightConnector1">
            <a:avLst/>
          </a:prstGeom>
          <a:noFill/>
          <a:ln cap="flat" cmpd="sng" w="19050">
            <a:solidFill>
              <a:srgbClr val="FFFFFF"/>
            </a:solidFill>
            <a:prstDash val="solid"/>
            <a:round/>
            <a:headEnd len="lg" w="lg" type="none"/>
            <a:tailEnd len="lg" w="lg" type="stealth"/>
          </a:ln>
        </p:spPr>
      </p:cxnSp>
      <p:cxnSp>
        <p:nvCxnSpPr>
          <p:cNvPr id="120" name="Shape 120"/>
          <p:cNvCxnSpPr>
            <a:endCxn id="108" idx="1"/>
          </p:cNvCxnSpPr>
          <p:nvPr/>
        </p:nvCxnSpPr>
        <p:spPr>
          <a:xfrm flipH="1" rot="-5400000">
            <a:off x="5349400" y="2135300"/>
            <a:ext cx="1679100" cy="1410600"/>
          </a:xfrm>
          <a:prstGeom prst="curvedConnector2">
            <a:avLst/>
          </a:prstGeom>
          <a:noFill/>
          <a:ln cap="flat" cmpd="sng" w="76200">
            <a:solidFill>
              <a:srgbClr val="FFFF00"/>
            </a:solidFill>
            <a:prstDash val="solid"/>
            <a:round/>
            <a:headEnd len="lg" w="lg" type="none"/>
            <a:tailEnd len="lg" w="lg"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480750" y="1764950"/>
            <a:ext cx="8222100" cy="907500"/>
          </a:xfrm>
          <a:prstGeom prst="rect">
            <a:avLst/>
          </a:prstGeom>
        </p:spPr>
        <p:txBody>
          <a:bodyPr anchorCtr="0" anchor="b" bIns="91425" lIns="91425" rIns="91425" wrap="square" tIns="91425">
            <a:noAutofit/>
          </a:bodyPr>
          <a:lstStyle/>
          <a:p>
            <a:pPr lvl="0" rtl="0">
              <a:spcBef>
                <a:spcPts val="0"/>
              </a:spcBef>
              <a:buNone/>
            </a:pPr>
            <a:r>
              <a:rPr lang="en"/>
              <a:t>Extra slides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Architecture</a:t>
            </a:r>
          </a:p>
        </p:txBody>
      </p:sp>
      <p:sp>
        <p:nvSpPr>
          <p:cNvPr id="618" name="Shape 618"/>
          <p:cNvSpPr txBox="1"/>
          <p:nvPr>
            <p:ph idx="1" type="body"/>
          </p:nvPr>
        </p:nvSpPr>
        <p:spPr>
          <a:xfrm>
            <a:off x="387900" y="1489824"/>
            <a:ext cx="3716700" cy="533400"/>
          </a:xfrm>
          <a:prstGeom prst="rect">
            <a:avLst/>
          </a:prstGeom>
        </p:spPr>
        <p:txBody>
          <a:bodyPr anchorCtr="0" anchor="t" bIns="91425" lIns="91425" rIns="91425" wrap="square" tIns="91425">
            <a:noAutofit/>
          </a:bodyPr>
          <a:lstStyle/>
          <a:p>
            <a:pPr lvl="0" rtl="0" algn="ctr">
              <a:spcBef>
                <a:spcPts val="0"/>
              </a:spcBef>
              <a:buNone/>
            </a:pPr>
            <a:r>
              <a:rPr lang="en"/>
              <a:t>Conventional database</a:t>
            </a:r>
          </a:p>
        </p:txBody>
      </p:sp>
      <p:pic>
        <p:nvPicPr>
          <p:cNvPr descr="Screen Shot 2014-06-04 at 10.11.19 AM.png" id="619" name="Shape 619"/>
          <p:cNvPicPr preferRelativeResize="0"/>
          <p:nvPr/>
        </p:nvPicPr>
        <p:blipFill rotWithShape="1">
          <a:blip r:embed="rId3">
            <a:alphaModFix/>
          </a:blip>
          <a:srcRect b="0" l="0" r="0" t="0"/>
          <a:stretch/>
        </p:blipFill>
        <p:spPr>
          <a:xfrm>
            <a:off x="387900" y="2198350"/>
            <a:ext cx="3879000" cy="2370300"/>
          </a:xfrm>
          <a:prstGeom prst="rect">
            <a:avLst/>
          </a:prstGeom>
          <a:noFill/>
          <a:ln>
            <a:noFill/>
          </a:ln>
        </p:spPr>
      </p:pic>
      <p:pic>
        <p:nvPicPr>
          <p:cNvPr descr="Screen Shot 2014-06-04 at 10.13.06 AM.png" id="620" name="Shape 620"/>
          <p:cNvPicPr preferRelativeResize="0"/>
          <p:nvPr/>
        </p:nvPicPr>
        <p:blipFill rotWithShape="1">
          <a:blip r:embed="rId4">
            <a:alphaModFix/>
          </a:blip>
          <a:srcRect b="0" l="0" r="0" t="0"/>
          <a:stretch/>
        </p:blipFill>
        <p:spPr>
          <a:xfrm>
            <a:off x="4725651" y="2198350"/>
            <a:ext cx="4030500" cy="2386800"/>
          </a:xfrm>
          <a:prstGeom prst="rect">
            <a:avLst/>
          </a:prstGeom>
          <a:noFill/>
          <a:ln>
            <a:noFill/>
          </a:ln>
        </p:spPr>
      </p:pic>
      <p:sp>
        <p:nvSpPr>
          <p:cNvPr id="621" name="Shape 621"/>
          <p:cNvSpPr txBox="1"/>
          <p:nvPr>
            <p:ph idx="1" type="body"/>
          </p:nvPr>
        </p:nvSpPr>
        <p:spPr>
          <a:xfrm>
            <a:off x="4725650" y="1489824"/>
            <a:ext cx="3716700" cy="533400"/>
          </a:xfrm>
          <a:prstGeom prst="rect">
            <a:avLst/>
          </a:prstGeom>
        </p:spPr>
        <p:txBody>
          <a:bodyPr anchorCtr="0" anchor="t" bIns="91425" lIns="91425" rIns="91425" wrap="square" tIns="91425">
            <a:noAutofit/>
          </a:bodyPr>
          <a:lstStyle/>
          <a:p>
            <a:pPr lvl="0" rtl="0" algn="ctr">
              <a:spcBef>
                <a:spcPts val="0"/>
              </a:spcBef>
              <a:buNone/>
            </a:pPr>
            <a:r>
              <a:rPr lang="en"/>
              <a:t>Calcite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Shape 62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Planning queries</a:t>
            </a:r>
          </a:p>
        </p:txBody>
      </p:sp>
      <p:sp>
        <p:nvSpPr>
          <p:cNvPr id="627" name="Shape 627"/>
          <p:cNvSpPr/>
          <p:nvPr/>
        </p:nvSpPr>
        <p:spPr>
          <a:xfrm>
            <a:off x="274638" y="3869225"/>
            <a:ext cx="1736700" cy="1006200"/>
          </a:xfrm>
          <a:prstGeom prst="rect">
            <a:avLst/>
          </a:prstGeom>
          <a:solidFill>
            <a:srgbClr val="E6E6E6"/>
          </a:solidFill>
          <a:ln cap="flat" cmpd="sng" w="9525">
            <a:solidFill>
              <a:srgbClr val="808080"/>
            </a:solidFill>
            <a:prstDash val="solid"/>
            <a:round/>
            <a:headEnd len="med" w="med" type="none"/>
            <a:tailEnd len="med" w="med" type="none"/>
          </a:ln>
        </p:spPr>
        <p:txBody>
          <a:bodyPr anchorCtr="0" anchor="t"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MySQL</a:t>
            </a:r>
          </a:p>
        </p:txBody>
      </p:sp>
      <p:sp>
        <p:nvSpPr>
          <p:cNvPr id="628" name="Shape 628"/>
          <p:cNvSpPr/>
          <p:nvPr/>
        </p:nvSpPr>
        <p:spPr>
          <a:xfrm>
            <a:off x="274638" y="2040989"/>
            <a:ext cx="1736700" cy="1736100"/>
          </a:xfrm>
          <a:prstGeom prst="rect">
            <a:avLst/>
          </a:prstGeom>
          <a:solidFill>
            <a:srgbClr val="E6E6E6"/>
          </a:solidFill>
          <a:ln cap="flat" cmpd="sng" w="9525">
            <a:solidFill>
              <a:srgbClr val="808080"/>
            </a:solidFill>
            <a:prstDash val="solid"/>
            <a:round/>
            <a:headEnd len="med" w="med" type="none"/>
            <a:tailEnd len="med" w="med" type="none"/>
          </a:ln>
        </p:spPr>
        <p:txBody>
          <a:bodyPr anchorCtr="0" anchor="t"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Splunk</a:t>
            </a:r>
          </a:p>
        </p:txBody>
      </p:sp>
      <p:sp>
        <p:nvSpPr>
          <p:cNvPr id="629" name="Shape 629"/>
          <p:cNvSpPr txBox="1"/>
          <p:nvPr/>
        </p:nvSpPr>
        <p:spPr>
          <a:xfrm>
            <a:off x="4346575" y="918974"/>
            <a:ext cx="4649700" cy="1874400"/>
          </a:xfrm>
          <a:prstGeom prst="rect">
            <a:avLst/>
          </a:prstGeom>
          <a:noFill/>
          <a:ln>
            <a:noFill/>
          </a:ln>
        </p:spPr>
        <p:txBody>
          <a:bodyPr anchorCtr="0" anchor="t" bIns="45000" lIns="89975" rIns="89975" wrap="square" tIns="45000">
            <a:noAutofit/>
          </a:bodyPr>
          <a:lstStyle/>
          <a:p>
            <a:pPr indent="0" lvl="0" marL="0" marR="0" rtl="0" algn="l">
              <a:spcBef>
                <a:spcPts val="0"/>
              </a:spcBef>
              <a:buClr>
                <a:srgbClr val="000000"/>
              </a:buClr>
              <a:buFont typeface="Arial"/>
              <a:buNone/>
            </a:pPr>
            <a:r>
              <a:t/>
            </a:r>
            <a:endParaRPr sz="1100"/>
          </a:p>
        </p:txBody>
      </p:sp>
      <p:sp>
        <p:nvSpPr>
          <p:cNvPr id="630" name="Shape 630"/>
          <p:cNvSpPr/>
          <p:nvPr/>
        </p:nvSpPr>
        <p:spPr>
          <a:xfrm>
            <a:off x="2514600" y="3608160"/>
            <a:ext cx="777600" cy="4437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join</a:t>
            </a:r>
          </a:p>
        </p:txBody>
      </p:sp>
      <p:sp>
        <p:nvSpPr>
          <p:cNvPr id="631" name="Shape 631"/>
          <p:cNvSpPr/>
          <p:nvPr/>
        </p:nvSpPr>
        <p:spPr>
          <a:xfrm>
            <a:off x="2103450" y="2776451"/>
            <a:ext cx="1371600" cy="302400"/>
          </a:xfrm>
          <a:prstGeom prst="wedgeRoundRectCallout">
            <a:avLst>
              <a:gd fmla="val 8570" name="adj1"/>
              <a:gd fmla="val 214657"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Key: productId</a:t>
            </a:r>
          </a:p>
        </p:txBody>
      </p:sp>
      <p:sp>
        <p:nvSpPr>
          <p:cNvPr id="632" name="Shape 632"/>
          <p:cNvSpPr/>
          <p:nvPr/>
        </p:nvSpPr>
        <p:spPr>
          <a:xfrm>
            <a:off x="5578425" y="3986775"/>
            <a:ext cx="958200" cy="4173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lvl="0" rtl="0">
              <a:spcBef>
                <a:spcPts val="0"/>
              </a:spcBef>
              <a:buNone/>
            </a:pPr>
            <a:r>
              <a:rPr lang="en"/>
              <a:t>group</a:t>
            </a:r>
          </a:p>
        </p:txBody>
      </p:sp>
      <p:sp>
        <p:nvSpPr>
          <p:cNvPr id="633" name="Shape 633"/>
          <p:cNvSpPr/>
          <p:nvPr/>
        </p:nvSpPr>
        <p:spPr>
          <a:xfrm>
            <a:off x="5257413" y="2911264"/>
            <a:ext cx="1554300" cy="457200"/>
          </a:xfrm>
          <a:prstGeom prst="wedgeRoundRectCallout">
            <a:avLst>
              <a:gd fmla="val 2819" name="adj1"/>
              <a:gd fmla="val 181827"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l">
              <a:spcBef>
                <a:spcPts val="0"/>
              </a:spcBef>
              <a:buSzPct val="25000"/>
              <a:buNone/>
            </a:pPr>
            <a:r>
              <a:rPr lang="en" sz="1200">
                <a:solidFill>
                  <a:srgbClr val="000000"/>
                </a:solidFill>
                <a:latin typeface="Arial"/>
                <a:ea typeface="Arial"/>
                <a:cs typeface="Arial"/>
                <a:sym typeface="Arial"/>
              </a:rPr>
              <a:t>Key: productName</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Agg: count</a:t>
            </a:r>
          </a:p>
        </p:txBody>
      </p:sp>
      <p:sp>
        <p:nvSpPr>
          <p:cNvPr id="634" name="Shape 634"/>
          <p:cNvSpPr/>
          <p:nvPr/>
        </p:nvSpPr>
        <p:spPr>
          <a:xfrm>
            <a:off x="3939827" y="3973585"/>
            <a:ext cx="777600" cy="4437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filter</a:t>
            </a:r>
          </a:p>
        </p:txBody>
      </p:sp>
      <p:sp>
        <p:nvSpPr>
          <p:cNvPr id="635" name="Shape 635"/>
          <p:cNvSpPr/>
          <p:nvPr/>
        </p:nvSpPr>
        <p:spPr>
          <a:xfrm>
            <a:off x="3566250" y="2911263"/>
            <a:ext cx="1554300" cy="538800"/>
          </a:xfrm>
          <a:prstGeom prst="wedgeRoundRectCallout">
            <a:avLst>
              <a:gd fmla="val 611" name="adj1"/>
              <a:gd fmla="val 137586"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Condition:</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action =</a:t>
            </a:r>
            <a:r>
              <a:rPr lang="en" sz="1200"/>
              <a:t> </a:t>
            </a:r>
            <a:r>
              <a:rPr lang="en" sz="1200">
                <a:solidFill>
                  <a:srgbClr val="000000"/>
                </a:solidFill>
                <a:latin typeface="Arial"/>
                <a:ea typeface="Arial"/>
                <a:cs typeface="Arial"/>
                <a:sym typeface="Arial"/>
              </a:rPr>
              <a:t>'purchase'</a:t>
            </a:r>
          </a:p>
        </p:txBody>
      </p:sp>
      <p:sp>
        <p:nvSpPr>
          <p:cNvPr id="636" name="Shape 636"/>
          <p:cNvSpPr/>
          <p:nvPr/>
        </p:nvSpPr>
        <p:spPr>
          <a:xfrm>
            <a:off x="7259677" y="4012875"/>
            <a:ext cx="723000" cy="3651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sort</a:t>
            </a:r>
          </a:p>
        </p:txBody>
      </p:sp>
      <p:sp>
        <p:nvSpPr>
          <p:cNvPr id="637" name="Shape 637"/>
          <p:cNvSpPr/>
          <p:nvPr/>
        </p:nvSpPr>
        <p:spPr>
          <a:xfrm>
            <a:off x="6948600" y="2911275"/>
            <a:ext cx="1165800" cy="302400"/>
          </a:xfrm>
          <a:prstGeom prst="wedgeRoundRectCallout">
            <a:avLst>
              <a:gd fmla="val 6768" name="adj1"/>
              <a:gd fmla="val 298074"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l">
              <a:spcBef>
                <a:spcPts val="0"/>
              </a:spcBef>
              <a:buSzPct val="25000"/>
              <a:buNone/>
            </a:pPr>
            <a:r>
              <a:rPr lang="en" sz="1200">
                <a:solidFill>
                  <a:srgbClr val="000000"/>
                </a:solidFill>
                <a:latin typeface="Arial"/>
                <a:ea typeface="Arial"/>
                <a:cs typeface="Arial"/>
                <a:sym typeface="Arial"/>
              </a:rPr>
              <a:t>Key: c </a:t>
            </a:r>
            <a:r>
              <a:rPr lang="en" sz="1200"/>
              <a:t>desc</a:t>
            </a:r>
          </a:p>
        </p:txBody>
      </p:sp>
      <p:sp>
        <p:nvSpPr>
          <p:cNvPr id="638" name="Shape 638"/>
          <p:cNvSpPr/>
          <p:nvPr/>
        </p:nvSpPr>
        <p:spPr>
          <a:xfrm>
            <a:off x="704850" y="3229598"/>
            <a:ext cx="801300" cy="4572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lvl="0" rtl="0">
              <a:spcBef>
                <a:spcPts val="0"/>
              </a:spcBef>
              <a:buNone/>
            </a:pPr>
            <a:r>
              <a:rPr lang="en"/>
              <a:t>scan</a:t>
            </a:r>
          </a:p>
        </p:txBody>
      </p:sp>
      <p:sp>
        <p:nvSpPr>
          <p:cNvPr id="639" name="Shape 639"/>
          <p:cNvSpPr/>
          <p:nvPr/>
        </p:nvSpPr>
        <p:spPr>
          <a:xfrm>
            <a:off x="742350" y="4175478"/>
            <a:ext cx="801300" cy="4572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scan</a:t>
            </a:r>
          </a:p>
        </p:txBody>
      </p:sp>
      <p:cxnSp>
        <p:nvCxnSpPr>
          <p:cNvPr id="640" name="Shape 640"/>
          <p:cNvCxnSpPr>
            <a:stCxn id="632" idx="6"/>
            <a:endCxn id="636" idx="2"/>
          </p:cNvCxnSpPr>
          <p:nvPr/>
        </p:nvCxnSpPr>
        <p:spPr>
          <a:xfrm>
            <a:off x="6536625" y="4195425"/>
            <a:ext cx="723000" cy="600"/>
          </a:xfrm>
          <a:prstGeom prst="curvedConnector3">
            <a:avLst>
              <a:gd fmla="val 50004" name="adj1"/>
            </a:avLst>
          </a:prstGeom>
          <a:noFill/>
          <a:ln cap="flat" cmpd="sng" w="9525">
            <a:solidFill>
              <a:srgbClr val="000000"/>
            </a:solidFill>
            <a:prstDash val="solid"/>
            <a:round/>
            <a:headEnd len="med" w="med" type="none"/>
            <a:tailEnd len="lg" w="lg" type="triangle"/>
          </a:ln>
        </p:spPr>
      </p:cxnSp>
      <p:cxnSp>
        <p:nvCxnSpPr>
          <p:cNvPr id="641" name="Shape 641"/>
          <p:cNvCxnSpPr>
            <a:stCxn id="638" idx="6"/>
            <a:endCxn id="630" idx="1"/>
          </p:cNvCxnSpPr>
          <p:nvPr/>
        </p:nvCxnSpPr>
        <p:spPr>
          <a:xfrm>
            <a:off x="1506150" y="3458198"/>
            <a:ext cx="1122300" cy="214800"/>
          </a:xfrm>
          <a:prstGeom prst="straightConnector1">
            <a:avLst/>
          </a:prstGeom>
          <a:noFill/>
          <a:ln cap="flat" cmpd="sng" w="9525">
            <a:solidFill>
              <a:srgbClr val="000000"/>
            </a:solidFill>
            <a:prstDash val="solid"/>
            <a:round/>
            <a:headEnd len="med" w="med" type="none"/>
            <a:tailEnd len="lg" w="lg" type="triangle"/>
          </a:ln>
        </p:spPr>
      </p:cxnSp>
      <p:cxnSp>
        <p:nvCxnSpPr>
          <p:cNvPr id="642" name="Shape 642"/>
          <p:cNvCxnSpPr>
            <a:stCxn id="634" idx="6"/>
            <a:endCxn id="632" idx="2"/>
          </p:cNvCxnSpPr>
          <p:nvPr/>
        </p:nvCxnSpPr>
        <p:spPr>
          <a:xfrm>
            <a:off x="4717427" y="4195435"/>
            <a:ext cx="861000" cy="0"/>
          </a:xfrm>
          <a:prstGeom prst="straightConnector1">
            <a:avLst/>
          </a:prstGeom>
          <a:noFill/>
          <a:ln cap="flat" cmpd="sng" w="9525">
            <a:solidFill>
              <a:srgbClr val="000000"/>
            </a:solidFill>
            <a:prstDash val="solid"/>
            <a:round/>
            <a:headEnd len="med" w="med" type="none"/>
            <a:tailEnd len="lg" w="lg" type="triangle"/>
          </a:ln>
        </p:spPr>
      </p:cxnSp>
      <p:cxnSp>
        <p:nvCxnSpPr>
          <p:cNvPr id="643" name="Shape 643"/>
          <p:cNvCxnSpPr>
            <a:stCxn id="639" idx="6"/>
            <a:endCxn id="630" idx="3"/>
          </p:cNvCxnSpPr>
          <p:nvPr/>
        </p:nvCxnSpPr>
        <p:spPr>
          <a:xfrm flipH="1" rot="10800000">
            <a:off x="1543650" y="3986778"/>
            <a:ext cx="1084800" cy="417300"/>
          </a:xfrm>
          <a:prstGeom prst="straightConnector1">
            <a:avLst/>
          </a:prstGeom>
          <a:noFill/>
          <a:ln cap="flat" cmpd="sng" w="9525">
            <a:solidFill>
              <a:srgbClr val="000000"/>
            </a:solidFill>
            <a:prstDash val="solid"/>
            <a:round/>
            <a:headEnd len="med" w="med" type="none"/>
            <a:tailEnd len="lg" w="lg" type="triangle"/>
          </a:ln>
        </p:spPr>
      </p:cxnSp>
      <p:cxnSp>
        <p:nvCxnSpPr>
          <p:cNvPr id="644" name="Shape 644"/>
          <p:cNvCxnSpPr>
            <a:stCxn id="630" idx="6"/>
            <a:endCxn id="634" idx="2"/>
          </p:cNvCxnSpPr>
          <p:nvPr/>
        </p:nvCxnSpPr>
        <p:spPr>
          <a:xfrm>
            <a:off x="3292200" y="3830010"/>
            <a:ext cx="647700" cy="365400"/>
          </a:xfrm>
          <a:prstGeom prst="straightConnector1">
            <a:avLst/>
          </a:prstGeom>
          <a:noFill/>
          <a:ln cap="flat" cmpd="sng" w="9525">
            <a:solidFill>
              <a:srgbClr val="000000"/>
            </a:solidFill>
            <a:prstDash val="solid"/>
            <a:round/>
            <a:headEnd len="med" w="med" type="none"/>
            <a:tailEnd len="lg" w="lg" type="triangle"/>
          </a:ln>
        </p:spPr>
      </p:cxnSp>
      <p:sp>
        <p:nvSpPr>
          <p:cNvPr id="645" name="Shape 645"/>
          <p:cNvSpPr/>
          <p:nvPr/>
        </p:nvSpPr>
        <p:spPr>
          <a:xfrm>
            <a:off x="1797050" y="4673839"/>
            <a:ext cx="1371600" cy="274500"/>
          </a:xfrm>
          <a:prstGeom prst="wedgeRoundRectCallout">
            <a:avLst>
              <a:gd fmla="val -75056" name="adj1"/>
              <a:gd fmla="val -57338"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Table: products</a:t>
            </a:r>
          </a:p>
        </p:txBody>
      </p:sp>
      <p:sp>
        <p:nvSpPr>
          <p:cNvPr id="646" name="Shape 646"/>
          <p:cNvSpPr txBox="1"/>
          <p:nvPr>
            <p:ph idx="1" type="body"/>
          </p:nvPr>
        </p:nvSpPr>
        <p:spPr>
          <a:xfrm>
            <a:off x="4309075" y="216150"/>
            <a:ext cx="4687500" cy="21210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sz="1600">
                <a:solidFill>
                  <a:schemeClr val="accent2"/>
                </a:solidFill>
                <a:latin typeface="Roboto Mono"/>
                <a:ea typeface="Roboto Mono"/>
                <a:cs typeface="Roboto Mono"/>
                <a:sym typeface="Roboto Mono"/>
              </a:rPr>
              <a:t>select </a:t>
            </a:r>
            <a:r>
              <a:rPr lang="en" sz="1600">
                <a:solidFill>
                  <a:schemeClr val="accent4"/>
                </a:solidFill>
                <a:latin typeface="Roboto Mono"/>
                <a:ea typeface="Roboto Mono"/>
                <a:cs typeface="Roboto Mono"/>
                <a:sym typeface="Roboto Mono"/>
              </a:rPr>
              <a:t>p</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productName</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 </a:t>
            </a:r>
            <a:r>
              <a:rPr b="1" lang="en" sz="1600">
                <a:solidFill>
                  <a:schemeClr val="accent2"/>
                </a:solidFill>
                <a:latin typeface="Roboto Mono"/>
                <a:ea typeface="Roboto Mono"/>
                <a:cs typeface="Roboto Mono"/>
                <a:sym typeface="Roboto Mono"/>
              </a:rPr>
              <a:t>count</a:t>
            </a:r>
            <a:r>
              <a:rPr lang="en" sz="1600">
                <a:solidFill>
                  <a:srgbClr val="000000"/>
                </a:solidFill>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as </a:t>
            </a:r>
            <a:r>
              <a:rPr lang="en" sz="1600">
                <a:solidFill>
                  <a:schemeClr val="accent4"/>
                </a:solidFill>
                <a:latin typeface="Roboto Mono"/>
                <a:ea typeface="Roboto Mono"/>
                <a:cs typeface="Roboto Mono"/>
                <a:sym typeface="Roboto Mono"/>
              </a:rPr>
              <a:t>c</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from </a:t>
            </a:r>
            <a:r>
              <a:rPr lang="en" sz="1600">
                <a:solidFill>
                  <a:schemeClr val="accent4"/>
                </a:solidFill>
                <a:latin typeface="Roboto Mono"/>
                <a:ea typeface="Roboto Mono"/>
                <a:cs typeface="Roboto Mono"/>
                <a:sym typeface="Roboto Mono"/>
              </a:rPr>
              <a:t>splunk</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splunk </a:t>
            </a:r>
            <a:r>
              <a:rPr b="1" lang="en" sz="1600">
                <a:solidFill>
                  <a:schemeClr val="accent2"/>
                </a:solidFill>
                <a:latin typeface="Roboto Mono"/>
                <a:ea typeface="Roboto Mono"/>
                <a:cs typeface="Roboto Mono"/>
                <a:sym typeface="Roboto Mono"/>
              </a:rPr>
              <a:t>as </a:t>
            </a:r>
            <a:r>
              <a:rPr lang="en" sz="1600">
                <a:solidFill>
                  <a:schemeClr val="accent4"/>
                </a:solidFill>
                <a:latin typeface="Roboto Mono"/>
                <a:ea typeface="Roboto Mono"/>
                <a:cs typeface="Roboto Mono"/>
                <a:sym typeface="Roboto Mono"/>
              </a:rPr>
              <a:t>s</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join </a:t>
            </a:r>
            <a:r>
              <a:rPr lang="en" sz="1600">
                <a:solidFill>
                  <a:schemeClr val="accent4"/>
                </a:solidFill>
                <a:latin typeface="Roboto Mono"/>
                <a:ea typeface="Roboto Mono"/>
                <a:cs typeface="Roboto Mono"/>
                <a:sym typeface="Roboto Mono"/>
              </a:rPr>
              <a:t>mysql</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products</a:t>
            </a:r>
            <a:r>
              <a:rPr b="1" lang="en" sz="1600">
                <a:solidFill>
                  <a:schemeClr val="accent2"/>
                </a:solidFill>
                <a:latin typeface="Roboto Mono"/>
                <a:ea typeface="Roboto Mono"/>
                <a:cs typeface="Roboto Mono"/>
                <a:sym typeface="Roboto Mono"/>
              </a:rPr>
              <a:t> as </a:t>
            </a:r>
            <a:r>
              <a:rPr lang="en" sz="1600">
                <a:solidFill>
                  <a:schemeClr val="accent4"/>
                </a:solidFill>
                <a:latin typeface="Roboto Mono"/>
                <a:ea typeface="Roboto Mono"/>
                <a:cs typeface="Roboto Mono"/>
                <a:sym typeface="Roboto Mono"/>
              </a:rPr>
              <a:t>p</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on </a:t>
            </a:r>
            <a:r>
              <a:rPr lang="en" sz="1600">
                <a:solidFill>
                  <a:schemeClr val="accent4"/>
                </a:solidFill>
                <a:latin typeface="Roboto Mono"/>
                <a:ea typeface="Roboto Mono"/>
                <a:cs typeface="Roboto Mono"/>
                <a:sym typeface="Roboto Mono"/>
              </a:rPr>
              <a:t>s</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productId = p</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productId</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where </a:t>
            </a:r>
            <a:r>
              <a:rPr lang="en" sz="1600">
                <a:solidFill>
                  <a:schemeClr val="accent4"/>
                </a:solidFill>
                <a:latin typeface="Roboto Mono"/>
                <a:ea typeface="Roboto Mono"/>
                <a:cs typeface="Roboto Mono"/>
                <a:sym typeface="Roboto Mono"/>
              </a:rPr>
              <a:t>s</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action</a:t>
            </a:r>
            <a:r>
              <a:rPr lang="en" sz="1600">
                <a:solidFill>
                  <a:srgbClr val="000000"/>
                </a:solidFill>
                <a:latin typeface="Roboto Mono"/>
                <a:ea typeface="Roboto Mono"/>
                <a:cs typeface="Roboto Mono"/>
                <a:sym typeface="Roboto Mono"/>
              </a:rPr>
              <a:t> = </a:t>
            </a:r>
            <a:r>
              <a:rPr lang="en" sz="1600">
                <a:solidFill>
                  <a:srgbClr val="FF00FF"/>
                </a:solidFill>
                <a:latin typeface="Roboto Mono"/>
                <a:ea typeface="Roboto Mono"/>
                <a:cs typeface="Roboto Mono"/>
                <a:sym typeface="Roboto Mono"/>
              </a:rPr>
              <a:t>'purchase'</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group by </a:t>
            </a:r>
            <a:r>
              <a:rPr lang="en" sz="1600">
                <a:solidFill>
                  <a:schemeClr val="accent4"/>
                </a:solidFill>
                <a:latin typeface="Roboto Mono"/>
                <a:ea typeface="Roboto Mono"/>
                <a:cs typeface="Roboto Mono"/>
                <a:sym typeface="Roboto Mono"/>
              </a:rPr>
              <a:t>p</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productName</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order by </a:t>
            </a:r>
            <a:r>
              <a:rPr lang="en" sz="1600">
                <a:solidFill>
                  <a:schemeClr val="accent4"/>
                </a:solidFill>
                <a:latin typeface="Roboto Mono"/>
                <a:ea typeface="Roboto Mono"/>
                <a:cs typeface="Roboto Mono"/>
                <a:sym typeface="Roboto Mono"/>
              </a:rPr>
              <a:t>c</a:t>
            </a:r>
            <a:r>
              <a:rPr b="1" lang="en" sz="1600">
                <a:solidFill>
                  <a:schemeClr val="accent2"/>
                </a:solidFill>
                <a:latin typeface="Roboto Mono"/>
                <a:ea typeface="Roboto Mono"/>
                <a:cs typeface="Roboto Mono"/>
                <a:sym typeface="Roboto Mono"/>
              </a:rPr>
              <a:t> desc</a:t>
            </a:r>
          </a:p>
        </p:txBody>
      </p:sp>
      <p:sp>
        <p:nvSpPr>
          <p:cNvPr id="647" name="Shape 647"/>
          <p:cNvSpPr/>
          <p:nvPr/>
        </p:nvSpPr>
        <p:spPr>
          <a:xfrm>
            <a:off x="452825" y="2369425"/>
            <a:ext cx="1219800" cy="274500"/>
          </a:xfrm>
          <a:prstGeom prst="wedgeRoundRectCallout">
            <a:avLst>
              <a:gd fmla="val 5085" name="adj1"/>
              <a:gd fmla="val 252195"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Table: splunk</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Optimized query</a:t>
            </a:r>
          </a:p>
        </p:txBody>
      </p:sp>
      <p:sp>
        <p:nvSpPr>
          <p:cNvPr id="653" name="Shape 653"/>
          <p:cNvSpPr/>
          <p:nvPr/>
        </p:nvSpPr>
        <p:spPr>
          <a:xfrm>
            <a:off x="274638" y="3869225"/>
            <a:ext cx="1736700" cy="1006200"/>
          </a:xfrm>
          <a:prstGeom prst="rect">
            <a:avLst/>
          </a:prstGeom>
          <a:solidFill>
            <a:srgbClr val="E6E6E6"/>
          </a:solidFill>
          <a:ln cap="flat" cmpd="sng" w="9525">
            <a:solidFill>
              <a:srgbClr val="808080"/>
            </a:solidFill>
            <a:prstDash val="solid"/>
            <a:round/>
            <a:headEnd len="med" w="med" type="none"/>
            <a:tailEnd len="med" w="med" type="none"/>
          </a:ln>
        </p:spPr>
        <p:txBody>
          <a:bodyPr anchorCtr="0" anchor="t"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MySQL</a:t>
            </a:r>
          </a:p>
        </p:txBody>
      </p:sp>
      <p:sp>
        <p:nvSpPr>
          <p:cNvPr id="654" name="Shape 654"/>
          <p:cNvSpPr/>
          <p:nvPr/>
        </p:nvSpPr>
        <p:spPr>
          <a:xfrm>
            <a:off x="274650" y="2041000"/>
            <a:ext cx="3355200" cy="1736100"/>
          </a:xfrm>
          <a:prstGeom prst="rect">
            <a:avLst/>
          </a:prstGeom>
          <a:solidFill>
            <a:srgbClr val="E6E6E6"/>
          </a:solidFill>
          <a:ln cap="flat" cmpd="sng" w="9525">
            <a:solidFill>
              <a:srgbClr val="808080"/>
            </a:solidFill>
            <a:prstDash val="solid"/>
            <a:round/>
            <a:headEnd len="med" w="med" type="none"/>
            <a:tailEnd len="med" w="med" type="none"/>
          </a:ln>
        </p:spPr>
        <p:txBody>
          <a:bodyPr anchorCtr="0" anchor="t"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Splunk</a:t>
            </a:r>
          </a:p>
        </p:txBody>
      </p:sp>
      <p:sp>
        <p:nvSpPr>
          <p:cNvPr id="655" name="Shape 655"/>
          <p:cNvSpPr txBox="1"/>
          <p:nvPr/>
        </p:nvSpPr>
        <p:spPr>
          <a:xfrm>
            <a:off x="4346575" y="918974"/>
            <a:ext cx="4649700" cy="1874400"/>
          </a:xfrm>
          <a:prstGeom prst="rect">
            <a:avLst/>
          </a:prstGeom>
          <a:noFill/>
          <a:ln>
            <a:noFill/>
          </a:ln>
        </p:spPr>
        <p:txBody>
          <a:bodyPr anchorCtr="0" anchor="t" bIns="45000" lIns="89975" rIns="89975" wrap="square" tIns="45000">
            <a:noAutofit/>
          </a:bodyPr>
          <a:lstStyle/>
          <a:p>
            <a:pPr indent="0" lvl="0" marL="0" marR="0" rtl="0" algn="l">
              <a:spcBef>
                <a:spcPts val="0"/>
              </a:spcBef>
              <a:buClr>
                <a:srgbClr val="000000"/>
              </a:buClr>
              <a:buFont typeface="Arial"/>
              <a:buNone/>
            </a:pPr>
            <a:r>
              <a:t/>
            </a:r>
            <a:endParaRPr sz="1100"/>
          </a:p>
        </p:txBody>
      </p:sp>
      <p:sp>
        <p:nvSpPr>
          <p:cNvPr id="656" name="Shape 656"/>
          <p:cNvSpPr/>
          <p:nvPr/>
        </p:nvSpPr>
        <p:spPr>
          <a:xfrm>
            <a:off x="4077775" y="3973885"/>
            <a:ext cx="777600" cy="4437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join</a:t>
            </a:r>
          </a:p>
        </p:txBody>
      </p:sp>
      <p:sp>
        <p:nvSpPr>
          <p:cNvPr id="657" name="Shape 657"/>
          <p:cNvSpPr/>
          <p:nvPr/>
        </p:nvSpPr>
        <p:spPr>
          <a:xfrm>
            <a:off x="3780775" y="2911276"/>
            <a:ext cx="1371600" cy="302400"/>
          </a:xfrm>
          <a:prstGeom prst="wedgeRoundRectCallout">
            <a:avLst>
              <a:gd fmla="val 3427" name="adj1"/>
              <a:gd fmla="val 298718"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Key: product</a:t>
            </a:r>
            <a:r>
              <a:rPr lang="en" sz="1200"/>
              <a:t>I</a:t>
            </a:r>
            <a:r>
              <a:rPr lang="en" sz="1200">
                <a:solidFill>
                  <a:srgbClr val="000000"/>
                </a:solidFill>
                <a:latin typeface="Arial"/>
                <a:ea typeface="Arial"/>
                <a:cs typeface="Arial"/>
                <a:sym typeface="Arial"/>
              </a:rPr>
              <a:t>d</a:t>
            </a:r>
          </a:p>
        </p:txBody>
      </p:sp>
      <p:sp>
        <p:nvSpPr>
          <p:cNvPr id="658" name="Shape 658"/>
          <p:cNvSpPr/>
          <p:nvPr/>
        </p:nvSpPr>
        <p:spPr>
          <a:xfrm>
            <a:off x="5578425" y="3986775"/>
            <a:ext cx="958200" cy="4173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lvl="0" rtl="0">
              <a:spcBef>
                <a:spcPts val="0"/>
              </a:spcBef>
              <a:buNone/>
            </a:pPr>
            <a:r>
              <a:rPr lang="en"/>
              <a:t>group</a:t>
            </a:r>
          </a:p>
        </p:txBody>
      </p:sp>
      <p:sp>
        <p:nvSpPr>
          <p:cNvPr id="659" name="Shape 659"/>
          <p:cNvSpPr/>
          <p:nvPr/>
        </p:nvSpPr>
        <p:spPr>
          <a:xfrm>
            <a:off x="5257413" y="2911264"/>
            <a:ext cx="1554300" cy="457200"/>
          </a:xfrm>
          <a:prstGeom prst="wedgeRoundRectCallout">
            <a:avLst>
              <a:gd fmla="val 2819" name="adj1"/>
              <a:gd fmla="val 181827"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l">
              <a:spcBef>
                <a:spcPts val="0"/>
              </a:spcBef>
              <a:buSzPct val="25000"/>
              <a:buNone/>
            </a:pPr>
            <a:r>
              <a:rPr lang="en" sz="1200">
                <a:solidFill>
                  <a:srgbClr val="000000"/>
                </a:solidFill>
                <a:latin typeface="Arial"/>
                <a:ea typeface="Arial"/>
                <a:cs typeface="Arial"/>
                <a:sym typeface="Arial"/>
              </a:rPr>
              <a:t>Key: productName</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Agg: count</a:t>
            </a:r>
          </a:p>
        </p:txBody>
      </p:sp>
      <p:sp>
        <p:nvSpPr>
          <p:cNvPr id="660" name="Shape 660"/>
          <p:cNvSpPr/>
          <p:nvPr/>
        </p:nvSpPr>
        <p:spPr>
          <a:xfrm>
            <a:off x="2369553" y="3236360"/>
            <a:ext cx="777600" cy="4437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filter</a:t>
            </a:r>
          </a:p>
        </p:txBody>
      </p:sp>
      <p:sp>
        <p:nvSpPr>
          <p:cNvPr id="661" name="Shape 661"/>
          <p:cNvSpPr/>
          <p:nvPr/>
        </p:nvSpPr>
        <p:spPr>
          <a:xfrm>
            <a:off x="1981200" y="2369413"/>
            <a:ext cx="1554300" cy="538800"/>
          </a:xfrm>
          <a:prstGeom prst="wedgeRoundRectCallout">
            <a:avLst>
              <a:gd fmla="val 1563" name="adj1"/>
              <a:gd fmla="val 108025"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Condition:</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action =</a:t>
            </a:r>
            <a:r>
              <a:rPr lang="en" sz="1200"/>
              <a:t> </a:t>
            </a:r>
            <a:r>
              <a:rPr lang="en" sz="1200">
                <a:solidFill>
                  <a:srgbClr val="000000"/>
                </a:solidFill>
                <a:latin typeface="Arial"/>
                <a:ea typeface="Arial"/>
                <a:cs typeface="Arial"/>
                <a:sym typeface="Arial"/>
              </a:rPr>
              <a:t>'purchase'</a:t>
            </a:r>
          </a:p>
        </p:txBody>
      </p:sp>
      <p:sp>
        <p:nvSpPr>
          <p:cNvPr id="662" name="Shape 662"/>
          <p:cNvSpPr/>
          <p:nvPr/>
        </p:nvSpPr>
        <p:spPr>
          <a:xfrm>
            <a:off x="7259677" y="4012875"/>
            <a:ext cx="723000" cy="3651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sort</a:t>
            </a:r>
          </a:p>
        </p:txBody>
      </p:sp>
      <p:sp>
        <p:nvSpPr>
          <p:cNvPr id="663" name="Shape 663"/>
          <p:cNvSpPr/>
          <p:nvPr/>
        </p:nvSpPr>
        <p:spPr>
          <a:xfrm>
            <a:off x="6948600" y="2911275"/>
            <a:ext cx="1165800" cy="302400"/>
          </a:xfrm>
          <a:prstGeom prst="wedgeRoundRectCallout">
            <a:avLst>
              <a:gd fmla="val 6768" name="adj1"/>
              <a:gd fmla="val 298074"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l">
              <a:spcBef>
                <a:spcPts val="0"/>
              </a:spcBef>
              <a:buSzPct val="25000"/>
              <a:buNone/>
            </a:pPr>
            <a:r>
              <a:rPr lang="en" sz="1200">
                <a:solidFill>
                  <a:srgbClr val="000000"/>
                </a:solidFill>
                <a:latin typeface="Arial"/>
                <a:ea typeface="Arial"/>
                <a:cs typeface="Arial"/>
                <a:sym typeface="Arial"/>
              </a:rPr>
              <a:t>Key: c </a:t>
            </a:r>
            <a:r>
              <a:rPr lang="en" sz="1200"/>
              <a:t>desc</a:t>
            </a:r>
          </a:p>
        </p:txBody>
      </p:sp>
      <p:sp>
        <p:nvSpPr>
          <p:cNvPr id="664" name="Shape 664"/>
          <p:cNvSpPr/>
          <p:nvPr/>
        </p:nvSpPr>
        <p:spPr>
          <a:xfrm>
            <a:off x="704850" y="3229598"/>
            <a:ext cx="801300" cy="4572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lvl="0" rtl="0">
              <a:spcBef>
                <a:spcPts val="0"/>
              </a:spcBef>
              <a:buNone/>
            </a:pPr>
            <a:r>
              <a:rPr lang="en"/>
              <a:t>scan</a:t>
            </a:r>
          </a:p>
        </p:txBody>
      </p:sp>
      <p:sp>
        <p:nvSpPr>
          <p:cNvPr id="665" name="Shape 665"/>
          <p:cNvSpPr/>
          <p:nvPr/>
        </p:nvSpPr>
        <p:spPr>
          <a:xfrm>
            <a:off x="742350" y="4175478"/>
            <a:ext cx="801300" cy="457200"/>
          </a:xfrm>
          <a:prstGeom prst="ellipse">
            <a:avLst/>
          </a:prstGeom>
          <a:solidFill>
            <a:srgbClr val="E6FF00"/>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400">
                <a:solidFill>
                  <a:srgbClr val="000000"/>
                </a:solidFill>
                <a:latin typeface="Arial"/>
                <a:ea typeface="Arial"/>
                <a:cs typeface="Arial"/>
                <a:sym typeface="Arial"/>
              </a:rPr>
              <a:t>scan</a:t>
            </a:r>
          </a:p>
        </p:txBody>
      </p:sp>
      <p:cxnSp>
        <p:nvCxnSpPr>
          <p:cNvPr id="666" name="Shape 666"/>
          <p:cNvCxnSpPr>
            <a:stCxn id="658" idx="6"/>
            <a:endCxn id="662" idx="2"/>
          </p:cNvCxnSpPr>
          <p:nvPr/>
        </p:nvCxnSpPr>
        <p:spPr>
          <a:xfrm>
            <a:off x="6536625" y="4195425"/>
            <a:ext cx="723000" cy="600"/>
          </a:xfrm>
          <a:prstGeom prst="curvedConnector3">
            <a:avLst>
              <a:gd fmla="val 50004" name="adj1"/>
            </a:avLst>
          </a:prstGeom>
          <a:noFill/>
          <a:ln cap="flat" cmpd="sng" w="9525">
            <a:solidFill>
              <a:srgbClr val="000000"/>
            </a:solidFill>
            <a:prstDash val="solid"/>
            <a:round/>
            <a:headEnd len="med" w="med" type="none"/>
            <a:tailEnd len="lg" w="lg" type="triangle"/>
          </a:ln>
        </p:spPr>
      </p:cxnSp>
      <p:cxnSp>
        <p:nvCxnSpPr>
          <p:cNvPr id="667" name="Shape 667"/>
          <p:cNvCxnSpPr>
            <a:stCxn id="664" idx="6"/>
            <a:endCxn id="660" idx="2"/>
          </p:cNvCxnSpPr>
          <p:nvPr/>
        </p:nvCxnSpPr>
        <p:spPr>
          <a:xfrm>
            <a:off x="1506150" y="3458198"/>
            <a:ext cx="863400" cy="0"/>
          </a:xfrm>
          <a:prstGeom prst="straightConnector1">
            <a:avLst/>
          </a:prstGeom>
          <a:noFill/>
          <a:ln cap="flat" cmpd="sng" w="9525">
            <a:solidFill>
              <a:srgbClr val="000000"/>
            </a:solidFill>
            <a:prstDash val="solid"/>
            <a:round/>
            <a:headEnd len="med" w="med" type="none"/>
            <a:tailEnd len="lg" w="lg" type="triangle"/>
          </a:ln>
        </p:spPr>
      </p:cxnSp>
      <p:cxnSp>
        <p:nvCxnSpPr>
          <p:cNvPr id="668" name="Shape 668"/>
          <p:cNvCxnSpPr>
            <a:stCxn id="656" idx="6"/>
            <a:endCxn id="658" idx="2"/>
          </p:cNvCxnSpPr>
          <p:nvPr/>
        </p:nvCxnSpPr>
        <p:spPr>
          <a:xfrm flipH="1" rot="10800000">
            <a:off x="4855375" y="4195435"/>
            <a:ext cx="723000" cy="300"/>
          </a:xfrm>
          <a:prstGeom prst="straightConnector1">
            <a:avLst/>
          </a:prstGeom>
          <a:noFill/>
          <a:ln cap="flat" cmpd="sng" w="9525">
            <a:solidFill>
              <a:srgbClr val="000000"/>
            </a:solidFill>
            <a:prstDash val="solid"/>
            <a:round/>
            <a:headEnd len="med" w="med" type="none"/>
            <a:tailEnd len="lg" w="lg" type="triangle"/>
          </a:ln>
        </p:spPr>
      </p:cxnSp>
      <p:cxnSp>
        <p:nvCxnSpPr>
          <p:cNvPr id="669" name="Shape 669"/>
          <p:cNvCxnSpPr>
            <a:stCxn id="665" idx="6"/>
            <a:endCxn id="656" idx="2"/>
          </p:cNvCxnSpPr>
          <p:nvPr/>
        </p:nvCxnSpPr>
        <p:spPr>
          <a:xfrm flipH="1" rot="10800000">
            <a:off x="1543650" y="4195878"/>
            <a:ext cx="2534100" cy="208200"/>
          </a:xfrm>
          <a:prstGeom prst="straightConnector1">
            <a:avLst/>
          </a:prstGeom>
          <a:noFill/>
          <a:ln cap="flat" cmpd="sng" w="9525">
            <a:solidFill>
              <a:srgbClr val="000000"/>
            </a:solidFill>
            <a:prstDash val="solid"/>
            <a:round/>
            <a:headEnd len="med" w="med" type="none"/>
            <a:tailEnd len="lg" w="lg" type="triangle"/>
          </a:ln>
        </p:spPr>
      </p:cxnSp>
      <p:cxnSp>
        <p:nvCxnSpPr>
          <p:cNvPr id="670" name="Shape 670"/>
          <p:cNvCxnSpPr>
            <a:stCxn id="660" idx="6"/>
            <a:endCxn id="656" idx="1"/>
          </p:cNvCxnSpPr>
          <p:nvPr/>
        </p:nvCxnSpPr>
        <p:spPr>
          <a:xfrm>
            <a:off x="3147153" y="3458210"/>
            <a:ext cx="1044600" cy="580800"/>
          </a:xfrm>
          <a:prstGeom prst="straightConnector1">
            <a:avLst/>
          </a:prstGeom>
          <a:noFill/>
          <a:ln cap="flat" cmpd="sng" w="9525">
            <a:solidFill>
              <a:srgbClr val="000000"/>
            </a:solidFill>
            <a:prstDash val="solid"/>
            <a:round/>
            <a:headEnd len="med" w="med" type="none"/>
            <a:tailEnd len="lg" w="lg" type="triangle"/>
          </a:ln>
        </p:spPr>
      </p:cxnSp>
      <p:sp>
        <p:nvSpPr>
          <p:cNvPr id="671" name="Shape 671"/>
          <p:cNvSpPr/>
          <p:nvPr/>
        </p:nvSpPr>
        <p:spPr>
          <a:xfrm>
            <a:off x="452825" y="2369425"/>
            <a:ext cx="1219800" cy="274500"/>
          </a:xfrm>
          <a:prstGeom prst="wedgeRoundRectCallout">
            <a:avLst>
              <a:gd fmla="val 5085" name="adj1"/>
              <a:gd fmla="val 252195"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Table: splunk</a:t>
            </a:r>
          </a:p>
        </p:txBody>
      </p:sp>
      <p:sp>
        <p:nvSpPr>
          <p:cNvPr id="672" name="Shape 672"/>
          <p:cNvSpPr/>
          <p:nvPr/>
        </p:nvSpPr>
        <p:spPr>
          <a:xfrm>
            <a:off x="1797050" y="4673839"/>
            <a:ext cx="1371600" cy="274500"/>
          </a:xfrm>
          <a:prstGeom prst="wedgeRoundRectCallout">
            <a:avLst>
              <a:gd fmla="val -75056" name="adj1"/>
              <a:gd fmla="val -57338" name="adj2"/>
              <a:gd fmla="val 16667" name="adj3"/>
            </a:avLst>
          </a:prstGeom>
          <a:solidFill>
            <a:srgbClr val="CFE7F5"/>
          </a:solidFill>
          <a:ln cap="flat" cmpd="sng" w="9525">
            <a:solidFill>
              <a:srgbClr val="808080"/>
            </a:solidFill>
            <a:prstDash val="solid"/>
            <a:round/>
            <a:headEnd len="med" w="med" type="none"/>
            <a:tailEnd len="med" w="med" type="none"/>
          </a:ln>
        </p:spPr>
        <p:txBody>
          <a:bodyPr anchorCtr="0" anchor="ctr" bIns="45000" lIns="89975" rIns="89975" wrap="square" tIns="45000">
            <a:noAutofit/>
          </a:bodyPr>
          <a:lstStyle/>
          <a:p>
            <a:pPr indent="0" lvl="0" marL="0" marR="0" rtl="0" algn="ctr">
              <a:spcBef>
                <a:spcPts val="0"/>
              </a:spcBef>
              <a:buSzPct val="25000"/>
              <a:buNone/>
            </a:pPr>
            <a:r>
              <a:rPr lang="en" sz="1200">
                <a:solidFill>
                  <a:srgbClr val="000000"/>
                </a:solidFill>
                <a:latin typeface="Arial"/>
                <a:ea typeface="Arial"/>
                <a:cs typeface="Arial"/>
                <a:sym typeface="Arial"/>
              </a:rPr>
              <a:t>Table: products</a:t>
            </a:r>
          </a:p>
        </p:txBody>
      </p:sp>
      <p:sp>
        <p:nvSpPr>
          <p:cNvPr id="673" name="Shape 673"/>
          <p:cNvSpPr txBox="1"/>
          <p:nvPr>
            <p:ph idx="1" type="body"/>
          </p:nvPr>
        </p:nvSpPr>
        <p:spPr>
          <a:xfrm>
            <a:off x="4309075" y="216150"/>
            <a:ext cx="4687500" cy="21210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sz="1600">
                <a:solidFill>
                  <a:schemeClr val="accent2"/>
                </a:solidFill>
                <a:latin typeface="Roboto Mono"/>
                <a:ea typeface="Roboto Mono"/>
                <a:cs typeface="Roboto Mono"/>
                <a:sym typeface="Roboto Mono"/>
              </a:rPr>
              <a:t>select </a:t>
            </a:r>
            <a:r>
              <a:rPr lang="en" sz="1600">
                <a:solidFill>
                  <a:schemeClr val="accent4"/>
                </a:solidFill>
                <a:latin typeface="Roboto Mono"/>
                <a:ea typeface="Roboto Mono"/>
                <a:cs typeface="Roboto Mono"/>
                <a:sym typeface="Roboto Mono"/>
              </a:rPr>
              <a:t>p</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productName</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 </a:t>
            </a:r>
            <a:r>
              <a:rPr b="1" lang="en" sz="1600">
                <a:solidFill>
                  <a:schemeClr val="accent2"/>
                </a:solidFill>
                <a:latin typeface="Roboto Mono"/>
                <a:ea typeface="Roboto Mono"/>
                <a:cs typeface="Roboto Mono"/>
                <a:sym typeface="Roboto Mono"/>
              </a:rPr>
              <a:t>count</a:t>
            </a:r>
            <a:r>
              <a:rPr lang="en" sz="1600">
                <a:solidFill>
                  <a:srgbClr val="000000"/>
                </a:solidFill>
                <a:latin typeface="Roboto Mono"/>
                <a:ea typeface="Roboto Mono"/>
                <a:cs typeface="Roboto Mono"/>
                <a:sym typeface="Roboto Mono"/>
              </a:rPr>
              <a:t>(*)</a:t>
            </a:r>
            <a:r>
              <a:rPr b="1" lang="en" sz="1600">
                <a:solidFill>
                  <a:schemeClr val="accent2"/>
                </a:solidFill>
                <a:latin typeface="Roboto Mono"/>
                <a:ea typeface="Roboto Mono"/>
                <a:cs typeface="Roboto Mono"/>
                <a:sym typeface="Roboto Mono"/>
              </a:rPr>
              <a:t> as </a:t>
            </a:r>
            <a:r>
              <a:rPr lang="en" sz="1600">
                <a:solidFill>
                  <a:schemeClr val="accent4"/>
                </a:solidFill>
                <a:latin typeface="Roboto Mono"/>
                <a:ea typeface="Roboto Mono"/>
                <a:cs typeface="Roboto Mono"/>
                <a:sym typeface="Roboto Mono"/>
              </a:rPr>
              <a:t>c</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from </a:t>
            </a:r>
            <a:r>
              <a:rPr lang="en" sz="1600">
                <a:solidFill>
                  <a:schemeClr val="accent4"/>
                </a:solidFill>
                <a:latin typeface="Roboto Mono"/>
                <a:ea typeface="Roboto Mono"/>
                <a:cs typeface="Roboto Mono"/>
                <a:sym typeface="Roboto Mono"/>
              </a:rPr>
              <a:t>splunk</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splunk </a:t>
            </a:r>
            <a:r>
              <a:rPr b="1" lang="en" sz="1600">
                <a:solidFill>
                  <a:schemeClr val="accent2"/>
                </a:solidFill>
                <a:latin typeface="Roboto Mono"/>
                <a:ea typeface="Roboto Mono"/>
                <a:cs typeface="Roboto Mono"/>
                <a:sym typeface="Roboto Mono"/>
              </a:rPr>
              <a:t>as </a:t>
            </a:r>
            <a:r>
              <a:rPr lang="en" sz="1600">
                <a:solidFill>
                  <a:schemeClr val="accent4"/>
                </a:solidFill>
                <a:latin typeface="Roboto Mono"/>
                <a:ea typeface="Roboto Mono"/>
                <a:cs typeface="Roboto Mono"/>
                <a:sym typeface="Roboto Mono"/>
              </a:rPr>
              <a:t>s</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join </a:t>
            </a:r>
            <a:r>
              <a:rPr lang="en" sz="1600">
                <a:solidFill>
                  <a:schemeClr val="accent4"/>
                </a:solidFill>
                <a:latin typeface="Roboto Mono"/>
                <a:ea typeface="Roboto Mono"/>
                <a:cs typeface="Roboto Mono"/>
                <a:sym typeface="Roboto Mono"/>
              </a:rPr>
              <a:t>mysql</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products</a:t>
            </a:r>
            <a:r>
              <a:rPr b="1" lang="en" sz="1600">
                <a:solidFill>
                  <a:schemeClr val="accent2"/>
                </a:solidFill>
                <a:latin typeface="Roboto Mono"/>
                <a:ea typeface="Roboto Mono"/>
                <a:cs typeface="Roboto Mono"/>
                <a:sym typeface="Roboto Mono"/>
              </a:rPr>
              <a:t> as </a:t>
            </a:r>
            <a:r>
              <a:rPr lang="en" sz="1600">
                <a:solidFill>
                  <a:schemeClr val="accent4"/>
                </a:solidFill>
                <a:latin typeface="Roboto Mono"/>
                <a:ea typeface="Roboto Mono"/>
                <a:cs typeface="Roboto Mono"/>
                <a:sym typeface="Roboto Mono"/>
              </a:rPr>
              <a:t>p</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    on </a:t>
            </a:r>
            <a:r>
              <a:rPr lang="en" sz="1600">
                <a:solidFill>
                  <a:schemeClr val="accent4"/>
                </a:solidFill>
                <a:latin typeface="Roboto Mono"/>
                <a:ea typeface="Roboto Mono"/>
                <a:cs typeface="Roboto Mono"/>
                <a:sym typeface="Roboto Mono"/>
              </a:rPr>
              <a:t>s</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productId = p</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productId</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where </a:t>
            </a:r>
            <a:r>
              <a:rPr lang="en" sz="1600">
                <a:solidFill>
                  <a:schemeClr val="accent4"/>
                </a:solidFill>
                <a:latin typeface="Roboto Mono"/>
                <a:ea typeface="Roboto Mono"/>
                <a:cs typeface="Roboto Mono"/>
                <a:sym typeface="Roboto Mono"/>
              </a:rPr>
              <a:t>s</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action</a:t>
            </a:r>
            <a:r>
              <a:rPr lang="en" sz="1600">
                <a:solidFill>
                  <a:srgbClr val="000000"/>
                </a:solidFill>
                <a:latin typeface="Roboto Mono"/>
                <a:ea typeface="Roboto Mono"/>
                <a:cs typeface="Roboto Mono"/>
                <a:sym typeface="Roboto Mono"/>
              </a:rPr>
              <a:t> = </a:t>
            </a:r>
            <a:r>
              <a:rPr lang="en" sz="1600">
                <a:solidFill>
                  <a:srgbClr val="FF00FF"/>
                </a:solidFill>
                <a:latin typeface="Roboto Mono"/>
                <a:ea typeface="Roboto Mono"/>
                <a:cs typeface="Roboto Mono"/>
                <a:sym typeface="Roboto Mono"/>
              </a:rPr>
              <a:t>'purchase'</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group by </a:t>
            </a:r>
            <a:r>
              <a:rPr lang="en" sz="1600">
                <a:solidFill>
                  <a:schemeClr val="accent4"/>
                </a:solidFill>
                <a:latin typeface="Roboto Mono"/>
                <a:ea typeface="Roboto Mono"/>
                <a:cs typeface="Roboto Mono"/>
                <a:sym typeface="Roboto Mono"/>
              </a:rPr>
              <a:t>p</a:t>
            </a:r>
            <a:r>
              <a:rPr lang="en" sz="1600">
                <a:solidFill>
                  <a:srgbClr val="000000"/>
                </a:solidFill>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productName</a:t>
            </a:r>
            <a:br>
              <a:rPr b="1" lang="en" sz="1600">
                <a:solidFill>
                  <a:schemeClr val="accent2"/>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order by </a:t>
            </a:r>
            <a:r>
              <a:rPr lang="en" sz="1600">
                <a:solidFill>
                  <a:schemeClr val="accent4"/>
                </a:solidFill>
                <a:latin typeface="Roboto Mono"/>
                <a:ea typeface="Roboto Mono"/>
                <a:cs typeface="Roboto Mono"/>
                <a:sym typeface="Roboto Mono"/>
              </a:rPr>
              <a:t>c</a:t>
            </a:r>
            <a:r>
              <a:rPr b="1" lang="en" sz="1600">
                <a:solidFill>
                  <a:schemeClr val="accent2"/>
                </a:solidFill>
                <a:latin typeface="Roboto Mono"/>
                <a:ea typeface="Roboto Mono"/>
                <a:cs typeface="Roboto Mono"/>
                <a:sym typeface="Roboto Mono"/>
              </a:rPr>
              <a:t> desc</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Shape 67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Calcite framework</a:t>
            </a:r>
          </a:p>
        </p:txBody>
      </p:sp>
      <p:sp>
        <p:nvSpPr>
          <p:cNvPr id="679" name="Shape 67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t/>
            </a:r>
            <a:endParaRPr/>
          </a:p>
        </p:txBody>
      </p:sp>
      <p:graphicFrame>
        <p:nvGraphicFramePr>
          <p:cNvPr id="680" name="Shape 680"/>
          <p:cNvGraphicFramePr/>
          <p:nvPr/>
        </p:nvGraphicFramePr>
        <p:xfrm>
          <a:off x="5602882" y="3412985"/>
          <a:ext cx="3000000" cy="3000000"/>
        </p:xfrm>
        <a:graphic>
          <a:graphicData uri="http://schemas.openxmlformats.org/drawingml/2006/table">
            <a:tbl>
              <a:tblPr bandRow="1" firstRow="1">
                <a:noFill/>
                <a:tableStyleId>{05145018-7B90-41F1-888F-00FD89872025}</a:tableStyleId>
              </a:tblPr>
              <a:tblGrid>
                <a:gridCol w="2435325"/>
              </a:tblGrid>
              <a:tr h="2820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i="0" lang="en" sz="1400" u="none" cap="none" strike="noStrike"/>
                        <a:t>Cost, statistics</a:t>
                      </a:r>
                    </a:p>
                  </a:txBody>
                  <a:tcPr marT="34300" marB="34300" marR="34325" marL="34325"/>
                </a:tc>
              </a:tr>
              <a:tr h="13494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RelOptCost</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RelOptCostFactory</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RelMetadataProvider</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RelMdColumnUniquensss</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RelMdDistinctRowCount</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RelMdSelectivity</a:t>
                      </a:r>
                    </a:p>
                  </a:txBody>
                  <a:tcPr marT="34300" marB="34300" marR="34325" marL="34325"/>
                </a:tc>
              </a:tr>
            </a:tbl>
          </a:graphicData>
        </a:graphic>
      </p:graphicFrame>
      <p:graphicFrame>
        <p:nvGraphicFramePr>
          <p:cNvPr id="681" name="Shape 681"/>
          <p:cNvGraphicFramePr/>
          <p:nvPr/>
        </p:nvGraphicFramePr>
        <p:xfrm>
          <a:off x="3698966" y="1182638"/>
          <a:ext cx="3000000" cy="3000000"/>
        </p:xfrm>
        <a:graphic>
          <a:graphicData uri="http://schemas.openxmlformats.org/drawingml/2006/table">
            <a:tbl>
              <a:tblPr bandRow="1" firstRow="1">
                <a:noFill/>
                <a:tableStyleId>{05145018-7B90-41F1-888F-00FD89872025}</a:tableStyleId>
              </a:tblPr>
              <a:tblGrid>
                <a:gridCol w="1743675"/>
              </a:tblGrid>
              <a:tr h="2820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i="0" lang="en" sz="1400" u="none" cap="none" strike="noStrike"/>
                        <a:t>SQL parser</a:t>
                      </a:r>
                    </a:p>
                  </a:txBody>
                  <a:tcPr marT="34300" marB="34300" marR="34325" marL="34325"/>
                </a:tc>
              </a:tr>
              <a:tr h="68207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SqlNode</a:t>
                      </a:r>
                      <a:br>
                        <a:rPr b="0" i="0" lang="en" sz="1400" u="none" cap="none" strike="noStrike"/>
                      </a:br>
                      <a:r>
                        <a:rPr b="0" i="0" lang="en" sz="1400" u="none" cap="none" strike="noStrike"/>
                        <a:t>SqlParser</a:t>
                      </a:r>
                      <a:br>
                        <a:rPr b="0" i="0" lang="en" sz="1400" u="none" cap="none" strike="noStrike"/>
                      </a:br>
                      <a:r>
                        <a:rPr b="0" i="0" lang="en" sz="1400" u="none" cap="none" strike="noStrike"/>
                        <a:t>SqlValidator</a:t>
                      </a:r>
                    </a:p>
                  </a:txBody>
                  <a:tcPr marT="34300" marB="34300" marR="34325" marL="34325"/>
                </a:tc>
              </a:tr>
            </a:tbl>
          </a:graphicData>
        </a:graphic>
      </p:graphicFrame>
      <p:graphicFrame>
        <p:nvGraphicFramePr>
          <p:cNvPr id="682" name="Shape 682"/>
          <p:cNvGraphicFramePr/>
          <p:nvPr/>
        </p:nvGraphicFramePr>
        <p:xfrm>
          <a:off x="5605033" y="1202050"/>
          <a:ext cx="3000000" cy="3000000"/>
        </p:xfrm>
        <a:graphic>
          <a:graphicData uri="http://schemas.openxmlformats.org/drawingml/2006/table">
            <a:tbl>
              <a:tblPr bandRow="1" firstRow="1">
                <a:noFill/>
                <a:tableStyleId>{05145018-7B90-41F1-888F-00FD89872025}</a:tableStyleId>
              </a:tblPr>
              <a:tblGrid>
                <a:gridCol w="3266050"/>
              </a:tblGrid>
              <a:tr h="3000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i="0" lang="en" sz="1400" u="none" cap="none" strike="noStrike"/>
                        <a:t>Transformation rules</a:t>
                      </a:r>
                    </a:p>
                  </a:txBody>
                  <a:tcPr marT="34300" marB="34300" marR="34325" marL="34325"/>
                </a:tc>
              </a:tr>
              <a:tr h="17518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RelOptRule</a:t>
                      </a:r>
                    </a:p>
                    <a:p>
                      <a:pPr indent="-215900" lvl="0" marL="215900" marR="0" rtl="0" algn="l">
                        <a:lnSpc>
                          <a:spcPct val="100000"/>
                        </a:lnSpc>
                        <a:spcBef>
                          <a:spcPts val="0"/>
                        </a:spcBef>
                        <a:spcAft>
                          <a:spcPts val="0"/>
                        </a:spcAft>
                        <a:buClr>
                          <a:srgbClr val="000000"/>
                        </a:buClr>
                        <a:buSzPct val="127272"/>
                        <a:buFont typeface="Arial"/>
                        <a:buChar char="•"/>
                      </a:pPr>
                      <a:r>
                        <a:rPr b="0" i="0" lang="en"/>
                        <a:t>Filter</a:t>
                      </a:r>
                      <a:r>
                        <a:rPr b="0" i="0" lang="en" sz="1400" u="none" cap="none" strike="noStrike"/>
                        <a:t>MergeRule</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AggregateUnionTransposeRule </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100+ more </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Global transformations</a:t>
                      </a:r>
                    </a:p>
                    <a:p>
                      <a:pPr indent="-139700" lvl="0" marL="139700" marR="0" rtl="0" algn="l">
                        <a:lnSpc>
                          <a:spcPct val="100000"/>
                        </a:lnSpc>
                        <a:spcBef>
                          <a:spcPts val="0"/>
                        </a:spcBef>
                        <a:spcAft>
                          <a:spcPts val="0"/>
                        </a:spcAft>
                        <a:buClr>
                          <a:srgbClr val="000000"/>
                        </a:buClr>
                        <a:buSzPct val="100000"/>
                        <a:buFont typeface="Helvetica Neue"/>
                        <a:buChar char="•"/>
                      </a:pPr>
                      <a:r>
                        <a:rPr b="0" i="0" lang="en" sz="1400" u="none" cap="none" strike="noStrike"/>
                        <a:t>Unification (materialized view)</a:t>
                      </a:r>
                    </a:p>
                    <a:p>
                      <a:pPr indent="-139700" lvl="0" marL="139700" marR="0" rtl="0" algn="l">
                        <a:lnSpc>
                          <a:spcPct val="100000"/>
                        </a:lnSpc>
                        <a:spcBef>
                          <a:spcPts val="0"/>
                        </a:spcBef>
                        <a:spcAft>
                          <a:spcPts val="0"/>
                        </a:spcAft>
                        <a:buClr>
                          <a:srgbClr val="000000"/>
                        </a:buClr>
                        <a:buSzPct val="100000"/>
                        <a:buFont typeface="Helvetica Neue"/>
                        <a:buChar char="•"/>
                      </a:pPr>
                      <a:r>
                        <a:rPr b="0" i="0" lang="en" sz="1400" u="none" cap="none" strike="noStrike"/>
                        <a:t>Column trimming</a:t>
                      </a:r>
                    </a:p>
                    <a:p>
                      <a:pPr indent="-139700" lvl="0" marL="139700" marR="0" rtl="0" algn="l">
                        <a:lnSpc>
                          <a:spcPct val="100000"/>
                        </a:lnSpc>
                        <a:spcBef>
                          <a:spcPts val="0"/>
                        </a:spcBef>
                        <a:spcAft>
                          <a:spcPts val="0"/>
                        </a:spcAft>
                        <a:buClr>
                          <a:srgbClr val="000000"/>
                        </a:buClr>
                        <a:buSzPct val="100000"/>
                        <a:buFont typeface="Helvetica Neue"/>
                        <a:buChar char="•"/>
                      </a:pPr>
                      <a:r>
                        <a:rPr b="0" i="0" lang="en" sz="1400" u="none" cap="none" strike="noStrike"/>
                        <a:t>De-correlation</a:t>
                      </a:r>
                    </a:p>
                  </a:txBody>
                  <a:tcPr marT="34300" marB="34300" marR="34325" marL="34325"/>
                </a:tc>
              </a:tr>
            </a:tbl>
          </a:graphicData>
        </a:graphic>
      </p:graphicFrame>
      <p:graphicFrame>
        <p:nvGraphicFramePr>
          <p:cNvPr id="683" name="Shape 683"/>
          <p:cNvGraphicFramePr/>
          <p:nvPr/>
        </p:nvGraphicFramePr>
        <p:xfrm>
          <a:off x="467092" y="1170035"/>
          <a:ext cx="3000000" cy="3000000"/>
        </p:xfrm>
        <a:graphic>
          <a:graphicData uri="http://schemas.openxmlformats.org/drawingml/2006/table">
            <a:tbl>
              <a:tblPr bandRow="1" firstRow="1">
                <a:noFill/>
                <a:tableStyleId>{05145018-7B90-41F1-888F-00FD89872025}</a:tableStyleId>
              </a:tblPr>
              <a:tblGrid>
                <a:gridCol w="3062100"/>
              </a:tblGrid>
              <a:tr h="2820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i="0" lang="en" sz="1400" u="none" cap="none" strike="noStrike"/>
                        <a:t>Relational algebra</a:t>
                      </a:r>
                    </a:p>
                  </a:txBody>
                  <a:tcPr marT="34300" marB="34300" marR="34325" marL="34325"/>
                </a:tc>
              </a:tr>
              <a:tr h="300697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RelNode (operator)</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TableScan</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Filter</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Project</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Union</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Aggregate</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RelDataType (type)</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RexNode (expression)</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RelTrait (physical property)</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RelConvention (calling-convention)</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RelCollation (sortedness)</a:t>
                      </a:r>
                    </a:p>
                    <a:p>
                      <a:pPr indent="-215900" lvl="0" marL="215900" marR="0" rtl="0" algn="l">
                        <a:lnSpc>
                          <a:spcPct val="100000"/>
                        </a:lnSpc>
                        <a:spcBef>
                          <a:spcPts val="0"/>
                        </a:spcBef>
                        <a:spcAft>
                          <a:spcPts val="0"/>
                        </a:spcAft>
                        <a:buClr>
                          <a:srgbClr val="000000"/>
                        </a:buClr>
                        <a:buSzPct val="100000"/>
                        <a:buFont typeface="Arial"/>
                        <a:buChar char="•"/>
                      </a:pPr>
                      <a:r>
                        <a:rPr b="0" i="0" lang="en"/>
                        <a:t>RelDistribution (partitioning</a:t>
                      </a:r>
                      <a:r>
                        <a:rPr b="0" i="0" lang="en" sz="1400" u="none" cap="none" strike="noStrike"/>
                        <a:t>)</a:t>
                      </a:r>
                    </a:p>
                    <a:p>
                      <a:pPr lvl="0" marR="0" rtl="0" algn="l">
                        <a:lnSpc>
                          <a:spcPct val="100000"/>
                        </a:lnSpc>
                        <a:spcBef>
                          <a:spcPts val="0"/>
                        </a:spcBef>
                        <a:spcAft>
                          <a:spcPts val="0"/>
                        </a:spcAft>
                        <a:buNone/>
                      </a:pPr>
                      <a:r>
                        <a:rPr b="0" i="0" lang="en"/>
                        <a:t>RelBuilder</a:t>
                      </a:r>
                    </a:p>
                  </a:txBody>
                  <a:tcPr marT="34300" marB="34300" marR="34325" marL="34325"/>
                </a:tc>
              </a:tr>
            </a:tbl>
          </a:graphicData>
        </a:graphic>
      </p:graphicFrame>
      <p:graphicFrame>
        <p:nvGraphicFramePr>
          <p:cNvPr id="684" name="Shape 684"/>
          <p:cNvGraphicFramePr/>
          <p:nvPr/>
        </p:nvGraphicFramePr>
        <p:xfrm>
          <a:off x="3698966" y="3958900"/>
          <a:ext cx="3000000" cy="3000000"/>
        </p:xfrm>
        <a:graphic>
          <a:graphicData uri="http://schemas.openxmlformats.org/drawingml/2006/table">
            <a:tbl>
              <a:tblPr bandRow="1">
                <a:noFill/>
                <a:tableStyleId>{05145018-7B90-41F1-888F-00FD89872025}</a:tableStyleId>
              </a:tblPr>
              <a:tblGrid>
                <a:gridCol w="1743675"/>
              </a:tblGrid>
              <a:tr h="339625">
                <a:tc>
                  <a:txBody>
                    <a:bodyPr>
                      <a:noAutofit/>
                    </a:bodyPr>
                    <a:lstStyle/>
                    <a:p>
                      <a:pPr indent="0" lvl="0" marL="0" marR="0" rtl="0" algn="l">
                        <a:lnSpc>
                          <a:spcPct val="100000"/>
                        </a:lnSpc>
                        <a:spcBef>
                          <a:spcPts val="0"/>
                        </a:spcBef>
                        <a:spcAft>
                          <a:spcPts val="0"/>
                        </a:spcAft>
                        <a:buClr>
                          <a:srgbClr val="1E1E1E"/>
                        </a:buClr>
                        <a:buSzPct val="25000"/>
                        <a:buFont typeface="Helvetica Neue"/>
                        <a:buNone/>
                      </a:pPr>
                      <a:r>
                        <a:rPr i="0" lang="en" sz="1400" u="none" cap="none" strike="noStrike">
                          <a:solidFill>
                            <a:srgbClr val="1E1E1E"/>
                          </a:solidFill>
                        </a:rPr>
                        <a:t>JDBC driver</a:t>
                      </a:r>
                    </a:p>
                  </a:txBody>
                  <a:tcPr marT="34300" marB="34300" marR="34325" marL="34325">
                    <a:lnB cap="flat" cmpd="sng" w="38100">
                      <a:solidFill>
                        <a:srgbClr val="1E1E1E"/>
                      </a:solidFill>
                      <a:prstDash val="solid"/>
                      <a:round/>
                      <a:headEnd len="med" w="med" type="none"/>
                      <a:tailEnd len="med" w="med" type="none"/>
                    </a:lnB>
                    <a:solidFill>
                      <a:srgbClr val="69BE28"/>
                    </a:solidFill>
                  </a:tcPr>
                </a:tc>
              </a:tr>
            </a:tbl>
          </a:graphicData>
        </a:graphic>
      </p:graphicFrame>
      <p:graphicFrame>
        <p:nvGraphicFramePr>
          <p:cNvPr id="685" name="Shape 685"/>
          <p:cNvGraphicFramePr/>
          <p:nvPr/>
        </p:nvGraphicFramePr>
        <p:xfrm>
          <a:off x="3698966" y="2268350"/>
          <a:ext cx="3000000" cy="3000000"/>
        </p:xfrm>
        <a:graphic>
          <a:graphicData uri="http://schemas.openxmlformats.org/drawingml/2006/table">
            <a:tbl>
              <a:tblPr bandRow="1" firstRow="1">
                <a:noFill/>
                <a:tableStyleId>{05145018-7B90-41F1-888F-00FD89872025}</a:tableStyleId>
              </a:tblPr>
              <a:tblGrid>
                <a:gridCol w="1741050"/>
              </a:tblGrid>
              <a:tr h="282025">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i="0" lang="en" sz="1400" u="none" cap="none" strike="noStrike"/>
                        <a:t>Metadata</a:t>
                      </a:r>
                    </a:p>
                  </a:txBody>
                  <a:tcPr marT="34300" marB="34300" marR="34325" marL="34325"/>
                </a:tc>
              </a:tr>
              <a:tr h="1282150">
                <a:tc>
                  <a:txBody>
                    <a:bodyPr>
                      <a:noAutofit/>
                    </a:bodyPr>
                    <a:lstStyle/>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Schema</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Table</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Function</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TableFunction</a:t>
                      </a:r>
                    </a:p>
                    <a:p>
                      <a:pPr indent="-215900" lvl="0" marL="215900" marR="0" rtl="0" algn="l">
                        <a:lnSpc>
                          <a:spcPct val="100000"/>
                        </a:lnSpc>
                        <a:spcBef>
                          <a:spcPts val="0"/>
                        </a:spcBef>
                        <a:spcAft>
                          <a:spcPts val="0"/>
                        </a:spcAft>
                        <a:buClr>
                          <a:srgbClr val="000000"/>
                        </a:buClr>
                        <a:buSzPct val="100000"/>
                        <a:buFont typeface="Arial"/>
                        <a:buChar char="•"/>
                      </a:pPr>
                      <a:r>
                        <a:rPr b="0" i="0" lang="en" sz="1400" u="none" cap="none" strike="noStrike"/>
                        <a:t>TableMacro</a:t>
                      </a:r>
                    </a:p>
                    <a:p>
                      <a:pPr indent="0" lvl="0" marL="0" marR="0" rtl="0" algn="l">
                        <a:lnSpc>
                          <a:spcPct val="100000"/>
                        </a:lnSpc>
                        <a:spcBef>
                          <a:spcPts val="0"/>
                        </a:spcBef>
                        <a:spcAft>
                          <a:spcPts val="0"/>
                        </a:spcAft>
                        <a:buClr>
                          <a:srgbClr val="000000"/>
                        </a:buClr>
                        <a:buSzPct val="25000"/>
                        <a:buFont typeface="Helvetica Neue"/>
                        <a:buNone/>
                      </a:pPr>
                      <a:r>
                        <a:rPr b="0" i="0" lang="en" sz="1400" u="none" cap="none" strike="noStrike"/>
                        <a:t>Lattice</a:t>
                      </a:r>
                    </a:p>
                  </a:txBody>
                  <a:tcPr marT="34300" marB="34300" marR="34325" marL="343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Materialized views, lattices, tiles</a:t>
            </a:r>
          </a:p>
        </p:txBody>
      </p:sp>
      <p:sp>
        <p:nvSpPr>
          <p:cNvPr id="691" name="Shape 691"/>
          <p:cNvSpPr txBox="1"/>
          <p:nvPr>
            <p:ph idx="1" type="body"/>
          </p:nvPr>
        </p:nvSpPr>
        <p:spPr>
          <a:xfrm>
            <a:off x="387900" y="1489825"/>
            <a:ext cx="4702800" cy="3078900"/>
          </a:xfrm>
          <a:prstGeom prst="rect">
            <a:avLst/>
          </a:prstGeom>
        </p:spPr>
        <p:txBody>
          <a:bodyPr anchorCtr="0" anchor="t" bIns="91425" lIns="91425" rIns="91425" wrap="square" tIns="91425">
            <a:noAutofit/>
          </a:bodyPr>
          <a:lstStyle/>
          <a:p>
            <a:pPr lvl="0">
              <a:spcBef>
                <a:spcPts val="0"/>
              </a:spcBef>
              <a:buNone/>
            </a:pPr>
            <a:r>
              <a:rPr b="1" lang="en"/>
              <a:t>Materialized view</a:t>
            </a:r>
            <a:r>
              <a:rPr lang="en"/>
              <a:t> - A table whose contents are guaranteed to be the same as executing a given query.</a:t>
            </a:r>
          </a:p>
          <a:p>
            <a:pPr lvl="0">
              <a:spcBef>
                <a:spcPts val="0"/>
              </a:spcBef>
              <a:buNone/>
            </a:pPr>
            <a:r>
              <a:rPr b="1" lang="en"/>
              <a:t>Lattice</a:t>
            </a:r>
            <a:r>
              <a:rPr lang="en"/>
              <a:t> - Recommends, builds, and recognizes summary materialized views (tiles) based on a star schema.</a:t>
            </a:r>
          </a:p>
          <a:p>
            <a:pPr lvl="0">
              <a:spcBef>
                <a:spcPts val="0"/>
              </a:spcBef>
              <a:buNone/>
            </a:pPr>
            <a:r>
              <a:rPr lang="en"/>
              <a:t>A query defines the tables and many:1 relationships in the star schema.</a:t>
            </a:r>
          </a:p>
          <a:p>
            <a:pPr lvl="0">
              <a:spcBef>
                <a:spcPts val="0"/>
              </a:spcBef>
              <a:buNone/>
            </a:pPr>
            <a:r>
              <a:rPr b="1" lang="en"/>
              <a:t>Tile</a:t>
            </a:r>
            <a:r>
              <a:rPr lang="en"/>
              <a:t> - A summary materialized view that belongs to a lattice. A tile may or may not be materialized. Might be:</a:t>
            </a:r>
          </a:p>
          <a:p>
            <a:pPr indent="-317500" lvl="0" marL="457200" rtl="0">
              <a:spcBef>
                <a:spcPts val="0"/>
              </a:spcBef>
            </a:pPr>
            <a:r>
              <a:rPr lang="en"/>
              <a:t>Declared in lattice, or</a:t>
            </a:r>
          </a:p>
          <a:p>
            <a:pPr indent="-317500" lvl="0" marL="457200" rtl="0">
              <a:spcBef>
                <a:spcPts val="0"/>
              </a:spcBef>
            </a:pPr>
            <a:r>
              <a:rPr lang="en"/>
              <a:t>Generated via recommender algorithm, or</a:t>
            </a:r>
          </a:p>
          <a:p>
            <a:pPr indent="-317500" lvl="0" marL="457200" rtl="0">
              <a:spcBef>
                <a:spcPts val="0"/>
              </a:spcBef>
            </a:pPr>
            <a:r>
              <a:rPr lang="en"/>
              <a:t>Created in response to query.</a:t>
            </a:r>
          </a:p>
        </p:txBody>
      </p:sp>
      <p:sp>
        <p:nvSpPr>
          <p:cNvPr id="692" name="Shape 692"/>
          <p:cNvSpPr txBox="1"/>
          <p:nvPr>
            <p:ph idx="2" type="body"/>
          </p:nvPr>
        </p:nvSpPr>
        <p:spPr>
          <a:xfrm>
            <a:off x="5197300" y="1144125"/>
            <a:ext cx="3147900" cy="811200"/>
          </a:xfrm>
          <a:prstGeom prst="rect">
            <a:avLst/>
          </a:prstGeom>
          <a:solidFill>
            <a:srgbClr val="134F5C"/>
          </a:solidFill>
        </p:spPr>
        <p:txBody>
          <a:bodyPr anchorCtr="0" anchor="t" bIns="91425" lIns="91425" rIns="91425" wrap="square" tIns="91425">
            <a:noAutofit/>
          </a:bodyPr>
          <a:lstStyle/>
          <a:p>
            <a:pPr lvl="0">
              <a:spcBef>
                <a:spcPts val="0"/>
              </a:spcBef>
              <a:buNone/>
            </a:pPr>
            <a:r>
              <a:rPr lang="en"/>
              <a:t>CREATE MATERIALIZED VIEW t AS SELECT * FROM emps</a:t>
            </a:r>
            <a:br>
              <a:rPr lang="en"/>
            </a:br>
            <a:r>
              <a:rPr lang="en"/>
              <a:t>WHERE deptno = 10;</a:t>
            </a:r>
          </a:p>
        </p:txBody>
      </p:sp>
      <p:sp>
        <p:nvSpPr>
          <p:cNvPr id="693" name="Shape 693"/>
          <p:cNvSpPr txBox="1"/>
          <p:nvPr>
            <p:ph idx="2" type="body"/>
          </p:nvPr>
        </p:nvSpPr>
        <p:spPr>
          <a:xfrm>
            <a:off x="5197300" y="2083350"/>
            <a:ext cx="3147900" cy="1827000"/>
          </a:xfrm>
          <a:prstGeom prst="rect">
            <a:avLst/>
          </a:prstGeom>
          <a:solidFill>
            <a:srgbClr val="134F5C"/>
          </a:solidFill>
        </p:spPr>
        <p:txBody>
          <a:bodyPr anchorCtr="0" anchor="t" bIns="91425" lIns="91425" rIns="91425" wrap="square" tIns="91425">
            <a:noAutofit/>
          </a:bodyPr>
          <a:lstStyle/>
          <a:p>
            <a:pPr lvl="0" rtl="0">
              <a:spcBef>
                <a:spcPts val="0"/>
              </a:spcBef>
              <a:buNone/>
            </a:pPr>
            <a:r>
              <a:rPr lang="en"/>
              <a:t>CREATE LATTICE star AS</a:t>
            </a:r>
            <a:br>
              <a:rPr lang="en"/>
            </a:br>
            <a:r>
              <a:rPr lang="en"/>
              <a:t>SELECT *</a:t>
            </a:r>
            <a:br>
              <a:rPr lang="en"/>
            </a:br>
            <a:r>
              <a:rPr lang="en"/>
              <a:t>FROM sales_fact_1997 AS s</a:t>
            </a:r>
            <a:br>
              <a:rPr lang="en"/>
            </a:br>
            <a:r>
              <a:rPr lang="en"/>
              <a:t>JOIN product AS p ON …</a:t>
            </a:r>
            <a:br>
              <a:rPr lang="en"/>
            </a:br>
            <a:r>
              <a:rPr lang="en"/>
              <a:t>JOIN product_class AS pc ON …</a:t>
            </a:r>
            <a:br>
              <a:rPr lang="en"/>
            </a:br>
            <a:r>
              <a:rPr lang="en"/>
              <a:t>JOIN customer AS c ON …</a:t>
            </a:r>
            <a:br>
              <a:rPr lang="en"/>
            </a:br>
            <a:r>
              <a:rPr lang="en"/>
              <a:t>JOIN time_by_day AS t ON …;</a:t>
            </a:r>
          </a:p>
        </p:txBody>
      </p:sp>
      <p:sp>
        <p:nvSpPr>
          <p:cNvPr id="694" name="Shape 694"/>
          <p:cNvSpPr txBox="1"/>
          <p:nvPr>
            <p:ph idx="2" type="body"/>
          </p:nvPr>
        </p:nvSpPr>
        <p:spPr>
          <a:xfrm>
            <a:off x="5254325" y="3981375"/>
            <a:ext cx="3758400" cy="1061400"/>
          </a:xfrm>
          <a:prstGeom prst="rect">
            <a:avLst/>
          </a:prstGeom>
          <a:solidFill>
            <a:srgbClr val="134F5C"/>
          </a:solidFill>
        </p:spPr>
        <p:txBody>
          <a:bodyPr anchorCtr="0" anchor="t" bIns="91425" lIns="91425" rIns="91425" wrap="square" tIns="91425">
            <a:noAutofit/>
          </a:bodyPr>
          <a:lstStyle/>
          <a:p>
            <a:pPr lvl="0">
              <a:spcBef>
                <a:spcPts val="0"/>
              </a:spcBef>
              <a:buNone/>
            </a:pPr>
            <a:r>
              <a:rPr lang="en"/>
              <a:t>CREATE MATERIALIZED VIEW zg IN star</a:t>
            </a:r>
            <a:br>
              <a:rPr lang="en"/>
            </a:br>
            <a:r>
              <a:rPr lang="en"/>
              <a:t>SELECT gender, zipcode,  COUNT(*),</a:t>
            </a:r>
            <a:br>
              <a:rPr lang="en"/>
            </a:br>
            <a:r>
              <a:rPr lang="en"/>
              <a:t> SUM(unit_sales) FROM star</a:t>
            </a:r>
            <a:br>
              <a:rPr lang="en"/>
            </a:br>
            <a:r>
              <a:rPr lang="en"/>
              <a:t>GROUP BY gender, zipcode;</a:t>
            </a:r>
          </a:p>
          <a:p>
            <a:pPr lvl="0">
              <a:spcBef>
                <a:spcPts val="0"/>
              </a:spcBef>
              <a:buNone/>
            </a:pPr>
            <a:r>
              <a:t/>
            </a:r>
            <a:endParaRPr/>
          </a:p>
          <a:p>
            <a:pPr lvl="0" rt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Shape 69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Combining past and future</a:t>
            </a:r>
          </a:p>
        </p:txBody>
      </p:sp>
      <p:sp>
        <p:nvSpPr>
          <p:cNvPr id="700" name="Shape 700"/>
          <p:cNvSpPr txBox="1"/>
          <p:nvPr>
            <p:ph idx="1" type="body"/>
          </p:nvPr>
        </p:nvSpPr>
        <p:spPr>
          <a:xfrm>
            <a:off x="387900" y="1489825"/>
            <a:ext cx="6828000" cy="23565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a:solidFill>
                  <a:schemeClr val="accent2"/>
                </a:solidFill>
                <a:latin typeface="Roboto Mono"/>
                <a:ea typeface="Roboto Mono"/>
                <a:cs typeface="Roboto Mono"/>
                <a:sym typeface="Roboto Mono"/>
              </a:rPr>
              <a:t>select stream </a:t>
            </a:r>
            <a:r>
              <a:rPr lang="en">
                <a:solidFill>
                  <a:srgbClr val="000000"/>
                </a:solidFill>
                <a:latin typeface="Roboto Mono"/>
                <a:ea typeface="Roboto Mono"/>
                <a:cs typeface="Roboto Mono"/>
                <a:sym typeface="Roboto Mono"/>
              </a:rPr>
              <a:t>*</a:t>
            </a:r>
            <a:br>
              <a:rPr lang="en">
                <a:solidFill>
                  <a:schemeClr val="lt1"/>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from</a:t>
            </a:r>
            <a:r>
              <a:rPr lang="en">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Orders</a:t>
            </a:r>
            <a:r>
              <a:rPr b="1" lang="en">
                <a:solidFill>
                  <a:schemeClr val="lt1"/>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as</a:t>
            </a:r>
            <a:r>
              <a:rPr lang="en">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where</a:t>
            </a:r>
            <a:r>
              <a:rPr lang="en">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units</a:t>
            </a:r>
            <a:r>
              <a:rPr lang="en">
                <a:latin typeface="Roboto Mono"/>
                <a:ea typeface="Roboto Mono"/>
                <a:cs typeface="Roboto Mono"/>
                <a:sym typeface="Roboto Mono"/>
              </a:rPr>
              <a:t> </a:t>
            </a:r>
            <a:r>
              <a:rPr lang="en">
                <a:solidFill>
                  <a:srgbClr val="000000"/>
                </a:solidFill>
                <a:latin typeface="Roboto Mono"/>
                <a:ea typeface="Roboto Mono"/>
                <a:cs typeface="Roboto Mono"/>
                <a:sym typeface="Roboto Mono"/>
              </a:rPr>
              <a:t>&gt; (</a:t>
            </a:r>
            <a:br>
              <a:rPr b="1" lang="en">
                <a:solidFill>
                  <a:schemeClr val="accent2"/>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  select avg</a:t>
            </a:r>
            <a:r>
              <a:rPr lang="en">
                <a:solidFill>
                  <a:srgbClr val="000000"/>
                </a:solidFill>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units</a:t>
            </a:r>
            <a:r>
              <a:rPr lang="en">
                <a:solidFill>
                  <a:srgbClr val="000000"/>
                </a:solidFill>
                <a:latin typeface="Roboto Mono"/>
                <a:ea typeface="Roboto Mono"/>
                <a:cs typeface="Roboto Mono"/>
                <a:sym typeface="Roboto Mono"/>
              </a:rPr>
              <a:t>)</a:t>
            </a:r>
            <a:br>
              <a:rPr b="1" lang="en">
                <a:solidFill>
                  <a:schemeClr val="accent2"/>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  from</a:t>
            </a:r>
            <a:r>
              <a:rPr b="1" lang="en">
                <a:solidFill>
                  <a:schemeClr val="lt1"/>
                </a:solidFill>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Orders</a:t>
            </a:r>
            <a:r>
              <a:rPr b="1" lang="en">
                <a:solidFill>
                  <a:schemeClr val="lt1"/>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as</a:t>
            </a:r>
            <a:r>
              <a:rPr lang="en">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h</a:t>
            </a:r>
            <a:br>
              <a:rPr lang="en">
                <a:solidFill>
                  <a:srgbClr val="000000"/>
                </a:solidFill>
                <a:latin typeface="Roboto Mono"/>
                <a:ea typeface="Roboto Mono"/>
                <a:cs typeface="Roboto Mono"/>
                <a:sym typeface="Roboto Mono"/>
              </a:rPr>
            </a:br>
            <a:r>
              <a:rPr lang="en">
                <a:solidFill>
                  <a:srgbClr val="000000"/>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where</a:t>
            </a:r>
            <a:r>
              <a:rPr b="1" lang="en">
                <a:solidFill>
                  <a:schemeClr val="lt1"/>
                </a:solidFill>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h</a:t>
            </a:r>
            <a:r>
              <a:rPr lang="en">
                <a:solidFill>
                  <a:srgbClr val="000000"/>
                </a:solidFill>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productId</a:t>
            </a:r>
            <a:r>
              <a:rPr b="1" lang="en">
                <a:solidFill>
                  <a:schemeClr val="lt1"/>
                </a:solidFill>
                <a:latin typeface="Roboto Mono"/>
                <a:ea typeface="Roboto Mono"/>
                <a:cs typeface="Roboto Mono"/>
                <a:sym typeface="Roboto Mono"/>
              </a:rPr>
              <a:t> </a:t>
            </a:r>
            <a:r>
              <a:rPr lang="en">
                <a:solidFill>
                  <a:srgbClr val="000000"/>
                </a:solidFill>
                <a:latin typeface="Roboto Mono"/>
                <a:ea typeface="Roboto Mono"/>
                <a:cs typeface="Roboto Mono"/>
                <a:sym typeface="Roboto Mono"/>
              </a:rPr>
              <a:t>=</a:t>
            </a:r>
            <a:r>
              <a:rPr b="1" lang="en">
                <a:solidFill>
                  <a:schemeClr val="lt1"/>
                </a:solidFill>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a:t>
            </a:r>
            <a:r>
              <a:rPr lang="en">
                <a:solidFill>
                  <a:srgbClr val="000000"/>
                </a:solidFill>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productId</a:t>
            </a:r>
            <a:br>
              <a:rPr lang="en">
                <a:solidFill>
                  <a:schemeClr val="lt1"/>
                </a:solidFill>
                <a:latin typeface="Roboto Mono"/>
                <a:ea typeface="Roboto Mono"/>
                <a:cs typeface="Roboto Mono"/>
                <a:sym typeface="Roboto Mono"/>
              </a:rPr>
            </a:br>
            <a:r>
              <a:rPr lang="en">
                <a:solidFill>
                  <a:schemeClr val="lt1"/>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and</a:t>
            </a:r>
            <a:r>
              <a:rPr b="1" lang="en">
                <a:solidFill>
                  <a:schemeClr val="lt1"/>
                </a:solidFill>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h</a:t>
            </a:r>
            <a:r>
              <a:rPr lang="en">
                <a:solidFill>
                  <a:srgbClr val="000000"/>
                </a:solidFill>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rowtime</a:t>
            </a:r>
            <a:r>
              <a:rPr b="1" lang="en">
                <a:solidFill>
                  <a:schemeClr val="lt1"/>
                </a:solidFill>
                <a:latin typeface="Roboto Mono"/>
                <a:ea typeface="Roboto Mono"/>
                <a:cs typeface="Roboto Mono"/>
                <a:sym typeface="Roboto Mono"/>
              </a:rPr>
              <a:t> </a:t>
            </a:r>
            <a:r>
              <a:rPr lang="en">
                <a:solidFill>
                  <a:srgbClr val="000000"/>
                </a:solidFill>
                <a:latin typeface="Roboto Mono"/>
                <a:ea typeface="Roboto Mono"/>
                <a:cs typeface="Roboto Mono"/>
                <a:sym typeface="Roboto Mono"/>
              </a:rPr>
              <a:t>&gt;</a:t>
            </a:r>
            <a:r>
              <a:rPr b="1" lang="en">
                <a:solidFill>
                  <a:schemeClr val="lt1"/>
                </a:solidFill>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a:t>
            </a:r>
            <a:r>
              <a:rPr lang="en">
                <a:solidFill>
                  <a:srgbClr val="000000"/>
                </a:solidFill>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rowtime</a:t>
            </a:r>
            <a:r>
              <a:rPr lang="en">
                <a:solidFill>
                  <a:srgbClr val="000000"/>
                </a:solidFill>
                <a:latin typeface="Roboto Mono"/>
                <a:ea typeface="Roboto Mono"/>
                <a:cs typeface="Roboto Mono"/>
                <a:sym typeface="Roboto Mono"/>
              </a:rPr>
              <a:t> -</a:t>
            </a:r>
            <a:r>
              <a:rPr b="1" lang="en">
                <a:solidFill>
                  <a:schemeClr val="lt1"/>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interval</a:t>
            </a:r>
            <a:r>
              <a:rPr b="1" lang="en">
                <a:solidFill>
                  <a:schemeClr val="lt1"/>
                </a:solidFill>
                <a:latin typeface="Roboto Mono"/>
                <a:ea typeface="Roboto Mono"/>
                <a:cs typeface="Roboto Mono"/>
                <a:sym typeface="Roboto Mono"/>
              </a:rPr>
              <a:t> </a:t>
            </a:r>
            <a:r>
              <a:rPr lang="en">
                <a:solidFill>
                  <a:srgbClr val="FF00FF"/>
                </a:solidFill>
                <a:latin typeface="Roboto Mono"/>
                <a:ea typeface="Roboto Mono"/>
                <a:cs typeface="Roboto Mono"/>
                <a:sym typeface="Roboto Mono"/>
              </a:rPr>
              <a:t>‘1’</a:t>
            </a:r>
            <a:r>
              <a:rPr b="1" lang="en">
                <a:solidFill>
                  <a:schemeClr val="lt1"/>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year</a:t>
            </a:r>
            <a:r>
              <a:rPr lang="en">
                <a:solidFill>
                  <a:srgbClr val="000000"/>
                </a:solidFill>
                <a:latin typeface="Roboto Mono"/>
                <a:ea typeface="Roboto Mono"/>
                <a:cs typeface="Roboto Mono"/>
                <a:sym typeface="Roboto Mono"/>
              </a:rPr>
              <a:t>)</a:t>
            </a:r>
          </a:p>
        </p:txBody>
      </p:sp>
      <p:sp>
        <p:nvSpPr>
          <p:cNvPr id="701" name="Shape 701"/>
          <p:cNvSpPr txBox="1"/>
          <p:nvPr>
            <p:ph idx="1" type="body"/>
          </p:nvPr>
        </p:nvSpPr>
        <p:spPr>
          <a:xfrm>
            <a:off x="387900" y="4084325"/>
            <a:ext cx="5607600" cy="1423200"/>
          </a:xfrm>
          <a:prstGeom prst="rect">
            <a:avLst/>
          </a:prstGeom>
        </p:spPr>
        <p:txBody>
          <a:bodyPr anchorCtr="0" anchor="t" bIns="91425" lIns="91425" rIns="91425" wrap="square" tIns="91425">
            <a:noAutofit/>
          </a:bodyPr>
          <a:lstStyle/>
          <a:p>
            <a:pPr indent="-342900" lvl="0" marL="457200" rtl="0">
              <a:spcBef>
                <a:spcPts val="0"/>
              </a:spcBef>
              <a:buChar char="➢"/>
            </a:pPr>
            <a:r>
              <a:rPr lang="en">
                <a:solidFill>
                  <a:schemeClr val="accent4"/>
                </a:solidFill>
                <a:latin typeface="Roboto Mono"/>
                <a:ea typeface="Roboto Mono"/>
                <a:cs typeface="Roboto Mono"/>
                <a:sym typeface="Roboto Mono"/>
              </a:rPr>
              <a:t>Orders</a:t>
            </a:r>
            <a:r>
              <a:rPr lang="en"/>
              <a:t> is used as both stream and table</a:t>
            </a:r>
          </a:p>
          <a:p>
            <a:pPr indent="-342900" lvl="0" marL="457200" rtl="0">
              <a:spcBef>
                <a:spcPts val="0"/>
              </a:spcBef>
              <a:buChar char="➢"/>
            </a:pPr>
            <a:r>
              <a:rPr lang="en"/>
              <a:t>System determines where to find the records</a:t>
            </a:r>
          </a:p>
          <a:p>
            <a:pPr indent="-342900" lvl="0" marL="457200" rtl="0">
              <a:spcBef>
                <a:spcPts val="0"/>
              </a:spcBef>
              <a:buChar char="➢"/>
            </a:pPr>
            <a:r>
              <a:rPr lang="en"/>
              <a:t>Query is invalid if records are not available</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Controlling when data is emitted</a:t>
            </a:r>
          </a:p>
        </p:txBody>
      </p:sp>
      <p:sp>
        <p:nvSpPr>
          <p:cNvPr id="707" name="Shape 707"/>
          <p:cNvSpPr txBox="1"/>
          <p:nvPr>
            <p:ph idx="1" type="body"/>
          </p:nvPr>
        </p:nvSpPr>
        <p:spPr>
          <a:xfrm>
            <a:off x="387900" y="1489825"/>
            <a:ext cx="4163100" cy="3078900"/>
          </a:xfrm>
          <a:prstGeom prst="rect">
            <a:avLst/>
          </a:prstGeom>
        </p:spPr>
        <p:txBody>
          <a:bodyPr anchorCtr="0" anchor="t" bIns="91425" lIns="91425" rIns="91425" wrap="square" tIns="91425">
            <a:noAutofit/>
          </a:bodyPr>
          <a:lstStyle/>
          <a:p>
            <a:pPr lvl="0" rtl="0">
              <a:spcBef>
                <a:spcPts val="0"/>
              </a:spcBef>
              <a:buNone/>
            </a:pPr>
            <a:r>
              <a:rPr lang="en"/>
              <a:t>Early emission is the defining characteristic of a streaming query.</a:t>
            </a:r>
          </a:p>
          <a:p>
            <a:pPr lvl="0" rtl="0">
              <a:spcBef>
                <a:spcPts val="0"/>
              </a:spcBef>
              <a:buNone/>
            </a:pPr>
            <a:r>
              <a:rPr lang="en"/>
              <a:t>The </a:t>
            </a:r>
            <a:r>
              <a:rPr lang="en">
                <a:solidFill>
                  <a:schemeClr val="accent5"/>
                </a:solidFill>
                <a:latin typeface="Roboto Mono"/>
                <a:ea typeface="Roboto Mono"/>
                <a:cs typeface="Roboto Mono"/>
                <a:sym typeface="Roboto Mono"/>
              </a:rPr>
              <a:t>emit</a:t>
            </a:r>
            <a:r>
              <a:rPr lang="en"/>
              <a:t> clause is a SQL extension inspired by Apache Beam’s “trigger” notion. (Still experimental… and evolving.)</a:t>
            </a:r>
          </a:p>
          <a:p>
            <a:pPr lvl="0" rtl="0">
              <a:spcBef>
                <a:spcPts val="0"/>
              </a:spcBef>
              <a:buNone/>
            </a:pPr>
            <a:r>
              <a:rPr lang="en"/>
              <a:t>A relational (non-streaming) query is just a query with the most conservative possible emission strategy.</a:t>
            </a:r>
          </a:p>
          <a:p>
            <a:pPr lvl="0" rtl="0">
              <a:spcBef>
                <a:spcPts val="0"/>
              </a:spcBef>
              <a:buNone/>
            </a:pPr>
            <a:r>
              <a:t/>
            </a:r>
            <a:endParaRPr/>
          </a:p>
        </p:txBody>
      </p:sp>
      <p:sp>
        <p:nvSpPr>
          <p:cNvPr id="708" name="Shape 708"/>
          <p:cNvSpPr txBox="1"/>
          <p:nvPr>
            <p:ph idx="1" type="body"/>
          </p:nvPr>
        </p:nvSpPr>
        <p:spPr>
          <a:xfrm>
            <a:off x="4684975" y="1144125"/>
            <a:ext cx="4295400" cy="26421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a:solidFill>
                  <a:schemeClr val="accent2"/>
                </a:solidFill>
                <a:latin typeface="Roboto Mono"/>
                <a:ea typeface="Roboto Mono"/>
                <a:cs typeface="Roboto Mono"/>
                <a:sym typeface="Roboto Mono"/>
              </a:rPr>
              <a:t>select stream </a:t>
            </a:r>
            <a:r>
              <a:rPr lang="en">
                <a:solidFill>
                  <a:schemeClr val="accent4"/>
                </a:solidFill>
                <a:latin typeface="Roboto Mono"/>
                <a:ea typeface="Roboto Mono"/>
                <a:cs typeface="Roboto Mono"/>
                <a:sym typeface="Roboto Mono"/>
              </a:rPr>
              <a:t>productId</a:t>
            </a:r>
            <a:r>
              <a:rPr lang="en">
                <a:solidFill>
                  <a:srgbClr val="000000"/>
                </a:solidFill>
                <a:latin typeface="Roboto Mono"/>
                <a:ea typeface="Roboto Mono"/>
                <a:cs typeface="Roboto Mono"/>
                <a:sym typeface="Roboto Mono"/>
              </a:rPr>
              <a:t>,</a:t>
            </a:r>
            <a:br>
              <a:rPr lang="en">
                <a:solidFill>
                  <a:srgbClr val="000000"/>
                </a:solidFill>
                <a:latin typeface="Roboto Mono"/>
                <a:ea typeface="Roboto Mono"/>
                <a:cs typeface="Roboto Mono"/>
                <a:sym typeface="Roboto Mono"/>
              </a:rPr>
            </a:br>
            <a:r>
              <a:rPr lang="en">
                <a:solidFill>
                  <a:srgbClr val="000000"/>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count</a:t>
            </a:r>
            <a:r>
              <a:rPr lang="en">
                <a:solidFill>
                  <a:srgbClr val="000000"/>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as</a:t>
            </a:r>
            <a:r>
              <a:rPr lang="en">
                <a:solidFill>
                  <a:srgbClr val="000000"/>
                </a:solidFill>
                <a:latin typeface="Roboto Mono"/>
                <a:ea typeface="Roboto Mono"/>
                <a:cs typeface="Roboto Mono"/>
                <a:sym typeface="Roboto Mono"/>
              </a:rPr>
              <a:t> c</a:t>
            </a:r>
            <a:br>
              <a:rPr lang="en">
                <a:solidFill>
                  <a:srgbClr val="000000"/>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from</a:t>
            </a:r>
            <a:r>
              <a:rPr lang="en">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Orders</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group by </a:t>
            </a:r>
            <a:r>
              <a:rPr lang="en">
                <a:solidFill>
                  <a:schemeClr val="accent4"/>
                </a:solidFill>
                <a:latin typeface="Roboto Mono"/>
                <a:ea typeface="Roboto Mono"/>
                <a:cs typeface="Roboto Mono"/>
                <a:sym typeface="Roboto Mono"/>
              </a:rPr>
              <a:t>productId</a:t>
            </a:r>
            <a:r>
              <a:rPr lang="en">
                <a:solidFill>
                  <a:srgbClr val="000000"/>
                </a:solidFill>
                <a:latin typeface="Roboto Mono"/>
                <a:ea typeface="Roboto Mono"/>
                <a:cs typeface="Roboto Mono"/>
                <a:sym typeface="Roboto Mono"/>
              </a:rPr>
              <a:t>,</a:t>
            </a:r>
            <a:br>
              <a:rPr lang="en">
                <a:solidFill>
                  <a:schemeClr val="accent4"/>
                </a:solidFill>
                <a:latin typeface="Roboto Mono"/>
                <a:ea typeface="Roboto Mono"/>
                <a:cs typeface="Roboto Mono"/>
                <a:sym typeface="Roboto Mono"/>
              </a:rPr>
            </a:br>
            <a:r>
              <a:rPr lang="en">
                <a:solidFill>
                  <a:schemeClr val="accent4"/>
                </a:solidFill>
                <a:latin typeface="Roboto Mono"/>
                <a:ea typeface="Roboto Mono"/>
                <a:cs typeface="Roboto Mono"/>
                <a:sym typeface="Roboto Mono"/>
              </a:rPr>
              <a:t>  </a:t>
            </a:r>
            <a:r>
              <a:rPr b="1" lang="en">
                <a:solidFill>
                  <a:schemeClr val="accent2"/>
                </a:solidFill>
                <a:latin typeface="Roboto Mono"/>
                <a:ea typeface="Roboto Mono"/>
                <a:cs typeface="Roboto Mono"/>
                <a:sym typeface="Roboto Mono"/>
              </a:rPr>
              <a:t>floor</a:t>
            </a:r>
            <a:r>
              <a:rPr lang="en">
                <a:solidFill>
                  <a:srgbClr val="000000"/>
                </a:solidFill>
                <a:latin typeface="Roboto Mono"/>
                <a:ea typeface="Roboto Mono"/>
                <a:cs typeface="Roboto Mono"/>
                <a:sym typeface="Roboto Mono"/>
              </a:rPr>
              <a:t>(</a:t>
            </a:r>
            <a:r>
              <a:rPr lang="en">
                <a:solidFill>
                  <a:schemeClr val="accent4"/>
                </a:solidFill>
                <a:latin typeface="Roboto Mono"/>
                <a:ea typeface="Roboto Mono"/>
                <a:cs typeface="Roboto Mono"/>
                <a:sym typeface="Roboto Mono"/>
              </a:rPr>
              <a:t>rowtime </a:t>
            </a:r>
            <a:r>
              <a:rPr b="1" lang="en">
                <a:solidFill>
                  <a:schemeClr val="accent2"/>
                </a:solidFill>
                <a:latin typeface="Roboto Mono"/>
                <a:ea typeface="Roboto Mono"/>
                <a:cs typeface="Roboto Mono"/>
                <a:sym typeface="Roboto Mono"/>
              </a:rPr>
              <a:t>to hour</a:t>
            </a:r>
            <a:r>
              <a:rPr lang="en">
                <a:solidFill>
                  <a:srgbClr val="000000"/>
                </a:solidFill>
                <a:latin typeface="Roboto Mono"/>
                <a:ea typeface="Roboto Mono"/>
                <a:cs typeface="Roboto Mono"/>
                <a:sym typeface="Roboto Mono"/>
              </a:rPr>
              <a:t>)</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emit at watermark</a:t>
            </a:r>
            <a:r>
              <a:rPr lang="en">
                <a:solidFill>
                  <a:srgbClr val="000000"/>
                </a:solidFill>
                <a:latin typeface="Roboto Mono"/>
                <a:ea typeface="Roboto Mono"/>
                <a:cs typeface="Roboto Mono"/>
                <a:sym typeface="Roboto Mono"/>
              </a:rPr>
              <a:t>,</a:t>
            </a:r>
            <a:br>
              <a:rPr b="1" lang="en">
                <a:solidFill>
                  <a:schemeClr val="accent2"/>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  early interval </a:t>
            </a:r>
            <a:r>
              <a:rPr b="1" lang="en">
                <a:solidFill>
                  <a:srgbClr val="FF00FF"/>
                </a:solidFill>
                <a:latin typeface="Roboto Mono"/>
                <a:ea typeface="Roboto Mono"/>
                <a:cs typeface="Roboto Mono"/>
                <a:sym typeface="Roboto Mono"/>
              </a:rPr>
              <a:t>‘2’</a:t>
            </a:r>
            <a:r>
              <a:rPr b="1" lang="en">
                <a:solidFill>
                  <a:schemeClr val="accent2"/>
                </a:solidFill>
                <a:latin typeface="Roboto Mono"/>
                <a:ea typeface="Roboto Mono"/>
                <a:cs typeface="Roboto Mono"/>
                <a:sym typeface="Roboto Mono"/>
              </a:rPr>
              <a:t> minute</a:t>
            </a:r>
            <a:r>
              <a:rPr lang="en">
                <a:solidFill>
                  <a:srgbClr val="000000"/>
                </a:solidFill>
                <a:latin typeface="Roboto Mono"/>
                <a:ea typeface="Roboto Mono"/>
                <a:cs typeface="Roboto Mono"/>
                <a:sym typeface="Roboto Mono"/>
              </a:rPr>
              <a:t>,</a:t>
            </a:r>
            <a:br>
              <a:rPr b="1" lang="en">
                <a:solidFill>
                  <a:schemeClr val="accent2"/>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  late limit </a:t>
            </a:r>
            <a:r>
              <a:rPr b="1" lang="en">
                <a:solidFill>
                  <a:srgbClr val="FF00FF"/>
                </a:solidFill>
                <a:latin typeface="Roboto Mono"/>
                <a:ea typeface="Roboto Mono"/>
                <a:cs typeface="Roboto Mono"/>
                <a:sym typeface="Roboto Mono"/>
              </a:rPr>
              <a:t>1</a:t>
            </a:r>
            <a:r>
              <a:rPr lang="en">
                <a:solidFill>
                  <a:srgbClr val="000000"/>
                </a:solidFill>
                <a:latin typeface="Roboto Mono"/>
                <a:ea typeface="Roboto Mono"/>
                <a:cs typeface="Roboto Mono"/>
                <a:sym typeface="Roboto Mono"/>
              </a:rPr>
              <a:t>;</a:t>
            </a:r>
          </a:p>
        </p:txBody>
      </p:sp>
      <p:sp>
        <p:nvSpPr>
          <p:cNvPr id="709" name="Shape 709"/>
          <p:cNvSpPr txBox="1"/>
          <p:nvPr>
            <p:ph idx="1" type="body"/>
          </p:nvPr>
        </p:nvSpPr>
        <p:spPr>
          <a:xfrm>
            <a:off x="4736950" y="3975850"/>
            <a:ext cx="4295400" cy="1000200"/>
          </a:xfrm>
          <a:prstGeom prst="rect">
            <a:avLst/>
          </a:prstGeom>
          <a:solidFill>
            <a:srgbClr val="F7F7F7"/>
          </a:solidFill>
          <a:ln>
            <a:noFill/>
          </a:ln>
        </p:spPr>
        <p:txBody>
          <a:bodyPr anchorCtr="0" anchor="t" bIns="91425" lIns="91425" rIns="91425" wrap="square" tIns="91425">
            <a:noAutofit/>
          </a:bodyPr>
          <a:lstStyle/>
          <a:p>
            <a:pPr lvl="0" rtl="0">
              <a:spcBef>
                <a:spcPts val="0"/>
              </a:spcBef>
              <a:buNone/>
            </a:pPr>
            <a:r>
              <a:rPr b="1" lang="en">
                <a:solidFill>
                  <a:schemeClr val="accent2"/>
                </a:solidFill>
                <a:latin typeface="Roboto Mono"/>
                <a:ea typeface="Roboto Mono"/>
                <a:cs typeface="Roboto Mono"/>
                <a:sym typeface="Roboto Mono"/>
              </a:rPr>
              <a:t>select </a:t>
            </a:r>
            <a:r>
              <a:rPr lang="en">
                <a:solidFill>
                  <a:srgbClr val="000000"/>
                </a:solidFill>
                <a:latin typeface="Roboto Mono"/>
                <a:ea typeface="Roboto Mono"/>
                <a:cs typeface="Roboto Mono"/>
                <a:sym typeface="Roboto Mono"/>
              </a:rPr>
              <a:t>*</a:t>
            </a:r>
            <a:br>
              <a:rPr lang="en">
                <a:solidFill>
                  <a:srgbClr val="000000"/>
                </a:solidFill>
                <a:latin typeface="Roboto Mono"/>
                <a:ea typeface="Roboto Mono"/>
                <a:cs typeface="Roboto Mono"/>
                <a:sym typeface="Roboto Mono"/>
              </a:rPr>
            </a:br>
            <a:r>
              <a:rPr b="1" lang="en">
                <a:solidFill>
                  <a:schemeClr val="accent2"/>
                </a:solidFill>
                <a:latin typeface="Roboto Mono"/>
                <a:ea typeface="Roboto Mono"/>
                <a:cs typeface="Roboto Mono"/>
                <a:sym typeface="Roboto Mono"/>
              </a:rPr>
              <a:t>from</a:t>
            </a:r>
            <a:r>
              <a:rPr lang="en">
                <a:latin typeface="Roboto Mono"/>
                <a:ea typeface="Roboto Mono"/>
                <a:cs typeface="Roboto Mono"/>
                <a:sym typeface="Roboto Mono"/>
              </a:rPr>
              <a:t> </a:t>
            </a:r>
            <a:r>
              <a:rPr lang="en">
                <a:solidFill>
                  <a:schemeClr val="accent4"/>
                </a:solidFill>
                <a:latin typeface="Roboto Mono"/>
                <a:ea typeface="Roboto Mono"/>
                <a:cs typeface="Roboto Mono"/>
                <a:sym typeface="Roboto Mono"/>
              </a:rPr>
              <a:t>Orders</a:t>
            </a:r>
            <a:br>
              <a:rPr lang="en">
                <a:latin typeface="Roboto Mono"/>
                <a:ea typeface="Roboto Mono"/>
                <a:cs typeface="Roboto Mono"/>
                <a:sym typeface="Roboto Mono"/>
              </a:rPr>
            </a:br>
            <a:r>
              <a:rPr b="1" lang="en">
                <a:solidFill>
                  <a:schemeClr val="accent2"/>
                </a:solidFill>
                <a:latin typeface="Roboto Mono"/>
                <a:ea typeface="Roboto Mono"/>
                <a:cs typeface="Roboto Mono"/>
                <a:sym typeface="Roboto Mono"/>
              </a:rPr>
              <a:t>emit when complete</a:t>
            </a:r>
            <a:r>
              <a:rPr lang="en">
                <a:solidFill>
                  <a:srgbClr val="000000"/>
                </a:solidFill>
                <a:latin typeface="Roboto Mono"/>
                <a:ea typeface="Roboto Mono"/>
                <a:cs typeface="Roboto Mono"/>
                <a:sym typeface="Roboto Mono"/>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Other applications of data profiling</a:t>
            </a:r>
          </a:p>
        </p:txBody>
      </p:sp>
      <p:sp>
        <p:nvSpPr>
          <p:cNvPr id="715" name="Shape 71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Query optimization:</a:t>
            </a:r>
          </a:p>
          <a:p>
            <a:pPr indent="-342900" lvl="0" marL="457200" rtl="0">
              <a:spcBef>
                <a:spcPts val="0"/>
              </a:spcBef>
            </a:pPr>
            <a:r>
              <a:rPr lang="en"/>
              <a:t>Planners are poor at estimating selectivity of conditions after N-way join (especially on real data)</a:t>
            </a:r>
          </a:p>
          <a:p>
            <a:pPr indent="-342900" lvl="0" marL="457200" rtl="0">
              <a:spcBef>
                <a:spcPts val="0"/>
              </a:spcBef>
            </a:pPr>
            <a:r>
              <a:rPr lang="en"/>
              <a:t>New join-order benchmark: “Movies made by French directors tend to have French actors”</a:t>
            </a:r>
          </a:p>
          <a:p>
            <a:pPr indent="-342900" lvl="0" marL="457200" rtl="0">
              <a:spcBef>
                <a:spcPts val="0"/>
              </a:spcBef>
            </a:pPr>
            <a:r>
              <a:rPr lang="en"/>
              <a:t>Predict number of reducers in MapReduce &amp; Spark</a:t>
            </a:r>
          </a:p>
          <a:p>
            <a:pPr lvl="0">
              <a:spcBef>
                <a:spcPts val="0"/>
              </a:spcBef>
              <a:buNone/>
            </a:pPr>
            <a:r>
              <a:rPr lang="en"/>
              <a:t>“Grokking” a data set</a:t>
            </a:r>
          </a:p>
          <a:p>
            <a:pPr lvl="0" rtl="0">
              <a:spcBef>
                <a:spcPts val="0"/>
              </a:spcBef>
              <a:buNone/>
            </a:pPr>
            <a:r>
              <a:rPr lang="en"/>
              <a:t>Identifying problems in normalization, partitioning, quality</a:t>
            </a:r>
          </a:p>
          <a:p>
            <a:pPr lvl="0" rtl="0">
              <a:spcBef>
                <a:spcPts val="0"/>
              </a:spcBef>
              <a:buNone/>
            </a:pPr>
            <a:r>
              <a:rPr lang="en"/>
              <a:t>Applications in machine learning?</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Further improvements to data profiling</a:t>
            </a:r>
          </a:p>
        </p:txBody>
      </p:sp>
      <p:sp>
        <p:nvSpPr>
          <p:cNvPr id="721" name="Shape 72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342900" lvl="0" marL="457200" rtl="0">
              <a:spcBef>
                <a:spcPts val="0"/>
              </a:spcBef>
            </a:pPr>
            <a:r>
              <a:rPr lang="en"/>
              <a:t>Build sketches in parallel</a:t>
            </a:r>
          </a:p>
          <a:p>
            <a:pPr indent="-342900" lvl="0" marL="457200" rtl="0">
              <a:spcBef>
                <a:spcPts val="0"/>
              </a:spcBef>
            </a:pPr>
            <a:r>
              <a:rPr lang="en"/>
              <a:t>Run algorithm in a distributed framework (Spark or MapReduce)</a:t>
            </a:r>
          </a:p>
          <a:p>
            <a:pPr indent="-342900" lvl="0" marL="457200" rtl="0">
              <a:spcBef>
                <a:spcPts val="0"/>
              </a:spcBef>
            </a:pPr>
            <a:r>
              <a:rPr lang="en"/>
              <a:t>Compute histograms</a:t>
            </a:r>
          </a:p>
          <a:p>
            <a:pPr indent="-317500" lvl="1" marL="914400" rtl="0">
              <a:spcBef>
                <a:spcPts val="0"/>
              </a:spcBef>
            </a:pPr>
            <a:r>
              <a:rPr lang="en"/>
              <a:t>For example, Median age for male/female customers</a:t>
            </a:r>
          </a:p>
          <a:p>
            <a:pPr indent="-342900" lvl="0" marL="457200" rtl="0">
              <a:spcBef>
                <a:spcPts val="0"/>
              </a:spcBef>
            </a:pPr>
            <a:r>
              <a:rPr lang="en"/>
              <a:t>Seek out functional dependencies</a:t>
            </a:r>
          </a:p>
          <a:p>
            <a:pPr indent="-317500" lvl="1" marL="914400" rtl="0">
              <a:spcBef>
                <a:spcPts val="0"/>
              </a:spcBef>
            </a:pPr>
            <a:r>
              <a:rPr lang="en"/>
              <a:t>Once you know FDs, a lot of cardinalities are no longer “surprising”</a:t>
            </a:r>
          </a:p>
          <a:p>
            <a:pPr indent="-317500" lvl="1" marL="914400" rtl="0">
              <a:spcBef>
                <a:spcPts val="0"/>
              </a:spcBef>
            </a:pPr>
            <a:r>
              <a:rPr lang="en"/>
              <a:t>FDs occur in denormalized tables, e.g. star schemas</a:t>
            </a:r>
          </a:p>
          <a:p>
            <a:pPr indent="-342900" lvl="0" marL="457200" rtl="0">
              <a:spcBef>
                <a:spcPts val="0"/>
              </a:spcBef>
            </a:pPr>
            <a:r>
              <a:rPr lang="en"/>
              <a:t>Smarter criteria for stopping algorithm</a:t>
            </a:r>
          </a:p>
          <a:p>
            <a:pPr indent="-342900" lvl="0" marL="457200" rtl="0">
              <a:spcBef>
                <a:spcPts val="0"/>
              </a:spcBef>
            </a:pPr>
            <a:r>
              <a:rPr lang="en"/>
              <a:t>Skew/heavy hitters. Are some values much more frequent than others?</a:t>
            </a:r>
          </a:p>
          <a:p>
            <a:pPr indent="-342900" lvl="0" marL="457200" marR="0" rtl="0" algn="l">
              <a:lnSpc>
                <a:spcPct val="115000"/>
              </a:lnSpc>
              <a:spcBef>
                <a:spcPts val="0"/>
              </a:spcBef>
              <a:spcAft>
                <a:spcPts val="1600"/>
              </a:spcAft>
              <a:buClr>
                <a:schemeClr val="dk1"/>
              </a:buClr>
              <a:buSzPct val="100000"/>
              <a:buFont typeface="Roboto"/>
            </a:pPr>
            <a:r>
              <a:rPr lang="en"/>
              <a:t>Conditional cardinalities and functional dependencies</a:t>
            </a:r>
          </a:p>
          <a:p>
            <a:pPr indent="-317500" lvl="1" marL="914400" marR="0" rtl="0" algn="l">
              <a:lnSpc>
                <a:spcPct val="115000"/>
              </a:lnSpc>
              <a:spcBef>
                <a:spcPts val="0"/>
              </a:spcBef>
              <a:spcAft>
                <a:spcPts val="1600"/>
              </a:spcAft>
            </a:pPr>
            <a:r>
              <a:rPr lang="en"/>
              <a:t>Does one partition of the data behave differently from others? </a:t>
            </a:r>
            <a:r>
              <a:rPr lang="en"/>
              <a:t>(e.g. year=2005, state=LA)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Apache Calcite</a:t>
            </a:r>
          </a:p>
        </p:txBody>
      </p:sp>
      <p:sp>
        <p:nvSpPr>
          <p:cNvPr id="126" name="Shape 126"/>
          <p:cNvSpPr txBox="1"/>
          <p:nvPr>
            <p:ph idx="1" type="body"/>
          </p:nvPr>
        </p:nvSpPr>
        <p:spPr>
          <a:xfrm>
            <a:off x="387900" y="1489825"/>
            <a:ext cx="4432500" cy="3078900"/>
          </a:xfrm>
          <a:prstGeom prst="rect">
            <a:avLst/>
          </a:prstGeom>
        </p:spPr>
        <p:txBody>
          <a:bodyPr anchorCtr="0" anchor="t" bIns="91425" lIns="91425" rIns="91425" wrap="square" tIns="91425">
            <a:noAutofit/>
          </a:bodyPr>
          <a:lstStyle/>
          <a:p>
            <a:pPr lvl="0" rtl="0">
              <a:spcBef>
                <a:spcPts val="0"/>
              </a:spcBef>
              <a:buNone/>
            </a:pPr>
            <a:r>
              <a:rPr lang="en" sz="1600"/>
              <a:t>Apache top-level project since October, 2015</a:t>
            </a:r>
          </a:p>
          <a:p>
            <a:pPr lvl="0" rtl="0">
              <a:spcBef>
                <a:spcPts val="0"/>
              </a:spcBef>
              <a:spcAft>
                <a:spcPts val="0"/>
              </a:spcAft>
              <a:buNone/>
            </a:pPr>
            <a:r>
              <a:rPr lang="en" sz="1600"/>
              <a:t>Query planning framework used in many projects and products</a:t>
            </a:r>
          </a:p>
          <a:p>
            <a:pPr lvl="0" rtl="0">
              <a:spcBef>
                <a:spcPts val="0"/>
              </a:spcBef>
              <a:spcAft>
                <a:spcPts val="0"/>
              </a:spcAft>
              <a:buNone/>
            </a:pPr>
            <a:r>
              <a:t/>
            </a:r>
            <a:endParaRPr sz="1600"/>
          </a:p>
          <a:p>
            <a:pPr lvl="0" rtl="0">
              <a:spcBef>
                <a:spcPts val="0"/>
              </a:spcBef>
              <a:spcAft>
                <a:spcPts val="0"/>
              </a:spcAft>
              <a:buNone/>
            </a:pPr>
            <a:r>
              <a:rPr lang="en" sz="1600"/>
              <a:t>Also works standalone: embedded federated query engine with SQL / JDBC front end</a:t>
            </a:r>
          </a:p>
          <a:p>
            <a:pPr lvl="0" rtl="0">
              <a:spcBef>
                <a:spcPts val="0"/>
              </a:spcBef>
              <a:spcAft>
                <a:spcPts val="0"/>
              </a:spcAft>
              <a:buNone/>
            </a:pPr>
            <a:r>
              <a:t/>
            </a:r>
            <a:endParaRPr sz="1600"/>
          </a:p>
          <a:p>
            <a:pPr lvl="0" rtl="0">
              <a:spcBef>
                <a:spcPts val="0"/>
              </a:spcBef>
              <a:spcAft>
                <a:spcPts val="0"/>
              </a:spcAft>
              <a:buNone/>
            </a:pPr>
            <a:r>
              <a:rPr lang="en" sz="1600"/>
              <a:t>Apache community development model</a:t>
            </a:r>
          </a:p>
        </p:txBody>
      </p:sp>
      <p:pic>
        <p:nvPicPr>
          <p:cNvPr descr="logo.png" id="127" name="Shape 127"/>
          <p:cNvPicPr preferRelativeResize="0"/>
          <p:nvPr/>
        </p:nvPicPr>
        <p:blipFill>
          <a:blip r:embed="rId3">
            <a:alphaModFix/>
          </a:blip>
          <a:stretch>
            <a:fillRect/>
          </a:stretch>
        </p:blipFill>
        <p:spPr>
          <a:xfrm>
            <a:off x="7570916" y="319225"/>
            <a:ext cx="1246946" cy="772450"/>
          </a:xfrm>
          <a:prstGeom prst="rect">
            <a:avLst/>
          </a:prstGeom>
          <a:noFill/>
          <a:ln>
            <a:noFill/>
          </a:ln>
        </p:spPr>
      </p:pic>
      <p:pic>
        <p:nvPicPr>
          <p:cNvPr descr="Apache Calcite (1).png" id="128" name="Shape 128"/>
          <p:cNvPicPr preferRelativeResize="0"/>
          <p:nvPr/>
        </p:nvPicPr>
        <p:blipFill rotWithShape="1">
          <a:blip r:embed="rId4">
            <a:alphaModFix/>
          </a:blip>
          <a:srcRect b="2394" l="16060" r="18037" t="8905"/>
          <a:stretch/>
        </p:blipFill>
        <p:spPr>
          <a:xfrm>
            <a:off x="4962495" y="1931800"/>
            <a:ext cx="4066930" cy="307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80750" y="1764950"/>
            <a:ext cx="8222100" cy="907500"/>
          </a:xfrm>
          <a:prstGeom prst="rect">
            <a:avLst/>
          </a:prstGeom>
        </p:spPr>
        <p:txBody>
          <a:bodyPr anchorCtr="0" anchor="b" bIns="91425" lIns="91425" rIns="91425" wrap="square" tIns="91425">
            <a:noAutofit/>
          </a:bodyPr>
          <a:lstStyle/>
          <a:p>
            <a:pPr lvl="0" rtl="0" algn="l">
              <a:spcBef>
                <a:spcPts val="0"/>
              </a:spcBef>
              <a:buNone/>
            </a:pPr>
            <a:r>
              <a:rPr lang="en"/>
              <a:t>1</a:t>
            </a:r>
            <a:r>
              <a:rPr lang="en"/>
              <a:t>. Organizing data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A “simple” query</a:t>
            </a:r>
          </a:p>
        </p:txBody>
      </p:sp>
      <p:sp>
        <p:nvSpPr>
          <p:cNvPr id="139" name="Shape 139"/>
          <p:cNvSpPr txBox="1"/>
          <p:nvPr>
            <p:ph idx="1" type="body"/>
          </p:nvPr>
        </p:nvSpPr>
        <p:spPr>
          <a:xfrm>
            <a:off x="387900" y="1489825"/>
            <a:ext cx="3999900" cy="3078900"/>
          </a:xfrm>
          <a:prstGeom prst="rect">
            <a:avLst/>
          </a:prstGeom>
        </p:spPr>
        <p:txBody>
          <a:bodyPr anchorCtr="0" anchor="t" bIns="91425" lIns="91425" rIns="91425" wrap="square" tIns="91425">
            <a:noAutofit/>
          </a:bodyPr>
          <a:lstStyle/>
          <a:p>
            <a:pPr lvl="0">
              <a:spcBef>
                <a:spcPts val="0"/>
              </a:spcBef>
              <a:buNone/>
            </a:pPr>
            <a:r>
              <a:rPr b="1" lang="en" sz="1600"/>
              <a:t>D</a:t>
            </a:r>
            <a:r>
              <a:rPr b="1" lang="en" sz="1600"/>
              <a:t>ata</a:t>
            </a:r>
          </a:p>
          <a:p>
            <a:pPr indent="-330200" lvl="0" marL="457200" rtl="0">
              <a:spcBef>
                <a:spcPts val="0"/>
              </a:spcBef>
              <a:buSzPct val="100000"/>
            </a:pPr>
            <a:r>
              <a:rPr lang="en" sz="1600"/>
              <a:t>2010 </a:t>
            </a:r>
            <a:r>
              <a:rPr lang="en" sz="1600"/>
              <a:t>U.S. census</a:t>
            </a:r>
          </a:p>
          <a:p>
            <a:pPr indent="-330200" lvl="0" marL="457200" rtl="0">
              <a:spcBef>
                <a:spcPts val="0"/>
              </a:spcBef>
              <a:buSzPct val="100000"/>
            </a:pPr>
            <a:r>
              <a:rPr lang="en" sz="1600"/>
              <a:t>100 million records</a:t>
            </a:r>
          </a:p>
          <a:p>
            <a:pPr indent="-330200" lvl="0" marL="457200" rtl="0">
              <a:spcBef>
                <a:spcPts val="0"/>
              </a:spcBef>
              <a:buSzPct val="100000"/>
            </a:pPr>
            <a:r>
              <a:rPr lang="en" sz="1600"/>
              <a:t>1KB per record</a:t>
            </a:r>
          </a:p>
          <a:p>
            <a:pPr indent="-330200" lvl="0" marL="457200">
              <a:spcBef>
                <a:spcPts val="0"/>
              </a:spcBef>
              <a:buSzPct val="100000"/>
            </a:pPr>
            <a:r>
              <a:rPr lang="en" sz="1600"/>
              <a:t>100 GB total</a:t>
            </a:r>
          </a:p>
          <a:p>
            <a:pPr lvl="0">
              <a:spcBef>
                <a:spcPts val="0"/>
              </a:spcBef>
              <a:buNone/>
            </a:pPr>
            <a:r>
              <a:rPr b="1" lang="en" sz="1600"/>
              <a:t>System</a:t>
            </a:r>
          </a:p>
          <a:p>
            <a:pPr indent="-330200" lvl="0" marL="457200" rtl="0">
              <a:spcBef>
                <a:spcPts val="0"/>
              </a:spcBef>
              <a:buSzPct val="100000"/>
            </a:pPr>
            <a:r>
              <a:rPr lang="en" sz="1600"/>
              <a:t>4x SATA 3 disks</a:t>
            </a:r>
          </a:p>
          <a:p>
            <a:pPr indent="-330200" lvl="0" marL="457200" rtl="0">
              <a:spcBef>
                <a:spcPts val="0"/>
              </a:spcBef>
              <a:buSzPct val="100000"/>
            </a:pPr>
            <a:r>
              <a:rPr lang="en" sz="1600"/>
              <a:t>Total read throughput 1 </a:t>
            </a:r>
            <a:r>
              <a:rPr lang="en" sz="1800"/>
              <a:t>GB/s</a:t>
            </a:r>
          </a:p>
        </p:txBody>
      </p:sp>
      <p:sp>
        <p:nvSpPr>
          <p:cNvPr id="140" name="Shape 140"/>
          <p:cNvSpPr txBox="1"/>
          <p:nvPr>
            <p:ph idx="2" type="body"/>
          </p:nvPr>
        </p:nvSpPr>
        <p:spPr>
          <a:xfrm>
            <a:off x="4756200" y="1489825"/>
            <a:ext cx="3999900" cy="3078900"/>
          </a:xfrm>
          <a:prstGeom prst="rect">
            <a:avLst/>
          </a:prstGeom>
        </p:spPr>
        <p:txBody>
          <a:bodyPr anchorCtr="0" anchor="t" bIns="91425" lIns="91425" rIns="91425" wrap="square" tIns="91425">
            <a:noAutofit/>
          </a:bodyPr>
          <a:lstStyle/>
          <a:p>
            <a:pPr lvl="0">
              <a:spcBef>
                <a:spcPts val="0"/>
              </a:spcBef>
              <a:buNone/>
            </a:pPr>
            <a:r>
              <a:rPr b="1" lang="en" sz="1600"/>
              <a:t>Q</a:t>
            </a:r>
            <a:r>
              <a:rPr b="1" lang="en" sz="1600"/>
              <a:t>uery</a:t>
            </a:r>
          </a:p>
          <a:p>
            <a:pPr lvl="0">
              <a:spcBef>
                <a:spcPts val="0"/>
              </a:spcBef>
              <a:buNone/>
            </a:pPr>
            <a:r>
              <a:t/>
            </a:r>
            <a:endParaRPr sz="1600"/>
          </a:p>
          <a:p>
            <a:pPr lvl="0">
              <a:spcBef>
                <a:spcPts val="0"/>
              </a:spcBef>
              <a:buNone/>
            </a:pPr>
            <a:r>
              <a:t/>
            </a:r>
            <a:endParaRPr sz="1600"/>
          </a:p>
          <a:p>
            <a:pPr lvl="0">
              <a:spcBef>
                <a:spcPts val="0"/>
              </a:spcBef>
              <a:buNone/>
            </a:pPr>
            <a:r>
              <a:rPr b="1" lang="en" sz="1600"/>
              <a:t>Goal</a:t>
            </a:r>
          </a:p>
          <a:p>
            <a:pPr indent="-330200" lvl="0" marL="457200">
              <a:spcBef>
                <a:spcPts val="0"/>
              </a:spcBef>
              <a:buSzPct val="100000"/>
            </a:pPr>
            <a:r>
              <a:rPr lang="en" sz="1600"/>
              <a:t>Compute the answer to the query in under 5 seconds</a:t>
            </a:r>
          </a:p>
        </p:txBody>
      </p:sp>
      <p:sp>
        <p:nvSpPr>
          <p:cNvPr id="141" name="Shape 141"/>
          <p:cNvSpPr txBox="1"/>
          <p:nvPr/>
        </p:nvSpPr>
        <p:spPr>
          <a:xfrm>
            <a:off x="5384925" y="1948725"/>
            <a:ext cx="3467100" cy="738000"/>
          </a:xfrm>
          <a:prstGeom prst="rect">
            <a:avLst/>
          </a:prstGeom>
          <a:solidFill>
            <a:srgbClr val="F7F7F7"/>
          </a:solidFill>
          <a:ln>
            <a:noFill/>
          </a:ln>
        </p:spPr>
        <p:txBody>
          <a:bodyPr anchorCtr="0" anchor="t" bIns="91425" lIns="91425" rIns="91425" wrap="square" tIns="91425">
            <a:noAutofit/>
          </a:bodyPr>
          <a:lstStyle/>
          <a:p>
            <a:pPr lvl="0" rtl="0">
              <a:lnSpc>
                <a:spcPct val="115000"/>
              </a:lnSpc>
              <a:spcBef>
                <a:spcPts val="0"/>
              </a:spcBef>
              <a:spcAft>
                <a:spcPts val="1600"/>
              </a:spcAft>
              <a:buNone/>
            </a:pPr>
            <a:r>
              <a:rPr b="1" lang="en" sz="1600">
                <a:solidFill>
                  <a:schemeClr val="accent2"/>
                </a:solidFill>
                <a:latin typeface="Roboto Mono"/>
                <a:ea typeface="Roboto Mono"/>
                <a:cs typeface="Roboto Mono"/>
                <a:sym typeface="Roboto Mono"/>
              </a:rPr>
              <a:t>SELECT SUM</a:t>
            </a:r>
            <a:r>
              <a:rPr lang="en" sz="1600">
                <a:latin typeface="Roboto Mono"/>
                <a:ea typeface="Roboto Mono"/>
                <a:cs typeface="Roboto Mono"/>
                <a:sym typeface="Roboto Mono"/>
              </a:rPr>
              <a:t>(</a:t>
            </a:r>
            <a:r>
              <a:rPr lang="en" sz="1600">
                <a:solidFill>
                  <a:schemeClr val="accent4"/>
                </a:solidFill>
                <a:latin typeface="Roboto Mono"/>
                <a:ea typeface="Roboto Mono"/>
                <a:cs typeface="Roboto Mono"/>
                <a:sym typeface="Roboto Mono"/>
              </a:rPr>
              <a:t>householdSize</a:t>
            </a:r>
            <a:r>
              <a:rPr lang="en" sz="1600">
                <a:latin typeface="Roboto Mono"/>
                <a:ea typeface="Roboto Mono"/>
                <a:cs typeface="Roboto Mono"/>
                <a:sym typeface="Roboto Mono"/>
              </a:rPr>
              <a:t>)</a:t>
            </a:r>
            <a:br>
              <a:rPr lang="en" sz="1600">
                <a:solidFill>
                  <a:schemeClr val="accent4"/>
                </a:solidFill>
                <a:latin typeface="Roboto Mono"/>
                <a:ea typeface="Roboto Mono"/>
                <a:cs typeface="Roboto Mono"/>
                <a:sym typeface="Roboto Mono"/>
              </a:rPr>
            </a:br>
            <a:r>
              <a:rPr b="1" lang="en" sz="1600">
                <a:solidFill>
                  <a:schemeClr val="accent2"/>
                </a:solidFill>
                <a:latin typeface="Roboto Mono"/>
                <a:ea typeface="Roboto Mono"/>
                <a:cs typeface="Roboto Mono"/>
                <a:sym typeface="Roboto Mono"/>
              </a:rPr>
              <a:t>FROM</a:t>
            </a:r>
            <a:r>
              <a:rPr lang="en" sz="1600">
                <a:solidFill>
                  <a:schemeClr val="dk1"/>
                </a:solidFill>
                <a:latin typeface="Roboto Mono"/>
                <a:ea typeface="Roboto Mono"/>
                <a:cs typeface="Roboto Mono"/>
                <a:sym typeface="Roboto Mono"/>
              </a:rPr>
              <a:t> </a:t>
            </a:r>
            <a:r>
              <a:rPr lang="en" sz="1600">
                <a:solidFill>
                  <a:schemeClr val="accent4"/>
                </a:solidFill>
                <a:latin typeface="Roboto Mono"/>
                <a:ea typeface="Roboto Mono"/>
                <a:cs typeface="Roboto Mono"/>
                <a:sym typeface="Roboto Mono"/>
              </a:rPr>
              <a:t>CensusHouseholds</a:t>
            </a:r>
            <a:r>
              <a:rPr lang="en" sz="1600">
                <a:latin typeface="Roboto Mono"/>
                <a:ea typeface="Roboto Mono"/>
                <a:cs typeface="Roboto Mono"/>
                <a:sym typeface="Roboto Mono"/>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Solutions</a:t>
            </a:r>
          </a:p>
        </p:txBody>
      </p:sp>
      <p:graphicFrame>
        <p:nvGraphicFramePr>
          <p:cNvPr id="147" name="Shape 147"/>
          <p:cNvGraphicFramePr/>
          <p:nvPr/>
        </p:nvGraphicFramePr>
        <p:xfrm>
          <a:off x="387900" y="1256400"/>
          <a:ext cx="3000000" cy="3000000"/>
        </p:xfrm>
        <a:graphic>
          <a:graphicData uri="http://schemas.openxmlformats.org/drawingml/2006/table">
            <a:tbl>
              <a:tblPr>
                <a:noFill/>
                <a:tableStyleId>{F3D6271D-471E-4EEF-87E4-818BCF1F19DF}</a:tableStyleId>
              </a:tblPr>
              <a:tblGrid>
                <a:gridCol w="1841500"/>
                <a:gridCol w="5016500"/>
              </a:tblGrid>
              <a:tr h="101600">
                <a:tc>
                  <a:txBody>
                    <a:bodyPr>
                      <a:noAutofit/>
                    </a:bodyPr>
                    <a:lstStyle/>
                    <a:p>
                      <a:pPr lvl="0" rtl="0">
                        <a:spcBef>
                          <a:spcPts val="0"/>
                        </a:spcBef>
                        <a:buNone/>
                      </a:pPr>
                      <a:r>
                        <a:rPr b="1" lang="en" sz="1800">
                          <a:solidFill>
                            <a:srgbClr val="FFFFFF"/>
                          </a:solidFill>
                          <a:latin typeface="Roboto"/>
                          <a:ea typeface="Roboto"/>
                          <a:cs typeface="Roboto"/>
                          <a:sym typeface="Roboto"/>
                        </a:rPr>
                        <a:t>Sequential scan</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lang="en" sz="1800">
                          <a:solidFill>
                            <a:srgbClr val="FFFFFF"/>
                          </a:solidFill>
                          <a:latin typeface="Roboto"/>
                          <a:ea typeface="Roboto"/>
                          <a:cs typeface="Roboto"/>
                          <a:sym typeface="Roboto"/>
                        </a:rPr>
                        <a:t>Query takes 100 s (100 GB at 1 GB/s)</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r h="12700">
                <a:tc>
                  <a:txBody>
                    <a:bodyPr>
                      <a:noAutofit/>
                    </a:bodyPr>
                    <a:lstStyle/>
                    <a:p>
                      <a:pPr lvl="0" rtl="0">
                        <a:spcBef>
                          <a:spcPts val="0"/>
                        </a:spcBef>
                        <a:buNone/>
                      </a:pPr>
                      <a:r>
                        <a:rPr b="1" lang="en" sz="1800">
                          <a:solidFill>
                            <a:srgbClr val="FFFFFF"/>
                          </a:solidFill>
                          <a:latin typeface="Roboto"/>
                          <a:ea typeface="Roboto"/>
                          <a:cs typeface="Roboto"/>
                          <a:sym typeface="Roboto"/>
                        </a:rPr>
                        <a:t>Parallelize</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lang="en" sz="1800">
                          <a:solidFill>
                            <a:srgbClr val="FFFFFF"/>
                          </a:solidFill>
                          <a:latin typeface="Roboto"/>
                          <a:ea typeface="Roboto"/>
                          <a:cs typeface="Roboto"/>
                          <a:sym typeface="Roboto"/>
                        </a:rPr>
                        <a:t>Spread the data over 40 disks in 10 machines</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Query takes 10 s</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r h="12700">
                <a:tc>
                  <a:txBody>
                    <a:bodyPr>
                      <a:noAutofit/>
                    </a:bodyPr>
                    <a:lstStyle/>
                    <a:p>
                      <a:pPr lvl="0" rtl="0">
                        <a:spcBef>
                          <a:spcPts val="0"/>
                        </a:spcBef>
                        <a:buNone/>
                      </a:pPr>
                      <a:r>
                        <a:rPr b="1" lang="en" sz="1800">
                          <a:solidFill>
                            <a:srgbClr val="FFFFFF"/>
                          </a:solidFill>
                          <a:latin typeface="Roboto"/>
                          <a:ea typeface="Roboto"/>
                          <a:cs typeface="Roboto"/>
                          <a:sym typeface="Roboto"/>
                        </a:rPr>
                        <a:t>Cache</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lang="en" sz="1800">
                          <a:solidFill>
                            <a:srgbClr val="FFFFFF"/>
                          </a:solidFill>
                          <a:latin typeface="Roboto"/>
                          <a:ea typeface="Roboto"/>
                          <a:cs typeface="Roboto"/>
                          <a:sym typeface="Roboto"/>
                        </a:rPr>
                        <a:t>Keep the data in memory</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2nd query: 10 ms</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3rd  query: 10 s</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r h="12700">
                <a:tc>
                  <a:txBody>
                    <a:bodyPr>
                      <a:noAutofit/>
                    </a:bodyPr>
                    <a:lstStyle/>
                    <a:p>
                      <a:pPr lvl="0" rtl="0">
                        <a:spcBef>
                          <a:spcPts val="0"/>
                        </a:spcBef>
                        <a:buNone/>
                      </a:pPr>
                      <a:r>
                        <a:rPr b="1" lang="en" sz="1800">
                          <a:solidFill>
                            <a:srgbClr val="FFFFFF"/>
                          </a:solidFill>
                          <a:latin typeface="Roboto"/>
                          <a:ea typeface="Roboto"/>
                          <a:cs typeface="Roboto"/>
                          <a:sym typeface="Roboto"/>
                        </a:rPr>
                        <a:t>Materialize</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lang="en" sz="1800">
                          <a:solidFill>
                            <a:srgbClr val="FFFFFF"/>
                          </a:solidFill>
                          <a:latin typeface="Roboto"/>
                          <a:ea typeface="Roboto"/>
                          <a:cs typeface="Roboto"/>
                          <a:sym typeface="Roboto"/>
                        </a:rPr>
                        <a:t>Summarize the data on disk</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All queries: 100 ms</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r h="12700">
                <a:tc>
                  <a:txBody>
                    <a:bodyPr>
                      <a:noAutofit/>
                    </a:bodyPr>
                    <a:lstStyle/>
                    <a:p>
                      <a:pPr lvl="0" rtl="0">
                        <a:spcBef>
                          <a:spcPts val="0"/>
                        </a:spcBef>
                        <a:buNone/>
                      </a:pPr>
                      <a:r>
                        <a:rPr b="1" lang="en" sz="1800">
                          <a:solidFill>
                            <a:srgbClr val="FFFFFF"/>
                          </a:solidFill>
                          <a:latin typeface="Roboto"/>
                          <a:ea typeface="Roboto"/>
                          <a:cs typeface="Roboto"/>
                          <a:sym typeface="Roboto"/>
                        </a:rPr>
                        <a:t>Materialize + cache + adapt</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c>
                  <a:txBody>
                    <a:bodyPr>
                      <a:noAutofit/>
                    </a:bodyPr>
                    <a:lstStyle/>
                    <a:p>
                      <a:pPr lvl="0" rtl="0">
                        <a:spcBef>
                          <a:spcPts val="0"/>
                        </a:spcBef>
                        <a:buNone/>
                      </a:pPr>
                      <a:r>
                        <a:rPr lang="en" sz="1800">
                          <a:solidFill>
                            <a:srgbClr val="FFFFFF"/>
                          </a:solidFill>
                          <a:latin typeface="Roboto"/>
                          <a:ea typeface="Roboto"/>
                          <a:cs typeface="Roboto"/>
                          <a:sym typeface="Roboto"/>
                        </a:rPr>
                        <a:t>As above, building summaries on demand</a:t>
                      </a:r>
                    </a:p>
                  </a:txBody>
                  <a:tcPr marT="91450" marB="91450" marR="91450" marL="91450">
                    <a:lnL cap="flat" cmpd="sng" w="12700">
                      <a:solidFill>
                        <a:srgbClr val="9E9E9E">
                          <a:alpha val="0"/>
                        </a:srgbClr>
                      </a:solidFill>
                      <a:prstDash val="solid"/>
                      <a:round/>
                      <a:headEnd len="med" w="med" type="none"/>
                      <a:tailEnd len="med" w="med" type="none"/>
                    </a:lnL>
                    <a:lnR cap="flat" cmpd="sng" w="12700">
                      <a:solidFill>
                        <a:srgbClr val="9E9E9E">
                          <a:alpha val="0"/>
                        </a:srgbClr>
                      </a:solidFill>
                      <a:prstDash val="solid"/>
                      <a:round/>
                      <a:headEnd len="med" w="med" type="none"/>
                      <a:tailEnd len="med" w="med" type="none"/>
                    </a:lnR>
                    <a:lnT cap="flat" cmpd="sng" w="12700">
                      <a:solidFill>
                        <a:srgbClr val="9E9E9E">
                          <a:alpha val="0"/>
                        </a:srgbClr>
                      </a:solidFill>
                      <a:prstDash val="solid"/>
                      <a:round/>
                      <a:headEnd len="med" w="med" type="none"/>
                      <a:tailEnd len="med" w="med" type="none"/>
                    </a:lnT>
                    <a:lnB cap="flat" cmpd="sng" w="12700">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Ways of organizing data</a:t>
            </a:r>
          </a:p>
        </p:txBody>
      </p:sp>
      <p:sp>
        <p:nvSpPr>
          <p:cNvPr id="153" name="Shape 15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Format (CSV, JSON, binary)</a:t>
            </a:r>
          </a:p>
          <a:p>
            <a:pPr lvl="0">
              <a:spcBef>
                <a:spcPts val="0"/>
              </a:spcBef>
              <a:buNone/>
            </a:pPr>
            <a:r>
              <a:rPr lang="en"/>
              <a:t>Layout: row- vs. column-oriented (e.g. Parquet, ORC), cache friendly (e.g. Arrow)</a:t>
            </a:r>
          </a:p>
          <a:p>
            <a:pPr lvl="0">
              <a:spcBef>
                <a:spcPts val="0"/>
              </a:spcBef>
              <a:buNone/>
            </a:pPr>
            <a:r>
              <a:rPr lang="en"/>
              <a:t>Storage medium (disk, flash, RAM, NVRAM, ...)</a:t>
            </a:r>
          </a:p>
          <a:p>
            <a:pPr lvl="0">
              <a:spcBef>
                <a:spcPts val="0"/>
              </a:spcBef>
              <a:buNone/>
            </a:pPr>
            <a:r>
              <a:rPr lang="en"/>
              <a:t>Non-lossy copy: sorted / partitioned</a:t>
            </a:r>
          </a:p>
          <a:p>
            <a:pPr lvl="0">
              <a:spcBef>
                <a:spcPts val="0"/>
              </a:spcBef>
              <a:buNone/>
            </a:pPr>
            <a:r>
              <a:rPr lang="en"/>
              <a:t>Lossy copies of data: project, filter, aggregate, join</a:t>
            </a:r>
          </a:p>
          <a:p>
            <a:pPr lvl="0">
              <a:spcBef>
                <a:spcPts val="0"/>
              </a:spcBef>
              <a:buNone/>
            </a:pPr>
            <a:r>
              <a:rPr lang="en"/>
              <a:t>Combinations of the above</a:t>
            </a:r>
          </a:p>
          <a:p>
            <a:pPr lvl="0">
              <a:spcBef>
                <a:spcPts val="0"/>
              </a:spcBef>
              <a:buNone/>
            </a:pPr>
            <a:r>
              <a:rPr lang="en"/>
              <a:t>Logical optimizations &gt;&gt; physical optimizations</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