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67" r:id="rId7"/>
    <p:sldId id="269" r:id="rId8"/>
    <p:sldId id="270" r:id="rId9"/>
    <p:sldId id="264" r:id="rId10"/>
    <p:sldId id="271" r:id="rId11"/>
    <p:sldId id="272" r:id="rId12"/>
    <p:sldId id="265" r:id="rId13"/>
    <p:sldId id="273" r:id="rId14"/>
    <p:sldId id="261" r:id="rId15"/>
  </p:sldIdLst>
  <p:sldSz cx="24384000" cy="13716000"/>
  <p:notesSz cx="6858000" cy="9144000"/>
  <p:embeddedFontLst>
    <p:embeddedFont>
      <p:font typeface="DM Sans" panose="020B0604020202020204" charset="0"/>
      <p:regular r:id="rId17"/>
      <p:bold r:id="rId18"/>
      <p:italic r:id="rId19"/>
      <p:boldItalic r:id="rId20"/>
    </p:embeddedFont>
    <p:embeddedFont>
      <p:font typeface="DM Sans Medium" panose="020B0604020202020204" charset="0"/>
      <p:regular r:id="rId21"/>
      <p:bold r:id="rId22"/>
      <p:italic r:id="rId23"/>
      <p:boldItalic r:id="rId24"/>
    </p:embeddedFont>
    <p:embeddedFont>
      <p:font typeface="Helvetica Neue" panose="020B0604020202020204" charset="0"/>
      <p:regular r:id="rId25"/>
      <p:bold r:id="rId26"/>
      <p:italic r:id="rId27"/>
      <p:boldItalic r:id="rId28"/>
    </p:embeddedFont>
    <p:embeddedFont>
      <p:font typeface="Helvetica Neue Light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632">
          <p15:clr>
            <a:srgbClr val="9AA0A6"/>
          </p15:clr>
        </p15:guide>
        <p15:guide id="2" pos="1493">
          <p15:clr>
            <a:srgbClr val="9AA0A6"/>
          </p15:clr>
        </p15:guide>
        <p15:guide id="3" orient="horz" pos="1080">
          <p15:clr>
            <a:srgbClr val="9AA0A6"/>
          </p15:clr>
        </p15:guide>
        <p15:guide id="4" orient="horz" pos="1800">
          <p15:clr>
            <a:srgbClr val="9AA0A6"/>
          </p15:clr>
        </p15:guide>
        <p15:guide id="5" orient="horz" pos="7992">
          <p15:clr>
            <a:srgbClr val="9AA0A6"/>
          </p15:clr>
        </p15:guide>
        <p15:guide id="6" orient="horz" pos="8012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h8oP5wPsZ1F2idT0tJFHzuMlIl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B17526-266E-3248-6851-3EC5C00A725F}" v="16" dt="2021-06-29T22:04:29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7632"/>
        <p:guide pos="1493"/>
        <p:guide orient="horz" pos="1080"/>
        <p:guide orient="horz" pos="1800"/>
        <p:guide orient="horz" pos="7992"/>
        <p:guide orient="horz" pos="8012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microsoft.com/office/2015/10/relationships/revisionInfo" Target="revisionInfo.xml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customschemas.google.com/relationships/presentationmetadata" Target="metadata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ago Lima" userId="S::tlima@blueedtech.com.br::196197a0-5410-446d-8aeb-62add22b2dcd" providerId="AD" clId="Web-{31B17526-266E-3248-6851-3EC5C00A725F}"/>
    <pc:docChg chg="modSld">
      <pc:chgData name="Thiago Lima" userId="S::tlima@blueedtech.com.br::196197a0-5410-446d-8aeb-62add22b2dcd" providerId="AD" clId="Web-{31B17526-266E-3248-6851-3EC5C00A725F}" dt="2021-06-29T22:04:29.443" v="15"/>
      <pc:docMkLst>
        <pc:docMk/>
      </pc:docMkLst>
      <pc:sldChg chg="mod modShow">
        <pc:chgData name="Thiago Lima" userId="S::tlima@blueedtech.com.br::196197a0-5410-446d-8aeb-62add22b2dcd" providerId="AD" clId="Web-{31B17526-266E-3248-6851-3EC5C00A725F}" dt="2021-06-29T22:04:29.443" v="15"/>
        <pc:sldMkLst>
          <pc:docMk/>
          <pc:sldMk cId="0" sldId="256"/>
        </pc:sldMkLst>
      </pc:sldChg>
      <pc:sldChg chg="mod modShow">
        <pc:chgData name="Thiago Lima" userId="S::tlima@blueedtech.com.br::196197a0-5410-446d-8aeb-62add22b2dcd" providerId="AD" clId="Web-{31B17526-266E-3248-6851-3EC5C00A725F}" dt="2021-06-29T22:04:29.443" v="14"/>
        <pc:sldMkLst>
          <pc:docMk/>
          <pc:sldMk cId="0" sldId="257"/>
        </pc:sldMkLst>
      </pc:sldChg>
      <pc:sldChg chg="mod modShow">
        <pc:chgData name="Thiago Lima" userId="S::tlima@blueedtech.com.br::196197a0-5410-446d-8aeb-62add22b2dcd" providerId="AD" clId="Web-{31B17526-266E-3248-6851-3EC5C00A725F}" dt="2021-06-29T22:04:29.443" v="8"/>
        <pc:sldMkLst>
          <pc:docMk/>
          <pc:sldMk cId="0" sldId="261"/>
        </pc:sldMkLst>
      </pc:sldChg>
      <pc:sldChg chg="mod modShow">
        <pc:chgData name="Thiago Lima" userId="S::tlima@blueedtech.com.br::196197a0-5410-446d-8aeb-62add22b2dcd" providerId="AD" clId="Web-{31B17526-266E-3248-6851-3EC5C00A725F}" dt="2021-06-29T22:04:29.443" v="13"/>
        <pc:sldMkLst>
          <pc:docMk/>
          <pc:sldMk cId="2382957034" sldId="264"/>
        </pc:sldMkLst>
      </pc:sldChg>
      <pc:sldChg chg="mod modShow">
        <pc:chgData name="Thiago Lima" userId="S::tlima@blueedtech.com.br::196197a0-5410-446d-8aeb-62add22b2dcd" providerId="AD" clId="Web-{31B17526-266E-3248-6851-3EC5C00A725F}" dt="2021-06-29T22:04:29.443" v="10"/>
        <pc:sldMkLst>
          <pc:docMk/>
          <pc:sldMk cId="2306670252" sldId="265"/>
        </pc:sldMkLst>
      </pc:sldChg>
      <pc:sldChg chg="mod modShow">
        <pc:chgData name="Thiago Lima" userId="S::tlima@blueedtech.com.br::196197a0-5410-446d-8aeb-62add22b2dcd" providerId="AD" clId="Web-{31B17526-266E-3248-6851-3EC5C00A725F}" dt="2021-06-29T22:04:29.443" v="12"/>
        <pc:sldMkLst>
          <pc:docMk/>
          <pc:sldMk cId="667071876" sldId="271"/>
        </pc:sldMkLst>
      </pc:sldChg>
      <pc:sldChg chg="mod modShow">
        <pc:chgData name="Thiago Lima" userId="S::tlima@blueedtech.com.br::196197a0-5410-446d-8aeb-62add22b2dcd" providerId="AD" clId="Web-{31B17526-266E-3248-6851-3EC5C00A725F}" dt="2021-06-29T22:04:29.443" v="11"/>
        <pc:sldMkLst>
          <pc:docMk/>
          <pc:sldMk cId="3468358232" sldId="272"/>
        </pc:sldMkLst>
      </pc:sldChg>
      <pc:sldChg chg="mod modShow">
        <pc:chgData name="Thiago Lima" userId="S::tlima@blueedtech.com.br::196197a0-5410-446d-8aeb-62add22b2dcd" providerId="AD" clId="Web-{31B17526-266E-3248-6851-3EC5C00A725F}" dt="2021-06-29T22:04:29.443" v="9"/>
        <pc:sldMkLst>
          <pc:docMk/>
          <pc:sldMk cId="2428704784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a80a393d7_1_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gba80a393d7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py 1">
  <p:cSld name="TITLE_AND_BODY_1">
    <p:bg>
      <p:bgPr>
        <a:solidFill>
          <a:srgbClr val="3359EB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3163372" y="1502256"/>
            <a:ext cx="21005801" cy="228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3163372" y="5115638"/>
            <a:ext cx="21005801" cy="9296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/>
            </a:lvl2pPr>
            <a:lvl3pPr marL="1371600" lvl="2" indent="-228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/>
            </a:lvl3pPr>
            <a:lvl4pPr marL="1828800" lvl="3" indent="-228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/>
            </a:lvl4pPr>
            <a:lvl5pPr marL="2286000" lvl="4" indent="-228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>
            <a:spLocks noGrp="1"/>
          </p:cNvSpPr>
          <p:nvPr>
            <p:ph type="pic" idx="2"/>
          </p:nvPr>
        </p:nvSpPr>
        <p:spPr>
          <a:xfrm>
            <a:off x="9972675" y="2125132"/>
            <a:ext cx="16402050" cy="1093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35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799" cy="10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7"/>
          <p:cNvSpPr>
            <a:spLocks noGrp="1"/>
          </p:cNvSpPr>
          <p:nvPr>
            <p:ph type="pic" idx="2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7"/>
          <p:cNvSpPr>
            <a:spLocks noGrp="1"/>
          </p:cNvSpPr>
          <p:nvPr>
            <p:ph type="pic" idx="3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37"/>
          <p:cNvSpPr>
            <a:spLocks noGrp="1"/>
          </p:cNvSpPr>
          <p:nvPr>
            <p:ph type="pic" idx="4"/>
          </p:nvPr>
        </p:nvSpPr>
        <p:spPr>
          <a:xfrm>
            <a:off x="-1739900" y="-258233"/>
            <a:ext cx="20065999" cy="1337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8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  <a:defRPr sz="3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8"/>
          <p:cNvSpPr txBox="1">
            <a:spLocks noGrp="1"/>
          </p:cNvSpPr>
          <p:nvPr>
            <p:ph type="body" idx="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9"/>
          <p:cNvSpPr>
            <a:spLocks noGrp="1"/>
          </p:cNvSpPr>
          <p:nvPr>
            <p:ph type="pic" idx="2"/>
          </p:nvPr>
        </p:nvSpPr>
        <p:spPr>
          <a:xfrm>
            <a:off x="0" y="-1291579"/>
            <a:ext cx="29260800" cy="1950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3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Subtítulo">
  <p:cSld name="Título e Subtítulo"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0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py" type="tx">
  <p:cSld name="TITLE_AND_BODY">
    <p:bg>
      <p:bgPr>
        <a:solidFill>
          <a:srgbClr val="3359EB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5"/>
          <p:cNvSpPr txBox="1"/>
          <p:nvPr/>
        </p:nvSpPr>
        <p:spPr>
          <a:xfrm rot="-5400000">
            <a:off x="-248229" y="10593148"/>
            <a:ext cx="2617160" cy="43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DM Sans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the future is blue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4450" y="12269735"/>
            <a:ext cx="431800" cy="428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3">
  <p:cSld name="Blank_3">
    <p:bg>
      <p:bgPr>
        <a:solidFill>
          <a:srgbClr val="ECECEC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/>
        </p:nvSpPr>
        <p:spPr>
          <a:xfrm rot="-5400000">
            <a:off x="-248300" y="10593178"/>
            <a:ext cx="26172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359EB"/>
              </a:buClr>
              <a:buSzPts val="2000"/>
              <a:buFont typeface="DM Sans"/>
              <a:buNone/>
            </a:pPr>
            <a:r>
              <a:rPr lang="en-US" sz="2000" b="1" i="0" u="none" strike="noStrike" cap="none">
                <a:solidFill>
                  <a:srgbClr val="3359EB"/>
                </a:solidFill>
                <a:latin typeface="DM Sans"/>
                <a:ea typeface="DM Sans"/>
                <a:cs typeface="DM Sans"/>
                <a:sym typeface="DM Sans"/>
              </a:rPr>
              <a:t>the future is blue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3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5464" y="12269213"/>
            <a:ext cx="429768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_2">
    <p:bg>
      <p:bgPr>
        <a:solidFill>
          <a:srgbClr val="FF59EB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/>
        </p:nvSpPr>
        <p:spPr>
          <a:xfrm rot="-5400000">
            <a:off x="-248300" y="10593178"/>
            <a:ext cx="26172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359EB"/>
              </a:buClr>
              <a:buSzPts val="2000"/>
              <a:buFont typeface="DM Sans"/>
              <a:buNone/>
            </a:pPr>
            <a:r>
              <a:rPr lang="en-US" sz="2000" b="1" i="0" u="none" strike="noStrike" cap="none">
                <a:solidFill>
                  <a:srgbClr val="3359EB"/>
                </a:solidFill>
                <a:latin typeface="DM Sans"/>
                <a:ea typeface="DM Sans"/>
                <a:cs typeface="DM Sans"/>
                <a:sym typeface="DM Sans"/>
              </a:rPr>
              <a:t>the future is blue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5464" y="12269213"/>
            <a:ext cx="429768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bg>
      <p:bgPr>
        <a:solidFill>
          <a:srgbClr val="FFFFFF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8"/>
          <p:cNvSpPr txBox="1"/>
          <p:nvPr/>
        </p:nvSpPr>
        <p:spPr>
          <a:xfrm rot="-5400000">
            <a:off x="-248300" y="10593178"/>
            <a:ext cx="26172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359EB"/>
              </a:buClr>
              <a:buSzPts val="2000"/>
              <a:buFont typeface="DM Sans"/>
              <a:buNone/>
            </a:pPr>
            <a:r>
              <a:rPr lang="en-US" sz="2000" b="1" i="0" u="none" strike="noStrike" cap="none">
                <a:solidFill>
                  <a:srgbClr val="3359EB"/>
                </a:solidFill>
                <a:latin typeface="DM Sans"/>
                <a:ea typeface="DM Sans"/>
                <a:cs typeface="DM Sans"/>
                <a:sym typeface="DM Sans"/>
              </a:rPr>
              <a:t>the future is blue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3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5464" y="12269213"/>
            <a:ext cx="429768" cy="429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6975" y="469900"/>
            <a:ext cx="8760289" cy="127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>
            <a:spLocks noGrp="1"/>
          </p:cNvSpPr>
          <p:nvPr>
            <p:ph type="pic" idx="2"/>
          </p:nvPr>
        </p:nvSpPr>
        <p:spPr>
          <a:xfrm>
            <a:off x="2921000" y="330200"/>
            <a:ext cx="18541999" cy="920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>
            <a:spLocks noGrp="1"/>
          </p:cNvSpPr>
          <p:nvPr>
            <p:ph type="pic" idx="2"/>
          </p:nvPr>
        </p:nvSpPr>
        <p:spPr>
          <a:xfrm>
            <a:off x="8016875" y="-63500"/>
            <a:ext cx="19831050" cy="1322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  <a:defRPr sz="60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marR="0" lvl="0" indent="-498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98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98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98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98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98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98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98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98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Arial"/>
              <a:buChar char="•"/>
              <a:def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"/>
          <p:cNvPicPr preferRelativeResize="0"/>
          <p:nvPr/>
        </p:nvPicPr>
        <p:blipFill rotWithShape="1">
          <a:blip r:embed="rId3">
            <a:alphaModFix/>
          </a:blip>
          <a:srcRect l="4199" r="6451"/>
          <a:stretch/>
        </p:blipFill>
        <p:spPr>
          <a:xfrm>
            <a:off x="8057550" y="0"/>
            <a:ext cx="16355824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2154" y="1338184"/>
            <a:ext cx="3937002" cy="109170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057612" y="2545207"/>
            <a:ext cx="6214025" cy="9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pt-BR" sz="6000" b="1" i="0" u="none" strike="noStrike" cap="none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Codelab</a:t>
            </a:r>
            <a:r>
              <a:rPr lang="pt-BR" sz="60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– Dicionário / OO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br>
              <a:rPr lang="en-US" sz="60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3600" b="0" i="1" u="none" strike="noStrike" cap="non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5DCF6C2-13C4-4803-B50F-1E7AF723B5D2}"/>
              </a:ext>
            </a:extLst>
          </p:cNvPr>
          <p:cNvSpPr txBox="1"/>
          <p:nvPr/>
        </p:nvSpPr>
        <p:spPr>
          <a:xfrm>
            <a:off x="-1936137" y="8904387"/>
            <a:ext cx="12201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1">
                <a:solidFill>
                  <a:srgbClr val="FFFFFF"/>
                </a:solidFill>
                <a:latin typeface="DM Sans"/>
                <a:sym typeface="DM Sans"/>
              </a:rPr>
              <a:t>Prof. Gustavo Molina</a:t>
            </a:r>
            <a:endParaRPr lang="pt-BR" sz="3600" b="1"/>
          </a:p>
        </p:txBody>
      </p:sp>
      <p:pic>
        <p:nvPicPr>
          <p:cNvPr id="9" name="Imagem 8" descr="Uma imagem contendo Logotipo&#10;&#10;Descrição gerada automaticamente">
            <a:extLst>
              <a:ext uri="{FF2B5EF4-FFF2-40B4-BE49-F238E27FC236}">
                <a16:creationId xmlns:a16="http://schemas.microsoft.com/office/drawing/2014/main" id="{40A481AF-B0B0-4C98-A9DD-4E13B6AE9DB0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912039" y="10524443"/>
            <a:ext cx="5966825" cy="31915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6;p25">
            <a:extLst>
              <a:ext uri="{FF2B5EF4-FFF2-40B4-BE49-F238E27FC236}">
                <a16:creationId xmlns:a16="http://schemas.microsoft.com/office/drawing/2014/main" id="{BE56BB89-1DAA-466A-ADDE-B040D18E98FD}"/>
              </a:ext>
            </a:extLst>
          </p:cNvPr>
          <p:cNvSpPr txBox="1"/>
          <p:nvPr/>
        </p:nvSpPr>
        <p:spPr>
          <a:xfrm>
            <a:off x="1974777" y="-171450"/>
            <a:ext cx="19630482" cy="26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lnSpc>
                <a:spcPct val="90000"/>
              </a:lnSpc>
              <a:buSzPts val="8000"/>
            </a:pPr>
            <a:r>
              <a:rPr lang="en-US" sz="7200" b="1" err="1">
                <a:solidFill>
                  <a:srgbClr val="FFFFFF"/>
                </a:solidFill>
                <a:highlight>
                  <a:srgbClr val="3359EB"/>
                </a:highlight>
                <a:sym typeface="DM Sans"/>
              </a:rPr>
              <a:t>Resposta</a:t>
            </a:r>
            <a:r>
              <a:rPr lang="en-US" sz="7200" b="1">
                <a:solidFill>
                  <a:srgbClr val="FFFFFF"/>
                </a:solidFill>
                <a:highlight>
                  <a:srgbClr val="3359EB"/>
                </a:highlight>
                <a:sym typeface="DM Sans"/>
              </a:rPr>
              <a:t> do </a:t>
            </a:r>
            <a:r>
              <a:rPr lang="en-US" sz="7200" b="1" err="1">
                <a:solidFill>
                  <a:srgbClr val="FFFFFF"/>
                </a:solidFill>
                <a:highlight>
                  <a:srgbClr val="3359EB"/>
                </a:highlight>
                <a:sym typeface="DM Sans"/>
              </a:rPr>
              <a:t>Desafio</a:t>
            </a:r>
            <a:r>
              <a:rPr lang="en-US" sz="7200" b="1">
                <a:solidFill>
                  <a:srgbClr val="FFFFFF"/>
                </a:solidFill>
                <a:highlight>
                  <a:srgbClr val="3359EB"/>
                </a:highlight>
                <a:sym typeface="DM Sans"/>
              </a:rPr>
              <a:t> 3 </a:t>
            </a:r>
            <a:endParaRPr lang="en-US" sz="7200" b="1">
              <a:solidFill>
                <a:srgbClr val="3D58E3"/>
              </a:solidFill>
              <a:latin typeface="DM Sans"/>
            </a:endParaRP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80D0CFA2-B240-46DD-8362-FD963C69B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175" y="2114550"/>
            <a:ext cx="8053685" cy="1120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0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59FA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/>
        </p:nvSpPr>
        <p:spPr>
          <a:xfrm>
            <a:off x="3304991" y="3483136"/>
            <a:ext cx="7485600" cy="27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Font typeface="DM Sans"/>
              <a:buNone/>
            </a:pPr>
            <a:r>
              <a:rPr lang="en-US" sz="90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Por </a:t>
            </a:r>
            <a:r>
              <a:rPr lang="en-US" sz="9000" b="1" i="0" u="none" strike="noStrike" cap="none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hoje</a:t>
            </a:r>
            <a:r>
              <a:rPr lang="en-US" sz="90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é </a:t>
            </a:r>
            <a:r>
              <a:rPr lang="en-US" sz="9000" b="1" i="0" u="none" strike="noStrike" cap="none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só</a:t>
            </a:r>
            <a:r>
              <a:rPr lang="en-US" sz="90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!</a:t>
            </a:r>
            <a:br>
              <a:rPr lang="en-US" sz="90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9000" b="1" i="0" u="none" strike="noStrike" cap="none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Obrigado</a:t>
            </a:r>
            <a:r>
              <a:rPr lang="en-US" sz="90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! =)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11466" y="11607083"/>
            <a:ext cx="3932154" cy="109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6093823" y="6704112"/>
            <a:ext cx="1218764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6093823" y="6704112"/>
            <a:ext cx="1218764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819;p44">
            <a:extLst>
              <a:ext uri="{FF2B5EF4-FFF2-40B4-BE49-F238E27FC236}">
                <a16:creationId xmlns:a16="http://schemas.microsoft.com/office/drawing/2014/main" id="{30D7EEF1-6BF5-44B9-90BE-37B5C0E59215}"/>
              </a:ext>
            </a:extLst>
          </p:cNvPr>
          <p:cNvSpPr txBox="1"/>
          <p:nvPr/>
        </p:nvSpPr>
        <p:spPr>
          <a:xfrm>
            <a:off x="3424026" y="7924748"/>
            <a:ext cx="7486419" cy="47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5DDCF9"/>
              </a:buClr>
              <a:buSzPts val="3600"/>
              <a:buFont typeface="DM Sans Medium"/>
            </a:pPr>
            <a:r>
              <a:rPr lang="en-US" sz="3600">
                <a:solidFill>
                  <a:srgbClr val="5DDCF9"/>
                </a:solidFill>
                <a:latin typeface="DM Sans Medium"/>
                <a:sym typeface="DM Sans Medium"/>
              </a:rPr>
              <a:t>Gustavo Molina</a:t>
            </a:r>
            <a:endParaRPr lang="en-US" sz="3600">
              <a:solidFill>
                <a:srgbClr val="5DDCF9"/>
              </a:solidFill>
              <a:latin typeface="DM Sans Medium"/>
            </a:endParaRPr>
          </a:p>
          <a:p>
            <a:pPr marL="0" marR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DM Sans Medium"/>
              <a:buNone/>
            </a:pPr>
            <a:r>
              <a:rPr lang="en-US" sz="3600">
                <a:solidFill>
                  <a:srgbClr val="5DDCF9"/>
                </a:solidFill>
                <a:latin typeface="DM Sans Medium"/>
              </a:rPr>
              <a:t>gmolina@thefutureisblue.me</a:t>
            </a:r>
          </a:p>
          <a:p>
            <a:pPr>
              <a:lnSpc>
                <a:spcPct val="150000"/>
              </a:lnSpc>
              <a:buSzPts val="3600"/>
              <a:buFont typeface="DM Sans Medium"/>
            </a:pPr>
            <a:endParaRPr lang="en-US" sz="3600">
              <a:solidFill>
                <a:srgbClr val="5DDCF9"/>
              </a:solidFill>
              <a:latin typeface="DM Sans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5CE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a80a393d7_1_27"/>
          <p:cNvSpPr txBox="1"/>
          <p:nvPr/>
        </p:nvSpPr>
        <p:spPr>
          <a:xfrm>
            <a:off x="4035900" y="2735650"/>
            <a:ext cx="16312200" cy="87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59EB"/>
              </a:buClr>
              <a:buSzPts val="8000"/>
              <a:buFont typeface="DM Sans"/>
              <a:buNone/>
            </a:pPr>
            <a:r>
              <a:rPr lang="en-US" sz="80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Uma </a:t>
            </a:r>
            <a:r>
              <a:rPr lang="en-US" sz="8000" b="1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coisa</a:t>
            </a:r>
            <a:r>
              <a:rPr lang="en-US" sz="80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que </a:t>
            </a:r>
            <a:r>
              <a:rPr lang="en-US" sz="8000" b="1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precisamos</a:t>
            </a:r>
            <a:r>
              <a:rPr lang="en-US" sz="80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8000" b="1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treinar</a:t>
            </a:r>
            <a:r>
              <a:rPr lang="en-US" sz="80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8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(e </a:t>
            </a:r>
            <a:r>
              <a:rPr lang="en-US" sz="4800" b="1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vamos</a:t>
            </a:r>
            <a:r>
              <a:rPr lang="en-US" sz="48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800" b="1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exercer</a:t>
            </a:r>
            <a:r>
              <a:rPr lang="en-US" sz="48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800" b="1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muito</a:t>
            </a:r>
            <a:r>
              <a:rPr lang="en-US" sz="48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)</a:t>
            </a:r>
            <a:r>
              <a:rPr lang="en-US" sz="80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é </a:t>
            </a:r>
            <a:r>
              <a:rPr lang="en-US" sz="8000" b="1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nossa</a:t>
            </a:r>
            <a:r>
              <a:rPr lang="en-US" sz="80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8000" b="1" err="1">
                <a:solidFill>
                  <a:srgbClr val="FFFFFF"/>
                </a:solidFill>
                <a:highlight>
                  <a:srgbClr val="FF59EB"/>
                </a:highlight>
                <a:latin typeface="DM Sans"/>
                <a:ea typeface="DM Sans"/>
                <a:cs typeface="DM Sans"/>
                <a:sym typeface="DM Sans"/>
              </a:rPr>
              <a:t>curiosidade</a:t>
            </a:r>
            <a:r>
              <a:rPr lang="en-US" sz="80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8000" b="1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59EB"/>
              </a:buClr>
              <a:buSzPts val="8000"/>
              <a:buFont typeface="DM Sans"/>
              <a:buNone/>
            </a:pPr>
            <a:endParaRPr sz="8000" b="1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59EB"/>
              </a:buClr>
              <a:buSzPts val="8000"/>
              <a:buFont typeface="DM Sans"/>
              <a:buNone/>
            </a:pPr>
            <a:r>
              <a:rPr lang="en-US" sz="80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Uma das </a:t>
            </a:r>
            <a:r>
              <a:rPr lang="en-US" sz="8000" b="1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formas</a:t>
            </a:r>
            <a:r>
              <a:rPr lang="en-US" sz="80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de "</a:t>
            </a:r>
            <a:r>
              <a:rPr lang="en-US" sz="8000" b="1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manter</a:t>
            </a:r>
            <a:r>
              <a:rPr lang="en-US" sz="80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 </a:t>
            </a:r>
            <a:r>
              <a:rPr lang="en-US" sz="8000" b="1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roda</a:t>
            </a:r>
            <a:r>
              <a:rPr lang="en-US" sz="80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8000" b="1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girando</a:t>
            </a:r>
            <a:r>
              <a:rPr lang="en-US" sz="80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" é </a:t>
            </a:r>
            <a:r>
              <a:rPr lang="en-US" sz="8000" b="1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criar</a:t>
            </a:r>
            <a:r>
              <a:rPr lang="en-US" sz="80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um costume de</a:t>
            </a:r>
            <a:r>
              <a:rPr lang="en-US" sz="80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8000" b="1" err="1">
                <a:solidFill>
                  <a:srgbClr val="FFFFFF"/>
                </a:solidFill>
                <a:highlight>
                  <a:srgbClr val="FF59EB"/>
                </a:highlight>
                <a:latin typeface="DM Sans"/>
                <a:ea typeface="DM Sans"/>
                <a:cs typeface="DM Sans"/>
                <a:sym typeface="DM Sans"/>
              </a:rPr>
              <a:t>pesquisar</a:t>
            </a:r>
            <a:r>
              <a:rPr lang="en-US" sz="8000" b="1">
                <a:solidFill>
                  <a:srgbClr val="FFFFFF"/>
                </a:solidFill>
                <a:highlight>
                  <a:srgbClr val="FF59EB"/>
                </a:highlight>
                <a:latin typeface="DM Sans"/>
                <a:ea typeface="DM Sans"/>
                <a:cs typeface="DM Sans"/>
                <a:sym typeface="DM Sans"/>
              </a:rPr>
              <a:t> e </a:t>
            </a:r>
            <a:r>
              <a:rPr lang="en-US" sz="8000" b="1" err="1">
                <a:solidFill>
                  <a:srgbClr val="FFFFFF"/>
                </a:solidFill>
                <a:highlight>
                  <a:srgbClr val="FF59EB"/>
                </a:highlight>
                <a:latin typeface="DM Sans"/>
                <a:ea typeface="DM Sans"/>
                <a:cs typeface="DM Sans"/>
                <a:sym typeface="DM Sans"/>
              </a:rPr>
              <a:t>exercitar</a:t>
            </a:r>
            <a:r>
              <a:rPr lang="en-US" sz="80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4500" b="1" i="0" u="none" strike="noStrike" cap="non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0;g79955075c8_0_5">
            <a:extLst>
              <a:ext uri="{FF2B5EF4-FFF2-40B4-BE49-F238E27FC236}">
                <a16:creationId xmlns:a16="http://schemas.microsoft.com/office/drawing/2014/main" id="{1A397CAA-2BF8-40E2-9919-EB878E5F100B}"/>
              </a:ext>
            </a:extLst>
          </p:cNvPr>
          <p:cNvSpPr txBox="1"/>
          <p:nvPr/>
        </p:nvSpPr>
        <p:spPr>
          <a:xfrm>
            <a:off x="7795650" y="1446675"/>
            <a:ext cx="12221700" cy="1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59FA"/>
              </a:buClr>
              <a:buSzPts val="9000"/>
              <a:buFont typeface="DM Sans"/>
              <a:buNone/>
            </a:pPr>
            <a:r>
              <a:rPr lang="en-US" sz="9000" b="1">
                <a:solidFill>
                  <a:srgbClr val="3D58E3"/>
                </a:solidFill>
                <a:latin typeface="DM Sans"/>
                <a:ea typeface="DM Sans"/>
                <a:cs typeface="DM Sans"/>
                <a:sym typeface="DM Sans"/>
              </a:rPr>
              <a:t>1º  </a:t>
            </a:r>
            <a:r>
              <a:rPr lang="en-US" sz="9000" b="1" err="1">
                <a:solidFill>
                  <a:srgbClr val="FFFFFF"/>
                </a:solidFill>
                <a:highlight>
                  <a:srgbClr val="FF00FF"/>
                </a:highlight>
                <a:latin typeface="DM Sans"/>
                <a:ea typeface="DM Sans"/>
                <a:cs typeface="DM Sans"/>
                <a:sym typeface="DM Sans"/>
              </a:rPr>
              <a:t>Desafio</a:t>
            </a:r>
            <a:endParaRPr sz="1400" b="0" i="0" u="none" strike="noStrike" cap="none">
              <a:solidFill>
                <a:srgbClr val="3D58E3"/>
              </a:solidFill>
              <a:highlight>
                <a:srgbClr val="FF00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5;g79955075c8_0_5">
            <a:extLst>
              <a:ext uri="{FF2B5EF4-FFF2-40B4-BE49-F238E27FC236}">
                <a16:creationId xmlns:a16="http://schemas.microsoft.com/office/drawing/2014/main" id="{EFDC0CCD-E0D9-4F7A-B79C-6D1426C19D15}"/>
              </a:ext>
            </a:extLst>
          </p:cNvPr>
          <p:cNvSpPr/>
          <p:nvPr/>
        </p:nvSpPr>
        <p:spPr>
          <a:xfrm rot="10800000" flipH="1">
            <a:off x="3942750" y="657225"/>
            <a:ext cx="3299700" cy="2889300"/>
          </a:xfrm>
          <a:prstGeom prst="rect">
            <a:avLst/>
          </a:prstGeom>
          <a:solidFill>
            <a:srgbClr val="3D58E3"/>
          </a:solidFill>
          <a:ln w="28575" cap="flat" cmpd="sng">
            <a:solidFill>
              <a:srgbClr val="3D5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D58E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04;g79955075c8_0_5">
            <a:extLst>
              <a:ext uri="{FF2B5EF4-FFF2-40B4-BE49-F238E27FC236}">
                <a16:creationId xmlns:a16="http://schemas.microsoft.com/office/drawing/2014/main" id="{B612CC14-3BDD-45C8-9F62-DB86BE995DE4}"/>
              </a:ext>
            </a:extLst>
          </p:cNvPr>
          <p:cNvSpPr txBox="1"/>
          <p:nvPr/>
        </p:nvSpPr>
        <p:spPr>
          <a:xfrm>
            <a:off x="4524400" y="1296676"/>
            <a:ext cx="2136300" cy="1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9600">
                <a:solidFill>
                  <a:srgbClr val="FFE821"/>
                </a:solidFill>
              </a:rPr>
              <a:t>🧪</a:t>
            </a:r>
            <a:endParaRPr sz="9600" b="0" i="0" u="none" strike="noStrike" cap="none">
              <a:solidFill>
                <a:srgbClr val="FFE8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01;g79955075c8_0_5">
            <a:extLst>
              <a:ext uri="{FF2B5EF4-FFF2-40B4-BE49-F238E27FC236}">
                <a16:creationId xmlns:a16="http://schemas.microsoft.com/office/drawing/2014/main" id="{8A682FF6-39F3-478C-AC37-DCA4DB636913}"/>
              </a:ext>
            </a:extLst>
          </p:cNvPr>
          <p:cNvSpPr txBox="1"/>
          <p:nvPr/>
        </p:nvSpPr>
        <p:spPr>
          <a:xfrm>
            <a:off x="1671225" y="4727400"/>
            <a:ext cx="21041550" cy="42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pt-BR" sz="4800">
                <a:solidFill>
                  <a:srgbClr val="3359EB"/>
                </a:solidFill>
                <a:latin typeface="DM Sans"/>
                <a:ea typeface="DM Sans"/>
                <a:cs typeface="DM Sans"/>
                <a:sym typeface="DM Sans"/>
              </a:rPr>
              <a:t>Utilizando os conceitos de </a:t>
            </a:r>
            <a:r>
              <a:rPr lang="pt-BR" sz="4800" b="1">
                <a:solidFill>
                  <a:srgbClr val="FFFFFF"/>
                </a:solidFill>
                <a:highlight>
                  <a:srgbClr val="FF00FF"/>
                </a:highlight>
                <a:latin typeface="DM Sans"/>
                <a:ea typeface="DM Sans"/>
                <a:cs typeface="DM Sans"/>
                <a:sym typeface="DM Sans"/>
              </a:rPr>
              <a:t>Orientação a Objetos (OO) </a:t>
            </a:r>
            <a:r>
              <a:rPr lang="pt-BR" sz="4800">
                <a:solidFill>
                  <a:srgbClr val="3359EB"/>
                </a:solidFill>
                <a:latin typeface="DM Sans"/>
                <a:ea typeface="DM Sans"/>
                <a:cs typeface="DM Sans"/>
                <a:sym typeface="DM Sans"/>
              </a:rPr>
              <a:t>vistos na aula anterior, crie um </a:t>
            </a:r>
            <a:r>
              <a:rPr lang="pt-BR" sz="4800" b="1">
                <a:solidFill>
                  <a:srgbClr val="FFFFFF"/>
                </a:solidFill>
                <a:highlight>
                  <a:srgbClr val="FF00FF"/>
                </a:highlight>
                <a:latin typeface="DM Sans"/>
                <a:ea typeface="DM Sans"/>
                <a:cs typeface="DM Sans"/>
                <a:sym typeface="DM Sans"/>
              </a:rPr>
              <a:t>lançador de dados e moedas</a:t>
            </a:r>
            <a:r>
              <a:rPr lang="pt-BR" sz="4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pt-BR" sz="4800">
                <a:solidFill>
                  <a:srgbClr val="3359EB"/>
                </a:solidFill>
                <a:latin typeface="DM Sans"/>
                <a:ea typeface="DM Sans"/>
                <a:cs typeface="DM Sans"/>
                <a:sym typeface="DM Sans"/>
              </a:rPr>
              <a:t>em que o usuário deve escolher o objeto a ser lançado. Não esqueça que os lançamentos são feitos de </a:t>
            </a:r>
            <a:r>
              <a:rPr lang="pt-BR" sz="4800" b="1">
                <a:solidFill>
                  <a:srgbClr val="FFFFFF"/>
                </a:solidFill>
                <a:highlight>
                  <a:srgbClr val="FF00FF"/>
                </a:highlight>
                <a:latin typeface="DM Sans"/>
                <a:ea typeface="DM Sans"/>
                <a:cs typeface="DM Sans"/>
                <a:sym typeface="DM Sans"/>
              </a:rPr>
              <a:t>forma randômica.</a:t>
            </a:r>
          </a:p>
        </p:txBody>
      </p:sp>
    </p:spTree>
    <p:extLst>
      <p:ext uri="{BB962C8B-B14F-4D97-AF65-F5344CB8AC3E}">
        <p14:creationId xmlns:p14="http://schemas.microsoft.com/office/powerpoint/2010/main" val="2801559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0;g79955075c8_0_5">
            <a:extLst>
              <a:ext uri="{FF2B5EF4-FFF2-40B4-BE49-F238E27FC236}">
                <a16:creationId xmlns:a16="http://schemas.microsoft.com/office/drawing/2014/main" id="{1A397CAA-2BF8-40E2-9919-EB878E5F100B}"/>
              </a:ext>
            </a:extLst>
          </p:cNvPr>
          <p:cNvSpPr txBox="1"/>
          <p:nvPr/>
        </p:nvSpPr>
        <p:spPr>
          <a:xfrm>
            <a:off x="7795650" y="1446675"/>
            <a:ext cx="12221700" cy="1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59FA"/>
              </a:buClr>
              <a:buSzPts val="9000"/>
              <a:buFont typeface="DM Sans"/>
              <a:buNone/>
            </a:pPr>
            <a:r>
              <a:rPr lang="en-US" sz="9000" b="1">
                <a:solidFill>
                  <a:srgbClr val="3D58E3"/>
                </a:solidFill>
                <a:latin typeface="DM Sans"/>
                <a:ea typeface="DM Sans"/>
                <a:cs typeface="DM Sans"/>
                <a:sym typeface="DM Sans"/>
              </a:rPr>
              <a:t>2º  </a:t>
            </a:r>
            <a:r>
              <a:rPr lang="en-US" sz="9000" b="1" err="1">
                <a:solidFill>
                  <a:srgbClr val="FFFFFF"/>
                </a:solidFill>
                <a:highlight>
                  <a:srgbClr val="FF00FF"/>
                </a:highlight>
                <a:latin typeface="DM Sans"/>
                <a:ea typeface="DM Sans"/>
                <a:cs typeface="DM Sans"/>
                <a:sym typeface="DM Sans"/>
              </a:rPr>
              <a:t>Desafio</a:t>
            </a:r>
            <a:endParaRPr sz="1400" b="0" i="0" u="none" strike="noStrike" cap="none">
              <a:solidFill>
                <a:srgbClr val="3D58E3"/>
              </a:solidFill>
              <a:highlight>
                <a:srgbClr val="FF00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5;g79955075c8_0_5">
            <a:extLst>
              <a:ext uri="{FF2B5EF4-FFF2-40B4-BE49-F238E27FC236}">
                <a16:creationId xmlns:a16="http://schemas.microsoft.com/office/drawing/2014/main" id="{EFDC0CCD-E0D9-4F7A-B79C-6D1426C19D15}"/>
              </a:ext>
            </a:extLst>
          </p:cNvPr>
          <p:cNvSpPr/>
          <p:nvPr/>
        </p:nvSpPr>
        <p:spPr>
          <a:xfrm rot="10800000" flipH="1">
            <a:off x="3942750" y="657225"/>
            <a:ext cx="3299700" cy="2889300"/>
          </a:xfrm>
          <a:prstGeom prst="rect">
            <a:avLst/>
          </a:prstGeom>
          <a:solidFill>
            <a:srgbClr val="3D58E3"/>
          </a:solidFill>
          <a:ln w="28575" cap="flat" cmpd="sng">
            <a:solidFill>
              <a:srgbClr val="3D5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D58E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04;g79955075c8_0_5">
            <a:extLst>
              <a:ext uri="{FF2B5EF4-FFF2-40B4-BE49-F238E27FC236}">
                <a16:creationId xmlns:a16="http://schemas.microsoft.com/office/drawing/2014/main" id="{B612CC14-3BDD-45C8-9F62-DB86BE995DE4}"/>
              </a:ext>
            </a:extLst>
          </p:cNvPr>
          <p:cNvSpPr txBox="1"/>
          <p:nvPr/>
        </p:nvSpPr>
        <p:spPr>
          <a:xfrm>
            <a:off x="4524400" y="1296676"/>
            <a:ext cx="2136300" cy="1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9600">
                <a:solidFill>
                  <a:srgbClr val="FFE821"/>
                </a:solidFill>
              </a:rPr>
              <a:t>🧪</a:t>
            </a:r>
            <a:endParaRPr sz="9600" b="0" i="0" u="none" strike="noStrike" cap="none">
              <a:solidFill>
                <a:srgbClr val="FFE8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01;g79955075c8_0_5">
            <a:extLst>
              <a:ext uri="{FF2B5EF4-FFF2-40B4-BE49-F238E27FC236}">
                <a16:creationId xmlns:a16="http://schemas.microsoft.com/office/drawing/2014/main" id="{8A682FF6-39F3-478C-AC37-DCA4DB636913}"/>
              </a:ext>
            </a:extLst>
          </p:cNvPr>
          <p:cNvSpPr txBox="1"/>
          <p:nvPr/>
        </p:nvSpPr>
        <p:spPr>
          <a:xfrm>
            <a:off x="1671225" y="4727400"/>
            <a:ext cx="21041550" cy="42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pt-BR" sz="4800">
                <a:solidFill>
                  <a:srgbClr val="3359EB"/>
                </a:solidFill>
                <a:latin typeface="DM Sans"/>
                <a:ea typeface="DM Sans"/>
                <a:cs typeface="DM Sans"/>
                <a:sym typeface="DM Sans"/>
              </a:rPr>
              <a:t>Vamos aprimorar o código:  </a:t>
            </a:r>
            <a:r>
              <a:rPr lang="pt-BR" sz="4800" b="1" u="sng">
                <a:solidFill>
                  <a:srgbClr val="3359EB"/>
                </a:solidFill>
                <a:latin typeface="DM Sans"/>
                <a:ea typeface="DM Sans"/>
                <a:cs typeface="DM Sans"/>
                <a:sym typeface="DM Sans"/>
              </a:rPr>
              <a:t>cadastro de jogador de futebol.py </a:t>
            </a:r>
            <a:r>
              <a:rPr lang="pt-BR" sz="4800">
                <a:solidFill>
                  <a:srgbClr val="3359EB"/>
                </a:solidFill>
                <a:latin typeface="DM Sans"/>
                <a:ea typeface="DM Sans"/>
                <a:cs typeface="DM Sans"/>
                <a:sym typeface="DM Sans"/>
              </a:rPr>
              <a:t>que foi desenvolvido no </a:t>
            </a:r>
            <a:r>
              <a:rPr lang="pt-BR" sz="4800" b="1">
                <a:solidFill>
                  <a:srgbClr val="FFFFFF"/>
                </a:solidFill>
                <a:highlight>
                  <a:srgbClr val="FF00FF"/>
                </a:highlight>
                <a:latin typeface="DM Sans"/>
                <a:ea typeface="DM Sans"/>
                <a:cs typeface="DM Sans"/>
                <a:sym typeface="DM Sans"/>
              </a:rPr>
              <a:t>Code Lab da aula 14. </a:t>
            </a:r>
            <a:r>
              <a:rPr lang="pt-BR" sz="4800">
                <a:solidFill>
                  <a:srgbClr val="3359EB"/>
                </a:solidFill>
                <a:latin typeface="DM Sans"/>
                <a:ea typeface="DM Sans"/>
                <a:cs typeface="DM Sans"/>
                <a:sym typeface="DM Sans"/>
              </a:rPr>
              <a:t>Faça com que o seu código </a:t>
            </a:r>
            <a:r>
              <a:rPr lang="pt-BR" sz="4800" b="1">
                <a:solidFill>
                  <a:srgbClr val="FFFFFF"/>
                </a:solidFill>
                <a:highlight>
                  <a:srgbClr val="FF00FF"/>
                </a:highlight>
                <a:latin typeface="DM Sans"/>
                <a:ea typeface="DM Sans"/>
                <a:cs typeface="DM Sans"/>
                <a:sym typeface="DM Sans"/>
              </a:rPr>
              <a:t>funcione para vários jogadores</a:t>
            </a:r>
            <a:r>
              <a:rPr lang="pt-BR" sz="4800" b="1">
                <a:solidFill>
                  <a:srgbClr val="3359EB"/>
                </a:solidFill>
                <a:highlight>
                  <a:srgbClr val="FF00FF"/>
                </a:highlight>
                <a:latin typeface="DM Sans"/>
                <a:ea typeface="DM Sans"/>
                <a:cs typeface="DM Sans"/>
                <a:sym typeface="DM Sans"/>
              </a:rPr>
              <a:t>,</a:t>
            </a:r>
            <a:r>
              <a:rPr lang="pt-BR" sz="4800" b="1">
                <a:solidFill>
                  <a:srgbClr val="3359EB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pt-BR" sz="4800">
                <a:solidFill>
                  <a:srgbClr val="3359EB"/>
                </a:solidFill>
                <a:latin typeface="DM Sans"/>
                <a:ea typeface="DM Sans"/>
                <a:cs typeface="DM Sans"/>
                <a:sym typeface="DM Sans"/>
              </a:rPr>
              <a:t>incluindo um sistema de </a:t>
            </a:r>
            <a:r>
              <a:rPr lang="pt-BR" sz="4800" b="1">
                <a:solidFill>
                  <a:srgbClr val="FFFFFF"/>
                </a:solidFill>
                <a:highlight>
                  <a:srgbClr val="FF00FF"/>
                </a:highlight>
                <a:latin typeface="DM Sans"/>
                <a:ea typeface="DM Sans"/>
                <a:cs typeface="DM Sans"/>
                <a:sym typeface="DM Sans"/>
              </a:rPr>
              <a:t>visualização de detalhes</a:t>
            </a:r>
            <a:r>
              <a:rPr lang="pt-BR" sz="4800">
                <a:solidFill>
                  <a:srgbClr val="FFFFFF"/>
                </a:solidFill>
                <a:highlight>
                  <a:srgbClr val="FF00FF"/>
                </a:highlight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pt-BR" sz="4800">
                <a:solidFill>
                  <a:srgbClr val="3359EB"/>
                </a:solidFill>
                <a:latin typeface="DM Sans"/>
                <a:ea typeface="DM Sans"/>
                <a:cs typeface="DM Sans"/>
                <a:sym typeface="DM Sans"/>
              </a:rPr>
              <a:t>de </a:t>
            </a:r>
            <a:r>
              <a:rPr lang="pt-BR" sz="4800" b="1">
                <a:solidFill>
                  <a:srgbClr val="FFFFFF"/>
                </a:solidFill>
                <a:highlight>
                  <a:srgbClr val="FF00FF"/>
                </a:highlight>
                <a:latin typeface="DM Sans"/>
                <a:ea typeface="DM Sans"/>
                <a:cs typeface="DM Sans"/>
                <a:sym typeface="DM Sans"/>
              </a:rPr>
              <a:t>aproveitamento de cada jogador.</a:t>
            </a:r>
            <a:r>
              <a:rPr lang="pt-BR" sz="4800" b="1" u="sng">
                <a:solidFill>
                  <a:srgbClr val="FFFFFF"/>
                </a:solidFill>
                <a:highlight>
                  <a:srgbClr val="FF00FF"/>
                </a:highlight>
                <a:latin typeface="DM Sans"/>
                <a:ea typeface="DM Sans"/>
                <a:cs typeface="DM Sans"/>
                <a:sym typeface="DM San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0695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0;g79955075c8_0_5">
            <a:extLst>
              <a:ext uri="{FF2B5EF4-FFF2-40B4-BE49-F238E27FC236}">
                <a16:creationId xmlns:a16="http://schemas.microsoft.com/office/drawing/2014/main" id="{1A397CAA-2BF8-40E2-9919-EB878E5F100B}"/>
              </a:ext>
            </a:extLst>
          </p:cNvPr>
          <p:cNvSpPr txBox="1"/>
          <p:nvPr/>
        </p:nvSpPr>
        <p:spPr>
          <a:xfrm>
            <a:off x="7795650" y="1446675"/>
            <a:ext cx="12221700" cy="1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59FA"/>
              </a:buClr>
              <a:buSzPts val="9000"/>
              <a:buFont typeface="DM Sans"/>
              <a:buNone/>
            </a:pPr>
            <a:r>
              <a:rPr lang="en-US" sz="9000" b="1">
                <a:solidFill>
                  <a:srgbClr val="3D58E3"/>
                </a:solidFill>
                <a:latin typeface="DM Sans"/>
                <a:ea typeface="DM Sans"/>
                <a:cs typeface="DM Sans"/>
                <a:sym typeface="DM Sans"/>
              </a:rPr>
              <a:t>3º  </a:t>
            </a:r>
            <a:r>
              <a:rPr lang="en-US" sz="9000" b="1" err="1">
                <a:solidFill>
                  <a:srgbClr val="FFFFFF"/>
                </a:solidFill>
                <a:highlight>
                  <a:srgbClr val="FF00FF"/>
                </a:highlight>
                <a:latin typeface="DM Sans"/>
                <a:ea typeface="DM Sans"/>
                <a:cs typeface="DM Sans"/>
                <a:sym typeface="DM Sans"/>
              </a:rPr>
              <a:t>Desafio</a:t>
            </a:r>
            <a:endParaRPr sz="1400" b="0" i="0" u="none" strike="noStrike" cap="none">
              <a:solidFill>
                <a:srgbClr val="3D58E3"/>
              </a:solidFill>
              <a:highlight>
                <a:srgbClr val="FF00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5;g79955075c8_0_5">
            <a:extLst>
              <a:ext uri="{FF2B5EF4-FFF2-40B4-BE49-F238E27FC236}">
                <a16:creationId xmlns:a16="http://schemas.microsoft.com/office/drawing/2014/main" id="{EFDC0CCD-E0D9-4F7A-B79C-6D1426C19D15}"/>
              </a:ext>
            </a:extLst>
          </p:cNvPr>
          <p:cNvSpPr/>
          <p:nvPr/>
        </p:nvSpPr>
        <p:spPr>
          <a:xfrm rot="10800000" flipH="1">
            <a:off x="3942750" y="657225"/>
            <a:ext cx="3299700" cy="2889300"/>
          </a:xfrm>
          <a:prstGeom prst="rect">
            <a:avLst/>
          </a:prstGeom>
          <a:solidFill>
            <a:srgbClr val="3D58E3"/>
          </a:solidFill>
          <a:ln w="28575" cap="flat" cmpd="sng">
            <a:solidFill>
              <a:srgbClr val="3D5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D58E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04;g79955075c8_0_5">
            <a:extLst>
              <a:ext uri="{FF2B5EF4-FFF2-40B4-BE49-F238E27FC236}">
                <a16:creationId xmlns:a16="http://schemas.microsoft.com/office/drawing/2014/main" id="{B612CC14-3BDD-45C8-9F62-DB86BE995DE4}"/>
              </a:ext>
            </a:extLst>
          </p:cNvPr>
          <p:cNvSpPr txBox="1"/>
          <p:nvPr/>
        </p:nvSpPr>
        <p:spPr>
          <a:xfrm>
            <a:off x="4524400" y="1296676"/>
            <a:ext cx="2136300" cy="1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9600">
                <a:solidFill>
                  <a:srgbClr val="FFE821"/>
                </a:solidFill>
              </a:rPr>
              <a:t>🧪</a:t>
            </a:r>
            <a:endParaRPr sz="9600" b="0" i="0" u="none" strike="noStrike" cap="none">
              <a:solidFill>
                <a:srgbClr val="FFE8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01;g79955075c8_0_5">
            <a:extLst>
              <a:ext uri="{FF2B5EF4-FFF2-40B4-BE49-F238E27FC236}">
                <a16:creationId xmlns:a16="http://schemas.microsoft.com/office/drawing/2014/main" id="{8A682FF6-39F3-478C-AC37-DCA4DB636913}"/>
              </a:ext>
            </a:extLst>
          </p:cNvPr>
          <p:cNvSpPr txBox="1"/>
          <p:nvPr/>
        </p:nvSpPr>
        <p:spPr>
          <a:xfrm>
            <a:off x="2471325" y="5041725"/>
            <a:ext cx="21041550" cy="42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pt-BR" sz="4800">
                <a:solidFill>
                  <a:srgbClr val="0070C0"/>
                </a:solidFill>
                <a:latin typeface="DM Sans"/>
                <a:ea typeface="DM Sans"/>
                <a:cs typeface="DM Sans"/>
                <a:sym typeface="DM Sans"/>
              </a:rPr>
              <a:t>Crie uma classe que modele uma pessoa</a:t>
            </a:r>
            <a:r>
              <a:rPr lang="pt-BR" sz="4800">
                <a:solidFill>
                  <a:srgbClr val="3359EB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pt-BR" sz="4800" b="1">
                <a:solidFill>
                  <a:srgbClr val="FFFFFF"/>
                </a:solidFill>
                <a:highlight>
                  <a:srgbClr val="FF00FF"/>
                </a:highlight>
                <a:latin typeface="DM Sans"/>
                <a:ea typeface="DM Sans"/>
                <a:cs typeface="DM Sans"/>
                <a:sym typeface="DM Sans"/>
              </a:rPr>
              <a:t>a) Atributos: </a:t>
            </a:r>
            <a:r>
              <a:rPr lang="pt-BR" sz="4800">
                <a:solidFill>
                  <a:srgbClr val="0070C0"/>
                </a:solidFill>
                <a:latin typeface="DM Sans"/>
                <a:ea typeface="DM Sans"/>
                <a:cs typeface="DM Sans"/>
                <a:sym typeface="DM Sans"/>
              </a:rPr>
              <a:t>nome, idade, peso e altura.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pt-BR" sz="4800" b="1">
                <a:solidFill>
                  <a:srgbClr val="FFFFFF"/>
                </a:solidFill>
                <a:highlight>
                  <a:srgbClr val="FF00FF"/>
                </a:highlight>
                <a:latin typeface="DM Sans"/>
                <a:ea typeface="DM Sans"/>
                <a:cs typeface="DM Sans"/>
                <a:sym typeface="DM Sans"/>
              </a:rPr>
              <a:t>b) Métodos: </a:t>
            </a:r>
            <a:r>
              <a:rPr lang="pt-BR" sz="4800">
                <a:solidFill>
                  <a:srgbClr val="0070C0"/>
                </a:solidFill>
                <a:latin typeface="DM Sans"/>
                <a:ea typeface="DM Sans"/>
                <a:cs typeface="DM Sans"/>
                <a:sym typeface="DM Sans"/>
              </a:rPr>
              <a:t>envelhecer, engordar, emagrecer, crescer.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pt-BR" sz="4800">
                <a:solidFill>
                  <a:srgbClr val="0070C0"/>
                </a:solidFill>
                <a:latin typeface="DM Sans"/>
                <a:ea typeface="DM Sans"/>
                <a:cs typeface="DM Sans"/>
                <a:sym typeface="DM Sans"/>
              </a:rPr>
              <a:t>Por padrão, a cada ano que a pessoa envelhece, sendo a idade dela menor que 21 anos, ela deve crescer 0,5 cm</a:t>
            </a:r>
          </a:p>
        </p:txBody>
      </p:sp>
    </p:spTree>
    <p:extLst>
      <p:ext uri="{BB962C8B-B14F-4D97-AF65-F5344CB8AC3E}">
        <p14:creationId xmlns:p14="http://schemas.microsoft.com/office/powerpoint/2010/main" val="146127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6;p25">
            <a:extLst>
              <a:ext uri="{FF2B5EF4-FFF2-40B4-BE49-F238E27FC236}">
                <a16:creationId xmlns:a16="http://schemas.microsoft.com/office/drawing/2014/main" id="{BE56BB89-1DAA-466A-ADDE-B040D18E98FD}"/>
              </a:ext>
            </a:extLst>
          </p:cNvPr>
          <p:cNvSpPr txBox="1"/>
          <p:nvPr/>
        </p:nvSpPr>
        <p:spPr>
          <a:xfrm>
            <a:off x="1974777" y="685800"/>
            <a:ext cx="19630482" cy="26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lnSpc>
                <a:spcPct val="90000"/>
              </a:lnSpc>
              <a:buSzPts val="8000"/>
            </a:pPr>
            <a:r>
              <a:rPr lang="en-US" sz="8000" b="1" err="1">
                <a:solidFill>
                  <a:srgbClr val="FFFFFF"/>
                </a:solidFill>
                <a:highlight>
                  <a:srgbClr val="3359EB"/>
                </a:highlight>
                <a:sym typeface="DM Sans"/>
              </a:rPr>
              <a:t>Resposta</a:t>
            </a:r>
            <a:r>
              <a:rPr lang="en-US" sz="8000" b="1">
                <a:solidFill>
                  <a:srgbClr val="FFFFFF"/>
                </a:solidFill>
                <a:highlight>
                  <a:srgbClr val="3359EB"/>
                </a:highlight>
                <a:sym typeface="DM Sans"/>
              </a:rPr>
              <a:t> do </a:t>
            </a:r>
            <a:r>
              <a:rPr lang="en-US" sz="8000" b="1" err="1">
                <a:solidFill>
                  <a:srgbClr val="FFFFFF"/>
                </a:solidFill>
                <a:highlight>
                  <a:srgbClr val="3359EB"/>
                </a:highlight>
                <a:sym typeface="DM Sans"/>
              </a:rPr>
              <a:t>Desafio</a:t>
            </a:r>
            <a:r>
              <a:rPr lang="en-US" sz="8000" b="1">
                <a:solidFill>
                  <a:srgbClr val="FFFFFF"/>
                </a:solidFill>
                <a:highlight>
                  <a:srgbClr val="3359EB"/>
                </a:highlight>
                <a:sym typeface="DM Sans"/>
              </a:rPr>
              <a:t> 1 </a:t>
            </a:r>
            <a:endParaRPr lang="en-US" sz="8000" b="1">
              <a:solidFill>
                <a:srgbClr val="3D58E3"/>
              </a:solidFill>
              <a:latin typeface="DM Sans"/>
            </a:endParaRP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CF819552-3C8B-4F9B-ABCD-3947C5852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616" y="3419944"/>
            <a:ext cx="11120768" cy="935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57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6;p25">
            <a:extLst>
              <a:ext uri="{FF2B5EF4-FFF2-40B4-BE49-F238E27FC236}">
                <a16:creationId xmlns:a16="http://schemas.microsoft.com/office/drawing/2014/main" id="{BE56BB89-1DAA-466A-ADDE-B040D18E98FD}"/>
              </a:ext>
            </a:extLst>
          </p:cNvPr>
          <p:cNvSpPr txBox="1"/>
          <p:nvPr/>
        </p:nvSpPr>
        <p:spPr>
          <a:xfrm>
            <a:off x="1974777" y="685800"/>
            <a:ext cx="19630482" cy="26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lnSpc>
                <a:spcPct val="90000"/>
              </a:lnSpc>
              <a:buSzPts val="8000"/>
            </a:pPr>
            <a:r>
              <a:rPr lang="en-US" sz="8000" b="1" err="1">
                <a:solidFill>
                  <a:srgbClr val="FFFFFF"/>
                </a:solidFill>
                <a:highlight>
                  <a:srgbClr val="3359EB"/>
                </a:highlight>
                <a:sym typeface="DM Sans"/>
              </a:rPr>
              <a:t>Resposta</a:t>
            </a:r>
            <a:r>
              <a:rPr lang="en-US" sz="8000" b="1">
                <a:solidFill>
                  <a:srgbClr val="FFFFFF"/>
                </a:solidFill>
                <a:highlight>
                  <a:srgbClr val="3359EB"/>
                </a:highlight>
                <a:sym typeface="DM Sans"/>
              </a:rPr>
              <a:t> do </a:t>
            </a:r>
            <a:r>
              <a:rPr lang="en-US" sz="8000" b="1" err="1">
                <a:solidFill>
                  <a:srgbClr val="FFFFFF"/>
                </a:solidFill>
                <a:highlight>
                  <a:srgbClr val="3359EB"/>
                </a:highlight>
                <a:sym typeface="DM Sans"/>
              </a:rPr>
              <a:t>Desafio</a:t>
            </a:r>
            <a:r>
              <a:rPr lang="en-US" sz="8000" b="1">
                <a:solidFill>
                  <a:srgbClr val="FFFFFF"/>
                </a:solidFill>
                <a:highlight>
                  <a:srgbClr val="3359EB"/>
                </a:highlight>
                <a:sym typeface="DM Sans"/>
              </a:rPr>
              <a:t> 1 </a:t>
            </a:r>
            <a:endParaRPr lang="en-US" sz="8000" b="1">
              <a:solidFill>
                <a:srgbClr val="3D58E3"/>
              </a:solidFill>
              <a:latin typeface="DM Sans"/>
            </a:endParaRP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1460F517-1461-4E02-B0A6-41E28C5BA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705" y="3628849"/>
            <a:ext cx="12844595" cy="852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71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6;p25">
            <a:extLst>
              <a:ext uri="{FF2B5EF4-FFF2-40B4-BE49-F238E27FC236}">
                <a16:creationId xmlns:a16="http://schemas.microsoft.com/office/drawing/2014/main" id="{BE56BB89-1DAA-466A-ADDE-B040D18E98FD}"/>
              </a:ext>
            </a:extLst>
          </p:cNvPr>
          <p:cNvSpPr txBox="1"/>
          <p:nvPr/>
        </p:nvSpPr>
        <p:spPr>
          <a:xfrm>
            <a:off x="1974777" y="314325"/>
            <a:ext cx="19630482" cy="26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lnSpc>
                <a:spcPct val="90000"/>
              </a:lnSpc>
              <a:buSzPts val="8000"/>
            </a:pPr>
            <a:r>
              <a:rPr lang="en-US" sz="8000" b="1" err="1">
                <a:solidFill>
                  <a:srgbClr val="FFFFFF"/>
                </a:solidFill>
                <a:highlight>
                  <a:srgbClr val="3359EB"/>
                </a:highlight>
                <a:sym typeface="DM Sans"/>
              </a:rPr>
              <a:t>Resposta</a:t>
            </a:r>
            <a:r>
              <a:rPr lang="en-US" sz="8000" b="1">
                <a:solidFill>
                  <a:srgbClr val="FFFFFF"/>
                </a:solidFill>
                <a:highlight>
                  <a:srgbClr val="3359EB"/>
                </a:highlight>
                <a:sym typeface="DM Sans"/>
              </a:rPr>
              <a:t> do </a:t>
            </a:r>
            <a:r>
              <a:rPr lang="en-US" sz="8000" b="1" err="1">
                <a:solidFill>
                  <a:srgbClr val="FFFFFF"/>
                </a:solidFill>
                <a:highlight>
                  <a:srgbClr val="3359EB"/>
                </a:highlight>
                <a:sym typeface="DM Sans"/>
              </a:rPr>
              <a:t>Desafio</a:t>
            </a:r>
            <a:r>
              <a:rPr lang="en-US" sz="8000" b="1">
                <a:solidFill>
                  <a:srgbClr val="FFFFFF"/>
                </a:solidFill>
                <a:highlight>
                  <a:srgbClr val="3359EB"/>
                </a:highlight>
                <a:sym typeface="DM Sans"/>
              </a:rPr>
              <a:t> 2 </a:t>
            </a:r>
            <a:endParaRPr lang="en-US" sz="8000" b="1">
              <a:solidFill>
                <a:srgbClr val="3D58E3"/>
              </a:solidFill>
              <a:latin typeface="DM Sans"/>
            </a:endParaRP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EDC76060-76E1-411C-B2CE-ED45E8A53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090" y="2611199"/>
            <a:ext cx="12725819" cy="1076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5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6;p25">
            <a:extLst>
              <a:ext uri="{FF2B5EF4-FFF2-40B4-BE49-F238E27FC236}">
                <a16:creationId xmlns:a16="http://schemas.microsoft.com/office/drawing/2014/main" id="{BE56BB89-1DAA-466A-ADDE-B040D18E98FD}"/>
              </a:ext>
            </a:extLst>
          </p:cNvPr>
          <p:cNvSpPr txBox="1"/>
          <p:nvPr/>
        </p:nvSpPr>
        <p:spPr>
          <a:xfrm>
            <a:off x="1974777" y="685800"/>
            <a:ext cx="19630482" cy="26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lnSpc>
                <a:spcPct val="90000"/>
              </a:lnSpc>
              <a:buSzPts val="8000"/>
            </a:pPr>
            <a:r>
              <a:rPr lang="en-US" sz="8000" b="1" err="1">
                <a:solidFill>
                  <a:srgbClr val="FFFFFF"/>
                </a:solidFill>
                <a:highlight>
                  <a:srgbClr val="3359EB"/>
                </a:highlight>
                <a:sym typeface="DM Sans"/>
              </a:rPr>
              <a:t>Resposta</a:t>
            </a:r>
            <a:r>
              <a:rPr lang="en-US" sz="8000" b="1">
                <a:solidFill>
                  <a:srgbClr val="FFFFFF"/>
                </a:solidFill>
                <a:highlight>
                  <a:srgbClr val="3359EB"/>
                </a:highlight>
                <a:sym typeface="DM Sans"/>
              </a:rPr>
              <a:t> do </a:t>
            </a:r>
            <a:r>
              <a:rPr lang="en-US" sz="8000" b="1" err="1">
                <a:solidFill>
                  <a:srgbClr val="FFFFFF"/>
                </a:solidFill>
                <a:highlight>
                  <a:srgbClr val="3359EB"/>
                </a:highlight>
                <a:sym typeface="DM Sans"/>
              </a:rPr>
              <a:t>Desafio</a:t>
            </a:r>
            <a:r>
              <a:rPr lang="en-US" sz="8000" b="1">
                <a:solidFill>
                  <a:srgbClr val="FFFFFF"/>
                </a:solidFill>
                <a:highlight>
                  <a:srgbClr val="3359EB"/>
                </a:highlight>
                <a:sym typeface="DM Sans"/>
              </a:rPr>
              <a:t> 2 </a:t>
            </a:r>
            <a:endParaRPr lang="en-US" sz="8000" b="1">
              <a:solidFill>
                <a:srgbClr val="3D58E3"/>
              </a:solidFill>
              <a:latin typeface="DM Sans"/>
            </a:endParaRP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5729795C-792E-408E-9AFA-B0E9EAA72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497" y="3297000"/>
            <a:ext cx="16151006" cy="887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70252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000000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49B8EC3F5A39B489E9E8BA86978EA96" ma:contentTypeVersion="11" ma:contentTypeDescription="Crie um novo documento." ma:contentTypeScope="" ma:versionID="1346635d57ec465e7cc4b9b24cfcab57">
  <xsd:schema xmlns:xsd="http://www.w3.org/2001/XMLSchema" xmlns:xs="http://www.w3.org/2001/XMLSchema" xmlns:p="http://schemas.microsoft.com/office/2006/metadata/properties" xmlns:ns2="5ce4c760-5938-49f2-aafb-8c64752ae7b0" xmlns:ns3="e7858614-71fa-4b47-932d-96ec510b7b8c" targetNamespace="http://schemas.microsoft.com/office/2006/metadata/properties" ma:root="true" ma:fieldsID="da531e52e14eb1d507c0fa5670f37b0a" ns2:_="" ns3:_="">
    <xsd:import namespace="5ce4c760-5938-49f2-aafb-8c64752ae7b0"/>
    <xsd:import namespace="e7858614-71fa-4b47-932d-96ec510b7b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e4c760-5938-49f2-aafb-8c64752ae7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858614-71fa-4b47-932d-96ec510b7b8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80DF86-5ACE-4D8F-BF96-CBAD17AFFDBB}"/>
</file>

<file path=customXml/itemProps2.xml><?xml version="1.0" encoding="utf-8"?>
<ds:datastoreItem xmlns:ds="http://schemas.openxmlformats.org/officeDocument/2006/customXml" ds:itemID="{ED35816A-109C-4E32-94E3-C5F560784F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F5C978-1CC3-4B9B-AF57-57C882AE587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11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Graziele Cestarolli Ortega</dc:creator>
  <cp:revision>1</cp:revision>
  <dcterms:modified xsi:type="dcterms:W3CDTF">2021-06-29T22:04:45Z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0x010100049B8EC3F5A39B489E9E8BA86978EA96</vt:lpwstr>
  </property>
</Properties>
</file>