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DM Sans Medium"/>
      <p:regular r:id="rId13"/>
      <p:bold r:id="rId14"/>
      <p:italic r:id="rId15"/>
      <p:boldItalic r:id="rId16"/>
    </p:embeddedFont>
    <p:embeddedFont>
      <p:font typeface="Helvetica Neue"/>
      <p:regular r:id="rId17"/>
      <p:bold r:id="rId18"/>
      <p:italic r:id="rId19"/>
      <p:boldItalic r:id="rId20"/>
    </p:embeddedFont>
    <p:embeddedFont>
      <p:font typeface="Helvetica Neue Light"/>
      <p:regular r:id="rId21"/>
      <p:bold r:id="rId22"/>
      <p:italic r:id="rId23"/>
      <p:boldItalic r:id="rId24"/>
    </p:embeddedFont>
    <p:embeddedFont>
      <p:font typeface="DM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22" Type="http://schemas.openxmlformats.org/officeDocument/2006/relationships/font" Target="fonts/HelveticaNeueLight-bold.fntdata"/><Relationship Id="rId21" Type="http://schemas.openxmlformats.org/officeDocument/2006/relationships/font" Target="fonts/HelveticaNeueLight-regular.fntdata"/><Relationship Id="rId24" Type="http://schemas.openxmlformats.org/officeDocument/2006/relationships/font" Target="fonts/HelveticaNeueLight-boldItalic.fntdata"/><Relationship Id="rId23" Type="http://schemas.openxmlformats.org/officeDocument/2006/relationships/font" Target="fonts/HelveticaNeue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DMSans-bold.fntdata"/><Relationship Id="rId25" Type="http://schemas.openxmlformats.org/officeDocument/2006/relationships/font" Target="fonts/DMSans-regular.fntdata"/><Relationship Id="rId28" Type="http://schemas.openxmlformats.org/officeDocument/2006/relationships/font" Target="fonts/DMSans-boldItalic.fntdata"/><Relationship Id="rId27" Type="http://schemas.openxmlformats.org/officeDocument/2006/relationships/font" Target="fonts/DMSans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DMSansMedium-regular.fntdata"/><Relationship Id="rId12" Type="http://schemas.openxmlformats.org/officeDocument/2006/relationships/slide" Target="slides/slide6.xml"/><Relationship Id="rId15" Type="http://schemas.openxmlformats.org/officeDocument/2006/relationships/font" Target="fonts/DMSansMedium-italic.fntdata"/><Relationship Id="rId14" Type="http://schemas.openxmlformats.org/officeDocument/2006/relationships/font" Target="fonts/DMSansMedium-bold.fntdata"/><Relationship Id="rId17" Type="http://schemas.openxmlformats.org/officeDocument/2006/relationships/font" Target="fonts/HelveticaNeue-regular.fntdata"/><Relationship Id="rId16" Type="http://schemas.openxmlformats.org/officeDocument/2006/relationships/font" Target="fonts/DMSansMedium-boldItalic.fntdata"/><Relationship Id="rId19" Type="http://schemas.openxmlformats.org/officeDocument/2006/relationships/font" Target="fonts/HelveticaNeue-italic.fntdata"/><Relationship Id="rId18" Type="http://schemas.openxmlformats.org/officeDocument/2006/relationships/font" Target="fonts/HelveticaNeu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291e14e12_2_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e291e14e12_2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291e14e12_2_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e291e14e12_2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291e14e12_2_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e291e14e12_2_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291e14e12_2_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e291e14e12_2_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291e14e12_2_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e291e14e12_2_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291e14e12_2_1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e291e14e12_2_1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py 1">
  <p:cSld name="TITLE_AND_BODY_1">
    <p:bg>
      <p:bgPr>
        <a:solidFill>
          <a:srgbClr val="3359EB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py" type="tx">
  <p:cSld name="TITLE_AND_BODY">
    <p:bg>
      <p:bgPr>
        <a:solidFill>
          <a:srgbClr val="3359EB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/>
        </p:nvSpPr>
        <p:spPr>
          <a:xfrm rot="-5400000">
            <a:off x="-93086" y="3972430"/>
            <a:ext cx="981435" cy="16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1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</a:pPr>
            <a:r>
              <a:rPr b="1" i="0" lang="pt-BR" sz="8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the future is blue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6669" y="4601151"/>
            <a:ext cx="161925" cy="160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3">
  <p:cSld name="Blank_3">
    <p:bg>
      <p:bgPr>
        <a:solidFill>
          <a:srgbClr val="ECECEC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/>
        </p:nvSpPr>
        <p:spPr>
          <a:xfrm rot="-5400000">
            <a:off x="-93112" y="3972442"/>
            <a:ext cx="981450" cy="161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1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359EB"/>
              </a:buClr>
              <a:buSzPts val="800"/>
              <a:buFont typeface="DM Sans"/>
              <a:buNone/>
            </a:pPr>
            <a:r>
              <a:rPr b="1" i="0" lang="pt-BR" sz="800" u="none" cap="none" strike="noStrike">
                <a:solidFill>
                  <a:srgbClr val="3359EB"/>
                </a:solidFill>
                <a:latin typeface="DM Sans"/>
                <a:ea typeface="DM Sans"/>
                <a:cs typeface="DM Sans"/>
                <a:sym typeface="DM Sans"/>
              </a:rPr>
              <a:t>the future is blue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4484637" y="4905375"/>
            <a:ext cx="169987" cy="172912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1" name="Google Shape;6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7049" y="4600955"/>
            <a:ext cx="161163" cy="161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>
  <p:cSld name="Blank_2">
    <p:bg>
      <p:bgPr>
        <a:solidFill>
          <a:srgbClr val="FF59EB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/>
        </p:nvSpPr>
        <p:spPr>
          <a:xfrm rot="-5400000">
            <a:off x="-93112" y="3972442"/>
            <a:ext cx="981450" cy="161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1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359EB"/>
              </a:buClr>
              <a:buSzPts val="800"/>
              <a:buFont typeface="DM Sans"/>
              <a:buNone/>
            </a:pPr>
            <a:r>
              <a:rPr b="1" i="0" lang="pt-BR" sz="800" u="none" cap="none" strike="noStrike">
                <a:solidFill>
                  <a:srgbClr val="3359EB"/>
                </a:solidFill>
                <a:latin typeface="DM Sans"/>
                <a:ea typeface="DM Sans"/>
                <a:cs typeface="DM Sans"/>
                <a:sym typeface="DM Sans"/>
              </a:rPr>
              <a:t>the future is blue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7049" y="4600955"/>
            <a:ext cx="161163" cy="161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/>
        </p:nvSpPr>
        <p:spPr>
          <a:xfrm rot="-5400000">
            <a:off x="-93112" y="3972442"/>
            <a:ext cx="981450" cy="161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1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359EB"/>
              </a:buClr>
              <a:buSzPts val="800"/>
              <a:buFont typeface="DM Sans"/>
              <a:buNone/>
            </a:pPr>
            <a:r>
              <a:rPr b="1" i="0" lang="pt-BR" sz="800" u="none" cap="none" strike="noStrike">
                <a:solidFill>
                  <a:srgbClr val="3359EB"/>
                </a:solidFill>
                <a:latin typeface="DM Sans"/>
                <a:ea typeface="DM Sans"/>
                <a:cs typeface="DM Sans"/>
                <a:sym typeface="DM Sans"/>
              </a:rPr>
              <a:t>the future is blue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4484637" y="4905375"/>
            <a:ext cx="169987" cy="172912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8" name="Google Shape;6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7049" y="4600955"/>
            <a:ext cx="161163" cy="161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66" y="176213"/>
            <a:ext cx="3285108" cy="47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>
            <a:off x="666750" y="862013"/>
            <a:ext cx="7810500" cy="1743075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" type="body"/>
          </p:nvPr>
        </p:nvSpPr>
        <p:spPr>
          <a:xfrm>
            <a:off x="666750" y="2652713"/>
            <a:ext cx="7810500" cy="595312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  <a:defRPr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  <a:defRPr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  <a:defRPr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  <a:defRPr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  <a:defRPr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4484637" y="4905375"/>
            <a:ext cx="169964" cy="172897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>
  <p:cSld name="Photo - Horizontal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/>
          <p:nvPr>
            <p:ph idx="2" type="pic"/>
          </p:nvPr>
        </p:nvSpPr>
        <p:spPr>
          <a:xfrm>
            <a:off x="1095375" y="123825"/>
            <a:ext cx="6953250" cy="3452813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20"/>
          <p:cNvSpPr txBox="1"/>
          <p:nvPr>
            <p:ph type="title"/>
          </p:nvPr>
        </p:nvSpPr>
        <p:spPr>
          <a:xfrm>
            <a:off x="238125" y="3567113"/>
            <a:ext cx="8667750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238125" y="4291013"/>
            <a:ext cx="8667750" cy="595312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  <a:defRPr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  <a:defRPr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  <a:defRPr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  <a:defRPr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  <a:defRPr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4484637" y="4905375"/>
            <a:ext cx="169964" cy="172897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>
  <p:cSld name="Title - Cent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666750" y="1700213"/>
            <a:ext cx="7810500" cy="1743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4484637" y="4905375"/>
            <a:ext cx="169964" cy="172897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Photo - Vertical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/>
          <p:nvPr>
            <p:ph idx="2" type="pic"/>
          </p:nvPr>
        </p:nvSpPr>
        <p:spPr>
          <a:xfrm>
            <a:off x="3006328" y="-23812"/>
            <a:ext cx="7436644" cy="4957763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22"/>
          <p:cNvSpPr txBox="1"/>
          <p:nvPr>
            <p:ph type="title"/>
          </p:nvPr>
        </p:nvSpPr>
        <p:spPr>
          <a:xfrm>
            <a:off x="619125" y="357188"/>
            <a:ext cx="3833813" cy="2081212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None/>
              <a:defRPr sz="23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" type="body"/>
          </p:nvPr>
        </p:nvSpPr>
        <p:spPr>
          <a:xfrm>
            <a:off x="619125" y="2447925"/>
            <a:ext cx="3833813" cy="2147887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  <a:defRPr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  <a:defRPr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  <a:defRPr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  <a:defRPr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  <a:defRPr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2" type="sldNum"/>
          </p:nvPr>
        </p:nvSpPr>
        <p:spPr>
          <a:xfrm>
            <a:off x="4484637" y="4905375"/>
            <a:ext cx="169964" cy="172897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/>
          <p:nvPr>
            <p:ph type="title"/>
          </p:nvPr>
        </p:nvSpPr>
        <p:spPr>
          <a:xfrm>
            <a:off x="633413" y="133350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2" type="sldNum"/>
          </p:nvPr>
        </p:nvSpPr>
        <p:spPr>
          <a:xfrm>
            <a:off x="4484637" y="4905375"/>
            <a:ext cx="169964" cy="172897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/>
          <p:nvPr>
            <p:ph type="title"/>
          </p:nvPr>
        </p:nvSpPr>
        <p:spPr>
          <a:xfrm>
            <a:off x="1186265" y="563346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" type="body"/>
          </p:nvPr>
        </p:nvSpPr>
        <p:spPr>
          <a:xfrm>
            <a:off x="1186265" y="1918364"/>
            <a:ext cx="7877175" cy="348615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4484637" y="4905375"/>
            <a:ext cx="169964" cy="172897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/>
          <p:nvPr>
            <p:ph idx="2" type="pic"/>
          </p:nvPr>
        </p:nvSpPr>
        <p:spPr>
          <a:xfrm>
            <a:off x="3739753" y="796925"/>
            <a:ext cx="6150769" cy="4100513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5"/>
          <p:cNvSpPr txBox="1"/>
          <p:nvPr>
            <p:ph type="title"/>
          </p:nvPr>
        </p:nvSpPr>
        <p:spPr>
          <a:xfrm>
            <a:off x="633413" y="133350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633413" y="1181100"/>
            <a:ext cx="3833813" cy="3486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•"/>
              <a:defRPr sz="1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•"/>
              <a:defRPr sz="1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•"/>
              <a:defRPr sz="1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•"/>
              <a:defRPr sz="1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•"/>
              <a:defRPr sz="1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4484637" y="4905375"/>
            <a:ext cx="169964" cy="172897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idx="1" type="body"/>
          </p:nvPr>
        </p:nvSpPr>
        <p:spPr>
          <a:xfrm>
            <a:off x="633413" y="666750"/>
            <a:ext cx="7877175" cy="3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1pPr>
            <a:lvl2pPr indent="-27940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2" type="sldNum"/>
          </p:nvPr>
        </p:nvSpPr>
        <p:spPr>
          <a:xfrm>
            <a:off x="4484637" y="4905375"/>
            <a:ext cx="169964" cy="172897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7"/>
          <p:cNvSpPr/>
          <p:nvPr>
            <p:ph idx="2" type="pic"/>
          </p:nvPr>
        </p:nvSpPr>
        <p:spPr>
          <a:xfrm>
            <a:off x="5734050" y="2576513"/>
            <a:ext cx="3128963" cy="2085975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7"/>
          <p:cNvSpPr/>
          <p:nvPr>
            <p:ph idx="3" type="pic"/>
          </p:nvPr>
        </p:nvSpPr>
        <p:spPr>
          <a:xfrm>
            <a:off x="5743575" y="357188"/>
            <a:ext cx="3114675" cy="207645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27"/>
          <p:cNvSpPr/>
          <p:nvPr>
            <p:ph idx="4" type="pic"/>
          </p:nvPr>
        </p:nvSpPr>
        <p:spPr>
          <a:xfrm>
            <a:off x="-652462" y="-96837"/>
            <a:ext cx="7524750" cy="50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4484637" y="4905375"/>
            <a:ext cx="169964" cy="172897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/>
          <p:nvPr>
            <p:ph idx="1" type="body"/>
          </p:nvPr>
        </p:nvSpPr>
        <p:spPr>
          <a:xfrm>
            <a:off x="895350" y="3357563"/>
            <a:ext cx="7358063" cy="21957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  <a:defRPr i="1" sz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940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/>
        </p:txBody>
      </p:sp>
      <p:sp>
        <p:nvSpPr>
          <p:cNvPr id="109" name="Google Shape;109;p28"/>
          <p:cNvSpPr txBox="1"/>
          <p:nvPr>
            <p:ph idx="2" type="body"/>
          </p:nvPr>
        </p:nvSpPr>
        <p:spPr>
          <a:xfrm>
            <a:off x="895350" y="2278856"/>
            <a:ext cx="7358063" cy="309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940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/>
        </p:txBody>
      </p:sp>
      <p:sp>
        <p:nvSpPr>
          <p:cNvPr id="110" name="Google Shape;110;p28"/>
          <p:cNvSpPr txBox="1"/>
          <p:nvPr>
            <p:ph idx="12" type="sldNum"/>
          </p:nvPr>
        </p:nvSpPr>
        <p:spPr>
          <a:xfrm>
            <a:off x="4484637" y="4905375"/>
            <a:ext cx="169964" cy="172897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9"/>
          <p:cNvSpPr/>
          <p:nvPr>
            <p:ph idx="2" type="pic"/>
          </p:nvPr>
        </p:nvSpPr>
        <p:spPr>
          <a:xfrm>
            <a:off x="0" y="-484342"/>
            <a:ext cx="1097280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29"/>
          <p:cNvSpPr txBox="1"/>
          <p:nvPr>
            <p:ph idx="12" type="sldNum"/>
          </p:nvPr>
        </p:nvSpPr>
        <p:spPr>
          <a:xfrm>
            <a:off x="4484637" y="4905375"/>
            <a:ext cx="169964" cy="172897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Subtítulo">
  <p:cSld name="Título e Subtítulo"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0"/>
          <p:cNvSpPr txBox="1"/>
          <p:nvPr>
            <p:ph type="title"/>
          </p:nvPr>
        </p:nvSpPr>
        <p:spPr>
          <a:xfrm>
            <a:off x="666750" y="862013"/>
            <a:ext cx="7810500" cy="1743075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116" name="Google Shape;116;p30"/>
          <p:cNvSpPr txBox="1"/>
          <p:nvPr>
            <p:ph idx="1" type="body"/>
          </p:nvPr>
        </p:nvSpPr>
        <p:spPr>
          <a:xfrm>
            <a:off x="666750" y="2652713"/>
            <a:ext cx="7810500" cy="595312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/>
        </p:txBody>
      </p:sp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4484637" y="4905375"/>
            <a:ext cx="169964" cy="172897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33413" y="133350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33413" y="1181100"/>
            <a:ext cx="7877175" cy="3486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84637" y="4905375"/>
            <a:ext cx="169964" cy="172897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31"/>
          <p:cNvPicPr preferRelativeResize="0"/>
          <p:nvPr/>
        </p:nvPicPr>
        <p:blipFill rotWithShape="1">
          <a:blip r:embed="rId3">
            <a:alphaModFix/>
          </a:blip>
          <a:srcRect b="0" l="4199" r="6451" t="0"/>
          <a:stretch/>
        </p:blipFill>
        <p:spPr>
          <a:xfrm>
            <a:off x="3021581" y="0"/>
            <a:ext cx="613343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23" name="Google Shape;12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058" y="501819"/>
            <a:ext cx="1476376" cy="40939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1"/>
          <p:cNvSpPr txBox="1"/>
          <p:nvPr/>
        </p:nvSpPr>
        <p:spPr>
          <a:xfrm>
            <a:off x="396605" y="954453"/>
            <a:ext cx="2330259" cy="345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pt-BR" sz="23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Codelab – Dicionário / OO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br>
              <a:rPr b="1" i="0" lang="pt-BR" sz="23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b="0" i="1" sz="14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5" name="Google Shape;125;p31"/>
          <p:cNvSpPr txBox="1"/>
          <p:nvPr/>
        </p:nvSpPr>
        <p:spPr>
          <a:xfrm>
            <a:off x="-726051" y="3339145"/>
            <a:ext cx="4575571" cy="242374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Prof. Gustavo Molina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ma imagem contendo Logotipo&#10;&#10;Descrição gerada automaticamente" id="126" name="Google Shape;126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2015" y="3946666"/>
            <a:ext cx="2237559" cy="1196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945CE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2"/>
          <p:cNvSpPr txBox="1"/>
          <p:nvPr/>
        </p:nvSpPr>
        <p:spPr>
          <a:xfrm>
            <a:off x="1513463" y="1025869"/>
            <a:ext cx="6117075" cy="3289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59EB"/>
              </a:buClr>
              <a:buSzPts val="3000"/>
              <a:buFont typeface="DM Sans"/>
              <a:buNone/>
            </a:pPr>
            <a:r>
              <a:rPr b="1" i="0" lang="pt-BR" sz="30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Uma coisa que precisamos treinar </a:t>
            </a:r>
            <a:r>
              <a:rPr b="1" i="0" lang="pt-BR" sz="18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(e vamos exercer muito)</a:t>
            </a:r>
            <a:r>
              <a:rPr b="1" i="0" lang="pt-BR" sz="30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é nossa </a:t>
            </a:r>
            <a:r>
              <a:rPr b="1" i="0" lang="pt-BR" sz="3000" u="none" cap="none" strike="noStrike">
                <a:solidFill>
                  <a:srgbClr val="FFFFFF"/>
                </a:solidFill>
                <a:highlight>
                  <a:srgbClr val="FF59EB"/>
                </a:highlight>
                <a:latin typeface="DM Sans"/>
                <a:ea typeface="DM Sans"/>
                <a:cs typeface="DM Sans"/>
                <a:sym typeface="DM Sans"/>
              </a:rPr>
              <a:t>curiosidade</a:t>
            </a:r>
            <a:r>
              <a:rPr b="1" i="0" lang="pt-BR" sz="30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b="1" i="0" sz="30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59EB"/>
              </a:buClr>
              <a:buSzPts val="3000"/>
              <a:buFont typeface="DM Sans"/>
              <a:buNone/>
            </a:pPr>
            <a:r>
              <a:t/>
            </a:r>
            <a:endParaRPr b="1" i="0" sz="30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59EB"/>
              </a:buClr>
              <a:buSzPts val="3000"/>
              <a:buFont typeface="DM Sans"/>
              <a:buNone/>
            </a:pPr>
            <a:r>
              <a:rPr b="1" i="0" lang="pt-BR" sz="30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Uma das formas de "manter a roda girando" é criar um costume de </a:t>
            </a:r>
            <a:r>
              <a:rPr b="1" i="0" lang="pt-BR" sz="3000" u="none" cap="none" strike="noStrike">
                <a:solidFill>
                  <a:srgbClr val="FFFFFF"/>
                </a:solidFill>
                <a:highlight>
                  <a:srgbClr val="FF59EB"/>
                </a:highlight>
                <a:latin typeface="DM Sans"/>
                <a:ea typeface="DM Sans"/>
                <a:cs typeface="DM Sans"/>
                <a:sym typeface="DM Sans"/>
              </a:rPr>
              <a:t>pesquisar e exercitar</a:t>
            </a:r>
            <a:r>
              <a:rPr b="1" i="0" lang="pt-BR" sz="30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b="1" i="0" sz="17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3"/>
          <p:cNvSpPr txBox="1"/>
          <p:nvPr/>
        </p:nvSpPr>
        <p:spPr>
          <a:xfrm>
            <a:off x="2923369" y="542503"/>
            <a:ext cx="4583138" cy="595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59FA"/>
              </a:buClr>
              <a:buSzPts val="3400"/>
              <a:buFont typeface="DM Sans"/>
              <a:buNone/>
            </a:pPr>
            <a:r>
              <a:rPr b="1" i="0" lang="pt-BR" sz="3400" u="none" cap="none" strike="noStrike">
                <a:solidFill>
                  <a:srgbClr val="3D58E3"/>
                </a:solidFill>
                <a:latin typeface="DM Sans"/>
                <a:ea typeface="DM Sans"/>
                <a:cs typeface="DM Sans"/>
                <a:sym typeface="DM Sans"/>
              </a:rPr>
              <a:t>1º  </a:t>
            </a:r>
            <a:r>
              <a:rPr b="1" i="0" lang="pt-BR" sz="3400" u="none" cap="none" strike="noStrike">
                <a:solidFill>
                  <a:srgbClr val="FFFFFF"/>
                </a:solidFill>
                <a:highlight>
                  <a:srgbClr val="FF00FF"/>
                </a:highlight>
                <a:latin typeface="DM Sans"/>
                <a:ea typeface="DM Sans"/>
                <a:cs typeface="DM Sans"/>
                <a:sym typeface="DM Sans"/>
              </a:rPr>
              <a:t>Desafio</a:t>
            </a:r>
            <a:endParaRPr b="0" i="0" sz="500" u="none" cap="none" strike="noStrike">
              <a:solidFill>
                <a:srgbClr val="3D58E3"/>
              </a:solidFill>
              <a:highlight>
                <a:srgbClr val="FF00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3"/>
          <p:cNvSpPr/>
          <p:nvPr/>
        </p:nvSpPr>
        <p:spPr>
          <a:xfrm flipH="1" rot="10800000">
            <a:off x="1478531" y="246459"/>
            <a:ext cx="1237388" cy="1083488"/>
          </a:xfrm>
          <a:prstGeom prst="rect">
            <a:avLst/>
          </a:prstGeom>
          <a:solidFill>
            <a:srgbClr val="3D58E3"/>
          </a:solidFill>
          <a:ln cap="flat" cmpd="sng" w="28575">
            <a:solidFill>
              <a:srgbClr val="3D58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3D58E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3"/>
          <p:cNvSpPr txBox="1"/>
          <p:nvPr/>
        </p:nvSpPr>
        <p:spPr>
          <a:xfrm>
            <a:off x="1696650" y="486253"/>
            <a:ext cx="801113" cy="595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3600" u="none" cap="none" strike="noStrike">
                <a:solidFill>
                  <a:srgbClr val="FFE821"/>
                </a:solidFill>
                <a:latin typeface="Arial"/>
                <a:ea typeface="Arial"/>
                <a:cs typeface="Arial"/>
                <a:sym typeface="Arial"/>
              </a:rPr>
              <a:t>🧪</a:t>
            </a:r>
            <a:endParaRPr b="0" i="0" sz="3600" u="none" cap="none" strike="noStrike">
              <a:solidFill>
                <a:srgbClr val="FFE8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3"/>
          <p:cNvSpPr txBox="1"/>
          <p:nvPr/>
        </p:nvSpPr>
        <p:spPr>
          <a:xfrm>
            <a:off x="626709" y="1772775"/>
            <a:ext cx="7890581" cy="1597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1800" u="none" cap="none" strike="noStrike">
                <a:solidFill>
                  <a:srgbClr val="3359EB"/>
                </a:solidFill>
                <a:latin typeface="DM Sans"/>
                <a:ea typeface="DM Sans"/>
                <a:cs typeface="DM Sans"/>
                <a:sym typeface="DM Sans"/>
              </a:rPr>
              <a:t>Utilizando os conceitos de </a:t>
            </a:r>
            <a:r>
              <a:rPr b="1" i="0" lang="pt-BR" sz="1800" u="none" cap="none" strike="noStrike">
                <a:solidFill>
                  <a:srgbClr val="FFFFFF"/>
                </a:solidFill>
                <a:highlight>
                  <a:srgbClr val="FF00FF"/>
                </a:highlight>
                <a:latin typeface="DM Sans"/>
                <a:ea typeface="DM Sans"/>
                <a:cs typeface="DM Sans"/>
                <a:sym typeface="DM Sans"/>
              </a:rPr>
              <a:t>Orientação a Objetos (OO) </a:t>
            </a:r>
            <a:r>
              <a:rPr b="0" i="0" lang="pt-BR" sz="1800" u="none" cap="none" strike="noStrike">
                <a:solidFill>
                  <a:srgbClr val="3359EB"/>
                </a:solidFill>
                <a:latin typeface="DM Sans"/>
                <a:ea typeface="DM Sans"/>
                <a:cs typeface="DM Sans"/>
                <a:sym typeface="DM Sans"/>
              </a:rPr>
              <a:t>vistos na aula anterior, crie um </a:t>
            </a:r>
            <a:r>
              <a:rPr b="1" i="0" lang="pt-BR" sz="1800" u="none" cap="none" strike="noStrike">
                <a:solidFill>
                  <a:srgbClr val="FFFFFF"/>
                </a:solidFill>
                <a:highlight>
                  <a:srgbClr val="FF00FF"/>
                </a:highlight>
                <a:latin typeface="DM Sans"/>
                <a:ea typeface="DM Sans"/>
                <a:cs typeface="DM Sans"/>
                <a:sym typeface="DM Sans"/>
              </a:rPr>
              <a:t>lançador de dados e moedas</a:t>
            </a:r>
            <a:r>
              <a:rPr b="0" i="0" lang="pt-BR" sz="18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b="0" i="0" lang="pt-BR" sz="1800" u="none" cap="none" strike="noStrike">
                <a:solidFill>
                  <a:srgbClr val="3359EB"/>
                </a:solidFill>
                <a:latin typeface="DM Sans"/>
                <a:ea typeface="DM Sans"/>
                <a:cs typeface="DM Sans"/>
                <a:sym typeface="DM Sans"/>
              </a:rPr>
              <a:t>em que o usuário deve escolher o objeto a ser lançado. Não esqueça que os lançamentos são feitos de </a:t>
            </a:r>
            <a:r>
              <a:rPr b="1" i="0" lang="pt-BR" sz="1800" u="none" cap="none" strike="noStrike">
                <a:solidFill>
                  <a:srgbClr val="FFFFFF"/>
                </a:solidFill>
                <a:highlight>
                  <a:srgbClr val="FF00FF"/>
                </a:highlight>
                <a:latin typeface="DM Sans"/>
                <a:ea typeface="DM Sans"/>
                <a:cs typeface="DM Sans"/>
                <a:sym typeface="DM Sans"/>
              </a:rPr>
              <a:t>forma randômica.</a:t>
            </a:r>
            <a:endParaRPr sz="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4"/>
          <p:cNvSpPr txBox="1"/>
          <p:nvPr/>
        </p:nvSpPr>
        <p:spPr>
          <a:xfrm>
            <a:off x="2923369" y="542503"/>
            <a:ext cx="4583138" cy="595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59FA"/>
              </a:buClr>
              <a:buSzPts val="3400"/>
              <a:buFont typeface="DM Sans"/>
              <a:buNone/>
            </a:pPr>
            <a:r>
              <a:rPr b="1" i="0" lang="pt-BR" sz="3400" u="none" cap="none" strike="noStrike">
                <a:solidFill>
                  <a:srgbClr val="3D58E3"/>
                </a:solidFill>
                <a:latin typeface="DM Sans"/>
                <a:ea typeface="DM Sans"/>
                <a:cs typeface="DM Sans"/>
                <a:sym typeface="DM Sans"/>
              </a:rPr>
              <a:t>2º  </a:t>
            </a:r>
            <a:r>
              <a:rPr b="1" i="0" lang="pt-BR" sz="3400" u="none" cap="none" strike="noStrike">
                <a:solidFill>
                  <a:srgbClr val="FFFFFF"/>
                </a:solidFill>
                <a:highlight>
                  <a:srgbClr val="FF00FF"/>
                </a:highlight>
                <a:latin typeface="DM Sans"/>
                <a:ea typeface="DM Sans"/>
                <a:cs typeface="DM Sans"/>
                <a:sym typeface="DM Sans"/>
              </a:rPr>
              <a:t>Desafio</a:t>
            </a:r>
            <a:endParaRPr b="0" i="0" sz="500" u="none" cap="none" strike="noStrike">
              <a:solidFill>
                <a:srgbClr val="3D58E3"/>
              </a:solidFill>
              <a:highlight>
                <a:srgbClr val="FF00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4"/>
          <p:cNvSpPr/>
          <p:nvPr/>
        </p:nvSpPr>
        <p:spPr>
          <a:xfrm flipH="1" rot="10800000">
            <a:off x="1478531" y="246459"/>
            <a:ext cx="1237388" cy="1083488"/>
          </a:xfrm>
          <a:prstGeom prst="rect">
            <a:avLst/>
          </a:prstGeom>
          <a:solidFill>
            <a:srgbClr val="3D58E3"/>
          </a:solidFill>
          <a:ln cap="flat" cmpd="sng" w="28575">
            <a:solidFill>
              <a:srgbClr val="3D58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3D58E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4"/>
          <p:cNvSpPr txBox="1"/>
          <p:nvPr/>
        </p:nvSpPr>
        <p:spPr>
          <a:xfrm>
            <a:off x="1696650" y="486253"/>
            <a:ext cx="801113" cy="595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3600" u="none" cap="none" strike="noStrike">
                <a:solidFill>
                  <a:srgbClr val="FFE821"/>
                </a:solidFill>
                <a:latin typeface="Arial"/>
                <a:ea typeface="Arial"/>
                <a:cs typeface="Arial"/>
                <a:sym typeface="Arial"/>
              </a:rPr>
              <a:t>🧪</a:t>
            </a:r>
            <a:endParaRPr b="0" i="0" sz="3600" u="none" cap="none" strike="noStrike">
              <a:solidFill>
                <a:srgbClr val="FFE8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4"/>
          <p:cNvSpPr txBox="1"/>
          <p:nvPr/>
        </p:nvSpPr>
        <p:spPr>
          <a:xfrm>
            <a:off x="626709" y="1772775"/>
            <a:ext cx="7890581" cy="1597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1800" u="none" cap="none" strike="noStrike">
                <a:solidFill>
                  <a:srgbClr val="3359EB"/>
                </a:solidFill>
                <a:latin typeface="DM Sans"/>
                <a:ea typeface="DM Sans"/>
                <a:cs typeface="DM Sans"/>
                <a:sym typeface="DM Sans"/>
              </a:rPr>
              <a:t>Vamos aprimorar o código:  </a:t>
            </a:r>
            <a:r>
              <a:rPr b="1" i="0" lang="pt-BR" sz="1800" u="sng" cap="none" strike="noStrike">
                <a:solidFill>
                  <a:srgbClr val="3359EB"/>
                </a:solidFill>
                <a:latin typeface="DM Sans"/>
                <a:ea typeface="DM Sans"/>
                <a:cs typeface="DM Sans"/>
                <a:sym typeface="DM Sans"/>
              </a:rPr>
              <a:t>cadastro de jogador de futebol.py </a:t>
            </a:r>
            <a:r>
              <a:rPr b="0" i="0" lang="pt-BR" sz="1800" u="none" cap="none" strike="noStrike">
                <a:solidFill>
                  <a:srgbClr val="3359EB"/>
                </a:solidFill>
                <a:latin typeface="DM Sans"/>
                <a:ea typeface="DM Sans"/>
                <a:cs typeface="DM Sans"/>
                <a:sym typeface="DM Sans"/>
              </a:rPr>
              <a:t>que foi desenvolvido no </a:t>
            </a:r>
            <a:r>
              <a:rPr b="1" i="0" lang="pt-BR" sz="1800" u="none" cap="none" strike="noStrike">
                <a:solidFill>
                  <a:srgbClr val="FFFFFF"/>
                </a:solidFill>
                <a:highlight>
                  <a:srgbClr val="FF00FF"/>
                </a:highlight>
                <a:latin typeface="DM Sans"/>
                <a:ea typeface="DM Sans"/>
                <a:cs typeface="DM Sans"/>
                <a:sym typeface="DM Sans"/>
              </a:rPr>
              <a:t>Code Lab da aula 14. </a:t>
            </a:r>
            <a:r>
              <a:rPr b="0" i="0" lang="pt-BR" sz="1800" u="none" cap="none" strike="noStrike">
                <a:solidFill>
                  <a:srgbClr val="3359EB"/>
                </a:solidFill>
                <a:latin typeface="DM Sans"/>
                <a:ea typeface="DM Sans"/>
                <a:cs typeface="DM Sans"/>
                <a:sym typeface="DM Sans"/>
              </a:rPr>
              <a:t>Faça com que o seu código </a:t>
            </a:r>
            <a:r>
              <a:rPr b="1" i="0" lang="pt-BR" sz="1800" u="none" cap="none" strike="noStrike">
                <a:solidFill>
                  <a:srgbClr val="FFFFFF"/>
                </a:solidFill>
                <a:highlight>
                  <a:srgbClr val="FF00FF"/>
                </a:highlight>
                <a:latin typeface="DM Sans"/>
                <a:ea typeface="DM Sans"/>
                <a:cs typeface="DM Sans"/>
                <a:sym typeface="DM Sans"/>
              </a:rPr>
              <a:t>funcione para vários jogadores</a:t>
            </a:r>
            <a:r>
              <a:rPr b="1" i="0" lang="pt-BR" sz="1800" u="none" cap="none" strike="noStrike">
                <a:solidFill>
                  <a:srgbClr val="3359EB"/>
                </a:solidFill>
                <a:highlight>
                  <a:srgbClr val="FF00FF"/>
                </a:highlight>
                <a:latin typeface="DM Sans"/>
                <a:ea typeface="DM Sans"/>
                <a:cs typeface="DM Sans"/>
                <a:sym typeface="DM Sans"/>
              </a:rPr>
              <a:t>,</a:t>
            </a:r>
            <a:r>
              <a:rPr b="1" i="0" lang="pt-BR" sz="1800" u="none" cap="none" strike="noStrike">
                <a:solidFill>
                  <a:srgbClr val="3359EB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b="0" i="0" lang="pt-BR" sz="1800" u="none" cap="none" strike="noStrike">
                <a:solidFill>
                  <a:srgbClr val="3359EB"/>
                </a:solidFill>
                <a:latin typeface="DM Sans"/>
                <a:ea typeface="DM Sans"/>
                <a:cs typeface="DM Sans"/>
                <a:sym typeface="DM Sans"/>
              </a:rPr>
              <a:t>incluindo um sistema de </a:t>
            </a:r>
            <a:r>
              <a:rPr b="1" i="0" lang="pt-BR" sz="1800" u="none" cap="none" strike="noStrike">
                <a:solidFill>
                  <a:srgbClr val="FFFFFF"/>
                </a:solidFill>
                <a:highlight>
                  <a:srgbClr val="FF00FF"/>
                </a:highlight>
                <a:latin typeface="DM Sans"/>
                <a:ea typeface="DM Sans"/>
                <a:cs typeface="DM Sans"/>
                <a:sym typeface="DM Sans"/>
              </a:rPr>
              <a:t>visualização de detalhes</a:t>
            </a:r>
            <a:r>
              <a:rPr b="0" i="0" lang="pt-BR" sz="1800" u="none" cap="none" strike="noStrike">
                <a:solidFill>
                  <a:srgbClr val="FFFFFF"/>
                </a:solidFill>
                <a:highlight>
                  <a:srgbClr val="FF00FF"/>
                </a:highlight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b="0" i="0" lang="pt-BR" sz="1800" u="none" cap="none" strike="noStrike">
                <a:solidFill>
                  <a:srgbClr val="3359EB"/>
                </a:solidFill>
                <a:latin typeface="DM Sans"/>
                <a:ea typeface="DM Sans"/>
                <a:cs typeface="DM Sans"/>
                <a:sym typeface="DM Sans"/>
              </a:rPr>
              <a:t>de </a:t>
            </a:r>
            <a:r>
              <a:rPr b="1" i="0" lang="pt-BR" sz="1800" u="none" cap="none" strike="noStrike">
                <a:solidFill>
                  <a:srgbClr val="FFFFFF"/>
                </a:solidFill>
                <a:highlight>
                  <a:srgbClr val="FF00FF"/>
                </a:highlight>
                <a:latin typeface="DM Sans"/>
                <a:ea typeface="DM Sans"/>
                <a:cs typeface="DM Sans"/>
                <a:sym typeface="DM Sans"/>
              </a:rPr>
              <a:t>aproveitamento de cada jogador.</a:t>
            </a:r>
            <a:r>
              <a:rPr b="1" i="0" lang="pt-BR" sz="1800" u="sng" cap="none" strike="noStrike">
                <a:solidFill>
                  <a:srgbClr val="FFFFFF"/>
                </a:solidFill>
                <a:highlight>
                  <a:srgbClr val="FF00FF"/>
                </a:highlight>
                <a:latin typeface="DM Sans"/>
                <a:ea typeface="DM Sans"/>
                <a:cs typeface="DM Sans"/>
                <a:sym typeface="DM Sans"/>
              </a:rPr>
              <a:t> </a:t>
            </a:r>
            <a:endParaRPr sz="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5"/>
          <p:cNvSpPr txBox="1"/>
          <p:nvPr/>
        </p:nvSpPr>
        <p:spPr>
          <a:xfrm>
            <a:off x="2923369" y="542503"/>
            <a:ext cx="4583138" cy="595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59FA"/>
              </a:buClr>
              <a:buSzPts val="3400"/>
              <a:buFont typeface="DM Sans"/>
              <a:buNone/>
            </a:pPr>
            <a:r>
              <a:rPr b="1" i="0" lang="pt-BR" sz="3400" u="none" cap="none" strike="noStrike">
                <a:solidFill>
                  <a:srgbClr val="3D58E3"/>
                </a:solidFill>
                <a:latin typeface="DM Sans"/>
                <a:ea typeface="DM Sans"/>
                <a:cs typeface="DM Sans"/>
                <a:sym typeface="DM Sans"/>
              </a:rPr>
              <a:t>3º  </a:t>
            </a:r>
            <a:r>
              <a:rPr b="1" i="0" lang="pt-BR" sz="3400" u="none" cap="none" strike="noStrike">
                <a:solidFill>
                  <a:srgbClr val="FFFFFF"/>
                </a:solidFill>
                <a:highlight>
                  <a:srgbClr val="FF00FF"/>
                </a:highlight>
                <a:latin typeface="DM Sans"/>
                <a:ea typeface="DM Sans"/>
                <a:cs typeface="DM Sans"/>
                <a:sym typeface="DM Sans"/>
              </a:rPr>
              <a:t>Desafio</a:t>
            </a:r>
            <a:endParaRPr b="0" i="0" sz="500" u="none" cap="none" strike="noStrike">
              <a:solidFill>
                <a:srgbClr val="3D58E3"/>
              </a:solidFill>
              <a:highlight>
                <a:srgbClr val="FF00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5"/>
          <p:cNvSpPr/>
          <p:nvPr/>
        </p:nvSpPr>
        <p:spPr>
          <a:xfrm flipH="1" rot="10800000">
            <a:off x="1478531" y="246459"/>
            <a:ext cx="1237388" cy="1083488"/>
          </a:xfrm>
          <a:prstGeom prst="rect">
            <a:avLst/>
          </a:prstGeom>
          <a:solidFill>
            <a:srgbClr val="3D58E3"/>
          </a:solidFill>
          <a:ln cap="flat" cmpd="sng" w="28575">
            <a:solidFill>
              <a:srgbClr val="3D58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3D58E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5"/>
          <p:cNvSpPr txBox="1"/>
          <p:nvPr/>
        </p:nvSpPr>
        <p:spPr>
          <a:xfrm>
            <a:off x="1696650" y="486253"/>
            <a:ext cx="801113" cy="595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3600" u="none" cap="none" strike="noStrike">
                <a:solidFill>
                  <a:srgbClr val="FFE821"/>
                </a:solidFill>
                <a:latin typeface="Arial"/>
                <a:ea typeface="Arial"/>
                <a:cs typeface="Arial"/>
                <a:sym typeface="Arial"/>
              </a:rPr>
              <a:t>🧪</a:t>
            </a:r>
            <a:endParaRPr b="0" i="0" sz="3600" u="none" cap="none" strike="noStrike">
              <a:solidFill>
                <a:srgbClr val="FFE8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5"/>
          <p:cNvSpPr txBox="1"/>
          <p:nvPr/>
        </p:nvSpPr>
        <p:spPr>
          <a:xfrm>
            <a:off x="926747" y="1890647"/>
            <a:ext cx="7890581" cy="1597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1800" u="none" cap="none" strike="noStrike">
                <a:solidFill>
                  <a:srgbClr val="0070C0"/>
                </a:solidFill>
                <a:latin typeface="DM Sans"/>
                <a:ea typeface="DM Sans"/>
                <a:cs typeface="DM Sans"/>
                <a:sym typeface="DM Sans"/>
              </a:rPr>
              <a:t>Crie uma classe que modele uma pessoa</a:t>
            </a:r>
            <a:r>
              <a:rPr b="0" i="0" lang="pt-BR" sz="1800" u="none" cap="none" strike="noStrike">
                <a:solidFill>
                  <a:srgbClr val="3359EB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  <a:endParaRPr sz="500"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1800" u="none" cap="none" strike="noStrike">
                <a:solidFill>
                  <a:srgbClr val="FFFFFF"/>
                </a:solidFill>
                <a:highlight>
                  <a:srgbClr val="FF00FF"/>
                </a:highlight>
                <a:latin typeface="DM Sans"/>
                <a:ea typeface="DM Sans"/>
                <a:cs typeface="DM Sans"/>
                <a:sym typeface="DM Sans"/>
              </a:rPr>
              <a:t>a) Atributos: </a:t>
            </a:r>
            <a:r>
              <a:rPr b="0" i="0" lang="pt-BR" sz="1800" u="none" cap="none" strike="noStrike">
                <a:solidFill>
                  <a:srgbClr val="0070C0"/>
                </a:solidFill>
                <a:latin typeface="DM Sans"/>
                <a:ea typeface="DM Sans"/>
                <a:cs typeface="DM Sans"/>
                <a:sym typeface="DM Sans"/>
              </a:rPr>
              <a:t>nome, idade, peso e altura.</a:t>
            </a:r>
            <a:endParaRPr sz="500"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1800" u="none" cap="none" strike="noStrike">
                <a:solidFill>
                  <a:srgbClr val="FFFFFF"/>
                </a:solidFill>
                <a:highlight>
                  <a:srgbClr val="FF00FF"/>
                </a:highlight>
                <a:latin typeface="DM Sans"/>
                <a:ea typeface="DM Sans"/>
                <a:cs typeface="DM Sans"/>
                <a:sym typeface="DM Sans"/>
              </a:rPr>
              <a:t>b) Métodos: </a:t>
            </a:r>
            <a:r>
              <a:rPr b="0" i="0" lang="pt-BR" sz="1800" u="none" cap="none" strike="noStrike">
                <a:solidFill>
                  <a:srgbClr val="0070C0"/>
                </a:solidFill>
                <a:latin typeface="DM Sans"/>
                <a:ea typeface="DM Sans"/>
                <a:cs typeface="DM Sans"/>
                <a:sym typeface="DM Sans"/>
              </a:rPr>
              <a:t>envelhecer, engordar, emagrecer, crescer.</a:t>
            </a:r>
            <a:endParaRPr sz="500"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1800" u="none" cap="none" strike="noStrike">
                <a:solidFill>
                  <a:srgbClr val="0070C0"/>
                </a:solidFill>
                <a:latin typeface="DM Sans"/>
                <a:ea typeface="DM Sans"/>
                <a:cs typeface="DM Sans"/>
                <a:sym typeface="DM Sans"/>
              </a:rPr>
              <a:t>Por padrão, a cada ano que a pessoa envelhece, sendo a idade dela menor que 21 anos, ela deve crescer 0,5 cm</a:t>
            </a:r>
            <a:endParaRPr sz="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59FA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6"/>
          <p:cNvSpPr txBox="1"/>
          <p:nvPr/>
        </p:nvSpPr>
        <p:spPr>
          <a:xfrm>
            <a:off x="1239372" y="1306176"/>
            <a:ext cx="2807100" cy="1041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DM Sans"/>
              <a:buNone/>
            </a:pPr>
            <a:r>
              <a:rPr b="1" i="0" lang="pt-BR" sz="3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Por hoje é só!</a:t>
            </a:r>
            <a:br>
              <a:rPr b="1" i="0" lang="pt-BR" sz="3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b="1" i="0" lang="pt-BR" sz="3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Obrigado! =)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61" name="Google Shape;16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4300" y="4352656"/>
            <a:ext cx="1474558" cy="40888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6"/>
          <p:cNvSpPr txBox="1"/>
          <p:nvPr/>
        </p:nvSpPr>
        <p:spPr>
          <a:xfrm>
            <a:off x="2285184" y="2514042"/>
            <a:ext cx="4570367" cy="115416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pt-BR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6"/>
          <p:cNvSpPr txBox="1"/>
          <p:nvPr/>
        </p:nvSpPr>
        <p:spPr>
          <a:xfrm>
            <a:off x="2285184" y="2514042"/>
            <a:ext cx="4570367" cy="115416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pt-BR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6"/>
          <p:cNvSpPr txBox="1"/>
          <p:nvPr/>
        </p:nvSpPr>
        <p:spPr>
          <a:xfrm>
            <a:off x="1284010" y="2971780"/>
            <a:ext cx="2807407" cy="178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5DDCF9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Gustavo Molina</a:t>
            </a:r>
            <a:endParaRPr b="0" i="0" sz="1400" u="none" cap="none" strike="noStrike">
              <a:solidFill>
                <a:srgbClr val="5DDCF9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M Sans Medium"/>
              <a:buNone/>
            </a:pPr>
            <a:r>
              <a:rPr b="0" i="0" lang="pt-BR" sz="1400" u="none" cap="none" strike="noStrike">
                <a:solidFill>
                  <a:srgbClr val="5DDCF9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gmolina@thefutureisblue.me</a:t>
            </a:r>
            <a:endParaRPr sz="5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5DDCF9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000000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