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umitra Lele"/>
  <p:cmAuthor clrIdx="1" id="1" initials="" lastIdx="2" name="Simon Chow"/>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BE43AF-DC1E-4130-AB4F-B41C273D8347}">
  <a:tblStyle styleId="{F4BE43AF-DC1E-4130-AB4F-B41C273D834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25T04:10:53.723">
    <p:pos x="6000" y="0"/>
    <p:text>Verify information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4-04-25T08:31:36.188">
    <p:pos x="196" y="725"/>
    <p:text>not sure if this is right</p:text>
  </p:cm>
  <p:cm authorId="1" idx="2" dt="2024-04-25T08:31:36.188">
    <p:pos x="196" y="725"/>
    <p:text>do we need this slide?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ugly color will change it later</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f223c144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f223c144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7eb1e9dc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f7eb1e9dc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f156e478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f156e478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 - TAD Comparison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f156e478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f156e478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f7e9dbaab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f7e9dbaab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f156e478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cf156e478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f156e478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cf156e478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f7eb1e9dc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f7eb1e9dc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f223c144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f223c144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cf156e478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cf156e478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f156e47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f156e47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f156e478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cf156e478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cf223c144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cf223c144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cf223c144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cf223c144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cf223c144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cf223c144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cf223c144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cf223c144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cf223c144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cf223c144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cf223c144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cf223c144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cbad1583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cbad1583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f156e47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f156e47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f156e478f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f156e478f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1" marL="914400" rtl="0" algn="l">
              <a:spcBef>
                <a:spcPts val="0"/>
              </a:spcBef>
              <a:spcAft>
                <a:spcPts val="0"/>
              </a:spcAft>
              <a:buClr>
                <a:srgbClr val="595959"/>
              </a:buClr>
              <a:buSzPts val="1800"/>
              <a:buChar char="○"/>
            </a:pPr>
            <a:r>
              <a:rPr lang="en" sz="1800">
                <a:solidFill>
                  <a:srgbClr val="595959"/>
                </a:solidFill>
              </a:rPr>
              <a:t>We have the DNA sequence, we know the non-sequence modifications for epigenetic assays, we have the transcriptomic information to quantify the expression, we have the proteomic and metabolomic assays to tell us what is happening at the cellular level, but do we know why the gene expression is the way it is? No. </a:t>
            </a:r>
            <a:endParaRPr sz="1800">
              <a:solidFill>
                <a:srgbClr val="595959"/>
              </a:solidFill>
            </a:endParaRPr>
          </a:p>
          <a:p>
            <a:pPr indent="-342900" lvl="1" marL="914400" rtl="0" algn="l">
              <a:spcBef>
                <a:spcPts val="0"/>
              </a:spcBef>
              <a:spcAft>
                <a:spcPts val="0"/>
              </a:spcAft>
              <a:buClr>
                <a:srgbClr val="595959"/>
              </a:buClr>
              <a:buSzPts val="1800"/>
              <a:buChar char="○"/>
            </a:pPr>
            <a:r>
              <a:rPr lang="en" sz="1800">
                <a:solidFill>
                  <a:srgbClr val="595959"/>
                </a:solidFill>
              </a:rPr>
              <a:t>The gene conformation change has altered the compartments of the chromatin → hence promoter X is interacting with enhancer Y, causing the change in the expression of gene A</a:t>
            </a:r>
            <a:endParaRPr sz="1800">
              <a:solidFill>
                <a:srgbClr val="595959"/>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f156e47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f156e47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f156e478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f156e478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f156e478f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f156e478f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f156e478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f156e478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 - </a:t>
            </a:r>
            <a:r>
              <a:rPr b="1" lang="en"/>
              <a:t>TAD Calling</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7eb1e9d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7eb1e9d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3.png"/><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i.org/10.1093/bioinformatics/bty265" TargetMode="External"/><Relationship Id="rId4" Type="http://schemas.openxmlformats.org/officeDocument/2006/relationships/image" Target="../media/image19.png"/><Relationship Id="rId5" Type="http://schemas.openxmlformats.org/officeDocument/2006/relationships/image" Target="../media/image26.png"/><Relationship Id="rId6" Type="http://schemas.openxmlformats.org/officeDocument/2006/relationships/image" Target="../media/image23.png"/><Relationship Id="rId7"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31.png"/><Relationship Id="rId5" Type="http://schemas.openxmlformats.org/officeDocument/2006/relationships/image" Target="../media/image34.png"/><Relationship Id="rId6"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oi.org/10.1093/bioinformatics/bty265" TargetMode="External"/><Relationship Id="rId4" Type="http://schemas.openxmlformats.org/officeDocument/2006/relationships/hyperlink" Target="https://github.com/dozmorovlab/TADCompare/" TargetMode="External"/><Relationship Id="rId5" Type="http://schemas.openxmlformats.org/officeDocument/2006/relationships/hyperlink" Target="https://github.com/open2c/cooltools" TargetMode="External"/><Relationship Id="rId6" Type="http://schemas.openxmlformats.org/officeDocument/2006/relationships/hyperlink" Target="https://github.com/open2c/cooltools" TargetMode="External"/><Relationship Id="rId7" Type="http://schemas.openxmlformats.org/officeDocument/2006/relationships/hyperlink" Target="https://bmcbioinformatics.biomedcentral.com/articles/10.1186/s12859-020-03652-w"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3.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6.png"/><Relationship Id="rId4" Type="http://schemas.openxmlformats.org/officeDocument/2006/relationships/image" Target="../media/image35.png"/><Relationship Id="rId5" Type="http://schemas.openxmlformats.org/officeDocument/2006/relationships/image" Target="../media/image38.png"/><Relationship Id="rId6" Type="http://schemas.openxmlformats.org/officeDocument/2006/relationships/image" Target="../media/image37.png"/><Relationship Id="rId7" Type="http://schemas.openxmlformats.org/officeDocument/2006/relationships/image" Target="../media/image32.png"/><Relationship Id="rId8"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29.png"/><Relationship Id="rId5" Type="http://schemas.openxmlformats.org/officeDocument/2006/relationships/image" Target="../media/image11.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062925" y="1142188"/>
            <a:ext cx="7012500" cy="25782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type="ctrTitle"/>
          </p:nvPr>
        </p:nvSpPr>
        <p:spPr>
          <a:xfrm>
            <a:off x="972450" y="1485138"/>
            <a:ext cx="7199100" cy="1294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Computing Local TAD Similarity in Hi-C data</a:t>
            </a:r>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979"/>
              <a:t>Gabriel Fonseca, Simon Chow, Sumitra </a:t>
            </a:r>
            <a:endParaRPr sz="1979"/>
          </a:p>
          <a:p>
            <a:pPr indent="0" lvl="0" marL="0" rtl="0" algn="ctr">
              <a:lnSpc>
                <a:spcPct val="80000"/>
              </a:lnSpc>
              <a:spcBef>
                <a:spcPts val="0"/>
              </a:spcBef>
              <a:spcAft>
                <a:spcPts val="0"/>
              </a:spcAft>
              <a:buSzPts val="935"/>
              <a:buNone/>
            </a:pPr>
            <a:r>
              <a:rPr lang="en" sz="1979"/>
              <a:t>Lele </a:t>
            </a:r>
            <a:endParaRPr sz="1979"/>
          </a:p>
        </p:txBody>
      </p:sp>
      <p:pic>
        <p:nvPicPr>
          <p:cNvPr id="57" name="Google Shape;57;p13"/>
          <p:cNvPicPr preferRelativeResize="0"/>
          <p:nvPr/>
        </p:nvPicPr>
        <p:blipFill rotWithShape="1">
          <a:blip r:embed="rId3">
            <a:alphaModFix/>
          </a:blip>
          <a:srcRect b="19851" l="0" r="0" t="20748"/>
          <a:stretch/>
        </p:blipFill>
        <p:spPr>
          <a:xfrm>
            <a:off x="6964686" y="3849000"/>
            <a:ext cx="2179314" cy="1294500"/>
          </a:xfrm>
          <a:prstGeom prst="rect">
            <a:avLst/>
          </a:prstGeom>
          <a:noFill/>
          <a:ln>
            <a:noFill/>
          </a:ln>
        </p:spPr>
      </p:pic>
      <p:pic>
        <p:nvPicPr>
          <p:cNvPr id="58" name="Google Shape;58;p13"/>
          <p:cNvPicPr preferRelativeResize="0"/>
          <p:nvPr/>
        </p:nvPicPr>
        <p:blipFill>
          <a:blip r:embed="rId4">
            <a:alphaModFix/>
          </a:blip>
          <a:stretch>
            <a:fillRect/>
          </a:stretch>
        </p:blipFill>
        <p:spPr>
          <a:xfrm>
            <a:off x="0" y="0"/>
            <a:ext cx="2512400" cy="563525"/>
          </a:xfrm>
          <a:prstGeom prst="rect">
            <a:avLst/>
          </a:prstGeom>
          <a:noFill/>
          <a:ln>
            <a:noFill/>
          </a:ln>
        </p:spPr>
      </p:pic>
      <p:pic>
        <p:nvPicPr>
          <p:cNvPr id="59" name="Google Shape;59;p13"/>
          <p:cNvPicPr preferRelativeResize="0"/>
          <p:nvPr/>
        </p:nvPicPr>
        <p:blipFill>
          <a:blip r:embed="rId5">
            <a:alphaModFix/>
          </a:blip>
          <a:stretch>
            <a:fillRect/>
          </a:stretch>
        </p:blipFill>
        <p:spPr>
          <a:xfrm>
            <a:off x="373275" y="4013800"/>
            <a:ext cx="6117581" cy="416550"/>
          </a:xfrm>
          <a:prstGeom prst="rect">
            <a:avLst/>
          </a:prstGeom>
          <a:noFill/>
          <a:ln>
            <a:noFill/>
          </a:ln>
        </p:spPr>
      </p:pic>
      <p:pic>
        <p:nvPicPr>
          <p:cNvPr id="60" name="Google Shape;60;p13"/>
          <p:cNvPicPr preferRelativeResize="0"/>
          <p:nvPr/>
        </p:nvPicPr>
        <p:blipFill>
          <a:blip r:embed="rId6">
            <a:alphaModFix/>
          </a:blip>
          <a:stretch>
            <a:fillRect/>
          </a:stretch>
        </p:blipFill>
        <p:spPr>
          <a:xfrm>
            <a:off x="3261675" y="681375"/>
            <a:ext cx="4267200" cy="219075"/>
          </a:xfrm>
          <a:prstGeom prst="rect">
            <a:avLst/>
          </a:prstGeom>
          <a:noFill/>
          <a:ln>
            <a:noFill/>
          </a:ln>
        </p:spPr>
      </p:pic>
      <p:pic>
        <p:nvPicPr>
          <p:cNvPr id="61" name="Google Shape;61;p13"/>
          <p:cNvPicPr preferRelativeResize="0"/>
          <p:nvPr/>
        </p:nvPicPr>
        <p:blipFill>
          <a:blip r:embed="rId7">
            <a:alphaModFix/>
          </a:blip>
          <a:stretch>
            <a:fillRect/>
          </a:stretch>
        </p:blipFill>
        <p:spPr>
          <a:xfrm>
            <a:off x="7775875" y="0"/>
            <a:ext cx="1368125" cy="485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p:nvPr/>
        </p:nvSpPr>
        <p:spPr>
          <a:xfrm>
            <a:off x="7225650" y="467250"/>
            <a:ext cx="424200" cy="741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22"/>
          <p:cNvSpPr/>
          <p:nvPr/>
        </p:nvSpPr>
        <p:spPr>
          <a:xfrm>
            <a:off x="7225650" y="598425"/>
            <a:ext cx="424200" cy="74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22"/>
          <p:cNvSpPr txBox="1"/>
          <p:nvPr/>
        </p:nvSpPr>
        <p:spPr>
          <a:xfrm>
            <a:off x="7586200" y="280375"/>
            <a:ext cx="1060500" cy="1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Control</a:t>
            </a:r>
            <a:endParaRPr sz="1200">
              <a:solidFill>
                <a:schemeClr val="dk2"/>
              </a:solidFill>
            </a:endParaRPr>
          </a:p>
        </p:txBody>
      </p:sp>
      <p:sp>
        <p:nvSpPr>
          <p:cNvPr id="180" name="Google Shape;180;p22"/>
          <p:cNvSpPr txBox="1"/>
          <p:nvPr/>
        </p:nvSpPr>
        <p:spPr>
          <a:xfrm>
            <a:off x="7586200" y="491325"/>
            <a:ext cx="1342800" cy="1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Condition</a:t>
            </a:r>
            <a:endParaRPr sz="1200">
              <a:solidFill>
                <a:schemeClr val="dk2"/>
              </a:solidFill>
            </a:endParaRPr>
          </a:p>
        </p:txBody>
      </p:sp>
      <p:sp>
        <p:nvSpPr>
          <p:cNvPr id="181" name="Google Shape;181;p22"/>
          <p:cNvSpPr txBox="1"/>
          <p:nvPr>
            <p:ph type="title"/>
          </p:nvPr>
        </p:nvSpPr>
        <p:spPr>
          <a:xfrm>
            <a:off x="311700" y="445025"/>
            <a:ext cx="5268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TAD Plots (from SpectralTAD)</a:t>
            </a:r>
            <a:endParaRPr/>
          </a:p>
        </p:txBody>
      </p:sp>
      <p:sp>
        <p:nvSpPr>
          <p:cNvPr id="182" name="Google Shape;182;p22"/>
          <p:cNvSpPr txBox="1"/>
          <p:nvPr/>
        </p:nvSpPr>
        <p:spPr>
          <a:xfrm>
            <a:off x="7225650" y="-938475"/>
            <a:ext cx="1439700" cy="6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*Shape sizes magnified 40x for visibility</a:t>
            </a:r>
            <a:endParaRPr sz="1200">
              <a:solidFill>
                <a:schemeClr val="dk2"/>
              </a:solidFill>
            </a:endParaRPr>
          </a:p>
        </p:txBody>
      </p:sp>
      <p:pic>
        <p:nvPicPr>
          <p:cNvPr id="183" name="Google Shape;183;p22"/>
          <p:cNvPicPr preferRelativeResize="0"/>
          <p:nvPr/>
        </p:nvPicPr>
        <p:blipFill>
          <a:blip r:embed="rId3">
            <a:alphaModFix/>
          </a:blip>
          <a:stretch>
            <a:fillRect/>
          </a:stretch>
        </p:blipFill>
        <p:spPr>
          <a:xfrm>
            <a:off x="4572000" y="1480287"/>
            <a:ext cx="4454075" cy="3206950"/>
          </a:xfrm>
          <a:prstGeom prst="rect">
            <a:avLst/>
          </a:prstGeom>
          <a:noFill/>
          <a:ln>
            <a:noFill/>
          </a:ln>
        </p:spPr>
      </p:pic>
      <p:pic>
        <p:nvPicPr>
          <p:cNvPr id="184" name="Google Shape;184;p22"/>
          <p:cNvPicPr preferRelativeResize="0"/>
          <p:nvPr/>
        </p:nvPicPr>
        <p:blipFill>
          <a:blip r:embed="rId4">
            <a:alphaModFix/>
          </a:blip>
          <a:stretch>
            <a:fillRect/>
          </a:stretch>
        </p:blipFill>
        <p:spPr>
          <a:xfrm>
            <a:off x="117925" y="1480300"/>
            <a:ext cx="4454075" cy="3206934"/>
          </a:xfrm>
          <a:prstGeom prst="rect">
            <a:avLst/>
          </a:prstGeom>
          <a:noFill/>
          <a:ln>
            <a:noFill/>
          </a:ln>
        </p:spPr>
      </p:pic>
      <p:sp>
        <p:nvSpPr>
          <p:cNvPr id="185" name="Google Shape;185;p22"/>
          <p:cNvSpPr txBox="1"/>
          <p:nvPr/>
        </p:nvSpPr>
        <p:spPr>
          <a:xfrm>
            <a:off x="7095750" y="848975"/>
            <a:ext cx="1569600" cy="6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*Sizes are 10x for visibility</a:t>
            </a:r>
            <a:endParaRPr sz="12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are TADs compared?</a:t>
            </a:r>
            <a:endParaRPr/>
          </a:p>
        </p:txBody>
      </p:sp>
      <p:sp>
        <p:nvSpPr>
          <p:cNvPr id="191" name="Google Shape;191;p23"/>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we find TADs, want to know if they are significantly different across conditions</a:t>
            </a:r>
            <a:endParaRPr/>
          </a:p>
          <a:p>
            <a:pPr indent="-342900" lvl="0" marL="457200" rtl="0" algn="l">
              <a:spcBef>
                <a:spcPts val="0"/>
              </a:spcBef>
              <a:spcAft>
                <a:spcPts val="0"/>
              </a:spcAft>
              <a:buSzPts val="1800"/>
              <a:buChar char="-"/>
            </a:pPr>
            <a:r>
              <a:rPr lang="en"/>
              <a:t>Comparing across TADs lowers computational complexity to only the boundaries, and lowers variability in the analysis</a:t>
            </a:r>
            <a:endParaRPr/>
          </a:p>
          <a:p>
            <a:pPr indent="-342900" lvl="0" marL="457200" rtl="0" algn="l">
              <a:spcBef>
                <a:spcPts val="0"/>
              </a:spcBef>
              <a:spcAft>
                <a:spcPts val="0"/>
              </a:spcAft>
              <a:buSzPts val="1800"/>
              <a:buChar char="-"/>
            </a:pPr>
            <a:r>
              <a:rPr lang="en"/>
              <a:t>Leads us to a new computational problem:</a:t>
            </a:r>
            <a:endParaRPr/>
          </a:p>
        </p:txBody>
      </p:sp>
      <p:sp>
        <p:nvSpPr>
          <p:cNvPr id="192" name="Google Shape;192;p23"/>
          <p:cNvSpPr txBox="1"/>
          <p:nvPr/>
        </p:nvSpPr>
        <p:spPr>
          <a:xfrm>
            <a:off x="311700" y="2742300"/>
            <a:ext cx="8760300" cy="2401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dk2"/>
                </a:solidFill>
              </a:rPr>
              <a:t>TAD Comparison Problem:</a:t>
            </a:r>
            <a:endParaRPr sz="1800" u="sng">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 sz="1800">
                <a:solidFill>
                  <a:schemeClr val="dk2"/>
                </a:solidFill>
              </a:rPr>
              <a:t>Input</a:t>
            </a:r>
            <a:r>
              <a:rPr lang="en" sz="1800">
                <a:solidFill>
                  <a:schemeClr val="dk2"/>
                </a:solidFill>
              </a:rPr>
              <a:t>: A list of integers </a:t>
            </a:r>
            <a:r>
              <a:rPr i="1" lang="en" sz="1800">
                <a:solidFill>
                  <a:schemeClr val="dk2"/>
                </a:solidFill>
              </a:rPr>
              <a:t>TADBoundariesControl</a:t>
            </a:r>
            <a:r>
              <a:rPr lang="en" sz="1800">
                <a:solidFill>
                  <a:schemeClr val="dk2"/>
                </a:solidFill>
              </a:rPr>
              <a:t> and </a:t>
            </a:r>
            <a:r>
              <a:rPr i="1" lang="en" sz="1800">
                <a:solidFill>
                  <a:schemeClr val="dk2"/>
                </a:solidFill>
              </a:rPr>
              <a:t>TADBoundariesExperimental </a:t>
            </a:r>
            <a:r>
              <a:rPr lang="en" sz="1800">
                <a:solidFill>
                  <a:schemeClr val="dk2"/>
                </a:solidFill>
              </a:rPr>
              <a:t>representing the genomic locations separating TADs from a control </a:t>
            </a:r>
            <a:r>
              <a:rPr lang="en" sz="1800">
                <a:solidFill>
                  <a:schemeClr val="dk2"/>
                </a:solidFill>
              </a:rPr>
              <a:t>sample and from an experimental sample. </a:t>
            </a:r>
            <a:endParaRPr sz="1800">
              <a:solidFill>
                <a:schemeClr val="dk2"/>
              </a:solidFill>
            </a:endParaRPr>
          </a:p>
          <a:p>
            <a:pPr indent="0" lvl="0" marL="0" rtl="0" algn="l">
              <a:spcBef>
                <a:spcPts val="0"/>
              </a:spcBef>
              <a:spcAft>
                <a:spcPts val="0"/>
              </a:spcAft>
              <a:buNone/>
            </a:pPr>
            <a:r>
              <a:rPr b="1" lang="en" sz="1800">
                <a:solidFill>
                  <a:schemeClr val="dk2"/>
                </a:solidFill>
              </a:rPr>
              <a:t>Output</a:t>
            </a:r>
            <a:r>
              <a:rPr lang="en" sz="1800">
                <a:solidFill>
                  <a:schemeClr val="dk2"/>
                </a:solidFill>
              </a:rPr>
              <a:t>: A list of floats </a:t>
            </a:r>
            <a:r>
              <a:rPr i="1" lang="en" sz="1800">
                <a:solidFill>
                  <a:schemeClr val="dk2"/>
                </a:solidFill>
              </a:rPr>
              <a:t>DifferentialContact</a:t>
            </a:r>
            <a:r>
              <a:rPr lang="en" sz="1800">
                <a:solidFill>
                  <a:schemeClr val="dk2"/>
                </a:solidFill>
              </a:rPr>
              <a:t>, where </a:t>
            </a:r>
            <a:r>
              <a:rPr i="1" lang="en" sz="1800">
                <a:solidFill>
                  <a:schemeClr val="dk2"/>
                </a:solidFill>
              </a:rPr>
              <a:t>DifferentialContact</a:t>
            </a:r>
            <a:r>
              <a:rPr lang="en" sz="1800">
                <a:solidFill>
                  <a:schemeClr val="dk2"/>
                </a:solidFill>
              </a:rPr>
              <a:t>[ i ] represents the similarity between TAD boundaries from </a:t>
            </a:r>
            <a:r>
              <a:rPr i="1" lang="en" sz="1800">
                <a:solidFill>
                  <a:schemeClr val="dk2"/>
                </a:solidFill>
              </a:rPr>
              <a:t>TADBoundariesControl </a:t>
            </a:r>
            <a:r>
              <a:rPr lang="en" sz="1800">
                <a:solidFill>
                  <a:schemeClr val="dk2"/>
                </a:solidFill>
              </a:rPr>
              <a:t>and </a:t>
            </a:r>
            <a:r>
              <a:rPr i="1" lang="en" sz="1800">
                <a:solidFill>
                  <a:schemeClr val="dk2"/>
                </a:solidFill>
              </a:rPr>
              <a:t>TADBoundariesExperimental</a:t>
            </a:r>
            <a:r>
              <a:rPr lang="en" sz="1800">
                <a:solidFill>
                  <a:schemeClr val="dk2"/>
                </a:solidFill>
              </a:rPr>
              <a:t> at genomic position </a:t>
            </a:r>
            <a:r>
              <a:rPr i="1" lang="en" sz="1800">
                <a:solidFill>
                  <a:schemeClr val="dk2"/>
                </a:solidFill>
              </a:rPr>
              <a:t>i</a:t>
            </a:r>
            <a:r>
              <a:rPr lang="en" sz="1800">
                <a:solidFill>
                  <a:schemeClr val="dk2"/>
                </a:solidFill>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How do we actually assess ‘contact similarity’?</a:t>
            </a:r>
            <a:endParaRPr/>
          </a:p>
        </p:txBody>
      </p:sp>
      <p:sp>
        <p:nvSpPr>
          <p:cNvPr id="198" name="Google Shape;198;p24"/>
          <p:cNvSpPr txBox="1"/>
          <p:nvPr>
            <p:ph idx="1" type="body"/>
          </p:nvPr>
        </p:nvSpPr>
        <p:spPr>
          <a:xfrm>
            <a:off x="311700" y="1076275"/>
            <a:ext cx="8520600" cy="3416400"/>
          </a:xfrm>
          <a:prstGeom prst="rect">
            <a:avLst/>
          </a:prstGeom>
          <a:ln cap="flat" cmpd="sng" w="9525">
            <a:solidFill>
              <a:srgbClr val="9E9E9E"/>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are multiple different ways of looking at TAD similarity:</a:t>
            </a:r>
            <a:endParaRPr/>
          </a:p>
          <a:p>
            <a:pPr indent="-342900" lvl="0" marL="457200" rtl="0" algn="l">
              <a:spcBef>
                <a:spcPts val="0"/>
              </a:spcBef>
              <a:spcAft>
                <a:spcPts val="0"/>
              </a:spcAft>
              <a:buSzPts val="1800"/>
              <a:buChar char="-"/>
            </a:pPr>
            <a:r>
              <a:rPr lang="en"/>
              <a:t>TADCompare</a:t>
            </a:r>
            <a:endParaRPr/>
          </a:p>
          <a:p>
            <a:pPr indent="-317500" lvl="1" marL="914400" rtl="0" algn="l">
              <a:spcBef>
                <a:spcPts val="0"/>
              </a:spcBef>
              <a:spcAft>
                <a:spcPts val="0"/>
              </a:spcAft>
              <a:buSzPts val="1400"/>
              <a:buChar char="-"/>
            </a:pPr>
            <a:r>
              <a:rPr lang="en"/>
              <a:t>Graph representation of the interaction matrix</a:t>
            </a:r>
            <a:endParaRPr/>
          </a:p>
          <a:p>
            <a:pPr indent="-317500" lvl="1" marL="914400" rtl="0" algn="l">
              <a:spcBef>
                <a:spcPts val="0"/>
              </a:spcBef>
              <a:spcAft>
                <a:spcPts val="0"/>
              </a:spcAft>
              <a:buSzPts val="1400"/>
              <a:buChar char="-"/>
            </a:pPr>
            <a:r>
              <a:rPr lang="en"/>
              <a:t>The contact/interaction matrix shows us the quantified contact between region ‘i’ and region ‘j’ </a:t>
            </a:r>
            <a:endParaRPr/>
          </a:p>
          <a:p>
            <a:pPr indent="-317500" lvl="1" marL="914400" rtl="0" algn="l">
              <a:spcBef>
                <a:spcPts val="0"/>
              </a:spcBef>
              <a:spcAft>
                <a:spcPts val="0"/>
              </a:spcAft>
              <a:buSzPts val="1400"/>
              <a:buChar char="-"/>
            </a:pPr>
            <a:r>
              <a:rPr lang="en"/>
              <a:t>This can essentially be looked at as a graph adjacency matrix, where the edges are the contacts with weights as the quantified contact and the vertices as the regions on the genome. </a:t>
            </a:r>
            <a:endParaRPr/>
          </a:p>
          <a:p>
            <a:pPr indent="-342900" lvl="0" marL="457200" rtl="0" algn="l">
              <a:spcBef>
                <a:spcPts val="0"/>
              </a:spcBef>
              <a:spcAft>
                <a:spcPts val="0"/>
              </a:spcAft>
              <a:buSzPts val="1800"/>
              <a:buChar char="-"/>
            </a:pPr>
            <a:r>
              <a:rPr lang="en"/>
              <a:t>LocalTADSim</a:t>
            </a:r>
            <a:endParaRPr/>
          </a:p>
          <a:p>
            <a:pPr indent="-317500" lvl="1" marL="914400" rtl="0" algn="l">
              <a:spcBef>
                <a:spcPts val="0"/>
              </a:spcBef>
              <a:spcAft>
                <a:spcPts val="0"/>
              </a:spcAft>
              <a:buSzPts val="1400"/>
              <a:buChar char="-"/>
            </a:pPr>
            <a:r>
              <a:rPr lang="en"/>
              <a:t>Compute conditional entropy of each clustering</a:t>
            </a:r>
            <a:endParaRPr/>
          </a:p>
          <a:p>
            <a:pPr indent="-317500" lvl="1" marL="914400" rtl="0" algn="l">
              <a:spcBef>
                <a:spcPts val="0"/>
              </a:spcBef>
              <a:spcAft>
                <a:spcPts val="0"/>
              </a:spcAft>
              <a:buSzPts val="1400"/>
              <a:buChar char="-"/>
            </a:pPr>
            <a:r>
              <a:rPr lang="en"/>
              <a:t>Use TAD boundaries within larger boundaries to asses the difference between TADs and overall chromosome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325500" y="2164975"/>
            <a:ext cx="2510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TADCompare</a:t>
            </a:r>
            <a:endParaRPr/>
          </a:p>
          <a:p>
            <a:pPr indent="0" lvl="0" marL="0" rtl="0" algn="l">
              <a:spcBef>
                <a:spcPts val="0"/>
              </a:spcBef>
              <a:spcAft>
                <a:spcPts val="0"/>
              </a:spcAft>
              <a:buNone/>
            </a:pPr>
            <a:r>
              <a:rPr lang="en"/>
              <a:t>Chromosome 4</a:t>
            </a:r>
            <a:endParaRPr/>
          </a:p>
        </p:txBody>
      </p:sp>
      <p:pic>
        <p:nvPicPr>
          <p:cNvPr id="204" name="Google Shape;204;p25"/>
          <p:cNvPicPr preferRelativeResize="0"/>
          <p:nvPr/>
        </p:nvPicPr>
        <p:blipFill>
          <a:blip r:embed="rId3">
            <a:alphaModFix/>
          </a:blip>
          <a:stretch>
            <a:fillRect/>
          </a:stretch>
        </p:blipFill>
        <p:spPr>
          <a:xfrm>
            <a:off x="2710775" y="276625"/>
            <a:ext cx="6198001" cy="4467451"/>
          </a:xfrm>
          <a:prstGeom prst="rect">
            <a:avLst/>
          </a:prstGeom>
          <a:noFill/>
          <a:ln>
            <a:noFill/>
          </a:ln>
        </p:spPr>
      </p:pic>
      <p:pic>
        <p:nvPicPr>
          <p:cNvPr id="205" name="Google Shape;205;p25"/>
          <p:cNvPicPr preferRelativeResize="0"/>
          <p:nvPr/>
        </p:nvPicPr>
        <p:blipFill>
          <a:blip r:embed="rId4">
            <a:alphaModFix/>
          </a:blip>
          <a:stretch>
            <a:fillRect/>
          </a:stretch>
        </p:blipFill>
        <p:spPr>
          <a:xfrm>
            <a:off x="152400" y="2890075"/>
            <a:ext cx="2405975" cy="1930721"/>
          </a:xfrm>
          <a:prstGeom prst="rect">
            <a:avLst/>
          </a:prstGeom>
          <a:noFill/>
          <a:ln>
            <a:noFill/>
          </a:ln>
        </p:spPr>
      </p:pic>
      <p:cxnSp>
        <p:nvCxnSpPr>
          <p:cNvPr id="206" name="Google Shape;206;p25"/>
          <p:cNvCxnSpPr/>
          <p:nvPr/>
        </p:nvCxnSpPr>
        <p:spPr>
          <a:xfrm flipH="1">
            <a:off x="3491325" y="322400"/>
            <a:ext cx="42300" cy="46662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25"/>
          <p:cNvCxnSpPr/>
          <p:nvPr/>
        </p:nvCxnSpPr>
        <p:spPr>
          <a:xfrm flipH="1">
            <a:off x="7617525" y="396650"/>
            <a:ext cx="42300" cy="4666200"/>
          </a:xfrm>
          <a:prstGeom prst="straightConnector1">
            <a:avLst/>
          </a:prstGeom>
          <a:noFill/>
          <a:ln cap="flat" cmpd="sng" w="9525">
            <a:solidFill>
              <a:schemeClr val="dk2"/>
            </a:solidFill>
            <a:prstDash val="solid"/>
            <a:round/>
            <a:headEnd len="med" w="med" type="none"/>
            <a:tailEnd len="med" w="med" type="none"/>
          </a:ln>
        </p:spPr>
      </p:cxnSp>
      <p:pic>
        <p:nvPicPr>
          <p:cNvPr id="208" name="Google Shape;208;p25"/>
          <p:cNvPicPr preferRelativeResize="0"/>
          <p:nvPr/>
        </p:nvPicPr>
        <p:blipFill rotWithShape="1">
          <a:blip r:embed="rId5">
            <a:alphaModFix/>
          </a:blip>
          <a:srcRect b="0" l="0" r="0" t="78527"/>
          <a:stretch/>
        </p:blipFill>
        <p:spPr>
          <a:xfrm>
            <a:off x="2982175" y="4570800"/>
            <a:ext cx="4740500" cy="572701"/>
          </a:xfrm>
          <a:prstGeom prst="rect">
            <a:avLst/>
          </a:prstGeom>
          <a:noFill/>
          <a:ln>
            <a:noFill/>
          </a:ln>
        </p:spPr>
      </p:pic>
      <p:pic>
        <p:nvPicPr>
          <p:cNvPr id="209" name="Google Shape;209;p25"/>
          <p:cNvPicPr preferRelativeResize="0"/>
          <p:nvPr/>
        </p:nvPicPr>
        <p:blipFill rotWithShape="1">
          <a:blip r:embed="rId5">
            <a:alphaModFix/>
          </a:blip>
          <a:srcRect b="0" l="0" r="0" t="78527"/>
          <a:stretch/>
        </p:blipFill>
        <p:spPr>
          <a:xfrm>
            <a:off x="3079025" y="1592275"/>
            <a:ext cx="4295075" cy="572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325500" y="2164975"/>
            <a:ext cx="2510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TADCompare</a:t>
            </a:r>
            <a:endParaRPr/>
          </a:p>
          <a:p>
            <a:pPr indent="0" lvl="0" marL="0" rtl="0" algn="l">
              <a:spcBef>
                <a:spcPts val="0"/>
              </a:spcBef>
              <a:spcAft>
                <a:spcPts val="0"/>
              </a:spcAft>
              <a:buNone/>
            </a:pPr>
            <a:r>
              <a:rPr lang="en"/>
              <a:t>Chromosome 6</a:t>
            </a:r>
            <a:endParaRPr/>
          </a:p>
        </p:txBody>
      </p:sp>
      <p:pic>
        <p:nvPicPr>
          <p:cNvPr id="215" name="Google Shape;215;p26"/>
          <p:cNvPicPr preferRelativeResize="0"/>
          <p:nvPr/>
        </p:nvPicPr>
        <p:blipFill>
          <a:blip r:embed="rId3">
            <a:alphaModFix/>
          </a:blip>
          <a:stretch>
            <a:fillRect/>
          </a:stretch>
        </p:blipFill>
        <p:spPr>
          <a:xfrm>
            <a:off x="3003125" y="152400"/>
            <a:ext cx="5882341"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LocalTADSim implementation - Workflow </a:t>
            </a:r>
            <a:endParaRPr/>
          </a:p>
        </p:txBody>
      </p:sp>
      <p:pic>
        <p:nvPicPr>
          <p:cNvPr id="221" name="Google Shape;221;p27"/>
          <p:cNvPicPr preferRelativeResize="0"/>
          <p:nvPr/>
        </p:nvPicPr>
        <p:blipFill>
          <a:blip r:embed="rId3">
            <a:alphaModFix/>
          </a:blip>
          <a:stretch>
            <a:fillRect/>
          </a:stretch>
        </p:blipFill>
        <p:spPr>
          <a:xfrm>
            <a:off x="1998638" y="1148875"/>
            <a:ext cx="5146725" cy="3913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TADSim - Computing Conditional Entropy and VI</a:t>
            </a:r>
            <a:endParaRPr/>
          </a:p>
        </p:txBody>
      </p:sp>
      <p:sp>
        <p:nvSpPr>
          <p:cNvPr id="227" name="Google Shape;227;p28"/>
          <p:cNvSpPr txBox="1"/>
          <p:nvPr/>
        </p:nvSpPr>
        <p:spPr>
          <a:xfrm>
            <a:off x="1308475" y="1089563"/>
            <a:ext cx="1098300" cy="5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Entropy</a:t>
            </a:r>
            <a:endParaRPr b="1" sz="1800">
              <a:solidFill>
                <a:schemeClr val="dk2"/>
              </a:solidFill>
            </a:endParaRPr>
          </a:p>
        </p:txBody>
      </p:sp>
      <p:sp>
        <p:nvSpPr>
          <p:cNvPr id="228" name="Google Shape;228;p28"/>
          <p:cNvSpPr txBox="1"/>
          <p:nvPr/>
        </p:nvSpPr>
        <p:spPr>
          <a:xfrm>
            <a:off x="689575" y="3035350"/>
            <a:ext cx="2526600" cy="5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Variation of Info (VI)</a:t>
            </a:r>
            <a:endParaRPr b="1" sz="1800">
              <a:solidFill>
                <a:schemeClr val="dk2"/>
              </a:solidFill>
            </a:endParaRPr>
          </a:p>
        </p:txBody>
      </p:sp>
      <p:sp>
        <p:nvSpPr>
          <p:cNvPr id="229" name="Google Shape;229;p28"/>
          <p:cNvSpPr txBox="1"/>
          <p:nvPr/>
        </p:nvSpPr>
        <p:spPr>
          <a:xfrm>
            <a:off x="0" y="4792300"/>
            <a:ext cx="9144000" cy="449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800">
                <a:solidFill>
                  <a:schemeClr val="dk1"/>
                </a:solidFill>
              </a:rPr>
              <a:t>Source:</a:t>
            </a:r>
            <a:r>
              <a:rPr baseline="30000" lang="en" sz="800">
                <a:solidFill>
                  <a:schemeClr val="dk1"/>
                </a:solidFill>
              </a:rPr>
              <a:t> 1</a:t>
            </a:r>
            <a:r>
              <a:rPr lang="en" sz="800">
                <a:solidFill>
                  <a:schemeClr val="dk1"/>
                </a:solidFill>
              </a:rPr>
              <a:t>Natalie Sauerwald, Carl Kingsford, Quantifying the similarity of topological domains across normal and cancer human cell types, Bioinformatics, Volume 34, Issue 13, July 2018, Pages i475–i483, </a:t>
            </a:r>
            <a:r>
              <a:rPr lang="en" sz="800" u="sng">
                <a:solidFill>
                  <a:srgbClr val="1155CC"/>
                </a:solidFill>
                <a:hlinkClick r:id="rId3">
                  <a:extLst>
                    <a:ext uri="{A12FA001-AC4F-418D-AE19-62706E023703}">
                      <ahyp:hlinkClr val="tx"/>
                    </a:ext>
                  </a:extLst>
                </a:hlinkClick>
              </a:rPr>
              <a:t>https://doi.org/10.1093/bioinformatics/bty265</a:t>
            </a:r>
            <a:endParaRPr sz="800"/>
          </a:p>
        </p:txBody>
      </p:sp>
      <p:pic>
        <p:nvPicPr>
          <p:cNvPr id="230" name="Google Shape;230;p28"/>
          <p:cNvPicPr preferRelativeResize="0"/>
          <p:nvPr/>
        </p:nvPicPr>
        <p:blipFill>
          <a:blip r:embed="rId4">
            <a:alphaModFix/>
          </a:blip>
          <a:stretch>
            <a:fillRect/>
          </a:stretch>
        </p:blipFill>
        <p:spPr>
          <a:xfrm>
            <a:off x="514600" y="3464775"/>
            <a:ext cx="3067050" cy="838200"/>
          </a:xfrm>
          <a:prstGeom prst="rect">
            <a:avLst/>
          </a:prstGeom>
          <a:noFill/>
          <a:ln>
            <a:noFill/>
          </a:ln>
        </p:spPr>
      </p:pic>
      <p:pic>
        <p:nvPicPr>
          <p:cNvPr id="231" name="Google Shape;231;p28"/>
          <p:cNvPicPr preferRelativeResize="0"/>
          <p:nvPr/>
        </p:nvPicPr>
        <p:blipFill>
          <a:blip r:embed="rId5">
            <a:alphaModFix/>
          </a:blip>
          <a:stretch>
            <a:fillRect/>
          </a:stretch>
        </p:blipFill>
        <p:spPr>
          <a:xfrm>
            <a:off x="183900" y="1465888"/>
            <a:ext cx="3933825" cy="790575"/>
          </a:xfrm>
          <a:prstGeom prst="rect">
            <a:avLst/>
          </a:prstGeom>
          <a:noFill/>
          <a:ln>
            <a:noFill/>
          </a:ln>
        </p:spPr>
      </p:pic>
      <p:pic>
        <p:nvPicPr>
          <p:cNvPr id="232" name="Google Shape;232;p28"/>
          <p:cNvPicPr preferRelativeResize="0"/>
          <p:nvPr/>
        </p:nvPicPr>
        <p:blipFill>
          <a:blip r:embed="rId6">
            <a:alphaModFix/>
          </a:blip>
          <a:stretch>
            <a:fillRect/>
          </a:stretch>
        </p:blipFill>
        <p:spPr>
          <a:xfrm>
            <a:off x="514600" y="2237863"/>
            <a:ext cx="2876550" cy="533400"/>
          </a:xfrm>
          <a:prstGeom prst="rect">
            <a:avLst/>
          </a:prstGeom>
          <a:noFill/>
          <a:ln>
            <a:noFill/>
          </a:ln>
        </p:spPr>
      </p:pic>
      <p:sp>
        <p:nvSpPr>
          <p:cNvPr id="233" name="Google Shape;233;p28"/>
          <p:cNvSpPr txBox="1"/>
          <p:nvPr/>
        </p:nvSpPr>
        <p:spPr>
          <a:xfrm>
            <a:off x="4461525" y="1552225"/>
            <a:ext cx="4239300" cy="1997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Each C contains sub clusters (smaller TAD boundaries)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VI between clusters in different samples ~ normalized sum of their entropies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VI serves as distance matrix</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234" name="Google Shape;234;p28"/>
          <p:cNvPicPr preferRelativeResize="0"/>
          <p:nvPr/>
        </p:nvPicPr>
        <p:blipFill>
          <a:blip r:embed="rId7">
            <a:alphaModFix/>
          </a:blip>
          <a:stretch>
            <a:fillRect/>
          </a:stretch>
        </p:blipFill>
        <p:spPr>
          <a:xfrm>
            <a:off x="514600" y="4083825"/>
            <a:ext cx="5257550" cy="7084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Entropy via Dynamic Programming</a:t>
            </a:r>
            <a:endParaRPr/>
          </a:p>
        </p:txBody>
      </p:sp>
      <p:sp>
        <p:nvSpPr>
          <p:cNvPr id="240" name="Google Shape;240;p29"/>
          <p:cNvSpPr txBox="1"/>
          <p:nvPr>
            <p:ph idx="1" type="body"/>
          </p:nvPr>
        </p:nvSpPr>
        <p:spPr>
          <a:xfrm>
            <a:off x="311700" y="1152475"/>
            <a:ext cx="3411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the conditional entropy requires information about sub clusters, can avoid recomputing values</a:t>
            </a:r>
            <a:endParaRPr/>
          </a:p>
          <a:p>
            <a:pPr indent="-342900" lvl="0" marL="457200" rtl="0" algn="l">
              <a:spcBef>
                <a:spcPts val="0"/>
              </a:spcBef>
              <a:spcAft>
                <a:spcPts val="0"/>
              </a:spcAft>
              <a:buSzPts val="1800"/>
              <a:buChar char="-"/>
            </a:pPr>
            <a:r>
              <a:rPr lang="en"/>
              <a:t>Each internal node gives a p-value for sub-clusters </a:t>
            </a:r>
            <a:endParaRPr/>
          </a:p>
        </p:txBody>
      </p:sp>
      <p:pic>
        <p:nvPicPr>
          <p:cNvPr id="241" name="Google Shape;241;p29"/>
          <p:cNvPicPr preferRelativeResize="0"/>
          <p:nvPr/>
        </p:nvPicPr>
        <p:blipFill>
          <a:blip r:embed="rId4">
            <a:alphaModFix/>
          </a:blip>
          <a:stretch>
            <a:fillRect/>
          </a:stretch>
        </p:blipFill>
        <p:spPr>
          <a:xfrm>
            <a:off x="3811825" y="1279375"/>
            <a:ext cx="5332174" cy="3289501"/>
          </a:xfrm>
          <a:prstGeom prst="rect">
            <a:avLst/>
          </a:prstGeom>
          <a:noFill/>
          <a:ln>
            <a:noFill/>
          </a:ln>
        </p:spPr>
      </p:pic>
      <p:sp>
        <p:nvSpPr>
          <p:cNvPr id="242" name="Google Shape;242;p29"/>
          <p:cNvSpPr txBox="1"/>
          <p:nvPr/>
        </p:nvSpPr>
        <p:spPr>
          <a:xfrm>
            <a:off x="4145325" y="4051375"/>
            <a:ext cx="452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2"/>
                </a:solidFill>
              </a:rPr>
              <a:t>Computation graph of DP recurrence</a:t>
            </a:r>
            <a:endParaRPr i="1"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TADSim: VIs of TAD Intervals</a:t>
            </a:r>
            <a:endParaRPr/>
          </a:p>
        </p:txBody>
      </p:sp>
      <p:pic>
        <p:nvPicPr>
          <p:cNvPr id="248" name="Google Shape;248;p30"/>
          <p:cNvPicPr preferRelativeResize="0"/>
          <p:nvPr/>
        </p:nvPicPr>
        <p:blipFill>
          <a:blip r:embed="rId3">
            <a:alphaModFix/>
          </a:blip>
          <a:stretch>
            <a:fillRect/>
          </a:stretch>
        </p:blipFill>
        <p:spPr>
          <a:xfrm>
            <a:off x="311688" y="1166250"/>
            <a:ext cx="3431286" cy="1937454"/>
          </a:xfrm>
          <a:prstGeom prst="rect">
            <a:avLst/>
          </a:prstGeom>
          <a:noFill/>
          <a:ln>
            <a:noFill/>
          </a:ln>
        </p:spPr>
      </p:pic>
      <p:sp>
        <p:nvSpPr>
          <p:cNvPr id="249" name="Google Shape;249;p30"/>
          <p:cNvSpPr txBox="1"/>
          <p:nvPr/>
        </p:nvSpPr>
        <p:spPr>
          <a:xfrm>
            <a:off x="3667275" y="1166250"/>
            <a:ext cx="10620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2,536 tads</a:t>
            </a:r>
            <a:endParaRPr sz="1800">
              <a:solidFill>
                <a:schemeClr val="dk2"/>
              </a:solidFill>
            </a:endParaRPr>
          </a:p>
        </p:txBody>
      </p:sp>
      <p:sp>
        <p:nvSpPr>
          <p:cNvPr id="250" name="Google Shape;250;p30"/>
          <p:cNvSpPr txBox="1"/>
          <p:nvPr/>
        </p:nvSpPr>
        <p:spPr>
          <a:xfrm>
            <a:off x="5263450" y="1166250"/>
            <a:ext cx="10620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1,783 tads</a:t>
            </a:r>
            <a:endParaRPr sz="1800">
              <a:solidFill>
                <a:schemeClr val="dk2"/>
              </a:solidFill>
            </a:endParaRPr>
          </a:p>
        </p:txBody>
      </p:sp>
      <p:pic>
        <p:nvPicPr>
          <p:cNvPr id="251" name="Google Shape;251;p30"/>
          <p:cNvPicPr preferRelativeResize="0"/>
          <p:nvPr/>
        </p:nvPicPr>
        <p:blipFill>
          <a:blip r:embed="rId4">
            <a:alphaModFix/>
          </a:blip>
          <a:stretch>
            <a:fillRect/>
          </a:stretch>
        </p:blipFill>
        <p:spPr>
          <a:xfrm>
            <a:off x="6142523" y="1100502"/>
            <a:ext cx="2535575" cy="1831225"/>
          </a:xfrm>
          <a:prstGeom prst="rect">
            <a:avLst/>
          </a:prstGeom>
          <a:noFill/>
          <a:ln>
            <a:noFill/>
          </a:ln>
        </p:spPr>
      </p:pic>
      <p:sp>
        <p:nvSpPr>
          <p:cNvPr id="252" name="Google Shape;252;p30"/>
          <p:cNvSpPr txBox="1"/>
          <p:nvPr/>
        </p:nvSpPr>
        <p:spPr>
          <a:xfrm>
            <a:off x="3742975" y="3238150"/>
            <a:ext cx="10620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2,220 tads</a:t>
            </a:r>
            <a:endParaRPr sz="1800">
              <a:solidFill>
                <a:schemeClr val="dk2"/>
              </a:solidFill>
            </a:endParaRPr>
          </a:p>
        </p:txBody>
      </p:sp>
      <p:sp>
        <p:nvSpPr>
          <p:cNvPr id="253" name="Google Shape;253;p30"/>
          <p:cNvSpPr txBox="1"/>
          <p:nvPr/>
        </p:nvSpPr>
        <p:spPr>
          <a:xfrm>
            <a:off x="5263450" y="3238150"/>
            <a:ext cx="10620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1,545 tads</a:t>
            </a:r>
            <a:endParaRPr sz="1800">
              <a:solidFill>
                <a:schemeClr val="dk2"/>
              </a:solidFill>
            </a:endParaRPr>
          </a:p>
        </p:txBody>
      </p:sp>
      <p:pic>
        <p:nvPicPr>
          <p:cNvPr id="254" name="Google Shape;254;p30"/>
          <p:cNvPicPr preferRelativeResize="0"/>
          <p:nvPr/>
        </p:nvPicPr>
        <p:blipFill>
          <a:blip r:embed="rId5">
            <a:alphaModFix/>
          </a:blip>
          <a:stretch>
            <a:fillRect/>
          </a:stretch>
        </p:blipFill>
        <p:spPr>
          <a:xfrm>
            <a:off x="6090838" y="3069427"/>
            <a:ext cx="2532888" cy="1828800"/>
          </a:xfrm>
          <a:prstGeom prst="rect">
            <a:avLst/>
          </a:prstGeom>
          <a:noFill/>
          <a:ln>
            <a:noFill/>
          </a:ln>
        </p:spPr>
      </p:pic>
      <p:sp>
        <p:nvSpPr>
          <p:cNvPr id="255" name="Google Shape;255;p30"/>
          <p:cNvSpPr/>
          <p:nvPr/>
        </p:nvSpPr>
        <p:spPr>
          <a:xfrm>
            <a:off x="4456275" y="1963538"/>
            <a:ext cx="689400" cy="328800"/>
          </a:xfrm>
          <a:prstGeom prst="right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 name="Google Shape;256;p30"/>
          <p:cNvSpPr/>
          <p:nvPr/>
        </p:nvSpPr>
        <p:spPr>
          <a:xfrm>
            <a:off x="4456275" y="3873738"/>
            <a:ext cx="689400" cy="328800"/>
          </a:xfrm>
          <a:prstGeom prst="right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57" name="Google Shape;257;p30"/>
          <p:cNvPicPr preferRelativeResize="0"/>
          <p:nvPr/>
        </p:nvPicPr>
        <p:blipFill>
          <a:blip r:embed="rId6">
            <a:alphaModFix/>
          </a:blip>
          <a:stretch>
            <a:fillRect/>
          </a:stretch>
        </p:blipFill>
        <p:spPr>
          <a:xfrm>
            <a:off x="312838" y="3068887"/>
            <a:ext cx="3429000" cy="19385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63" name="Google Shape;26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Can employ various TAD calling and comparison techniques to assess chromosomal regional similarities</a:t>
            </a:r>
            <a:endParaRPr/>
          </a:p>
          <a:p>
            <a:pPr indent="-342900" lvl="0" marL="457200" rtl="0" algn="l">
              <a:lnSpc>
                <a:spcPct val="150000"/>
              </a:lnSpc>
              <a:spcBef>
                <a:spcPts val="0"/>
              </a:spcBef>
              <a:spcAft>
                <a:spcPts val="0"/>
              </a:spcAft>
              <a:buSzPts val="1800"/>
              <a:buChar char="-"/>
            </a:pPr>
            <a:r>
              <a:rPr lang="en"/>
              <a:t>Benefits of each TAD comparison method</a:t>
            </a:r>
            <a:endParaRPr/>
          </a:p>
          <a:p>
            <a:pPr indent="-317500" lvl="1" marL="914400" rtl="0" algn="l">
              <a:lnSpc>
                <a:spcPct val="150000"/>
              </a:lnSpc>
              <a:spcBef>
                <a:spcPts val="0"/>
              </a:spcBef>
              <a:spcAft>
                <a:spcPts val="0"/>
              </a:spcAft>
              <a:buSzPts val="1400"/>
              <a:buChar char="-"/>
            </a:pPr>
            <a:r>
              <a:rPr lang="en" u="sng"/>
              <a:t>Spectral TAD:</a:t>
            </a:r>
            <a:r>
              <a:rPr lang="en"/>
              <a:t> versatility with reading Hi-C matrices; output coords can work with many downstream analyses &amp; plots</a:t>
            </a:r>
            <a:endParaRPr/>
          </a:p>
          <a:p>
            <a:pPr indent="-317500" lvl="1" marL="914400" rtl="0" algn="l">
              <a:lnSpc>
                <a:spcPct val="150000"/>
              </a:lnSpc>
              <a:spcBef>
                <a:spcPts val="0"/>
              </a:spcBef>
              <a:spcAft>
                <a:spcPts val="0"/>
              </a:spcAft>
              <a:buSzPts val="1400"/>
              <a:buChar char="-"/>
            </a:pPr>
            <a:r>
              <a:rPr lang="en" u="sng"/>
              <a:t>TADCompare</a:t>
            </a:r>
            <a:r>
              <a:rPr lang="en"/>
              <a:t>’s plots highlight TAD boundaries, contact heatmap and chromosome structure concisely &amp; effectively</a:t>
            </a:r>
            <a:endParaRPr/>
          </a:p>
          <a:p>
            <a:pPr indent="-317500" lvl="1" marL="914400" rtl="0" algn="l">
              <a:lnSpc>
                <a:spcPct val="150000"/>
              </a:lnSpc>
              <a:spcBef>
                <a:spcPts val="0"/>
              </a:spcBef>
              <a:spcAft>
                <a:spcPts val="0"/>
              </a:spcAft>
              <a:buSzPts val="1400"/>
              <a:buChar char="-"/>
            </a:pPr>
            <a:r>
              <a:rPr lang="en" u="sng"/>
              <a:t>LocalTADSim:</a:t>
            </a:r>
            <a:r>
              <a:rPr lang="en"/>
              <a:t> strong balance between speed &amp; accuracy; robust statistics for region selection</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	</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Objectives</a:t>
            </a:r>
            <a:endParaRPr/>
          </a:p>
          <a:p>
            <a:pPr indent="-342900" lvl="0" marL="457200" rtl="0" algn="l">
              <a:spcBef>
                <a:spcPts val="0"/>
              </a:spcBef>
              <a:spcAft>
                <a:spcPts val="0"/>
              </a:spcAft>
              <a:buSzPts val="1800"/>
              <a:buChar char="-"/>
            </a:pPr>
            <a:r>
              <a:rPr lang="en"/>
              <a:t>What is 3D Genomics?</a:t>
            </a:r>
            <a:endParaRPr/>
          </a:p>
          <a:p>
            <a:pPr indent="-342900" lvl="0" marL="457200" rtl="0" algn="l">
              <a:spcBef>
                <a:spcPts val="0"/>
              </a:spcBef>
              <a:spcAft>
                <a:spcPts val="0"/>
              </a:spcAft>
              <a:buSzPts val="1800"/>
              <a:buChar char="-"/>
            </a:pPr>
            <a:r>
              <a:rPr lang="en"/>
              <a:t>Why Hi-C data? </a:t>
            </a:r>
            <a:endParaRPr/>
          </a:p>
          <a:p>
            <a:pPr indent="-342900" lvl="0" marL="457200" rtl="0" algn="l">
              <a:spcBef>
                <a:spcPts val="0"/>
              </a:spcBef>
              <a:spcAft>
                <a:spcPts val="0"/>
              </a:spcAft>
              <a:buSzPts val="1800"/>
              <a:buChar char="-"/>
            </a:pPr>
            <a:r>
              <a:rPr lang="en"/>
              <a:t>What are TADs? Why are they important?</a:t>
            </a:r>
            <a:endParaRPr/>
          </a:p>
          <a:p>
            <a:pPr indent="-342900" lvl="0" marL="457200" rtl="0" algn="l">
              <a:spcBef>
                <a:spcPts val="0"/>
              </a:spcBef>
              <a:spcAft>
                <a:spcPts val="0"/>
              </a:spcAft>
              <a:buSzPts val="1800"/>
              <a:buChar char="-"/>
            </a:pPr>
            <a:r>
              <a:rPr lang="en"/>
              <a:t>How do we computationally identify them? </a:t>
            </a:r>
            <a:endParaRPr/>
          </a:p>
          <a:p>
            <a:pPr indent="-342900" lvl="0" marL="457200" rtl="0" algn="l">
              <a:spcBef>
                <a:spcPts val="0"/>
              </a:spcBef>
              <a:spcAft>
                <a:spcPts val="0"/>
              </a:spcAft>
              <a:buSzPts val="1800"/>
              <a:buChar char="-"/>
            </a:pPr>
            <a:r>
              <a:rPr lang="en"/>
              <a:t>Methods:</a:t>
            </a:r>
            <a:endParaRPr/>
          </a:p>
          <a:p>
            <a:pPr indent="-317500" lvl="1" marL="914400" rtl="0" algn="l">
              <a:spcBef>
                <a:spcPts val="0"/>
              </a:spcBef>
              <a:spcAft>
                <a:spcPts val="0"/>
              </a:spcAft>
              <a:buSzPts val="1400"/>
              <a:buChar char="-"/>
            </a:pPr>
            <a:r>
              <a:rPr lang="en"/>
              <a:t>LocalTADSim</a:t>
            </a:r>
            <a:endParaRPr/>
          </a:p>
          <a:p>
            <a:pPr indent="-317500" lvl="1" marL="914400" rtl="0" algn="l">
              <a:spcBef>
                <a:spcPts val="0"/>
              </a:spcBef>
              <a:spcAft>
                <a:spcPts val="0"/>
              </a:spcAft>
              <a:buSzPts val="1400"/>
              <a:buChar char="-"/>
            </a:pPr>
            <a:r>
              <a:rPr lang="en"/>
              <a:t>TADCompare</a:t>
            </a:r>
            <a:endParaRPr/>
          </a:p>
          <a:p>
            <a:pPr indent="-342900" lvl="0" marL="457200" rtl="0" algn="l">
              <a:spcBef>
                <a:spcPts val="0"/>
              </a:spcBef>
              <a:spcAft>
                <a:spcPts val="0"/>
              </a:spcAft>
              <a:buSzPts val="1800"/>
              <a:buChar char="-"/>
            </a:pPr>
            <a:r>
              <a:rPr lang="en"/>
              <a:t>Results/Comparisons</a:t>
            </a:r>
            <a:endParaRPr/>
          </a:p>
          <a:p>
            <a:pPr indent="-342900" lvl="0" marL="457200" rtl="0" algn="l">
              <a:spcBef>
                <a:spcPts val="0"/>
              </a:spcBef>
              <a:spcAft>
                <a:spcPts val="0"/>
              </a:spcAft>
              <a:buSzPts val="1800"/>
              <a:buChar char="-"/>
            </a:pPr>
            <a:r>
              <a:rPr lang="en"/>
              <a:t>Conclusions</a:t>
            </a:r>
            <a:endParaRPr/>
          </a:p>
          <a:p>
            <a:pPr indent="-342900" lvl="0" marL="457200" rtl="0" algn="l">
              <a:spcBef>
                <a:spcPts val="0"/>
              </a:spcBef>
              <a:spcAft>
                <a:spcPts val="0"/>
              </a:spcAft>
              <a:buSzPts val="1800"/>
              <a:buChar char="-"/>
            </a:pPr>
            <a:r>
              <a:rPr lang="en"/>
              <a:t>Future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269" name="Google Shape;26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Produce the TAD comparison data across all other chromosomes</a:t>
            </a:r>
            <a:endParaRPr/>
          </a:p>
          <a:p>
            <a:pPr indent="-342900" lvl="0" marL="457200" rtl="0" algn="l">
              <a:lnSpc>
                <a:spcPct val="150000"/>
              </a:lnSpc>
              <a:spcBef>
                <a:spcPts val="0"/>
              </a:spcBef>
              <a:spcAft>
                <a:spcPts val="0"/>
              </a:spcAft>
              <a:buSzPts val="1800"/>
              <a:buChar char="●"/>
            </a:pPr>
            <a:r>
              <a:rPr lang="en"/>
              <a:t>Finish LocalTADSim </a:t>
            </a:r>
            <a:r>
              <a:rPr lang="en"/>
              <a:t>pipeline</a:t>
            </a:r>
            <a:endParaRPr/>
          </a:p>
          <a:p>
            <a:pPr indent="-317500" lvl="1" marL="914400" rtl="0" algn="l">
              <a:lnSpc>
                <a:spcPct val="150000"/>
              </a:lnSpc>
              <a:spcBef>
                <a:spcPts val="0"/>
              </a:spcBef>
              <a:spcAft>
                <a:spcPts val="0"/>
              </a:spcAft>
              <a:buSzPts val="1400"/>
              <a:buChar char="○"/>
            </a:pPr>
            <a:r>
              <a:rPr lang="en"/>
              <a:t>Finalize VI dynamic programming</a:t>
            </a:r>
            <a:endParaRPr/>
          </a:p>
          <a:p>
            <a:pPr indent="-317500" lvl="1" marL="914400" rtl="0" algn="l">
              <a:lnSpc>
                <a:spcPct val="150000"/>
              </a:lnSpc>
              <a:spcBef>
                <a:spcPts val="0"/>
              </a:spcBef>
              <a:spcAft>
                <a:spcPts val="0"/>
              </a:spcAft>
              <a:buSzPts val="1400"/>
              <a:buChar char="○"/>
            </a:pPr>
            <a:r>
              <a:rPr lang="en"/>
              <a:t>Compute p-values</a:t>
            </a:r>
            <a:endParaRPr/>
          </a:p>
          <a:p>
            <a:pPr indent="-317500" lvl="1" marL="914400" rtl="0" algn="l">
              <a:lnSpc>
                <a:spcPct val="150000"/>
              </a:lnSpc>
              <a:spcBef>
                <a:spcPts val="0"/>
              </a:spcBef>
              <a:spcAft>
                <a:spcPts val="0"/>
              </a:spcAft>
              <a:buSzPts val="1400"/>
              <a:buChar char="○"/>
            </a:pPr>
            <a:r>
              <a:rPr lang="en"/>
              <a:t>Find significant &amp; dominating intervals	</a:t>
            </a:r>
            <a:endParaRPr/>
          </a:p>
          <a:p>
            <a:pPr indent="-342900" lvl="0" marL="457200" rtl="0" algn="l">
              <a:lnSpc>
                <a:spcPct val="150000"/>
              </a:lnSpc>
              <a:spcBef>
                <a:spcPts val="0"/>
              </a:spcBef>
              <a:spcAft>
                <a:spcPts val="0"/>
              </a:spcAft>
              <a:buSzPts val="1800"/>
              <a:buChar char="●"/>
            </a:pPr>
            <a:r>
              <a:rPr lang="en"/>
              <a:t>Understand how we can validate our findings with downstream analysis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75" name="Google Shape;27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SzPts val="1200"/>
              <a:buChar char="●"/>
            </a:pPr>
            <a:r>
              <a:rPr baseline="30000" lang="en" sz="1200">
                <a:solidFill>
                  <a:schemeClr val="dk1"/>
                </a:solidFill>
              </a:rPr>
              <a:t>1</a:t>
            </a:r>
            <a:r>
              <a:rPr lang="en" sz="1200">
                <a:solidFill>
                  <a:schemeClr val="dk1"/>
                </a:solidFill>
              </a:rPr>
              <a:t>Natalie Sauerwald, Carl Kingsford, Quantifying the similarity of topological domains across normal and cancer human cell types, Bioinformatics, Volume 34, Issue 13, July 2018, Pages i475–i483, </a:t>
            </a:r>
            <a:r>
              <a:rPr lang="en" sz="1200" u="sng">
                <a:solidFill>
                  <a:srgbClr val="1155CC"/>
                </a:solidFill>
                <a:hlinkClick r:id="rId3">
                  <a:extLst>
                    <a:ext uri="{A12FA001-AC4F-418D-AE19-62706E023703}">
                      <ahyp:hlinkClr val="tx"/>
                    </a:ext>
                  </a:extLst>
                </a:hlinkClick>
              </a:rPr>
              <a:t>https://doi.org/10.1093/bioinformatics/bty265</a:t>
            </a:r>
            <a:endParaRPr sz="1200"/>
          </a:p>
          <a:p>
            <a:pPr indent="-304800" lvl="0" marL="457200" rtl="0" algn="just">
              <a:spcBef>
                <a:spcPts val="0"/>
              </a:spcBef>
              <a:spcAft>
                <a:spcPts val="0"/>
              </a:spcAft>
              <a:buSzPts val="1200"/>
              <a:buChar char="●"/>
            </a:pPr>
            <a:r>
              <a:rPr lang="en" sz="1200"/>
              <a:t>https://hicexplorer-gtrichard.readthedocs.io/</a:t>
            </a:r>
            <a:endParaRPr sz="1200"/>
          </a:p>
          <a:p>
            <a:pPr indent="-304800" lvl="0" marL="457200" rtl="0" algn="just">
              <a:spcBef>
                <a:spcPts val="0"/>
              </a:spcBef>
              <a:spcAft>
                <a:spcPts val="0"/>
              </a:spcAft>
              <a:buSzPts val="1200"/>
              <a:buChar char="●"/>
            </a:pPr>
            <a:r>
              <a:rPr lang="en" sz="1200" u="sng">
                <a:solidFill>
                  <a:schemeClr val="hlink"/>
                </a:solidFill>
                <a:hlinkClick r:id="rId4"/>
              </a:rPr>
              <a:t>https://github.com/dozmorovlab/TADCompare/</a:t>
            </a:r>
            <a:endParaRPr sz="1200"/>
          </a:p>
          <a:p>
            <a:pPr indent="-304800" lvl="0" marL="457200" rtl="0" algn="just">
              <a:spcBef>
                <a:spcPts val="0"/>
              </a:spcBef>
              <a:spcAft>
                <a:spcPts val="0"/>
              </a:spcAft>
              <a:buSzPts val="1200"/>
              <a:buChar char="●"/>
            </a:pPr>
            <a:r>
              <a:rPr lang="en" sz="1100" u="sng">
                <a:solidFill>
                  <a:schemeClr val="hlink"/>
                </a:solidFill>
                <a:hlinkClick r:id="rId5"/>
              </a:rPr>
              <a:t>https://github.com/open2c/cooltools</a:t>
            </a:r>
            <a:endParaRPr sz="1200"/>
          </a:p>
          <a:p>
            <a:pPr indent="-304800" lvl="0" marL="457200" rtl="0" algn="just">
              <a:spcBef>
                <a:spcPts val="0"/>
              </a:spcBef>
              <a:spcAft>
                <a:spcPts val="0"/>
              </a:spcAft>
              <a:buSzPts val="1200"/>
              <a:buChar char="●"/>
            </a:pPr>
            <a:r>
              <a:rPr lang="en" sz="1100" u="sng">
                <a:solidFill>
                  <a:schemeClr val="hlink"/>
                </a:solidFill>
                <a:hlinkClick r:id="rId6"/>
              </a:rPr>
              <a:t>https://bioconductor.org/packages/release/bioc/html/SpectralTAD.html</a:t>
            </a:r>
            <a:endParaRPr sz="1200"/>
          </a:p>
          <a:p>
            <a:pPr indent="-304800" lvl="0" marL="457200" rtl="0" algn="just">
              <a:spcBef>
                <a:spcPts val="0"/>
              </a:spcBef>
              <a:spcAft>
                <a:spcPts val="0"/>
              </a:spcAft>
              <a:buSzPts val="1200"/>
              <a:buChar char="●"/>
            </a:pPr>
            <a:r>
              <a:rPr lang="en" sz="1100" u="sng">
                <a:solidFill>
                  <a:schemeClr val="hlink"/>
                </a:solidFill>
                <a:hlinkClick r:id="rId7"/>
              </a:rPr>
              <a:t>SpectralTAD: an R package for defining a hierarchy of topologically associated domains using spectral clustering | BMC Bioinformatics | Full Text (biomedcentral.com)</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9" name="Shape 279"/>
        <p:cNvGrpSpPr/>
        <p:nvPr/>
      </p:nvGrpSpPr>
      <p:grpSpPr>
        <a:xfrm>
          <a:off x="0" y="0"/>
          <a:ext cx="0" cy="0"/>
          <a:chOff x="0" y="0"/>
          <a:chExt cx="0" cy="0"/>
        </a:xfrm>
      </p:grpSpPr>
      <p:sp>
        <p:nvSpPr>
          <p:cNvPr id="280" name="Google Shape;28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Closer Look</a:t>
            </a:r>
            <a:endParaRPr/>
          </a:p>
          <a:p>
            <a:pPr indent="0" lvl="0" marL="0" rtl="0" algn="l">
              <a:spcBef>
                <a:spcPts val="0"/>
              </a:spcBef>
              <a:spcAft>
                <a:spcPts val="0"/>
              </a:spcAft>
              <a:buNone/>
            </a:pPr>
            <a:r>
              <a:t/>
            </a:r>
            <a:endParaRPr/>
          </a:p>
        </p:txBody>
      </p:sp>
      <p:pic>
        <p:nvPicPr>
          <p:cNvPr id="281" name="Google Shape;281;p34"/>
          <p:cNvPicPr preferRelativeResize="0"/>
          <p:nvPr/>
        </p:nvPicPr>
        <p:blipFill>
          <a:blip r:embed="rId3">
            <a:alphaModFix/>
          </a:blip>
          <a:stretch>
            <a:fillRect/>
          </a:stretch>
        </p:blipFill>
        <p:spPr>
          <a:xfrm>
            <a:off x="4655818" y="1452094"/>
            <a:ext cx="4718304" cy="3566160"/>
          </a:xfrm>
          <a:prstGeom prst="rect">
            <a:avLst/>
          </a:prstGeom>
          <a:noFill/>
          <a:ln>
            <a:noFill/>
          </a:ln>
        </p:spPr>
      </p:pic>
      <p:pic>
        <p:nvPicPr>
          <p:cNvPr id="282" name="Google Shape;282;p34"/>
          <p:cNvPicPr preferRelativeResize="0"/>
          <p:nvPr/>
        </p:nvPicPr>
        <p:blipFill>
          <a:blip r:embed="rId4">
            <a:alphaModFix/>
          </a:blip>
          <a:stretch>
            <a:fillRect/>
          </a:stretch>
        </p:blipFill>
        <p:spPr>
          <a:xfrm>
            <a:off x="152400" y="1517335"/>
            <a:ext cx="4578350" cy="3296425"/>
          </a:xfrm>
          <a:prstGeom prst="rect">
            <a:avLst/>
          </a:prstGeom>
          <a:noFill/>
          <a:ln>
            <a:noFill/>
          </a:ln>
        </p:spPr>
      </p:pic>
      <p:sp>
        <p:nvSpPr>
          <p:cNvPr id="283" name="Google Shape;283;p34"/>
          <p:cNvSpPr/>
          <p:nvPr/>
        </p:nvSpPr>
        <p:spPr>
          <a:xfrm>
            <a:off x="6929975" y="1246825"/>
            <a:ext cx="424200" cy="741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34"/>
          <p:cNvSpPr/>
          <p:nvPr/>
        </p:nvSpPr>
        <p:spPr>
          <a:xfrm>
            <a:off x="6929975" y="1378000"/>
            <a:ext cx="424200" cy="74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34"/>
          <p:cNvSpPr txBox="1"/>
          <p:nvPr/>
        </p:nvSpPr>
        <p:spPr>
          <a:xfrm>
            <a:off x="7290525" y="1059950"/>
            <a:ext cx="1060500" cy="1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Control</a:t>
            </a:r>
            <a:endParaRPr sz="1200">
              <a:solidFill>
                <a:schemeClr val="dk2"/>
              </a:solidFill>
            </a:endParaRPr>
          </a:p>
        </p:txBody>
      </p:sp>
      <p:sp>
        <p:nvSpPr>
          <p:cNvPr id="286" name="Google Shape;286;p34"/>
          <p:cNvSpPr txBox="1"/>
          <p:nvPr/>
        </p:nvSpPr>
        <p:spPr>
          <a:xfrm>
            <a:off x="7290525" y="1270900"/>
            <a:ext cx="1342800" cy="1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Condition</a:t>
            </a:r>
            <a:endParaRPr sz="1200">
              <a:solidFill>
                <a:schemeClr val="dk2"/>
              </a:solidFill>
            </a:endParaRPr>
          </a:p>
        </p:txBody>
      </p:sp>
      <p:sp>
        <p:nvSpPr>
          <p:cNvPr id="287" name="Google Shape;287;p34"/>
          <p:cNvSpPr txBox="1"/>
          <p:nvPr/>
        </p:nvSpPr>
        <p:spPr>
          <a:xfrm>
            <a:off x="6826250" y="355875"/>
            <a:ext cx="1439700" cy="6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*Shape sizes magnified 40x for visibility</a:t>
            </a:r>
            <a:endParaRPr sz="12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93" name="Google Shape;293;p35"/>
          <p:cNvPicPr preferRelativeResize="0"/>
          <p:nvPr/>
        </p:nvPicPr>
        <p:blipFill>
          <a:blip r:embed="rId3">
            <a:alphaModFix/>
          </a:blip>
          <a:stretch>
            <a:fillRect/>
          </a:stretch>
        </p:blipFill>
        <p:spPr>
          <a:xfrm>
            <a:off x="2805800" y="3211200"/>
            <a:ext cx="5715000" cy="2228850"/>
          </a:xfrm>
          <a:prstGeom prst="rect">
            <a:avLst/>
          </a:prstGeom>
          <a:noFill/>
          <a:ln>
            <a:noFill/>
          </a:ln>
        </p:spPr>
      </p:pic>
      <p:pic>
        <p:nvPicPr>
          <p:cNvPr id="294" name="Google Shape;294;p35"/>
          <p:cNvPicPr preferRelativeResize="0"/>
          <p:nvPr/>
        </p:nvPicPr>
        <p:blipFill rotWithShape="1">
          <a:blip r:embed="rId4">
            <a:alphaModFix/>
          </a:blip>
          <a:srcRect b="-52910" l="-61110" r="61109" t="52910"/>
          <a:stretch/>
        </p:blipFill>
        <p:spPr>
          <a:xfrm>
            <a:off x="-349250" y="2753175"/>
            <a:ext cx="5715000" cy="2228850"/>
          </a:xfrm>
          <a:prstGeom prst="rect">
            <a:avLst/>
          </a:prstGeom>
          <a:noFill/>
          <a:ln>
            <a:noFill/>
          </a:ln>
        </p:spPr>
      </p:pic>
      <p:pic>
        <p:nvPicPr>
          <p:cNvPr id="295" name="Google Shape;295;p35"/>
          <p:cNvPicPr preferRelativeResize="0"/>
          <p:nvPr/>
        </p:nvPicPr>
        <p:blipFill>
          <a:blip r:embed="rId5">
            <a:alphaModFix/>
          </a:blip>
          <a:stretch>
            <a:fillRect/>
          </a:stretch>
        </p:blipFill>
        <p:spPr>
          <a:xfrm>
            <a:off x="804075" y="828663"/>
            <a:ext cx="5715000" cy="1743075"/>
          </a:xfrm>
          <a:prstGeom prst="rect">
            <a:avLst/>
          </a:prstGeom>
          <a:noFill/>
          <a:ln>
            <a:noFill/>
          </a:ln>
        </p:spPr>
      </p:pic>
      <p:pic>
        <p:nvPicPr>
          <p:cNvPr id="296" name="Google Shape;296;p35"/>
          <p:cNvPicPr preferRelativeResize="0"/>
          <p:nvPr/>
        </p:nvPicPr>
        <p:blipFill>
          <a:blip r:embed="rId6">
            <a:alphaModFix/>
          </a:blip>
          <a:stretch>
            <a:fillRect/>
          </a:stretch>
        </p:blipFill>
        <p:spPr>
          <a:xfrm>
            <a:off x="5719550" y="2549900"/>
            <a:ext cx="5715000" cy="2228850"/>
          </a:xfrm>
          <a:prstGeom prst="rect">
            <a:avLst/>
          </a:prstGeom>
          <a:noFill/>
          <a:ln>
            <a:noFill/>
          </a:ln>
        </p:spPr>
      </p:pic>
      <p:pic>
        <p:nvPicPr>
          <p:cNvPr id="297" name="Google Shape;297;p35"/>
          <p:cNvPicPr preferRelativeResize="0"/>
          <p:nvPr/>
        </p:nvPicPr>
        <p:blipFill>
          <a:blip r:embed="rId7">
            <a:alphaModFix/>
          </a:blip>
          <a:stretch>
            <a:fillRect/>
          </a:stretch>
        </p:blipFill>
        <p:spPr>
          <a:xfrm>
            <a:off x="174625" y="2316050"/>
            <a:ext cx="5715000" cy="2133600"/>
          </a:xfrm>
          <a:prstGeom prst="rect">
            <a:avLst/>
          </a:prstGeom>
          <a:noFill/>
          <a:ln>
            <a:noFill/>
          </a:ln>
        </p:spPr>
      </p:pic>
      <p:pic>
        <p:nvPicPr>
          <p:cNvPr id="298" name="Google Shape;298;p35"/>
          <p:cNvPicPr preferRelativeResize="0"/>
          <p:nvPr/>
        </p:nvPicPr>
        <p:blipFill>
          <a:blip r:embed="rId8">
            <a:alphaModFix/>
          </a:blip>
          <a:stretch>
            <a:fillRect/>
          </a:stretch>
        </p:blipFill>
        <p:spPr>
          <a:xfrm>
            <a:off x="6696775" y="-12"/>
            <a:ext cx="5715000" cy="1952625"/>
          </a:xfrm>
          <a:prstGeom prst="rect">
            <a:avLst/>
          </a:prstGeom>
          <a:noFill/>
          <a:ln>
            <a:noFill/>
          </a:ln>
        </p:spPr>
      </p:pic>
      <p:pic>
        <p:nvPicPr>
          <p:cNvPr id="299" name="Google Shape;299;p35"/>
          <p:cNvPicPr preferRelativeResize="0"/>
          <p:nvPr/>
        </p:nvPicPr>
        <p:blipFill>
          <a:blip r:embed="rId8">
            <a:alphaModFix/>
          </a:blip>
          <a:stretch>
            <a:fillRect/>
          </a:stretch>
        </p:blipFill>
        <p:spPr>
          <a:xfrm>
            <a:off x="1546425" y="5376013"/>
            <a:ext cx="5715000" cy="1952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TADSim - Results</a:t>
            </a:r>
            <a:endParaRPr/>
          </a:p>
        </p:txBody>
      </p:sp>
      <p:sp>
        <p:nvSpPr>
          <p:cNvPr id="305" name="Google Shape;30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6" name="Google Shape;306;p36"/>
          <p:cNvPicPr preferRelativeResize="0"/>
          <p:nvPr/>
        </p:nvPicPr>
        <p:blipFill>
          <a:blip r:embed="rId3">
            <a:alphaModFix/>
          </a:blip>
          <a:stretch>
            <a:fillRect/>
          </a:stretch>
        </p:blipFill>
        <p:spPr>
          <a:xfrm>
            <a:off x="691125" y="1152475"/>
            <a:ext cx="5715000" cy="3810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Significant Intervals </a:t>
            </a:r>
            <a:endParaRPr/>
          </a:p>
        </p:txBody>
      </p:sp>
      <p:pic>
        <p:nvPicPr>
          <p:cNvPr id="312" name="Google Shape;312;p37"/>
          <p:cNvPicPr preferRelativeResize="0"/>
          <p:nvPr/>
        </p:nvPicPr>
        <p:blipFill>
          <a:blip r:embed="rId3">
            <a:alphaModFix/>
          </a:blip>
          <a:stretch>
            <a:fillRect/>
          </a:stretch>
        </p:blipFill>
        <p:spPr>
          <a:xfrm>
            <a:off x="448275" y="1017725"/>
            <a:ext cx="5715000" cy="3810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Workflow</a:t>
            </a:r>
            <a:endParaRPr/>
          </a:p>
        </p:txBody>
      </p:sp>
      <p:sp>
        <p:nvSpPr>
          <p:cNvPr id="318" name="Google Shape;31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9" name="Google Shape;319;p38"/>
          <p:cNvPicPr preferRelativeResize="0"/>
          <p:nvPr/>
        </p:nvPicPr>
        <p:blipFill>
          <a:blip r:embed="rId3">
            <a:alphaModFix/>
          </a:blip>
          <a:stretch>
            <a:fillRect/>
          </a:stretch>
        </p:blipFill>
        <p:spPr>
          <a:xfrm>
            <a:off x="683425" y="1017725"/>
            <a:ext cx="7777130" cy="34163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3" name="Shape 323"/>
        <p:cNvGrpSpPr/>
        <p:nvPr/>
      </p:nvGrpSpPr>
      <p:grpSpPr>
        <a:xfrm>
          <a:off x="0" y="0"/>
          <a:ext cx="0" cy="0"/>
          <a:chOff x="0" y="0"/>
          <a:chExt cx="0" cy="0"/>
        </a:xfrm>
      </p:grpSpPr>
      <p:sp>
        <p:nvSpPr>
          <p:cNvPr id="324" name="Google Shape;32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5" name="Google Shape;32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6" name="Google Shape;326;p39"/>
          <p:cNvPicPr preferRelativeResize="0"/>
          <p:nvPr/>
        </p:nvPicPr>
        <p:blipFill>
          <a:blip r:embed="rId3">
            <a:alphaModFix/>
          </a:blip>
          <a:stretch>
            <a:fillRect/>
          </a:stretch>
        </p:blipFill>
        <p:spPr>
          <a:xfrm>
            <a:off x="683425" y="1017725"/>
            <a:ext cx="7777130" cy="34163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Follow Kingsford Lab’s implementation of Local Tad Sim</a:t>
            </a:r>
            <a:endParaRPr/>
          </a:p>
          <a:p>
            <a:pPr indent="-342900" lvl="0" marL="457200" rtl="0" algn="l">
              <a:lnSpc>
                <a:spcPct val="150000"/>
              </a:lnSpc>
              <a:spcBef>
                <a:spcPts val="0"/>
              </a:spcBef>
              <a:spcAft>
                <a:spcPts val="0"/>
              </a:spcAft>
              <a:buSzPts val="1800"/>
              <a:buChar char="●"/>
            </a:pPr>
            <a:r>
              <a:rPr lang="en"/>
              <a:t>Compare the TAD analysis results with other packages</a:t>
            </a:r>
            <a:endParaRPr/>
          </a:p>
          <a:p>
            <a:pPr indent="-317500" lvl="1" marL="914400" rtl="0" algn="l">
              <a:lnSpc>
                <a:spcPct val="150000"/>
              </a:lnSpc>
              <a:spcBef>
                <a:spcPts val="0"/>
              </a:spcBef>
              <a:spcAft>
                <a:spcPts val="0"/>
              </a:spcAft>
              <a:buSzPts val="1400"/>
              <a:buChar char="○"/>
            </a:pPr>
            <a:r>
              <a:rPr lang="en"/>
              <a:t>TADCompare, Spectral TAD, CoolTools</a:t>
            </a:r>
            <a:endParaRPr/>
          </a:p>
        </p:txBody>
      </p:sp>
      <p:pic>
        <p:nvPicPr>
          <p:cNvPr id="74" name="Google Shape;74;p15"/>
          <p:cNvPicPr preferRelativeResize="0"/>
          <p:nvPr/>
        </p:nvPicPr>
        <p:blipFill>
          <a:blip r:embed="rId3">
            <a:alphaModFix/>
          </a:blip>
          <a:stretch>
            <a:fillRect/>
          </a:stretch>
        </p:blipFill>
        <p:spPr>
          <a:xfrm>
            <a:off x="3376875" y="3164300"/>
            <a:ext cx="5210901" cy="1518125"/>
          </a:xfrm>
          <a:prstGeom prst="rect">
            <a:avLst/>
          </a:prstGeom>
          <a:noFill/>
          <a:ln>
            <a:noFill/>
          </a:ln>
        </p:spPr>
      </p:pic>
      <p:pic>
        <p:nvPicPr>
          <p:cNvPr id="75" name="Google Shape;75;p15"/>
          <p:cNvPicPr preferRelativeResize="0"/>
          <p:nvPr/>
        </p:nvPicPr>
        <p:blipFill>
          <a:blip r:embed="rId4">
            <a:alphaModFix/>
          </a:blip>
          <a:stretch>
            <a:fillRect/>
          </a:stretch>
        </p:blipFill>
        <p:spPr>
          <a:xfrm>
            <a:off x="1157947" y="3301522"/>
            <a:ext cx="1272775" cy="1243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3D Genomics?</a:t>
            </a:r>
            <a:endParaRPr/>
          </a:p>
        </p:txBody>
      </p:sp>
      <p:sp>
        <p:nvSpPr>
          <p:cNvPr id="81" name="Google Shape;81;p16"/>
          <p:cNvSpPr txBox="1"/>
          <p:nvPr/>
        </p:nvSpPr>
        <p:spPr>
          <a:xfrm>
            <a:off x="483150" y="1065388"/>
            <a:ext cx="7992600" cy="3326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With 3D Genomes we understand how chromatin conformation is regulating genes.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In a multi-omics approach, it helps us piece together the information from different modalities.</a:t>
            </a:r>
            <a:endParaRPr sz="1800">
              <a:solidFill>
                <a:schemeClr val="dk2"/>
              </a:solidFill>
            </a:endParaRPr>
          </a:p>
          <a:p>
            <a:pPr indent="0" lvl="0" marL="914400" rtl="0" algn="l">
              <a:spcBef>
                <a:spcPts val="0"/>
              </a:spcBef>
              <a:spcAft>
                <a:spcPts val="0"/>
              </a:spcAft>
              <a:buNone/>
            </a:pPr>
            <a:r>
              <a:t/>
            </a:r>
            <a:endParaRPr sz="1800">
              <a:solidFill>
                <a:schemeClr val="dk2"/>
              </a:solidFill>
            </a:endParaRPr>
          </a:p>
        </p:txBody>
      </p:sp>
      <p:graphicFrame>
        <p:nvGraphicFramePr>
          <p:cNvPr id="82" name="Google Shape;82;p16"/>
          <p:cNvGraphicFramePr/>
          <p:nvPr/>
        </p:nvGraphicFramePr>
        <p:xfrm>
          <a:off x="219150" y="2397700"/>
          <a:ext cx="3000000" cy="3000000"/>
        </p:xfrm>
        <a:graphic>
          <a:graphicData uri="http://schemas.openxmlformats.org/drawingml/2006/table">
            <a:tbl>
              <a:tblPr>
                <a:noFill/>
                <a:tableStyleId>{F4BE43AF-DC1E-4130-AB4F-B41C273D8347}</a:tableStyleId>
              </a:tblPr>
              <a:tblGrid>
                <a:gridCol w="2130150"/>
                <a:gridCol w="2130150"/>
                <a:gridCol w="2130150"/>
                <a:gridCol w="2130150"/>
              </a:tblGrid>
              <a:tr h="346850">
                <a:tc>
                  <a:txBody>
                    <a:bodyPr/>
                    <a:lstStyle/>
                    <a:p>
                      <a:pPr indent="0" lvl="0" marL="0" rtl="0" algn="l">
                        <a:spcBef>
                          <a:spcPts val="0"/>
                        </a:spcBef>
                        <a:spcAft>
                          <a:spcPts val="0"/>
                        </a:spcAft>
                        <a:buNone/>
                      </a:pPr>
                      <a:r>
                        <a:rPr lang="en"/>
                        <a:t>Technology</a:t>
                      </a:r>
                      <a:endParaRPr/>
                    </a:p>
                  </a:txBody>
                  <a:tcPr marT="91425" marB="91425" marR="91425" marL="91425">
                    <a:solidFill>
                      <a:schemeClr val="accent4"/>
                    </a:solidFill>
                  </a:tcPr>
                </a:tc>
                <a:tc>
                  <a:txBody>
                    <a:bodyPr/>
                    <a:lstStyle/>
                    <a:p>
                      <a:pPr indent="0" lvl="0" marL="0" rtl="0" algn="l">
                        <a:spcBef>
                          <a:spcPts val="0"/>
                        </a:spcBef>
                        <a:spcAft>
                          <a:spcPts val="0"/>
                        </a:spcAft>
                        <a:buNone/>
                      </a:pPr>
                      <a:r>
                        <a:rPr lang="en"/>
                        <a:t>Transcriptomics</a:t>
                      </a:r>
                      <a:endParaRPr/>
                    </a:p>
                  </a:txBody>
                  <a:tcPr marT="91425" marB="91425" marR="91425" marL="91425">
                    <a:solidFill>
                      <a:schemeClr val="accent4"/>
                    </a:solidFill>
                  </a:tcPr>
                </a:tc>
                <a:tc>
                  <a:txBody>
                    <a:bodyPr/>
                    <a:lstStyle/>
                    <a:p>
                      <a:pPr indent="0" lvl="0" marL="0" rtl="0" algn="l">
                        <a:spcBef>
                          <a:spcPts val="0"/>
                        </a:spcBef>
                        <a:spcAft>
                          <a:spcPts val="0"/>
                        </a:spcAft>
                        <a:buNone/>
                      </a:pPr>
                      <a:r>
                        <a:rPr lang="en"/>
                        <a:t>Epigenomics</a:t>
                      </a:r>
                      <a:endParaRPr/>
                    </a:p>
                  </a:txBody>
                  <a:tcPr marT="91425" marB="91425" marR="91425" marL="91425">
                    <a:solidFill>
                      <a:schemeClr val="accent4"/>
                    </a:solidFill>
                  </a:tcPr>
                </a:tc>
                <a:tc>
                  <a:txBody>
                    <a:bodyPr/>
                    <a:lstStyle/>
                    <a:p>
                      <a:pPr indent="0" lvl="0" marL="0" rtl="0" algn="l">
                        <a:spcBef>
                          <a:spcPts val="0"/>
                        </a:spcBef>
                        <a:spcAft>
                          <a:spcPts val="0"/>
                        </a:spcAft>
                        <a:buNone/>
                      </a:pPr>
                      <a:r>
                        <a:rPr lang="en"/>
                        <a:t>3D Genomics</a:t>
                      </a:r>
                      <a:endParaRPr/>
                    </a:p>
                  </a:txBody>
                  <a:tcPr marT="91425" marB="91425" marR="91425" marL="91425">
                    <a:solidFill>
                      <a:schemeClr val="accent4"/>
                    </a:solidFill>
                  </a:tcPr>
                </a:tc>
              </a:tr>
              <a:tr h="346850">
                <a:tc>
                  <a:txBody>
                    <a:bodyPr/>
                    <a:lstStyle/>
                    <a:p>
                      <a:pPr indent="0" lvl="0" marL="0" rtl="0" algn="l">
                        <a:spcBef>
                          <a:spcPts val="0"/>
                        </a:spcBef>
                        <a:spcAft>
                          <a:spcPts val="0"/>
                        </a:spcAft>
                        <a:buNone/>
                      </a:pPr>
                      <a:r>
                        <a:rPr lang="en"/>
                        <a:t>Data</a:t>
                      </a:r>
                      <a:endParaRPr/>
                    </a:p>
                  </a:txBody>
                  <a:tcPr marT="91425" marB="91425" marR="91425" marL="91425">
                    <a:solidFill>
                      <a:schemeClr val="accent4"/>
                    </a:solidFill>
                  </a:tcPr>
                </a:tc>
                <a:tc>
                  <a:txBody>
                    <a:bodyPr/>
                    <a:lstStyle/>
                    <a:p>
                      <a:pPr indent="0" lvl="0" marL="0" rtl="0" algn="l">
                        <a:spcBef>
                          <a:spcPts val="0"/>
                        </a:spcBef>
                        <a:spcAft>
                          <a:spcPts val="0"/>
                        </a:spcAft>
                        <a:buNone/>
                      </a:pPr>
                      <a:r>
                        <a:rPr lang="en"/>
                        <a:t>Quantified gene expression</a:t>
                      </a:r>
                      <a:endParaRPr/>
                    </a:p>
                  </a:txBody>
                  <a:tcPr marT="91425" marB="91425" marR="91425" marL="91425"/>
                </a:tc>
                <a:tc>
                  <a:txBody>
                    <a:bodyPr/>
                    <a:lstStyle/>
                    <a:p>
                      <a:pPr indent="0" lvl="0" marL="0" rtl="0" algn="l">
                        <a:spcBef>
                          <a:spcPts val="0"/>
                        </a:spcBef>
                        <a:spcAft>
                          <a:spcPts val="0"/>
                        </a:spcAft>
                        <a:buNone/>
                      </a:pPr>
                      <a:r>
                        <a:rPr lang="en"/>
                        <a:t>Non-Sequence state (histone acetylation, etc)</a:t>
                      </a:r>
                      <a:endParaRPr/>
                    </a:p>
                  </a:txBody>
                  <a:tcPr marT="91425" marB="91425" marR="91425" marL="91425"/>
                </a:tc>
                <a:tc>
                  <a:txBody>
                    <a:bodyPr/>
                    <a:lstStyle/>
                    <a:p>
                      <a:pPr indent="0" lvl="0" marL="0" rtl="0" algn="l">
                        <a:spcBef>
                          <a:spcPts val="0"/>
                        </a:spcBef>
                        <a:spcAft>
                          <a:spcPts val="0"/>
                        </a:spcAft>
                        <a:buNone/>
                      </a:pPr>
                      <a:r>
                        <a:rPr lang="en"/>
                        <a:t>Interaction between different regions of the chromatin</a:t>
                      </a:r>
                      <a:endParaRPr/>
                    </a:p>
                  </a:txBody>
                  <a:tcPr marT="91425" marB="91425" marR="91425" marL="91425"/>
                </a:tc>
              </a:tr>
              <a:tr h="720425">
                <a:tc>
                  <a:txBody>
                    <a:bodyPr/>
                    <a:lstStyle/>
                    <a:p>
                      <a:pPr indent="0" lvl="0" marL="0" rtl="0" algn="l">
                        <a:spcBef>
                          <a:spcPts val="0"/>
                        </a:spcBef>
                        <a:spcAft>
                          <a:spcPts val="0"/>
                        </a:spcAft>
                        <a:buNone/>
                      </a:pPr>
                      <a:r>
                        <a:rPr lang="en"/>
                        <a:t>Question</a:t>
                      </a:r>
                      <a:endParaRPr/>
                    </a:p>
                  </a:txBody>
                  <a:tcPr marT="91425" marB="91425" marR="91425" marL="91425">
                    <a:solidFill>
                      <a:schemeClr val="accent4"/>
                    </a:solidFill>
                  </a:tcPr>
                </a:tc>
                <a:tc>
                  <a:txBody>
                    <a:bodyPr/>
                    <a:lstStyle/>
                    <a:p>
                      <a:pPr indent="0" lvl="0" marL="0" rtl="0" algn="l">
                        <a:spcBef>
                          <a:spcPts val="0"/>
                        </a:spcBef>
                        <a:spcAft>
                          <a:spcPts val="0"/>
                        </a:spcAft>
                        <a:buNone/>
                      </a:pPr>
                      <a:r>
                        <a:rPr lang="en"/>
                        <a:t>Is there differential expression?</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Does the chromatin state correlate </a:t>
                      </a:r>
                      <a:r>
                        <a:rPr lang="en"/>
                        <a:t>with</a:t>
                      </a:r>
                      <a:r>
                        <a:rPr lang="en"/>
                        <a:t> expression?</a:t>
                      </a:r>
                      <a:endParaRPr/>
                    </a:p>
                  </a:txBody>
                  <a:tcPr marT="91425" marB="91425" marR="91425" marL="91425"/>
                </a:tc>
                <a:tc>
                  <a:txBody>
                    <a:bodyPr/>
                    <a:lstStyle/>
                    <a:p>
                      <a:pPr indent="0" lvl="0" marL="0" rtl="0" algn="l">
                        <a:spcBef>
                          <a:spcPts val="0"/>
                        </a:spcBef>
                        <a:spcAft>
                          <a:spcPts val="0"/>
                        </a:spcAft>
                        <a:buNone/>
                      </a:pPr>
                      <a:r>
                        <a:rPr lang="en"/>
                        <a:t>Why is there differential expression in the first place? </a:t>
                      </a:r>
                      <a:endParaRPr/>
                    </a:p>
                  </a:txBody>
                  <a:tcPr marT="91425" marB="91425" marR="91425" marL="91425"/>
                </a:tc>
              </a:tr>
            </a:tbl>
          </a:graphicData>
        </a:graphic>
      </p:graphicFrame>
      <p:sp>
        <p:nvSpPr>
          <p:cNvPr id="83" name="Google Shape;83;p16"/>
          <p:cNvSpPr/>
          <p:nvPr/>
        </p:nvSpPr>
        <p:spPr>
          <a:xfrm>
            <a:off x="7620000" y="4191275"/>
            <a:ext cx="276000" cy="386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6"/>
          <p:cNvSpPr txBox="1"/>
          <p:nvPr/>
        </p:nvSpPr>
        <p:spPr>
          <a:xfrm>
            <a:off x="7330125" y="4577675"/>
            <a:ext cx="1062900" cy="3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latin typeface="Times New Roman"/>
                <a:ea typeface="Times New Roman"/>
                <a:cs typeface="Times New Roman"/>
                <a:sym typeface="Times New Roman"/>
              </a:rPr>
              <a:t>CAUSE</a:t>
            </a:r>
            <a:endParaRPr b="1" sz="1800">
              <a:solidFill>
                <a:srgbClr val="FF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p:nvPr/>
        </p:nvSpPr>
        <p:spPr>
          <a:xfrm>
            <a:off x="5977875" y="288750"/>
            <a:ext cx="2926500" cy="45660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7"/>
          <p:cNvSpPr txBox="1"/>
          <p:nvPr>
            <p:ph type="title"/>
          </p:nvPr>
        </p:nvSpPr>
        <p:spPr>
          <a:xfrm>
            <a:off x="210250" y="1666675"/>
            <a:ext cx="2110500" cy="233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Hi-C Data? What is the output? </a:t>
            </a:r>
            <a:endParaRPr/>
          </a:p>
        </p:txBody>
      </p:sp>
      <p:pic>
        <p:nvPicPr>
          <p:cNvPr id="91" name="Google Shape;91;p17"/>
          <p:cNvPicPr preferRelativeResize="0"/>
          <p:nvPr/>
        </p:nvPicPr>
        <p:blipFill>
          <a:blip r:embed="rId3">
            <a:alphaModFix/>
          </a:blip>
          <a:stretch>
            <a:fillRect/>
          </a:stretch>
        </p:blipFill>
        <p:spPr>
          <a:xfrm>
            <a:off x="3005213" y="386475"/>
            <a:ext cx="1074822" cy="1093947"/>
          </a:xfrm>
          <a:prstGeom prst="rect">
            <a:avLst/>
          </a:prstGeom>
          <a:noFill/>
          <a:ln>
            <a:noFill/>
          </a:ln>
        </p:spPr>
      </p:pic>
      <p:sp>
        <p:nvSpPr>
          <p:cNvPr id="92" name="Google Shape;92;p17"/>
          <p:cNvSpPr/>
          <p:nvPr/>
        </p:nvSpPr>
        <p:spPr>
          <a:xfrm>
            <a:off x="4975587" y="510534"/>
            <a:ext cx="310182" cy="1404299"/>
          </a:xfrm>
          <a:custGeom>
            <a:rect b="b" l="l" r="r" t="t"/>
            <a:pathLst>
              <a:path extrusionOk="0" h="68469" w="14843">
                <a:moveTo>
                  <a:pt x="10048" y="0"/>
                </a:moveTo>
                <a:cubicBezTo>
                  <a:pt x="6090" y="2199"/>
                  <a:pt x="2876" y="7756"/>
                  <a:pt x="3974" y="12148"/>
                </a:cubicBezTo>
                <a:cubicBezTo>
                  <a:pt x="6031" y="20379"/>
                  <a:pt x="16795" y="27181"/>
                  <a:pt x="14465" y="35339"/>
                </a:cubicBezTo>
                <a:cubicBezTo>
                  <a:pt x="11235" y="46649"/>
                  <a:pt x="-6000" y="60152"/>
                  <a:pt x="2317" y="68469"/>
                </a:cubicBezTo>
              </a:path>
            </a:pathLst>
          </a:custGeom>
          <a:noFill/>
          <a:ln cap="flat" cmpd="sng" w="38100">
            <a:solidFill>
              <a:srgbClr val="674EA7"/>
            </a:solidFill>
            <a:prstDash val="solid"/>
            <a:round/>
            <a:headEnd len="med" w="med" type="none"/>
            <a:tailEnd len="med" w="med" type="none"/>
          </a:ln>
        </p:spPr>
      </p:sp>
      <p:sp>
        <p:nvSpPr>
          <p:cNvPr id="93" name="Google Shape;93;p17"/>
          <p:cNvSpPr/>
          <p:nvPr/>
        </p:nvSpPr>
        <p:spPr>
          <a:xfrm>
            <a:off x="4481690" y="510534"/>
            <a:ext cx="591963" cy="1449626"/>
          </a:xfrm>
          <a:custGeom>
            <a:rect b="b" l="l" r="r" t="t"/>
            <a:pathLst>
              <a:path extrusionOk="0" h="70679" w="28327">
                <a:moveTo>
                  <a:pt x="0" y="0"/>
                </a:moveTo>
                <a:cubicBezTo>
                  <a:pt x="4018" y="3571"/>
                  <a:pt x="7709" y="7943"/>
                  <a:pt x="12700" y="9939"/>
                </a:cubicBezTo>
                <a:cubicBezTo>
                  <a:pt x="19003" y="12459"/>
                  <a:pt x="29492" y="16536"/>
                  <a:pt x="28161" y="23192"/>
                </a:cubicBezTo>
                <a:cubicBezTo>
                  <a:pt x="27156" y="28220"/>
                  <a:pt x="26264" y="33923"/>
                  <a:pt x="22639" y="37548"/>
                </a:cubicBezTo>
                <a:cubicBezTo>
                  <a:pt x="18084" y="42103"/>
                  <a:pt x="11203" y="44114"/>
                  <a:pt x="7178" y="49144"/>
                </a:cubicBezTo>
                <a:cubicBezTo>
                  <a:pt x="2688" y="54756"/>
                  <a:pt x="996" y="65592"/>
                  <a:pt x="6074" y="70679"/>
                </a:cubicBezTo>
              </a:path>
            </a:pathLst>
          </a:custGeom>
          <a:noFill/>
          <a:ln cap="flat" cmpd="sng" w="38100">
            <a:solidFill>
              <a:srgbClr val="4A86E8"/>
            </a:solidFill>
            <a:prstDash val="solid"/>
            <a:round/>
            <a:headEnd len="med" w="med" type="none"/>
            <a:tailEnd len="med" w="med" type="none"/>
          </a:ln>
        </p:spPr>
      </p:sp>
      <p:sp>
        <p:nvSpPr>
          <p:cNvPr id="94" name="Google Shape;94;p17"/>
          <p:cNvSpPr/>
          <p:nvPr/>
        </p:nvSpPr>
        <p:spPr>
          <a:xfrm>
            <a:off x="4874004" y="797597"/>
            <a:ext cx="309900" cy="271800"/>
          </a:xfrm>
          <a:prstGeom prst="pie">
            <a:avLst>
              <a:gd fmla="val 0" name="adj1"/>
              <a:gd fmla="val 1620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7"/>
          <p:cNvSpPr/>
          <p:nvPr/>
        </p:nvSpPr>
        <p:spPr>
          <a:xfrm rot="10800000">
            <a:off x="5024313" y="778350"/>
            <a:ext cx="309900" cy="309900"/>
          </a:xfrm>
          <a:prstGeom prst="pie">
            <a:avLst>
              <a:gd fmla="val 0" name="adj1"/>
              <a:gd fmla="val 1620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7"/>
          <p:cNvSpPr/>
          <p:nvPr/>
        </p:nvSpPr>
        <p:spPr>
          <a:xfrm>
            <a:off x="3360185" y="1122090"/>
            <a:ext cx="265500" cy="1245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7" name="Google Shape;97;p17"/>
          <p:cNvCxnSpPr>
            <a:stCxn id="96" idx="3"/>
          </p:cNvCxnSpPr>
          <p:nvPr/>
        </p:nvCxnSpPr>
        <p:spPr>
          <a:xfrm flipH="1" rot="10800000">
            <a:off x="3625685" y="510540"/>
            <a:ext cx="821400" cy="673800"/>
          </a:xfrm>
          <a:prstGeom prst="straightConnector1">
            <a:avLst/>
          </a:prstGeom>
          <a:noFill/>
          <a:ln cap="flat" cmpd="sng" w="9525">
            <a:solidFill>
              <a:schemeClr val="dk2"/>
            </a:solidFill>
            <a:prstDash val="dash"/>
            <a:round/>
            <a:headEnd len="med" w="med" type="none"/>
            <a:tailEnd len="med" w="med" type="triangle"/>
          </a:ln>
        </p:spPr>
      </p:cxnSp>
      <p:cxnSp>
        <p:nvCxnSpPr>
          <p:cNvPr id="98" name="Google Shape;98;p17"/>
          <p:cNvCxnSpPr>
            <a:stCxn id="96" idx="2"/>
          </p:cNvCxnSpPr>
          <p:nvPr/>
        </p:nvCxnSpPr>
        <p:spPr>
          <a:xfrm>
            <a:off x="3492935" y="1246590"/>
            <a:ext cx="1023600" cy="555000"/>
          </a:xfrm>
          <a:prstGeom prst="straightConnector1">
            <a:avLst/>
          </a:prstGeom>
          <a:noFill/>
          <a:ln cap="flat" cmpd="sng" w="9525">
            <a:solidFill>
              <a:schemeClr val="dk2"/>
            </a:solidFill>
            <a:prstDash val="dash"/>
            <a:round/>
            <a:headEnd len="med" w="med" type="none"/>
            <a:tailEnd len="med" w="med" type="triangle"/>
          </a:ln>
        </p:spPr>
      </p:cxnSp>
      <p:sp>
        <p:nvSpPr>
          <p:cNvPr id="99" name="Google Shape;99;p17"/>
          <p:cNvSpPr/>
          <p:nvPr/>
        </p:nvSpPr>
        <p:spPr>
          <a:xfrm>
            <a:off x="5021911" y="567589"/>
            <a:ext cx="159000" cy="124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7"/>
          <p:cNvSpPr/>
          <p:nvPr/>
        </p:nvSpPr>
        <p:spPr>
          <a:xfrm>
            <a:off x="4471471" y="567589"/>
            <a:ext cx="159000" cy="124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7"/>
          <p:cNvSpPr/>
          <p:nvPr/>
        </p:nvSpPr>
        <p:spPr>
          <a:xfrm>
            <a:off x="4516431" y="1801592"/>
            <a:ext cx="159000" cy="124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7"/>
          <p:cNvSpPr/>
          <p:nvPr/>
        </p:nvSpPr>
        <p:spPr>
          <a:xfrm>
            <a:off x="4949598" y="1734917"/>
            <a:ext cx="159000" cy="124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03" name="Google Shape;103;p17"/>
          <p:cNvGrpSpPr/>
          <p:nvPr/>
        </p:nvGrpSpPr>
        <p:grpSpPr>
          <a:xfrm>
            <a:off x="3247152" y="2272950"/>
            <a:ext cx="491529" cy="1122045"/>
            <a:chOff x="3247152" y="2272950"/>
            <a:chExt cx="491529" cy="1122045"/>
          </a:xfrm>
        </p:grpSpPr>
        <p:sp>
          <p:nvSpPr>
            <p:cNvPr id="104" name="Google Shape;104;p17"/>
            <p:cNvSpPr/>
            <p:nvPr/>
          </p:nvSpPr>
          <p:spPr>
            <a:xfrm>
              <a:off x="3247163" y="2594275"/>
              <a:ext cx="325200" cy="292500"/>
            </a:xfrm>
            <a:prstGeom prst="pie">
              <a:avLst>
                <a:gd fmla="val 0" name="adj1"/>
                <a:gd fmla="val 1620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7"/>
            <p:cNvSpPr/>
            <p:nvPr/>
          </p:nvSpPr>
          <p:spPr>
            <a:xfrm rot="10800000">
              <a:off x="3404185" y="2573974"/>
              <a:ext cx="325200" cy="333300"/>
            </a:xfrm>
            <a:prstGeom prst="pie">
              <a:avLst>
                <a:gd fmla="val 0" name="adj1"/>
                <a:gd fmla="val 1620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7"/>
            <p:cNvSpPr/>
            <p:nvPr/>
          </p:nvSpPr>
          <p:spPr>
            <a:xfrm>
              <a:off x="3334041" y="2272950"/>
              <a:ext cx="166530" cy="1122045"/>
            </a:xfrm>
            <a:custGeom>
              <a:rect b="b" l="l" r="r" t="t"/>
              <a:pathLst>
                <a:path extrusionOk="0" h="50800" w="7605">
                  <a:moveTo>
                    <a:pt x="2084" y="0"/>
                  </a:moveTo>
                  <a:cubicBezTo>
                    <a:pt x="-2362" y="8889"/>
                    <a:pt x="2084" y="19878"/>
                    <a:pt x="2084" y="29817"/>
                  </a:cubicBezTo>
                  <a:cubicBezTo>
                    <a:pt x="2084" y="37049"/>
                    <a:pt x="373" y="50800"/>
                    <a:pt x="7605" y="50800"/>
                  </a:cubicBezTo>
                </a:path>
              </a:pathLst>
            </a:custGeom>
            <a:noFill/>
            <a:ln cap="flat" cmpd="sng" w="38100">
              <a:solidFill>
                <a:srgbClr val="674EA7"/>
              </a:solidFill>
              <a:prstDash val="solid"/>
              <a:round/>
              <a:headEnd len="med" w="med" type="none"/>
              <a:tailEnd len="med" w="med" type="none"/>
            </a:ln>
          </p:spPr>
        </p:sp>
        <p:sp>
          <p:nvSpPr>
            <p:cNvPr id="107" name="Google Shape;107;p17"/>
            <p:cNvSpPr/>
            <p:nvPr/>
          </p:nvSpPr>
          <p:spPr>
            <a:xfrm>
              <a:off x="3391766" y="2285141"/>
              <a:ext cx="259113" cy="1085468"/>
            </a:xfrm>
            <a:custGeom>
              <a:rect b="b" l="l" r="r" t="t"/>
              <a:pathLst>
                <a:path extrusionOk="0" h="49144" w="11833">
                  <a:moveTo>
                    <a:pt x="0" y="0"/>
                  </a:moveTo>
                  <a:cubicBezTo>
                    <a:pt x="3145" y="0"/>
                    <a:pt x="7839" y="330"/>
                    <a:pt x="8835" y="3313"/>
                  </a:cubicBezTo>
                  <a:cubicBezTo>
                    <a:pt x="9898" y="6499"/>
                    <a:pt x="6364" y="9993"/>
                    <a:pt x="7178" y="13252"/>
                  </a:cubicBezTo>
                  <a:cubicBezTo>
                    <a:pt x="10084" y="24881"/>
                    <a:pt x="16956" y="49144"/>
                    <a:pt x="4969" y="49144"/>
                  </a:cubicBezTo>
                </a:path>
              </a:pathLst>
            </a:custGeom>
            <a:noFill/>
            <a:ln cap="flat" cmpd="sng" w="38100">
              <a:solidFill>
                <a:srgbClr val="4A86E8"/>
              </a:solidFill>
              <a:prstDash val="solid"/>
              <a:round/>
              <a:headEnd len="med" w="med" type="none"/>
              <a:tailEnd len="med" w="med" type="none"/>
            </a:ln>
          </p:spPr>
        </p:sp>
        <p:sp>
          <p:nvSpPr>
            <p:cNvPr id="108" name="Google Shape;108;p17"/>
            <p:cNvSpPr/>
            <p:nvPr/>
          </p:nvSpPr>
          <p:spPr>
            <a:xfrm>
              <a:off x="3483566" y="2276948"/>
              <a:ext cx="166500" cy="134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7"/>
            <p:cNvSpPr/>
            <p:nvPr/>
          </p:nvSpPr>
          <p:spPr>
            <a:xfrm>
              <a:off x="3572181" y="3195493"/>
              <a:ext cx="166500" cy="134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7"/>
            <p:cNvSpPr/>
            <p:nvPr/>
          </p:nvSpPr>
          <p:spPr>
            <a:xfrm>
              <a:off x="3326373" y="3195493"/>
              <a:ext cx="166500" cy="134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7"/>
            <p:cNvSpPr/>
            <p:nvPr/>
          </p:nvSpPr>
          <p:spPr>
            <a:xfrm>
              <a:off x="3247152" y="2346584"/>
              <a:ext cx="166500" cy="134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12" name="Google Shape;112;p17"/>
          <p:cNvGrpSpPr/>
          <p:nvPr/>
        </p:nvGrpSpPr>
        <p:grpSpPr>
          <a:xfrm>
            <a:off x="4216275" y="3724713"/>
            <a:ext cx="1352800" cy="551638"/>
            <a:chOff x="4170525" y="3462263"/>
            <a:chExt cx="1352800" cy="551638"/>
          </a:xfrm>
        </p:grpSpPr>
        <p:sp>
          <p:nvSpPr>
            <p:cNvPr id="113" name="Google Shape;113;p17"/>
            <p:cNvSpPr/>
            <p:nvPr/>
          </p:nvSpPr>
          <p:spPr>
            <a:xfrm>
              <a:off x="4170525" y="3508294"/>
              <a:ext cx="676400" cy="59725"/>
            </a:xfrm>
            <a:custGeom>
              <a:rect b="b" l="l" r="r" t="t"/>
              <a:pathLst>
                <a:path extrusionOk="0" h="2389" w="27056">
                  <a:moveTo>
                    <a:pt x="0" y="732"/>
                  </a:moveTo>
                  <a:cubicBezTo>
                    <a:pt x="9036" y="732"/>
                    <a:pt x="18974" y="-1652"/>
                    <a:pt x="27056" y="2389"/>
                  </a:cubicBezTo>
                </a:path>
              </a:pathLst>
            </a:custGeom>
            <a:noFill/>
            <a:ln cap="flat" cmpd="sng" w="38100">
              <a:solidFill>
                <a:srgbClr val="674EA7"/>
              </a:solidFill>
              <a:prstDash val="solid"/>
              <a:round/>
              <a:headEnd len="med" w="med" type="none"/>
              <a:tailEnd len="med" w="med" type="none"/>
            </a:ln>
          </p:spPr>
        </p:sp>
        <p:sp>
          <p:nvSpPr>
            <p:cNvPr id="114" name="Google Shape;114;p17"/>
            <p:cNvSpPr/>
            <p:nvPr/>
          </p:nvSpPr>
          <p:spPr>
            <a:xfrm>
              <a:off x="4846925" y="3568019"/>
              <a:ext cx="676400" cy="59725"/>
            </a:xfrm>
            <a:custGeom>
              <a:rect b="b" l="l" r="r" t="t"/>
              <a:pathLst>
                <a:path extrusionOk="0" h="2389" w="27056">
                  <a:moveTo>
                    <a:pt x="0" y="732"/>
                  </a:moveTo>
                  <a:cubicBezTo>
                    <a:pt x="9036" y="732"/>
                    <a:pt x="18974" y="-1652"/>
                    <a:pt x="27056" y="2389"/>
                  </a:cubicBezTo>
                </a:path>
              </a:pathLst>
            </a:custGeom>
            <a:noFill/>
            <a:ln cap="flat" cmpd="sng" w="38100">
              <a:solidFill>
                <a:srgbClr val="4A86E8"/>
              </a:solidFill>
              <a:prstDash val="solid"/>
              <a:round/>
              <a:headEnd len="med" w="med" type="none"/>
              <a:tailEnd len="med" w="med" type="none"/>
            </a:ln>
          </p:spPr>
        </p:sp>
        <p:sp>
          <p:nvSpPr>
            <p:cNvPr id="115" name="Google Shape;115;p17"/>
            <p:cNvSpPr/>
            <p:nvPr/>
          </p:nvSpPr>
          <p:spPr>
            <a:xfrm>
              <a:off x="4599738" y="3462263"/>
              <a:ext cx="190200" cy="151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7"/>
            <p:cNvSpPr/>
            <p:nvPr/>
          </p:nvSpPr>
          <p:spPr>
            <a:xfrm>
              <a:off x="4986788" y="3521988"/>
              <a:ext cx="190200" cy="151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7"/>
            <p:cNvSpPr/>
            <p:nvPr/>
          </p:nvSpPr>
          <p:spPr>
            <a:xfrm>
              <a:off x="4170525" y="3848407"/>
              <a:ext cx="676400" cy="59725"/>
            </a:xfrm>
            <a:custGeom>
              <a:rect b="b" l="l" r="r" t="t"/>
              <a:pathLst>
                <a:path extrusionOk="0" h="2389" w="27056">
                  <a:moveTo>
                    <a:pt x="0" y="732"/>
                  </a:moveTo>
                  <a:cubicBezTo>
                    <a:pt x="9036" y="732"/>
                    <a:pt x="18974" y="-1652"/>
                    <a:pt x="27056" y="2389"/>
                  </a:cubicBezTo>
                </a:path>
              </a:pathLst>
            </a:custGeom>
            <a:noFill/>
            <a:ln cap="flat" cmpd="sng" w="38100">
              <a:solidFill>
                <a:srgbClr val="674EA7"/>
              </a:solidFill>
              <a:prstDash val="solid"/>
              <a:round/>
              <a:headEnd len="med" w="med" type="none"/>
              <a:tailEnd len="med" w="med" type="none"/>
            </a:ln>
          </p:spPr>
        </p:sp>
        <p:sp>
          <p:nvSpPr>
            <p:cNvPr id="118" name="Google Shape;118;p17"/>
            <p:cNvSpPr/>
            <p:nvPr/>
          </p:nvSpPr>
          <p:spPr>
            <a:xfrm>
              <a:off x="4846925" y="3908132"/>
              <a:ext cx="676400" cy="59725"/>
            </a:xfrm>
            <a:custGeom>
              <a:rect b="b" l="l" r="r" t="t"/>
              <a:pathLst>
                <a:path extrusionOk="0" h="2389" w="27056">
                  <a:moveTo>
                    <a:pt x="0" y="732"/>
                  </a:moveTo>
                  <a:cubicBezTo>
                    <a:pt x="9036" y="732"/>
                    <a:pt x="18974" y="-1652"/>
                    <a:pt x="27056" y="2389"/>
                  </a:cubicBezTo>
                </a:path>
              </a:pathLst>
            </a:custGeom>
            <a:noFill/>
            <a:ln cap="flat" cmpd="sng" w="38100">
              <a:solidFill>
                <a:srgbClr val="4A86E8"/>
              </a:solidFill>
              <a:prstDash val="solid"/>
              <a:round/>
              <a:headEnd len="med" w="med" type="none"/>
              <a:tailEnd len="med" w="med" type="none"/>
            </a:ln>
          </p:spPr>
        </p:sp>
        <p:sp>
          <p:nvSpPr>
            <p:cNvPr id="119" name="Google Shape;119;p17"/>
            <p:cNvSpPr/>
            <p:nvPr/>
          </p:nvSpPr>
          <p:spPr>
            <a:xfrm>
              <a:off x="4599738" y="3802375"/>
              <a:ext cx="190200" cy="151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7"/>
            <p:cNvSpPr/>
            <p:nvPr/>
          </p:nvSpPr>
          <p:spPr>
            <a:xfrm>
              <a:off x="4986788" y="3862100"/>
              <a:ext cx="190200" cy="151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aphicFrame>
        <p:nvGraphicFramePr>
          <p:cNvPr id="121" name="Google Shape;121;p17"/>
          <p:cNvGraphicFramePr/>
          <p:nvPr/>
        </p:nvGraphicFramePr>
        <p:xfrm>
          <a:off x="6529138" y="1017725"/>
          <a:ext cx="3000000" cy="3000000"/>
        </p:xfrm>
        <a:graphic>
          <a:graphicData uri="http://schemas.openxmlformats.org/drawingml/2006/table">
            <a:tbl>
              <a:tblPr>
                <a:noFill/>
                <a:tableStyleId>{F4BE43AF-DC1E-4130-AB4F-B41C273D8347}</a:tableStyleId>
              </a:tblPr>
              <a:tblGrid>
                <a:gridCol w="550700"/>
                <a:gridCol w="562300"/>
                <a:gridCol w="753600"/>
              </a:tblGrid>
              <a:tr h="336450">
                <a:tc>
                  <a:txBody>
                    <a:bodyPr/>
                    <a:lstStyle/>
                    <a:p>
                      <a:pPr indent="0" lvl="0" marL="0" rtl="0" algn="l">
                        <a:lnSpc>
                          <a:spcPct val="50000"/>
                        </a:lnSpc>
                        <a:spcBef>
                          <a:spcPts val="0"/>
                        </a:spcBef>
                        <a:spcAft>
                          <a:spcPts val="0"/>
                        </a:spcAft>
                        <a:buNone/>
                      </a:pPr>
                      <a:r>
                        <a:rPr lang="en" sz="1100"/>
                        <a:t>X</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1100"/>
                        <a:t>Contact</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6450">
                <a:tc>
                  <a:txBody>
                    <a:bodyPr/>
                    <a:lstStyle/>
                    <a:p>
                      <a:pPr indent="0" lvl="0" marL="0" rtl="0" algn="l">
                        <a:lnSpc>
                          <a:spcPct val="50000"/>
                        </a:lnSpc>
                        <a:spcBef>
                          <a:spcPts val="0"/>
                        </a:spcBef>
                        <a:spcAft>
                          <a:spcPts val="0"/>
                        </a:spcAft>
                        <a:buNone/>
                      </a:pPr>
                      <a:r>
                        <a:rPr lang="en" sz="1100"/>
                        <a:t>6000</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1100"/>
                        <a:t>7000</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1100"/>
                        <a:t>12238</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69525">
                <a:tc>
                  <a:txBody>
                    <a:bodyPr/>
                    <a:lstStyle/>
                    <a:p>
                      <a:pPr indent="0" lvl="0" marL="0" rtl="0" algn="l">
                        <a:lnSpc>
                          <a:spcPct val="50000"/>
                        </a:lnSpc>
                        <a:spcBef>
                          <a:spcPts val="0"/>
                        </a:spcBef>
                        <a:spcAft>
                          <a:spcPts val="0"/>
                        </a:spcAft>
                        <a:buNone/>
                      </a:pPr>
                      <a:r>
                        <a:rPr lang="en" sz="1100"/>
                        <a:t>5000</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1100"/>
                        <a:t>5000</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1100"/>
                        <a:t>372929</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6450">
                <a:tc>
                  <a:txBody>
                    <a:bodyPr/>
                    <a:lstStyle/>
                    <a:p>
                      <a:pPr indent="0" lvl="0" marL="0" rtl="0" algn="l">
                        <a:lnSpc>
                          <a:spcPct val="50000"/>
                        </a:lnSpc>
                        <a:spcBef>
                          <a:spcPts val="0"/>
                        </a:spcBef>
                        <a:spcAft>
                          <a:spcPts val="0"/>
                        </a:spcAft>
                        <a:buNone/>
                      </a:pPr>
                      <a:r>
                        <a:rPr lang="en"/>
                        <a: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a: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a: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122" name="Google Shape;122;p17"/>
          <p:cNvPicPr preferRelativeResize="0"/>
          <p:nvPr/>
        </p:nvPicPr>
        <p:blipFill rotWithShape="1">
          <a:blip r:embed="rId4">
            <a:alphaModFix/>
          </a:blip>
          <a:srcRect b="2596" l="20065" r="11870" t="4006"/>
          <a:stretch/>
        </p:blipFill>
        <p:spPr>
          <a:xfrm>
            <a:off x="6445363" y="2579688"/>
            <a:ext cx="2034176" cy="1916978"/>
          </a:xfrm>
          <a:prstGeom prst="rect">
            <a:avLst/>
          </a:prstGeom>
          <a:noFill/>
          <a:ln>
            <a:noFill/>
          </a:ln>
        </p:spPr>
      </p:pic>
      <p:sp>
        <p:nvSpPr>
          <p:cNvPr id="123" name="Google Shape;123;p17"/>
          <p:cNvSpPr/>
          <p:nvPr/>
        </p:nvSpPr>
        <p:spPr>
          <a:xfrm rot="10800000">
            <a:off x="2464852" y="3402265"/>
            <a:ext cx="395100" cy="271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17"/>
          <p:cNvSpPr/>
          <p:nvPr/>
        </p:nvSpPr>
        <p:spPr>
          <a:xfrm rot="-8650446">
            <a:off x="3951727" y="3225345"/>
            <a:ext cx="395166" cy="271848"/>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17"/>
          <p:cNvSpPr txBox="1"/>
          <p:nvPr/>
        </p:nvSpPr>
        <p:spPr>
          <a:xfrm>
            <a:off x="6351250" y="462825"/>
            <a:ext cx="22224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Outputs:</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TADs? Why are they important?</a:t>
            </a:r>
            <a:endParaRPr/>
          </a:p>
        </p:txBody>
      </p:sp>
      <p:pic>
        <p:nvPicPr>
          <p:cNvPr id="131" name="Google Shape;131;p18"/>
          <p:cNvPicPr preferRelativeResize="0"/>
          <p:nvPr/>
        </p:nvPicPr>
        <p:blipFill>
          <a:blip r:embed="rId3">
            <a:alphaModFix/>
          </a:blip>
          <a:stretch>
            <a:fillRect/>
          </a:stretch>
        </p:blipFill>
        <p:spPr>
          <a:xfrm>
            <a:off x="6031946" y="3188800"/>
            <a:ext cx="3112055" cy="1641525"/>
          </a:xfrm>
          <a:prstGeom prst="rect">
            <a:avLst/>
          </a:prstGeom>
          <a:noFill/>
          <a:ln>
            <a:noFill/>
          </a:ln>
        </p:spPr>
      </p:pic>
      <p:pic>
        <p:nvPicPr>
          <p:cNvPr id="132" name="Google Shape;132;p18"/>
          <p:cNvPicPr preferRelativeResize="0"/>
          <p:nvPr/>
        </p:nvPicPr>
        <p:blipFill>
          <a:blip r:embed="rId4">
            <a:alphaModFix/>
          </a:blip>
          <a:stretch>
            <a:fillRect/>
          </a:stretch>
        </p:blipFill>
        <p:spPr>
          <a:xfrm>
            <a:off x="3051175" y="2035388"/>
            <a:ext cx="2840024" cy="1526550"/>
          </a:xfrm>
          <a:prstGeom prst="rect">
            <a:avLst/>
          </a:prstGeom>
          <a:noFill/>
          <a:ln>
            <a:noFill/>
          </a:ln>
        </p:spPr>
      </p:pic>
      <p:pic>
        <p:nvPicPr>
          <p:cNvPr id="133" name="Google Shape;133;p18"/>
          <p:cNvPicPr preferRelativeResize="0"/>
          <p:nvPr/>
        </p:nvPicPr>
        <p:blipFill>
          <a:blip r:embed="rId5">
            <a:alphaModFix/>
          </a:blip>
          <a:stretch>
            <a:fillRect/>
          </a:stretch>
        </p:blipFill>
        <p:spPr>
          <a:xfrm>
            <a:off x="311700" y="1100550"/>
            <a:ext cx="2488251" cy="1641525"/>
          </a:xfrm>
          <a:prstGeom prst="rect">
            <a:avLst/>
          </a:prstGeom>
          <a:noFill/>
          <a:ln>
            <a:noFill/>
          </a:ln>
        </p:spPr>
      </p:pic>
      <p:sp>
        <p:nvSpPr>
          <p:cNvPr id="134" name="Google Shape;134;p18"/>
          <p:cNvSpPr/>
          <p:nvPr/>
        </p:nvSpPr>
        <p:spPr>
          <a:xfrm>
            <a:off x="1187175" y="2263925"/>
            <a:ext cx="317400" cy="1518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5" name="Google Shape;135;p18"/>
          <p:cNvCxnSpPr>
            <a:stCxn id="134" idx="3"/>
          </p:cNvCxnSpPr>
          <p:nvPr/>
        </p:nvCxnSpPr>
        <p:spPr>
          <a:xfrm flipH="1" rot="10800000">
            <a:off x="1504575" y="2112125"/>
            <a:ext cx="1601400" cy="227700"/>
          </a:xfrm>
          <a:prstGeom prst="straightConnector1">
            <a:avLst/>
          </a:prstGeom>
          <a:noFill/>
          <a:ln cap="flat" cmpd="sng" w="9525">
            <a:solidFill>
              <a:schemeClr val="dk2"/>
            </a:solidFill>
            <a:prstDash val="dash"/>
            <a:round/>
            <a:headEnd len="med" w="med" type="none"/>
            <a:tailEnd len="med" w="med" type="triangle"/>
          </a:ln>
        </p:spPr>
      </p:cxnSp>
      <p:cxnSp>
        <p:nvCxnSpPr>
          <p:cNvPr id="136" name="Google Shape;136;p18"/>
          <p:cNvCxnSpPr>
            <a:stCxn id="134" idx="2"/>
          </p:cNvCxnSpPr>
          <p:nvPr/>
        </p:nvCxnSpPr>
        <p:spPr>
          <a:xfrm>
            <a:off x="1345875" y="2415725"/>
            <a:ext cx="1773900" cy="1090500"/>
          </a:xfrm>
          <a:prstGeom prst="straightConnector1">
            <a:avLst/>
          </a:prstGeom>
          <a:noFill/>
          <a:ln cap="flat" cmpd="sng" w="9525">
            <a:solidFill>
              <a:schemeClr val="dk2"/>
            </a:solidFill>
            <a:prstDash val="dash"/>
            <a:round/>
            <a:headEnd len="med" w="med" type="none"/>
            <a:tailEnd len="med" w="med" type="triangle"/>
          </a:ln>
        </p:spPr>
      </p:cxnSp>
      <p:cxnSp>
        <p:nvCxnSpPr>
          <p:cNvPr id="137" name="Google Shape;137;p18"/>
          <p:cNvCxnSpPr/>
          <p:nvPr/>
        </p:nvCxnSpPr>
        <p:spPr>
          <a:xfrm>
            <a:off x="4610650" y="2636625"/>
            <a:ext cx="1822200" cy="704100"/>
          </a:xfrm>
          <a:prstGeom prst="straightConnector1">
            <a:avLst/>
          </a:prstGeom>
          <a:noFill/>
          <a:ln cap="flat" cmpd="sng" w="9525">
            <a:solidFill>
              <a:schemeClr val="dk2"/>
            </a:solidFill>
            <a:prstDash val="dash"/>
            <a:round/>
            <a:headEnd len="med" w="med" type="none"/>
            <a:tailEnd len="med" w="med" type="triangle"/>
          </a:ln>
        </p:spPr>
      </p:cxnSp>
      <p:cxnSp>
        <p:nvCxnSpPr>
          <p:cNvPr id="138" name="Google Shape;138;p18"/>
          <p:cNvCxnSpPr/>
          <p:nvPr/>
        </p:nvCxnSpPr>
        <p:spPr>
          <a:xfrm>
            <a:off x="4320750" y="3188800"/>
            <a:ext cx="1836000" cy="1352700"/>
          </a:xfrm>
          <a:prstGeom prst="straightConnector1">
            <a:avLst/>
          </a:prstGeom>
          <a:noFill/>
          <a:ln cap="flat" cmpd="sng" w="9525">
            <a:solidFill>
              <a:schemeClr val="dk2"/>
            </a:solidFill>
            <a:prstDash val="dash"/>
            <a:round/>
            <a:headEnd len="med" w="med" type="none"/>
            <a:tailEnd len="med" w="med" type="triangle"/>
          </a:ln>
        </p:spPr>
      </p:cxnSp>
      <p:sp>
        <p:nvSpPr>
          <p:cNvPr id="139" name="Google Shape;139;p18"/>
          <p:cNvSpPr txBox="1"/>
          <p:nvPr/>
        </p:nvSpPr>
        <p:spPr>
          <a:xfrm>
            <a:off x="6627575" y="254175"/>
            <a:ext cx="22911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TAD = Topologically Associating Domain</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Hi-C Contact Maps</a:t>
            </a:r>
            <a:endParaRPr/>
          </a:p>
        </p:txBody>
      </p:sp>
      <p:pic>
        <p:nvPicPr>
          <p:cNvPr id="145" name="Google Shape;145;p19"/>
          <p:cNvPicPr preferRelativeResize="0"/>
          <p:nvPr/>
        </p:nvPicPr>
        <p:blipFill>
          <a:blip r:embed="rId3">
            <a:alphaModFix/>
          </a:blip>
          <a:stretch>
            <a:fillRect/>
          </a:stretch>
        </p:blipFill>
        <p:spPr>
          <a:xfrm>
            <a:off x="6377150" y="898750"/>
            <a:ext cx="2608225" cy="2544950"/>
          </a:xfrm>
          <a:prstGeom prst="rect">
            <a:avLst/>
          </a:prstGeom>
          <a:noFill/>
          <a:ln>
            <a:noFill/>
          </a:ln>
        </p:spPr>
      </p:pic>
      <p:pic>
        <p:nvPicPr>
          <p:cNvPr id="146" name="Google Shape;146;p19"/>
          <p:cNvPicPr preferRelativeResize="0"/>
          <p:nvPr/>
        </p:nvPicPr>
        <p:blipFill>
          <a:blip r:embed="rId4">
            <a:alphaModFix/>
          </a:blip>
          <a:stretch>
            <a:fillRect/>
          </a:stretch>
        </p:blipFill>
        <p:spPr>
          <a:xfrm>
            <a:off x="311700" y="1017725"/>
            <a:ext cx="2327501" cy="2306999"/>
          </a:xfrm>
          <a:prstGeom prst="rect">
            <a:avLst/>
          </a:prstGeom>
          <a:noFill/>
          <a:ln>
            <a:noFill/>
          </a:ln>
        </p:spPr>
      </p:pic>
      <p:sp>
        <p:nvSpPr>
          <p:cNvPr id="147" name="Google Shape;147;p19"/>
          <p:cNvSpPr txBox="1"/>
          <p:nvPr/>
        </p:nvSpPr>
        <p:spPr>
          <a:xfrm>
            <a:off x="1014038" y="3324725"/>
            <a:ext cx="9228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Control</a:t>
            </a:r>
            <a:endParaRPr sz="1800">
              <a:solidFill>
                <a:schemeClr val="dk2"/>
              </a:solidFill>
            </a:endParaRPr>
          </a:p>
        </p:txBody>
      </p:sp>
      <p:sp>
        <p:nvSpPr>
          <p:cNvPr id="148" name="Google Shape;148;p19"/>
          <p:cNvSpPr txBox="1"/>
          <p:nvPr/>
        </p:nvSpPr>
        <p:spPr>
          <a:xfrm>
            <a:off x="7028763" y="3443700"/>
            <a:ext cx="13050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Condition</a:t>
            </a:r>
            <a:endParaRPr sz="1800">
              <a:solidFill>
                <a:schemeClr val="dk2"/>
              </a:solidFill>
            </a:endParaRPr>
          </a:p>
        </p:txBody>
      </p:sp>
      <p:pic>
        <p:nvPicPr>
          <p:cNvPr id="149" name="Google Shape;149;p19"/>
          <p:cNvPicPr preferRelativeResize="0"/>
          <p:nvPr/>
        </p:nvPicPr>
        <p:blipFill>
          <a:blip r:embed="rId5">
            <a:alphaModFix/>
          </a:blip>
          <a:stretch>
            <a:fillRect/>
          </a:stretch>
        </p:blipFill>
        <p:spPr>
          <a:xfrm>
            <a:off x="4800775" y="2646175"/>
            <a:ext cx="1216825" cy="1246500"/>
          </a:xfrm>
          <a:prstGeom prst="rect">
            <a:avLst/>
          </a:prstGeom>
          <a:noFill/>
          <a:ln>
            <a:noFill/>
          </a:ln>
          <a:effectLst>
            <a:outerShdw blurRad="57150" rotWithShape="0" algn="bl" dir="5400000" dist="19050">
              <a:srgbClr val="000000">
                <a:alpha val="50000"/>
              </a:srgbClr>
            </a:outerShdw>
          </a:effectLst>
        </p:spPr>
      </p:pic>
      <p:pic>
        <p:nvPicPr>
          <p:cNvPr id="150" name="Google Shape;150;p19"/>
          <p:cNvPicPr preferRelativeResize="0"/>
          <p:nvPr/>
        </p:nvPicPr>
        <p:blipFill>
          <a:blip r:embed="rId6">
            <a:alphaModFix/>
          </a:blip>
          <a:stretch>
            <a:fillRect/>
          </a:stretch>
        </p:blipFill>
        <p:spPr>
          <a:xfrm>
            <a:off x="3224400" y="2646175"/>
            <a:ext cx="1216825" cy="1244272"/>
          </a:xfrm>
          <a:prstGeom prst="rect">
            <a:avLst/>
          </a:prstGeom>
          <a:noFill/>
          <a:ln>
            <a:noFill/>
          </a:ln>
          <a:effectLst>
            <a:outerShdw blurRad="57150" rotWithShape="0" algn="bl" dir="5400000" dist="19050">
              <a:srgbClr val="000000">
                <a:alpha val="50000"/>
              </a:srgbClr>
            </a:outerShdw>
          </a:effectLst>
        </p:spPr>
      </p:pic>
      <p:sp>
        <p:nvSpPr>
          <p:cNvPr id="151" name="Google Shape;151;p19"/>
          <p:cNvSpPr/>
          <p:nvPr/>
        </p:nvSpPr>
        <p:spPr>
          <a:xfrm>
            <a:off x="1240225" y="1989325"/>
            <a:ext cx="357300" cy="360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19"/>
          <p:cNvSpPr/>
          <p:nvPr/>
        </p:nvSpPr>
        <p:spPr>
          <a:xfrm>
            <a:off x="7461250" y="1989325"/>
            <a:ext cx="357300" cy="360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53" name="Google Shape;153;p19"/>
          <p:cNvCxnSpPr>
            <a:stCxn id="152" idx="2"/>
            <a:endCxn id="149" idx="3"/>
          </p:cNvCxnSpPr>
          <p:nvPr/>
        </p:nvCxnSpPr>
        <p:spPr>
          <a:xfrm flipH="1">
            <a:off x="6017500" y="2349925"/>
            <a:ext cx="1622400" cy="9195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19"/>
          <p:cNvCxnSpPr>
            <a:stCxn id="151" idx="3"/>
            <a:endCxn id="150" idx="0"/>
          </p:cNvCxnSpPr>
          <p:nvPr/>
        </p:nvCxnSpPr>
        <p:spPr>
          <a:xfrm>
            <a:off x="1597525" y="2169625"/>
            <a:ext cx="2235300" cy="4767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19"/>
          <p:cNvCxnSpPr>
            <a:stCxn id="151" idx="2"/>
            <a:endCxn id="150" idx="1"/>
          </p:cNvCxnSpPr>
          <p:nvPr/>
        </p:nvCxnSpPr>
        <p:spPr>
          <a:xfrm>
            <a:off x="1418875" y="2349925"/>
            <a:ext cx="1805400" cy="9183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19"/>
          <p:cNvCxnSpPr>
            <a:stCxn id="152" idx="1"/>
            <a:endCxn id="149" idx="0"/>
          </p:cNvCxnSpPr>
          <p:nvPr/>
        </p:nvCxnSpPr>
        <p:spPr>
          <a:xfrm flipH="1">
            <a:off x="5409250" y="2169625"/>
            <a:ext cx="2052000" cy="476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are TADs identified computationally?</a:t>
            </a:r>
            <a:endParaRPr/>
          </a:p>
        </p:txBody>
      </p:sp>
      <p:sp>
        <p:nvSpPr>
          <p:cNvPr id="162" name="Google Shape;162;p20"/>
          <p:cNvSpPr txBox="1"/>
          <p:nvPr/>
        </p:nvSpPr>
        <p:spPr>
          <a:xfrm>
            <a:off x="457975" y="1233025"/>
            <a:ext cx="7879800" cy="19023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rPr>
              <a:t>TAD Calling Problem:</a:t>
            </a:r>
            <a:endParaRPr sz="1800" u="sng">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 sz="1800">
                <a:solidFill>
                  <a:schemeClr val="dk2"/>
                </a:solidFill>
              </a:rPr>
              <a:t>Input</a:t>
            </a:r>
            <a:r>
              <a:rPr lang="en" sz="1800">
                <a:solidFill>
                  <a:schemeClr val="dk2"/>
                </a:solidFill>
              </a:rPr>
              <a:t>: A contact matrix </a:t>
            </a:r>
            <a:r>
              <a:rPr i="1" lang="en" sz="1800">
                <a:solidFill>
                  <a:schemeClr val="dk2"/>
                </a:solidFill>
              </a:rPr>
              <a:t>ContactMatrix</a:t>
            </a:r>
            <a:r>
              <a:rPr lang="en" sz="1800">
                <a:solidFill>
                  <a:schemeClr val="dk2"/>
                </a:solidFill>
              </a:rPr>
              <a:t>, where </a:t>
            </a:r>
            <a:r>
              <a:rPr i="1" lang="en" sz="1800">
                <a:solidFill>
                  <a:schemeClr val="dk2"/>
                </a:solidFill>
              </a:rPr>
              <a:t>ContactMatrix</a:t>
            </a:r>
            <a:r>
              <a:rPr lang="en" sz="1800">
                <a:solidFill>
                  <a:schemeClr val="dk2"/>
                </a:solidFill>
              </a:rPr>
              <a:t>[ i ][ j ] is a float representing the amount of interaction between genomic positions </a:t>
            </a:r>
            <a:r>
              <a:rPr i="1" lang="en" sz="1800">
                <a:solidFill>
                  <a:schemeClr val="dk2"/>
                </a:solidFill>
              </a:rPr>
              <a:t>i </a:t>
            </a:r>
            <a:r>
              <a:rPr lang="en" sz="1800">
                <a:solidFill>
                  <a:schemeClr val="dk2"/>
                </a:solidFill>
              </a:rPr>
              <a:t>and </a:t>
            </a:r>
            <a:r>
              <a:rPr i="1" lang="en" sz="1800">
                <a:solidFill>
                  <a:schemeClr val="dk2"/>
                </a:solidFill>
              </a:rPr>
              <a:t>j</a:t>
            </a:r>
            <a:r>
              <a:rPr lang="en" sz="1800">
                <a:solidFill>
                  <a:schemeClr val="dk2"/>
                </a:solidFill>
              </a:rPr>
              <a:t>.</a:t>
            </a:r>
            <a:endParaRPr sz="1800">
              <a:solidFill>
                <a:schemeClr val="dk2"/>
              </a:solidFill>
            </a:endParaRPr>
          </a:p>
          <a:p>
            <a:pPr indent="0" lvl="0" marL="0" rtl="0" algn="l">
              <a:spcBef>
                <a:spcPts val="0"/>
              </a:spcBef>
              <a:spcAft>
                <a:spcPts val="0"/>
              </a:spcAft>
              <a:buNone/>
            </a:pPr>
            <a:r>
              <a:rPr b="1" lang="en" sz="1800">
                <a:solidFill>
                  <a:schemeClr val="dk2"/>
                </a:solidFill>
              </a:rPr>
              <a:t>Output</a:t>
            </a:r>
            <a:r>
              <a:rPr lang="en" sz="1800">
                <a:solidFill>
                  <a:schemeClr val="dk2"/>
                </a:solidFill>
              </a:rPr>
              <a:t>: A list of integers </a:t>
            </a:r>
            <a:r>
              <a:rPr i="1" lang="en" sz="1800">
                <a:solidFill>
                  <a:schemeClr val="dk2"/>
                </a:solidFill>
              </a:rPr>
              <a:t>TADBoundaries</a:t>
            </a:r>
            <a:r>
              <a:rPr lang="en" sz="1800">
                <a:solidFill>
                  <a:schemeClr val="dk2"/>
                </a:solidFill>
              </a:rPr>
              <a:t> representing the genomic positions where the amount of contact is locally minimized. </a:t>
            </a:r>
            <a:endParaRPr sz="1800">
              <a:solidFill>
                <a:schemeClr val="dk2"/>
              </a:solidFill>
            </a:endParaRPr>
          </a:p>
        </p:txBody>
      </p:sp>
      <p:sp>
        <p:nvSpPr>
          <p:cNvPr id="163" name="Google Shape;163;p20"/>
          <p:cNvSpPr txBox="1"/>
          <p:nvPr/>
        </p:nvSpPr>
        <p:spPr>
          <a:xfrm>
            <a:off x="833775" y="3288075"/>
            <a:ext cx="6752400" cy="1397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Can be thought of as a one dimensional clustering</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Need a way to quantify local similarity</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Many methods are possible</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311700" y="25717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Spectral TAD</a:t>
            </a:r>
            <a:endParaRPr sz="2020"/>
          </a:p>
        </p:txBody>
      </p:sp>
      <p:sp>
        <p:nvSpPr>
          <p:cNvPr id="169" name="Google Shape;169;p21"/>
          <p:cNvSpPr txBox="1"/>
          <p:nvPr>
            <p:ph idx="1" type="body"/>
          </p:nvPr>
        </p:nvSpPr>
        <p:spPr>
          <a:xfrm>
            <a:off x="311700" y="31444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Uses a Laplacian matrix to locate regions of significant difference.</a:t>
            </a:r>
            <a:endParaRPr/>
          </a:p>
          <a:p>
            <a:pPr indent="-342900" lvl="0" marL="457200" rtl="0" algn="l">
              <a:spcBef>
                <a:spcPts val="0"/>
              </a:spcBef>
              <a:spcAft>
                <a:spcPts val="0"/>
              </a:spcAft>
              <a:buSzPts val="1800"/>
              <a:buChar char="-"/>
            </a:pPr>
            <a:r>
              <a:rPr lang="en"/>
              <a:t>Spectral decomposition (eigenvalue decomposition)</a:t>
            </a:r>
            <a:endParaRPr/>
          </a:p>
          <a:p>
            <a:pPr indent="-342900" lvl="0" marL="457200" rtl="0" algn="l">
              <a:spcBef>
                <a:spcPts val="0"/>
              </a:spcBef>
              <a:spcAft>
                <a:spcPts val="0"/>
              </a:spcAft>
              <a:buSzPts val="1800"/>
              <a:buChar char="-"/>
            </a:pPr>
            <a:r>
              <a:rPr lang="en"/>
              <a:t>Input: contact matrices -&gt; Output: TAD coordinates (BED File)</a:t>
            </a:r>
            <a:endParaRPr/>
          </a:p>
        </p:txBody>
      </p:sp>
      <p:sp>
        <p:nvSpPr>
          <p:cNvPr id="170" name="Google Shape;170;p21"/>
          <p:cNvSpPr txBox="1"/>
          <p:nvPr>
            <p:ph type="title"/>
          </p:nvPr>
        </p:nvSpPr>
        <p:spPr>
          <a:xfrm>
            <a:off x="311700" y="456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Solving the TAD Calling problem</a:t>
            </a:r>
            <a:endParaRPr/>
          </a:p>
        </p:txBody>
      </p:sp>
      <p:sp>
        <p:nvSpPr>
          <p:cNvPr id="171" name="Google Shape;171;p21"/>
          <p:cNvSpPr txBox="1"/>
          <p:nvPr>
            <p:ph type="title"/>
          </p:nvPr>
        </p:nvSpPr>
        <p:spPr>
          <a:xfrm>
            <a:off x="343050" y="12797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Hidden Markov Models</a:t>
            </a:r>
            <a:endParaRPr sz="2020"/>
          </a:p>
        </p:txBody>
      </p:sp>
      <p:sp>
        <p:nvSpPr>
          <p:cNvPr id="172" name="Google Shape;172;p21"/>
          <p:cNvSpPr txBox="1"/>
          <p:nvPr/>
        </p:nvSpPr>
        <p:spPr>
          <a:xfrm>
            <a:off x="311700" y="1758050"/>
            <a:ext cx="7821000" cy="75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States define if still in the same TAD or transition to another</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Can use genomic background information for parameters</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