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11/14/2021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flask.pocoo.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End_user" TargetMode="External"/><Relationship Id="rId3" Type="http://schemas.openxmlformats.org/officeDocument/2006/relationships/hyperlink" Target="https://en.wikipedia.org/wiki/Computer_program" TargetMode="External"/><Relationship Id="rId7" Type="http://schemas.openxmlformats.org/officeDocument/2006/relationships/hyperlink" Target="https://en.wikipedia.org/wiki/User_interface" TargetMode="External"/><Relationship Id="rId2" Type="http://schemas.openxmlformats.org/officeDocument/2006/relationships/hyperlink" Target="https://en.wikipedia.org/wiki/Computer" TargetMode="External"/><Relationship Id="rId1" Type="http://schemas.openxmlformats.org/officeDocument/2006/relationships/slideLayout" Target="../slideLayouts/slideLayout2.xml"/><Relationship Id="rId6" Type="http://schemas.openxmlformats.org/officeDocument/2006/relationships/hyperlink" Target="https://en.wikipedia.org/wiki/API#cite_note-1" TargetMode="External"/><Relationship Id="rId11" Type="http://schemas.openxmlformats.org/officeDocument/2006/relationships/hyperlink" Target="https://en.wikipedia.org/wiki/Communication_endpoint" TargetMode="External"/><Relationship Id="rId5" Type="http://schemas.openxmlformats.org/officeDocument/2006/relationships/hyperlink" Target="https://en.wikipedia.org/wiki/Software" TargetMode="External"/><Relationship Id="rId10" Type="http://schemas.openxmlformats.org/officeDocument/2006/relationships/hyperlink" Target="https://en.wikipedia.org/wiki/Subroutine" TargetMode="External"/><Relationship Id="rId4" Type="http://schemas.openxmlformats.org/officeDocument/2006/relationships/hyperlink" Target="https://en.wikipedia.org/wiki/Interface_(computing)" TargetMode="External"/><Relationship Id="rId9" Type="http://schemas.openxmlformats.org/officeDocument/2006/relationships/hyperlink" Target="https://en.wikipedia.org/wiki/Computer_programm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66850"/>
          </a:xfrm>
        </p:spPr>
        <p:txBody>
          <a:bodyPr>
            <a:normAutofit fontScale="90000"/>
          </a:bodyPr>
          <a:lstStyle/>
          <a:p>
            <a:r>
              <a:rPr lang="en-US" dirty="0"/>
              <a:t>Automatic Topic Tagging for documents using an </a:t>
            </a:r>
            <a:r>
              <a:rPr lang="en-US" dirty="0" smtClean="0"/>
              <a:t>API</a:t>
            </a:r>
            <a:br>
              <a:rPr lang="en-US" dirty="0" smtClean="0"/>
            </a:br>
            <a:r>
              <a:rPr lang="en-US" dirty="0" smtClean="0"/>
              <a:t>INTERNSHIP</a:t>
            </a:r>
            <a:endParaRPr lang="en-IN" dirty="0"/>
          </a:p>
        </p:txBody>
      </p:sp>
      <p:sp>
        <p:nvSpPr>
          <p:cNvPr id="3" name="Subtitle 2"/>
          <p:cNvSpPr>
            <a:spLocks noGrp="1"/>
          </p:cNvSpPr>
          <p:nvPr>
            <p:ph type="subTitle" idx="1"/>
          </p:nvPr>
        </p:nvSpPr>
        <p:spPr/>
        <p:txBody>
          <a:bodyPr>
            <a:normAutofit fontScale="92500" lnSpcReduction="20000"/>
          </a:bodyPr>
          <a:lstStyle/>
          <a:p>
            <a:endParaRPr lang="en-US" sz="2800" dirty="0" smtClean="0"/>
          </a:p>
          <a:p>
            <a:r>
              <a:rPr lang="en-US" sz="2800" dirty="0" smtClean="0"/>
              <a:t>G C GANESH</a:t>
            </a:r>
          </a:p>
          <a:p>
            <a:r>
              <a:rPr lang="en-US" sz="2800" dirty="0" smtClean="0"/>
              <a:t>19R11A1213</a:t>
            </a:r>
          </a:p>
          <a:p>
            <a:r>
              <a:rPr lang="en-US" sz="2800" dirty="0" smtClean="0"/>
              <a:t>IT-3A</a:t>
            </a:r>
          </a:p>
          <a:p>
            <a:endParaRPr lang="en-US" sz="2800" dirty="0" smtClean="0"/>
          </a:p>
          <a:p>
            <a:endParaRPr lang="en-IN" dirty="0"/>
          </a:p>
        </p:txBody>
      </p:sp>
    </p:spTree>
    <p:extLst>
      <p:ext uri="{BB962C8B-B14F-4D97-AF65-F5344CB8AC3E}">
        <p14:creationId xmlns:p14="http://schemas.microsoft.com/office/powerpoint/2010/main" val="3066384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API</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75381"/>
            <a:ext cx="8229600" cy="4358163"/>
          </a:xfrm>
        </p:spPr>
      </p:pic>
    </p:spTree>
    <p:extLst>
      <p:ext uri="{BB962C8B-B14F-4D97-AF65-F5344CB8AC3E}">
        <p14:creationId xmlns:p14="http://schemas.microsoft.com/office/powerpoint/2010/main" val="3660575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a:t>
            </a:r>
            <a:endParaRPr lang="en-IN" dirty="0"/>
          </a:p>
        </p:txBody>
      </p:sp>
      <p:sp>
        <p:nvSpPr>
          <p:cNvPr id="3" name="Content Placeholder 2"/>
          <p:cNvSpPr>
            <a:spLocks noGrp="1"/>
          </p:cNvSpPr>
          <p:nvPr>
            <p:ph idx="1"/>
          </p:nvPr>
        </p:nvSpPr>
        <p:spPr/>
        <p:txBody>
          <a:bodyPr>
            <a:normAutofit fontScale="55000" lnSpcReduction="20000"/>
          </a:bodyPr>
          <a:lstStyle/>
          <a:p>
            <a:r>
              <a:rPr lang="en-US" b="1" dirty="0"/>
              <a:t>Open APIs</a:t>
            </a:r>
          </a:p>
          <a:p>
            <a:pPr marL="137160" indent="0">
              <a:buNone/>
            </a:pPr>
            <a:r>
              <a:rPr lang="en-US" dirty="0"/>
              <a:t>Open APIs, also known as external or public APIs, are available to developers and other users with minimal restrictions. They may require registration, and use of an API key, or may be completely open. They are intended for external users (developers at other companies, for example) to access data or services. </a:t>
            </a:r>
            <a:endParaRPr lang="en-US" dirty="0" smtClean="0"/>
          </a:p>
          <a:p>
            <a:r>
              <a:rPr lang="en-US" b="1" dirty="0"/>
              <a:t>Partner </a:t>
            </a:r>
            <a:r>
              <a:rPr lang="en-US" b="1" dirty="0" smtClean="0"/>
              <a:t>APIs</a:t>
            </a:r>
            <a:endParaRPr lang="en-US" b="1" dirty="0"/>
          </a:p>
          <a:p>
            <a:pPr marL="137160" indent="0">
              <a:buNone/>
            </a:pPr>
            <a:r>
              <a:rPr lang="en-US" dirty="0"/>
              <a:t>Partner APIs are technically similar to open APIs, but they feature restricted access, often controlled through a third-party API gateway. They are usually intended for a specific purpose, such as providing access to a paid-for service. This is a very common pattern in software as a service ecosystem</a:t>
            </a:r>
            <a:r>
              <a:rPr lang="en-US" dirty="0" smtClean="0"/>
              <a:t>.</a:t>
            </a:r>
          </a:p>
          <a:p>
            <a:pPr marL="137160" indent="0">
              <a:buNone/>
            </a:pPr>
            <a:r>
              <a:rPr lang="en-US" dirty="0"/>
              <a:t> </a:t>
            </a:r>
            <a:r>
              <a:rPr lang="en-US" dirty="0" smtClean="0"/>
              <a:t> </a:t>
            </a:r>
            <a:r>
              <a:rPr lang="en-US" b="1" dirty="0" smtClean="0"/>
              <a:t>Internal </a:t>
            </a:r>
            <a:r>
              <a:rPr lang="en-US" b="1" dirty="0"/>
              <a:t>APIs</a:t>
            </a:r>
          </a:p>
          <a:p>
            <a:pPr marL="137160" indent="0">
              <a:buNone/>
            </a:pPr>
            <a:r>
              <a:rPr lang="en-US" dirty="0"/>
              <a:t>In contrast to open APIs, internal APIs are designed to be hidden from external users. They are used within a company to share resources. They allow different teams or sections of a business to consume each other’s tools, data and </a:t>
            </a:r>
            <a:r>
              <a:rPr lang="en-US" dirty="0" smtClean="0"/>
              <a:t>programs</a:t>
            </a:r>
          </a:p>
          <a:p>
            <a:r>
              <a:rPr lang="en-US" b="1" dirty="0"/>
              <a:t>Composite APIs</a:t>
            </a:r>
          </a:p>
          <a:p>
            <a:pPr marL="137160" indent="0">
              <a:buNone/>
            </a:pPr>
            <a:r>
              <a:rPr lang="en-US" dirty="0"/>
              <a:t>Composite APIs allow developers to access several endpoints in one call. These could be different endpoints of a single API, or they could be multiple services or data sources. Composite APIs are especially useful in </a:t>
            </a:r>
            <a:r>
              <a:rPr lang="en-US" dirty="0" err="1"/>
              <a:t>microservice</a:t>
            </a:r>
            <a:r>
              <a:rPr lang="en-US" dirty="0"/>
              <a:t> architectures, where a user may need information from several services to perform a single task</a:t>
            </a:r>
          </a:p>
          <a:p>
            <a:pPr marL="137160" indent="0">
              <a:buNone/>
            </a:pPr>
            <a:endParaRPr lang="en-US" dirty="0"/>
          </a:p>
          <a:p>
            <a:pPr marL="137160" indent="0">
              <a:buNone/>
            </a:pPr>
            <a:endParaRPr lang="en-US" dirty="0"/>
          </a:p>
          <a:p>
            <a:pPr marL="137160" indent="0">
              <a:buNone/>
            </a:pPr>
            <a:endParaRPr lang="en-US" dirty="0"/>
          </a:p>
          <a:p>
            <a:endParaRPr lang="en-IN" dirty="0"/>
          </a:p>
        </p:txBody>
      </p:sp>
    </p:spTree>
    <p:extLst>
      <p:ext uri="{BB962C8B-B14F-4D97-AF65-F5344CB8AC3E}">
        <p14:creationId xmlns:p14="http://schemas.microsoft.com/office/powerpoint/2010/main" val="2062851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AUTO TAGGING </a:t>
            </a:r>
            <a:endParaRPr lang="en-IN" dirty="0"/>
          </a:p>
        </p:txBody>
      </p:sp>
      <p:sp>
        <p:nvSpPr>
          <p:cNvPr id="3" name="Content Placeholder 2"/>
          <p:cNvSpPr>
            <a:spLocks noGrp="1"/>
          </p:cNvSpPr>
          <p:nvPr>
            <p:ph idx="1"/>
          </p:nvPr>
        </p:nvSpPr>
        <p:spPr/>
        <p:txBody>
          <a:bodyPr/>
          <a:lstStyle/>
          <a:p>
            <a:r>
              <a:rPr lang="en-US" dirty="0"/>
              <a:t>Saves you the work of manually tagging every final URL.</a:t>
            </a:r>
          </a:p>
          <a:p>
            <a:r>
              <a:rPr lang="en-US" dirty="0"/>
              <a:t>Eliminates the errors you can introduce when you attempt to manually tag each URL. ...</a:t>
            </a:r>
          </a:p>
          <a:p>
            <a:r>
              <a:rPr lang="en-US" dirty="0"/>
              <a:t>Allows you to import Analytics goals and transactions </a:t>
            </a:r>
            <a:r>
              <a:rPr lang="en-US" dirty="0" smtClean="0"/>
              <a:t>into </a:t>
            </a:r>
            <a:r>
              <a:rPr lang="en-US" dirty="0"/>
              <a:t>Ads Conversion Tracking</a:t>
            </a:r>
            <a:r>
              <a:rPr lang="en-US" dirty="0" smtClean="0"/>
              <a:t>.</a:t>
            </a:r>
          </a:p>
          <a:p>
            <a:r>
              <a:rPr lang="en-US" dirty="0"/>
              <a:t>Offers more detailed Analytics reporting</a:t>
            </a:r>
          </a:p>
          <a:p>
            <a:endParaRPr lang="en-IN" dirty="0"/>
          </a:p>
        </p:txBody>
      </p:sp>
    </p:spTree>
    <p:extLst>
      <p:ext uri="{BB962C8B-B14F-4D97-AF65-F5344CB8AC3E}">
        <p14:creationId xmlns:p14="http://schemas.microsoft.com/office/powerpoint/2010/main" val="2568068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lnSpcReduction="10000"/>
          </a:bodyPr>
          <a:lstStyle/>
          <a:p>
            <a:pPr marL="137160" indent="0">
              <a:buNone/>
            </a:pPr>
            <a:r>
              <a:rPr lang="en-US" dirty="0" smtClean="0"/>
              <a:t>Tags </a:t>
            </a:r>
            <a:r>
              <a:rPr lang="en-US" dirty="0"/>
              <a:t>are </a:t>
            </a:r>
            <a:r>
              <a:rPr lang="en-US" dirty="0" smtClean="0"/>
              <a:t>important to </a:t>
            </a:r>
            <a:r>
              <a:rPr lang="en-US" dirty="0"/>
              <a:t>transmit information to external applications about visits to the web page on which the tags are embedded. For example, one of the simpler things a JavaScript tag can do is detect and transmit the date or the version of the viewer’s browser. The capabilities of tags to detect, transmit or invoke browser plug-ins go well beyond these simple examples. For the most part, tags exist on web pages and perform their designated functions outside the awareness of the page visitor.</a:t>
            </a:r>
            <a:endParaRPr lang="en-IN" dirty="0"/>
          </a:p>
        </p:txBody>
      </p:sp>
    </p:spTree>
    <p:extLst>
      <p:ext uri="{BB962C8B-B14F-4D97-AF65-F5344CB8AC3E}">
        <p14:creationId xmlns:p14="http://schemas.microsoft.com/office/powerpoint/2010/main" val="468913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pic>
        <p:nvPicPr>
          <p:cNvPr id="4" name="Content Placeholder 3" descr="C:\Users\mail2\Downloads\10.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229600" cy="3454850"/>
          </a:xfrm>
          <a:prstGeom prst="rect">
            <a:avLst/>
          </a:prstGeom>
          <a:noFill/>
          <a:ln>
            <a:noFill/>
          </a:ln>
        </p:spPr>
      </p:pic>
    </p:spTree>
    <p:extLst>
      <p:ext uri="{BB962C8B-B14F-4D97-AF65-F5344CB8AC3E}">
        <p14:creationId xmlns:p14="http://schemas.microsoft.com/office/powerpoint/2010/main" val="2224818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image11.jpeg"/>
          <p:cNvPicPr>
            <a:picLocks noGrp="1"/>
          </p:cNvPicPr>
          <p:nvPr>
            <p:ph idx="1"/>
          </p:nvPr>
        </p:nvPicPr>
        <p:blipFill>
          <a:blip r:embed="rId2" cstate="print"/>
          <a:stretch>
            <a:fillRect/>
          </a:stretch>
        </p:blipFill>
        <p:spPr>
          <a:xfrm>
            <a:off x="457200" y="2699619"/>
            <a:ext cx="8229600" cy="2509687"/>
          </a:xfrm>
          <a:prstGeom prst="rect">
            <a:avLst/>
          </a:prstGeom>
        </p:spPr>
      </p:pic>
    </p:spTree>
    <p:extLst>
      <p:ext uri="{BB962C8B-B14F-4D97-AF65-F5344CB8AC3E}">
        <p14:creationId xmlns:p14="http://schemas.microsoft.com/office/powerpoint/2010/main" val="1465845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DELL\Desktop\b.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67665"/>
            <a:ext cx="8229600" cy="3173594"/>
          </a:xfrm>
          <a:prstGeom prst="rect">
            <a:avLst/>
          </a:prstGeom>
          <a:noFill/>
          <a:ln>
            <a:noFill/>
          </a:ln>
        </p:spPr>
      </p:pic>
    </p:spTree>
    <p:extLst>
      <p:ext uri="{BB962C8B-B14F-4D97-AF65-F5344CB8AC3E}">
        <p14:creationId xmlns:p14="http://schemas.microsoft.com/office/powerpoint/2010/main" val="3296857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ctr"/>
            <a:r>
              <a:rPr lang="en-US" dirty="0" smtClean="0"/>
              <a:t>THANK YOU</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err="1" smtClean="0"/>
              <a:t>Gcganesh</a:t>
            </a:r>
            <a:endParaRPr lang="en-US" dirty="0" smtClean="0"/>
          </a:p>
          <a:p>
            <a:pPr algn="ctr"/>
            <a:r>
              <a:rPr lang="en-US" dirty="0" smtClean="0"/>
              <a:t>19R11A1213</a:t>
            </a:r>
            <a:endParaRPr lang="en-IN" dirty="0"/>
          </a:p>
        </p:txBody>
      </p:sp>
    </p:spTree>
    <p:extLst>
      <p:ext uri="{BB962C8B-B14F-4D97-AF65-F5344CB8AC3E}">
        <p14:creationId xmlns:p14="http://schemas.microsoft.com/office/powerpoint/2010/main" val="2549857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7" name="Content Placeholder 6"/>
          <p:cNvSpPr>
            <a:spLocks noGrp="1"/>
          </p:cNvSpPr>
          <p:nvPr>
            <p:ph idx="1"/>
          </p:nvPr>
        </p:nvSpPr>
        <p:spPr/>
        <p:txBody>
          <a:bodyPr/>
          <a:lstStyle/>
          <a:p>
            <a:r>
              <a:rPr lang="en-US" dirty="0" smtClean="0"/>
              <a:t>Introduction</a:t>
            </a:r>
          </a:p>
          <a:p>
            <a:r>
              <a:rPr lang="en-US" dirty="0" smtClean="0"/>
              <a:t>Analysis</a:t>
            </a:r>
          </a:p>
          <a:p>
            <a:r>
              <a:rPr lang="en-US" dirty="0" smtClean="0"/>
              <a:t>System requirements specifications</a:t>
            </a:r>
          </a:p>
          <a:p>
            <a:r>
              <a:rPr lang="en-US" dirty="0" smtClean="0"/>
              <a:t>Technology</a:t>
            </a:r>
          </a:p>
          <a:p>
            <a:r>
              <a:rPr lang="en-US" dirty="0" smtClean="0"/>
              <a:t>Tools</a:t>
            </a:r>
          </a:p>
          <a:p>
            <a:r>
              <a:rPr lang="en-US" dirty="0" smtClean="0"/>
              <a:t>Uses </a:t>
            </a:r>
          </a:p>
          <a:p>
            <a:r>
              <a:rPr lang="en-US" dirty="0" smtClean="0"/>
              <a:t>Conclusion</a:t>
            </a:r>
          </a:p>
          <a:p>
            <a:pPr marL="137160" indent="0">
              <a:buNone/>
            </a:pPr>
            <a:endParaRPr lang="en-IN" dirty="0"/>
          </a:p>
        </p:txBody>
      </p:sp>
    </p:spTree>
    <p:extLst>
      <p:ext uri="{BB962C8B-B14F-4D97-AF65-F5344CB8AC3E}">
        <p14:creationId xmlns:p14="http://schemas.microsoft.com/office/powerpoint/2010/main" val="321993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Introdution</a:t>
            </a:r>
            <a:r>
              <a:rPr lang="en-US" dirty="0" smtClean="0"/>
              <a:t> </a:t>
            </a:r>
            <a:endParaRPr lang="en-IN" dirty="0"/>
          </a:p>
        </p:txBody>
      </p:sp>
      <p:sp>
        <p:nvSpPr>
          <p:cNvPr id="3" name="Content Placeholder 2"/>
          <p:cNvSpPr>
            <a:spLocks noGrp="1"/>
          </p:cNvSpPr>
          <p:nvPr>
            <p:ph idx="1"/>
          </p:nvPr>
        </p:nvSpPr>
        <p:spPr/>
        <p:txBody>
          <a:bodyPr/>
          <a:lstStyle/>
          <a:p>
            <a:r>
              <a:rPr lang="en-US" dirty="0" err="1" smtClean="0"/>
              <a:t>SmartBridge</a:t>
            </a:r>
            <a:r>
              <a:rPr lang="en-US" dirty="0" smtClean="0"/>
              <a:t>:</a:t>
            </a:r>
          </a:p>
          <a:p>
            <a:r>
              <a:rPr lang="en-US" dirty="0" smtClean="0"/>
              <a:t>Project </a:t>
            </a:r>
            <a:r>
              <a:rPr lang="en-US" dirty="0" err="1" smtClean="0"/>
              <a:t>Tittle:</a:t>
            </a:r>
            <a:r>
              <a:rPr lang="en-US" dirty="0" err="1"/>
              <a:t>Automatic</a:t>
            </a:r>
            <a:r>
              <a:rPr lang="en-US" dirty="0"/>
              <a:t> Topic Tagging for documents using an </a:t>
            </a:r>
            <a:r>
              <a:rPr lang="en-US" dirty="0" smtClean="0"/>
              <a:t>API</a:t>
            </a:r>
          </a:p>
          <a:p>
            <a:r>
              <a:rPr lang="en-US" dirty="0" smtClean="0"/>
              <a:t>Period of Internship: </a:t>
            </a:r>
            <a:r>
              <a:rPr lang="en-US" dirty="0"/>
              <a:t/>
            </a:r>
            <a:br>
              <a:rPr lang="en-US" dirty="0"/>
            </a:br>
            <a:endParaRPr lang="en-US" dirty="0" smtClean="0"/>
          </a:p>
        </p:txBody>
      </p:sp>
    </p:spTree>
    <p:extLst>
      <p:ext uri="{BB962C8B-B14F-4D97-AF65-F5344CB8AC3E}">
        <p14:creationId xmlns:p14="http://schemas.microsoft.com/office/powerpoint/2010/main" val="2982826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Analysis</a:t>
            </a:r>
            <a:endParaRPr lang="en-IN" sz="2800" dirty="0"/>
          </a:p>
        </p:txBody>
      </p:sp>
      <p:sp>
        <p:nvSpPr>
          <p:cNvPr id="5" name="Content Placeholder 4"/>
          <p:cNvSpPr>
            <a:spLocks noGrp="1"/>
          </p:cNvSpPr>
          <p:nvPr>
            <p:ph idx="1"/>
          </p:nvPr>
        </p:nvSpPr>
        <p:spPr/>
        <p:txBody>
          <a:bodyPr>
            <a:normAutofit fontScale="62500" lnSpcReduction="20000"/>
            <a:scene3d>
              <a:camera prst="orthographicFront"/>
              <a:lightRig rig="balanced" dir="t">
                <a:rot lat="0" lon="0" rev="2100000"/>
              </a:lightRig>
            </a:scene3d>
            <a:sp3d extrusionH="57150" prstMaterial="metal">
              <a:bevelT w="38100" h="25400"/>
              <a:contourClr>
                <a:schemeClr val="bg2"/>
              </a:contourClr>
            </a:sp3d>
          </a:bodyPr>
          <a:lstStyle/>
          <a:p>
            <a:r>
              <a:rPr lang="en-US" b="1" dirty="0">
                <a:ln w="50800"/>
                <a:solidFill>
                  <a:schemeClr val="bg1">
                    <a:shade val="50000"/>
                  </a:schemeClr>
                </a:solidFill>
              </a:rPr>
              <a:t>Businesses deal with large volumes of unstructured text every day. Think about all of the customer </a:t>
            </a:r>
            <a:r>
              <a:rPr lang="en-US" b="1" dirty="0" err="1">
                <a:ln w="50800"/>
                <a:solidFill>
                  <a:schemeClr val="bg1">
                    <a:shade val="50000"/>
                  </a:schemeClr>
                </a:solidFill>
              </a:rPr>
              <a:t>interacfions</a:t>
            </a:r>
            <a:r>
              <a:rPr lang="en-US" b="1" dirty="0">
                <a:ln w="50800"/>
                <a:solidFill>
                  <a:schemeClr val="bg1">
                    <a:shade val="50000"/>
                  </a:schemeClr>
                </a:solidFill>
              </a:rPr>
              <a:t> and brand </a:t>
            </a:r>
            <a:r>
              <a:rPr lang="en-US" b="1" dirty="0" err="1">
                <a:ln w="50800"/>
                <a:solidFill>
                  <a:schemeClr val="bg1">
                    <a:shade val="50000"/>
                  </a:schemeClr>
                </a:solidFill>
              </a:rPr>
              <a:t>menfions</a:t>
            </a:r>
            <a:r>
              <a:rPr lang="en-US" b="1" dirty="0">
                <a:ln w="50800"/>
                <a:solidFill>
                  <a:schemeClr val="bg1">
                    <a:shade val="50000"/>
                  </a:schemeClr>
                </a:solidFill>
              </a:rPr>
              <a:t> in emails, support </a:t>
            </a:r>
            <a:r>
              <a:rPr lang="en-US" b="1" dirty="0" err="1">
                <a:ln w="50800"/>
                <a:solidFill>
                  <a:schemeClr val="bg1">
                    <a:shade val="50000"/>
                  </a:schemeClr>
                </a:solidFill>
              </a:rPr>
              <a:t>fickets</a:t>
            </a:r>
            <a:r>
              <a:rPr lang="en-US" b="1" dirty="0">
                <a:ln w="50800"/>
                <a:solidFill>
                  <a:schemeClr val="bg1">
                    <a:shade val="50000"/>
                  </a:schemeClr>
                </a:solidFill>
              </a:rPr>
              <a:t>, social media posts, online feedback and reviews, and other </a:t>
            </a:r>
            <a:r>
              <a:rPr lang="en-US" b="1" dirty="0" err="1">
                <a:ln w="50800"/>
                <a:solidFill>
                  <a:schemeClr val="bg1">
                    <a:shade val="50000"/>
                  </a:schemeClr>
                </a:solidFill>
              </a:rPr>
              <a:t>informafion</a:t>
            </a:r>
            <a:r>
              <a:rPr lang="en-US" b="1" dirty="0">
                <a:ln w="50800"/>
                <a:solidFill>
                  <a:schemeClr val="bg1">
                    <a:shade val="50000"/>
                  </a:schemeClr>
                </a:solidFill>
              </a:rPr>
              <a:t> that an </a:t>
            </a:r>
            <a:r>
              <a:rPr lang="en-US" b="1" dirty="0" err="1">
                <a:ln w="50800"/>
                <a:solidFill>
                  <a:schemeClr val="bg1">
                    <a:shade val="50000"/>
                  </a:schemeClr>
                </a:solidFill>
              </a:rPr>
              <a:t>organizafion</a:t>
            </a:r>
            <a:r>
              <a:rPr lang="en-US" b="1" dirty="0">
                <a:ln w="50800"/>
                <a:solidFill>
                  <a:schemeClr val="bg1">
                    <a:shade val="50000"/>
                  </a:schemeClr>
                </a:solidFill>
              </a:rPr>
              <a:t> sends and receives. The list is endless. When it comes to analyzing huge amounts of text data, it’s just too big a task to do manually. It’s also tedious, </a:t>
            </a:r>
            <a:r>
              <a:rPr lang="en-US" b="1" dirty="0" err="1">
                <a:ln w="50800"/>
                <a:solidFill>
                  <a:schemeClr val="bg1">
                    <a:shade val="50000"/>
                  </a:schemeClr>
                </a:solidFill>
              </a:rPr>
              <a:t>fime</a:t>
            </a:r>
            <a:r>
              <a:rPr lang="en-US" b="1" dirty="0">
                <a:ln w="50800"/>
                <a:solidFill>
                  <a:schemeClr val="bg1">
                    <a:shade val="50000"/>
                  </a:schemeClr>
                </a:solidFill>
              </a:rPr>
              <a:t>-consuming, and expensive. Manually </a:t>
            </a:r>
            <a:r>
              <a:rPr lang="en-US" b="1" dirty="0" err="1">
                <a:ln w="50800"/>
                <a:solidFill>
                  <a:schemeClr val="bg1">
                    <a:shade val="50000"/>
                  </a:schemeClr>
                </a:solidFill>
              </a:rPr>
              <a:t>sorfing</a:t>
            </a:r>
            <a:r>
              <a:rPr lang="en-US" b="1" dirty="0">
                <a:ln w="50800"/>
                <a:solidFill>
                  <a:schemeClr val="bg1">
                    <a:shade val="50000"/>
                  </a:schemeClr>
                </a:solidFill>
              </a:rPr>
              <a:t> through large amounts of data is more likely to lead to mistakes and inconsistencies.</a:t>
            </a:r>
            <a:endParaRPr lang="en-IN" b="1" dirty="0">
              <a:ln w="50800"/>
              <a:solidFill>
                <a:schemeClr val="bg1">
                  <a:shade val="50000"/>
                </a:schemeClr>
              </a:solidFill>
            </a:endParaRPr>
          </a:p>
          <a:p>
            <a:r>
              <a:rPr lang="en-US" b="1" dirty="0">
                <a:ln w="50800"/>
                <a:solidFill>
                  <a:schemeClr val="bg1">
                    <a:shade val="50000"/>
                  </a:schemeClr>
                </a:solidFill>
              </a:rPr>
              <a:t>Topic analysis is a Natural Language Processing (NLP) technique that allows us to</a:t>
            </a:r>
            <a:endParaRPr lang="en-IN" b="1" dirty="0">
              <a:ln w="50800"/>
              <a:solidFill>
                <a:schemeClr val="bg1">
                  <a:shade val="50000"/>
                </a:schemeClr>
              </a:solidFill>
            </a:endParaRPr>
          </a:p>
          <a:p>
            <a:r>
              <a:rPr lang="en-US" b="1" dirty="0" err="1">
                <a:ln w="50800"/>
                <a:solidFill>
                  <a:schemeClr val="bg1">
                    <a:shade val="50000"/>
                  </a:schemeClr>
                </a:solidFill>
              </a:rPr>
              <a:t>automafically</a:t>
            </a:r>
            <a:r>
              <a:rPr lang="en-US" b="1" dirty="0">
                <a:ln w="50800"/>
                <a:solidFill>
                  <a:schemeClr val="bg1">
                    <a:shade val="50000"/>
                  </a:schemeClr>
                </a:solidFill>
              </a:rPr>
              <a:t> extract meaning from texts by </a:t>
            </a:r>
            <a:r>
              <a:rPr lang="en-US" b="1" dirty="0" err="1">
                <a:ln w="50800"/>
                <a:solidFill>
                  <a:schemeClr val="bg1">
                    <a:shade val="50000"/>
                  </a:schemeClr>
                </a:solidFill>
              </a:rPr>
              <a:t>idenfifying</a:t>
            </a:r>
            <a:r>
              <a:rPr lang="en-US" b="1" dirty="0">
                <a:ln w="50800"/>
                <a:solidFill>
                  <a:schemeClr val="bg1">
                    <a:shade val="50000"/>
                  </a:schemeClr>
                </a:solidFill>
              </a:rPr>
              <a:t> recurrent themes or topics. Topic analysis models enable you to </a:t>
            </a:r>
            <a:r>
              <a:rPr lang="en-US" b="1" dirty="0" err="1">
                <a:ln w="50800"/>
                <a:solidFill>
                  <a:schemeClr val="bg1">
                    <a:shade val="50000"/>
                  </a:schemeClr>
                </a:solidFill>
              </a:rPr>
              <a:t>sih</a:t>
            </a:r>
            <a:r>
              <a:rPr lang="en-US" b="1" dirty="0">
                <a:ln w="50800"/>
                <a:solidFill>
                  <a:schemeClr val="bg1">
                    <a:shade val="50000"/>
                  </a:schemeClr>
                </a:solidFill>
              </a:rPr>
              <a:t> through large sets of data and </a:t>
            </a:r>
            <a:r>
              <a:rPr lang="en-US" b="1" dirty="0" err="1">
                <a:ln w="50800"/>
                <a:solidFill>
                  <a:schemeClr val="bg1">
                    <a:shade val="50000"/>
                  </a:schemeClr>
                </a:solidFill>
              </a:rPr>
              <a:t>idenfify</a:t>
            </a:r>
            <a:r>
              <a:rPr lang="en-US" b="1" dirty="0">
                <a:ln w="50800"/>
                <a:solidFill>
                  <a:schemeClr val="bg1">
                    <a:shade val="50000"/>
                  </a:schemeClr>
                </a:solidFill>
              </a:rPr>
              <a:t> the most common and most important topics in an easy, fast, and completely scalable way.</a:t>
            </a:r>
            <a:endParaRPr lang="en-IN" b="1" dirty="0">
              <a:ln w="50800"/>
              <a:solidFill>
                <a:schemeClr val="bg1">
                  <a:shade val="50000"/>
                </a:schemeClr>
              </a:solidFill>
            </a:endParaRPr>
          </a:p>
          <a:p>
            <a:r>
              <a:rPr lang="en-US" b="1" dirty="0">
                <a:ln w="50800"/>
                <a:solidFill>
                  <a:schemeClr val="bg1">
                    <a:shade val="50000"/>
                  </a:schemeClr>
                </a:solidFill>
              </a:rPr>
              <a:t>In this guided lab we will be building a web </a:t>
            </a:r>
            <a:r>
              <a:rPr lang="en-US" b="1" dirty="0" err="1">
                <a:ln w="50800"/>
                <a:solidFill>
                  <a:schemeClr val="bg1">
                    <a:shade val="50000"/>
                  </a:schemeClr>
                </a:solidFill>
              </a:rPr>
              <a:t>applicafion</a:t>
            </a:r>
            <a:r>
              <a:rPr lang="en-US" b="1" dirty="0">
                <a:ln w="50800"/>
                <a:solidFill>
                  <a:schemeClr val="bg1">
                    <a:shade val="50000"/>
                  </a:schemeClr>
                </a:solidFill>
              </a:rPr>
              <a:t> using ﬂask which accepts text data</a:t>
            </a:r>
            <a:endParaRPr lang="en-IN" b="1" dirty="0">
              <a:ln w="50800"/>
              <a:solidFill>
                <a:schemeClr val="bg1">
                  <a:shade val="50000"/>
                </a:schemeClr>
              </a:solidFill>
            </a:endParaRPr>
          </a:p>
          <a:p>
            <a:r>
              <a:rPr lang="en-US" b="1" dirty="0">
                <a:ln w="50800"/>
                <a:solidFill>
                  <a:schemeClr val="bg1">
                    <a:shade val="50000"/>
                  </a:schemeClr>
                </a:solidFill>
              </a:rPr>
              <a:t>from the user and gets the top topic tags using Topic Tagging API.</a:t>
            </a:r>
            <a:endParaRPr lang="en-IN" b="1" dirty="0">
              <a:ln w="50800"/>
              <a:solidFill>
                <a:schemeClr val="bg1">
                  <a:shade val="50000"/>
                </a:schemeClr>
              </a:solidFill>
            </a:endParaRPr>
          </a:p>
          <a:p>
            <a:endParaRPr lang="en-IN" b="1" dirty="0">
              <a:ln w="50800"/>
              <a:solidFill>
                <a:schemeClr val="bg1">
                  <a:shade val="50000"/>
                </a:schemeClr>
              </a:solidFill>
            </a:endParaRPr>
          </a:p>
          <a:p>
            <a:endParaRPr lang="en-IN" b="1" dirty="0">
              <a:ln w="50800"/>
              <a:solidFill>
                <a:schemeClr val="bg1">
                  <a:shade val="50000"/>
                </a:schemeClr>
              </a:solidFill>
            </a:endParaRPr>
          </a:p>
        </p:txBody>
      </p:sp>
      <p:sp>
        <p:nvSpPr>
          <p:cNvPr id="6"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p:cNvSpPr>
            <a:spLocks noChangeArrowheads="1"/>
          </p:cNvSpPr>
          <p:nvPr/>
        </p:nvSpPr>
        <p:spPr bwMode="auto">
          <a:xfrm>
            <a:off x="0" y="463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rlito"/>
                <a:cs typeface="Carlito"/>
              </a:rPr>
              <a:t/>
            </a:r>
            <a:br>
              <a:rPr kumimoji="0" lang="en-US" sz="1200" b="0" i="0" u="none" strike="noStrike" cap="none" normalizeH="0" baseline="0" smtClean="0">
                <a:ln>
                  <a:noFill/>
                </a:ln>
                <a:solidFill>
                  <a:schemeClr val="tx1"/>
                </a:solidFill>
                <a:effectLst/>
                <a:latin typeface="Arial" pitchFamily="34" charset="0"/>
                <a:ea typeface="Carlito"/>
                <a:cs typeface="Carlito"/>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59442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effectLst/>
              </a:rPr>
              <a:t>Architecture</a:t>
            </a:r>
            <a:r>
              <a:rPr lang="en-US" i="1" dirty="0" smtClean="0">
                <a:effectLst/>
              </a:rPr>
              <a:t>:</a:t>
            </a:r>
            <a:r>
              <a:rPr lang="en-IN" i="1" dirty="0">
                <a:effectLst/>
              </a:rPr>
              <a:t/>
            </a:r>
            <a:br>
              <a:rPr lang="en-IN" i="1" dirty="0">
                <a:effectLst/>
              </a:rPr>
            </a:br>
            <a:endParaRPr lang="en-IN" dirty="0"/>
          </a:p>
        </p:txBody>
      </p:sp>
      <p:pic>
        <p:nvPicPr>
          <p:cNvPr id="4" name="image1.png"/>
          <p:cNvPicPr>
            <a:picLocks noGrp="1"/>
          </p:cNvPicPr>
          <p:nvPr>
            <p:ph idx="1"/>
          </p:nvPr>
        </p:nvPicPr>
        <p:blipFill>
          <a:blip r:embed="rId2" cstate="print"/>
          <a:stretch>
            <a:fillRect/>
          </a:stretch>
        </p:blipFill>
        <p:spPr>
          <a:xfrm>
            <a:off x="895350" y="1371600"/>
            <a:ext cx="6186171" cy="1981200"/>
          </a:xfrm>
          <a:prstGeom prst="rect">
            <a:avLst/>
          </a:prstGeom>
          <a:ln w="88900" cap="sq" cmpd="thickThin">
            <a:solidFill>
              <a:srgbClr val="000000"/>
            </a:solidFill>
            <a:prstDash val="solid"/>
            <a:miter lim="800000"/>
          </a:ln>
          <a:effectLst>
            <a:innerShdw blurRad="76200">
              <a:srgbClr val="000000"/>
            </a:innerShdw>
          </a:effectLst>
        </p:spPr>
      </p:pic>
      <p:sp>
        <p:nvSpPr>
          <p:cNvPr id="5" name="Rectangle 4"/>
          <p:cNvSpPr/>
          <p:nvPr/>
        </p:nvSpPr>
        <p:spPr>
          <a:xfrm>
            <a:off x="838200" y="3886200"/>
            <a:ext cx="7010400" cy="2585323"/>
          </a:xfrm>
          <a:prstGeom prst="rect">
            <a:avLst/>
          </a:prstGeom>
        </p:spPr>
        <p:txBody>
          <a:bodyPr wrap="square">
            <a:spAutoFit/>
            <a:scene3d>
              <a:camera prst="orthographicFront"/>
              <a:lightRig rig="balanced" dir="t">
                <a:rot lat="0" lon="0" rev="2100000"/>
              </a:lightRig>
            </a:scene3d>
            <a:sp3d extrusionH="57150" prstMaterial="metal">
              <a:bevelT w="38100" h="25400"/>
              <a:contourClr>
                <a:schemeClr val="bg2"/>
              </a:contourClr>
            </a:sp3d>
          </a:bodyPr>
          <a:lstStyle/>
          <a:p>
            <a:r>
              <a:rPr lang="en-US" b="1" i="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What is an API?</a:t>
            </a:r>
            <a:endParaRPr lang="en-I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r>
              <a:rPr 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API is the acronym for Application Programming Interface, which is a software</a:t>
            </a:r>
            <a:endParaRPr lang="en-I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r>
              <a:rPr 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intermediary that allows two applications to talk to each other. Each time you use </a:t>
            </a:r>
            <a:r>
              <a:rPr lang="en-US"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an</a:t>
            </a:r>
            <a:r>
              <a:rPr lang="en-US"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app</a:t>
            </a:r>
            <a:r>
              <a:rPr 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like Facebook, send an instant message, or check the weather on your phone, you're using an API</a:t>
            </a:r>
            <a:r>
              <a:rPr lang="en-US"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t>
            </a:r>
            <a:endParaRPr lang="en-IN"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r>
              <a:rPr lang="en-US" b="1" dirty="0">
                <a:ln w="50800"/>
                <a:solidFill>
                  <a:schemeClr val="bg1">
                    <a:shade val="50000"/>
                  </a:schemeClr>
                </a:solidFill>
              </a:rPr>
              <a:t/>
            </a:r>
            <a:br>
              <a:rPr lang="en-US" b="1" dirty="0">
                <a:ln w="50800"/>
                <a:solidFill>
                  <a:schemeClr val="bg1">
                    <a:shade val="50000"/>
                  </a:schemeClr>
                </a:solidFill>
              </a:rPr>
            </a:br>
            <a:endParaRPr lang="en-IN" b="1" dirty="0">
              <a:ln w="50800"/>
              <a:solidFill>
                <a:schemeClr val="bg1">
                  <a:shade val="50000"/>
                </a:schemeClr>
              </a:solidFill>
            </a:endParaRPr>
          </a:p>
        </p:txBody>
      </p:sp>
    </p:spTree>
    <p:extLst>
      <p:ext uri="{BB962C8B-B14F-4D97-AF65-F5344CB8AC3E}">
        <p14:creationId xmlns:p14="http://schemas.microsoft.com/office/powerpoint/2010/main" val="558315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How to build a basic ﬂask app?</a:t>
            </a:r>
            <a:r>
              <a:rPr lang="en-IN" i="1" dirty="0"/>
              <a:t/>
            </a:r>
            <a:br>
              <a:rPr lang="en-IN" i="1" dirty="0"/>
            </a:br>
            <a:endParaRPr lang="en-IN" dirty="0"/>
          </a:p>
        </p:txBody>
      </p:sp>
      <p:sp>
        <p:nvSpPr>
          <p:cNvPr id="3" name="Content Placeholder 2"/>
          <p:cNvSpPr>
            <a:spLocks noGrp="1"/>
          </p:cNvSpPr>
          <p:nvPr>
            <p:ph idx="1"/>
          </p:nvPr>
        </p:nvSpPr>
        <p:spPr/>
        <p:txBody>
          <a:bodyPr>
            <a:normAutofit fontScale="70000" lnSpcReduction="20000"/>
          </a:bodyPr>
          <a:lstStyle/>
          <a:p>
            <a:pPr marL="137160" indent="0">
              <a:buNone/>
            </a:pPr>
            <a:endParaRPr lang="en-IN" b="1" i="1" dirty="0"/>
          </a:p>
          <a:p>
            <a:r>
              <a:rPr lang="en-US" dirty="0">
                <a:hlinkClick r:id="rId2"/>
              </a:rPr>
              <a:t>Flask </a:t>
            </a:r>
            <a:r>
              <a:rPr lang="en-US" dirty="0"/>
              <a:t>is a small and lightweight Python web framework that provides useful tools and features that make creating web applications in Python easier. It gives developers ﬂexibility and is a more accessible framework for new developers since you can build a web application quickly using only a single Python ﬁle. Flask is also extensible and</a:t>
            </a:r>
            <a:endParaRPr lang="en-IN" dirty="0"/>
          </a:p>
          <a:p>
            <a:r>
              <a:rPr lang="en-US" dirty="0"/>
              <a:t>doesn’t force a particular directory structure or require complicated boilerplate code before getting started.</a:t>
            </a:r>
            <a:endParaRPr lang="en-IN" dirty="0"/>
          </a:p>
          <a:p>
            <a:r>
              <a:rPr lang="en-US" dirty="0"/>
              <a:t> </a:t>
            </a:r>
            <a:endParaRPr lang="en-IN" dirty="0"/>
          </a:p>
          <a:p>
            <a:r>
              <a:rPr lang="en-US" b="1" i="1" dirty="0"/>
              <a:t>What is Topic Tagging?</a:t>
            </a:r>
            <a:endParaRPr lang="en-IN" b="1" i="1" dirty="0"/>
          </a:p>
          <a:p>
            <a:r>
              <a:rPr lang="en-US" b="1" dirty="0"/>
              <a:t>Topic tags </a:t>
            </a:r>
            <a:r>
              <a:rPr lang="en-US" dirty="0"/>
              <a:t>allow users to filter between forums and display </a:t>
            </a:r>
            <a:r>
              <a:rPr lang="en-US" b="1" dirty="0"/>
              <a:t>topics </a:t>
            </a:r>
            <a:r>
              <a:rPr lang="en-US" dirty="0"/>
              <a:t>with a specific </a:t>
            </a:r>
            <a:r>
              <a:rPr lang="en-US" b="1" dirty="0"/>
              <a:t>topic tag</a:t>
            </a:r>
            <a:r>
              <a:rPr lang="en-US" dirty="0"/>
              <a:t>. If </a:t>
            </a:r>
            <a:r>
              <a:rPr lang="en-US" b="1" dirty="0"/>
              <a:t>topic tagging </a:t>
            </a:r>
            <a:r>
              <a:rPr lang="en-US" dirty="0"/>
              <a:t>is enabled, when a user creates a </a:t>
            </a:r>
            <a:r>
              <a:rPr lang="en-US" b="1" dirty="0"/>
              <a:t>topic </a:t>
            </a:r>
            <a:r>
              <a:rPr lang="en-US" dirty="0"/>
              <a:t>they have the ability to add specific </a:t>
            </a:r>
            <a:r>
              <a:rPr lang="en-US" b="1" dirty="0"/>
              <a:t>tags </a:t>
            </a:r>
            <a:r>
              <a:rPr lang="en-US" dirty="0"/>
              <a:t>to quickly explain what a post is about and it also helps users find</a:t>
            </a:r>
            <a:endParaRPr lang="en-IN" dirty="0"/>
          </a:p>
          <a:p>
            <a:r>
              <a:rPr lang="en-US" dirty="0"/>
              <a:t>related </a:t>
            </a:r>
            <a:r>
              <a:rPr lang="en-US" b="1" dirty="0"/>
              <a:t>topics </a:t>
            </a:r>
            <a:r>
              <a:rPr lang="en-US" dirty="0"/>
              <a:t>based on those </a:t>
            </a:r>
            <a:r>
              <a:rPr lang="en-US" b="1" dirty="0"/>
              <a:t>tags</a:t>
            </a:r>
            <a:r>
              <a:rPr lang="en-US" dirty="0"/>
              <a:t>.</a:t>
            </a:r>
            <a:endParaRPr lang="en-IN" dirty="0"/>
          </a:p>
          <a:p>
            <a:endParaRPr lang="en-IN" dirty="0"/>
          </a:p>
        </p:txBody>
      </p:sp>
    </p:spTree>
    <p:extLst>
      <p:ext uri="{BB962C8B-B14F-4D97-AF65-F5344CB8AC3E}">
        <p14:creationId xmlns:p14="http://schemas.microsoft.com/office/powerpoint/2010/main" val="3662531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382000" cy="1447800"/>
          </a:xfrm>
        </p:spPr>
        <p:txBody>
          <a:bodyPr>
            <a:normAutofit fontScale="90000"/>
          </a:bodyPr>
          <a:lstStyle/>
          <a:p>
            <a:r>
              <a:rPr lang="en-US" dirty="0"/>
              <a:t>System requirements specifications</a:t>
            </a:r>
            <a:br>
              <a:rPr lang="en-US" dirty="0"/>
            </a:br>
            <a:endParaRPr lang="en-IN" dirty="0"/>
          </a:p>
        </p:txBody>
      </p:sp>
      <p:sp>
        <p:nvSpPr>
          <p:cNvPr id="3" name="Content Placeholder 2"/>
          <p:cNvSpPr>
            <a:spLocks noGrp="1"/>
          </p:cNvSpPr>
          <p:nvPr>
            <p:ph idx="1"/>
          </p:nvPr>
        </p:nvSpPr>
        <p:spPr/>
        <p:txBody>
          <a:bodyPr>
            <a:normAutofit/>
          </a:bodyPr>
          <a:lstStyle/>
          <a:p>
            <a:r>
              <a:rPr lang="en-US" dirty="0" err="1" smtClean="0"/>
              <a:t>SystemConfiguratiom</a:t>
            </a:r>
            <a:r>
              <a:rPr lang="en-US" dirty="0" smtClean="0"/>
              <a:t>  :Intel i3 7</a:t>
            </a:r>
            <a:r>
              <a:rPr lang="en-US" baseline="30000" dirty="0" smtClean="0"/>
              <a:t>th</a:t>
            </a:r>
            <a:r>
              <a:rPr lang="en-US" dirty="0" smtClean="0"/>
              <a:t> Gen processor,8GbB RAM</a:t>
            </a:r>
          </a:p>
          <a:p>
            <a:r>
              <a:rPr lang="en-US" dirty="0" smtClean="0"/>
              <a:t>Software Requirements : Windows </a:t>
            </a:r>
            <a:r>
              <a:rPr lang="en-US" dirty="0" err="1" smtClean="0"/>
              <a:t>os</a:t>
            </a:r>
            <a:r>
              <a:rPr lang="en-US" dirty="0" smtClean="0"/>
              <a:t>,</a:t>
            </a:r>
          </a:p>
          <a:p>
            <a:r>
              <a:rPr lang="en-US" dirty="0" smtClean="0"/>
              <a:t>Tools :</a:t>
            </a:r>
          </a:p>
          <a:p>
            <a:pPr marL="137160" indent="0">
              <a:buNone/>
            </a:pPr>
            <a:r>
              <a:rPr lang="en-US" dirty="0" smtClean="0"/>
              <a:t>anaconda </a:t>
            </a:r>
            <a:r>
              <a:rPr lang="en-US" dirty="0" err="1" smtClean="0"/>
              <a:t>navigator,visual</a:t>
            </a:r>
            <a:r>
              <a:rPr lang="en-US" dirty="0" smtClean="0"/>
              <a:t> code python</a:t>
            </a:r>
          </a:p>
          <a:p>
            <a:r>
              <a:rPr lang="en-US" dirty="0" smtClean="0"/>
              <a:t>Hardware Requirements :none</a:t>
            </a:r>
            <a:endParaRPr lang="en-US" dirty="0"/>
          </a:p>
          <a:p>
            <a:endParaRPr lang="en-US" dirty="0" smtClean="0"/>
          </a:p>
        </p:txBody>
      </p:sp>
    </p:spTree>
    <p:extLst>
      <p:ext uri="{BB962C8B-B14F-4D97-AF65-F5344CB8AC3E}">
        <p14:creationId xmlns:p14="http://schemas.microsoft.com/office/powerpoint/2010/main" val="1953813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APl</a:t>
            </a:r>
            <a:r>
              <a:rPr lang="en-US" dirty="0" smtClean="0"/>
              <a:t> Technology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600200"/>
            <a:ext cx="4868863" cy="4868863"/>
          </a:xfrm>
        </p:spPr>
      </p:pic>
    </p:spTree>
    <p:extLst>
      <p:ext uri="{BB962C8B-B14F-4D97-AF65-F5344CB8AC3E}">
        <p14:creationId xmlns:p14="http://schemas.microsoft.com/office/powerpoint/2010/main" val="1945152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API? </a:t>
            </a:r>
            <a:endParaRPr lang="en-IN" dirty="0"/>
          </a:p>
        </p:txBody>
      </p:sp>
      <p:sp>
        <p:nvSpPr>
          <p:cNvPr id="3" name="Content Placeholder 2"/>
          <p:cNvSpPr>
            <a:spLocks noGrp="1"/>
          </p:cNvSpPr>
          <p:nvPr>
            <p:ph idx="1"/>
          </p:nvPr>
        </p:nvSpPr>
        <p:spPr/>
        <p:txBody>
          <a:bodyPr>
            <a:normAutofit fontScale="62500" lnSpcReduction="20000"/>
            <a:scene3d>
              <a:camera prst="orthographicFront"/>
              <a:lightRig rig="balanced" dir="t">
                <a:rot lat="0" lon="0" rev="2100000"/>
              </a:lightRig>
            </a:scene3d>
            <a:sp3d extrusionH="57150" prstMaterial="metal">
              <a:bevelT w="38100" h="25400"/>
              <a:contourClr>
                <a:schemeClr val="bg2"/>
              </a:contourClr>
            </a:sp3d>
          </a:bodyPr>
          <a:lstStyle/>
          <a:p>
            <a:r>
              <a:rPr lang="en-US" b="1" dirty="0">
                <a:ln w="50800"/>
                <a:solidFill>
                  <a:schemeClr val="bg1">
                    <a:shade val="50000"/>
                  </a:schemeClr>
                </a:solidFill>
              </a:rPr>
              <a:t> </a:t>
            </a:r>
            <a:r>
              <a:rPr lang="en-US" b="1" dirty="0" smtClean="0">
                <a:ln w="50800"/>
                <a:solidFill>
                  <a:schemeClr val="bg1">
                    <a:shade val="50000"/>
                  </a:schemeClr>
                </a:solidFill>
              </a:rPr>
              <a:t>Application </a:t>
            </a:r>
            <a:r>
              <a:rPr lang="en-US" b="1" dirty="0">
                <a:ln w="50800"/>
                <a:solidFill>
                  <a:schemeClr val="bg1">
                    <a:shade val="50000"/>
                  </a:schemeClr>
                </a:solidFill>
              </a:rPr>
              <a:t>programming interface (API) is a connection between </a:t>
            </a:r>
            <a:r>
              <a:rPr lang="en-US" b="1" dirty="0">
                <a:ln w="50800"/>
                <a:solidFill>
                  <a:schemeClr val="bg1">
                    <a:shade val="50000"/>
                  </a:schemeClr>
                </a:solidFill>
                <a:hlinkClick r:id="rId2" tooltip="Computer"/>
              </a:rPr>
              <a:t>computers</a:t>
            </a:r>
            <a:r>
              <a:rPr lang="en-US" b="1" dirty="0">
                <a:ln w="50800"/>
                <a:solidFill>
                  <a:schemeClr val="bg1">
                    <a:shade val="50000"/>
                  </a:schemeClr>
                </a:solidFill>
              </a:rPr>
              <a:t> or between </a:t>
            </a:r>
            <a:r>
              <a:rPr lang="en-US" b="1" dirty="0">
                <a:ln w="50800"/>
                <a:solidFill>
                  <a:schemeClr val="bg1">
                    <a:shade val="50000"/>
                  </a:schemeClr>
                </a:solidFill>
                <a:hlinkClick r:id="rId3" tooltip="Computer program"/>
              </a:rPr>
              <a:t>computer programs</a:t>
            </a:r>
            <a:r>
              <a:rPr lang="en-US" b="1" dirty="0">
                <a:ln w="50800"/>
                <a:solidFill>
                  <a:schemeClr val="bg1">
                    <a:shade val="50000"/>
                  </a:schemeClr>
                </a:solidFill>
              </a:rPr>
              <a:t>. It is a type of software </a:t>
            </a:r>
            <a:r>
              <a:rPr lang="en-US" b="1" dirty="0">
                <a:ln w="50800"/>
                <a:solidFill>
                  <a:schemeClr val="bg1">
                    <a:shade val="50000"/>
                  </a:schemeClr>
                </a:solidFill>
                <a:hlinkClick r:id="rId4" tooltip="Interface (computing)"/>
              </a:rPr>
              <a:t>interface</a:t>
            </a:r>
            <a:r>
              <a:rPr lang="en-US" b="1" dirty="0">
                <a:ln w="50800"/>
                <a:solidFill>
                  <a:schemeClr val="bg1">
                    <a:shade val="50000"/>
                  </a:schemeClr>
                </a:solidFill>
              </a:rPr>
              <a:t>, offering a service to other pieces of </a:t>
            </a:r>
            <a:r>
              <a:rPr lang="en-US" b="1" dirty="0">
                <a:ln w="50800"/>
                <a:solidFill>
                  <a:schemeClr val="bg1">
                    <a:shade val="50000"/>
                  </a:schemeClr>
                </a:solidFill>
                <a:hlinkClick r:id="rId5" tooltip="Software"/>
              </a:rPr>
              <a:t>software</a:t>
            </a:r>
            <a:r>
              <a:rPr lang="en-US" b="1" dirty="0">
                <a:ln w="50800"/>
                <a:solidFill>
                  <a:schemeClr val="bg1">
                    <a:shade val="50000"/>
                  </a:schemeClr>
                </a:solidFill>
              </a:rPr>
              <a:t>.</a:t>
            </a:r>
            <a:r>
              <a:rPr lang="en-US" b="1" baseline="30000" dirty="0">
                <a:ln w="50800"/>
                <a:solidFill>
                  <a:schemeClr val="bg1">
                    <a:shade val="50000"/>
                  </a:schemeClr>
                </a:solidFill>
                <a:hlinkClick r:id="rId6"/>
              </a:rPr>
              <a:t>[1]</a:t>
            </a:r>
            <a:r>
              <a:rPr lang="en-US" b="1" dirty="0">
                <a:ln w="50800"/>
                <a:solidFill>
                  <a:schemeClr val="bg1">
                    <a:shade val="50000"/>
                  </a:schemeClr>
                </a:solidFill>
              </a:rPr>
              <a:t> A document or standard that describes how to build or use such a connection or interface is called an </a:t>
            </a:r>
            <a:r>
              <a:rPr lang="en-US" b="1" i="1" dirty="0">
                <a:ln w="50800"/>
                <a:solidFill>
                  <a:schemeClr val="bg1">
                    <a:shade val="50000"/>
                  </a:schemeClr>
                </a:solidFill>
              </a:rPr>
              <a:t>API specification</a:t>
            </a:r>
            <a:r>
              <a:rPr lang="en-US" b="1" dirty="0">
                <a:ln w="50800"/>
                <a:solidFill>
                  <a:schemeClr val="bg1">
                    <a:shade val="50000"/>
                  </a:schemeClr>
                </a:solidFill>
              </a:rPr>
              <a:t>. A computer system that meets this standard is said to </a:t>
            </a:r>
            <a:r>
              <a:rPr lang="en-US" b="1" i="1" dirty="0">
                <a:ln w="50800"/>
                <a:solidFill>
                  <a:schemeClr val="bg1">
                    <a:shade val="50000"/>
                  </a:schemeClr>
                </a:solidFill>
              </a:rPr>
              <a:t>implement</a:t>
            </a:r>
            <a:r>
              <a:rPr lang="en-US" b="1" dirty="0">
                <a:ln w="50800"/>
                <a:solidFill>
                  <a:schemeClr val="bg1">
                    <a:shade val="50000"/>
                  </a:schemeClr>
                </a:solidFill>
              </a:rPr>
              <a:t> or </a:t>
            </a:r>
            <a:r>
              <a:rPr lang="en-US" b="1" i="1" dirty="0">
                <a:ln w="50800"/>
                <a:solidFill>
                  <a:schemeClr val="bg1">
                    <a:shade val="50000"/>
                  </a:schemeClr>
                </a:solidFill>
              </a:rPr>
              <a:t>expose</a:t>
            </a:r>
            <a:r>
              <a:rPr lang="en-US" b="1" dirty="0">
                <a:ln w="50800"/>
                <a:solidFill>
                  <a:schemeClr val="bg1">
                    <a:shade val="50000"/>
                  </a:schemeClr>
                </a:solidFill>
              </a:rPr>
              <a:t> an API. The term API may refer either to the specification or to the implementation.</a:t>
            </a:r>
          </a:p>
          <a:p>
            <a:r>
              <a:rPr lang="en-US" b="1" dirty="0">
                <a:ln w="50800"/>
                <a:solidFill>
                  <a:schemeClr val="bg1">
                    <a:shade val="50000"/>
                  </a:schemeClr>
                </a:solidFill>
              </a:rPr>
              <a:t>In contrast to a </a:t>
            </a:r>
            <a:r>
              <a:rPr lang="en-US" b="1" dirty="0">
                <a:ln w="50800"/>
                <a:solidFill>
                  <a:schemeClr val="bg1">
                    <a:shade val="50000"/>
                  </a:schemeClr>
                </a:solidFill>
                <a:hlinkClick r:id="rId7" tooltip="User interface"/>
              </a:rPr>
              <a:t>user interface</a:t>
            </a:r>
            <a:r>
              <a:rPr lang="en-US" b="1" dirty="0">
                <a:ln w="50800"/>
                <a:solidFill>
                  <a:schemeClr val="bg1">
                    <a:shade val="50000"/>
                  </a:schemeClr>
                </a:solidFill>
              </a:rPr>
              <a:t>, which connects a computer to a person, an application programming interface connects computers or pieces of software to each other. It is not intended to be used directly by a person (the </a:t>
            </a:r>
            <a:r>
              <a:rPr lang="en-US" b="1" dirty="0">
                <a:ln w="50800"/>
                <a:solidFill>
                  <a:schemeClr val="bg1">
                    <a:shade val="50000"/>
                  </a:schemeClr>
                </a:solidFill>
                <a:hlinkClick r:id="rId8" tooltip="End user"/>
              </a:rPr>
              <a:t>end user</a:t>
            </a:r>
            <a:r>
              <a:rPr lang="en-US" b="1" dirty="0">
                <a:ln w="50800"/>
                <a:solidFill>
                  <a:schemeClr val="bg1">
                    <a:shade val="50000"/>
                  </a:schemeClr>
                </a:solidFill>
              </a:rPr>
              <a:t>) other than a </a:t>
            </a:r>
            <a:r>
              <a:rPr lang="en-US" b="1" dirty="0">
                <a:ln w="50800"/>
                <a:solidFill>
                  <a:schemeClr val="bg1">
                    <a:shade val="50000"/>
                  </a:schemeClr>
                </a:solidFill>
                <a:hlinkClick r:id="rId9" tooltip="Computer programmer"/>
              </a:rPr>
              <a:t>computer programmer</a:t>
            </a:r>
            <a:r>
              <a:rPr lang="en-US" b="1" dirty="0">
                <a:ln w="50800"/>
                <a:solidFill>
                  <a:schemeClr val="bg1">
                    <a:shade val="50000"/>
                  </a:schemeClr>
                </a:solidFill>
              </a:rPr>
              <a:t> who is incorporating it into software. An API is often made up of different parts which act as tools or services that are available to the programmer. A program or a programmer that uses one of these parts is said to </a:t>
            </a:r>
            <a:r>
              <a:rPr lang="en-US" b="1" i="1" dirty="0">
                <a:ln w="50800"/>
                <a:solidFill>
                  <a:schemeClr val="bg1">
                    <a:shade val="50000"/>
                  </a:schemeClr>
                </a:solidFill>
              </a:rPr>
              <a:t>call</a:t>
            </a:r>
            <a:r>
              <a:rPr lang="en-US" b="1" dirty="0">
                <a:ln w="50800"/>
                <a:solidFill>
                  <a:schemeClr val="bg1">
                    <a:shade val="50000"/>
                  </a:schemeClr>
                </a:solidFill>
              </a:rPr>
              <a:t> that portion of the API. The calls that make up the API are also known as </a:t>
            </a:r>
            <a:r>
              <a:rPr lang="en-US" b="1" dirty="0">
                <a:ln w="50800"/>
                <a:solidFill>
                  <a:schemeClr val="bg1">
                    <a:shade val="50000"/>
                  </a:schemeClr>
                </a:solidFill>
                <a:hlinkClick r:id="rId10" tooltip="Subroutine"/>
              </a:rPr>
              <a:t>subroutines</a:t>
            </a:r>
            <a:r>
              <a:rPr lang="en-US" b="1" dirty="0">
                <a:ln w="50800"/>
                <a:solidFill>
                  <a:schemeClr val="bg1">
                    <a:shade val="50000"/>
                  </a:schemeClr>
                </a:solidFill>
              </a:rPr>
              <a:t>, methods, requests, or </a:t>
            </a:r>
            <a:r>
              <a:rPr lang="en-US" b="1" dirty="0">
                <a:ln w="50800"/>
                <a:solidFill>
                  <a:schemeClr val="bg1">
                    <a:shade val="50000"/>
                  </a:schemeClr>
                </a:solidFill>
                <a:hlinkClick r:id="rId11" tooltip="Communication endpoint"/>
              </a:rPr>
              <a:t>endpoints</a:t>
            </a:r>
            <a:r>
              <a:rPr lang="en-US" b="1" dirty="0">
                <a:ln w="50800"/>
                <a:solidFill>
                  <a:schemeClr val="bg1">
                    <a:shade val="50000"/>
                  </a:schemeClr>
                </a:solidFill>
              </a:rPr>
              <a:t>. An API specification </a:t>
            </a:r>
            <a:r>
              <a:rPr lang="en-US" b="1" i="1" dirty="0">
                <a:ln w="50800"/>
                <a:solidFill>
                  <a:schemeClr val="bg1">
                    <a:shade val="50000"/>
                  </a:schemeClr>
                </a:solidFill>
              </a:rPr>
              <a:t>defines</a:t>
            </a:r>
            <a:r>
              <a:rPr lang="en-US" b="1" dirty="0">
                <a:ln w="50800"/>
                <a:solidFill>
                  <a:schemeClr val="bg1">
                    <a:shade val="50000"/>
                  </a:schemeClr>
                </a:solidFill>
              </a:rPr>
              <a:t> these calls, meaning that it explains how to use or implement them.</a:t>
            </a:r>
          </a:p>
          <a:p>
            <a:endParaRPr lang="en-IN" b="1" dirty="0">
              <a:ln w="50800"/>
              <a:solidFill>
                <a:schemeClr val="bg1">
                  <a:shade val="50000"/>
                </a:schemeClr>
              </a:solidFill>
            </a:endParaRPr>
          </a:p>
        </p:txBody>
      </p:sp>
    </p:spTree>
    <p:extLst>
      <p:ext uri="{BB962C8B-B14F-4D97-AF65-F5344CB8AC3E}">
        <p14:creationId xmlns:p14="http://schemas.microsoft.com/office/powerpoint/2010/main" val="1438428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81</TotalTime>
  <Words>612</Words>
  <Application>Microsoft Office PowerPoint</Application>
  <PresentationFormat>On-screen Show (4:3)</PresentationFormat>
  <Paragraphs>75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Automatic Topic Tagging for documents using an API INTERNSHIP</vt:lpstr>
      <vt:lpstr>CONTENTS</vt:lpstr>
      <vt:lpstr>Introdution </vt:lpstr>
      <vt:lpstr>Analysis</vt:lpstr>
      <vt:lpstr>Architecture: </vt:lpstr>
      <vt:lpstr>How to build a basic ﬂask app? </vt:lpstr>
      <vt:lpstr>System requirements specifications </vt:lpstr>
      <vt:lpstr>APl Technology</vt:lpstr>
      <vt:lpstr>What is an API? </vt:lpstr>
      <vt:lpstr>Types of API</vt:lpstr>
      <vt:lpstr>API </vt:lpstr>
      <vt:lpstr>Uses of AUTO TAGGING </vt:lpstr>
      <vt:lpstr>CONCLUSION</vt:lpstr>
      <vt:lpstr>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Topic Tagging for documents using an API INTERNSHIP</dc:title>
  <dc:creator>sai dinesh</dc:creator>
  <cp:lastModifiedBy>Dell</cp:lastModifiedBy>
  <cp:revision>9</cp:revision>
  <dcterms:created xsi:type="dcterms:W3CDTF">2006-08-16T00:00:00Z</dcterms:created>
  <dcterms:modified xsi:type="dcterms:W3CDTF">2021-11-14T13:50:01Z</dcterms:modified>
</cp:coreProperties>
</file>