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9" r:id="rId8"/>
    <p:sldId id="27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90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89635991" r:id="rId1"/>
  </p:sldLayoutIdLst>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jpg" descr="tinywow_to_ppt_40943148_1.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9.jpg" descr="tinywow_to_ppt_40943148_9.jpg"/>
          <p:cNvPicPr>
            <a:picLocks noChangeAspect="1"/>
          </p:cNvPicPr>
          <p:nvPr/>
        </p:nvPicPr>
        <p:blipFill>
          <a:blip r:embed="rId2"/>
          <a:stretch>
            <a:fillRect/>
          </a:stretch>
        </p:blipFill>
        <p:spPr>
          <a:xfrm>
            <a:off x="0" y="0"/>
            <a:ext cx="9144000" cy="5143500"/>
          </a:xfrm>
          <a:prstGeom prst="rect">
            <a:avLst/>
          </a:prstGeom>
          <a:noFill/>
        </p:spPr>
      </p:pic>
      <p:sp>
        <p:nvSpPr>
          <p:cNvPr id="3" name="文本框 2">
            <a:extLst>
              <a:ext uri="{FF2B5EF4-FFF2-40B4-BE49-F238E27FC236}">
                <a16:creationId xmlns:a16="http://schemas.microsoft.com/office/drawing/2014/main" id="{15C7EEEC-4113-B1C7-9CE0-E7451F67BD4E}"/>
              </a:ext>
            </a:extLst>
          </p:cNvPr>
          <p:cNvSpPr txBox="1"/>
          <p:nvPr/>
        </p:nvSpPr>
        <p:spPr>
          <a:xfrm>
            <a:off x="539552" y="3573016"/>
            <a:ext cx="8280920" cy="2953373"/>
          </a:xfrm>
          <a:prstGeom prst="rect">
            <a:avLst/>
          </a:prstGeom>
          <a:noFill/>
        </p:spPr>
        <p:txBody>
          <a:bodyPr wrap="square" rtlCol="0">
            <a:spAutoFit/>
          </a:bodyPr>
          <a:lstStyle/>
          <a:p>
            <a:pPr>
              <a:lnSpc>
                <a:spcPct val="150000"/>
              </a:lnSpc>
            </a:pPr>
            <a:r>
              <a:rPr lang="en-US" altLang="zh-CN" dirty="0"/>
              <a:t>1)</a:t>
            </a:r>
            <a:r>
              <a:rPr lang="zh-CN" altLang="en-US" dirty="0"/>
              <a:t>静态识别测试程序源代码中的错误站点</a:t>
            </a:r>
            <a:r>
              <a:rPr lang="en-US" altLang="zh-CN" dirty="0"/>
              <a:t>;</a:t>
            </a:r>
          </a:p>
          <a:p>
            <a:pPr>
              <a:lnSpc>
                <a:spcPct val="150000"/>
              </a:lnSpc>
            </a:pPr>
            <a:r>
              <a:rPr lang="en-US" altLang="zh-CN" dirty="0"/>
              <a:t>2)</a:t>
            </a:r>
            <a:r>
              <a:rPr lang="zh-CN" altLang="en-US" dirty="0"/>
              <a:t>运行测试程序，收集每个执行错误站点和代码覆盖率调用上下文的运行时信息</a:t>
            </a:r>
            <a:r>
              <a:rPr lang="en-US" altLang="zh-CN" dirty="0"/>
              <a:t>;</a:t>
            </a:r>
          </a:p>
          <a:p>
            <a:pPr>
              <a:lnSpc>
                <a:spcPct val="150000"/>
              </a:lnSpc>
            </a:pPr>
            <a:r>
              <a:rPr lang="en-US" altLang="zh-CN" dirty="0"/>
              <a:t>3)</a:t>
            </a:r>
            <a:r>
              <a:rPr lang="zh-CN" altLang="en-US" dirty="0"/>
              <a:t>根据运行时信息创建有关执行错误站点的错误序列</a:t>
            </a:r>
            <a:r>
              <a:rPr lang="en-US" altLang="zh-CN" dirty="0"/>
              <a:t>;</a:t>
            </a:r>
          </a:p>
          <a:p>
            <a:pPr>
              <a:lnSpc>
                <a:spcPct val="150000"/>
              </a:lnSpc>
            </a:pPr>
            <a:r>
              <a:rPr lang="en-US" altLang="zh-CN" dirty="0"/>
              <a:t>4)</a:t>
            </a:r>
            <a:r>
              <a:rPr lang="zh-CN" altLang="en-US" dirty="0"/>
              <a:t>运行程序后，对每个创建的错误序列进行突变，生成新的序列</a:t>
            </a:r>
            <a:r>
              <a:rPr lang="en-US" altLang="zh-CN" dirty="0"/>
              <a:t>;</a:t>
            </a:r>
          </a:p>
          <a:p>
            <a:pPr>
              <a:lnSpc>
                <a:spcPct val="150000"/>
              </a:lnSpc>
            </a:pPr>
            <a:r>
              <a:rPr lang="en-US" altLang="zh-CN" dirty="0"/>
              <a:t>5)</a:t>
            </a:r>
            <a:r>
              <a:rPr lang="zh-CN" altLang="en-US" dirty="0"/>
              <a:t>根据突变的错误序列运行测试程序，在特定调用上下文中注入错误  站点</a:t>
            </a:r>
            <a:r>
              <a:rPr lang="en-US" altLang="zh-CN" dirty="0"/>
              <a:t>;</a:t>
            </a:r>
          </a:p>
          <a:p>
            <a:pPr>
              <a:lnSpc>
                <a:spcPct val="150000"/>
              </a:lnSpc>
            </a:pPr>
            <a:r>
              <a:rPr lang="en-US" altLang="zh-CN" dirty="0"/>
              <a:t>6)</a:t>
            </a:r>
            <a:r>
              <a:rPr lang="zh-CN" altLang="en-US" dirty="0"/>
              <a:t>收集运行时信息，创建新的错误序列，再次对这些错误序列进行突变，构建模糊循环。当没有生成新的错误序列或达到时间限制时，模糊循环结束。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0.jpg" descr="tinywow_to_ppt_40943148_10.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1.jpg" descr="tinywow_to_ppt_40943148_11.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2.jpg" descr="tinywow_to_ppt_40943148_12.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3.jpg" descr="tinywow_to_ppt_40943148_13.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4.jpg" descr="tinywow_to_ppt_40943148_14.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5.jpg" descr="tinywow_to_ppt_40943148_15.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6.jpg" descr="tinywow_to_ppt_40943148_16.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7.jpg" descr="tinywow_to_ppt_40943148_17.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8.jpg" descr="tinywow_to_ppt_40943148_18.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2.jpg" descr="tinywow_to_ppt_40943148_2.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19.jpg" descr="tinywow_to_ppt_40943148_19.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20.jpg" descr="tinywow_to_ppt_40943148_20.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21.jpg" descr="tinywow_to_ppt_40943148_21.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3.jpg" descr="tinywow_to_ppt_40943148_3.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4.jpg" descr="tinywow_to_ppt_40943148_4.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5.jpg" descr="tinywow_to_ppt_40943148_5.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6.jpg" descr="tinywow_to_ppt_40943148_6.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36917B-4612-16AA-294D-174574E31197}"/>
              </a:ext>
            </a:extLst>
          </p:cNvPr>
          <p:cNvSpPr txBox="1"/>
          <p:nvPr/>
        </p:nvSpPr>
        <p:spPr>
          <a:xfrm>
            <a:off x="899592" y="1268760"/>
            <a:ext cx="7632848" cy="3784369"/>
          </a:xfrm>
          <a:prstGeom prst="rect">
            <a:avLst/>
          </a:prstGeom>
          <a:noFill/>
        </p:spPr>
        <p:txBody>
          <a:bodyPr wrap="square" rtlCol="0">
            <a:spAutoFit/>
          </a:bodyPr>
          <a:lstStyle/>
          <a:p>
            <a:pPr>
              <a:lnSpc>
                <a:spcPct val="150000"/>
              </a:lnSpc>
            </a:pPr>
            <a:r>
              <a:rPr lang="zh-CN" altLang="en-US" b="0" i="0" dirty="0">
                <a:solidFill>
                  <a:srgbClr val="1D2129"/>
                </a:solidFill>
                <a:effectLst/>
                <a:latin typeface="PingFangSC-Regular"/>
              </a:rPr>
              <a:t>现有的基于 </a:t>
            </a:r>
            <a:r>
              <a:rPr lang="en-US" altLang="zh-CN" b="0" i="0" dirty="0">
                <a:solidFill>
                  <a:srgbClr val="1D2129"/>
                </a:solidFill>
                <a:effectLst/>
                <a:latin typeface="PingFangSC-Regular"/>
              </a:rPr>
              <a:t>SFI </a:t>
            </a:r>
            <a:r>
              <a:rPr lang="zh-CN" altLang="en-US" b="0" i="0" dirty="0">
                <a:solidFill>
                  <a:srgbClr val="1D2129"/>
                </a:solidFill>
                <a:effectLst/>
                <a:latin typeface="PingFangSC-Regular"/>
              </a:rPr>
              <a:t>的方法通常使用上下文不敏感的故障注入。</a:t>
            </a:r>
            <a:endParaRPr lang="en-US" altLang="zh-CN" b="0" i="0" dirty="0">
              <a:solidFill>
                <a:srgbClr val="1D2129"/>
              </a:solidFill>
              <a:effectLst/>
              <a:latin typeface="PingFangSC-Regular"/>
            </a:endParaRPr>
          </a:p>
          <a:p>
            <a:pPr>
              <a:lnSpc>
                <a:spcPct val="150000"/>
              </a:lnSpc>
            </a:pPr>
            <a:endParaRPr lang="en-US" altLang="zh-CN" dirty="0">
              <a:solidFill>
                <a:srgbClr val="1D2129"/>
              </a:solidFill>
              <a:latin typeface="PingFangSC-Regular"/>
            </a:endParaRPr>
          </a:p>
          <a:p>
            <a:pPr>
              <a:lnSpc>
                <a:spcPct val="150000"/>
              </a:lnSpc>
            </a:pPr>
            <a:r>
              <a:rPr lang="zh-CN" altLang="en-US" b="0" i="0" dirty="0">
                <a:solidFill>
                  <a:srgbClr val="1D2129"/>
                </a:solidFill>
                <a:effectLst/>
                <a:latin typeface="PingFangSC-Regular"/>
              </a:rPr>
              <a:t>只使用源代码中每个错误站点的位置来描述一个错误点，</a:t>
            </a:r>
            <a:endParaRPr lang="en-US" altLang="zh-CN" b="0" i="0" dirty="0">
              <a:solidFill>
                <a:srgbClr val="1D2129"/>
              </a:solidFill>
              <a:effectLst/>
              <a:latin typeface="PingFangSC-Regular"/>
            </a:endParaRPr>
          </a:p>
          <a:p>
            <a:pPr>
              <a:lnSpc>
                <a:spcPct val="150000"/>
              </a:lnSpc>
            </a:pPr>
            <a:r>
              <a:rPr lang="zh-CN" altLang="en-US" b="0" i="0" dirty="0">
                <a:solidFill>
                  <a:srgbClr val="1D2129"/>
                </a:solidFill>
                <a:effectLst/>
                <a:latin typeface="PingFangSC-Regular"/>
              </a:rPr>
              <a:t>即</a:t>
            </a:r>
            <a:r>
              <a:rPr lang="en-US" altLang="zh-CN" b="0" i="0" dirty="0" err="1">
                <a:solidFill>
                  <a:srgbClr val="1D2129"/>
                </a:solidFill>
                <a:effectLst/>
                <a:latin typeface="PingFangSC-Regular"/>
              </a:rPr>
              <a:t>ErrPt</a:t>
            </a:r>
            <a:r>
              <a:rPr lang="en-US" altLang="zh-CN" b="0" i="0" dirty="0">
                <a:solidFill>
                  <a:srgbClr val="1D2129"/>
                </a:solidFill>
                <a:effectLst/>
                <a:latin typeface="PingFangSC-Regular"/>
              </a:rPr>
              <a:t> = &lt;</a:t>
            </a:r>
            <a:r>
              <a:rPr lang="en-US" altLang="zh-CN" b="0" i="0" dirty="0" err="1">
                <a:solidFill>
                  <a:srgbClr val="1D2129"/>
                </a:solidFill>
                <a:effectLst/>
                <a:latin typeface="PingFangSC-Regular"/>
              </a:rPr>
              <a:t>ErrLoc</a:t>
            </a:r>
            <a:r>
              <a:rPr lang="en-US" altLang="zh-CN" b="0" i="0" dirty="0">
                <a:solidFill>
                  <a:srgbClr val="1D2129"/>
                </a:solidFill>
                <a:effectLst/>
                <a:latin typeface="PingFangSC-Regular"/>
              </a:rPr>
              <a:t>&gt;</a:t>
            </a:r>
            <a:r>
              <a:rPr lang="zh-CN" altLang="en-US" b="0" i="0" dirty="0">
                <a:solidFill>
                  <a:srgbClr val="1D2129"/>
                </a:solidFill>
                <a:effectLst/>
                <a:latin typeface="PingFangSC-Regular"/>
              </a:rPr>
              <a:t>，而不考虑这个错误站点的执行上下文</a:t>
            </a:r>
            <a:endParaRPr lang="en-US" altLang="zh-CN" b="0" i="0" dirty="0">
              <a:solidFill>
                <a:srgbClr val="1D2129"/>
              </a:solidFill>
              <a:effectLst/>
              <a:latin typeface="PingFangSC-Regular"/>
            </a:endParaRPr>
          </a:p>
          <a:p>
            <a:pPr>
              <a:lnSpc>
                <a:spcPct val="150000"/>
              </a:lnSpc>
            </a:pPr>
            <a:endParaRPr lang="en-US" altLang="zh-CN" b="0" i="0" dirty="0">
              <a:solidFill>
                <a:srgbClr val="1D2129"/>
              </a:solidFill>
              <a:effectLst/>
              <a:latin typeface="PingFangSC-Regular"/>
            </a:endParaRPr>
          </a:p>
          <a:p>
            <a:pPr>
              <a:lnSpc>
                <a:spcPct val="150000"/>
              </a:lnSpc>
            </a:pPr>
            <a:r>
              <a:rPr lang="zh-CN" altLang="en-US" b="0" i="0" dirty="0">
                <a:solidFill>
                  <a:srgbClr val="1D2129"/>
                </a:solidFill>
                <a:effectLst/>
                <a:latin typeface="PingFangSC-Regular"/>
              </a:rPr>
              <a:t>如果一个故障被注入到错误站点中，</a:t>
            </a:r>
            <a:r>
              <a:rPr lang="zh-CN" altLang="en-US" b="0" i="0">
                <a:solidFill>
                  <a:srgbClr val="1D2129"/>
                </a:solidFill>
                <a:effectLst/>
                <a:latin typeface="PingFangSC-Regular"/>
              </a:rPr>
              <a:t>这个错误点</a:t>
            </a:r>
            <a:r>
              <a:rPr lang="zh-CN" altLang="en-US" b="0" i="0" dirty="0">
                <a:solidFill>
                  <a:srgbClr val="1D2129"/>
                </a:solidFill>
                <a:effectLst/>
                <a:latin typeface="PingFangSC-Regular"/>
              </a:rPr>
              <a:t>在运行时执行时总是失败。</a:t>
            </a:r>
            <a:r>
              <a:rPr lang="zh-CN" altLang="en-US" b="0" i="0">
                <a:solidFill>
                  <a:srgbClr val="1D2129"/>
                </a:solidFill>
                <a:effectLst/>
                <a:latin typeface="PingFangSC-Regular"/>
              </a:rPr>
              <a:t>然而，如果错误点</a:t>
            </a:r>
            <a:r>
              <a:rPr lang="zh-CN" altLang="en-US" b="0" i="0" dirty="0">
                <a:solidFill>
                  <a:srgbClr val="1D2129"/>
                </a:solidFill>
                <a:effectLst/>
                <a:latin typeface="PingFangSC-Regular"/>
              </a:rPr>
              <a:t>可以在不同的调用上下文中执行，并且只有当</a:t>
            </a:r>
            <a:r>
              <a:rPr lang="zh-CN" altLang="en-US" b="0" i="0">
                <a:solidFill>
                  <a:srgbClr val="1D2129"/>
                </a:solidFill>
                <a:effectLst/>
                <a:latin typeface="PingFangSC-Regular"/>
              </a:rPr>
              <a:t>这个错误点</a:t>
            </a:r>
            <a:r>
              <a:rPr lang="zh-CN" altLang="en-US" b="0" i="0" dirty="0">
                <a:solidFill>
                  <a:srgbClr val="1D2129"/>
                </a:solidFill>
                <a:effectLst/>
                <a:latin typeface="PingFangSC-Regular"/>
              </a:rPr>
              <a:t>在特定调用上下文中失败并且在其他调用上下文中成功时，才能触发一些真实错误</a:t>
            </a:r>
            <a:endParaRPr lang="zh-CN" altLang="en-US" dirty="0"/>
          </a:p>
        </p:txBody>
      </p:sp>
    </p:spTree>
    <p:extLst>
      <p:ext uri="{BB962C8B-B14F-4D97-AF65-F5344CB8AC3E}">
        <p14:creationId xmlns:p14="http://schemas.microsoft.com/office/powerpoint/2010/main" val="334975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DCFFA5-4E05-7900-CF15-9F6CBEE60012}"/>
              </a:ext>
            </a:extLst>
          </p:cNvPr>
          <p:cNvPicPr>
            <a:picLocks noChangeAspect="1"/>
          </p:cNvPicPr>
          <p:nvPr/>
        </p:nvPicPr>
        <p:blipFill>
          <a:blip r:embed="rId2"/>
          <a:stretch>
            <a:fillRect/>
          </a:stretch>
        </p:blipFill>
        <p:spPr>
          <a:xfrm>
            <a:off x="0" y="52458"/>
            <a:ext cx="9144000" cy="3231462"/>
          </a:xfrm>
          <a:prstGeom prst="rect">
            <a:avLst/>
          </a:prstGeom>
        </p:spPr>
      </p:pic>
      <p:pic>
        <p:nvPicPr>
          <p:cNvPr id="4" name="图片 3">
            <a:extLst>
              <a:ext uri="{FF2B5EF4-FFF2-40B4-BE49-F238E27FC236}">
                <a16:creationId xmlns:a16="http://schemas.microsoft.com/office/drawing/2014/main" id="{9D19D0AB-B245-FB9C-4FE1-F53522B65FB0}"/>
              </a:ext>
            </a:extLst>
          </p:cNvPr>
          <p:cNvPicPr>
            <a:picLocks noChangeAspect="1"/>
          </p:cNvPicPr>
          <p:nvPr/>
        </p:nvPicPr>
        <p:blipFill>
          <a:blip r:embed="rId3"/>
          <a:stretch>
            <a:fillRect/>
          </a:stretch>
        </p:blipFill>
        <p:spPr>
          <a:xfrm>
            <a:off x="2339752" y="4149080"/>
            <a:ext cx="4261347" cy="1008112"/>
          </a:xfrm>
          <a:prstGeom prst="rect">
            <a:avLst/>
          </a:prstGeom>
        </p:spPr>
      </p:pic>
      <p:sp>
        <p:nvSpPr>
          <p:cNvPr id="7" name="文本框 6">
            <a:extLst>
              <a:ext uri="{FF2B5EF4-FFF2-40B4-BE49-F238E27FC236}">
                <a16:creationId xmlns:a16="http://schemas.microsoft.com/office/drawing/2014/main" id="{D81063A0-B168-6CAF-53B7-2C224F359C4B}"/>
              </a:ext>
            </a:extLst>
          </p:cNvPr>
          <p:cNvSpPr txBox="1"/>
          <p:nvPr/>
        </p:nvSpPr>
        <p:spPr>
          <a:xfrm>
            <a:off x="971600" y="3413483"/>
            <a:ext cx="7704856" cy="923330"/>
          </a:xfrm>
          <a:prstGeom prst="rect">
            <a:avLst/>
          </a:prstGeom>
          <a:noFill/>
        </p:spPr>
        <p:txBody>
          <a:bodyPr wrap="square" rtlCol="0">
            <a:spAutoFit/>
          </a:bodyPr>
          <a:lstStyle/>
          <a:p>
            <a:r>
              <a:rPr lang="zh-CN" altLang="en-US" dirty="0"/>
              <a:t>错误站点可以在不同的调用上下文中执行，并且只有当这个错误站点在特定调用上下文中失败并且在其他调用上下文中成功时，才能触发一些真实错误</a:t>
            </a:r>
          </a:p>
        </p:txBody>
      </p:sp>
      <p:pic>
        <p:nvPicPr>
          <p:cNvPr id="8" name="图片 7">
            <a:extLst>
              <a:ext uri="{FF2B5EF4-FFF2-40B4-BE49-F238E27FC236}">
                <a16:creationId xmlns:a16="http://schemas.microsoft.com/office/drawing/2014/main" id="{22CF9271-9AA2-A75E-9E05-FEC018CECAC7}"/>
              </a:ext>
            </a:extLst>
          </p:cNvPr>
          <p:cNvPicPr>
            <a:picLocks noChangeAspect="1"/>
          </p:cNvPicPr>
          <p:nvPr/>
        </p:nvPicPr>
        <p:blipFill>
          <a:blip r:embed="rId4"/>
          <a:stretch>
            <a:fillRect/>
          </a:stretch>
        </p:blipFill>
        <p:spPr>
          <a:xfrm>
            <a:off x="2555776" y="5164100"/>
            <a:ext cx="4261069" cy="781090"/>
          </a:xfrm>
          <a:prstGeom prst="rect">
            <a:avLst/>
          </a:prstGeom>
        </p:spPr>
      </p:pic>
    </p:spTree>
    <p:extLst>
      <p:ext uri="{BB962C8B-B14F-4D97-AF65-F5344CB8AC3E}">
        <p14:creationId xmlns:p14="http://schemas.microsoft.com/office/powerpoint/2010/main" val="344322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2" name="tinywow_to_ppt_40943148_8.jpg" descr="tinywow_to_ppt_40943148_8.jpg"/>
          <p:cNvPicPr>
            <a:picLocks noChangeAspect="1"/>
          </p:cNvPicPr>
          <p:nvPr/>
        </p:nvPicPr>
        <p:blipFill>
          <a:blip r:embed="rId2"/>
          <a:stretch>
            <a:fillRect/>
          </a:stretch>
        </p:blipFill>
        <p:spPr>
          <a:xfrm>
            <a:off x="0" y="0"/>
            <a:ext cx="9144000" cy="5143500"/>
          </a:xfrm>
          <a:prstGeom prst="rect">
            <a:avLst/>
          </a:prstGeom>
          <a:noFill/>
        </p:spPr>
      </p:pic>
    </p:spTree>
  </p:cSld>
  <p:clrMapOvr>
    <a:masterClrMapping/>
  </p:clrMapOvr>
</p:sld>
</file>

<file path=ppt/theme/theme1.xml><?xml version="1.0" encoding="utf-8"?>
<a:theme xmlns:a="http://schemas.openxmlformats.org/drawingml/2006/main" name="Theme36">
  <a:themeElements>
    <a:clrScheme name="Theme3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36">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3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274</Words>
  <Application>Microsoft Office PowerPoint</Application>
  <PresentationFormat>全屏显示(4:3)</PresentationFormat>
  <Paragraphs>13</Paragraphs>
  <Slides>22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22</vt:i4>
      </vt:variant>
    </vt:vector>
  </HeadingPairs>
  <TitlesOfParts>
    <vt:vector size="25" baseType="lpstr">
      <vt:lpstr>PingFangSC-Regular</vt:lpstr>
      <vt:lpstr>Calibri</vt:lpstr>
      <vt:lpstr>Theme36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晨韬 郭</cp:lastModifiedBy>
  <cp:revision>2</cp:revision>
  <dcterms:created xsi:type="dcterms:W3CDTF">2023-11-22T02:21:58Z</dcterms:created>
  <dcterms:modified xsi:type="dcterms:W3CDTF">2023-11-22T11:14:30Z</dcterms:modified>
  <cp:category/>
</cp:coreProperties>
</file>