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sldIdLst>
    <p:sldId id="259" r:id="rId3"/>
    <p:sldId id="257" r:id="rId4"/>
    <p:sldId id="263" r:id="rId5"/>
    <p:sldId id="269" r:id="rId6"/>
    <p:sldId id="258" r:id="rId7"/>
    <p:sldId id="266" r:id="rId8"/>
    <p:sldId id="260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C8659-307E-4312-AE82-7E8E0941FB3D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C5C7-BE18-4A8D-A2D1-45AFDB387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49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t-BR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05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1589E-6882-2DCC-2116-EEA5BE52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1DEC90-E110-8966-4632-B7ACDBA57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DC906D-980B-B924-3678-0B30B85E3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250758-82CC-69A0-8C48-EBDB3927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C3F9-7286-4CEE-B94D-A45E9988E472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E26688-0BAC-A10A-3333-EBFC4A53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B4232F-62FC-22B8-14E3-E677A23E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4B7-857D-43DF-89B6-F1329A113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12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7D54A-EF2E-606E-9B33-A1011250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8C664D-5FB4-1F6F-8F90-283671EA4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FACD1A-8998-F558-A12E-85B9D30E8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4BA31A-884E-5F5A-F612-0F106F54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C3F9-7286-4CEE-B94D-A45E9988E472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7439B1-3E09-8283-D5E4-E272DE00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A17BC1-44F5-BE03-659F-8EE59F18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4B7-857D-43DF-89B6-F1329A113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560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4BEF-83B8-1E9F-CEEB-1C0EE51D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1B0D79-F7C4-027F-BFCC-D52B6903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FFF18F-4043-71E3-C8C0-C6A66F97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C3F9-7286-4CEE-B94D-A45E9988E472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1433A7-6E00-5591-CB0B-B9B6ED05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766F91-B4EB-CF91-F964-63C7E2C6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4B7-857D-43DF-89B6-F1329A113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81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254DC1-42EA-B8BC-274B-932494AFF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A6DBDE-8485-C668-7ADF-B4F36314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92D2DD-532A-FD84-67EC-6E280DF2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C3F9-7286-4CEE-B94D-A45E9988E472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780E5-D130-45A8-8108-BB7E9ACB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3F33A-1B4B-503B-A433-BB410EDF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4B7-857D-43DF-89B6-F1329A113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96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22/10/2024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307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9526A-66C5-8F98-3A4D-68CCD9C0D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A622EF-D488-156D-3DCF-5B3D1D1F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BDCD2-CF5E-79D0-16CD-18984FBF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C3F9-7286-4CEE-B94D-A45E9988E472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73173-10E1-BB29-9EAD-8C756552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5937A-4714-140A-FBBD-BDD37E28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4B7-857D-43DF-89B6-F1329A113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18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2D03F-0FAE-6F7E-A30B-2E79DDFD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B6FDEF-F6D5-7B7B-BB0C-7F31CD6D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8350DC-F835-BC38-7DDC-741D484A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C3F9-7286-4CEE-B94D-A45E9988E472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5FE58-0143-3883-CEC9-79531820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24B43C-9A71-B718-F481-1BE1826C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4B7-857D-43DF-89B6-F1329A113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4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4E107-6463-B901-6006-00D59BDB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B3C93C-11EC-1F4F-9419-78BC9D506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B34CB-0BC2-F4A7-956E-0C9D98A3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C3F9-7286-4CEE-B94D-A45E9988E472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633EF6-82AD-7D8A-A972-67FF74B3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58997-132C-3AF8-8FA0-A7AF51FD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4B7-857D-43DF-89B6-F1329A113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0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859EE-4136-795B-A42D-7F329911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A3804-309F-D164-F7E0-805E972E6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22BDE0-5F02-AE09-749C-33BB0AF73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A25242-A8ED-5CCE-1DB6-3B996B6D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C3F9-7286-4CEE-B94D-A45E9988E472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7594BB-4BC6-1A2F-E9BD-A98D446E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CCC594-6B94-9D06-CB63-5FD0642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4B7-857D-43DF-89B6-F1329A113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51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C614B-4886-315E-D9D7-1B00EAA1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AB9188-37CD-3DC7-0062-B4429DA4A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1F20D7-B7CC-BE07-1E16-BF031741A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E0CABC-0F68-B433-A54C-051C00BD8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7A3CCE-5B71-1359-4A36-39E32BBB8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A2F893-22A4-E1D7-5A0E-4945FDAC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C3F9-7286-4CEE-B94D-A45E9988E472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4C2F-C9C9-D87D-ACDB-19D2F262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19706B-F478-FF7A-77A5-5A3996F0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4B7-857D-43DF-89B6-F1329A113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8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01AD4-751C-083D-2550-ED5CF40F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B11F27-DADD-907F-9CA7-97128C98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C3F9-7286-4CEE-B94D-A45E9988E472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20CF84-8396-7633-E51E-6FC70DA5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82DE7E-225C-7BAE-5C17-FD0E25AA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4B7-857D-43DF-89B6-F1329A113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54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927E14-1702-E22C-0E69-43BD1773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C3F9-7286-4CEE-B94D-A45E9988E472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70DDC2-6779-3CCB-EC18-3D2227C2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49AAE0-B0BD-6068-5356-88EFAD76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4B7-857D-43DF-89B6-F1329A113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23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f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72D4363-F879-FCA8-22BE-0C3A6D58C30D}"/>
              </a:ext>
            </a:extLst>
          </p:cNvPr>
          <p:cNvSpPr txBox="1"/>
          <p:nvPr userDrawn="1"/>
        </p:nvSpPr>
        <p:spPr>
          <a:xfrm>
            <a:off x="0" y="83127"/>
            <a:ext cx="1219200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Realidade Virtual</a:t>
            </a:r>
          </a:p>
        </p:txBody>
      </p:sp>
      <p:pic>
        <p:nvPicPr>
          <p:cNvPr id="9" name="Imagem 8" descr="Logotipo&#10;&#10;Descrição gerada automaticamente com confiança média">
            <a:extLst>
              <a:ext uri="{FF2B5EF4-FFF2-40B4-BE49-F238E27FC236}">
                <a16:creationId xmlns:a16="http://schemas.microsoft.com/office/drawing/2014/main" id="{ABAB809D-EB5D-53E8-EEE2-DCD9031707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2" b="13429"/>
          <a:stretch/>
        </p:blipFill>
        <p:spPr>
          <a:xfrm>
            <a:off x="11690577" y="133601"/>
            <a:ext cx="169837" cy="206828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910ED229-AF61-9A06-622C-9DAC43B59C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6" y="83127"/>
            <a:ext cx="180852" cy="25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1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057E1F-74E2-0237-0A0F-4D0E8AB7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AA66D6-8AE2-ED7C-74F5-B644AE303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F690C7-A46B-4369-5678-64E280FFC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CC3F9-7286-4CEE-B94D-A45E9988E472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D6D30-CF50-0344-A0CD-1889049E7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905AC0-0E33-6C0D-F05E-2F9BC048C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74B7-857D-43DF-89B6-F1329A113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60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EnwiVuop/lorhan-repositories-kanban-23-1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93506690" name="Imagem 49350668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7953" cy="8131968"/>
          </a:xfrm>
          <a:prstGeom prst="rect">
            <a:avLst/>
          </a:prstGeom>
        </p:spPr>
      </p:pic>
      <p:sp>
        <p:nvSpPr>
          <p:cNvPr id="1204221871" name="Retângulo 234700208"/>
          <p:cNvSpPr txBox="1"/>
          <p:nvPr/>
        </p:nvSpPr>
        <p:spPr bwMode="auto">
          <a:xfrm>
            <a:off x="5238749" y="468317"/>
            <a:ext cx="2324017" cy="17986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200" i="1">
                <a:ln w="22860">
                  <a:solidFill>
                    <a:schemeClr val="tx1"/>
                  </a:solidFill>
                  <a:prstDash val="solid"/>
                </a:ln>
                <a:solidFill>
                  <a:srgbClr val="5F3E1D"/>
                </a:solidFill>
                <a:latin typeface="Impact"/>
                <a:ea typeface="Impact"/>
                <a:cs typeface="Impact"/>
              </a:rPr>
              <a:t>RIO</a:t>
            </a:r>
            <a:endParaRPr>
              <a:ln w="22860">
                <a:prstDash val="solid"/>
              </a:ln>
            </a:endParaRPr>
          </a:p>
        </p:txBody>
      </p:sp>
      <p:sp>
        <p:nvSpPr>
          <p:cNvPr id="1652083750" name="Retângulo 234700208"/>
          <p:cNvSpPr txBox="1"/>
          <p:nvPr/>
        </p:nvSpPr>
        <p:spPr bwMode="auto">
          <a:xfrm>
            <a:off x="8306036" y="664259"/>
            <a:ext cx="3932301" cy="29431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  <a:ea typeface="Impact"/>
                <a:cs typeface="Impact"/>
              </a:rPr>
              <a:t>Alexandre </a:t>
            </a:r>
            <a:r>
              <a:rPr sz="220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  <a:ea typeface="Impact"/>
                <a:cs typeface="Impact"/>
              </a:rPr>
              <a:t>Zeni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  <a:ea typeface="Impact"/>
                <a:cs typeface="Impact"/>
              </a:rPr>
              <a:t>,</a:t>
            </a:r>
            <a:endParaRPr dirty="0">
              <a:solidFill>
                <a:srgbClr val="FFC000"/>
              </a:solidFill>
            </a:endParaRPr>
          </a:p>
          <a:p>
            <a:pPr algn="ctr">
              <a:defRPr/>
            </a:pPr>
            <a:r>
              <a:rPr lang="pt-BR" sz="2200" b="0" i="0" u="none" strike="noStrike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  <a:ea typeface="Impact"/>
                <a:cs typeface="Impact"/>
              </a:rPr>
              <a:t>Bruno Gabriel de Sousa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  <a:ea typeface="Impact"/>
                <a:cs typeface="Impact"/>
              </a:rPr>
              <a:t>, </a:t>
            </a:r>
            <a:r>
              <a:rPr lang="pt-BR" sz="2200" b="0" i="0" u="none" strike="noStrike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  <a:ea typeface="Impact"/>
                <a:cs typeface="Impact"/>
              </a:rPr>
              <a:t>Leonardo Oliani Fernandes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  <a:ea typeface="Impact"/>
                <a:cs typeface="Impact"/>
              </a:rPr>
              <a:t>,</a:t>
            </a:r>
            <a:endParaRPr dirty="0">
              <a:solidFill>
                <a:srgbClr val="FFC000"/>
              </a:solidFill>
            </a:endParaRPr>
          </a:p>
          <a:p>
            <a:pPr algn="ctr">
              <a:defRPr/>
            </a:pPr>
            <a:r>
              <a:rPr lang="pt-BR" sz="2200" b="0" i="0" u="none" strike="noStrike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  <a:ea typeface="Impact"/>
                <a:cs typeface="Impact"/>
              </a:rPr>
              <a:t>Leonardo Linhares Silva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  <a:ea typeface="Impact"/>
                <a:cs typeface="Impact"/>
              </a:rPr>
              <a:t>, </a:t>
            </a:r>
            <a:endParaRPr dirty="0">
              <a:solidFill>
                <a:srgbClr val="FFC000"/>
              </a:solidFill>
            </a:endParaRPr>
          </a:p>
          <a:p>
            <a:pPr algn="ctr">
              <a:defRPr/>
            </a:pPr>
            <a:r>
              <a:rPr lang="pt-BR" sz="2200" b="0" i="0" u="none" strike="noStrike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  <a:ea typeface="Impact"/>
                <a:cs typeface="Impact"/>
              </a:rPr>
              <a:t>Lorhan</a:t>
            </a:r>
            <a:r>
              <a:rPr lang="pt-BR" sz="2200" b="0" i="0" u="none" strike="noStrike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  <a:ea typeface="Impact"/>
                <a:cs typeface="Impact"/>
              </a:rPr>
              <a:t> Felipe Melo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  <a:ea typeface="Impact"/>
                <a:cs typeface="Impact"/>
              </a:rPr>
              <a:t>, </a:t>
            </a:r>
            <a:endParaRPr dirty="0">
              <a:solidFill>
                <a:srgbClr val="FFC000"/>
              </a:solidFill>
            </a:endParaRPr>
          </a:p>
          <a:p>
            <a:pPr algn="ctr">
              <a:defRPr/>
            </a:pP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  <a:ea typeface="Impact"/>
                <a:cs typeface="Impact"/>
              </a:rPr>
              <a:t>Marcos Mattedi,</a:t>
            </a:r>
            <a:endParaRPr dirty="0">
              <a:solidFill>
                <a:srgbClr val="FFC000"/>
              </a:solidFill>
            </a:endParaRPr>
          </a:p>
          <a:p>
            <a:pPr algn="ctr">
              <a:defRPr/>
            </a:pP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  <a:ea typeface="Impact"/>
                <a:cs typeface="Impact"/>
              </a:rPr>
              <a:t>Vinícius Matiola Tramontin</a:t>
            </a:r>
            <a:endParaRPr lang="pt-BR" sz="2200" dirty="0">
              <a:ln w="1016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latin typeface="Impact"/>
              <a:ea typeface="Impact"/>
              <a:cs typeface="Impact"/>
            </a:endParaRPr>
          </a:p>
          <a:p>
            <a:pPr algn="ctr">
              <a:defRPr/>
            </a:pPr>
            <a:r>
              <a:rPr lang="pt-BR"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</a:rPr>
              <a:t>Tamires </a:t>
            </a:r>
            <a:r>
              <a:rPr lang="pt-BR" sz="220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</a:rPr>
              <a:t>Schussler</a:t>
            </a:r>
            <a:endParaRPr dirty="0">
              <a:ln w="22860">
                <a:prstDash val="solid"/>
              </a:ln>
              <a:solidFill>
                <a:srgbClr val="FFC000"/>
              </a:solidFill>
            </a:endParaRPr>
          </a:p>
        </p:txBody>
      </p:sp>
      <p:pic>
        <p:nvPicPr>
          <p:cNvPr id="1197022027" name="Imagem 1197022026"/>
          <p:cNvPicPr>
            <a:picLocks noChangeAspect="1"/>
          </p:cNvPicPr>
          <p:nvPr/>
        </p:nvPicPr>
        <p:blipFill rotWithShape="1">
          <a:blip r:embed="rId4"/>
          <a:srcRect b="8603"/>
          <a:stretch/>
        </p:blipFill>
        <p:spPr bwMode="auto">
          <a:xfrm>
            <a:off x="9060952" y="4065984"/>
            <a:ext cx="2268089" cy="2122715"/>
          </a:xfrm>
          <a:prstGeom prst="rect">
            <a:avLst/>
          </a:prstGeom>
        </p:spPr>
      </p:pic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1ECB6067-7A62-DDBF-8D67-F3097BF2B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79" y="2800627"/>
            <a:ext cx="3452882" cy="4912509"/>
          </a:xfrm>
          <a:prstGeom prst="rect">
            <a:avLst/>
          </a:prstGeom>
        </p:spPr>
      </p:pic>
      <p:sp>
        <p:nvSpPr>
          <p:cNvPr id="4" name="Retângulo 234700208">
            <a:extLst>
              <a:ext uri="{FF2B5EF4-FFF2-40B4-BE49-F238E27FC236}">
                <a16:creationId xmlns:a16="http://schemas.microsoft.com/office/drawing/2014/main" id="{62FEB79C-EE32-F514-80E9-845BC8CD013E}"/>
              </a:ext>
            </a:extLst>
          </p:cNvPr>
          <p:cNvSpPr txBox="1"/>
          <p:nvPr/>
        </p:nvSpPr>
        <p:spPr bwMode="auto">
          <a:xfrm>
            <a:off x="1426379" y="5078615"/>
            <a:ext cx="3452882" cy="7475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pt-BR" sz="4000" dirty="0">
                <a:ln w="228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  <a:ea typeface="Impact"/>
                <a:cs typeface="Impact"/>
              </a:rPr>
              <a:t>Virtula Vault</a:t>
            </a:r>
            <a:endParaRPr sz="4000" dirty="0">
              <a:ln w="22860">
                <a:prstDash val="solid"/>
              </a:ln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08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208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E4B0766-001F-E363-5204-576CB08F3A9C}"/>
              </a:ext>
            </a:extLst>
          </p:cNvPr>
          <p:cNvSpPr txBox="1"/>
          <p:nvPr/>
        </p:nvSpPr>
        <p:spPr>
          <a:xfrm>
            <a:off x="615636" y="747841"/>
            <a:ext cx="443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4.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81066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EEF71D-A8DF-E3D5-FD90-CFFF4AD26FD2}"/>
              </a:ext>
            </a:extLst>
          </p:cNvPr>
          <p:cNvSpPr txBox="1"/>
          <p:nvPr/>
        </p:nvSpPr>
        <p:spPr>
          <a:xfrm>
            <a:off x="4957665" y="1017036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Sumário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8088B61-8109-3AE3-C24E-5E42C5802C66}"/>
              </a:ext>
            </a:extLst>
          </p:cNvPr>
          <p:cNvSpPr txBox="1"/>
          <p:nvPr/>
        </p:nvSpPr>
        <p:spPr>
          <a:xfrm>
            <a:off x="3141305" y="2229244"/>
            <a:ext cx="363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1 – Contextualização do trabalho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FA681E-7FE3-AA85-10D7-C08E8F441250}"/>
              </a:ext>
            </a:extLst>
          </p:cNvPr>
          <p:cNvSpPr txBox="1"/>
          <p:nvPr/>
        </p:nvSpPr>
        <p:spPr>
          <a:xfrm>
            <a:off x="3141305" y="2842727"/>
            <a:ext cx="329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2 – Fluxo de desenvolvimento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0DFD2C-5211-627F-9B1A-165F808132A1}"/>
              </a:ext>
            </a:extLst>
          </p:cNvPr>
          <p:cNvSpPr txBox="1"/>
          <p:nvPr/>
        </p:nvSpPr>
        <p:spPr>
          <a:xfrm>
            <a:off x="3141306" y="3331029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3 - Ilustração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5E11CD-B9C2-1D66-6662-AA1737D52D13}"/>
              </a:ext>
            </a:extLst>
          </p:cNvPr>
          <p:cNvSpPr txBox="1"/>
          <p:nvPr/>
        </p:nvSpPr>
        <p:spPr>
          <a:xfrm>
            <a:off x="3141306" y="3819331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4 -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2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BDF7AF81-BE51-D086-3103-AB97D5C56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489" y="1272897"/>
            <a:ext cx="3591935" cy="5110343"/>
          </a:xfrm>
          <a:prstGeom prst="rect">
            <a:avLst/>
          </a:prstGeom>
        </p:spPr>
      </p:pic>
      <p:sp>
        <p:nvSpPr>
          <p:cNvPr id="3" name="Retângulo 234700208">
            <a:extLst>
              <a:ext uri="{FF2B5EF4-FFF2-40B4-BE49-F238E27FC236}">
                <a16:creationId xmlns:a16="http://schemas.microsoft.com/office/drawing/2014/main" id="{263CC428-2283-4BC4-0BB9-7F9F9945A93D}"/>
              </a:ext>
            </a:extLst>
          </p:cNvPr>
          <p:cNvSpPr txBox="1"/>
          <p:nvPr/>
        </p:nvSpPr>
        <p:spPr bwMode="auto">
          <a:xfrm>
            <a:off x="585015" y="588763"/>
            <a:ext cx="3452882" cy="7475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pt-BR" sz="4000" dirty="0">
                <a:ln w="228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  <a:ea typeface="Impact"/>
                <a:cs typeface="Impact"/>
              </a:rPr>
              <a:t>Virtula Vault</a:t>
            </a:r>
            <a:endParaRPr sz="4000" dirty="0">
              <a:ln w="22860"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2EC47-0F1A-BB01-B51E-BF13EE8500DB}"/>
              </a:ext>
            </a:extLst>
          </p:cNvPr>
          <p:cNvSpPr txBox="1"/>
          <p:nvPr/>
        </p:nvSpPr>
        <p:spPr>
          <a:xfrm>
            <a:off x="4550227" y="1042739"/>
            <a:ext cx="7134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O </a:t>
            </a:r>
            <a:r>
              <a:rPr lang="pt-BR" sz="1400" b="1" dirty="0">
                <a:solidFill>
                  <a:srgbClr val="FFC000"/>
                </a:solidFill>
              </a:rPr>
              <a:t>Virtula Vault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é um personagem criado pela </a:t>
            </a:r>
            <a:r>
              <a:rPr lang="pt-BR" sz="1400" b="1" dirty="0">
                <a:solidFill>
                  <a:srgbClr val="FFC000"/>
                </a:solidFill>
              </a:rPr>
              <a:t>Equipe Fallaut Rio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com o propósito de promover o Pensamento Computacional.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24E439-4D92-5101-574C-CC04C0D98054}"/>
              </a:ext>
            </a:extLst>
          </p:cNvPr>
          <p:cNvSpPr txBox="1"/>
          <p:nvPr/>
        </p:nvSpPr>
        <p:spPr>
          <a:xfrm>
            <a:off x="4550227" y="2612399"/>
            <a:ext cx="7221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Foi concebido para introduzir aos </a:t>
            </a:r>
            <a:r>
              <a:rPr lang="pt-BR" sz="1400" b="1" dirty="0">
                <a:solidFill>
                  <a:srgbClr val="FFC000"/>
                </a:solidFill>
              </a:rPr>
              <a:t>Estudantes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 aos fundamentos da lógica computacional, melhorando suas habilidades de resolução de problemas em matemática, ciências.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7E852C4-AA36-8A92-789B-83610F7779D5}"/>
              </a:ext>
            </a:extLst>
          </p:cNvPr>
          <p:cNvSpPr txBox="1"/>
          <p:nvPr/>
        </p:nvSpPr>
        <p:spPr>
          <a:xfrm>
            <a:off x="4517575" y="1827569"/>
            <a:ext cx="71340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O </a:t>
            </a:r>
            <a:r>
              <a:rPr lang="pt-BR" sz="1400" b="1" dirty="0">
                <a:solidFill>
                  <a:srgbClr val="FFC000"/>
                </a:solidFill>
              </a:rPr>
              <a:t>Pensamento Computacional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visa formular problemas e suas soluções de forma que um computador possa efetivamente executá-las.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306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8AD51-63ED-08E2-DDEC-40E3D0E86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9D4316EE-E78A-7135-244E-28D4D14A1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489" y="1272897"/>
            <a:ext cx="3591935" cy="5110343"/>
          </a:xfrm>
          <a:prstGeom prst="rect">
            <a:avLst/>
          </a:prstGeom>
        </p:spPr>
      </p:pic>
      <p:sp>
        <p:nvSpPr>
          <p:cNvPr id="3" name="Retângulo 234700208">
            <a:extLst>
              <a:ext uri="{FF2B5EF4-FFF2-40B4-BE49-F238E27FC236}">
                <a16:creationId xmlns:a16="http://schemas.microsoft.com/office/drawing/2014/main" id="{0B3F5B0A-E375-A218-8CDE-C3355E100D1E}"/>
              </a:ext>
            </a:extLst>
          </p:cNvPr>
          <p:cNvSpPr txBox="1"/>
          <p:nvPr/>
        </p:nvSpPr>
        <p:spPr bwMode="auto">
          <a:xfrm>
            <a:off x="585015" y="588763"/>
            <a:ext cx="3452882" cy="7475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pt-BR" sz="4000" dirty="0">
                <a:ln w="2286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Impact"/>
                <a:ea typeface="Impact"/>
                <a:cs typeface="Impact"/>
              </a:rPr>
              <a:t>Virtula Vault</a:t>
            </a:r>
            <a:endParaRPr sz="4000" dirty="0">
              <a:ln w="22860">
                <a:prstDash val="solid"/>
              </a:ln>
              <a:solidFill>
                <a:srgbClr val="FFC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5B199C-8A08-504B-AA06-7F2E2FB91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120" y="1252054"/>
            <a:ext cx="1097760" cy="10977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63DA745-53B2-ACCB-3D6C-90A204FAC588}"/>
              </a:ext>
            </a:extLst>
          </p:cNvPr>
          <p:cNvSpPr txBox="1"/>
          <p:nvPr/>
        </p:nvSpPr>
        <p:spPr>
          <a:xfrm>
            <a:off x="5248610" y="880040"/>
            <a:ext cx="443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Decompor problemas</a:t>
            </a:r>
          </a:p>
        </p:txBody>
      </p:sp>
      <p:pic>
        <p:nvPicPr>
          <p:cNvPr id="13" name="Imagem 12" descr="Tela de computador com luz azul&#10;&#10;Descrição gerada automaticamente com confiança baixa">
            <a:extLst>
              <a:ext uri="{FF2B5EF4-FFF2-40B4-BE49-F238E27FC236}">
                <a16:creationId xmlns:a16="http://schemas.microsoft.com/office/drawing/2014/main" id="{7B4CB68E-9626-38E2-F736-A01F328AB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5450" r="4240" b="9250"/>
          <a:stretch/>
        </p:blipFill>
        <p:spPr>
          <a:xfrm>
            <a:off x="6281904" y="2841087"/>
            <a:ext cx="2390115" cy="92448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D52307C-F319-43D2-D67F-726901FC9A32}"/>
              </a:ext>
            </a:extLst>
          </p:cNvPr>
          <p:cNvSpPr txBox="1"/>
          <p:nvPr/>
        </p:nvSpPr>
        <p:spPr>
          <a:xfrm>
            <a:off x="5816644" y="2459680"/>
            <a:ext cx="330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Reconhecer padrões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7D96E7-2DF9-F76A-00C8-948F51A12C81}"/>
              </a:ext>
            </a:extLst>
          </p:cNvPr>
          <p:cNvSpPr txBox="1"/>
          <p:nvPr/>
        </p:nvSpPr>
        <p:spPr>
          <a:xfrm>
            <a:off x="5258863" y="451283"/>
            <a:ext cx="443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VISA FORTALECER CAPACIDADE DE: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0F761B7-345E-DF59-1816-D8197C41F3D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14718" y="4213655"/>
            <a:ext cx="924486" cy="92448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D0AC7A-8BFD-69DE-3FB9-205632EAE098}"/>
              </a:ext>
            </a:extLst>
          </p:cNvPr>
          <p:cNvSpPr txBox="1"/>
          <p:nvPr/>
        </p:nvSpPr>
        <p:spPr>
          <a:xfrm>
            <a:off x="5900524" y="3844323"/>
            <a:ext cx="330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Abstrair soluções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CA5D5B7-976E-FB70-F58C-27262D57D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6684" y="5659516"/>
            <a:ext cx="924486" cy="92448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2EB1770-7FEA-4CB9-3203-8EBBD84F4B23}"/>
              </a:ext>
            </a:extLst>
          </p:cNvPr>
          <p:cNvSpPr txBox="1"/>
          <p:nvPr/>
        </p:nvSpPr>
        <p:spPr>
          <a:xfrm>
            <a:off x="5998862" y="5239297"/>
            <a:ext cx="330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Conceber Algoritmos </a:t>
            </a:r>
          </a:p>
        </p:txBody>
      </p:sp>
    </p:spTree>
    <p:extLst>
      <p:ext uri="{BB962C8B-B14F-4D97-AF65-F5344CB8AC3E}">
        <p14:creationId xmlns:p14="http://schemas.microsoft.com/office/powerpoint/2010/main" val="322291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8" grpId="0"/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684E064-DE54-23CA-4441-C93329184852}"/>
              </a:ext>
            </a:extLst>
          </p:cNvPr>
          <p:cNvSpPr txBox="1"/>
          <p:nvPr/>
        </p:nvSpPr>
        <p:spPr>
          <a:xfrm>
            <a:off x="426097" y="665584"/>
            <a:ext cx="348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2. Fluxo de desenvolvimento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43B53C-B2CC-1498-94E9-F47FD197D8CA}"/>
              </a:ext>
            </a:extLst>
          </p:cNvPr>
          <p:cNvSpPr txBox="1"/>
          <p:nvPr/>
        </p:nvSpPr>
        <p:spPr>
          <a:xfrm>
            <a:off x="849083" y="1359160"/>
            <a:ext cx="294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1.1. Requisitos funcionais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3C920E-0E52-C746-8BE1-05CEDF03AB1F}"/>
              </a:ext>
            </a:extLst>
          </p:cNvPr>
          <p:cNvSpPr txBox="1"/>
          <p:nvPr/>
        </p:nvSpPr>
        <p:spPr>
          <a:xfrm>
            <a:off x="1228529" y="1868070"/>
            <a:ext cx="10397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1.1.1. Interface de Comando: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O jogo deve fornecer uma interface de painel de controle interativo onde os alunos podem selecionar e executar comandos de programação.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D211A6-AC3A-9BB7-15B4-AE9967858EAF}"/>
              </a:ext>
            </a:extLst>
          </p:cNvPr>
          <p:cNvSpPr txBox="1"/>
          <p:nvPr/>
        </p:nvSpPr>
        <p:spPr>
          <a:xfrm>
            <a:off x="1228529" y="3295731"/>
            <a:ext cx="1049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1.1.4. Progressão de Níveis: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O jogo deve permitir aos alunos avançar através de níveis de dificuldade, cada um apresentando problemas mais complexos de pensamento computacional.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AC5EC5-B78A-53A5-B640-260CEE50CE90}"/>
              </a:ext>
            </a:extLst>
          </p:cNvPr>
          <p:cNvSpPr txBox="1"/>
          <p:nvPr/>
        </p:nvSpPr>
        <p:spPr>
          <a:xfrm>
            <a:off x="1297470" y="5092724"/>
            <a:ext cx="10397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1.1.2. Feedback Imediato: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Após a execução de um comando, o jogo deve fornecer feedback visual sobre a correção ou incorreção da ação.</a:t>
            </a:r>
          </a:p>
          <a:p>
            <a:pPr marL="533400" indent="-533400" algn="just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FDC0D6-172A-62E6-C4DA-893F9A0D4C38}"/>
              </a:ext>
            </a:extLst>
          </p:cNvPr>
          <p:cNvSpPr txBox="1"/>
          <p:nvPr/>
        </p:nvSpPr>
        <p:spPr>
          <a:xfrm>
            <a:off x="1228529" y="2649400"/>
            <a:ext cx="10397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1.1.3. Interação do usuário: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o aluno poderá programar a trajetória do personagem através de blocos de comandos.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F0022ED-4BC7-7592-1C4C-AA9C338CE0B2}"/>
              </a:ext>
            </a:extLst>
          </p:cNvPr>
          <p:cNvSpPr txBox="1"/>
          <p:nvPr/>
        </p:nvSpPr>
        <p:spPr>
          <a:xfrm>
            <a:off x="849083" y="4588393"/>
            <a:ext cx="316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1.2. Requisitos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376582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6050029-DF7C-2CFD-87DD-E62001DCF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61" y="1289316"/>
            <a:ext cx="9393860" cy="394358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C92B863-9876-3B45-EF95-F5FD87365DF6}"/>
              </a:ext>
            </a:extLst>
          </p:cNvPr>
          <p:cNvSpPr txBox="1"/>
          <p:nvPr/>
        </p:nvSpPr>
        <p:spPr>
          <a:xfrm>
            <a:off x="2925730" y="5344304"/>
            <a:ext cx="6960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3"/>
              </a:rPr>
              <a:t>https://trello.com/b/EnwiVuop/lorhan-repositories-kanban-23-10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866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5BA6EF7-0661-416C-DDBC-7143C87812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4BFB0C7-E7FA-80DD-12E6-AAA1854B8D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77E462-19A9-4854-1323-915ED70AE95B}"/>
              </a:ext>
            </a:extLst>
          </p:cNvPr>
          <p:cNvSpPr txBox="1"/>
          <p:nvPr/>
        </p:nvSpPr>
        <p:spPr>
          <a:xfrm>
            <a:off x="538843" y="544286"/>
            <a:ext cx="17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3 - Ilustração</a:t>
            </a:r>
          </a:p>
        </p:txBody>
      </p:sp>
      <p:pic>
        <p:nvPicPr>
          <p:cNvPr id="10" name="Imagem 9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BE5AA05C-4045-365F-78E0-05EE1CB14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7" y="1302141"/>
            <a:ext cx="9993086" cy="515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5BA6EF7-0661-416C-DDBC-7143C87812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4BFB0C7-E7FA-80DD-12E6-AAA1854B8D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07E630-9AC5-AC80-7273-125BA159B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12970"/>
          <a:stretch/>
        </p:blipFill>
        <p:spPr>
          <a:xfrm>
            <a:off x="3303814" y="1087016"/>
            <a:ext cx="5584372" cy="498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0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9C0AB3BF-0C94-FB5F-480E-E2C7C4074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40" y="883242"/>
            <a:ext cx="5143119" cy="53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6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262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Tema do Office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Antonio Mattedi</dc:creator>
  <cp:lastModifiedBy>Leonardo Linhares Silva</cp:lastModifiedBy>
  <cp:revision>7</cp:revision>
  <dcterms:created xsi:type="dcterms:W3CDTF">2024-10-15T21:55:22Z</dcterms:created>
  <dcterms:modified xsi:type="dcterms:W3CDTF">2024-10-22T22:13:40Z</dcterms:modified>
</cp:coreProperties>
</file>