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3" r:id="rId2"/>
    <p:sldId id="263" r:id="rId3"/>
    <p:sldId id="271" r:id="rId4"/>
    <p:sldId id="272" r:id="rId5"/>
    <p:sldId id="269" r:id="rId6"/>
    <p:sldId id="264" r:id="rId7"/>
    <p:sldId id="265" r:id="rId8"/>
    <p:sldId id="275" r:id="rId9"/>
    <p:sldId id="266" r:id="rId10"/>
    <p:sldId id="267" r:id="rId11"/>
    <p:sldId id="274" r:id="rId12"/>
    <p:sldId id="268" r:id="rId13"/>
    <p:sldId id="270" r:id="rId14"/>
  </p:sldIdLst>
  <p:sldSz cx="12192000" cy="6858000"/>
  <p:notesSz cx="6858000" cy="9144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1354" y="29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pt-BR"/>
              <a:t>02/09/2024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pt-BR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pt-BR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01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8E51E3EB-0C2F-1097-113A-AAAA3EDC6109}"/>
              </a:ext>
            </a:extLst>
          </p:cNvPr>
          <p:cNvSpPr txBox="1"/>
          <p:nvPr userDrawn="1"/>
        </p:nvSpPr>
        <p:spPr>
          <a:xfrm>
            <a:off x="0" y="155802"/>
            <a:ext cx="121920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>
                <a:solidFill>
                  <a:schemeClr val="accent1">
                    <a:lumMod val="75000"/>
                  </a:schemeClr>
                </a:solidFill>
              </a:rPr>
              <a:t>Realidade Virtual – Trabalho 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93506690" name="Imagem 49350668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7953" cy="8131968"/>
          </a:xfrm>
          <a:prstGeom prst="rect">
            <a:avLst/>
          </a:prstGeom>
        </p:spPr>
      </p:pic>
      <p:sp>
        <p:nvSpPr>
          <p:cNvPr id="1204221871" name="Retângulo 234700208"/>
          <p:cNvSpPr txBox="1"/>
          <p:nvPr/>
        </p:nvSpPr>
        <p:spPr bwMode="auto">
          <a:xfrm>
            <a:off x="5238749" y="468317"/>
            <a:ext cx="2324017" cy="179867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1200" i="1" dirty="0">
                <a:ln w="22860">
                  <a:solidFill>
                    <a:schemeClr val="tx1"/>
                  </a:solidFill>
                  <a:prstDash val="solid"/>
                </a:ln>
                <a:solidFill>
                  <a:srgbClr val="5F3E1D"/>
                </a:solidFill>
                <a:latin typeface="Impact"/>
                <a:ea typeface="Impact"/>
                <a:cs typeface="Impact"/>
              </a:rPr>
              <a:t>RIO</a:t>
            </a:r>
            <a:endParaRPr dirty="0">
              <a:ln w="22860">
                <a:prstDash val="solid"/>
              </a:ln>
            </a:endParaRPr>
          </a:p>
        </p:txBody>
      </p:sp>
      <p:pic>
        <p:nvPicPr>
          <p:cNvPr id="1197022027" name="Imagem 119702202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8899630" y="4935137"/>
            <a:ext cx="3292370" cy="3371387"/>
          </a:xfrm>
          <a:prstGeom prst="rect">
            <a:avLst/>
          </a:prstGeom>
        </p:spPr>
      </p:pic>
      <p:sp>
        <p:nvSpPr>
          <p:cNvPr id="4" name="Retângulo 234700208">
            <a:extLst>
              <a:ext uri="{FF2B5EF4-FFF2-40B4-BE49-F238E27FC236}">
                <a16:creationId xmlns:a16="http://schemas.microsoft.com/office/drawing/2014/main" id="{3F3EF0D2-4E58-71C8-67C8-D7241C212EF2}"/>
              </a:ext>
            </a:extLst>
          </p:cNvPr>
          <p:cNvSpPr txBox="1"/>
          <p:nvPr/>
        </p:nvSpPr>
        <p:spPr bwMode="auto">
          <a:xfrm>
            <a:off x="162121" y="3101057"/>
            <a:ext cx="2658394" cy="6558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lang="pt-BR" sz="3600" dirty="0">
                <a:ln w="2286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Impact"/>
                <a:ea typeface="Impact"/>
                <a:cs typeface="Impact"/>
              </a:rPr>
              <a:t>Trabalho 2:</a:t>
            </a:r>
            <a:endParaRPr sz="3600" dirty="0">
              <a:ln w="22860">
                <a:prstDash val="solid"/>
              </a:ln>
              <a:solidFill>
                <a:srgbClr val="FF000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78F74C-300D-7573-AE13-893A9541F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865" y="2563292"/>
            <a:ext cx="2237426" cy="1731414"/>
          </a:xfrm>
          <a:prstGeom prst="rect">
            <a:avLst/>
          </a:prstGeom>
        </p:spPr>
      </p:pic>
      <p:sp>
        <p:nvSpPr>
          <p:cNvPr id="6" name="Retângulo 234700208">
            <a:extLst>
              <a:ext uri="{FF2B5EF4-FFF2-40B4-BE49-F238E27FC236}">
                <a16:creationId xmlns:a16="http://schemas.microsoft.com/office/drawing/2014/main" id="{FB8FCCB4-96A9-59B6-FEC8-86FF37152EAE}"/>
              </a:ext>
            </a:extLst>
          </p:cNvPr>
          <p:cNvSpPr txBox="1"/>
          <p:nvPr/>
        </p:nvSpPr>
        <p:spPr bwMode="auto">
          <a:xfrm>
            <a:off x="381000" y="3716635"/>
            <a:ext cx="11430000" cy="10315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pt-BR" sz="6000" dirty="0">
                <a:ln w="2286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Impact"/>
                <a:ea typeface="Impact"/>
                <a:cs typeface="Impact"/>
              </a:rPr>
              <a:t>DISPOSITIVOS DE REALIDADE VIRTUAL</a:t>
            </a:r>
            <a:endParaRPr sz="6000" dirty="0">
              <a:ln w="22860"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9" name="Retângulo 234700208">
            <a:extLst>
              <a:ext uri="{FF2B5EF4-FFF2-40B4-BE49-F238E27FC236}">
                <a16:creationId xmlns:a16="http://schemas.microsoft.com/office/drawing/2014/main" id="{7419AEAF-61BE-C562-2A82-3240ED8F0EEA}"/>
              </a:ext>
            </a:extLst>
          </p:cNvPr>
          <p:cNvSpPr txBox="1"/>
          <p:nvPr/>
        </p:nvSpPr>
        <p:spPr bwMode="auto">
          <a:xfrm>
            <a:off x="8097578" y="352295"/>
            <a:ext cx="3932301" cy="31897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20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Impact"/>
                <a:ea typeface="Impact"/>
                <a:cs typeface="Impact"/>
              </a:rPr>
              <a:t>Integrantes</a:t>
            </a:r>
            <a:r>
              <a:rPr sz="220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Impact"/>
                <a:ea typeface="Impact"/>
                <a:cs typeface="Impact"/>
              </a:rPr>
              <a:t>: </a:t>
            </a:r>
            <a:endParaRPr lang="pt-BR" sz="2200" dirty="0">
              <a:ln w="10160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latin typeface="Impact"/>
              <a:ea typeface="Impact"/>
              <a:cs typeface="Impact"/>
            </a:endParaRPr>
          </a:p>
          <a:p>
            <a:pPr>
              <a:defRPr/>
            </a:pPr>
            <a:endParaRPr lang="pt-BR" sz="2200" dirty="0">
              <a:ln w="10160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latin typeface="Impact"/>
              <a:ea typeface="Impact"/>
              <a:cs typeface="Impact"/>
            </a:endParaRPr>
          </a:p>
          <a:p>
            <a:pPr marL="452438">
              <a:defRPr/>
            </a:pPr>
            <a:r>
              <a:rPr sz="220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Impact"/>
                <a:ea typeface="Impact"/>
                <a:cs typeface="Impact"/>
              </a:rPr>
              <a:t>Alexandre </a:t>
            </a:r>
            <a:r>
              <a:rPr sz="220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Impact"/>
                <a:ea typeface="Impact"/>
                <a:cs typeface="Impact"/>
              </a:rPr>
              <a:t>Zeni</a:t>
            </a:r>
            <a:r>
              <a:rPr sz="220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Impact"/>
                <a:ea typeface="Impact"/>
                <a:cs typeface="Impact"/>
              </a:rPr>
              <a:t>,</a:t>
            </a:r>
          </a:p>
          <a:p>
            <a:pPr marL="452438">
              <a:defRPr/>
            </a:pPr>
            <a:r>
              <a:rPr lang="pt-BR" sz="2200" b="0" i="0" u="none" strike="noStrike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Impact"/>
                <a:ea typeface="Impact"/>
                <a:cs typeface="Impact"/>
              </a:rPr>
              <a:t>Bruno Gabriel de Sousa</a:t>
            </a:r>
            <a:r>
              <a:rPr sz="220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Impact"/>
                <a:ea typeface="Impact"/>
                <a:cs typeface="Impact"/>
              </a:rPr>
              <a:t>, </a:t>
            </a:r>
            <a:r>
              <a:rPr lang="pt-BR" sz="2200" b="0" i="0" u="none" strike="noStrike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Impact"/>
                <a:ea typeface="Impact"/>
                <a:cs typeface="Impact"/>
              </a:rPr>
              <a:t>Leonardo Oliani Fernandes</a:t>
            </a:r>
            <a:r>
              <a:rPr sz="220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Impact"/>
                <a:ea typeface="Impact"/>
                <a:cs typeface="Impact"/>
              </a:rPr>
              <a:t>,</a:t>
            </a:r>
          </a:p>
          <a:p>
            <a:pPr marL="452438">
              <a:defRPr/>
            </a:pPr>
            <a:r>
              <a:rPr lang="pt-BR" sz="2200" b="0" i="0" u="none" strike="noStrike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Impact"/>
                <a:ea typeface="Impact"/>
                <a:cs typeface="Impact"/>
              </a:rPr>
              <a:t>Leonardo Linhares Silva</a:t>
            </a:r>
            <a:r>
              <a:rPr sz="220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Impact"/>
                <a:ea typeface="Impact"/>
                <a:cs typeface="Impact"/>
              </a:rPr>
              <a:t>, </a:t>
            </a:r>
          </a:p>
          <a:p>
            <a:pPr marL="452438">
              <a:defRPr/>
            </a:pPr>
            <a:r>
              <a:rPr lang="pt-BR" sz="2200" b="0" i="0" u="none" strike="noStrike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Impact"/>
                <a:ea typeface="Impact"/>
                <a:cs typeface="Impact"/>
              </a:rPr>
              <a:t>Lorhan</a:t>
            </a:r>
            <a:r>
              <a:rPr lang="pt-BR" sz="2200" b="0" i="0" u="none" strike="noStrike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Impact"/>
                <a:ea typeface="Impact"/>
                <a:cs typeface="Impact"/>
              </a:rPr>
              <a:t> Felipe Melo</a:t>
            </a:r>
            <a:r>
              <a:rPr sz="220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Impact"/>
                <a:ea typeface="Impact"/>
                <a:cs typeface="Impact"/>
              </a:rPr>
              <a:t>, </a:t>
            </a:r>
          </a:p>
          <a:p>
            <a:pPr marL="452438">
              <a:defRPr/>
            </a:pPr>
            <a:r>
              <a:rPr sz="220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Impact"/>
                <a:ea typeface="Impact"/>
                <a:cs typeface="Impact"/>
              </a:rPr>
              <a:t>Marcos Antonio Mattedi,</a:t>
            </a:r>
          </a:p>
          <a:p>
            <a:pPr marL="452438">
              <a:defRPr/>
            </a:pPr>
            <a:r>
              <a:rPr sz="220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Impact"/>
                <a:ea typeface="Impact"/>
                <a:cs typeface="Impact"/>
              </a:rPr>
              <a:t>Vinícius </a:t>
            </a:r>
            <a:r>
              <a:rPr sz="220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Impact"/>
                <a:ea typeface="Impact"/>
                <a:cs typeface="Impact"/>
              </a:rPr>
              <a:t>Matiola</a:t>
            </a:r>
            <a:r>
              <a:rPr sz="220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Impact"/>
                <a:ea typeface="Impact"/>
                <a:cs typeface="Impact"/>
              </a:rPr>
              <a:t> </a:t>
            </a:r>
            <a:r>
              <a:rPr sz="220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Impact"/>
                <a:ea typeface="Impact"/>
                <a:cs typeface="Impact"/>
              </a:rPr>
              <a:t>Tramontin</a:t>
            </a:r>
            <a:endParaRPr dirty="0">
              <a:ln w="22860">
                <a:prstDash val="solid"/>
              </a:ln>
              <a:solidFill>
                <a:srgbClr val="00B0F0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15EAF8-A7AD-66D3-211D-128757ED1DA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9579" b="18245"/>
          <a:stretch/>
        </p:blipFill>
        <p:spPr>
          <a:xfrm>
            <a:off x="10197424" y="5396400"/>
            <a:ext cx="1197694" cy="505142"/>
          </a:xfrm>
          <a:prstGeom prst="rect">
            <a:avLst/>
          </a:prstGeom>
        </p:spPr>
      </p:pic>
      <p:pic>
        <p:nvPicPr>
          <p:cNvPr id="11" name="Imagem 10" descr="Em preto e branco&#10;&#10;Descrição gerada automaticamente com confiança média">
            <a:extLst>
              <a:ext uri="{FF2B5EF4-FFF2-40B4-BE49-F238E27FC236}">
                <a16:creationId xmlns:a16="http://schemas.microsoft.com/office/drawing/2014/main" id="{F73777CB-302A-0A58-9A6F-57E80853D74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47"/>
          <a:stretch/>
        </p:blipFill>
        <p:spPr>
          <a:xfrm>
            <a:off x="8893677" y="6033852"/>
            <a:ext cx="874238" cy="586978"/>
          </a:xfrm>
          <a:prstGeom prst="rect">
            <a:avLst/>
          </a:prstGeom>
        </p:spPr>
      </p:pic>
      <p:pic>
        <p:nvPicPr>
          <p:cNvPr id="12" name="Imagem 11" descr="Em preto e branco&#10;&#10;Descrição gerada automaticamente com confiança média">
            <a:extLst>
              <a:ext uri="{FF2B5EF4-FFF2-40B4-BE49-F238E27FC236}">
                <a16:creationId xmlns:a16="http://schemas.microsoft.com/office/drawing/2014/main" id="{2F955277-80E0-4596-E943-8FB58107899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9035" y="2854343"/>
            <a:ext cx="146202" cy="19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4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B6C6938-319A-863B-9F72-F36E8D8C1295}"/>
              </a:ext>
            </a:extLst>
          </p:cNvPr>
          <p:cNvSpPr txBox="1"/>
          <p:nvPr/>
        </p:nvSpPr>
        <p:spPr>
          <a:xfrm>
            <a:off x="594879" y="553089"/>
            <a:ext cx="3416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2.3 Meta Quest 2 </a:t>
            </a:r>
            <a:r>
              <a:rPr lang="pt-BR" b="1" dirty="0" err="1">
                <a:solidFill>
                  <a:srgbClr val="FF0000"/>
                </a:solidFill>
              </a:rPr>
              <a:t>Controller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A9AB92E-6233-DF99-FE6C-540B58CBA6B5}"/>
              </a:ext>
            </a:extLst>
          </p:cNvPr>
          <p:cNvSpPr txBox="1"/>
          <p:nvPr/>
        </p:nvSpPr>
        <p:spPr>
          <a:xfrm>
            <a:off x="916997" y="922421"/>
            <a:ext cx="4340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Compatível apenas com Meta Quest 2;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2FCAB56-019E-E050-6A8C-A3F30BDE4B98}"/>
              </a:ext>
            </a:extLst>
          </p:cNvPr>
          <p:cNvSpPr txBox="1"/>
          <p:nvPr/>
        </p:nvSpPr>
        <p:spPr>
          <a:xfrm>
            <a:off x="916997" y="1291753"/>
            <a:ext cx="8829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Botões gatilhos para interação com o ambiente (Selecionar objetos por exemplo);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D5201C6-CCE8-41D2-A40D-10D3664E18D2}"/>
              </a:ext>
            </a:extLst>
          </p:cNvPr>
          <p:cNvSpPr txBox="1"/>
          <p:nvPr/>
        </p:nvSpPr>
        <p:spPr>
          <a:xfrm>
            <a:off x="916996" y="1707251"/>
            <a:ext cx="72398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Botões “garra” na lateral do controle tipicamente servem para cerrar os punhos ou agarrar objetos no ambiente;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AED7D9-D87C-19B3-DB48-0A6EF0DC4144}"/>
              </a:ext>
            </a:extLst>
          </p:cNvPr>
          <p:cNvSpPr txBox="1"/>
          <p:nvPr/>
        </p:nvSpPr>
        <p:spPr>
          <a:xfrm>
            <a:off x="916997" y="2399748"/>
            <a:ext cx="7135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Emparelhamento é feito pelo app Meta Horizon para celular, onde você pode escolher qual óculos será emparelhado;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6879617-DBEA-8794-F906-DD051C379E8A}"/>
              </a:ext>
            </a:extLst>
          </p:cNvPr>
          <p:cNvSpPr txBox="1"/>
          <p:nvPr/>
        </p:nvSpPr>
        <p:spPr>
          <a:xfrm>
            <a:off x="963756" y="3092245"/>
            <a:ext cx="70891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Pode ser recarregado na mesma base de carregamento do óculos Meta Quest. O controle possui pinos magnéticos que podem ser inseridos na base de carregamento;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6F6D707-10CF-CC8A-8C11-1473E9D83EEF}"/>
              </a:ext>
            </a:extLst>
          </p:cNvPr>
          <p:cNvSpPr txBox="1"/>
          <p:nvPr/>
        </p:nvSpPr>
        <p:spPr>
          <a:xfrm>
            <a:off x="963757" y="4061741"/>
            <a:ext cx="70891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Existe uma base compacta que pode ser comprada separadamente para carregar os controles e o óculos juntos;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6A8BC87-B8B9-52DD-A2A8-55F6E0E63774}"/>
              </a:ext>
            </a:extLst>
          </p:cNvPr>
          <p:cNvSpPr txBox="1"/>
          <p:nvPr/>
        </p:nvSpPr>
        <p:spPr>
          <a:xfrm>
            <a:off x="963756" y="4827583"/>
            <a:ext cx="7089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Para o tracking, este controle usa um anel ao redor do controle;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7571C00-9084-6F56-5911-247A3855132D}"/>
              </a:ext>
            </a:extLst>
          </p:cNvPr>
          <p:cNvSpPr txBox="1"/>
          <p:nvPr/>
        </p:nvSpPr>
        <p:spPr>
          <a:xfrm>
            <a:off x="963757" y="5381581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-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Preço: </a:t>
            </a:r>
            <a:r>
              <a:rPr lang="pt-BR" dirty="0">
                <a:solidFill>
                  <a:srgbClr val="FF0000"/>
                </a:solidFill>
              </a:rPr>
              <a:t>$74.99 dólares.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23" name="Imagem 22" descr="Em preto e branco&#10;&#10;Descrição gerada automaticamente com confiança média">
            <a:extLst>
              <a:ext uri="{FF2B5EF4-FFF2-40B4-BE49-F238E27FC236}">
                <a16:creationId xmlns:a16="http://schemas.microsoft.com/office/drawing/2014/main" id="{11CC9B20-652F-3E0F-50E0-32841FBF8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787" y="1912714"/>
            <a:ext cx="3439391" cy="447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5" grpId="0"/>
      <p:bldP spid="17" grpId="0"/>
      <p:bldP spid="19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206B5B5-FAF7-FFF3-E65F-392DE3CB883B}"/>
              </a:ext>
            </a:extLst>
          </p:cNvPr>
          <p:cNvSpPr/>
          <p:nvPr/>
        </p:nvSpPr>
        <p:spPr>
          <a:xfrm>
            <a:off x="448056" y="774192"/>
            <a:ext cx="8317992" cy="5748528"/>
          </a:xfrm>
          <a:prstGeom prst="roundRect">
            <a:avLst>
              <a:gd name="adj" fmla="val 330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Características Meta Quest 2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ipo de informação: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processa as imagens em vetorial e transforma para </a:t>
            </a:r>
            <a:r>
              <a:rPr lang="pt-BR" sz="18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raster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quando tem que mostrar na tela do Headset (já que a tela é </a:t>
            </a:r>
            <a:r>
              <a:rPr lang="pt-BR" sz="18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raster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Dimensão da informação: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3D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ntrada (E)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Controles </a:t>
            </a:r>
            <a:r>
              <a:rPr lang="pt-BR" sz="18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touch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headset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Processo (P):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GPU e processador de um PC por meio do cabo link ou com o hardware embutido do headset para experiências mais leves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Saída (S):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 do headset (1832 x 1920 de resolução, com taxa de atualização de 60, 72 e 90 Hz), e sistema de áudio 3D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ipo de Mídia: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Vídeo, Áudio (Saída) e Tato (Entrada)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Seis graus de liberdade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Armazenamento de 128gb e 256gb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Preço: </a:t>
            </a:r>
            <a:r>
              <a:rPr lang="pt-B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1500 até 3000 reais</a:t>
            </a:r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765E11B-E747-7A0D-A967-580633B63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694" y="2791206"/>
            <a:ext cx="26574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6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2D7B12B-788B-2692-C628-6E608E106B30}"/>
              </a:ext>
            </a:extLst>
          </p:cNvPr>
          <p:cNvSpPr txBox="1"/>
          <p:nvPr/>
        </p:nvSpPr>
        <p:spPr>
          <a:xfrm>
            <a:off x="925655" y="1148926"/>
            <a:ext cx="108368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- Tipo de informação: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Ele captura movimentos das mãos de forma vetorial (V) tentando interpretar as posições e movimentos das mãos e dos dedos em coordenadas 3D;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3BE6335-05D8-DF42-17B2-8440C3CCA134}"/>
              </a:ext>
            </a:extLst>
          </p:cNvPr>
          <p:cNvSpPr txBox="1"/>
          <p:nvPr/>
        </p:nvSpPr>
        <p:spPr>
          <a:xfrm>
            <a:off x="585354" y="693823"/>
            <a:ext cx="33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 – </a:t>
            </a:r>
            <a:r>
              <a:rPr lang="pt-BR" b="1" dirty="0" err="1">
                <a:solidFill>
                  <a:srgbClr val="FF0000"/>
                </a:solidFill>
              </a:rPr>
              <a:t>Leap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Montion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3DBB1CF-E930-9DD5-4A59-BD7881FBCD5E}"/>
              </a:ext>
            </a:extLst>
          </p:cNvPr>
          <p:cNvSpPr txBox="1"/>
          <p:nvPr/>
        </p:nvSpPr>
        <p:spPr>
          <a:xfrm>
            <a:off x="880628" y="1782133"/>
            <a:ext cx="68051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- Dimensão da Informação: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3D ele pega o movimento no espaço tridimensional capturando largura (x), altura (y) e profundidade (z);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DEEDAFA-BE51-ED26-6BC7-CB5A8FB390D3}"/>
              </a:ext>
            </a:extLst>
          </p:cNvPr>
          <p:cNvSpPr txBox="1"/>
          <p:nvPr/>
        </p:nvSpPr>
        <p:spPr>
          <a:xfrm>
            <a:off x="925654" y="2640452"/>
            <a:ext cx="66995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- Sistema Absoluto (A):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Ele pega os dados 3d fixo em relação ao dispositivo, ou seja, suas coordenadas são absolutas;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8742EB4-EDF6-9F60-6487-899B391B9473}"/>
              </a:ext>
            </a:extLst>
          </p:cNvPr>
          <p:cNvSpPr txBox="1"/>
          <p:nvPr/>
        </p:nvSpPr>
        <p:spPr>
          <a:xfrm>
            <a:off x="970681" y="3286783"/>
            <a:ext cx="6654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Entrada (E): Utiliza uma câmera e um sensor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infra-vermelho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37BEDBA-3E26-ECDC-CA6A-473EEB559BC3}"/>
              </a:ext>
            </a:extLst>
          </p:cNvPr>
          <p:cNvSpPr txBox="1"/>
          <p:nvPr/>
        </p:nvSpPr>
        <p:spPr>
          <a:xfrm>
            <a:off x="955963" y="3656115"/>
            <a:ext cx="67298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- Processo (P):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Ele interpreta os dados transformando-os em coordenadas tridimensionais, conseguindo também reconhecer alguns gestos específicos;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4230855-04D1-7075-FE79-2F744E84C5BB}"/>
              </a:ext>
            </a:extLst>
          </p:cNvPr>
          <p:cNvSpPr txBox="1"/>
          <p:nvPr/>
        </p:nvSpPr>
        <p:spPr>
          <a:xfrm>
            <a:off x="895347" y="4544094"/>
            <a:ext cx="6805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b="1" dirty="0"/>
              <a:t>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- Saída (S):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Depois de processados os dados são enviados para alguma aplicação que está utilizando 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leapmotion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865902C-7E62-FA9A-2A71-1AE71813BA43}"/>
              </a:ext>
            </a:extLst>
          </p:cNvPr>
          <p:cNvSpPr txBox="1"/>
          <p:nvPr/>
        </p:nvSpPr>
        <p:spPr>
          <a:xfrm>
            <a:off x="955963" y="5164539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- Tipo de mídia: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imagem 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Im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), tato 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Ta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757FEF-27A3-DA7A-AD8D-372605EAB2F0}"/>
              </a:ext>
            </a:extLst>
          </p:cNvPr>
          <p:cNvSpPr txBox="1"/>
          <p:nvPr/>
        </p:nvSpPr>
        <p:spPr>
          <a:xfrm>
            <a:off x="1016579" y="5494746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- Micro (Pi):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pequenas variações.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5D7DD91-9492-91B8-BD92-BAC757AA4BEB}"/>
              </a:ext>
            </a:extLst>
          </p:cNvPr>
          <p:cNvSpPr txBox="1"/>
          <p:nvPr/>
        </p:nvSpPr>
        <p:spPr>
          <a:xfrm>
            <a:off x="1016579" y="5934299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- Preço: </a:t>
            </a:r>
            <a:r>
              <a:rPr lang="pt-BR" dirty="0">
                <a:solidFill>
                  <a:srgbClr val="FF0000"/>
                </a:solidFill>
              </a:rPr>
              <a:t>R$ 700,00</a:t>
            </a:r>
          </a:p>
        </p:txBody>
      </p:sp>
      <p:pic>
        <p:nvPicPr>
          <p:cNvPr id="25" name="Imagem 24" descr="Tela de computador com imagem de mulher com a mão&#10;&#10;Descrição gerada automaticamente com confiança média">
            <a:extLst>
              <a:ext uri="{FF2B5EF4-FFF2-40B4-BE49-F238E27FC236}">
                <a16:creationId xmlns:a16="http://schemas.microsoft.com/office/drawing/2014/main" id="{C7868022-6702-B353-73EF-48BA16EAA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857" y="1691849"/>
            <a:ext cx="3233741" cy="2543535"/>
          </a:xfrm>
          <a:prstGeom prst="rect">
            <a:avLst/>
          </a:prstGeom>
        </p:spPr>
      </p:pic>
      <p:pic>
        <p:nvPicPr>
          <p:cNvPr id="29" name="Imagem 28" descr="Em preto e branco&#10;&#10;Descrição gerada automaticamente">
            <a:extLst>
              <a:ext uri="{FF2B5EF4-FFF2-40B4-BE49-F238E27FC236}">
                <a16:creationId xmlns:a16="http://schemas.microsoft.com/office/drawing/2014/main" id="{7F5793A9-715A-895E-E9C4-BB23A6646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537" y="4443258"/>
            <a:ext cx="20955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6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3" grpId="0"/>
      <p:bldP spid="15" grpId="0"/>
      <p:bldP spid="17" grpId="0"/>
      <p:bldP spid="19" grpId="0"/>
      <p:bldP spid="21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2581CD3-D1DD-B2B2-2913-B598EF483B24}"/>
              </a:ext>
            </a:extLst>
          </p:cNvPr>
          <p:cNvSpPr txBox="1"/>
          <p:nvPr/>
        </p:nvSpPr>
        <p:spPr>
          <a:xfrm>
            <a:off x="748145" y="644236"/>
            <a:ext cx="190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4 - Síntese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324C805-8D52-55B4-999A-371E0B99F21B}"/>
              </a:ext>
            </a:extLst>
          </p:cNvPr>
          <p:cNvSpPr txBox="1"/>
          <p:nvPr/>
        </p:nvSpPr>
        <p:spPr>
          <a:xfrm>
            <a:off x="1104033" y="1090136"/>
            <a:ext cx="102636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Head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Mounted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 Display (HMD)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 Meta Quest 2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controles de mão do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Meta Quest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e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Leap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 Motion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constituem tecnologias relacionadas à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Realidade Virtual (VR)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 interação baseada em movimento.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2CCCC86-818A-E9AC-ECED-526F254D6FCB}"/>
              </a:ext>
            </a:extLst>
          </p:cNvPr>
          <p:cNvSpPr txBox="1"/>
          <p:nvPr/>
        </p:nvSpPr>
        <p:spPr>
          <a:xfrm>
            <a:off x="1104026" y="1962104"/>
            <a:ext cx="10263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Todos esses dispositivos são projetados para permitir a interação em ambientes de realidade virtual.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229CE55-816C-C1AB-BBA4-FDBDD9F8DBDE}"/>
              </a:ext>
            </a:extLst>
          </p:cNvPr>
          <p:cNvSpPr txBox="1"/>
          <p:nvPr/>
        </p:nvSpPr>
        <p:spPr>
          <a:xfrm>
            <a:off x="1176769" y="2617860"/>
            <a:ext cx="102636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O Meta Quest 2 e 3 possuem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HMDs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que incluem sensores para rastreamento do movimento da cabeça e, em conjunto com os controles de mão, permitem o rastreamento de movimentos manuais.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D073723-DBFD-B05F-F6E2-B25BA93B5439}"/>
              </a:ext>
            </a:extLst>
          </p:cNvPr>
          <p:cNvSpPr txBox="1"/>
          <p:nvPr/>
        </p:nvSpPr>
        <p:spPr>
          <a:xfrm>
            <a:off x="1104025" y="3556971"/>
            <a:ext cx="102636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Os controles de mão do Meta Quest são usados para capturar e transmitir os movimentos das mãos do usuário para o ambiente virtual, permitindo a interação direta com objetos e interfaces virtuais.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7DA09C6-A496-7D37-AD03-DC2F2B8A3B27}"/>
              </a:ext>
            </a:extLst>
          </p:cNvPr>
          <p:cNvSpPr txBox="1"/>
          <p:nvPr/>
        </p:nvSpPr>
        <p:spPr>
          <a:xfrm>
            <a:off x="1104025" y="4590668"/>
            <a:ext cx="102636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Leap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Motion é um dispositivo que rastreia os movimentos das mãos e dos dedos com alta precisão, permitindo interações sem a necessidade de controles físicos, utilizando apenas os gestos das mãos.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ED6E924-CA98-BCF2-5D3C-AC89608F2D7B}"/>
              </a:ext>
            </a:extLst>
          </p:cNvPr>
          <p:cNvSpPr txBox="1"/>
          <p:nvPr/>
        </p:nvSpPr>
        <p:spPr>
          <a:xfrm>
            <a:off x="1176769" y="5583198"/>
            <a:ext cx="10731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Imersão: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todos esses dispositivos visam aumentar o nível de imersão em ambientes virtuais.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139D8E0-E582-58D1-16ED-D67316190B63}"/>
              </a:ext>
            </a:extLst>
          </p:cNvPr>
          <p:cNvSpPr txBox="1"/>
          <p:nvPr/>
        </p:nvSpPr>
        <p:spPr>
          <a:xfrm>
            <a:off x="1104024" y="5998795"/>
            <a:ext cx="1026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Tecnologia Sem Fio: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todos os equipamentos podem operar de forma sem fio.</a:t>
            </a:r>
          </a:p>
        </p:txBody>
      </p:sp>
    </p:spTree>
    <p:extLst>
      <p:ext uri="{BB962C8B-B14F-4D97-AF65-F5344CB8AC3E}">
        <p14:creationId xmlns:p14="http://schemas.microsoft.com/office/powerpoint/2010/main" val="89913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16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880CEDB-C982-F371-D25C-02A9EFBCEA5C}"/>
              </a:ext>
            </a:extLst>
          </p:cNvPr>
          <p:cNvSpPr txBox="1"/>
          <p:nvPr/>
        </p:nvSpPr>
        <p:spPr>
          <a:xfrm>
            <a:off x="4066308" y="773666"/>
            <a:ext cx="33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Sumário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5D2EE94-37EE-95FE-19AE-88AB6318FBDB}"/>
              </a:ext>
            </a:extLst>
          </p:cNvPr>
          <p:cNvSpPr txBox="1"/>
          <p:nvPr/>
        </p:nvSpPr>
        <p:spPr>
          <a:xfrm>
            <a:off x="1866901" y="2134694"/>
            <a:ext cx="33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2 – Meta Quest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6E83228-6CFD-C73B-8AC3-3F7136928020}"/>
              </a:ext>
            </a:extLst>
          </p:cNvPr>
          <p:cNvSpPr txBox="1"/>
          <p:nvPr/>
        </p:nvSpPr>
        <p:spPr>
          <a:xfrm>
            <a:off x="3037610" y="2650776"/>
            <a:ext cx="3387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2.1 – Meta Quest Touch Pro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3DAE76-D7F3-5A91-3C8A-226ADCACF8FE}"/>
              </a:ext>
            </a:extLst>
          </p:cNvPr>
          <p:cNvSpPr txBox="1"/>
          <p:nvPr/>
        </p:nvSpPr>
        <p:spPr>
          <a:xfrm>
            <a:off x="3037609" y="3243058"/>
            <a:ext cx="455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2.2 –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Meta Quest Touch Plus Controller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E494D72-62D1-2328-5FBB-B6EC2FC3C097}"/>
              </a:ext>
            </a:extLst>
          </p:cNvPr>
          <p:cNvSpPr txBox="1"/>
          <p:nvPr/>
        </p:nvSpPr>
        <p:spPr>
          <a:xfrm>
            <a:off x="2663536" y="1598740"/>
            <a:ext cx="33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1 – Definições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4A0918B-C952-4E2A-1494-393052413A1E}"/>
              </a:ext>
            </a:extLst>
          </p:cNvPr>
          <p:cNvSpPr txBox="1"/>
          <p:nvPr/>
        </p:nvSpPr>
        <p:spPr>
          <a:xfrm>
            <a:off x="3037609" y="3865054"/>
            <a:ext cx="455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2.3 – Meta Quest 2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Controller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BA49A91-A1CA-C076-8A9C-503E4ECB4F89}"/>
              </a:ext>
            </a:extLst>
          </p:cNvPr>
          <p:cNvSpPr txBox="1"/>
          <p:nvPr/>
        </p:nvSpPr>
        <p:spPr>
          <a:xfrm>
            <a:off x="2580409" y="4351422"/>
            <a:ext cx="33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3 – </a:t>
            </a:r>
            <a:r>
              <a:rPr lang="pt-BR" b="1" dirty="0" err="1">
                <a:solidFill>
                  <a:schemeClr val="accent1">
                    <a:lumMod val="50000"/>
                  </a:schemeClr>
                </a:solidFill>
              </a:rPr>
              <a:t>Leap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1">
                    <a:lumMod val="50000"/>
                  </a:schemeClr>
                </a:solidFill>
              </a:rPr>
              <a:t>Montion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63FBFED-E830-40FF-DDB2-32D083EB333B}"/>
              </a:ext>
            </a:extLst>
          </p:cNvPr>
          <p:cNvSpPr txBox="1"/>
          <p:nvPr/>
        </p:nvSpPr>
        <p:spPr>
          <a:xfrm>
            <a:off x="2580409" y="4889928"/>
            <a:ext cx="33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4 – Síntese</a:t>
            </a:r>
          </a:p>
        </p:txBody>
      </p:sp>
    </p:spTree>
    <p:extLst>
      <p:ext uri="{BB962C8B-B14F-4D97-AF65-F5344CB8AC3E}">
        <p14:creationId xmlns:p14="http://schemas.microsoft.com/office/powerpoint/2010/main" val="314957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2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71E853D-9C9A-A17A-7240-10E4A137D385}"/>
              </a:ext>
            </a:extLst>
          </p:cNvPr>
          <p:cNvSpPr txBox="1"/>
          <p:nvPr/>
        </p:nvSpPr>
        <p:spPr>
          <a:xfrm>
            <a:off x="405246" y="774578"/>
            <a:ext cx="312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1 - Definições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746E216-91DC-3748-E9A2-78253D412C63}"/>
              </a:ext>
            </a:extLst>
          </p:cNvPr>
          <p:cNvSpPr txBox="1"/>
          <p:nvPr/>
        </p:nvSpPr>
        <p:spPr>
          <a:xfrm>
            <a:off x="688397" y="1266645"/>
            <a:ext cx="109598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1.1 - Equipamentos de realidade virtual (VR):</a:t>
            </a:r>
          </a:p>
          <a:p>
            <a:pPr marL="539750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Constituem dispositivos e acessórios projetados para criar uma experiência imersiva em ambientes digitais tridimensionais. Esses equipamentos permitem que os usuários </a:t>
            </a:r>
            <a:r>
              <a:rPr lang="pt-BR" dirty="0">
                <a:solidFill>
                  <a:srgbClr val="FF0000"/>
                </a:solidFill>
              </a:rPr>
              <a:t>vejam, ouçam e interajam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 esses ambientes como se estivessem fisicamente presentes neles.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F142D75-2E08-22B2-AE8C-96180C176B2F}"/>
              </a:ext>
            </a:extLst>
          </p:cNvPr>
          <p:cNvSpPr txBox="1"/>
          <p:nvPr/>
        </p:nvSpPr>
        <p:spPr>
          <a:xfrm>
            <a:off x="688397" y="2466974"/>
            <a:ext cx="109598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1.2 - Head-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Mounted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 Display (HMD):</a:t>
            </a:r>
          </a:p>
          <a:p>
            <a:pPr marL="539750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É o componente central da VR, consistindo em óculos ou capacetes que exibem imagens estereoscópicas diretamente na frente dos olhos do usuário. Eles </a:t>
            </a:r>
            <a:r>
              <a:rPr lang="pt-BR" dirty="0">
                <a:solidFill>
                  <a:srgbClr val="FF0000"/>
                </a:solidFill>
              </a:rPr>
              <a:t>criam a sensação de estar dentro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 um ambiente virtual ao exibir imagens ligeiramente diferentes para cada olho, o que gera uma percepção de profundidade.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03A3A52-53B2-2BDF-E3BD-041738EF3E0E}"/>
              </a:ext>
            </a:extLst>
          </p:cNvPr>
          <p:cNvSpPr txBox="1"/>
          <p:nvPr/>
        </p:nvSpPr>
        <p:spPr>
          <a:xfrm>
            <a:off x="688397" y="3944302"/>
            <a:ext cx="109598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1.3 - Controladores de Movimento:</a:t>
            </a:r>
          </a:p>
          <a:p>
            <a:pPr marL="539750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Dispositivos manuais que permitem a interação direta com o ambiente virtual. Eles </a:t>
            </a:r>
            <a:r>
              <a:rPr lang="pt-BR" dirty="0">
                <a:solidFill>
                  <a:srgbClr val="FF0000"/>
                </a:solidFill>
              </a:rPr>
              <a:t>rastreiam os movimentos das mãos e dos dedos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permitindo que os usuários manipulem objetos virtuais, naveguem em menus e realizem outras ações dentro do ambiente VR. Esses controladores geralmente possuem botões, gatilhos e sensores de movimento.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90E6220-C043-3FD4-09AE-508667DE2DB2}"/>
              </a:ext>
            </a:extLst>
          </p:cNvPr>
          <p:cNvSpPr txBox="1"/>
          <p:nvPr/>
        </p:nvSpPr>
        <p:spPr>
          <a:xfrm>
            <a:off x="688397" y="5582010"/>
            <a:ext cx="109598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1.4 - Sensores e Câmeras de Rastreamento:</a:t>
            </a:r>
          </a:p>
          <a:p>
            <a:pPr marL="539750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Equipamentos, como câmeras externas ou sensores, que </a:t>
            </a:r>
            <a:r>
              <a:rPr lang="pt-BR" dirty="0">
                <a:solidFill>
                  <a:srgbClr val="FF0000"/>
                </a:solidFill>
              </a:rPr>
              <a:t>rastreiam a posição e os movimentos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do corpo do usuário no espaço físico para refletir esses movimentos no ambiente virtual. </a:t>
            </a:r>
          </a:p>
        </p:txBody>
      </p:sp>
    </p:spTree>
    <p:extLst>
      <p:ext uri="{BB962C8B-B14F-4D97-AF65-F5344CB8AC3E}">
        <p14:creationId xmlns:p14="http://schemas.microsoft.com/office/powerpoint/2010/main" val="425775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Entalhada para a Direita 1">
            <a:extLst>
              <a:ext uri="{FF2B5EF4-FFF2-40B4-BE49-F238E27FC236}">
                <a16:creationId xmlns:a16="http://schemas.microsoft.com/office/drawing/2014/main" id="{A2ED6717-AAC3-C321-79BD-C2822D69D9A4}"/>
              </a:ext>
            </a:extLst>
          </p:cNvPr>
          <p:cNvSpPr/>
          <p:nvPr/>
        </p:nvSpPr>
        <p:spPr>
          <a:xfrm>
            <a:off x="0" y="3086102"/>
            <a:ext cx="12001500" cy="509155"/>
          </a:xfrm>
          <a:prstGeom prst="notched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615D67F-9F77-3A87-5636-10EF6E85D898}"/>
              </a:ext>
            </a:extLst>
          </p:cNvPr>
          <p:cNvSpPr txBox="1"/>
          <p:nvPr/>
        </p:nvSpPr>
        <p:spPr>
          <a:xfrm>
            <a:off x="544965" y="3186790"/>
            <a:ext cx="611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75000"/>
                  </a:schemeClr>
                </a:solidFill>
              </a:rPr>
              <a:t>1960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758CF4-3334-DC07-65C9-78FDD5118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62" y="1817168"/>
            <a:ext cx="1308538" cy="938197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0238884-EB5E-78DA-ED9A-46CF12EC0FD0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850631" y="2755365"/>
            <a:ext cx="0" cy="431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5CE43FAC-D685-E504-6022-3BA86953E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64" y="790278"/>
            <a:ext cx="1102932" cy="82719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7B8E531-4AFA-334F-0881-768082155E6C}"/>
              </a:ext>
            </a:extLst>
          </p:cNvPr>
          <p:cNvSpPr txBox="1"/>
          <p:nvPr/>
        </p:nvSpPr>
        <p:spPr>
          <a:xfrm>
            <a:off x="100443" y="1591389"/>
            <a:ext cx="1500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Morton Heilig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E4F330E-5095-85D4-F01E-92D19C16ADB3}"/>
              </a:ext>
            </a:extLst>
          </p:cNvPr>
          <p:cNvSpPr txBox="1"/>
          <p:nvPr/>
        </p:nvSpPr>
        <p:spPr>
          <a:xfrm>
            <a:off x="1766809" y="3186789"/>
            <a:ext cx="611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75000"/>
                  </a:schemeClr>
                </a:solidFill>
              </a:rPr>
              <a:t>1961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2E7A248-ABE8-72CA-F0E6-AE691905DE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55" r="3672" b="909"/>
          <a:stretch/>
        </p:blipFill>
        <p:spPr>
          <a:xfrm>
            <a:off x="1670437" y="1861639"/>
            <a:ext cx="804075" cy="843381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1EF77929-8938-9083-23D2-F26FEBA8EEE7}"/>
              </a:ext>
            </a:extLst>
          </p:cNvPr>
          <p:cNvCxnSpPr>
            <a:cxnSpLocks/>
          </p:cNvCxnSpPr>
          <p:nvPr/>
        </p:nvCxnSpPr>
        <p:spPr>
          <a:xfrm flipV="1">
            <a:off x="2072475" y="2755364"/>
            <a:ext cx="0" cy="431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0D2BA4D-6792-5A26-4A82-2F3437AECD9C}"/>
              </a:ext>
            </a:extLst>
          </p:cNvPr>
          <p:cNvSpPr txBox="1"/>
          <p:nvPr/>
        </p:nvSpPr>
        <p:spPr>
          <a:xfrm>
            <a:off x="1289643" y="1626309"/>
            <a:ext cx="1500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Philco Headsight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B8D0BE65-33B2-02B9-2BF7-C310B2626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2661" y="1906197"/>
            <a:ext cx="1092088" cy="754263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74DA190-5366-F41A-DA84-7157F4233142}"/>
              </a:ext>
            </a:extLst>
          </p:cNvPr>
          <p:cNvCxnSpPr>
            <a:cxnSpLocks/>
          </p:cNvCxnSpPr>
          <p:nvPr/>
        </p:nvCxnSpPr>
        <p:spPr>
          <a:xfrm flipV="1">
            <a:off x="3326311" y="2755364"/>
            <a:ext cx="0" cy="431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2C8EC01-98E2-663D-2BC1-8DA5533B226A}"/>
              </a:ext>
            </a:extLst>
          </p:cNvPr>
          <p:cNvSpPr txBox="1"/>
          <p:nvPr/>
        </p:nvSpPr>
        <p:spPr>
          <a:xfrm>
            <a:off x="2989473" y="3186789"/>
            <a:ext cx="611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75000"/>
                  </a:schemeClr>
                </a:solidFill>
              </a:rPr>
              <a:t>1977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84923DC-C12C-3E50-1DD6-3AC0CE61803F}"/>
              </a:ext>
            </a:extLst>
          </p:cNvPr>
          <p:cNvSpPr txBox="1"/>
          <p:nvPr/>
        </p:nvSpPr>
        <p:spPr>
          <a:xfrm>
            <a:off x="2618517" y="1654932"/>
            <a:ext cx="1500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Aspen Movei Map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8699C7C-2990-0A64-C212-C25E563FA8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4505" y="832189"/>
            <a:ext cx="1048398" cy="78528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F165ED65-6643-B19E-31D0-2A8CDFEDFA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8689" y="1892032"/>
            <a:ext cx="1137577" cy="754263"/>
          </a:xfrm>
          <a:prstGeom prst="rect">
            <a:avLst/>
          </a:prstGeom>
        </p:spPr>
      </p:pic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6CD95D6-15AA-77D0-336C-F5FADD232203}"/>
              </a:ext>
            </a:extLst>
          </p:cNvPr>
          <p:cNvCxnSpPr>
            <a:cxnSpLocks/>
          </p:cNvCxnSpPr>
          <p:nvPr/>
        </p:nvCxnSpPr>
        <p:spPr>
          <a:xfrm flipV="1">
            <a:off x="4746402" y="2755364"/>
            <a:ext cx="0" cy="431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ECB5380-A2FD-00A6-9ABE-25B2C404A123}"/>
              </a:ext>
            </a:extLst>
          </p:cNvPr>
          <p:cNvSpPr txBox="1"/>
          <p:nvPr/>
        </p:nvSpPr>
        <p:spPr>
          <a:xfrm>
            <a:off x="4440736" y="3186788"/>
            <a:ext cx="611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75000"/>
                  </a:schemeClr>
                </a:solidFill>
              </a:rPr>
              <a:t>1985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7A0B315-9C89-C367-8334-8265BECFB047}"/>
              </a:ext>
            </a:extLst>
          </p:cNvPr>
          <p:cNvSpPr txBox="1"/>
          <p:nvPr/>
        </p:nvSpPr>
        <p:spPr>
          <a:xfrm>
            <a:off x="3937492" y="1692206"/>
            <a:ext cx="1500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VPL </a:t>
            </a:r>
            <a:r>
              <a:rPr lang="pt-BR" sz="1000" dirty="0" err="1">
                <a:solidFill>
                  <a:schemeClr val="accent1">
                    <a:lumMod val="75000"/>
                  </a:schemeClr>
                </a:solidFill>
              </a:rPr>
              <a:t>DataGlove</a:t>
            </a:r>
            <a:endParaRPr lang="pt-BR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EF18F44C-6C2E-526C-31EB-CF0A30D5A72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2422"/>
          <a:stretch/>
        </p:blipFill>
        <p:spPr>
          <a:xfrm>
            <a:off x="6902688" y="1970362"/>
            <a:ext cx="1137577" cy="754263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81A56B18-48CA-047E-8A66-5E6322EC48FC}"/>
              </a:ext>
            </a:extLst>
          </p:cNvPr>
          <p:cNvSpPr txBox="1"/>
          <p:nvPr/>
        </p:nvSpPr>
        <p:spPr>
          <a:xfrm>
            <a:off x="6749686" y="1739459"/>
            <a:ext cx="1500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Nintendo Power </a:t>
            </a:r>
            <a:r>
              <a:rPr lang="pt-BR" sz="1000" dirty="0" err="1">
                <a:solidFill>
                  <a:schemeClr val="accent1">
                    <a:lumMod val="75000"/>
                  </a:schemeClr>
                </a:solidFill>
              </a:rPr>
              <a:t>Glove</a:t>
            </a:r>
            <a:endParaRPr lang="pt-BR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0D04F63F-AF2A-D1E1-C3C6-C33872EAFE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3908" y="1056502"/>
            <a:ext cx="1155902" cy="647305"/>
          </a:xfrm>
          <a:prstGeom prst="rect">
            <a:avLst/>
          </a:prstGeom>
        </p:spPr>
      </p:pic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EC4953B5-04A1-1268-9684-FABF69DDF584}"/>
              </a:ext>
            </a:extLst>
          </p:cNvPr>
          <p:cNvCxnSpPr>
            <a:cxnSpLocks/>
          </p:cNvCxnSpPr>
          <p:nvPr/>
        </p:nvCxnSpPr>
        <p:spPr>
          <a:xfrm flipV="1">
            <a:off x="6174873" y="2755364"/>
            <a:ext cx="0" cy="431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05C0B6E-2DA6-244B-4EBD-AB52C34C1D9A}"/>
              </a:ext>
            </a:extLst>
          </p:cNvPr>
          <p:cNvSpPr txBox="1"/>
          <p:nvPr/>
        </p:nvSpPr>
        <p:spPr>
          <a:xfrm>
            <a:off x="5843862" y="3166174"/>
            <a:ext cx="611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75000"/>
                  </a:schemeClr>
                </a:solidFill>
              </a:rPr>
              <a:t>1993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436E6953-B638-1191-CD2E-7FDCE05222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1872" y="1955248"/>
            <a:ext cx="1207104" cy="675978"/>
          </a:xfrm>
          <a:prstGeom prst="rect">
            <a:avLst/>
          </a:prstGeom>
        </p:spPr>
      </p:pic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4701D7CD-2504-581F-F9CD-8CF23F3D5D04}"/>
              </a:ext>
            </a:extLst>
          </p:cNvPr>
          <p:cNvCxnSpPr>
            <a:cxnSpLocks/>
          </p:cNvCxnSpPr>
          <p:nvPr/>
        </p:nvCxnSpPr>
        <p:spPr>
          <a:xfrm flipV="1">
            <a:off x="7587823" y="2755364"/>
            <a:ext cx="0" cy="431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42628CC-13A5-4604-1B86-8F4201BA0CD2}"/>
              </a:ext>
            </a:extLst>
          </p:cNvPr>
          <p:cNvSpPr txBox="1"/>
          <p:nvPr/>
        </p:nvSpPr>
        <p:spPr>
          <a:xfrm>
            <a:off x="7249234" y="3166173"/>
            <a:ext cx="611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75000"/>
                  </a:schemeClr>
                </a:solidFill>
              </a:rPr>
              <a:t>1995</a:t>
            </a:r>
          </a:p>
        </p:txBody>
      </p:sp>
      <p:pic>
        <p:nvPicPr>
          <p:cNvPr id="3074" name="Picture 2" descr="Sega VR Revived: Emulating an Unreleased Genesis Accessory | Video Game  History Foundation">
            <a:extLst>
              <a:ext uri="{FF2B5EF4-FFF2-40B4-BE49-F238E27FC236}">
                <a16:creationId xmlns:a16="http://schemas.microsoft.com/office/drawing/2014/main" id="{6784417B-1D0E-32A9-93C6-159781499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88" y="1020782"/>
            <a:ext cx="1051871" cy="64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609BB5FD-9E92-8BB5-28BB-3A4BD10BF767}"/>
              </a:ext>
            </a:extLst>
          </p:cNvPr>
          <p:cNvSpPr txBox="1"/>
          <p:nvPr/>
        </p:nvSpPr>
        <p:spPr>
          <a:xfrm>
            <a:off x="5402313" y="1732857"/>
            <a:ext cx="1500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Sega VR</a:t>
            </a: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968F5065-0A7C-D976-41C7-0569AB7D769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86572" y="2054370"/>
            <a:ext cx="1091882" cy="545941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587BD009-0FEF-0055-9668-A981702E59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86572" y="1293823"/>
            <a:ext cx="913400" cy="246221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05B0D2BF-CF51-9565-8E3D-1D1D5744CE71}"/>
              </a:ext>
            </a:extLst>
          </p:cNvPr>
          <p:cNvSpPr txBox="1"/>
          <p:nvPr/>
        </p:nvSpPr>
        <p:spPr>
          <a:xfrm>
            <a:off x="7973419" y="1654932"/>
            <a:ext cx="1500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Natal </a:t>
            </a:r>
            <a:r>
              <a:rPr lang="pt-BR" sz="1000" dirty="0" err="1">
                <a:solidFill>
                  <a:schemeClr val="accent1">
                    <a:lumMod val="75000"/>
                  </a:schemeClr>
                </a:solidFill>
              </a:rPr>
              <a:t>project</a:t>
            </a:r>
            <a:endParaRPr lang="pt-BR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B16F4556-C49F-EAD7-D371-BA5DDC3B019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79729" y="1896399"/>
            <a:ext cx="905000" cy="718254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8427614F-81A5-79E5-C769-2471ABFB3F6F}"/>
              </a:ext>
            </a:extLst>
          </p:cNvPr>
          <p:cNvSpPr txBox="1"/>
          <p:nvPr/>
        </p:nvSpPr>
        <p:spPr>
          <a:xfrm>
            <a:off x="9324117" y="1640685"/>
            <a:ext cx="1500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Óculos </a:t>
            </a:r>
            <a:r>
              <a:rPr lang="pt-BR" sz="1000" dirty="0" err="1">
                <a:solidFill>
                  <a:schemeClr val="accent1">
                    <a:lumMod val="75000"/>
                  </a:schemeClr>
                </a:solidFill>
              </a:rPr>
              <a:t>Rift</a:t>
            </a:r>
            <a:endParaRPr lang="pt-BR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4FF1F00C-EB4F-4AC1-FD7E-1B7D4945C612}"/>
              </a:ext>
            </a:extLst>
          </p:cNvPr>
          <p:cNvCxnSpPr>
            <a:cxnSpLocks/>
          </p:cNvCxnSpPr>
          <p:nvPr/>
        </p:nvCxnSpPr>
        <p:spPr>
          <a:xfrm flipV="1">
            <a:off x="8856034" y="2734584"/>
            <a:ext cx="0" cy="431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2ED090A-80D6-B45A-1327-611B92F072D0}"/>
              </a:ext>
            </a:extLst>
          </p:cNvPr>
          <p:cNvSpPr txBox="1"/>
          <p:nvPr/>
        </p:nvSpPr>
        <p:spPr>
          <a:xfrm>
            <a:off x="8517445" y="3145393"/>
            <a:ext cx="611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75000"/>
                  </a:schemeClr>
                </a:solidFill>
              </a:rPr>
              <a:t>2004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9D5678FB-A1A3-243E-7D2D-CF65A1A11569}"/>
              </a:ext>
            </a:extLst>
          </p:cNvPr>
          <p:cNvCxnSpPr>
            <a:cxnSpLocks/>
          </p:cNvCxnSpPr>
          <p:nvPr/>
        </p:nvCxnSpPr>
        <p:spPr>
          <a:xfrm flipV="1">
            <a:off x="10142793" y="2775979"/>
            <a:ext cx="0" cy="431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CC153274-6419-D330-0656-2D6E5DD0B68D}"/>
              </a:ext>
            </a:extLst>
          </p:cNvPr>
          <p:cNvSpPr txBox="1"/>
          <p:nvPr/>
        </p:nvSpPr>
        <p:spPr>
          <a:xfrm>
            <a:off x="9804204" y="3186788"/>
            <a:ext cx="611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75000"/>
                  </a:schemeClr>
                </a:solidFill>
              </a:rPr>
              <a:t>2012</a:t>
            </a:r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A3078F5D-8C81-412C-AEC5-A6042704EEE8}"/>
              </a:ext>
            </a:extLst>
          </p:cNvPr>
          <p:cNvCxnSpPr>
            <a:cxnSpLocks/>
          </p:cNvCxnSpPr>
          <p:nvPr/>
        </p:nvCxnSpPr>
        <p:spPr>
          <a:xfrm flipV="1">
            <a:off x="11267800" y="2775979"/>
            <a:ext cx="0" cy="431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A053B5D-C34E-22AF-D258-75BA8361863B}"/>
              </a:ext>
            </a:extLst>
          </p:cNvPr>
          <p:cNvSpPr txBox="1"/>
          <p:nvPr/>
        </p:nvSpPr>
        <p:spPr>
          <a:xfrm>
            <a:off x="10929211" y="3186788"/>
            <a:ext cx="611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75000"/>
                  </a:schemeClr>
                </a:solidFill>
              </a:rPr>
              <a:t>2016</a:t>
            </a: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2AFBC740-B30F-1558-5A97-856735E02AF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11857" y="1987591"/>
            <a:ext cx="1152203" cy="592667"/>
          </a:xfrm>
          <a:prstGeom prst="rect">
            <a:avLst/>
          </a:prstGeom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D30139E2-367A-359D-678E-9022676BE139}"/>
              </a:ext>
            </a:extLst>
          </p:cNvPr>
          <p:cNvSpPr txBox="1"/>
          <p:nvPr/>
        </p:nvSpPr>
        <p:spPr>
          <a:xfrm>
            <a:off x="10472885" y="1699867"/>
            <a:ext cx="1500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PlayStation VR</a:t>
            </a:r>
          </a:p>
        </p:txBody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DA27A08E-D5B0-4DE4-05B3-EC37524202E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34542" y="1040761"/>
            <a:ext cx="1088184" cy="609383"/>
          </a:xfrm>
          <a:prstGeom prst="rect">
            <a:avLst/>
          </a:prstGeom>
        </p:spPr>
      </p:pic>
      <p:sp>
        <p:nvSpPr>
          <p:cNvPr id="53" name="CaixaDeTexto 52">
            <a:extLst>
              <a:ext uri="{FF2B5EF4-FFF2-40B4-BE49-F238E27FC236}">
                <a16:creationId xmlns:a16="http://schemas.microsoft.com/office/drawing/2014/main" id="{3343B2F0-75A9-BC81-E2B1-C9D696B24DC5}"/>
              </a:ext>
            </a:extLst>
          </p:cNvPr>
          <p:cNvSpPr txBox="1"/>
          <p:nvPr/>
        </p:nvSpPr>
        <p:spPr>
          <a:xfrm>
            <a:off x="87225" y="3582004"/>
            <a:ext cx="112007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000" b="1" dirty="0" err="1">
                <a:solidFill>
                  <a:schemeClr val="accent1">
                    <a:lumMod val="75000"/>
                  </a:schemeClr>
                </a:solidFill>
              </a:rPr>
              <a:t>Sensorama</a:t>
            </a:r>
            <a:r>
              <a:rPr lang="pt-BR" sz="1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- Criado por Morton Heilig, é considerado um dos primeiros dispositivos a simular uma experiência imersiva, combinando vídeo 3D, som estéreo, vibração e até cheiros.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010BFB24-1454-89A5-ED29-D56CC58AB9EE}"/>
              </a:ext>
            </a:extLst>
          </p:cNvPr>
          <p:cNvSpPr txBox="1"/>
          <p:nvPr/>
        </p:nvSpPr>
        <p:spPr>
          <a:xfrm>
            <a:off x="87225" y="3834827"/>
            <a:ext cx="94784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000" b="1" dirty="0">
                <a:solidFill>
                  <a:schemeClr val="accent1">
                    <a:lumMod val="75000"/>
                  </a:schemeClr>
                </a:solidFill>
              </a:rPr>
              <a:t>Headsight 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- Desenvolvido por Philco Corporation, foi o primeiro HMD com sistema de rastreamento de movimento da cabeça, utilizado para propósitos militares.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0AB96B0-AC6F-90D0-15A7-08408226D3BB}"/>
              </a:ext>
            </a:extLst>
          </p:cNvPr>
          <p:cNvSpPr txBox="1"/>
          <p:nvPr/>
        </p:nvSpPr>
        <p:spPr>
          <a:xfrm>
            <a:off x="63005" y="4092611"/>
            <a:ext cx="105217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000" b="1" dirty="0">
                <a:solidFill>
                  <a:schemeClr val="accent1">
                    <a:lumMod val="75000"/>
                  </a:schemeClr>
                </a:solidFill>
              </a:rPr>
              <a:t>Aspen </a:t>
            </a:r>
            <a:r>
              <a:rPr lang="pt-BR" sz="1000" b="1" dirty="0" err="1">
                <a:solidFill>
                  <a:schemeClr val="accent1">
                    <a:lumMod val="75000"/>
                  </a:schemeClr>
                </a:solidFill>
              </a:rPr>
              <a:t>Movie</a:t>
            </a:r>
            <a:r>
              <a:rPr lang="pt-BR" sz="1000" b="1" dirty="0">
                <a:solidFill>
                  <a:schemeClr val="accent1">
                    <a:lumMod val="75000"/>
                  </a:schemeClr>
                </a:solidFill>
              </a:rPr>
              <a:t> Map - 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Um dos primeiros sistemas de navegação virtual, permitindo aos usuários explorar uma representação virtual da cidade de Aspen, Colorado.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8C6FDA7D-ADD3-CA02-8125-CF49D6473533}"/>
              </a:ext>
            </a:extLst>
          </p:cNvPr>
          <p:cNvSpPr txBox="1"/>
          <p:nvPr/>
        </p:nvSpPr>
        <p:spPr>
          <a:xfrm>
            <a:off x="100442" y="4325579"/>
            <a:ext cx="111673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75000"/>
                  </a:schemeClr>
                </a:solidFill>
              </a:rPr>
              <a:t>VPL </a:t>
            </a:r>
            <a:r>
              <a:rPr lang="pt-BR" sz="1000" b="1" dirty="0" err="1">
                <a:solidFill>
                  <a:schemeClr val="accent1">
                    <a:lumMod val="75000"/>
                  </a:schemeClr>
                </a:solidFill>
              </a:rPr>
              <a:t>Research</a:t>
            </a:r>
            <a:r>
              <a:rPr lang="pt-BR" sz="1000" b="1" dirty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Fundada por </a:t>
            </a:r>
            <a:r>
              <a:rPr lang="pt-BR" sz="1000" dirty="0" err="1">
                <a:solidFill>
                  <a:schemeClr val="accent1">
                    <a:lumMod val="75000"/>
                  </a:schemeClr>
                </a:solidFill>
              </a:rPr>
              <a:t>Jaron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 Lanier, esta empresa desenvolveu alguns dos primeiros equipamentos comerciais de VR, como o </a:t>
            </a:r>
            <a:r>
              <a:rPr lang="pt-BR" sz="1000" dirty="0" err="1">
                <a:solidFill>
                  <a:schemeClr val="accent1">
                    <a:lumMod val="75000"/>
                  </a:schemeClr>
                </a:solidFill>
              </a:rPr>
              <a:t>EyePhone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 (HMD) e o </a:t>
            </a:r>
            <a:r>
              <a:rPr lang="pt-BR" sz="1000" dirty="0" err="1">
                <a:solidFill>
                  <a:schemeClr val="accent1">
                    <a:lumMod val="75000"/>
                  </a:schemeClr>
                </a:solidFill>
              </a:rPr>
              <a:t>DataGlove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 (luvas de VR).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F0414A73-9606-9C28-B96C-B547DDF17779}"/>
              </a:ext>
            </a:extLst>
          </p:cNvPr>
          <p:cNvSpPr txBox="1"/>
          <p:nvPr/>
        </p:nvSpPr>
        <p:spPr>
          <a:xfrm>
            <a:off x="85222" y="4848813"/>
            <a:ext cx="1011393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000" b="1" dirty="0">
                <a:solidFill>
                  <a:schemeClr val="accent1">
                    <a:lumMod val="75000"/>
                  </a:schemeClr>
                </a:solidFill>
              </a:rPr>
              <a:t>Nintendo Virtual Boy - 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Um dos primeiros consoles portáteis de realidade virtual, que utilizava um visor estereoscópico. No entanto, foi um fracasso comercial.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1329F20B-B2D8-A7A7-62BB-2A60D68B7CDA}"/>
              </a:ext>
            </a:extLst>
          </p:cNvPr>
          <p:cNvSpPr txBox="1"/>
          <p:nvPr/>
        </p:nvSpPr>
        <p:spPr>
          <a:xfrm>
            <a:off x="85222" y="4587603"/>
            <a:ext cx="92388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75000"/>
                  </a:schemeClr>
                </a:solidFill>
              </a:rPr>
              <a:t>Sega VR - 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Um HMD desenvolvido pela Sega para o console Mega Drive/Genesis. Embora tenha gerado grande expectativa, nunca foi lançado comercialmente.</a:t>
            </a:r>
          </a:p>
        </p:txBody>
      </p:sp>
      <p:sp>
        <p:nvSpPr>
          <p:cNvPr id="3073" name="CaixaDeTexto 3072">
            <a:extLst>
              <a:ext uri="{FF2B5EF4-FFF2-40B4-BE49-F238E27FC236}">
                <a16:creationId xmlns:a16="http://schemas.microsoft.com/office/drawing/2014/main" id="{0B3F3B93-0B4D-6863-A000-A103481EC303}"/>
              </a:ext>
            </a:extLst>
          </p:cNvPr>
          <p:cNvSpPr txBox="1"/>
          <p:nvPr/>
        </p:nvSpPr>
        <p:spPr>
          <a:xfrm>
            <a:off x="100442" y="5143500"/>
            <a:ext cx="9307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75000"/>
                  </a:schemeClr>
                </a:solidFill>
              </a:rPr>
              <a:t>Project Natal - 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Microsoft iniciou o desenvolvimento de tecnologias de rastreamento de movimento que eventualmente levariam ao Kinect, lançado em 2010.</a:t>
            </a:r>
          </a:p>
        </p:txBody>
      </p:sp>
      <p:sp>
        <p:nvSpPr>
          <p:cNvPr id="3076" name="CaixaDeTexto 3075">
            <a:extLst>
              <a:ext uri="{FF2B5EF4-FFF2-40B4-BE49-F238E27FC236}">
                <a16:creationId xmlns:a16="http://schemas.microsoft.com/office/drawing/2014/main" id="{19DA6014-C591-5EE8-0246-A655AA4A9A24}"/>
              </a:ext>
            </a:extLst>
          </p:cNvPr>
          <p:cNvSpPr txBox="1"/>
          <p:nvPr/>
        </p:nvSpPr>
        <p:spPr>
          <a:xfrm>
            <a:off x="125358" y="5438187"/>
            <a:ext cx="118761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1" dirty="0" err="1">
                <a:solidFill>
                  <a:schemeClr val="accent1">
                    <a:lumMod val="75000"/>
                  </a:schemeClr>
                </a:solidFill>
              </a:rPr>
              <a:t>Oculus</a:t>
            </a:r>
            <a:r>
              <a:rPr lang="pt-BR" sz="1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000" b="1" dirty="0" err="1">
                <a:solidFill>
                  <a:schemeClr val="accent1">
                    <a:lumMod val="75000"/>
                  </a:schemeClr>
                </a:solidFill>
              </a:rPr>
              <a:t>Rift</a:t>
            </a:r>
            <a:r>
              <a:rPr lang="pt-BR" sz="1000" b="1" dirty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Lançamento da campanha Kickstarter para o </a:t>
            </a:r>
            <a:r>
              <a:rPr lang="pt-BR" sz="1000" dirty="0" err="1">
                <a:solidFill>
                  <a:schemeClr val="accent1">
                    <a:lumMod val="75000"/>
                  </a:schemeClr>
                </a:solidFill>
              </a:rPr>
              <a:t>Oculus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000" dirty="0" err="1">
                <a:solidFill>
                  <a:schemeClr val="accent1">
                    <a:lumMod val="75000"/>
                  </a:schemeClr>
                </a:solidFill>
              </a:rPr>
              <a:t>Rift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, que popularizou a realidade virtual moderna. Este HMD foi o primeiro a oferecer uma experiência de VR acessível e de alta qualidade.</a:t>
            </a:r>
          </a:p>
        </p:txBody>
      </p:sp>
      <p:sp>
        <p:nvSpPr>
          <p:cNvPr id="3078" name="CaixaDeTexto 3077">
            <a:extLst>
              <a:ext uri="{FF2B5EF4-FFF2-40B4-BE49-F238E27FC236}">
                <a16:creationId xmlns:a16="http://schemas.microsoft.com/office/drawing/2014/main" id="{1926849B-8362-E296-70C9-BE9A7FB25A91}"/>
              </a:ext>
            </a:extLst>
          </p:cNvPr>
          <p:cNvSpPr txBox="1"/>
          <p:nvPr/>
        </p:nvSpPr>
        <p:spPr>
          <a:xfrm>
            <a:off x="100442" y="5732876"/>
            <a:ext cx="70588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75000"/>
                  </a:schemeClr>
                </a:solidFill>
              </a:rPr>
              <a:t>PlayStation VR - 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Sony lança seu HMD para o PlayStation 4, tornando a VR mais acessível para o público de console.</a:t>
            </a:r>
          </a:p>
        </p:txBody>
      </p:sp>
      <p:sp>
        <p:nvSpPr>
          <p:cNvPr id="3079" name="CaixaDeTexto 3078">
            <a:extLst>
              <a:ext uri="{FF2B5EF4-FFF2-40B4-BE49-F238E27FC236}">
                <a16:creationId xmlns:a16="http://schemas.microsoft.com/office/drawing/2014/main" id="{2164C6FE-E5D7-5FB1-F953-958BE1FE3F9D}"/>
              </a:ext>
            </a:extLst>
          </p:cNvPr>
          <p:cNvSpPr txBox="1"/>
          <p:nvPr/>
        </p:nvSpPr>
        <p:spPr>
          <a:xfrm>
            <a:off x="192327" y="6137586"/>
            <a:ext cx="937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srgbClr val="FF0000"/>
                </a:solidFill>
              </a:rPr>
              <a:t>PADRÃO: </a:t>
            </a:r>
            <a:r>
              <a:rPr lang="pt-BR" dirty="0">
                <a:solidFill>
                  <a:srgbClr val="FF0000"/>
                </a:solidFill>
              </a:rPr>
              <a:t>evolução inicial lenta, aceleração recente causada pela massificação. </a:t>
            </a:r>
          </a:p>
        </p:txBody>
      </p:sp>
    </p:spTree>
    <p:extLst>
      <p:ext uri="{BB962C8B-B14F-4D97-AF65-F5344CB8AC3E}">
        <p14:creationId xmlns:p14="http://schemas.microsoft.com/office/powerpoint/2010/main" val="254766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2" grpId="0"/>
      <p:bldP spid="15" grpId="0"/>
      <p:bldP spid="18" grpId="0"/>
      <p:bldP spid="19" grpId="0"/>
      <p:bldP spid="23" grpId="0"/>
      <p:bldP spid="24" grpId="0"/>
      <p:bldP spid="27" grpId="0"/>
      <p:bldP spid="30" grpId="0"/>
      <p:bldP spid="33" grpId="0"/>
      <p:bldP spid="34" grpId="0"/>
      <p:bldP spid="37" grpId="0"/>
      <p:bldP spid="39" grpId="0"/>
      <p:bldP spid="41" grpId="0"/>
      <p:bldP spid="44" grpId="0"/>
      <p:bldP spid="48" grpId="0"/>
      <p:bldP spid="50" grpId="0"/>
      <p:bldP spid="53" grpId="0"/>
      <p:bldP spid="55" grpId="0"/>
      <p:bldP spid="57" grpId="0"/>
      <p:bldP spid="59" grpId="0"/>
      <p:bldP spid="61" grpId="0"/>
      <p:bldP spid="63" grpId="0"/>
      <p:bldP spid="3073" grpId="0"/>
      <p:bldP spid="3076" grpId="0"/>
      <p:bldP spid="3078" grpId="0"/>
      <p:bldP spid="30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2581CD3-D1DD-B2B2-2913-B598EF483B24}"/>
              </a:ext>
            </a:extLst>
          </p:cNvPr>
          <p:cNvSpPr txBox="1"/>
          <p:nvPr/>
        </p:nvSpPr>
        <p:spPr>
          <a:xfrm>
            <a:off x="748145" y="644236"/>
            <a:ext cx="190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1 - Definições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324C805-8D52-55B4-999A-371E0B99F21B}"/>
              </a:ext>
            </a:extLst>
          </p:cNvPr>
          <p:cNvSpPr txBox="1"/>
          <p:nvPr/>
        </p:nvSpPr>
        <p:spPr>
          <a:xfrm>
            <a:off x="1104033" y="1090136"/>
            <a:ext cx="102636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Head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Mounted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 Display (HMD)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 Meta Quest 2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controles de mão do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Meta Quest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e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Leap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 Motion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constituem tecnologias relacionadas à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Realidade Virtual (VR)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 interação baseada em movimento.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2CCCC86-818A-E9AC-ECED-526F254D6FCB}"/>
              </a:ext>
            </a:extLst>
          </p:cNvPr>
          <p:cNvSpPr txBox="1"/>
          <p:nvPr/>
        </p:nvSpPr>
        <p:spPr>
          <a:xfrm>
            <a:off x="1104026" y="1962104"/>
            <a:ext cx="10263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Todos esses dispositivos são projetados para permitir a interação em ambientes de realidade virtual.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229CE55-816C-C1AB-BBA4-FDBDD9F8DBDE}"/>
              </a:ext>
            </a:extLst>
          </p:cNvPr>
          <p:cNvSpPr txBox="1"/>
          <p:nvPr/>
        </p:nvSpPr>
        <p:spPr>
          <a:xfrm>
            <a:off x="1176769" y="2500337"/>
            <a:ext cx="102636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O Meta Quest 2 e 3 possuem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HMDs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que incluem sensores para rastreamento do movimento da cabeça e, em conjunto com os controles de mão, permitem o rastreamento de movimentos manuais.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D073723-DBFD-B05F-F6E2-B25BA93B5439}"/>
              </a:ext>
            </a:extLst>
          </p:cNvPr>
          <p:cNvSpPr txBox="1"/>
          <p:nvPr/>
        </p:nvSpPr>
        <p:spPr>
          <a:xfrm>
            <a:off x="1104026" y="3394232"/>
            <a:ext cx="102636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Os controles de mão do Meta Quest são usados para capturar e transmitir os movimentos das mãos do usuário para o ambiente virtual, permitindo a interação direta com objetos e interfaces virtuais.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7DA09C6-A496-7D37-AD03-DC2F2B8A3B27}"/>
              </a:ext>
            </a:extLst>
          </p:cNvPr>
          <p:cNvSpPr txBox="1"/>
          <p:nvPr/>
        </p:nvSpPr>
        <p:spPr>
          <a:xfrm>
            <a:off x="1104025" y="4249566"/>
            <a:ext cx="102636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Leap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Motion é um dispositivo que rastreia os movimentos das mãos e dos dedos com alta precisão, permitindo interações sem a necessidade de controles físicos, utilizando apenas os gestos das mãos.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ED6E924-CA98-BCF2-5D3C-AC89608F2D7B}"/>
              </a:ext>
            </a:extLst>
          </p:cNvPr>
          <p:cNvSpPr txBox="1"/>
          <p:nvPr/>
        </p:nvSpPr>
        <p:spPr>
          <a:xfrm>
            <a:off x="1124813" y="5172896"/>
            <a:ext cx="10731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Imersão: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todos esses dispositivos visam aumentar o nível de imersão em ambientes virtuais.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139D8E0-E582-58D1-16ED-D67316190B63}"/>
              </a:ext>
            </a:extLst>
          </p:cNvPr>
          <p:cNvSpPr txBox="1"/>
          <p:nvPr/>
        </p:nvSpPr>
        <p:spPr>
          <a:xfrm>
            <a:off x="1104025" y="5658898"/>
            <a:ext cx="1026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Tecnologia Sem Fio: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todos os equipamentos podem operar de forma sem fio.</a:t>
            </a:r>
          </a:p>
        </p:txBody>
      </p:sp>
    </p:spTree>
    <p:extLst>
      <p:ext uri="{BB962C8B-B14F-4D97-AF65-F5344CB8AC3E}">
        <p14:creationId xmlns:p14="http://schemas.microsoft.com/office/powerpoint/2010/main" val="205952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16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3F7698F-A4E3-FB92-E359-F95A68F6A5DB}"/>
              </a:ext>
            </a:extLst>
          </p:cNvPr>
          <p:cNvSpPr txBox="1"/>
          <p:nvPr/>
        </p:nvSpPr>
        <p:spPr>
          <a:xfrm>
            <a:off x="516946" y="592934"/>
            <a:ext cx="3213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2.1 - Meta Quest Touch Pro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B606717-AD05-1364-D85C-E026EDE8D3B7}"/>
              </a:ext>
            </a:extLst>
          </p:cNvPr>
          <p:cNvSpPr txBox="1"/>
          <p:nvPr/>
        </p:nvSpPr>
        <p:spPr>
          <a:xfrm>
            <a:off x="830189" y="5975762"/>
            <a:ext cx="3083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- Preço: </a:t>
            </a:r>
            <a:r>
              <a:rPr lang="pt-BR" dirty="0">
                <a:solidFill>
                  <a:srgbClr val="FF0000"/>
                </a:solidFill>
              </a:rPr>
              <a:t>$249.99 dólares.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C38EBC-7C80-EAE2-A4B1-AB3C1645CC28}"/>
              </a:ext>
            </a:extLst>
          </p:cNvPr>
          <p:cNvSpPr txBox="1"/>
          <p:nvPr/>
        </p:nvSpPr>
        <p:spPr>
          <a:xfrm>
            <a:off x="4365697" y="592934"/>
            <a:ext cx="4250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Compatível com Meta Quest Pro, 2 e 3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94E9A41-60AC-66E0-2831-CB256B6D41F0}"/>
              </a:ext>
            </a:extLst>
          </p:cNvPr>
          <p:cNvSpPr txBox="1"/>
          <p:nvPr/>
        </p:nvSpPr>
        <p:spPr>
          <a:xfrm>
            <a:off x="854650" y="1009691"/>
            <a:ext cx="111340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Emparelhamento é feito pelo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app Meta Horizon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para celular, onde você pode escolher qual óculos será emparelhado;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9AF899C-C842-B7C3-43FF-3E1063EDA687}"/>
              </a:ext>
            </a:extLst>
          </p:cNvPr>
          <p:cNvSpPr txBox="1"/>
          <p:nvPr/>
        </p:nvSpPr>
        <p:spPr>
          <a:xfrm>
            <a:off x="779749" y="1703447"/>
            <a:ext cx="67120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Estes controles podem se rastrear sozinhos, o que é feito por câmeras dentro dos controles. Com isso, não é mais necessário ter contato visual com o óculos para fazer o rastreio; 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B2C71271-A1E9-BCBF-D91E-02091324075A}"/>
              </a:ext>
            </a:extLst>
          </p:cNvPr>
          <p:cNvSpPr/>
          <p:nvPr/>
        </p:nvSpPr>
        <p:spPr>
          <a:xfrm>
            <a:off x="3690287" y="708971"/>
            <a:ext cx="675410" cy="18087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D86289B-DA66-C4A7-DB70-B26DFFE0ED74}"/>
              </a:ext>
            </a:extLst>
          </p:cNvPr>
          <p:cNvSpPr txBox="1"/>
          <p:nvPr/>
        </p:nvSpPr>
        <p:spPr>
          <a:xfrm>
            <a:off x="830189" y="2929393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Dois Joysticks analógicos para navegação;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BB86595-2015-1185-80EE-7710AEECA3AB}"/>
              </a:ext>
            </a:extLst>
          </p:cNvPr>
          <p:cNvSpPr txBox="1"/>
          <p:nvPr/>
        </p:nvSpPr>
        <p:spPr>
          <a:xfrm>
            <a:off x="751176" y="3324342"/>
            <a:ext cx="67406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Botões gatilhos para interação com o ambiente (Selecionar objetos por exemplo); 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8A5C646-502D-6D6B-1BD2-C2E1EC995C93}"/>
              </a:ext>
            </a:extLst>
          </p:cNvPr>
          <p:cNvSpPr txBox="1"/>
          <p:nvPr/>
        </p:nvSpPr>
        <p:spPr>
          <a:xfrm>
            <a:off x="854650" y="3981689"/>
            <a:ext cx="6615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Botões “garra” na lateral do controle tipicamente servem para cerrar os punhos ou agarrar objetos no ambiente;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10B2097-4A77-23A2-C39B-84476A3EEBBF}"/>
              </a:ext>
            </a:extLst>
          </p:cNvPr>
          <p:cNvSpPr txBox="1"/>
          <p:nvPr/>
        </p:nvSpPr>
        <p:spPr>
          <a:xfrm>
            <a:off x="808325" y="4639036"/>
            <a:ext cx="112479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Pode ser recarregado na mesma base de carregamento do óculos Meta Quest. O controle possui pinos magnéticos que podem ser inseridos na base de carregamento; 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CE47BF3-9F50-51D8-4A79-74C0C2279CE8}"/>
              </a:ext>
            </a:extLst>
          </p:cNvPr>
          <p:cNvSpPr txBox="1"/>
          <p:nvPr/>
        </p:nvSpPr>
        <p:spPr>
          <a:xfrm>
            <a:off x="751176" y="5307399"/>
            <a:ext cx="11156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269875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Existe uma base compacta que pode ser comprada separadamente para carregar os controles e o óculos juntos; </a:t>
            </a:r>
          </a:p>
        </p:txBody>
      </p:sp>
      <p:pic>
        <p:nvPicPr>
          <p:cNvPr id="28" name="Imagem 27" descr="Uma imagem contendo Esquemático&#10;&#10;Descrição gerada automaticamente">
            <a:extLst>
              <a:ext uri="{FF2B5EF4-FFF2-40B4-BE49-F238E27FC236}">
                <a16:creationId xmlns:a16="http://schemas.microsoft.com/office/drawing/2014/main" id="{F2A989A7-11FD-D7DD-9018-1F841E1C9B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0" t="6452" r="12655" b="13699"/>
          <a:stretch/>
        </p:blipFill>
        <p:spPr>
          <a:xfrm>
            <a:off x="7853097" y="1899680"/>
            <a:ext cx="4135634" cy="2264469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8F99F407-BB2E-7E52-FBC3-D77790077799}"/>
              </a:ext>
            </a:extLst>
          </p:cNvPr>
          <p:cNvSpPr txBox="1"/>
          <p:nvPr/>
        </p:nvSpPr>
        <p:spPr>
          <a:xfrm>
            <a:off x="9385977" y="1593185"/>
            <a:ext cx="1410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Controle </a:t>
            </a:r>
          </a:p>
        </p:txBody>
      </p:sp>
    </p:spTree>
    <p:extLst>
      <p:ext uri="{BB962C8B-B14F-4D97-AF65-F5344CB8AC3E}">
        <p14:creationId xmlns:p14="http://schemas.microsoft.com/office/powerpoint/2010/main" val="144507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4" grpId="0" animBg="1"/>
      <p:bldP spid="16" grpId="0"/>
      <p:bldP spid="18" grpId="0"/>
      <p:bldP spid="20" grpId="0"/>
      <p:bldP spid="22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escuro, xícara, mesa, par&#10;&#10;Descrição gerada automaticamente">
            <a:extLst>
              <a:ext uri="{FF2B5EF4-FFF2-40B4-BE49-F238E27FC236}">
                <a16:creationId xmlns:a16="http://schemas.microsoft.com/office/drawing/2014/main" id="{49C9DFF8-663E-62AA-318B-8C1A7BDC41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" t="15743" r="6028" b="997"/>
          <a:stretch/>
        </p:blipFill>
        <p:spPr>
          <a:xfrm>
            <a:off x="415636" y="1789449"/>
            <a:ext cx="5820025" cy="302375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A5C7772-4D8F-301D-EBBF-F1107EBB0077}"/>
              </a:ext>
            </a:extLst>
          </p:cNvPr>
          <p:cNvSpPr txBox="1"/>
          <p:nvPr/>
        </p:nvSpPr>
        <p:spPr>
          <a:xfrm>
            <a:off x="2556164" y="1290842"/>
            <a:ext cx="21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Base Compacta </a:t>
            </a:r>
          </a:p>
        </p:txBody>
      </p:sp>
      <p:pic>
        <p:nvPicPr>
          <p:cNvPr id="9" name="Imagem 8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40AAE14C-59AF-0EA5-CF88-440EBF4D31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3" t="9134" r="27944" b="6838"/>
          <a:stretch/>
        </p:blipFill>
        <p:spPr>
          <a:xfrm>
            <a:off x="7737764" y="1459077"/>
            <a:ext cx="3048000" cy="393984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8B57F0B-78E8-7E36-B038-97329B163AF1}"/>
              </a:ext>
            </a:extLst>
          </p:cNvPr>
          <p:cNvSpPr txBox="1"/>
          <p:nvPr/>
        </p:nvSpPr>
        <p:spPr>
          <a:xfrm>
            <a:off x="7268440" y="1106176"/>
            <a:ext cx="372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Base Normal (</a:t>
            </a:r>
            <a:r>
              <a:rPr lang="pt-BR" dirty="0" err="1">
                <a:solidFill>
                  <a:srgbClr val="FF0000"/>
                </a:solidFill>
              </a:rPr>
              <a:t>Metaquest</a:t>
            </a:r>
            <a:r>
              <a:rPr lang="pt-BR" dirty="0">
                <a:solidFill>
                  <a:srgbClr val="FF0000"/>
                </a:solidFill>
              </a:rPr>
              <a:t> Pro)</a:t>
            </a:r>
          </a:p>
        </p:txBody>
      </p:sp>
    </p:spTree>
    <p:extLst>
      <p:ext uri="{BB962C8B-B14F-4D97-AF65-F5344CB8AC3E}">
        <p14:creationId xmlns:p14="http://schemas.microsoft.com/office/powerpoint/2010/main" val="1997887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367FB04-E475-700A-DBAD-0321D6AC6800}"/>
              </a:ext>
            </a:extLst>
          </p:cNvPr>
          <p:cNvSpPr/>
          <p:nvPr/>
        </p:nvSpPr>
        <p:spPr>
          <a:xfrm>
            <a:off x="390144" y="829056"/>
            <a:ext cx="8095488" cy="5486400"/>
          </a:xfrm>
          <a:prstGeom prst="roundRect">
            <a:avLst>
              <a:gd name="adj" fmla="val 711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Características Meta Quest 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8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 de Informação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processa as imagens em vetorial e transforma para </a:t>
            </a:r>
            <a:r>
              <a:rPr lang="pt-BR" sz="18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raster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quando tem que mostrar na tela do Headset (já que a tela é </a:t>
            </a:r>
            <a:r>
              <a:rPr lang="pt-BR" sz="18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raster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imensão da Informação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3D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Entrada (E)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Controles </a:t>
            </a:r>
            <a:r>
              <a:rPr lang="pt-BR" sz="18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touch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headset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rocesso (P)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GPU e processador de um PC por meio do cabo link ou com o hardware embutido (</a:t>
            </a:r>
            <a:r>
              <a:rPr lang="pt-BR" sz="18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Snapdragon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XR2 </a:t>
            </a:r>
            <a:r>
              <a:rPr lang="pt-BR" sz="18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2) do headset para experiências mais leves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aída (S):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 do headset (2064x2208 de resolução, com taxa de atualização de 72Hz, 80Hz, 90Hz, 120Hz), e sistema de áudio 3D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ipo de Mídia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Vídeo, Áudio (Saída) e Tato (Entrada)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8GB de DRAM (33% a mais em comparação com o Meta Quest 2)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Armazenamento de 128gb e 512gb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Preço: </a:t>
            </a:r>
            <a:r>
              <a:rPr lang="pt-B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3500 até 5000 reais</a:t>
            </a:r>
          </a:p>
        </p:txBody>
      </p:sp>
      <p:pic>
        <p:nvPicPr>
          <p:cNvPr id="4" name="Imagem 3" descr="Jogo de vídeo game com controle na mão&#10;&#10;Descrição gerada automaticamente com confiança média">
            <a:extLst>
              <a:ext uri="{FF2B5EF4-FFF2-40B4-BE49-F238E27FC236}">
                <a16:creationId xmlns:a16="http://schemas.microsoft.com/office/drawing/2014/main" id="{18264FB4-ECC7-BEFF-55E3-3B315304A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032" y="2296603"/>
            <a:ext cx="2745296" cy="205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92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71A260-7581-02CD-8D12-B4605BAF1BDE}"/>
              </a:ext>
            </a:extLst>
          </p:cNvPr>
          <p:cNvSpPr txBox="1"/>
          <p:nvPr/>
        </p:nvSpPr>
        <p:spPr>
          <a:xfrm>
            <a:off x="399185" y="501134"/>
            <a:ext cx="4630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2.2 - Meta Quest Touch Plus Controller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0151E2-79DD-8CFA-4E9D-599BB0826A0F}"/>
              </a:ext>
            </a:extLst>
          </p:cNvPr>
          <p:cNvSpPr txBox="1"/>
          <p:nvPr/>
        </p:nvSpPr>
        <p:spPr>
          <a:xfrm>
            <a:off x="688398" y="933418"/>
            <a:ext cx="4340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Compatível apenas com Meta Quest 3;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DDE2682-6BB7-6942-1927-5A0BF4E62428}"/>
              </a:ext>
            </a:extLst>
          </p:cNvPr>
          <p:cNvSpPr txBox="1"/>
          <p:nvPr/>
        </p:nvSpPr>
        <p:spPr>
          <a:xfrm>
            <a:off x="688398" y="1307214"/>
            <a:ext cx="9058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Botões gatilhos para interação com o ambiente (Selecionar objetos por exemplo);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479186D-0E3F-C60D-DD42-9B48827D8FE8}"/>
              </a:ext>
            </a:extLst>
          </p:cNvPr>
          <p:cNvSpPr txBox="1"/>
          <p:nvPr/>
        </p:nvSpPr>
        <p:spPr>
          <a:xfrm>
            <a:off x="688399" y="1690918"/>
            <a:ext cx="11042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>
              <a:buFontTx/>
              <a:buChar char="-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Botões “garra” na lateral do controle tipicamente servem para cerrar os punhos ou agarrar objetos no ambiente;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06DAB16-146B-65BE-C5D0-B7F2F5B8A673}"/>
              </a:ext>
            </a:extLst>
          </p:cNvPr>
          <p:cNvSpPr txBox="1"/>
          <p:nvPr/>
        </p:nvSpPr>
        <p:spPr>
          <a:xfrm>
            <a:off x="688398" y="2358769"/>
            <a:ext cx="77340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Emparelhamento é feito pelo app Meta Horizon para celular, onde você pode escolher qual óculos será emparelhado;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73FF5BB-0F92-7F7A-6A6B-8C63D3CD350F}"/>
              </a:ext>
            </a:extLst>
          </p:cNvPr>
          <p:cNvSpPr txBox="1"/>
          <p:nvPr/>
        </p:nvSpPr>
        <p:spPr>
          <a:xfrm>
            <a:off x="688397" y="2974823"/>
            <a:ext cx="77340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Pode ser recarregado na mesma base de carregamento do óculos Meta Quest. O controle possui pinos magnéticos que podem ser inseridos na base de carregamento;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292CF89-B23D-56A1-79A9-44311118A3B5}"/>
              </a:ext>
            </a:extLst>
          </p:cNvPr>
          <p:cNvSpPr txBox="1"/>
          <p:nvPr/>
        </p:nvSpPr>
        <p:spPr>
          <a:xfrm>
            <a:off x="688397" y="3850740"/>
            <a:ext cx="77340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Existe uma base compacta que pode ser comprada separadamente para carregar os controles e o óculos juntos;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4BA61AE-D51F-5D4F-3E2D-A10783DB167F}"/>
              </a:ext>
            </a:extLst>
          </p:cNvPr>
          <p:cNvSpPr txBox="1"/>
          <p:nvPr/>
        </p:nvSpPr>
        <p:spPr>
          <a:xfrm>
            <a:off x="688396" y="4514207"/>
            <a:ext cx="77340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O diferencial deste controle é na sensação, utilizando a funcionalidade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TruTouch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melhora a experiência do tato do usuário ao interagir com os objetos na realidade virtual pelo uso de sensores nos botões;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E2B019E-9D38-1F77-0487-A52F92F13D4D}"/>
              </a:ext>
            </a:extLst>
          </p:cNvPr>
          <p:cNvSpPr txBox="1"/>
          <p:nvPr/>
        </p:nvSpPr>
        <p:spPr>
          <a:xfrm>
            <a:off x="781917" y="5415759"/>
            <a:ext cx="8653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Para o tracking, este controle não faz mais uso do anel no controle anterior;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0DC18A7-CA0E-481F-3EF9-270BAC5403EE}"/>
              </a:ext>
            </a:extLst>
          </p:cNvPr>
          <p:cNvSpPr txBox="1"/>
          <p:nvPr/>
        </p:nvSpPr>
        <p:spPr>
          <a:xfrm>
            <a:off x="781917" y="5839750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- Preço: </a:t>
            </a:r>
            <a:r>
              <a:rPr lang="pt-BR" dirty="0">
                <a:solidFill>
                  <a:srgbClr val="FF0000"/>
                </a:solidFill>
              </a:rPr>
              <a:t>$74.99 dólares.</a:t>
            </a:r>
          </a:p>
        </p:txBody>
      </p:sp>
      <p:pic>
        <p:nvPicPr>
          <p:cNvPr id="25" name="Imagem 24" descr="Mouse preto sobre fundo branco&#10;&#10;Descrição gerada automaticamente com confiança baixa">
            <a:extLst>
              <a:ext uri="{FF2B5EF4-FFF2-40B4-BE49-F238E27FC236}">
                <a16:creationId xmlns:a16="http://schemas.microsoft.com/office/drawing/2014/main" id="{B3FA25B6-C503-68F3-E66C-8709BE75B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592" y="2408332"/>
            <a:ext cx="3389408" cy="329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6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7" grpId="0"/>
      <p:bldP spid="19" grpId="0"/>
      <p:bldP spid="21" grpId="0"/>
      <p:bldP spid="23" grpId="0"/>
    </p:bldLst>
  </p:timing>
</p:sld>
</file>

<file path=ppt/theme/theme1.xml><?xml version="1.0" encoding="utf-8"?>
<a:theme xmlns:a="http://schemas.openxmlformats.org/drawing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1716</TotalTime>
  <Words>1896</Words>
  <Application>Microsoft Office PowerPoint</Application>
  <DocSecurity>0</DocSecurity>
  <PresentationFormat>Widescreen</PresentationFormat>
  <Paragraphs>137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Impact</vt:lpstr>
      <vt:lpstr>Blank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Mattedi</dc:creator>
  <cp:keywords/>
  <dc:description/>
  <cp:lastModifiedBy>Marcos Antonio Mattedi</cp:lastModifiedBy>
  <cp:revision>18</cp:revision>
  <dcterms:created xsi:type="dcterms:W3CDTF">2012-12-03T06:56:55Z</dcterms:created>
  <dcterms:modified xsi:type="dcterms:W3CDTF">2024-09-03T14:21:25Z</dcterms:modified>
  <cp:category/>
  <dc:identifier/>
  <cp:contentStatus/>
  <dc:language/>
  <cp:version/>
</cp:coreProperties>
</file>