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7" r:id="rId2"/>
    <p:sldId id="1017" r:id="rId3"/>
    <p:sldId id="1019" r:id="rId4"/>
    <p:sldId id="1018" r:id="rId5"/>
    <p:sldId id="1022" r:id="rId6"/>
    <p:sldId id="1020" r:id="rId7"/>
    <p:sldId id="1023" r:id="rId8"/>
    <p:sldId id="1021" r:id="rId9"/>
    <p:sldId id="1024" r:id="rId10"/>
    <p:sldId id="1025" r:id="rId11"/>
    <p:sldId id="1026" r:id="rId12"/>
    <p:sldId id="102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598DA-8453-A600-81CE-C668AAB1D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6626F-8651-EFA6-3283-33A76D5C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00E2A-B6BB-CD35-BFBF-4FCD5E32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E58F7-9DF3-D093-D578-92E67F1E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7284E0-1D5B-9241-5660-99ACBAA3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6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C0BF8-0084-E6D4-BB99-C97BD6A9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59E188-E503-A1D3-07B9-A4CA03E44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56B10B-20AC-7312-6B0A-72B799A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A75BA9-51C5-ED53-953B-0322831E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3E3030-DECB-72E8-7FBD-FA233E16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2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2B65B6-D28E-7066-660A-948D6566F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11F0C8-1EE9-4FAB-A28E-EE2E5286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D37660-96D3-EAFE-435F-7791C772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7466B-A8F5-DCD5-AF67-FBAC0DC1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26D74-B4DC-63DF-C8D2-98C23BC3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87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E3A83-623B-79F9-A1E8-8695B3C1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78AE5-31C6-DF7B-AC0F-BC61D4DD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76490-AD4B-F0ED-BEC7-D80EA7A1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359DC1-5B34-438D-4B1E-9460B77F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2133B-C0D0-9163-E672-833F58FA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0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95C84-9A63-5418-AE15-3A31B55B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27B6A-9B90-1E60-B37D-12E2E2565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4C152-5844-8589-EE9F-76960201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8475D-9258-DF24-8496-3671E8C2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57EE6-F7E2-0DC1-7688-76AD11AF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16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AC0A7-ADB9-59B8-EABD-070AF112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A06AF-8B3C-8F56-B309-C2322E49B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2C3B00-06E3-8D13-AD30-D9F073E3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8412F-3BD8-AFEC-4E06-0BBB0C0E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8DBBBC-68CD-3AF2-FB6C-7C8E5F4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B1299B-A144-92E1-A470-BC986544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6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51F12-E017-2C83-AFD4-FFDE2CA9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9F3703-43A3-5AF3-3AC1-A4717D911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6CE8A0-AFFD-045B-CC15-B2F12094E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191206-82CA-A901-4000-071207316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02B3FC-1FAA-1275-B0C5-ABE8E7B51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650EEB-1BD0-47BF-CBDF-9843680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BD6597-BCA0-784A-8B54-AF32C4DB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8AE280-47FB-7176-6746-554A3BAD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71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4F131-C4FF-547B-A607-FF070745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151533-7879-535E-4333-355B307F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9E463A-E612-D2AC-3B74-9BAD7E2D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F2ACC0-CE14-3CCC-3C65-FC64CC10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60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8C1D39-6162-4F5D-2601-87936491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D6DF97-4221-6625-0DBF-0E86CB18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A4328B-0387-68D0-B19B-0BA3EF9C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8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F81B4-F35D-BA3F-7F7A-39E18D37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611FF-CF0D-A547-8DFC-116F04BA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89458-7F10-0A70-186F-65D9598EE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87B45E-DCBC-0147-0ACC-9D769ED1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61334D-9AA5-4FA5-FE7A-EDF8F88E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9B9254-E04A-44D0-7703-990F4639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7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EFFF6-5FDC-8E5E-440B-F3F01020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66DBF2-A8C9-EF94-0C31-BCAEB9B1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0CA433-C623-B7EB-A1AF-D16FF091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BFEFFE-A660-28E6-DC60-415392C3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BA2DE-848E-45B1-8DCB-977DC28A7D12}" type="datetimeFigureOut">
              <a:rPr lang="pt-BR" smtClean="0"/>
              <a:t>29/05/2024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0A3215-AEAD-1F97-3024-138D9960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8C35ED-679A-D6BD-F89B-E7966506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BC94-287B-44BB-9C25-D7DADBAD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7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45D960A-E510-E58B-E16D-3237E3D80772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Computação Gráfica – 2024/01</a:t>
            </a:r>
          </a:p>
        </p:txBody>
      </p:sp>
    </p:spTree>
    <p:extLst>
      <p:ext uri="{BB962C8B-B14F-4D97-AF65-F5344CB8AC3E}">
        <p14:creationId xmlns:p14="http://schemas.microsoft.com/office/powerpoint/2010/main" val="151301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B0030FC-68E1-E5F2-C9B1-41CE5D4797C4}"/>
              </a:ext>
            </a:extLst>
          </p:cNvPr>
          <p:cNvSpPr txBox="1"/>
          <p:nvPr/>
        </p:nvSpPr>
        <p:spPr>
          <a:xfrm>
            <a:off x="716971" y="716973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Universidade Regional de Blumenau</a:t>
            </a:r>
          </a:p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Cetro de Ciências Exatas e Naturais</a:t>
            </a:r>
          </a:p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Curso de Ciências da Computação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38B5FE-A8ED-1E91-FC8D-72EF02871464}"/>
              </a:ext>
            </a:extLst>
          </p:cNvPr>
          <p:cNvSpPr txBox="1"/>
          <p:nvPr/>
        </p:nvSpPr>
        <p:spPr>
          <a:xfrm>
            <a:off x="716971" y="1773383"/>
            <a:ext cx="4260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Disciplina: Computação Gráfica</a:t>
            </a:r>
          </a:p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Professor: Dalton Reis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521DD5-785F-1508-B0FB-7D4896810895}"/>
              </a:ext>
            </a:extLst>
          </p:cNvPr>
          <p:cNvSpPr txBox="1"/>
          <p:nvPr/>
        </p:nvSpPr>
        <p:spPr>
          <a:xfrm>
            <a:off x="3169228" y="2921168"/>
            <a:ext cx="6334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EXERCÍCIO 1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7AEE67-D7F0-69AB-1CA9-87BD10626768}"/>
              </a:ext>
            </a:extLst>
          </p:cNvPr>
          <p:cNvSpPr txBox="1"/>
          <p:nvPr/>
        </p:nvSpPr>
        <p:spPr>
          <a:xfrm>
            <a:off x="8569035" y="4393077"/>
            <a:ext cx="298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Aluno: Marcos Mattedi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7E1F20-EF5D-8F41-D608-2E0D3A3B8E83}"/>
              </a:ext>
            </a:extLst>
          </p:cNvPr>
          <p:cNvSpPr txBox="1"/>
          <p:nvPr/>
        </p:nvSpPr>
        <p:spPr>
          <a:xfrm>
            <a:off x="4937413" y="5956361"/>
            <a:ext cx="298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Blumenau, abril de 2024.</a:t>
            </a:r>
          </a:p>
        </p:txBody>
      </p:sp>
    </p:spTree>
    <p:extLst>
      <p:ext uri="{BB962C8B-B14F-4D97-AF65-F5344CB8AC3E}">
        <p14:creationId xmlns:p14="http://schemas.microsoft.com/office/powerpoint/2010/main" val="371809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D74DE2-ABF9-6A8F-1346-89611271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9" y="170687"/>
            <a:ext cx="2834863" cy="28289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AD6512-8BC6-6EB4-CD7C-5F8FCCDE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79" y="2999656"/>
            <a:ext cx="2844742" cy="22778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B412EA-6566-A117-9E86-C685691E4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79" y="5277487"/>
            <a:ext cx="2068068" cy="15121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7652C63-8B98-688D-02C9-7041F48E299C}"/>
              </a:ext>
            </a:extLst>
          </p:cNvPr>
          <p:cNvSpPr txBox="1"/>
          <p:nvPr/>
        </p:nvSpPr>
        <p:spPr>
          <a:xfrm>
            <a:off x="3393427" y="278603"/>
            <a:ext cx="86055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Construtor de </a:t>
            </a:r>
            <a:r>
              <a:rPr lang="pt-BR" sz="1000" dirty="0" err="1">
                <a:solidFill>
                  <a:srgbClr val="FF0000"/>
                </a:solidFill>
              </a:rPr>
              <a:t>Spline</a:t>
            </a:r>
            <a:r>
              <a:rPr lang="pt-BR" sz="1000" dirty="0">
                <a:solidFill>
                  <a:srgbClr val="FF0000"/>
                </a:solidFill>
              </a:rPr>
              <a:t>: 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O construtor aceita um objeto pai (Objeto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paiRef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), um rótulo por referência (char _rotulo), e quatro pontos (Ponto4D pto1, pto2, pto3, pto4). Esses pontos são usados para calcular os pontos da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inicial através do método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calculaSpline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. 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é definida com o tipo de primitiva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PrimitiveType.LineStrip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, que instrui o OpenGL a conectar cada par de pontos consecutivos com uma linha. O resultado é armazenado na lista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e os pontos são adicionados ao objeto para renderização.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69EC6B-37F8-216D-F99F-6162D9713A19}"/>
              </a:ext>
            </a:extLst>
          </p:cNvPr>
          <p:cNvSpPr txBox="1"/>
          <p:nvPr/>
        </p:nvSpPr>
        <p:spPr>
          <a:xfrm>
            <a:off x="3434079" y="1117660"/>
            <a:ext cx="84429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Métodos para Manipulação de Pontos</a:t>
            </a:r>
          </a:p>
          <a:p>
            <a:pPr algn="just"/>
            <a:r>
              <a:rPr lang="pt-BR" sz="1000" dirty="0" err="1">
                <a:solidFill>
                  <a:srgbClr val="FF0000"/>
                </a:solidFill>
              </a:rPr>
              <a:t>diminuiPontos</a:t>
            </a:r>
            <a:r>
              <a:rPr lang="pt-BR" sz="1000" dirty="0">
                <a:solidFill>
                  <a:srgbClr val="FF0000"/>
                </a:solidFill>
              </a:rPr>
              <a:t> e </a:t>
            </a:r>
            <a:r>
              <a:rPr lang="pt-BR" sz="1000" dirty="0" err="1">
                <a:solidFill>
                  <a:srgbClr val="FF0000"/>
                </a:solidFill>
              </a:rPr>
              <a:t>aumentaPontos</a:t>
            </a:r>
            <a:r>
              <a:rPr lang="pt-BR" sz="1000" dirty="0">
                <a:solidFill>
                  <a:srgbClr val="FF0000"/>
                </a:solidFill>
              </a:rPr>
              <a:t>: 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Estes métodos ajustam os limites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iMin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e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iMax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, que controlam quantos pontos intermediários são calculados para 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. O método </a:t>
            </a:r>
            <a:r>
              <a:rPr lang="pt-BR" sz="1000" dirty="0" err="1">
                <a:solidFill>
                  <a:srgbClr val="FF0000"/>
                </a:solidFill>
              </a:rPr>
              <a:t>diminuiPontos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aumenta esses limites para reduzir a quantidade de pontos intermediários, enquanto </a:t>
            </a:r>
            <a:r>
              <a:rPr lang="pt-BR" sz="1000" dirty="0" err="1">
                <a:solidFill>
                  <a:srgbClr val="FF0000"/>
                </a:solidFill>
              </a:rPr>
              <a:t>aumentaPontos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os diminui para aumentar a quantidade de pontos. Em ambos os casos, os pontos da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são recalculados e atualizados.</a:t>
            </a:r>
          </a:p>
          <a:p>
            <a:pPr algn="just"/>
            <a:r>
              <a:rPr lang="pt-BR" sz="1000" dirty="0" err="1">
                <a:solidFill>
                  <a:srgbClr val="FF0000"/>
                </a:solidFill>
              </a:rPr>
              <a:t>mudaPontos</a:t>
            </a:r>
            <a:r>
              <a:rPr lang="pt-BR" sz="1000" dirty="0">
                <a:solidFill>
                  <a:srgbClr val="FF0000"/>
                </a:solidFill>
              </a:rPr>
              <a:t>: 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Este método permite alterar os pontos de controle da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. Ele recalcula 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com os novos pontos de controle fornecidos e atualiza a lista de pontos no objeto.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C1312E-C3A5-ECE5-F959-A0B8F6210FE5}"/>
              </a:ext>
            </a:extLst>
          </p:cNvPr>
          <p:cNvSpPr txBox="1"/>
          <p:nvPr/>
        </p:nvSpPr>
        <p:spPr>
          <a:xfrm>
            <a:off x="3434079" y="2183315"/>
            <a:ext cx="84528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Cálculo da </a:t>
            </a:r>
            <a:r>
              <a:rPr lang="pt-BR" sz="1000" dirty="0" err="1">
                <a:solidFill>
                  <a:srgbClr val="FF0000"/>
                </a:solidFill>
              </a:rPr>
              <a:t>Spline</a:t>
            </a:r>
            <a:endParaRPr lang="pt-BR" sz="1000" dirty="0">
              <a:solidFill>
                <a:srgbClr val="FF0000"/>
              </a:solidFill>
            </a:endParaRPr>
          </a:p>
          <a:p>
            <a:pPr algn="just"/>
            <a:r>
              <a:rPr lang="pt-BR" sz="1000" dirty="0" err="1">
                <a:solidFill>
                  <a:srgbClr val="FF0000"/>
                </a:solidFill>
              </a:rPr>
              <a:t>calculaSpline</a:t>
            </a:r>
            <a:r>
              <a:rPr lang="pt-BR" sz="1000" dirty="0">
                <a:solidFill>
                  <a:srgbClr val="FF0000"/>
                </a:solidFill>
              </a:rPr>
              <a:t>: 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Este é um método crucial que calcula os pontos da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com base em quatro pontos de controle. Ele utiliza um método de interpolação (possivelmente uma forma simplificada de interpolação cúbica ou de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Bézier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) para calcular novos pontos da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entre pto1 e pto4. O cálculo é realizado ao iterar entre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iMin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e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iMax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para determinar os pontos intermediários com base nos valores paramétricos de t. Esse processo gera um conjunto suave de pontos que formam a curva da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0AC72A-E148-E5DE-27EB-F71B3BD039B1}"/>
              </a:ext>
            </a:extLst>
          </p:cNvPr>
          <p:cNvSpPr txBox="1"/>
          <p:nvPr/>
        </p:nvSpPr>
        <p:spPr>
          <a:xfrm>
            <a:off x="3434078" y="2999656"/>
            <a:ext cx="84528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Atualizações e Renderização</a:t>
            </a:r>
          </a:p>
          <a:p>
            <a:pPr algn="just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Atualizar: Chama o método da classe base para fazer qualquer atualização necessária depois que os pontos são modificados ou inicialmente configurados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D234166-A42A-545F-F182-40B2B771A672}"/>
              </a:ext>
            </a:extLst>
          </p:cNvPr>
          <p:cNvSpPr txBox="1"/>
          <p:nvPr/>
        </p:nvSpPr>
        <p:spPr>
          <a:xfrm>
            <a:off x="3393427" y="3584431"/>
            <a:ext cx="85242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Depuração Condicional</a:t>
            </a:r>
          </a:p>
          <a:p>
            <a:pPr algn="just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Bloco #if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: Dentro deste bloco, há uma sobrecarga do método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ToString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(), que é usada para fornecer uma representação em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do objeto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Spline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. Esse método só é compilado se o símbolo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estiver definido, permitindo que detalhes internos do objeto sejam impressos para fins de depuração.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1132355-77BD-125B-EA7D-7927807E4C30}"/>
              </a:ext>
            </a:extLst>
          </p:cNvPr>
          <p:cNvCxnSpPr/>
          <p:nvPr/>
        </p:nvCxnSpPr>
        <p:spPr>
          <a:xfrm flipV="1">
            <a:off x="1995055" y="453457"/>
            <a:ext cx="1471352" cy="871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D6203C6-AB3F-5E58-7E1F-1DF33DEC5069}"/>
              </a:ext>
            </a:extLst>
          </p:cNvPr>
          <p:cNvCxnSpPr>
            <a:cxnSpLocks/>
          </p:cNvCxnSpPr>
          <p:nvPr/>
        </p:nvCxnSpPr>
        <p:spPr>
          <a:xfrm flipV="1">
            <a:off x="2531019" y="1277257"/>
            <a:ext cx="976040" cy="914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AAFC862-42D8-17ED-E545-94843BBF856C}"/>
              </a:ext>
            </a:extLst>
          </p:cNvPr>
          <p:cNvCxnSpPr>
            <a:cxnSpLocks/>
          </p:cNvCxnSpPr>
          <p:nvPr/>
        </p:nvCxnSpPr>
        <p:spPr>
          <a:xfrm flipV="1">
            <a:off x="2978387" y="2376040"/>
            <a:ext cx="528672" cy="1531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9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021F1B6-1E9F-3649-7248-9AFB5BE139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79" y="1767840"/>
            <a:ext cx="11317517" cy="197093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C175ACA-85CD-15EC-BEEF-D3FAD195F393}"/>
              </a:ext>
            </a:extLst>
          </p:cNvPr>
          <p:cNvSpPr txBox="1"/>
          <p:nvPr/>
        </p:nvSpPr>
        <p:spPr>
          <a:xfrm>
            <a:off x="4902744" y="1014504"/>
            <a:ext cx="187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UML -&gt;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Joy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8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FAC91C-836F-9871-245C-5A545DB2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13" y="519347"/>
            <a:ext cx="5218231" cy="31775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63591DF-95DC-C6EC-EABF-24DD1787F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13" y="3696929"/>
            <a:ext cx="4286780" cy="30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4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434437-6D00-8A18-2313-2AA927D86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6" t="30567" r="21391" b="28466"/>
          <a:stretch/>
        </p:blipFill>
        <p:spPr>
          <a:xfrm rot="5400000">
            <a:off x="949491" y="3619843"/>
            <a:ext cx="788215" cy="24540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64C894-F3C7-CF2A-F9AB-0F34E4070A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219" y="4051091"/>
            <a:ext cx="574944" cy="239560"/>
          </a:xfrm>
          <a:prstGeom prst="rect">
            <a:avLst/>
          </a:prstGeom>
        </p:spPr>
      </p:pic>
      <p:sp>
        <p:nvSpPr>
          <p:cNvPr id="4" name="Chave Direita 3">
            <a:extLst>
              <a:ext uri="{FF2B5EF4-FFF2-40B4-BE49-F238E27FC236}">
                <a16:creationId xmlns:a16="http://schemas.microsoft.com/office/drawing/2014/main" id="{CDBC72B7-A4B8-0FC4-9128-24D82494B40E}"/>
              </a:ext>
            </a:extLst>
          </p:cNvPr>
          <p:cNvSpPr/>
          <p:nvPr/>
        </p:nvSpPr>
        <p:spPr>
          <a:xfrm>
            <a:off x="848824" y="3205674"/>
            <a:ext cx="347346" cy="1164828"/>
          </a:xfrm>
          <a:prstGeom prst="rightBrace">
            <a:avLst>
              <a:gd name="adj1" fmla="val 16666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BE2BDF-EFD9-EABB-759D-6EC7619F43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8405" y="3261473"/>
            <a:ext cx="1066800" cy="10668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1A914ED-277F-C21D-3D15-F472CB4044C1}"/>
              </a:ext>
            </a:extLst>
          </p:cNvPr>
          <p:cNvCxnSpPr>
            <a:cxnSpLocks/>
          </p:cNvCxnSpPr>
          <p:nvPr/>
        </p:nvCxnSpPr>
        <p:spPr>
          <a:xfrm>
            <a:off x="2601735" y="3788088"/>
            <a:ext cx="4286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EF49170F-BDC1-81BF-8216-F623AB032F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0905" y="3495961"/>
            <a:ext cx="597824" cy="597824"/>
          </a:xfrm>
          <a:prstGeom prst="rect">
            <a:avLst/>
          </a:prstGeom>
        </p:spPr>
      </p:pic>
      <p:sp>
        <p:nvSpPr>
          <p:cNvPr id="10" name="Chave Direita 9">
            <a:extLst>
              <a:ext uri="{FF2B5EF4-FFF2-40B4-BE49-F238E27FC236}">
                <a16:creationId xmlns:a16="http://schemas.microsoft.com/office/drawing/2014/main" id="{1DBADEFC-278E-FB75-D4BD-C1720B8F10D1}"/>
              </a:ext>
            </a:extLst>
          </p:cNvPr>
          <p:cNvSpPr/>
          <p:nvPr/>
        </p:nvSpPr>
        <p:spPr>
          <a:xfrm rot="10800000">
            <a:off x="4206211" y="3221064"/>
            <a:ext cx="347346" cy="1164828"/>
          </a:xfrm>
          <a:prstGeom prst="rightBrace">
            <a:avLst>
              <a:gd name="adj1" fmla="val 16666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4AF0374-73AB-B1FE-1066-A5A067364E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340" t="14216" r="29212" b="15501"/>
          <a:stretch/>
        </p:blipFill>
        <p:spPr>
          <a:xfrm>
            <a:off x="4549429" y="3026129"/>
            <a:ext cx="424543" cy="41204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11A915-805A-63E1-65C0-55E755F91612}"/>
              </a:ext>
            </a:extLst>
          </p:cNvPr>
          <p:cNvSpPr txBox="1"/>
          <p:nvPr/>
        </p:nvSpPr>
        <p:spPr>
          <a:xfrm>
            <a:off x="3565247" y="3664978"/>
            <a:ext cx="778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75000"/>
                  </a:schemeClr>
                </a:solidFill>
              </a:rPr>
              <a:t>Classes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A23E3FD-37EA-6044-4130-A5B656CE80F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09270" y="4105295"/>
            <a:ext cx="550464" cy="550464"/>
          </a:xfrm>
          <a:prstGeom prst="rect">
            <a:avLst/>
          </a:prstGeom>
        </p:spPr>
      </p:pic>
      <p:sp>
        <p:nvSpPr>
          <p:cNvPr id="14" name="Chave Direita 13">
            <a:extLst>
              <a:ext uri="{FF2B5EF4-FFF2-40B4-BE49-F238E27FC236}">
                <a16:creationId xmlns:a16="http://schemas.microsoft.com/office/drawing/2014/main" id="{81F05A36-4719-936A-B58A-24E7B623EDC1}"/>
              </a:ext>
            </a:extLst>
          </p:cNvPr>
          <p:cNvSpPr/>
          <p:nvPr/>
        </p:nvSpPr>
        <p:spPr>
          <a:xfrm>
            <a:off x="5003374" y="3215699"/>
            <a:ext cx="347346" cy="1164828"/>
          </a:xfrm>
          <a:prstGeom prst="rightBrace">
            <a:avLst>
              <a:gd name="adj1" fmla="val 16666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Processo Alternativo 14">
            <a:extLst>
              <a:ext uri="{FF2B5EF4-FFF2-40B4-BE49-F238E27FC236}">
                <a16:creationId xmlns:a16="http://schemas.microsoft.com/office/drawing/2014/main" id="{5CB0380E-E18A-DB3F-A725-A71A5CBA2F04}"/>
              </a:ext>
            </a:extLst>
          </p:cNvPr>
          <p:cNvSpPr/>
          <p:nvPr/>
        </p:nvSpPr>
        <p:spPr>
          <a:xfrm>
            <a:off x="297001" y="2267597"/>
            <a:ext cx="1120775" cy="16621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Bibliotecas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891DD89F-39DB-AFDD-C51F-5EFBB6356701}"/>
              </a:ext>
            </a:extLst>
          </p:cNvPr>
          <p:cNvSpPr/>
          <p:nvPr/>
        </p:nvSpPr>
        <p:spPr>
          <a:xfrm>
            <a:off x="1591449" y="2267597"/>
            <a:ext cx="1120775" cy="16621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Linguagem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DED26005-6686-95A9-8F8E-8ECD6CA8F7D5}"/>
              </a:ext>
            </a:extLst>
          </p:cNvPr>
          <p:cNvSpPr/>
          <p:nvPr/>
        </p:nvSpPr>
        <p:spPr>
          <a:xfrm>
            <a:off x="2909055" y="2267597"/>
            <a:ext cx="1120775" cy="16621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IDE</a:t>
            </a: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169750DE-4BF1-4123-0AAF-C1F1621A6D26}"/>
              </a:ext>
            </a:extLst>
          </p:cNvPr>
          <p:cNvSpPr/>
          <p:nvPr/>
        </p:nvSpPr>
        <p:spPr>
          <a:xfrm>
            <a:off x="4229945" y="2264649"/>
            <a:ext cx="1120775" cy="16621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Classes</a:t>
            </a:r>
          </a:p>
        </p:txBody>
      </p:sp>
      <p:sp>
        <p:nvSpPr>
          <p:cNvPr id="20" name="Chave Direita 19">
            <a:extLst>
              <a:ext uri="{FF2B5EF4-FFF2-40B4-BE49-F238E27FC236}">
                <a16:creationId xmlns:a16="http://schemas.microsoft.com/office/drawing/2014/main" id="{76225EA9-0C3D-301F-5F50-2BE9DDD34A1A}"/>
              </a:ext>
            </a:extLst>
          </p:cNvPr>
          <p:cNvSpPr/>
          <p:nvPr/>
        </p:nvSpPr>
        <p:spPr>
          <a:xfrm rot="10800000">
            <a:off x="5337372" y="1122025"/>
            <a:ext cx="347346" cy="5345695"/>
          </a:xfrm>
          <a:prstGeom prst="rightBrace">
            <a:avLst>
              <a:gd name="adj1" fmla="val 16666"/>
              <a:gd name="adj2" fmla="val 50000"/>
            </a:avLst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BBEA20E7-0B18-3318-68A3-D4F9F75D5CD7}"/>
              </a:ext>
            </a:extLst>
          </p:cNvPr>
          <p:cNvSpPr/>
          <p:nvPr/>
        </p:nvSpPr>
        <p:spPr>
          <a:xfrm>
            <a:off x="779827" y="2427934"/>
            <a:ext cx="155122" cy="24492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1B39069A-9BCA-261C-10E1-0EC855C0E1F5}"/>
              </a:ext>
            </a:extLst>
          </p:cNvPr>
          <p:cNvSpPr/>
          <p:nvPr/>
        </p:nvSpPr>
        <p:spPr>
          <a:xfrm>
            <a:off x="2065216" y="2427934"/>
            <a:ext cx="155122" cy="24492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8EEAA613-1421-E0BF-655C-80830E81DD2C}"/>
              </a:ext>
            </a:extLst>
          </p:cNvPr>
          <p:cNvSpPr/>
          <p:nvPr/>
        </p:nvSpPr>
        <p:spPr>
          <a:xfrm>
            <a:off x="3366174" y="2436012"/>
            <a:ext cx="155122" cy="24492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867C7913-DD7C-73EA-E3B1-8B90ABCAE777}"/>
              </a:ext>
            </a:extLst>
          </p:cNvPr>
          <p:cNvSpPr/>
          <p:nvPr/>
        </p:nvSpPr>
        <p:spPr>
          <a:xfrm>
            <a:off x="4670849" y="2436012"/>
            <a:ext cx="155122" cy="244928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0385399-82D0-4277-D2BA-20D6D2DAA7CE}"/>
              </a:ext>
            </a:extLst>
          </p:cNvPr>
          <p:cNvSpPr/>
          <p:nvPr/>
        </p:nvSpPr>
        <p:spPr>
          <a:xfrm>
            <a:off x="5496740" y="1335755"/>
            <a:ext cx="930546" cy="3673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Circulo</a:t>
            </a: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5CF614B-A70F-9E2D-310F-E5CFF6133DCB}"/>
              </a:ext>
            </a:extLst>
          </p:cNvPr>
          <p:cNvSpPr/>
          <p:nvPr/>
        </p:nvSpPr>
        <p:spPr>
          <a:xfrm>
            <a:off x="5523430" y="2687129"/>
            <a:ext cx="903855" cy="3673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Retângulo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77B348A6-2309-42C6-6C33-90B834D2CF2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1156" y="857250"/>
            <a:ext cx="4557850" cy="129812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8C5D01A-8C08-1AEE-C9CE-146894448F7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0151" y="2212842"/>
            <a:ext cx="4610829" cy="114412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8325813-42A2-EF6C-9842-5CABB72711D7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6413" y="3429000"/>
            <a:ext cx="3316475" cy="1206218"/>
          </a:xfrm>
          <a:prstGeom prst="rect">
            <a:avLst/>
          </a:prstGeom>
        </p:spPr>
      </p:pic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2B055F4C-9057-0F55-D1BD-507C0C1DA629}"/>
              </a:ext>
            </a:extLst>
          </p:cNvPr>
          <p:cNvSpPr/>
          <p:nvPr/>
        </p:nvSpPr>
        <p:spPr>
          <a:xfrm>
            <a:off x="5525333" y="3803478"/>
            <a:ext cx="839064" cy="3673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/>
              <a:t>Palito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0F808D80-0706-C773-B222-78EE11E3226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4562" y="4655759"/>
            <a:ext cx="4291037" cy="849819"/>
          </a:xfrm>
          <a:prstGeom prst="rect">
            <a:avLst/>
          </a:prstGeom>
        </p:spPr>
      </p:pic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84C07B11-FD9A-F918-1C54-E8F87C4B6B7C}"/>
              </a:ext>
            </a:extLst>
          </p:cNvPr>
          <p:cNvSpPr/>
          <p:nvPr/>
        </p:nvSpPr>
        <p:spPr>
          <a:xfrm>
            <a:off x="5523431" y="4951902"/>
            <a:ext cx="839064" cy="3673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err="1"/>
              <a:t>Spline</a:t>
            </a:r>
            <a:endParaRPr lang="pt-BR" sz="1000" b="1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CE4CEB96-0D04-6B93-2DB7-DA79BF2BB33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0151" y="5599064"/>
            <a:ext cx="4988019" cy="868657"/>
          </a:xfrm>
          <a:prstGeom prst="rect">
            <a:avLst/>
          </a:prstGeom>
        </p:spPr>
      </p:pic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97471047-A601-A7AA-45F9-942ED42C6963}"/>
              </a:ext>
            </a:extLst>
          </p:cNvPr>
          <p:cNvSpPr/>
          <p:nvPr/>
        </p:nvSpPr>
        <p:spPr>
          <a:xfrm>
            <a:off x="5542481" y="5891620"/>
            <a:ext cx="839064" cy="3673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err="1"/>
              <a:t>Joy</a:t>
            </a:r>
            <a:endParaRPr lang="pt-BR" sz="1000" b="1" dirty="0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EA9BA3D9-2E5A-6F33-1C1E-8F1FAC01E7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43349" y="3471137"/>
            <a:ext cx="440832" cy="7530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5A99DD1-101B-BD64-4FF4-01561F88F62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551" y="3675093"/>
            <a:ext cx="536612" cy="239559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E73DAD6-598D-F238-8668-B2560074EAB2}"/>
              </a:ext>
            </a:extLst>
          </p:cNvPr>
          <p:cNvCxnSpPr>
            <a:cxnSpLocks/>
          </p:cNvCxnSpPr>
          <p:nvPr/>
        </p:nvCxnSpPr>
        <p:spPr>
          <a:xfrm>
            <a:off x="1466301" y="3788088"/>
            <a:ext cx="4286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492001B2-7D19-19A9-7BED-40D59EA36CC4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975" y="3312503"/>
            <a:ext cx="465463" cy="2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792F974-5419-4C58-196D-4037E722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7" y="1393345"/>
            <a:ext cx="11478962" cy="326874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3CEFED0-3807-8794-2EB9-969896A10BA1}"/>
              </a:ext>
            </a:extLst>
          </p:cNvPr>
          <p:cNvSpPr txBox="1"/>
          <p:nvPr/>
        </p:nvSpPr>
        <p:spPr>
          <a:xfrm>
            <a:off x="4748483" y="1024013"/>
            <a:ext cx="187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UML -&gt; Circulo</a:t>
            </a:r>
          </a:p>
        </p:txBody>
      </p:sp>
    </p:spTree>
    <p:extLst>
      <p:ext uri="{BB962C8B-B14F-4D97-AF65-F5344CB8AC3E}">
        <p14:creationId xmlns:p14="http://schemas.microsoft.com/office/powerpoint/2010/main" val="345468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74519870-BF83-6807-221B-18A32BB9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3" y="975859"/>
            <a:ext cx="4831719" cy="4906282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DE137E-CE63-1A0A-55D8-5B5B723EA2DB}"/>
              </a:ext>
            </a:extLst>
          </p:cNvPr>
          <p:cNvSpPr txBox="1"/>
          <p:nvPr/>
        </p:nvSpPr>
        <p:spPr>
          <a:xfrm>
            <a:off x="5226423" y="575749"/>
            <a:ext cx="6723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 err="1">
                <a:solidFill>
                  <a:srgbClr val="FF0000"/>
                </a:solidFill>
              </a:rPr>
              <a:t>Namespace</a:t>
            </a:r>
            <a:r>
              <a:rPr lang="pt-BR" sz="1000" dirty="0">
                <a:solidFill>
                  <a:srgbClr val="FF0000"/>
                </a:solidFill>
              </a:rPr>
              <a:t> </a:t>
            </a:r>
            <a:r>
              <a:rPr lang="pt-BR" sz="1000" dirty="0" err="1">
                <a:solidFill>
                  <a:srgbClr val="FF0000"/>
                </a:solidFill>
              </a:rPr>
              <a:t>gcgcg</a:t>
            </a:r>
            <a:r>
              <a:rPr lang="pt-BR" sz="1000" dirty="0">
                <a:solidFill>
                  <a:srgbClr val="FF0000"/>
                </a:solidFill>
              </a:rPr>
              <a:t>: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Espaço de nomes que contém a classe Circulo, sugerindo que faz parte de um projeto maior ou biblioteca chamada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gcgcg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C7E819-E4A3-7E77-AD78-B2DD4DE16B68}"/>
              </a:ext>
            </a:extLst>
          </p:cNvPr>
          <p:cNvCxnSpPr>
            <a:endCxn id="44" idx="1"/>
          </p:cNvCxnSpPr>
          <p:nvPr/>
        </p:nvCxnSpPr>
        <p:spPr>
          <a:xfrm flipV="1">
            <a:off x="1237129" y="775804"/>
            <a:ext cx="3989294" cy="981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3D702D3-ACED-01D1-9499-93EAFAAC0283}"/>
              </a:ext>
            </a:extLst>
          </p:cNvPr>
          <p:cNvSpPr txBox="1"/>
          <p:nvPr/>
        </p:nvSpPr>
        <p:spPr>
          <a:xfrm>
            <a:off x="5226422" y="1002770"/>
            <a:ext cx="6723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Classe Circulo: 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Herda da classe Objeto, indicando que é uma forma específica de um objeto dentro do sistema, provavelmente com funcionalidades gráficas adicionais.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4C6D328A-9670-3E2E-6EDD-56F6AE8AF5F4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864659" y="1202825"/>
            <a:ext cx="3361763" cy="769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CFAD22D-55F7-5079-FF87-C15F9A8834E2}"/>
              </a:ext>
            </a:extLst>
          </p:cNvPr>
          <p:cNvSpPr txBox="1"/>
          <p:nvPr/>
        </p:nvSpPr>
        <p:spPr>
          <a:xfrm>
            <a:off x="5226422" y="1429791"/>
            <a:ext cx="6723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Primeiro Construtor: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Circulo(Objeto _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paiRef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ref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char _rotulo) é um construtor sobrecarregado que permite a criação de um círculo com um raio padrão de 0.5 unidades.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5512596B-A9D3-09CB-E5DB-5F28B0CEF1D2}"/>
              </a:ext>
            </a:extLst>
          </p:cNvPr>
          <p:cNvCxnSpPr>
            <a:cxnSpLocks/>
          </p:cNvCxnSpPr>
          <p:nvPr/>
        </p:nvCxnSpPr>
        <p:spPr>
          <a:xfrm flipV="1">
            <a:off x="4007224" y="1648319"/>
            <a:ext cx="1219198" cy="530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9057D48-54CA-F20C-3EE5-7E538EC6073B}"/>
              </a:ext>
            </a:extLst>
          </p:cNvPr>
          <p:cNvSpPr txBox="1"/>
          <p:nvPr/>
        </p:nvSpPr>
        <p:spPr>
          <a:xfrm>
            <a:off x="5226421" y="1868909"/>
            <a:ext cx="67237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Segundo Construtor: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Circulo(Objeto _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paiRef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ref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char _rotulo,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raio) aceita um parâmetro de raio e inicializa o objeto Circulo correspondente com esse raio. Ele chama o construtor da classe base Objeto e define o tipo de primitiva para pontos (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PrimitiveType.Points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), o que é interessante, pois estamos descrevendo um círculo mas usando pontos para sua representação.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AFFE4AE-B6E2-42F5-66F0-F39C063BEABC}"/>
              </a:ext>
            </a:extLst>
          </p:cNvPr>
          <p:cNvSpPr txBox="1"/>
          <p:nvPr/>
        </p:nvSpPr>
        <p:spPr>
          <a:xfrm>
            <a:off x="5468230" y="2724048"/>
            <a:ext cx="67237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Inicialização do Círculo: </a:t>
            </a:r>
          </a:p>
          <a:p>
            <a:pPr algn="just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Dentro do segundo construtor, um loop for é usado para adicionar pontos ao círculo. Usando uma função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Matematica.GerarPtosCirculo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ang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, raio), provavelmente gera pontos ao longo do perímetro de um círculo com base em um ângulo e raio dados. Parece que o círculo é dividido em 72 segmentos (360 graus divididos por 72 dá um ângulo de 5 graus por segmento), e pontos são gerados para cada segmento para criar uma aproximação de um círculo.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65DE43A4-BF79-9FC4-DAAC-3C6FAA2D8CDE}"/>
              </a:ext>
            </a:extLst>
          </p:cNvPr>
          <p:cNvCxnSpPr>
            <a:cxnSpLocks/>
          </p:cNvCxnSpPr>
          <p:nvPr/>
        </p:nvCxnSpPr>
        <p:spPr>
          <a:xfrm flipV="1">
            <a:off x="4212910" y="2178424"/>
            <a:ext cx="1013512" cy="325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3AA5914-B6B1-7371-12B4-AD483EEB4F35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2689174" y="2881488"/>
            <a:ext cx="2779056" cy="273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2DCA7BB-9F0B-DA2D-5828-ED238D9CB1FB}"/>
              </a:ext>
            </a:extLst>
          </p:cNvPr>
          <p:cNvSpPr txBox="1"/>
          <p:nvPr/>
        </p:nvSpPr>
        <p:spPr>
          <a:xfrm>
            <a:off x="5360891" y="3737120"/>
            <a:ext cx="66607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Método Atualizar:</a:t>
            </a:r>
          </a:p>
          <a:p>
            <a:pPr algn="just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Este é um método privado que chama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ObjetoAtualizar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() da classe base para realizar qualquer atualização necessária após a alteração do estado do objeto.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0A52B78-ED15-2D8C-5AC9-C16786B0A5BF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801906" y="4014119"/>
            <a:ext cx="3558985" cy="29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CE23E8D-EB05-FC9D-D28D-E7C69F2ACF3B}"/>
              </a:ext>
            </a:extLst>
          </p:cNvPr>
          <p:cNvSpPr txBox="1"/>
          <p:nvPr/>
        </p:nvSpPr>
        <p:spPr>
          <a:xfrm>
            <a:off x="5289413" y="4420344"/>
            <a:ext cx="6660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Método </a:t>
            </a:r>
            <a:r>
              <a:rPr lang="pt-BR" sz="1000" dirty="0" err="1">
                <a:solidFill>
                  <a:srgbClr val="FF0000"/>
                </a:solidFill>
              </a:rPr>
              <a:t>ToString</a:t>
            </a:r>
            <a:r>
              <a:rPr lang="pt-BR" sz="1000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Sobrescreve o método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ToString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da classe base, fornecendo uma representação em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do objeto Circulo. O texto de retorno indica erroneamente __ Objeto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Retangulo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que parece ser um erro de cópia e cola ou um erro de digitação e deveria referir-se ao objeto Circulo. Este método só será compilado e incluído se </a:t>
            </a:r>
            <a:r>
              <a:rPr lang="pt-BR" sz="1000" dirty="0" err="1">
                <a:solidFill>
                  <a:schemeClr val="accent1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1">
                    <a:lumMod val="75000"/>
                  </a:schemeClr>
                </a:solidFill>
              </a:rPr>
              <a:t> estiver definido.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BF2472F-1EA9-E0BD-0B32-28D1BD3DB0B9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2106706" y="4598894"/>
            <a:ext cx="3182707" cy="175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6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56298C-0CCC-EF68-98DC-AA44BC00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5252" y="1811528"/>
            <a:ext cx="10004795" cy="24825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E482BA2-985C-50D6-68FE-E8CA61474E20}"/>
              </a:ext>
            </a:extLst>
          </p:cNvPr>
          <p:cNvSpPr txBox="1"/>
          <p:nvPr/>
        </p:nvSpPr>
        <p:spPr>
          <a:xfrm>
            <a:off x="4748483" y="1024013"/>
            <a:ext cx="187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UML -&gt; Retângulo</a:t>
            </a:r>
          </a:p>
        </p:txBody>
      </p:sp>
    </p:spTree>
    <p:extLst>
      <p:ext uri="{BB962C8B-B14F-4D97-AF65-F5344CB8AC3E}">
        <p14:creationId xmlns:p14="http://schemas.microsoft.com/office/powerpoint/2010/main" val="359385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DCF2365A-384F-22DD-089F-46381FCF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2" y="423332"/>
            <a:ext cx="4763357" cy="5765548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3F40BDF-C620-F217-778F-E38E89F70308}"/>
              </a:ext>
            </a:extLst>
          </p:cNvPr>
          <p:cNvSpPr txBox="1"/>
          <p:nvPr/>
        </p:nvSpPr>
        <p:spPr>
          <a:xfrm>
            <a:off x="5419946" y="423332"/>
            <a:ext cx="64046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Diretiva #define </a:t>
            </a:r>
            <a:r>
              <a:rPr lang="pt-BR" sz="1000" dirty="0" err="1">
                <a:solidFill>
                  <a:srgbClr val="FF0000"/>
                </a:solidFill>
              </a:rPr>
              <a:t>CG_Debug</a:t>
            </a:r>
            <a:endParaRPr lang="pt-BR" sz="1000" dirty="0">
              <a:solidFill>
                <a:srgbClr val="FF0000"/>
              </a:solidFill>
            </a:endParaRPr>
          </a:p>
          <a:p>
            <a:pPr algn="just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A diretiva #define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é uma instrução de pré-processamento em C#. Ela define um símbolo chamado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que pode ser usado para ativar ou desativar partes do código em tempo de compilação, dependendo de se o símbolo está definido ou não. No contexto deste código,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é utilizado para condicionalmente incluir o método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ToString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() na classe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Retangulo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DFBC8B-B55A-240B-AC8B-EED40AD1268E}"/>
              </a:ext>
            </a:extLst>
          </p:cNvPr>
          <p:cNvCxnSpPr/>
          <p:nvPr/>
        </p:nvCxnSpPr>
        <p:spPr>
          <a:xfrm flipV="1">
            <a:off x="1605516" y="606056"/>
            <a:ext cx="3870251" cy="202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3802BBA-8739-6F8B-917C-26A93F037672}"/>
              </a:ext>
            </a:extLst>
          </p:cNvPr>
          <p:cNvSpPr txBox="1"/>
          <p:nvPr/>
        </p:nvSpPr>
        <p:spPr>
          <a:xfrm>
            <a:off x="5475767" y="1285106"/>
            <a:ext cx="625309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900" dirty="0">
                <a:solidFill>
                  <a:srgbClr val="FF0000"/>
                </a:solidFill>
              </a:rPr>
              <a:t>Herança e Construtores</a:t>
            </a:r>
          </a:p>
          <a:p>
            <a:pPr algn="just"/>
            <a:r>
              <a:rPr lang="pt-BR" sz="900" dirty="0">
                <a:solidFill>
                  <a:schemeClr val="accent5">
                    <a:lumMod val="75000"/>
                  </a:schemeClr>
                </a:solidFill>
              </a:rPr>
              <a:t>A classe </a:t>
            </a:r>
            <a:r>
              <a:rPr lang="pt-BR" sz="900" dirty="0" err="1">
                <a:solidFill>
                  <a:schemeClr val="accent5">
                    <a:lumMod val="75000"/>
                  </a:schemeClr>
                </a:solidFill>
              </a:rPr>
              <a:t>Retangulo</a:t>
            </a:r>
            <a:r>
              <a:rPr lang="pt-BR" sz="900" dirty="0">
                <a:solidFill>
                  <a:schemeClr val="accent5">
                    <a:lumMod val="75000"/>
                  </a:schemeClr>
                </a:solidFill>
              </a:rPr>
              <a:t> herda de Objeto, que presumivelmente é uma classe base para todos os objetos gráficos na biblioteca </a:t>
            </a:r>
            <a:r>
              <a:rPr lang="pt-BR" sz="900" dirty="0" err="1">
                <a:solidFill>
                  <a:schemeClr val="accent5">
                    <a:lumMod val="75000"/>
                  </a:schemeClr>
                </a:solidFill>
              </a:rPr>
              <a:t>CG_Biblioteca</a:t>
            </a:r>
            <a:r>
              <a:rPr lang="pt-BR" sz="9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2BFB76-808B-71FB-7166-E4793D8787D0}"/>
              </a:ext>
            </a:extLst>
          </p:cNvPr>
          <p:cNvSpPr txBox="1"/>
          <p:nvPr/>
        </p:nvSpPr>
        <p:spPr>
          <a:xfrm>
            <a:off x="5475766" y="1792937"/>
            <a:ext cx="6404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Construtor Principal (</a:t>
            </a:r>
            <a:r>
              <a:rPr lang="pt-BR" sz="1000" dirty="0" err="1">
                <a:solidFill>
                  <a:srgbClr val="FF0000"/>
                </a:solidFill>
              </a:rPr>
              <a:t>Retangulo</a:t>
            </a:r>
            <a:r>
              <a:rPr lang="pt-BR" sz="1000" dirty="0">
                <a:solidFill>
                  <a:srgbClr val="FF0000"/>
                </a:solidFill>
              </a:rPr>
              <a:t>): 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O construtor principal aceita um objeto pai (Objeto _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paiRef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), um rótulo (char _rotulo), e dois pontos (Ponto4D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ptoInfEsq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e Ponto4D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ptoSupDir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) que definem o canto inferior esquerdo e o canto superior direito do retângulo, respectivamente. Esse construtor inicializa o objeto com esses valores e configura os pontos do retângulo em sentido horário.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4CB179F-74B0-75F1-12F2-5FAB0635AC84}"/>
              </a:ext>
            </a:extLst>
          </p:cNvPr>
          <p:cNvSpPr txBox="1"/>
          <p:nvPr/>
        </p:nvSpPr>
        <p:spPr>
          <a:xfrm>
            <a:off x="5550195" y="2500823"/>
            <a:ext cx="6330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Construtor Auxiliar: 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Este construtor é uma sobrecarga que apenas define os pontos do retângulo como sendo de (-0.5, -0.5) a (0.5, 0.5), e delega ao construtor principal passando esses valores.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FE4D2CC-8E6A-22D1-D881-4A5EDBBEB844}"/>
              </a:ext>
            </a:extLst>
          </p:cNvPr>
          <p:cNvCxnSpPr>
            <a:cxnSpLocks/>
          </p:cNvCxnSpPr>
          <p:nvPr/>
        </p:nvCxnSpPr>
        <p:spPr>
          <a:xfrm>
            <a:off x="3211033" y="1956391"/>
            <a:ext cx="23391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F9AA897-2047-67B1-EA61-D8BC5C3098D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211033" y="1956391"/>
            <a:ext cx="2339162" cy="744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5A05BB6-C603-2455-357A-16ED2E95B850}"/>
              </a:ext>
            </a:extLst>
          </p:cNvPr>
          <p:cNvSpPr txBox="1"/>
          <p:nvPr/>
        </p:nvSpPr>
        <p:spPr>
          <a:xfrm>
            <a:off x="5550196" y="3045254"/>
            <a:ext cx="6274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 err="1">
                <a:solidFill>
                  <a:srgbClr val="FF0000"/>
                </a:solidFill>
              </a:rPr>
              <a:t>PontosAdicionar</a:t>
            </a:r>
            <a:r>
              <a:rPr lang="pt-BR" sz="1000" dirty="0">
                <a:solidFill>
                  <a:srgbClr val="FF0000"/>
                </a:solidFill>
              </a:rPr>
              <a:t>: 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Método presumivelmente responsável por adicionar pontos aos dados internos do retângulo.</a:t>
            </a:r>
          </a:p>
          <a:p>
            <a:pPr algn="just"/>
            <a:r>
              <a:rPr lang="pt-BR" sz="1000" dirty="0">
                <a:solidFill>
                  <a:srgbClr val="FF0000"/>
                </a:solidFill>
              </a:rPr>
              <a:t>Atualizar: 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Chama um método da classe base para atualizar o estado do objeto.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7D1FFB6-2181-4C79-0E2C-5F08DB25B0C4}"/>
              </a:ext>
            </a:extLst>
          </p:cNvPr>
          <p:cNvCxnSpPr>
            <a:cxnSpLocks/>
          </p:cNvCxnSpPr>
          <p:nvPr/>
        </p:nvCxnSpPr>
        <p:spPr>
          <a:xfrm>
            <a:off x="2371060" y="3104709"/>
            <a:ext cx="3179135" cy="140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4B7D1B8-497F-E68E-A864-0FFA0CE9230A}"/>
              </a:ext>
            </a:extLst>
          </p:cNvPr>
          <p:cNvSpPr txBox="1"/>
          <p:nvPr/>
        </p:nvSpPr>
        <p:spPr>
          <a:xfrm>
            <a:off x="5573366" y="3516463"/>
            <a:ext cx="6097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 err="1">
                <a:solidFill>
                  <a:srgbClr val="FF0000"/>
                </a:solidFill>
              </a:rPr>
              <a:t>ToString</a:t>
            </a:r>
            <a:r>
              <a:rPr lang="pt-BR" sz="1000" dirty="0">
                <a:solidFill>
                  <a:srgbClr val="FF0000"/>
                </a:solidFill>
              </a:rPr>
              <a:t>() 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sob #if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: Este método está condicionalmente compilado, o que significa que ele só estará presente na classe se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for definido. O método fornece uma representação em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do objeto, detalhando o tipo de primitiva e seu tamanho, além de invocar um método da classe base que parece fornecer mais detalhes do objeto.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58DAA4BF-3107-6E77-A42A-19ACF331DF5F}"/>
              </a:ext>
            </a:extLst>
          </p:cNvPr>
          <p:cNvCxnSpPr>
            <a:cxnSpLocks/>
          </p:cNvCxnSpPr>
          <p:nvPr/>
        </p:nvCxnSpPr>
        <p:spPr>
          <a:xfrm flipV="1">
            <a:off x="2749120" y="3753293"/>
            <a:ext cx="2670826" cy="963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1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123412-6406-5BF8-D468-45016D2B2E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105" y="1631576"/>
            <a:ext cx="10372480" cy="37725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BED9485-4639-70C0-FFC0-30CE2254AD1C}"/>
              </a:ext>
            </a:extLst>
          </p:cNvPr>
          <p:cNvSpPr txBox="1"/>
          <p:nvPr/>
        </p:nvSpPr>
        <p:spPr>
          <a:xfrm>
            <a:off x="4882953" y="892584"/>
            <a:ext cx="187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UML -&gt;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Sr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 Palito</a:t>
            </a:r>
          </a:p>
        </p:txBody>
      </p:sp>
    </p:spTree>
    <p:extLst>
      <p:ext uri="{BB962C8B-B14F-4D97-AF65-F5344CB8AC3E}">
        <p14:creationId xmlns:p14="http://schemas.microsoft.com/office/powerpoint/2010/main" val="63903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D58542-A04E-180A-848B-7BF401DF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1" y="501973"/>
            <a:ext cx="5388535" cy="58540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926EB1-D9D9-75BD-0F6F-DBC2E50E8C82}"/>
              </a:ext>
            </a:extLst>
          </p:cNvPr>
          <p:cNvSpPr txBox="1"/>
          <p:nvPr/>
        </p:nvSpPr>
        <p:spPr>
          <a:xfrm>
            <a:off x="5854699" y="625332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rgbClr val="FF0000"/>
                </a:solidFill>
              </a:rPr>
              <a:t>Diretiva #define </a:t>
            </a:r>
            <a:r>
              <a:rPr lang="pt-BR" sz="1000" dirty="0" err="1">
                <a:solidFill>
                  <a:srgbClr val="FF0000"/>
                </a:solidFill>
              </a:rPr>
              <a:t>CG_Debug</a:t>
            </a:r>
            <a:endParaRPr lang="pt-BR" sz="1000" dirty="0">
              <a:solidFill>
                <a:srgbClr val="FF0000"/>
              </a:solidFill>
            </a:endParaRPr>
          </a:p>
          <a:p>
            <a:pPr algn="just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A linha #define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é uma diretiva de pré-processamento em C#. Ela define um símbolo chamado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que pode ser usado para condicionar a compilação de partes do código usando diretivas como #if, #else, e #endif. Isso é comumente usado para incluir código de debug ou diagnóstico que só deve ser compilado em builds de desenvolvimento, não em produção.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FCB992-C488-3856-295D-D199D112530B}"/>
              </a:ext>
            </a:extLst>
          </p:cNvPr>
          <p:cNvSpPr txBox="1"/>
          <p:nvPr/>
        </p:nvSpPr>
        <p:spPr>
          <a:xfrm>
            <a:off x="5854699" y="141475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Essas linhas indicam que o código está utilizando a biblioteca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CG_Biblioteca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, que provavelmente é uma biblioteca personalizada para a aplicação, e OpenTK.Graphics.OpenGL4, que fornece acesso à API de gráficos OpenGL 4.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979DA2B-C3B0-9FA7-39CD-6727F5754F69}"/>
              </a:ext>
            </a:extLst>
          </p:cNvPr>
          <p:cNvCxnSpPr>
            <a:endCxn id="5" idx="1"/>
          </p:cNvCxnSpPr>
          <p:nvPr/>
        </p:nvCxnSpPr>
        <p:spPr>
          <a:xfrm>
            <a:off x="1577788" y="753035"/>
            <a:ext cx="4276911" cy="303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4A926A2-2EB1-12ED-20BE-2B19709C1E99}"/>
              </a:ext>
            </a:extLst>
          </p:cNvPr>
          <p:cNvCxnSpPr>
            <a:cxnSpLocks/>
          </p:cNvCxnSpPr>
          <p:nvPr/>
        </p:nvCxnSpPr>
        <p:spPr>
          <a:xfrm>
            <a:off x="2133599" y="1120070"/>
            <a:ext cx="3721100" cy="430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92CCA26-78D1-A543-298D-32BE9A037D1C}"/>
              </a:ext>
            </a:extLst>
          </p:cNvPr>
          <p:cNvSpPr txBox="1"/>
          <p:nvPr/>
        </p:nvSpPr>
        <p:spPr>
          <a:xfrm>
            <a:off x="5935382" y="18248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SrPalito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é definido como uma classe interna que herda de Objeto. Sendo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internal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SrPalito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só pode ser acessado dentro do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assembly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em que está declarado.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2DDF6A8-ADCE-3D58-57B7-DB3C65AFE7E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55583" y="1549868"/>
            <a:ext cx="3479799" cy="475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463368-734B-62FD-D2B7-3CAB6E515CBC}"/>
              </a:ext>
            </a:extLst>
          </p:cNvPr>
          <p:cNvSpPr txBox="1"/>
          <p:nvPr/>
        </p:nvSpPr>
        <p:spPr>
          <a:xfrm>
            <a:off x="5935382" y="2276527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Construtor com dois parâmetros:</a:t>
            </a:r>
          </a:p>
          <a:p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csharp</a:t>
            </a:r>
            <a:endParaRPr lang="pt-BR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Copy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code</a:t>
            </a:r>
            <a:endParaRPr lang="pt-BR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SrPalito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(Objeto _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paiRef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ref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char _rotulo)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Este construtor cria um objeto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SrPalito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com um ponto de início padrão (0.0, 0.0, 0.0). Ele chama o segundo construtor passando esse ponto como parâmetro.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Construtor com três parâmetros: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ED32165-54F6-7A51-3290-2E65E99F2441}"/>
              </a:ext>
            </a:extLst>
          </p:cNvPr>
          <p:cNvCxnSpPr>
            <a:cxnSpLocks/>
          </p:cNvCxnSpPr>
          <p:nvPr/>
        </p:nvCxnSpPr>
        <p:spPr>
          <a:xfrm>
            <a:off x="2616201" y="2079312"/>
            <a:ext cx="3238498" cy="283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3E63A4-0123-22E0-A868-1439B26B4EF9}"/>
              </a:ext>
            </a:extLst>
          </p:cNvPr>
          <p:cNvSpPr txBox="1"/>
          <p:nvPr/>
        </p:nvSpPr>
        <p:spPr>
          <a:xfrm>
            <a:off x="5854699" y="342899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Construtor com três parâmetros:</a:t>
            </a:r>
          </a:p>
          <a:p>
            <a:r>
              <a:rPr lang="pt-BR" sz="1000" dirty="0" err="1">
                <a:solidFill>
                  <a:srgbClr val="FF0000"/>
                </a:solidFill>
              </a:rPr>
              <a:t>csharp</a:t>
            </a:r>
            <a:endParaRPr lang="pt-BR" sz="1000" dirty="0">
              <a:solidFill>
                <a:srgbClr val="FF0000"/>
              </a:solidFill>
            </a:endParaRPr>
          </a:p>
          <a:p>
            <a:r>
              <a:rPr lang="pt-BR" sz="1000" dirty="0">
                <a:solidFill>
                  <a:srgbClr val="FF0000"/>
                </a:solidFill>
              </a:rPr>
              <a:t>Copy </a:t>
            </a:r>
            <a:r>
              <a:rPr lang="pt-BR" sz="1000" dirty="0" err="1">
                <a:solidFill>
                  <a:srgbClr val="FF0000"/>
                </a:solidFill>
              </a:rPr>
              <a:t>code</a:t>
            </a:r>
            <a:endParaRPr lang="pt-BR" sz="1000" dirty="0">
              <a:solidFill>
                <a:srgbClr val="FF0000"/>
              </a:solidFill>
            </a:endParaRPr>
          </a:p>
          <a:p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SrPalito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(Objeto _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paiRef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ref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char _rotulo, Ponto4D inicio)</a:t>
            </a:r>
          </a:p>
          <a:p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Este construtor inicializa o objeto com um ponto de início especificado, configurando o tipo de primitiva para Lines e o tamanho para 1. Ele adiciona dois pontos à lista de pontos do objeto: o ponto de início e um ponto (0.5, 0.5, 0.0).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104D3D4-0B36-EE6A-F634-B1684D0F4FD2}"/>
              </a:ext>
            </a:extLst>
          </p:cNvPr>
          <p:cNvSpPr txBox="1"/>
          <p:nvPr/>
        </p:nvSpPr>
        <p:spPr>
          <a:xfrm>
            <a:off x="5935382" y="4850200"/>
            <a:ext cx="581734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Este método está condicionado à diretiva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CG_Debug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. Gera uma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descrevendo o tipo de primitiva e o tamanho do objeto, e adiciona informações adicionais geradas pelo método </a:t>
            </a:r>
            <a:r>
              <a:rPr lang="pt-BR" sz="1000" dirty="0" err="1">
                <a:solidFill>
                  <a:schemeClr val="accent5">
                    <a:lumMod val="75000"/>
                  </a:schemeClr>
                </a:solidFill>
              </a:rPr>
              <a:t>ImprimeToString</a:t>
            </a: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 da classe base.</a:t>
            </a:r>
          </a:p>
          <a:p>
            <a:pPr algn="just"/>
            <a:endParaRPr lang="pt-BR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CE53AAD-C949-3036-046A-AD1024DD7911}"/>
              </a:ext>
            </a:extLst>
          </p:cNvPr>
          <p:cNvCxnSpPr>
            <a:cxnSpLocks/>
          </p:cNvCxnSpPr>
          <p:nvPr/>
        </p:nvCxnSpPr>
        <p:spPr>
          <a:xfrm>
            <a:off x="2794750" y="2929062"/>
            <a:ext cx="3059949" cy="581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240FDD8-4D4F-0FDE-31DB-52C3F93AF773}"/>
              </a:ext>
            </a:extLst>
          </p:cNvPr>
          <p:cNvCxnSpPr>
            <a:cxnSpLocks/>
          </p:cNvCxnSpPr>
          <p:nvPr/>
        </p:nvCxnSpPr>
        <p:spPr>
          <a:xfrm>
            <a:off x="2963208" y="4642544"/>
            <a:ext cx="2891491" cy="345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4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4D6B8F-080E-EA19-BE0B-196A5977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594" y="2630043"/>
            <a:ext cx="10759440" cy="213085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493010-E5E6-94AF-83E0-B2813027D3D1}"/>
              </a:ext>
            </a:extLst>
          </p:cNvPr>
          <p:cNvSpPr txBox="1"/>
          <p:nvPr/>
        </p:nvSpPr>
        <p:spPr>
          <a:xfrm>
            <a:off x="4882953" y="1502184"/>
            <a:ext cx="187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UML -&gt;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Spline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72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27459</TotalTime>
  <Words>1391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Antonio Mattedi</dc:creator>
  <cp:lastModifiedBy>Marcos Antonio Mattedi</cp:lastModifiedBy>
  <cp:revision>9</cp:revision>
  <dcterms:created xsi:type="dcterms:W3CDTF">2024-04-22T09:15:38Z</dcterms:created>
  <dcterms:modified xsi:type="dcterms:W3CDTF">2024-05-29T13:16:55Z</dcterms:modified>
</cp:coreProperties>
</file>