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8" roundtripDataSignature="AMtx7miJA9WUp9Npl/HhkddEGAm6LQYw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f3e87e8613_0_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f3e87e8613_0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1f3e87e8613_0_60: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f3e87e8613_0_7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f3e87e8613_0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1f3e87e8613_0_72: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f3e87e8613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f3e87e8613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1f3e87e8613_0_7: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f3e87e8613_0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f3e87e8613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1f3e87e8613_0_14: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f3e87e8613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1f3e87e8613_0_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f3e87e8613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1f3e87e8613_0_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5" name="Shape 15"/>
        <p:cNvGrpSpPr/>
        <p:nvPr/>
      </p:nvGrpSpPr>
      <p:grpSpPr>
        <a:xfrm>
          <a:off x="0" y="0"/>
          <a:ext cx="0" cy="0"/>
          <a:chOff x="0" y="0"/>
          <a:chExt cx="0" cy="0"/>
        </a:xfrm>
      </p:grpSpPr>
      <p:sp>
        <p:nvSpPr>
          <p:cNvPr id="16" name="Google Shape;16;p21"/>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1"/>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Clr>
                <a:schemeClr val="dk1"/>
              </a:buClr>
              <a:buSzPts val="2400"/>
              <a:buFont typeface="Arial"/>
              <a:buNone/>
              <a:defRPr sz="2400"/>
            </a:lvl1pPr>
            <a:lvl2pPr lvl="1" algn="ctr">
              <a:spcBef>
                <a:spcPts val="400"/>
              </a:spcBef>
              <a:spcAft>
                <a:spcPts val="0"/>
              </a:spcAft>
              <a:buClr>
                <a:schemeClr val="dk1"/>
              </a:buClr>
              <a:buSzPts val="2000"/>
              <a:buFont typeface="Arial"/>
              <a:buNone/>
              <a:defRPr sz="2000"/>
            </a:lvl2pPr>
            <a:lvl3pPr lvl="2" algn="ctr">
              <a:spcBef>
                <a:spcPts val="360"/>
              </a:spcBef>
              <a:spcAft>
                <a:spcPts val="0"/>
              </a:spcAft>
              <a:buClr>
                <a:schemeClr val="dk1"/>
              </a:buClr>
              <a:buSzPts val="1800"/>
              <a:buFont typeface="Arial"/>
              <a:buNone/>
              <a:defRPr sz="1800"/>
            </a:lvl3pPr>
            <a:lvl4pPr lvl="3" algn="ctr">
              <a:spcBef>
                <a:spcPts val="320"/>
              </a:spcBef>
              <a:spcAft>
                <a:spcPts val="0"/>
              </a:spcAft>
              <a:buClr>
                <a:schemeClr val="dk1"/>
              </a:buClr>
              <a:buSzPts val="1600"/>
              <a:buFont typeface="Arial"/>
              <a:buNone/>
              <a:defRPr sz="1600"/>
            </a:lvl4pPr>
            <a:lvl5pPr lvl="4" algn="ctr">
              <a:spcBef>
                <a:spcPts val="320"/>
              </a:spcBef>
              <a:spcAft>
                <a:spcPts val="0"/>
              </a:spcAft>
              <a:buClr>
                <a:schemeClr val="dk1"/>
              </a:buClr>
              <a:buSzPts val="1600"/>
              <a:buFont typeface="Arial"/>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71" name="Shape 71"/>
        <p:cNvGrpSpPr/>
        <p:nvPr/>
      </p:nvGrpSpPr>
      <p:grpSpPr>
        <a:xfrm>
          <a:off x="0" y="0"/>
          <a:ext cx="0" cy="0"/>
          <a:chOff x="0" y="0"/>
          <a:chExt cx="0" cy="0"/>
        </a:xfrm>
      </p:grpSpPr>
      <p:sp>
        <p:nvSpPr>
          <p:cNvPr id="72" name="Google Shape;72;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3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3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78" name="Shape 78"/>
        <p:cNvGrpSpPr/>
        <p:nvPr/>
      </p:nvGrpSpPr>
      <p:grpSpPr>
        <a:xfrm>
          <a:off x="0" y="0"/>
          <a:ext cx="0" cy="0"/>
          <a:chOff x="0" y="0"/>
          <a:chExt cx="0" cy="0"/>
        </a:xfrm>
      </p:grpSpPr>
      <p:sp>
        <p:nvSpPr>
          <p:cNvPr id="79" name="Google Shape;79;p31"/>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31"/>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sz="2400"/>
            </a:lvl1pPr>
            <a:lvl2pPr indent="-228600" lvl="1" marL="914400" algn="l">
              <a:spcBef>
                <a:spcPts val="400"/>
              </a:spcBef>
              <a:spcAft>
                <a:spcPts val="0"/>
              </a:spcAft>
              <a:buClr>
                <a:schemeClr val="dk1"/>
              </a:buClr>
              <a:buSzPts val="2000"/>
              <a:buFont typeface="Arial"/>
              <a:buNone/>
              <a:defRPr sz="2000"/>
            </a:lvl2pPr>
            <a:lvl3pPr indent="-228600" lvl="2" marL="1371600" algn="l">
              <a:spcBef>
                <a:spcPts val="360"/>
              </a:spcBef>
              <a:spcAft>
                <a:spcPts val="0"/>
              </a:spcAft>
              <a:buClr>
                <a:schemeClr val="dk1"/>
              </a:buClr>
              <a:buSzPts val="1800"/>
              <a:buFont typeface="Arial"/>
              <a:buNone/>
              <a:defRPr sz="1800"/>
            </a:lvl3pPr>
            <a:lvl4pPr indent="-228600" lvl="3" marL="1828800" algn="l">
              <a:spcBef>
                <a:spcPts val="320"/>
              </a:spcBef>
              <a:spcAft>
                <a:spcPts val="0"/>
              </a:spcAft>
              <a:buClr>
                <a:schemeClr val="dk1"/>
              </a:buClr>
              <a:buSzPts val="1600"/>
              <a:buFont typeface="Arial"/>
              <a:buNone/>
              <a:defRPr sz="1600"/>
            </a:lvl4pPr>
            <a:lvl5pPr indent="-228600" lvl="4" marL="2286000" algn="l">
              <a:spcBef>
                <a:spcPts val="320"/>
              </a:spcBef>
              <a:spcAft>
                <a:spcPts val="0"/>
              </a:spcAft>
              <a:buClr>
                <a:schemeClr val="dk1"/>
              </a:buClr>
              <a:buSzPts val="1600"/>
              <a:buFont typeface="Arial"/>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81" name="Google Shape;81;p3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21" name="Shape 21"/>
        <p:cNvGrpSpPr/>
        <p:nvPr/>
      </p:nvGrpSpPr>
      <p:grpSpPr>
        <a:xfrm>
          <a:off x="0" y="0"/>
          <a:ext cx="0" cy="0"/>
          <a:chOff x="0" y="0"/>
          <a:chExt cx="0" cy="0"/>
        </a:xfrm>
      </p:grpSpPr>
      <p:sp>
        <p:nvSpPr>
          <p:cNvPr id="22" name="Google Shape;22;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2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27" name="Shape 27"/>
        <p:cNvGrpSpPr/>
        <p:nvPr/>
      </p:nvGrpSpPr>
      <p:grpSpPr>
        <a:xfrm>
          <a:off x="0" y="0"/>
          <a:ext cx="0" cy="0"/>
          <a:chOff x="0" y="0"/>
          <a:chExt cx="0" cy="0"/>
        </a:xfrm>
      </p:grpSpPr>
      <p:sp>
        <p:nvSpPr>
          <p:cNvPr id="28" name="Google Shape;28;p2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2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2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33" name="Shape 33"/>
        <p:cNvGrpSpPr/>
        <p:nvPr/>
      </p:nvGrpSpPr>
      <p:grpSpPr>
        <a:xfrm>
          <a:off x="0" y="0"/>
          <a:ext cx="0" cy="0"/>
          <a:chOff x="0" y="0"/>
          <a:chExt cx="0" cy="0"/>
        </a:xfrm>
      </p:grpSpPr>
      <p:sp>
        <p:nvSpPr>
          <p:cNvPr id="34" name="Google Shape;34;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24"/>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39" name="Shape 39"/>
        <p:cNvGrpSpPr/>
        <p:nvPr/>
      </p:nvGrpSpPr>
      <p:grpSpPr>
        <a:xfrm>
          <a:off x="0" y="0"/>
          <a:ext cx="0" cy="0"/>
          <a:chOff x="0" y="0"/>
          <a:chExt cx="0" cy="0"/>
        </a:xfrm>
      </p:grpSpPr>
      <p:sp>
        <p:nvSpPr>
          <p:cNvPr id="40" name="Google Shape;40;p25"/>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25"/>
          <p:cNvSpPr/>
          <p:nvPr>
            <p:ph idx="2" type="pic"/>
          </p:nvPr>
        </p:nvSpPr>
        <p:spPr>
          <a:xfrm>
            <a:off x="3887788" y="987425"/>
            <a:ext cx="4629150" cy="4873625"/>
          </a:xfrm>
          <a:prstGeom prst="rect">
            <a:avLst/>
          </a:prstGeom>
          <a:noFill/>
          <a:ln>
            <a:noFill/>
          </a:ln>
        </p:spPr>
      </p:sp>
      <p:sp>
        <p:nvSpPr>
          <p:cNvPr id="42" name="Google Shape;42;p25"/>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3" name="Google Shape;43;p2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46" name="Shape 46"/>
        <p:cNvGrpSpPr/>
        <p:nvPr/>
      </p:nvGrpSpPr>
      <p:grpSpPr>
        <a:xfrm>
          <a:off x="0" y="0"/>
          <a:ext cx="0" cy="0"/>
          <a:chOff x="0" y="0"/>
          <a:chExt cx="0" cy="0"/>
        </a:xfrm>
      </p:grpSpPr>
      <p:sp>
        <p:nvSpPr>
          <p:cNvPr id="47" name="Google Shape;47;p26"/>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26"/>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9" name="Google Shape;49;p26"/>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0" name="Google Shape;50;p2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53" name="Shape 53"/>
        <p:cNvGrpSpPr/>
        <p:nvPr/>
      </p:nvGrpSpPr>
      <p:grpSpPr>
        <a:xfrm>
          <a:off x="0" y="0"/>
          <a:ext cx="0" cy="0"/>
          <a:chOff x="0" y="0"/>
          <a:chExt cx="0" cy="0"/>
        </a:xfrm>
      </p:grpSpPr>
      <p:sp>
        <p:nvSpPr>
          <p:cNvPr id="54" name="Google Shape;54;p2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57" name="Shape 57"/>
        <p:cNvGrpSpPr/>
        <p:nvPr/>
      </p:nvGrpSpPr>
      <p:grpSpPr>
        <a:xfrm>
          <a:off x="0" y="0"/>
          <a:ext cx="0" cy="0"/>
          <a:chOff x="0" y="0"/>
          <a:chExt cx="0" cy="0"/>
        </a:xfrm>
      </p:grpSpPr>
      <p:sp>
        <p:nvSpPr>
          <p:cNvPr id="58" name="Google Shape;58;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2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62" name="Shape 62"/>
        <p:cNvGrpSpPr/>
        <p:nvPr/>
      </p:nvGrpSpPr>
      <p:grpSpPr>
        <a:xfrm>
          <a:off x="0" y="0"/>
          <a:ext cx="0" cy="0"/>
          <a:chOff x="0" y="0"/>
          <a:chExt cx="0" cy="0"/>
        </a:xfrm>
      </p:grpSpPr>
      <p:sp>
        <p:nvSpPr>
          <p:cNvPr id="63" name="Google Shape;63;p29"/>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29"/>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p29"/>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29"/>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7" name="Google Shape;67;p29"/>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2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2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2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13.png"/><Relationship Id="rId7" Type="http://schemas.openxmlformats.org/officeDocument/2006/relationships/image" Target="../media/image4.png"/><Relationship Id="rId8"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1438725"/>
            <a:ext cx="7772400" cy="2161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lang="en-US" sz="4400"/>
              <a:t>Interface Humano-computador / Interface de usuário Tangível (IUT)</a:t>
            </a:r>
            <a:endParaRPr/>
          </a:p>
        </p:txBody>
      </p:sp>
      <p:sp>
        <p:nvSpPr>
          <p:cNvPr id="89" name="Google Shape;89;p1"/>
          <p:cNvSpPr txBox="1"/>
          <p:nvPr>
            <p:ph idx="1" type="subTitle"/>
          </p:nvPr>
        </p:nvSpPr>
        <p:spPr>
          <a:xfrm>
            <a:off x="1371600" y="3886200"/>
            <a:ext cx="6400800" cy="242252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BCC – Computação Gráfica</a:t>
            </a:r>
            <a:endParaRPr/>
          </a:p>
          <a:p>
            <a:pPr indent="0" lvl="0" marL="0" rtl="0" algn="ctr">
              <a:lnSpc>
                <a:spcPct val="10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Equipe: Mauros Milach, </a:t>
            </a:r>
            <a:r>
              <a:rPr lang="en-US" sz="3200"/>
              <a:t>Vinicius Landi e Larson Kremer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f3e87e8613_0_60"/>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3600">
                <a:solidFill>
                  <a:schemeClr val="dk1"/>
                </a:solidFill>
              </a:rPr>
              <a:t>Métodos de avaliação:</a:t>
            </a:r>
            <a:endParaRPr/>
          </a:p>
        </p:txBody>
      </p:sp>
      <p:sp>
        <p:nvSpPr>
          <p:cNvPr id="160" name="Google Shape;160;g1f3e87e8613_0_60"/>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Seriam os mesmos métodos citados anteriormente:</a:t>
            </a:r>
            <a:endParaRPr/>
          </a:p>
          <a:p>
            <a:pPr indent="-342900" lvl="0" marL="457200" rtl="0" algn="l">
              <a:spcBef>
                <a:spcPts val="360"/>
              </a:spcBef>
              <a:spcAft>
                <a:spcPts val="0"/>
              </a:spcAft>
              <a:buSzPts val="1800"/>
              <a:buChar char="•"/>
            </a:pPr>
            <a:r>
              <a:rPr lang="en-US"/>
              <a:t>Eye Tracking;</a:t>
            </a:r>
            <a:endParaRPr/>
          </a:p>
          <a:p>
            <a:pPr indent="-342900" lvl="0" marL="457200" rtl="0" algn="l">
              <a:spcBef>
                <a:spcPts val="0"/>
              </a:spcBef>
              <a:spcAft>
                <a:spcPts val="0"/>
              </a:spcAft>
              <a:buSzPts val="1800"/>
              <a:buChar char="•"/>
            </a:pPr>
            <a:r>
              <a:rPr lang="en-US"/>
              <a:t>Testes de usabilidade;</a:t>
            </a:r>
            <a:endParaRPr/>
          </a:p>
          <a:p>
            <a:pPr indent="-342900" lvl="0" marL="457200" rtl="0" algn="l">
              <a:spcBef>
                <a:spcPts val="0"/>
              </a:spcBef>
              <a:spcAft>
                <a:spcPts val="0"/>
              </a:spcAft>
              <a:buSzPts val="1800"/>
              <a:buChar char="•"/>
            </a:pPr>
            <a:r>
              <a:rPr lang="en-US"/>
              <a:t>Questionários </a:t>
            </a:r>
            <a:r>
              <a:rPr lang="en-US"/>
              <a:t>/ Entrevistas;</a:t>
            </a:r>
            <a:endParaRPr/>
          </a:p>
        </p:txBody>
      </p:sp>
      <p:pic>
        <p:nvPicPr>
          <p:cNvPr id="161" name="Google Shape;161;g1f3e87e8613_0_60"/>
          <p:cNvPicPr preferRelativeResize="0"/>
          <p:nvPr/>
        </p:nvPicPr>
        <p:blipFill>
          <a:blip r:embed="rId3">
            <a:alphaModFix/>
          </a:blip>
          <a:stretch>
            <a:fillRect/>
          </a:stretch>
        </p:blipFill>
        <p:spPr>
          <a:xfrm>
            <a:off x="3136262" y="4298425"/>
            <a:ext cx="2871473" cy="2364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f3e87e8613_0_72"/>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Diferença entre IHC e IUT</a:t>
            </a:r>
            <a:endParaRPr/>
          </a:p>
        </p:txBody>
      </p:sp>
      <p:sp>
        <p:nvSpPr>
          <p:cNvPr id="168" name="Google Shape;168;g1f3e87e8613_0_72"/>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b="1" lang="en-US" sz="2000"/>
              <a:t>A Interface Humano-Computador (IHC)</a:t>
            </a:r>
            <a:r>
              <a:rPr lang="en-US" sz="2000"/>
              <a:t> refere-se ao campo de estudo que se concentra no design, implementação e avaliação de sistemas interativos para usuários, especialmente em relação à interação entre humanos e computadores.</a:t>
            </a:r>
            <a:endParaRPr sz="2000"/>
          </a:p>
          <a:p>
            <a:pPr indent="0" lvl="0" marL="0" rtl="0" algn="l">
              <a:spcBef>
                <a:spcPts val="360"/>
              </a:spcBef>
              <a:spcAft>
                <a:spcPts val="0"/>
              </a:spcAft>
              <a:buClr>
                <a:schemeClr val="dk1"/>
              </a:buClr>
              <a:buSzPts val="1100"/>
              <a:buFont typeface="Arial"/>
              <a:buNone/>
            </a:pPr>
            <a:r>
              <a:rPr b="1" lang="en-US" sz="2000"/>
              <a:t>Interface de Usuário Tangível (IUT) </a:t>
            </a:r>
            <a:r>
              <a:rPr lang="en-US" sz="2000"/>
              <a:t>se concentra em interfaces onde existe interação física direta com objetos tangíveis como forma de interação, em contraste com interfaces tradicionais baseadas em tela e teclado.</a:t>
            </a:r>
            <a:endParaRPr sz="2000"/>
          </a:p>
          <a:p>
            <a:pPr indent="0" lvl="0" marL="0" rtl="0" algn="l">
              <a:spcBef>
                <a:spcPts val="360"/>
              </a:spcBef>
              <a:spcAft>
                <a:spcPts val="0"/>
              </a:spcAft>
              <a:buClr>
                <a:schemeClr val="dk1"/>
              </a:buClr>
              <a:buSzPts val="1100"/>
              <a:buFont typeface="Arial"/>
              <a:buNone/>
            </a:pPr>
            <a:r>
              <a:t/>
            </a:r>
            <a:endParaRPr sz="2000"/>
          </a:p>
          <a:p>
            <a:pPr indent="0" lvl="0" marL="0" rtl="0" algn="l">
              <a:spcBef>
                <a:spcPts val="360"/>
              </a:spcBef>
              <a:spcAft>
                <a:spcPts val="0"/>
              </a:spcAft>
              <a:buNone/>
            </a:pPr>
            <a:r>
              <a:t/>
            </a:r>
            <a:endParaRPr sz="2000"/>
          </a:p>
        </p:txBody>
      </p:sp>
      <p:pic>
        <p:nvPicPr>
          <p:cNvPr id="169" name="Google Shape;169;g1f3e87e8613_0_72"/>
          <p:cNvPicPr preferRelativeResize="0"/>
          <p:nvPr/>
        </p:nvPicPr>
        <p:blipFill>
          <a:blip r:embed="rId3">
            <a:alphaModFix/>
          </a:blip>
          <a:stretch>
            <a:fillRect/>
          </a:stretch>
        </p:blipFill>
        <p:spPr>
          <a:xfrm>
            <a:off x="813863" y="4256199"/>
            <a:ext cx="7516275" cy="2077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descr="Uma imagem contendo pássaro, galinha, atletismo&#10;&#10;Descrição gerada automaticamente" id="174" name="Google Shape;174;p19"/>
          <p:cNvPicPr preferRelativeResize="0"/>
          <p:nvPr/>
        </p:nvPicPr>
        <p:blipFill rotWithShape="1">
          <a:blip r:embed="rId3">
            <a:alphaModFix/>
          </a:blip>
          <a:srcRect b="0" l="0" r="0" t="0"/>
          <a:stretch/>
        </p:blipFill>
        <p:spPr>
          <a:xfrm>
            <a:off x="1116012" y="1196975"/>
            <a:ext cx="7019925" cy="39481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lang="en-US"/>
              <a:t>Interface Humano-Computador (IHC)</a:t>
            </a:r>
            <a:endParaRPr/>
          </a:p>
        </p:txBody>
      </p:sp>
      <p:sp>
        <p:nvSpPr>
          <p:cNvPr id="95" name="Google Shape;95;p2"/>
          <p:cNvSpPr txBox="1"/>
          <p:nvPr>
            <p:ph idx="1" type="body"/>
          </p:nvPr>
        </p:nvSpPr>
        <p:spPr>
          <a:xfrm>
            <a:off x="457212" y="1633062"/>
            <a:ext cx="8229600" cy="4526100"/>
          </a:xfrm>
          <a:prstGeom prst="rect">
            <a:avLst/>
          </a:prstGeom>
          <a:noFill/>
          <a:ln>
            <a:noFill/>
          </a:ln>
        </p:spPr>
        <p:txBody>
          <a:bodyPr anchorCtr="0" anchor="t" bIns="45700" lIns="91425" spcFirstLastPara="1" rIns="91425" wrap="square" tIns="45700">
            <a:noAutofit/>
          </a:bodyPr>
          <a:lstStyle/>
          <a:p>
            <a:pPr indent="-311150" lvl="0" marL="342900" marR="0" rtl="0" algn="l">
              <a:lnSpc>
                <a:spcPct val="100000"/>
              </a:lnSpc>
              <a:spcBef>
                <a:spcPts val="0"/>
              </a:spcBef>
              <a:spcAft>
                <a:spcPts val="0"/>
              </a:spcAft>
              <a:buClr>
                <a:schemeClr val="dk1"/>
              </a:buClr>
              <a:buSzPts val="2700"/>
              <a:buFont typeface="Arial"/>
              <a:buChar char="•"/>
            </a:pPr>
            <a:r>
              <a:rPr lang="en-US" sz="2700"/>
              <a:t>A Interface Humano-Computador (IHC) se concentra no design, implementação e avaliação de sistemas interativos para usuários. Ela busca criar interfaces que permitam aos usuários interagir de forma eficiente, intuitiva e satisfatória com sistemas computacionais.</a:t>
            </a:r>
            <a:endParaRPr sz="2700"/>
          </a:p>
        </p:txBody>
      </p:sp>
      <p:pic>
        <p:nvPicPr>
          <p:cNvPr id="96" name="Google Shape;96;p2"/>
          <p:cNvPicPr preferRelativeResize="0"/>
          <p:nvPr/>
        </p:nvPicPr>
        <p:blipFill>
          <a:blip r:embed="rId3">
            <a:alphaModFix/>
          </a:blip>
          <a:stretch>
            <a:fillRect/>
          </a:stretch>
        </p:blipFill>
        <p:spPr>
          <a:xfrm>
            <a:off x="2653550" y="4307725"/>
            <a:ext cx="3956600" cy="1978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Objetivos</a:t>
            </a:r>
            <a:endParaRPr/>
          </a:p>
        </p:txBody>
      </p:sp>
      <p:sp>
        <p:nvSpPr>
          <p:cNvPr id="102" name="Google Shape;102;p4"/>
          <p:cNvSpPr txBox="1"/>
          <p:nvPr>
            <p:ph idx="1" type="body"/>
          </p:nvPr>
        </p:nvSpPr>
        <p:spPr>
          <a:xfrm>
            <a:off x="457200" y="1450975"/>
            <a:ext cx="8229600" cy="4525962"/>
          </a:xfrm>
          <a:prstGeom prst="rect">
            <a:avLst/>
          </a:prstGeom>
          <a:noFill/>
          <a:ln>
            <a:noFill/>
          </a:ln>
        </p:spPr>
        <p:txBody>
          <a:bodyPr anchorCtr="0" anchor="t" bIns="45700" lIns="91425" spcFirstLastPara="1" rIns="91425" wrap="square" tIns="45700">
            <a:noAutofit/>
          </a:bodyPr>
          <a:lstStyle/>
          <a:p>
            <a:pPr indent="-336550" lvl="0" marL="342900" rtl="0" algn="l">
              <a:spcBef>
                <a:spcPts val="640"/>
              </a:spcBef>
              <a:spcAft>
                <a:spcPts val="0"/>
              </a:spcAft>
              <a:buSzPts val="1700"/>
              <a:buChar char="•"/>
            </a:pPr>
            <a:r>
              <a:rPr b="1" lang="en-US" sz="1700"/>
              <a:t>Facilidade de Uso:</a:t>
            </a:r>
            <a:r>
              <a:rPr lang="en-US" sz="1700"/>
              <a:t> Garantir que a interface seja fácil de aprender e de usar, mesmo para usuários inexperientes.</a:t>
            </a:r>
            <a:endParaRPr sz="1700"/>
          </a:p>
          <a:p>
            <a:pPr indent="-336550" lvl="0" marL="342900" rtl="0" algn="l">
              <a:spcBef>
                <a:spcPts val="640"/>
              </a:spcBef>
              <a:spcAft>
                <a:spcPts val="0"/>
              </a:spcAft>
              <a:buSzPts val="1700"/>
              <a:buChar char="•"/>
            </a:pPr>
            <a:r>
              <a:rPr b="1" lang="en-US" sz="1700"/>
              <a:t>Eficiência:</a:t>
            </a:r>
            <a:r>
              <a:rPr lang="en-US" sz="1700"/>
              <a:t> Permitir que os usuários realizem suas tarefas de forma rápida e eficiente.</a:t>
            </a:r>
            <a:endParaRPr sz="1700"/>
          </a:p>
          <a:p>
            <a:pPr indent="-336550" lvl="0" marL="342900" rtl="0" algn="l">
              <a:spcBef>
                <a:spcPts val="640"/>
              </a:spcBef>
              <a:spcAft>
                <a:spcPts val="0"/>
              </a:spcAft>
              <a:buSzPts val="1700"/>
              <a:buChar char="•"/>
            </a:pPr>
            <a:r>
              <a:rPr b="1" lang="en-US" sz="1700"/>
              <a:t>Satisfação do Usuário: </a:t>
            </a:r>
            <a:r>
              <a:rPr lang="en-US" sz="1700"/>
              <a:t>Criar interfaces que proporcionem uma experiência agradável e satisfatória ao usuário.</a:t>
            </a:r>
            <a:endParaRPr sz="1700"/>
          </a:p>
          <a:p>
            <a:pPr indent="-336550" lvl="0" marL="342900" rtl="0" algn="l">
              <a:spcBef>
                <a:spcPts val="640"/>
              </a:spcBef>
              <a:spcAft>
                <a:spcPts val="0"/>
              </a:spcAft>
              <a:buSzPts val="1700"/>
              <a:buChar char="•"/>
            </a:pPr>
            <a:r>
              <a:rPr b="1" lang="en-US" sz="1700"/>
              <a:t>Acessibilidade:</a:t>
            </a:r>
            <a:r>
              <a:rPr lang="en-US" sz="1700"/>
              <a:t> Garantir que a interface seja acessível a usuários com diferentes habilidades e necessidades.</a:t>
            </a:r>
            <a:endParaRPr sz="1700"/>
          </a:p>
          <a:p>
            <a:pPr indent="-336550" lvl="0" marL="342900" rtl="0" algn="l">
              <a:spcBef>
                <a:spcPts val="640"/>
              </a:spcBef>
              <a:spcAft>
                <a:spcPts val="0"/>
              </a:spcAft>
              <a:buSzPts val="1700"/>
              <a:buChar char="•"/>
            </a:pPr>
            <a:r>
              <a:rPr b="1" lang="en-US" sz="1700"/>
              <a:t>Redução de Erros:</a:t>
            </a:r>
            <a:r>
              <a:rPr lang="en-US" sz="1700"/>
              <a:t> Minimizar a ocorrência de erros por parte dos usuários ao utilizar o sistema.</a:t>
            </a:r>
            <a:endParaRPr sz="1700"/>
          </a:p>
          <a:p>
            <a:pPr indent="-146050" lvl="0" marL="342900" marR="0" rtl="0" algn="l">
              <a:lnSpc>
                <a:spcPct val="100000"/>
              </a:lnSpc>
              <a:spcBef>
                <a:spcPts val="640"/>
              </a:spcBef>
              <a:spcAft>
                <a:spcPts val="0"/>
              </a:spcAft>
              <a:buSzPts val="100"/>
              <a:buChar char="•"/>
            </a:pPr>
            <a:r>
              <a:t/>
            </a:r>
            <a:endParaRPr sz="1300"/>
          </a:p>
        </p:txBody>
      </p:sp>
      <p:pic>
        <p:nvPicPr>
          <p:cNvPr id="103" name="Google Shape;103;p4"/>
          <p:cNvPicPr preferRelativeResize="0"/>
          <p:nvPr/>
        </p:nvPicPr>
        <p:blipFill>
          <a:blip r:embed="rId3">
            <a:alphaModFix/>
          </a:blip>
          <a:stretch>
            <a:fillRect/>
          </a:stretch>
        </p:blipFill>
        <p:spPr>
          <a:xfrm>
            <a:off x="2110750" y="4682200"/>
            <a:ext cx="4922500" cy="1722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Áreas de aplicação</a:t>
            </a:r>
            <a:endParaRPr/>
          </a:p>
        </p:txBody>
      </p:sp>
      <p:sp>
        <p:nvSpPr>
          <p:cNvPr id="109" name="Google Shape;109;p5"/>
          <p:cNvSpPr txBox="1"/>
          <p:nvPr>
            <p:ph idx="1" type="body"/>
          </p:nvPr>
        </p:nvSpPr>
        <p:spPr>
          <a:xfrm>
            <a:off x="457200" y="1450975"/>
            <a:ext cx="8229600" cy="4858800"/>
          </a:xfrm>
          <a:prstGeom prst="rect">
            <a:avLst/>
          </a:prstGeom>
          <a:noFill/>
          <a:ln>
            <a:noFill/>
          </a:ln>
        </p:spPr>
        <p:txBody>
          <a:bodyPr anchorCtr="0" anchor="t" bIns="45700" lIns="91425" spcFirstLastPara="1" rIns="91425" wrap="square" tIns="45700">
            <a:noAutofit/>
          </a:bodyPr>
          <a:lstStyle/>
          <a:p>
            <a:pPr indent="-355600" lvl="0" marL="342900" rtl="0" algn="l">
              <a:spcBef>
                <a:spcPts val="640"/>
              </a:spcBef>
              <a:spcAft>
                <a:spcPts val="0"/>
              </a:spcAft>
              <a:buSzPts val="2000"/>
              <a:buChar char="•"/>
            </a:pPr>
            <a:r>
              <a:rPr b="1" lang="en-US" sz="2000"/>
              <a:t>Sistemas Operacionais:</a:t>
            </a:r>
            <a:r>
              <a:rPr lang="en-US" sz="2000"/>
              <a:t> Desenvolvimento de interfaces gráficas para sistemas operacionais, como Windows, macOS e Linux.</a:t>
            </a:r>
            <a:endParaRPr sz="2000"/>
          </a:p>
          <a:p>
            <a:pPr indent="-355600" lvl="0" marL="342900" rtl="0" algn="l">
              <a:spcBef>
                <a:spcPts val="640"/>
              </a:spcBef>
              <a:spcAft>
                <a:spcPts val="0"/>
              </a:spcAft>
              <a:buSzPts val="2000"/>
              <a:buChar char="•"/>
            </a:pPr>
            <a:r>
              <a:rPr b="1" lang="en-US" sz="2000"/>
              <a:t>Aplicações Web e Mobile:</a:t>
            </a:r>
            <a:r>
              <a:rPr lang="en-US" sz="2000"/>
              <a:t> Design de interfaces para aplicativos web e móveis, como sites, redes sociais e aplicativos de mensagens.</a:t>
            </a:r>
            <a:endParaRPr sz="2000"/>
          </a:p>
          <a:p>
            <a:pPr indent="-355600" lvl="0" marL="342900" rtl="0" algn="l">
              <a:spcBef>
                <a:spcPts val="640"/>
              </a:spcBef>
              <a:spcAft>
                <a:spcPts val="0"/>
              </a:spcAft>
              <a:buSzPts val="2000"/>
              <a:buChar char="•"/>
            </a:pPr>
            <a:r>
              <a:rPr b="1" lang="en-US" sz="2000"/>
              <a:t>Software Empresarial:</a:t>
            </a:r>
            <a:r>
              <a:rPr lang="en-US" sz="2000"/>
              <a:t> Desenvolvimento de interfaces para sistemas utilizados em empresas, como sistemas de gestão empresarial (ERP) e sistemas de CRM (Customer Relationship Management).</a:t>
            </a:r>
            <a:endParaRPr sz="2000"/>
          </a:p>
          <a:p>
            <a:pPr indent="-152400" lvl="0" marL="342900" marR="0" rtl="0" algn="l">
              <a:lnSpc>
                <a:spcPct val="100000"/>
              </a:lnSpc>
              <a:spcBef>
                <a:spcPts val="640"/>
              </a:spcBef>
              <a:spcAft>
                <a:spcPts val="0"/>
              </a:spcAft>
              <a:buSzPts val="200"/>
              <a:buChar char="•"/>
            </a:pPr>
            <a:r>
              <a:t/>
            </a:r>
            <a:endParaRPr sz="1600"/>
          </a:p>
        </p:txBody>
      </p:sp>
      <p:pic>
        <p:nvPicPr>
          <p:cNvPr id="110" name="Google Shape;110;p5"/>
          <p:cNvPicPr preferRelativeResize="0"/>
          <p:nvPr/>
        </p:nvPicPr>
        <p:blipFill>
          <a:blip r:embed="rId3">
            <a:alphaModFix/>
          </a:blip>
          <a:stretch>
            <a:fillRect/>
          </a:stretch>
        </p:blipFill>
        <p:spPr>
          <a:xfrm>
            <a:off x="4477475" y="4568398"/>
            <a:ext cx="937325" cy="937325"/>
          </a:xfrm>
          <a:prstGeom prst="rect">
            <a:avLst/>
          </a:prstGeom>
          <a:noFill/>
          <a:ln>
            <a:noFill/>
          </a:ln>
        </p:spPr>
      </p:pic>
      <p:pic>
        <p:nvPicPr>
          <p:cNvPr id="111" name="Google Shape;111;p5"/>
          <p:cNvPicPr preferRelativeResize="0"/>
          <p:nvPr/>
        </p:nvPicPr>
        <p:blipFill>
          <a:blip r:embed="rId4">
            <a:alphaModFix/>
          </a:blip>
          <a:stretch>
            <a:fillRect/>
          </a:stretch>
        </p:blipFill>
        <p:spPr>
          <a:xfrm>
            <a:off x="3540150" y="5505725"/>
            <a:ext cx="937325" cy="937325"/>
          </a:xfrm>
          <a:prstGeom prst="rect">
            <a:avLst/>
          </a:prstGeom>
          <a:noFill/>
          <a:ln>
            <a:noFill/>
          </a:ln>
        </p:spPr>
      </p:pic>
      <p:pic>
        <p:nvPicPr>
          <p:cNvPr id="112" name="Google Shape;112;p5"/>
          <p:cNvPicPr preferRelativeResize="0"/>
          <p:nvPr/>
        </p:nvPicPr>
        <p:blipFill>
          <a:blip r:embed="rId5">
            <a:alphaModFix/>
          </a:blip>
          <a:stretch>
            <a:fillRect/>
          </a:stretch>
        </p:blipFill>
        <p:spPr>
          <a:xfrm>
            <a:off x="3540150" y="4568400"/>
            <a:ext cx="937325" cy="937325"/>
          </a:xfrm>
          <a:prstGeom prst="rect">
            <a:avLst/>
          </a:prstGeom>
          <a:noFill/>
          <a:ln>
            <a:noFill/>
          </a:ln>
        </p:spPr>
      </p:pic>
      <p:pic>
        <p:nvPicPr>
          <p:cNvPr id="113" name="Google Shape;113;p5"/>
          <p:cNvPicPr preferRelativeResize="0"/>
          <p:nvPr/>
        </p:nvPicPr>
        <p:blipFill>
          <a:blip r:embed="rId6">
            <a:alphaModFix/>
          </a:blip>
          <a:stretch>
            <a:fillRect/>
          </a:stretch>
        </p:blipFill>
        <p:spPr>
          <a:xfrm>
            <a:off x="5699729" y="4831554"/>
            <a:ext cx="2987074" cy="1123950"/>
          </a:xfrm>
          <a:prstGeom prst="rect">
            <a:avLst/>
          </a:prstGeom>
          <a:noFill/>
          <a:ln>
            <a:noFill/>
          </a:ln>
        </p:spPr>
      </p:pic>
      <p:pic>
        <p:nvPicPr>
          <p:cNvPr id="114" name="Google Shape;114;p5"/>
          <p:cNvPicPr preferRelativeResize="0"/>
          <p:nvPr/>
        </p:nvPicPr>
        <p:blipFill>
          <a:blip r:embed="rId7">
            <a:alphaModFix/>
          </a:blip>
          <a:stretch>
            <a:fillRect/>
          </a:stretch>
        </p:blipFill>
        <p:spPr>
          <a:xfrm>
            <a:off x="4477475" y="5505725"/>
            <a:ext cx="937325" cy="937325"/>
          </a:xfrm>
          <a:prstGeom prst="rect">
            <a:avLst/>
          </a:prstGeom>
          <a:noFill/>
          <a:ln>
            <a:noFill/>
          </a:ln>
        </p:spPr>
      </p:pic>
      <p:pic>
        <p:nvPicPr>
          <p:cNvPr id="115" name="Google Shape;115;p5"/>
          <p:cNvPicPr preferRelativeResize="0"/>
          <p:nvPr/>
        </p:nvPicPr>
        <p:blipFill>
          <a:blip r:embed="rId8">
            <a:alphaModFix/>
          </a:blip>
          <a:stretch>
            <a:fillRect/>
          </a:stretch>
        </p:blipFill>
        <p:spPr>
          <a:xfrm>
            <a:off x="1238000" y="4707350"/>
            <a:ext cx="1602426" cy="16024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1f3e87e8613_0_7"/>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600"/>
              <a:t>Métodos de avaliação: Testes de usabilidade</a:t>
            </a:r>
            <a:endParaRPr sz="3600"/>
          </a:p>
        </p:txBody>
      </p:sp>
      <p:sp>
        <p:nvSpPr>
          <p:cNvPr id="122" name="Google Shape;122;g1f3e87e8613_0_7"/>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US" sz="2400"/>
              <a:t>Testes de Usabilidade: </a:t>
            </a:r>
            <a:r>
              <a:rPr lang="en-US" sz="2400"/>
              <a:t>Os testes de usabilidade envolvem a observação de usuários reais interagindo com a interface em um ambiente controlado. Os participantes são solicitados a realizar tarefas específicas, enquanto os pesquisadores observam e registram seu comportamento. Esses testes ajudam a identificar problemas de usabilidade e avaliar a facilidade de uso da interface.</a:t>
            </a:r>
            <a:endParaRPr sz="2400"/>
          </a:p>
        </p:txBody>
      </p:sp>
      <p:pic>
        <p:nvPicPr>
          <p:cNvPr id="123" name="Google Shape;123;g1f3e87e8613_0_7"/>
          <p:cNvPicPr preferRelativeResize="0"/>
          <p:nvPr/>
        </p:nvPicPr>
        <p:blipFill>
          <a:blip r:embed="rId3">
            <a:alphaModFix/>
          </a:blip>
          <a:stretch>
            <a:fillRect/>
          </a:stretch>
        </p:blipFill>
        <p:spPr>
          <a:xfrm>
            <a:off x="3136262" y="4298425"/>
            <a:ext cx="2871473" cy="2364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f3e87e8613_0_14"/>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US" sz="2600"/>
              <a:t>Eye tracking:</a:t>
            </a:r>
            <a:r>
              <a:rPr lang="en-US" sz="2600"/>
              <a:t> é uma técnica que monitora e registra os movimentos dos olhos de um usuário ao interagir com a interface. Isso pode ajudar a identificar para onde os usuários estão olhando, quanto tempo estão gastando em diferentes áreas da interface e como estão processando as informações visuais.</a:t>
            </a:r>
            <a:endParaRPr sz="2600"/>
          </a:p>
        </p:txBody>
      </p:sp>
      <p:sp>
        <p:nvSpPr>
          <p:cNvPr id="130" name="Google Shape;130;g1f3e87e8613_0_14"/>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600"/>
              <a:t>Métodos de avaliação: Eye Tracking</a:t>
            </a:r>
            <a:endParaRPr sz="3600"/>
          </a:p>
        </p:txBody>
      </p:sp>
      <p:pic>
        <p:nvPicPr>
          <p:cNvPr id="131" name="Google Shape;131;g1f3e87e8613_0_14"/>
          <p:cNvPicPr preferRelativeResize="0"/>
          <p:nvPr/>
        </p:nvPicPr>
        <p:blipFill>
          <a:blip r:embed="rId3">
            <a:alphaModFix/>
          </a:blip>
          <a:stretch>
            <a:fillRect/>
          </a:stretch>
        </p:blipFill>
        <p:spPr>
          <a:xfrm>
            <a:off x="2692925" y="4344000"/>
            <a:ext cx="4117199" cy="2315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168775" y="274625"/>
            <a:ext cx="88449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4300"/>
              <a:t>Interface de Usuário Tangível (UIT)</a:t>
            </a:r>
            <a:endParaRPr sz="4300"/>
          </a:p>
        </p:txBody>
      </p:sp>
      <p:sp>
        <p:nvSpPr>
          <p:cNvPr id="137" name="Google Shape;137;p1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298450" lvl="0" marL="342900" marR="0" rtl="0" algn="l">
              <a:lnSpc>
                <a:spcPct val="100000"/>
              </a:lnSpc>
              <a:spcBef>
                <a:spcPts val="0"/>
              </a:spcBef>
              <a:spcAft>
                <a:spcPts val="0"/>
              </a:spcAft>
              <a:buClr>
                <a:schemeClr val="dk1"/>
              </a:buClr>
              <a:buSzPts val="2500"/>
              <a:buFont typeface="Arial"/>
              <a:buChar char="•"/>
            </a:pPr>
            <a:r>
              <a:rPr lang="en-US" sz="2500"/>
              <a:t>É</a:t>
            </a:r>
            <a:r>
              <a:rPr lang="en-US" sz="2500"/>
              <a:t> um tipo de interface que permite aos usuários interagir com sistemas digitais através de objetos físicos ou tangíveis, combinando elementos físicos do mundo real com elementos digitais, proporcionando uma experiência de interação mais intuitiva e envolvente.</a:t>
            </a:r>
            <a:endParaRPr sz="2500"/>
          </a:p>
        </p:txBody>
      </p:sp>
      <p:pic>
        <p:nvPicPr>
          <p:cNvPr id="138" name="Google Shape;138;p14"/>
          <p:cNvPicPr preferRelativeResize="0"/>
          <p:nvPr/>
        </p:nvPicPr>
        <p:blipFill>
          <a:blip r:embed="rId3">
            <a:alphaModFix/>
          </a:blip>
          <a:stretch>
            <a:fillRect/>
          </a:stretch>
        </p:blipFill>
        <p:spPr>
          <a:xfrm>
            <a:off x="2705525" y="4047825"/>
            <a:ext cx="3732951" cy="24989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f3e87e8613_0_3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Objetivos</a:t>
            </a:r>
            <a:endParaRPr/>
          </a:p>
        </p:txBody>
      </p:sp>
      <p:sp>
        <p:nvSpPr>
          <p:cNvPr id="144" name="Google Shape;144;g1f3e87e8613_0_38"/>
          <p:cNvSpPr txBox="1"/>
          <p:nvPr>
            <p:ph idx="1" type="body"/>
          </p:nvPr>
        </p:nvSpPr>
        <p:spPr>
          <a:xfrm>
            <a:off x="457200" y="1450975"/>
            <a:ext cx="8229600" cy="4526100"/>
          </a:xfrm>
          <a:prstGeom prst="rect">
            <a:avLst/>
          </a:prstGeom>
          <a:noFill/>
          <a:ln>
            <a:noFill/>
          </a:ln>
        </p:spPr>
        <p:txBody>
          <a:bodyPr anchorCtr="0" anchor="t" bIns="45700" lIns="91425" spcFirstLastPara="1" rIns="91425" wrap="square" tIns="45700">
            <a:noAutofit/>
          </a:bodyPr>
          <a:lstStyle/>
          <a:p>
            <a:pPr indent="-336550" lvl="0" marL="457200" rtl="0" algn="l">
              <a:spcBef>
                <a:spcPts val="640"/>
              </a:spcBef>
              <a:spcAft>
                <a:spcPts val="0"/>
              </a:spcAft>
              <a:buSzPts val="1700"/>
              <a:buChar char="•"/>
            </a:pPr>
            <a:r>
              <a:rPr b="1" lang="en-US" sz="1700"/>
              <a:t>Facilitar a Interpretação:</a:t>
            </a:r>
            <a:r>
              <a:rPr lang="en-US" sz="1700"/>
              <a:t> Permitir que os usuários compreendam facilmente como interagir com o sistema, utilizando objetos tangíveis que representam funções ou operações digitais.</a:t>
            </a:r>
            <a:endParaRPr sz="1700"/>
          </a:p>
          <a:p>
            <a:pPr indent="-336550" lvl="0" marL="457200" rtl="0" algn="l">
              <a:spcBef>
                <a:spcPts val="0"/>
              </a:spcBef>
              <a:spcAft>
                <a:spcPts val="0"/>
              </a:spcAft>
              <a:buSzPts val="1700"/>
              <a:buChar char="•"/>
            </a:pPr>
            <a:r>
              <a:rPr b="1" lang="en-US" sz="1700"/>
              <a:t>Promover a Interação Natural:</a:t>
            </a:r>
            <a:r>
              <a:rPr lang="en-US" sz="1700"/>
              <a:t> Criar uma experiência de interação que seja mais semelhante às interações naturais do mundo real, facilitando o uso para usuários de diferentes idades e habilidades.</a:t>
            </a:r>
            <a:endParaRPr sz="1700"/>
          </a:p>
          <a:p>
            <a:pPr indent="-336550" lvl="0" marL="457200" rtl="0" algn="l">
              <a:spcBef>
                <a:spcPts val="0"/>
              </a:spcBef>
              <a:spcAft>
                <a:spcPts val="0"/>
              </a:spcAft>
              <a:buSzPts val="1700"/>
              <a:buChar char="•"/>
            </a:pPr>
            <a:r>
              <a:rPr b="1" lang="en-US" sz="1700"/>
              <a:t>Aumentar o Engajamento:</a:t>
            </a:r>
            <a:r>
              <a:rPr lang="en-US" sz="1700"/>
              <a:t> Proporcionar uma experiência de interação mais envolvente e emocionalmente satisfatória, aumentando o interesse e a motivação dos usuários.</a:t>
            </a:r>
            <a:endParaRPr sz="1700"/>
          </a:p>
          <a:p>
            <a:pPr indent="-336550" lvl="0" marL="457200" rtl="0" algn="l">
              <a:spcBef>
                <a:spcPts val="0"/>
              </a:spcBef>
              <a:spcAft>
                <a:spcPts val="0"/>
              </a:spcAft>
              <a:buSzPts val="1700"/>
              <a:buChar char="•"/>
            </a:pPr>
            <a:r>
              <a:rPr b="1" lang="en-US" sz="1700"/>
              <a:t>Melhorar a Usabilidade:</a:t>
            </a:r>
            <a:r>
              <a:rPr lang="en-US" sz="1700"/>
              <a:t> Simplificar a interação com o sistema, reduzindo a carga cognitiva e aumentando a eficiência e a eficácia das tarefas realizadas.</a:t>
            </a:r>
            <a:endParaRPr sz="1700"/>
          </a:p>
        </p:txBody>
      </p:sp>
      <p:pic>
        <p:nvPicPr>
          <p:cNvPr id="145" name="Google Shape;145;g1f3e87e8613_0_38"/>
          <p:cNvPicPr preferRelativeResize="0"/>
          <p:nvPr/>
        </p:nvPicPr>
        <p:blipFill>
          <a:blip r:embed="rId3">
            <a:alphaModFix/>
          </a:blip>
          <a:stretch>
            <a:fillRect/>
          </a:stretch>
        </p:blipFill>
        <p:spPr>
          <a:xfrm>
            <a:off x="3461250" y="4504850"/>
            <a:ext cx="2221500" cy="2221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f3e87e8613_0_4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Áreas de aplicação</a:t>
            </a:r>
            <a:endParaRPr/>
          </a:p>
        </p:txBody>
      </p:sp>
      <p:sp>
        <p:nvSpPr>
          <p:cNvPr id="151" name="Google Shape;151;g1f3e87e8613_0_47"/>
          <p:cNvSpPr txBox="1"/>
          <p:nvPr>
            <p:ph idx="1" type="body"/>
          </p:nvPr>
        </p:nvSpPr>
        <p:spPr>
          <a:xfrm>
            <a:off x="457200" y="1450975"/>
            <a:ext cx="8229600" cy="4858800"/>
          </a:xfrm>
          <a:prstGeom prst="rect">
            <a:avLst/>
          </a:prstGeom>
          <a:noFill/>
          <a:ln>
            <a:noFill/>
          </a:ln>
        </p:spPr>
        <p:txBody>
          <a:bodyPr anchorCtr="0" anchor="t" bIns="45700" lIns="91425" spcFirstLastPara="1" rIns="91425" wrap="square" tIns="45700">
            <a:noAutofit/>
          </a:bodyPr>
          <a:lstStyle/>
          <a:p>
            <a:pPr indent="-336550" lvl="0" marL="342900" rtl="0" algn="l">
              <a:spcBef>
                <a:spcPts val="640"/>
              </a:spcBef>
              <a:spcAft>
                <a:spcPts val="0"/>
              </a:spcAft>
              <a:buSzPts val="1700"/>
              <a:buChar char="•"/>
            </a:pPr>
            <a:r>
              <a:rPr b="1" lang="en-US" sz="1700"/>
              <a:t>Educação: </a:t>
            </a:r>
            <a:r>
              <a:rPr lang="en-US" sz="1700"/>
              <a:t>Utilização de interfaces tangíveis em ambientes educacionais para promover a aprendizagem interativa e colaborativa, especialmente em áreas como matemática, ciências e artes.</a:t>
            </a:r>
            <a:endParaRPr sz="1700"/>
          </a:p>
          <a:p>
            <a:pPr indent="-336550" lvl="0" marL="342900" rtl="0" algn="l">
              <a:spcBef>
                <a:spcPts val="640"/>
              </a:spcBef>
              <a:spcAft>
                <a:spcPts val="0"/>
              </a:spcAft>
              <a:buSzPts val="1700"/>
              <a:buChar char="•"/>
            </a:pPr>
            <a:r>
              <a:rPr b="1" lang="en-US" sz="1700"/>
              <a:t>Entretenimento:</a:t>
            </a:r>
            <a:r>
              <a:rPr lang="en-US" sz="1700"/>
              <a:t> Desenvolvimento de jogos e experiências interativas que utilizam objetos físicos como parte da jogabilidade, proporcionando uma experiência mais imersiva e divertida.</a:t>
            </a:r>
            <a:endParaRPr sz="1700"/>
          </a:p>
          <a:p>
            <a:pPr indent="-336550" lvl="0" marL="342900" rtl="0" algn="l">
              <a:spcBef>
                <a:spcPts val="640"/>
              </a:spcBef>
              <a:spcAft>
                <a:spcPts val="0"/>
              </a:spcAft>
              <a:buSzPts val="1700"/>
              <a:buChar char="•"/>
            </a:pPr>
            <a:r>
              <a:rPr b="1" lang="en-US" sz="1700"/>
              <a:t>Design e Modelagem 3D: </a:t>
            </a:r>
            <a:r>
              <a:rPr lang="en-US" sz="1700"/>
              <a:t>Utilização de interfaces tangíveis para manipular objetos virtuais em ambientes de design e modelagem tridimensional, facilitando a criação e a edição de modelos complexos.</a:t>
            </a:r>
            <a:endParaRPr sz="1300"/>
          </a:p>
        </p:txBody>
      </p:sp>
      <p:pic>
        <p:nvPicPr>
          <p:cNvPr id="152" name="Google Shape;152;g1f3e87e8613_0_47"/>
          <p:cNvPicPr preferRelativeResize="0"/>
          <p:nvPr/>
        </p:nvPicPr>
        <p:blipFill>
          <a:blip r:embed="rId3">
            <a:alphaModFix/>
          </a:blip>
          <a:stretch>
            <a:fillRect/>
          </a:stretch>
        </p:blipFill>
        <p:spPr>
          <a:xfrm>
            <a:off x="4962146" y="4327675"/>
            <a:ext cx="2627100" cy="1743275"/>
          </a:xfrm>
          <a:prstGeom prst="rect">
            <a:avLst/>
          </a:prstGeom>
          <a:noFill/>
          <a:ln>
            <a:noFill/>
          </a:ln>
        </p:spPr>
      </p:pic>
      <p:pic>
        <p:nvPicPr>
          <p:cNvPr id="153" name="Google Shape;153;g1f3e87e8613_0_47"/>
          <p:cNvPicPr preferRelativeResize="0"/>
          <p:nvPr/>
        </p:nvPicPr>
        <p:blipFill>
          <a:blip r:embed="rId4">
            <a:alphaModFix/>
          </a:blip>
          <a:stretch>
            <a:fillRect/>
          </a:stretch>
        </p:blipFill>
        <p:spPr>
          <a:xfrm>
            <a:off x="965425" y="4227725"/>
            <a:ext cx="3805224" cy="2140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2012-05-08T00:10:24Z</dcterms:created>
  <dc:creator>Seção de Apoio ao Usuário</dc:creator>
</cp:coreProperties>
</file>