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22" Type="http://schemas.openxmlformats.org/officeDocument/2006/relationships/font" Target="fonts/OpenSans-italic.fntdata"/><Relationship Id="rId21" Type="http://schemas.openxmlformats.org/officeDocument/2006/relationships/font" Target="fonts/OpenSans-bold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2faada1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c2faada1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258269c9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258269c9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4b7cc66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4b7cc66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258269c9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258269c9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2a9759cd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2a9759cd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f4b7cc663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f4b7cc66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2a9759cd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2a9759cd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2a9759c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c2a9759c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1e7c571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1e7c571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2599670"/>
            <a:ext cx="7713900" cy="4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050" y="3093762"/>
            <a:ext cx="7713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2" type="ctrTitle"/>
          </p:nvPr>
        </p:nvSpPr>
        <p:spPr>
          <a:xfrm>
            <a:off x="715100" y="1078337"/>
            <a:ext cx="7713900" cy="15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213300" y="206550"/>
            <a:ext cx="8717400" cy="472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715100" y="1400688"/>
            <a:ext cx="6576000" cy="914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715100" y="2315088"/>
            <a:ext cx="6576000" cy="713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11"/>
          <p:cNvSpPr/>
          <p:nvPr/>
        </p:nvSpPr>
        <p:spPr>
          <a:xfrm>
            <a:off x="213300" y="206550"/>
            <a:ext cx="8717400" cy="472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hasCustomPrompt="1" type="title"/>
          </p:nvPr>
        </p:nvSpPr>
        <p:spPr>
          <a:xfrm>
            <a:off x="720050" y="1873583"/>
            <a:ext cx="8865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2" type="title"/>
          </p:nvPr>
        </p:nvSpPr>
        <p:spPr>
          <a:xfrm>
            <a:off x="4755864" y="1873580"/>
            <a:ext cx="8865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hasCustomPrompt="1" idx="3" type="title"/>
          </p:nvPr>
        </p:nvSpPr>
        <p:spPr>
          <a:xfrm>
            <a:off x="720050" y="2571751"/>
            <a:ext cx="8865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hasCustomPrompt="1" idx="4" type="title"/>
          </p:nvPr>
        </p:nvSpPr>
        <p:spPr>
          <a:xfrm>
            <a:off x="4755864" y="2571748"/>
            <a:ext cx="8865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5" type="title"/>
          </p:nvPr>
        </p:nvSpPr>
        <p:spPr>
          <a:xfrm>
            <a:off x="720050" y="3269918"/>
            <a:ext cx="8865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6" type="title"/>
          </p:nvPr>
        </p:nvSpPr>
        <p:spPr>
          <a:xfrm>
            <a:off x="4755864" y="3269915"/>
            <a:ext cx="8865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1606481" y="1873575"/>
            <a:ext cx="2781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7" type="subTitle"/>
          </p:nvPr>
        </p:nvSpPr>
        <p:spPr>
          <a:xfrm>
            <a:off x="1606481" y="2571746"/>
            <a:ext cx="2781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8" type="subTitle"/>
          </p:nvPr>
        </p:nvSpPr>
        <p:spPr>
          <a:xfrm>
            <a:off x="1606481" y="3269917"/>
            <a:ext cx="2781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9" type="subTitle"/>
          </p:nvPr>
        </p:nvSpPr>
        <p:spPr>
          <a:xfrm>
            <a:off x="5642295" y="1873583"/>
            <a:ext cx="2781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3" type="subTitle"/>
          </p:nvPr>
        </p:nvSpPr>
        <p:spPr>
          <a:xfrm>
            <a:off x="5642295" y="2571753"/>
            <a:ext cx="2781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4" type="subTitle"/>
          </p:nvPr>
        </p:nvSpPr>
        <p:spPr>
          <a:xfrm>
            <a:off x="5642295" y="3269924"/>
            <a:ext cx="2781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5" name="Google Shape;75;p13"/>
          <p:cNvSpPr/>
          <p:nvPr/>
        </p:nvSpPr>
        <p:spPr>
          <a:xfrm>
            <a:off x="213300" y="206550"/>
            <a:ext cx="8717400" cy="472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3"/>
          <p:cNvSpPr txBox="1"/>
          <p:nvPr>
            <p:ph idx="15"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77" name="Google Shape;7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7648463" y="-466289"/>
            <a:ext cx="409500" cy="200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1086038" y="3607211"/>
            <a:ext cx="409500" cy="200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" name="Google Shape;81;p14"/>
          <p:cNvSpPr/>
          <p:nvPr/>
        </p:nvSpPr>
        <p:spPr>
          <a:xfrm>
            <a:off x="213300" y="206550"/>
            <a:ext cx="8717400" cy="472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7648463" y="-466289"/>
            <a:ext cx="409500" cy="200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86038" y="3607211"/>
            <a:ext cx="409500" cy="200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6" name="Google Shape;86;p15"/>
          <p:cNvGrpSpPr/>
          <p:nvPr/>
        </p:nvGrpSpPr>
        <p:grpSpPr>
          <a:xfrm>
            <a:off x="213300" y="206550"/>
            <a:ext cx="8717400" cy="4723800"/>
            <a:chOff x="213300" y="206550"/>
            <a:chExt cx="8717400" cy="4723800"/>
          </a:xfrm>
        </p:grpSpPr>
        <p:pic>
          <p:nvPicPr>
            <p:cNvPr id="87" name="Google Shape;87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7648463" y="-466289"/>
              <a:ext cx="409500" cy="2002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1086038" y="3607211"/>
              <a:ext cx="409500" cy="20025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5"/>
            <p:cNvSpPr/>
            <p:nvPr/>
          </p:nvSpPr>
          <p:spPr>
            <a:xfrm>
              <a:off x="213300" y="206550"/>
              <a:ext cx="8717400" cy="4723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hasCustomPrompt="1" type="title"/>
          </p:nvPr>
        </p:nvSpPr>
        <p:spPr>
          <a:xfrm>
            <a:off x="715100" y="2692160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715100" y="3461051"/>
            <a:ext cx="3492600" cy="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hasCustomPrompt="1" idx="2" type="title"/>
          </p:nvPr>
        </p:nvSpPr>
        <p:spPr>
          <a:xfrm>
            <a:off x="2825700" y="1316749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/>
          <p:nvPr>
            <p:ph idx="3" type="subTitle"/>
          </p:nvPr>
        </p:nvSpPr>
        <p:spPr>
          <a:xfrm>
            <a:off x="2825700" y="2085655"/>
            <a:ext cx="3492600" cy="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hasCustomPrompt="1" idx="4" type="title"/>
          </p:nvPr>
        </p:nvSpPr>
        <p:spPr>
          <a:xfrm>
            <a:off x="4936300" y="2692160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/>
          <p:nvPr>
            <p:ph idx="5" type="subTitle"/>
          </p:nvPr>
        </p:nvSpPr>
        <p:spPr>
          <a:xfrm>
            <a:off x="4936300" y="3461051"/>
            <a:ext cx="3492600" cy="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16"/>
          <p:cNvSpPr/>
          <p:nvPr/>
        </p:nvSpPr>
        <p:spPr>
          <a:xfrm>
            <a:off x="213300" y="206550"/>
            <a:ext cx="8717400" cy="472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3056963" y="3607211"/>
            <a:ext cx="409500" cy="200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645713" y="-466289"/>
            <a:ext cx="409500" cy="200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1511588" y="3607211"/>
            <a:ext cx="409500" cy="200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15100" y="535000"/>
            <a:ext cx="522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715161" y="1111000"/>
            <a:ext cx="522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17"/>
          <p:cNvSpPr/>
          <p:nvPr>
            <p:ph idx="2" type="pic"/>
          </p:nvPr>
        </p:nvSpPr>
        <p:spPr>
          <a:xfrm>
            <a:off x="715100" y="1763189"/>
            <a:ext cx="2488800" cy="248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7"/>
          <p:cNvSpPr/>
          <p:nvPr>
            <p:ph idx="3" type="pic"/>
          </p:nvPr>
        </p:nvSpPr>
        <p:spPr>
          <a:xfrm>
            <a:off x="3327618" y="1763189"/>
            <a:ext cx="2488800" cy="248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7"/>
          <p:cNvSpPr/>
          <p:nvPr>
            <p:ph idx="4" type="pic"/>
          </p:nvPr>
        </p:nvSpPr>
        <p:spPr>
          <a:xfrm>
            <a:off x="5940136" y="1763189"/>
            <a:ext cx="2488800" cy="248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7"/>
          <p:cNvSpPr/>
          <p:nvPr/>
        </p:nvSpPr>
        <p:spPr>
          <a:xfrm>
            <a:off x="213300" y="206550"/>
            <a:ext cx="8717400" cy="472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7648463" y="-466289"/>
            <a:ext cx="409500" cy="200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86038" y="3607211"/>
            <a:ext cx="409500" cy="200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496200" y="1096650"/>
            <a:ext cx="3932700" cy="10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4496200" y="2194050"/>
            <a:ext cx="3932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18"/>
          <p:cNvSpPr/>
          <p:nvPr>
            <p:ph idx="2" type="pic"/>
          </p:nvPr>
        </p:nvSpPr>
        <p:spPr>
          <a:xfrm>
            <a:off x="715100" y="1096650"/>
            <a:ext cx="3552900" cy="2950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/>
          <p:nvPr/>
        </p:nvSpPr>
        <p:spPr>
          <a:xfrm>
            <a:off x="213300" y="206550"/>
            <a:ext cx="8717400" cy="472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213300" y="206550"/>
            <a:ext cx="8717400" cy="472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715150" y="1183900"/>
            <a:ext cx="7704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2" type="subTitle"/>
          </p:nvPr>
        </p:nvSpPr>
        <p:spPr>
          <a:xfrm>
            <a:off x="715200" y="2116049"/>
            <a:ext cx="7704000" cy="14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subTitle"/>
          </p:nvPr>
        </p:nvSpPr>
        <p:spPr>
          <a:xfrm>
            <a:off x="715100" y="3632898"/>
            <a:ext cx="7704000" cy="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21" name="Google Shape;12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7648463" y="-466289"/>
            <a:ext cx="409500" cy="200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213300" y="206550"/>
            <a:ext cx="8717400" cy="472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" type="subTitle"/>
          </p:nvPr>
        </p:nvSpPr>
        <p:spPr>
          <a:xfrm>
            <a:off x="720000" y="2198825"/>
            <a:ext cx="24729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2" type="subTitle"/>
          </p:nvPr>
        </p:nvSpPr>
        <p:spPr>
          <a:xfrm>
            <a:off x="3337999" y="2198823"/>
            <a:ext cx="24729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3" type="subTitle"/>
          </p:nvPr>
        </p:nvSpPr>
        <p:spPr>
          <a:xfrm>
            <a:off x="5955997" y="2198823"/>
            <a:ext cx="24729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4" type="subTitle"/>
          </p:nvPr>
        </p:nvSpPr>
        <p:spPr>
          <a:xfrm>
            <a:off x="720000" y="1806675"/>
            <a:ext cx="2472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5" type="subTitle"/>
          </p:nvPr>
        </p:nvSpPr>
        <p:spPr>
          <a:xfrm>
            <a:off x="3337999" y="1806675"/>
            <a:ext cx="2472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6" type="subTitle"/>
          </p:nvPr>
        </p:nvSpPr>
        <p:spPr>
          <a:xfrm>
            <a:off x="5955998" y="1806675"/>
            <a:ext cx="2472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31" name="Google Shape;13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7648463" y="-466289"/>
            <a:ext cx="409500" cy="200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86038" y="3607211"/>
            <a:ext cx="409500" cy="200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839275" y="535000"/>
            <a:ext cx="3943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21775" y="535000"/>
            <a:ext cx="1117500" cy="914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>
            <p:ph idx="3" type="pic"/>
          </p:nvPr>
        </p:nvSpPr>
        <p:spPr>
          <a:xfrm>
            <a:off x="721775" y="1638400"/>
            <a:ext cx="7707000" cy="21957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213300" y="206550"/>
            <a:ext cx="8717400" cy="472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213300" y="206550"/>
            <a:ext cx="8717400" cy="472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" type="subTitle"/>
          </p:nvPr>
        </p:nvSpPr>
        <p:spPr>
          <a:xfrm>
            <a:off x="720000" y="1318025"/>
            <a:ext cx="37332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idx="2" type="subTitle"/>
          </p:nvPr>
        </p:nvSpPr>
        <p:spPr>
          <a:xfrm>
            <a:off x="720002" y="1711229"/>
            <a:ext cx="3733200" cy="91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3" type="subTitle"/>
          </p:nvPr>
        </p:nvSpPr>
        <p:spPr>
          <a:xfrm>
            <a:off x="4690674" y="1711229"/>
            <a:ext cx="3733200" cy="91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4" type="subTitle"/>
          </p:nvPr>
        </p:nvSpPr>
        <p:spPr>
          <a:xfrm>
            <a:off x="720002" y="3275901"/>
            <a:ext cx="3733200" cy="91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5" type="subTitle"/>
          </p:nvPr>
        </p:nvSpPr>
        <p:spPr>
          <a:xfrm>
            <a:off x="4690674" y="3275901"/>
            <a:ext cx="3733200" cy="91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6" type="subTitle"/>
          </p:nvPr>
        </p:nvSpPr>
        <p:spPr>
          <a:xfrm>
            <a:off x="720000" y="2882697"/>
            <a:ext cx="37332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7" type="subTitle"/>
          </p:nvPr>
        </p:nvSpPr>
        <p:spPr>
          <a:xfrm>
            <a:off x="4690672" y="1318025"/>
            <a:ext cx="37332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8" type="subTitle"/>
          </p:nvPr>
        </p:nvSpPr>
        <p:spPr>
          <a:xfrm>
            <a:off x="4690672" y="2882697"/>
            <a:ext cx="37332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44" name="Google Shape;14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7648463" y="-466289"/>
            <a:ext cx="409500" cy="200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1086038" y="3607211"/>
            <a:ext cx="409500" cy="200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213300" y="206550"/>
            <a:ext cx="8717400" cy="472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" type="subTitle"/>
          </p:nvPr>
        </p:nvSpPr>
        <p:spPr>
          <a:xfrm>
            <a:off x="714000" y="1593909"/>
            <a:ext cx="24357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2" type="subTitle"/>
          </p:nvPr>
        </p:nvSpPr>
        <p:spPr>
          <a:xfrm>
            <a:off x="3353002" y="1593909"/>
            <a:ext cx="24357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3" type="subTitle"/>
          </p:nvPr>
        </p:nvSpPr>
        <p:spPr>
          <a:xfrm>
            <a:off x="714000" y="3171800"/>
            <a:ext cx="2436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4" type="subTitle"/>
          </p:nvPr>
        </p:nvSpPr>
        <p:spPr>
          <a:xfrm>
            <a:off x="3353002" y="3171800"/>
            <a:ext cx="2436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5" type="subTitle"/>
          </p:nvPr>
        </p:nvSpPr>
        <p:spPr>
          <a:xfrm>
            <a:off x="5992004" y="1593909"/>
            <a:ext cx="24357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6" type="subTitle"/>
          </p:nvPr>
        </p:nvSpPr>
        <p:spPr>
          <a:xfrm>
            <a:off x="5992004" y="3171800"/>
            <a:ext cx="24357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7" type="subTitle"/>
          </p:nvPr>
        </p:nvSpPr>
        <p:spPr>
          <a:xfrm>
            <a:off x="714000" y="1296225"/>
            <a:ext cx="2436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idx="8" type="subTitle"/>
          </p:nvPr>
        </p:nvSpPr>
        <p:spPr>
          <a:xfrm>
            <a:off x="3353002" y="1296225"/>
            <a:ext cx="2436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9" type="subTitle"/>
          </p:nvPr>
        </p:nvSpPr>
        <p:spPr>
          <a:xfrm>
            <a:off x="5992004" y="1296225"/>
            <a:ext cx="2436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8" name="Google Shape;158;p22"/>
          <p:cNvSpPr txBox="1"/>
          <p:nvPr>
            <p:ph idx="13" type="subTitle"/>
          </p:nvPr>
        </p:nvSpPr>
        <p:spPr>
          <a:xfrm>
            <a:off x="714000" y="2870902"/>
            <a:ext cx="2436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14" type="subTitle"/>
          </p:nvPr>
        </p:nvSpPr>
        <p:spPr>
          <a:xfrm>
            <a:off x="3353002" y="2870902"/>
            <a:ext cx="2436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0" name="Google Shape;160;p22"/>
          <p:cNvSpPr txBox="1"/>
          <p:nvPr>
            <p:ph idx="15" type="subTitle"/>
          </p:nvPr>
        </p:nvSpPr>
        <p:spPr>
          <a:xfrm>
            <a:off x="5992004" y="2870902"/>
            <a:ext cx="2436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61" name="Google Shape;16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7648463" y="-466289"/>
            <a:ext cx="409500" cy="200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86038" y="3607211"/>
            <a:ext cx="409500" cy="200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ctrTitle"/>
          </p:nvPr>
        </p:nvSpPr>
        <p:spPr>
          <a:xfrm>
            <a:off x="715100" y="535000"/>
            <a:ext cx="42015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715100" y="1341125"/>
            <a:ext cx="4201500" cy="11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23"/>
          <p:cNvSpPr/>
          <p:nvPr/>
        </p:nvSpPr>
        <p:spPr>
          <a:xfrm>
            <a:off x="213300" y="206550"/>
            <a:ext cx="8717400" cy="472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715100" y="3219213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includes icons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2631413" y="3607211"/>
            <a:ext cx="409500" cy="200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1086038" y="3607211"/>
            <a:ext cx="409500" cy="200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400000">
            <a:off x="7645713" y="-466289"/>
            <a:ext cx="409500" cy="200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/>
          <p:nvPr/>
        </p:nvSpPr>
        <p:spPr>
          <a:xfrm>
            <a:off x="213300" y="206550"/>
            <a:ext cx="8717400" cy="472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7648463" y="-466289"/>
            <a:ext cx="409500" cy="200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1086038" y="3607211"/>
            <a:ext cx="409500" cy="200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213300" y="206550"/>
            <a:ext cx="8717400" cy="472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7648463" y="-466289"/>
            <a:ext cx="409500" cy="200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86038" y="3607211"/>
            <a:ext cx="409500" cy="200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3300" y="206550"/>
            <a:ext cx="8717400" cy="472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251050"/>
            <a:ext cx="77040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7648463" y="-466289"/>
            <a:ext cx="409500" cy="200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86038" y="3607211"/>
            <a:ext cx="409500" cy="200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13300" y="206550"/>
            <a:ext cx="8717400" cy="472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4702125" y="2206114"/>
            <a:ext cx="37218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720000" y="2206114"/>
            <a:ext cx="36321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720000" y="1815088"/>
            <a:ext cx="36321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4702123" y="1815098"/>
            <a:ext cx="372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086038" y="3607211"/>
            <a:ext cx="409500" cy="200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7648463" y="-466289"/>
            <a:ext cx="409500" cy="200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213300" y="206550"/>
            <a:ext cx="8717400" cy="472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7648463" y="-466289"/>
            <a:ext cx="409500" cy="200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1086038" y="3607211"/>
            <a:ext cx="409500" cy="200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213300" y="206550"/>
            <a:ext cx="8717400" cy="472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715100" y="1096650"/>
            <a:ext cx="394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715100" y="1669350"/>
            <a:ext cx="3947700" cy="23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" name="Google Shape;42;p7"/>
          <p:cNvSpPr/>
          <p:nvPr>
            <p:ph idx="2" type="pic"/>
          </p:nvPr>
        </p:nvSpPr>
        <p:spPr>
          <a:xfrm>
            <a:off x="4876225" y="1096650"/>
            <a:ext cx="3552900" cy="295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/>
          <p:nvPr/>
        </p:nvSpPr>
        <p:spPr>
          <a:xfrm>
            <a:off x="213300" y="206550"/>
            <a:ext cx="8717400" cy="472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7648463" y="-466289"/>
            <a:ext cx="409500" cy="200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1086038" y="3607211"/>
            <a:ext cx="409500" cy="200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" name="Google Shape;51;p9"/>
          <p:cNvSpPr/>
          <p:nvPr/>
        </p:nvSpPr>
        <p:spPr>
          <a:xfrm>
            <a:off x="213300" y="206550"/>
            <a:ext cx="8717400" cy="472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7648463" y="-466289"/>
            <a:ext cx="409500" cy="200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1086038" y="3607211"/>
            <a:ext cx="409500" cy="200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ctrTitle"/>
          </p:nvPr>
        </p:nvSpPr>
        <p:spPr>
          <a:xfrm>
            <a:off x="715100" y="2599670"/>
            <a:ext cx="7713900" cy="4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Computação gráfica</a:t>
            </a:r>
            <a:endParaRPr/>
          </a:p>
        </p:txBody>
      </p:sp>
      <p:sp>
        <p:nvSpPr>
          <p:cNvPr id="184" name="Google Shape;184;p26"/>
          <p:cNvSpPr txBox="1"/>
          <p:nvPr>
            <p:ph idx="1" type="subTitle"/>
          </p:nvPr>
        </p:nvSpPr>
        <p:spPr>
          <a:xfrm>
            <a:off x="715050" y="3093750"/>
            <a:ext cx="62835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Toniolo Picaz, Hiago Campregher, Nathan Gabriel Piran e Henrique Azevedo</a:t>
            </a:r>
            <a:endParaRPr/>
          </a:p>
        </p:txBody>
      </p:sp>
      <p:sp>
        <p:nvSpPr>
          <p:cNvPr id="185" name="Google Shape;185;p26"/>
          <p:cNvSpPr txBox="1"/>
          <p:nvPr>
            <p:ph idx="2" type="ctrTitle"/>
          </p:nvPr>
        </p:nvSpPr>
        <p:spPr>
          <a:xfrm>
            <a:off x="715100" y="1078337"/>
            <a:ext cx="7713900" cy="15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Sistemas multimídia</a:t>
            </a:r>
            <a:r>
              <a:rPr lang="en"/>
              <a:t> </a:t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056963" y="3050036"/>
            <a:ext cx="409500" cy="200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678538" y="3050036"/>
            <a:ext cx="409500" cy="200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1511588" y="3050036"/>
            <a:ext cx="409500" cy="200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677488" y="3402461"/>
            <a:ext cx="409500" cy="200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7222863" y="3402461"/>
            <a:ext cx="409500" cy="200255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 txBox="1"/>
          <p:nvPr>
            <p:ph type="title"/>
          </p:nvPr>
        </p:nvSpPr>
        <p:spPr>
          <a:xfrm>
            <a:off x="2281750" y="1999050"/>
            <a:ext cx="428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OBRIGADO!</a:t>
            </a:r>
            <a:endParaRPr sz="5600"/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5400000">
            <a:off x="1511638" y="-261539"/>
            <a:ext cx="409500" cy="200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idx="4" type="subTitle"/>
          </p:nvPr>
        </p:nvSpPr>
        <p:spPr>
          <a:xfrm>
            <a:off x="4702123" y="1815098"/>
            <a:ext cx="372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Mídia de armazenamento</a:t>
            </a:r>
            <a:endParaRPr/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195" name="Google Shape;195;p27"/>
          <p:cNvSpPr txBox="1"/>
          <p:nvPr>
            <p:ph idx="1" type="subTitle"/>
          </p:nvPr>
        </p:nvSpPr>
        <p:spPr>
          <a:xfrm>
            <a:off x="4702125" y="2206120"/>
            <a:ext cx="37218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São os elementos que podem ser utilizados para armazenamentos das mídias de representação, como disquetes, cartuchos de jogos, unidades SSD, etc.</a:t>
            </a:r>
            <a:endParaRPr/>
          </a:p>
        </p:txBody>
      </p:sp>
      <p:sp>
        <p:nvSpPr>
          <p:cNvPr id="196" name="Google Shape;196;p27"/>
          <p:cNvSpPr txBox="1"/>
          <p:nvPr>
            <p:ph idx="2" type="subTitle"/>
          </p:nvPr>
        </p:nvSpPr>
        <p:spPr>
          <a:xfrm>
            <a:off x="720000" y="3486614"/>
            <a:ext cx="36321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utilizados para representação de uma ideia, como textos, imagens, áudio, vídeo, etc.</a:t>
            </a:r>
            <a:endParaRPr/>
          </a:p>
        </p:txBody>
      </p:sp>
      <p:sp>
        <p:nvSpPr>
          <p:cNvPr id="197" name="Google Shape;197;p27"/>
          <p:cNvSpPr txBox="1"/>
          <p:nvPr>
            <p:ph idx="3" type="subTitle"/>
          </p:nvPr>
        </p:nvSpPr>
        <p:spPr>
          <a:xfrm>
            <a:off x="720000" y="1815088"/>
            <a:ext cx="36321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Mídia de percepção</a:t>
            </a:r>
            <a:endParaRPr/>
          </a:p>
        </p:txBody>
      </p:sp>
      <p:sp>
        <p:nvSpPr>
          <p:cNvPr id="198" name="Google Shape;198;p27"/>
          <p:cNvSpPr txBox="1"/>
          <p:nvPr>
            <p:ph idx="2" type="subTitle"/>
          </p:nvPr>
        </p:nvSpPr>
        <p:spPr>
          <a:xfrm>
            <a:off x="720000" y="1107700"/>
            <a:ext cx="66690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Multimídia se trata da união de várias mídias (informações digitais), podendo ser separado em 4 categorias:</a:t>
            </a:r>
            <a:endParaRPr/>
          </a:p>
        </p:txBody>
      </p:sp>
      <p:sp>
        <p:nvSpPr>
          <p:cNvPr id="199" name="Google Shape;199;p27"/>
          <p:cNvSpPr txBox="1"/>
          <p:nvPr>
            <p:ph idx="3" type="subTitle"/>
          </p:nvPr>
        </p:nvSpPr>
        <p:spPr>
          <a:xfrm>
            <a:off x="720000" y="3055888"/>
            <a:ext cx="36321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Mídia de representação</a:t>
            </a:r>
            <a:endParaRPr/>
          </a:p>
        </p:txBody>
      </p:sp>
      <p:sp>
        <p:nvSpPr>
          <p:cNvPr id="200" name="Google Shape;200;p27"/>
          <p:cNvSpPr txBox="1"/>
          <p:nvPr>
            <p:ph idx="3" type="subTitle"/>
          </p:nvPr>
        </p:nvSpPr>
        <p:spPr>
          <a:xfrm>
            <a:off x="4702125" y="3029413"/>
            <a:ext cx="36321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Mídia de transmissão</a:t>
            </a:r>
            <a:endParaRPr/>
          </a:p>
        </p:txBody>
      </p:sp>
      <p:sp>
        <p:nvSpPr>
          <p:cNvPr id="201" name="Google Shape;201;p27"/>
          <p:cNvSpPr txBox="1"/>
          <p:nvPr>
            <p:ph idx="1" type="subTitle"/>
          </p:nvPr>
        </p:nvSpPr>
        <p:spPr>
          <a:xfrm>
            <a:off x="720000" y="2264695"/>
            <a:ext cx="37218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São os equipamentos com a função de estimular os sentidos humanos como audição, visão e tato.</a:t>
            </a:r>
            <a:endParaRPr/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702125" y="3486620"/>
            <a:ext cx="37218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São os meios </a:t>
            </a:r>
            <a:r>
              <a:rPr lang="en"/>
              <a:t>de transmissão utilizados para propagação da mídia de representação.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2488200" y="1867750"/>
            <a:ext cx="448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Sistemas multimídia</a:t>
            </a:r>
            <a:endParaRPr/>
          </a:p>
        </p:txBody>
      </p:sp>
      <p:sp>
        <p:nvSpPr>
          <p:cNvPr id="208" name="Google Shape;208;p28"/>
          <p:cNvSpPr txBox="1"/>
          <p:nvPr>
            <p:ph idx="2" type="subTitle"/>
          </p:nvPr>
        </p:nvSpPr>
        <p:spPr>
          <a:xfrm>
            <a:off x="2775050" y="2571750"/>
            <a:ext cx="31107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Comunicação entre homem e dispositivo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idx="5" type="subTitle"/>
          </p:nvPr>
        </p:nvSpPr>
        <p:spPr>
          <a:xfrm>
            <a:off x="3337999" y="1806675"/>
            <a:ext cx="2472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2º Momento</a:t>
            </a:r>
            <a:endParaRPr/>
          </a:p>
        </p:txBody>
      </p:sp>
      <p:sp>
        <p:nvSpPr>
          <p:cNvPr id="214" name="Google Shape;214;p2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História</a:t>
            </a:r>
            <a:endParaRPr/>
          </a:p>
        </p:txBody>
      </p:sp>
      <p:sp>
        <p:nvSpPr>
          <p:cNvPr id="215" name="Google Shape;215;p29"/>
          <p:cNvSpPr txBox="1"/>
          <p:nvPr>
            <p:ph idx="4" type="subTitle"/>
          </p:nvPr>
        </p:nvSpPr>
        <p:spPr>
          <a:xfrm>
            <a:off x="720000" y="1806675"/>
            <a:ext cx="2472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1° Momento</a:t>
            </a:r>
            <a:endParaRPr/>
          </a:p>
        </p:txBody>
      </p:sp>
      <p:sp>
        <p:nvSpPr>
          <p:cNvPr id="216" name="Google Shape;216;p29"/>
          <p:cNvSpPr txBox="1"/>
          <p:nvPr>
            <p:ph idx="1" type="subTitle"/>
          </p:nvPr>
        </p:nvSpPr>
        <p:spPr>
          <a:xfrm>
            <a:off x="720000" y="2198825"/>
            <a:ext cx="24729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Mídias separadas, como por exemplo um filme mudo, com um som de fundo produzido por um tocador de fitas k-7.</a:t>
            </a:r>
            <a:endParaRPr/>
          </a:p>
        </p:txBody>
      </p:sp>
      <p:sp>
        <p:nvSpPr>
          <p:cNvPr id="217" name="Google Shape;217;p29"/>
          <p:cNvSpPr txBox="1"/>
          <p:nvPr>
            <p:ph idx="2" type="subTitle"/>
          </p:nvPr>
        </p:nvSpPr>
        <p:spPr>
          <a:xfrm>
            <a:off x="3337999" y="2198823"/>
            <a:ext cx="24729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Mídias utilizadas em conjunto, exemplo, um filme com áudio e vídeo no mesmo dispositivo. Surgimento dos conceitos de Hipertexto e Hipermídia.</a:t>
            </a:r>
            <a:endParaRPr/>
          </a:p>
        </p:txBody>
      </p:sp>
      <p:sp>
        <p:nvSpPr>
          <p:cNvPr id="218" name="Google Shape;218;p29"/>
          <p:cNvSpPr txBox="1"/>
          <p:nvPr>
            <p:ph idx="3" type="subTitle"/>
          </p:nvPr>
        </p:nvSpPr>
        <p:spPr>
          <a:xfrm>
            <a:off x="5955997" y="2198823"/>
            <a:ext cx="24729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Atualidade com sistemas modernos e mídias interativas vindas de várias fontes.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idx="6" type="subTitle"/>
          </p:nvPr>
        </p:nvSpPr>
        <p:spPr>
          <a:xfrm>
            <a:off x="5955998" y="1806675"/>
            <a:ext cx="2472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3° Momento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produtos multimídia</a:t>
            </a:r>
            <a:endParaRPr/>
          </a:p>
        </p:txBody>
      </p:sp>
      <p:sp>
        <p:nvSpPr>
          <p:cNvPr id="225" name="Google Shape;225;p30"/>
          <p:cNvSpPr txBox="1"/>
          <p:nvPr>
            <p:ph idx="4294967295" type="body"/>
          </p:nvPr>
        </p:nvSpPr>
        <p:spPr>
          <a:xfrm>
            <a:off x="720000" y="1371650"/>
            <a:ext cx="7704000" cy="30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São classificados de acordo com o grau de interatividade com o usuário: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Poppins"/>
                <a:ea typeface="Poppins"/>
                <a:cs typeface="Poppins"/>
                <a:sym typeface="Poppins"/>
              </a:rPr>
              <a:t>Títulos</a:t>
            </a:r>
            <a:endParaRPr b="1" sz="18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Resultado da criação de produtos multimídia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Arquivos não executáveis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Necessitam de aplicativos para serem utilizados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Podem ser lineares ou Hipermídia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524" y="2764349"/>
            <a:ext cx="4932475" cy="20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idx="4294967295" type="body"/>
          </p:nvPr>
        </p:nvSpPr>
        <p:spPr>
          <a:xfrm>
            <a:off x="778700" y="345700"/>
            <a:ext cx="7704000" cy="30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oppins"/>
                <a:ea typeface="Poppins"/>
                <a:cs typeface="Poppins"/>
                <a:sym typeface="Poppins"/>
              </a:rPr>
              <a:t>Aplicativos</a:t>
            </a:r>
            <a:endParaRPr b="1" sz="18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Arquivos executáveis, podem ser classificados em: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Aplicativos com interface multimídia: aplicativos que utilizam da multimídia para facilitar sua utilização, além dos recursos gráficos utilizam animações e som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Jogos, aplicativos </a:t>
            </a:r>
            <a:r>
              <a:rPr lang="en"/>
              <a:t>educacionais</a:t>
            </a:r>
            <a:r>
              <a:rPr lang="en"/>
              <a:t> e de produtividade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Aplicativos multimídia: são aplicativos onde a função principal é criar/manipular títulos multimídia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Ferramentas de manipulação de imagens, Criação de maquetas eletrônicas, Sistemas de computação musical, </a:t>
            </a:r>
            <a:r>
              <a:rPr lang="en"/>
              <a:t> Sistemas de modelagem 3D e Realidade Virtual…</a:t>
            </a:r>
            <a:endParaRPr/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021850"/>
            <a:ext cx="3964302" cy="20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/>
          <p:nvPr/>
        </p:nvSpPr>
        <p:spPr>
          <a:xfrm>
            <a:off x="702800" y="2840000"/>
            <a:ext cx="27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Aplicativo com interface multimídia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5123788" y="27593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Aplicativo multimídia</a:t>
            </a:r>
            <a:endParaRPr/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25" y="3094550"/>
            <a:ext cx="3547899" cy="199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produtos multimídia</a:t>
            </a:r>
            <a:endParaRPr/>
          </a:p>
        </p:txBody>
      </p:sp>
      <p:sp>
        <p:nvSpPr>
          <p:cNvPr id="241" name="Google Shape;241;p32"/>
          <p:cNvSpPr txBox="1"/>
          <p:nvPr>
            <p:ph idx="4294967295" type="body"/>
          </p:nvPr>
        </p:nvSpPr>
        <p:spPr>
          <a:xfrm>
            <a:off x="720000" y="1371650"/>
            <a:ext cx="77040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oppins"/>
                <a:ea typeface="Poppins"/>
                <a:cs typeface="Poppins"/>
                <a:sym typeface="Poppins"/>
              </a:rPr>
              <a:t>Sites</a:t>
            </a:r>
            <a:endParaRPr b="1" sz="18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Títulos de Hipermídia mais importantes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Para acessar são necessários aplicativos que neste caso são os navegadores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 o avanço dos sites foi possível trazer a multimídia para a internet.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Dificuldades para criação de multimídia para internet: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Padronização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Limitações de faixa dos canais de acesso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Tecnologías de fluxo contínuo (streaming):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Permite que usuários tenham acesso a informações como áudio e vídeo em tempo real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720000" y="611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Plataformas</a:t>
            </a:r>
            <a:endParaRPr/>
          </a:p>
        </p:txBody>
      </p:sp>
      <p:sp>
        <p:nvSpPr>
          <p:cNvPr id="247" name="Google Shape;247;p33"/>
          <p:cNvSpPr txBox="1"/>
          <p:nvPr>
            <p:ph idx="2" type="subTitle"/>
          </p:nvPr>
        </p:nvSpPr>
        <p:spPr>
          <a:xfrm>
            <a:off x="720000" y="2808189"/>
            <a:ext cx="36321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 no hardware do usuário final, apenas para utilização dos títulos e aplicativos</a:t>
            </a:r>
            <a:endParaRPr/>
          </a:p>
        </p:txBody>
      </p:sp>
      <p:sp>
        <p:nvSpPr>
          <p:cNvPr id="248" name="Google Shape;248;p33"/>
          <p:cNvSpPr txBox="1"/>
          <p:nvPr>
            <p:ph idx="2" type="subTitle"/>
          </p:nvPr>
        </p:nvSpPr>
        <p:spPr>
          <a:xfrm>
            <a:off x="720000" y="1107700"/>
            <a:ext cx="80277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omputadores e dispositivos de hardware utilizados para a criação e reprodução de títulos multimídia.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"/>
          <p:cNvSpPr txBox="1"/>
          <p:nvPr>
            <p:ph idx="3" type="subTitle"/>
          </p:nvPr>
        </p:nvSpPr>
        <p:spPr>
          <a:xfrm>
            <a:off x="720000" y="2377463"/>
            <a:ext cx="36321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Entrega</a:t>
            </a:r>
            <a:endParaRPr/>
          </a:p>
        </p:txBody>
      </p:sp>
      <p:sp>
        <p:nvSpPr>
          <p:cNvPr id="250" name="Google Shape;250;p33"/>
          <p:cNvSpPr txBox="1"/>
          <p:nvPr>
            <p:ph idx="3" type="subTitle"/>
          </p:nvPr>
        </p:nvSpPr>
        <p:spPr>
          <a:xfrm>
            <a:off x="4702125" y="2351000"/>
            <a:ext cx="404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esenvolvimento</a:t>
            </a:r>
            <a:endParaRPr/>
          </a:p>
        </p:txBody>
      </p:sp>
      <p:sp>
        <p:nvSpPr>
          <p:cNvPr id="251" name="Google Shape;251;p33"/>
          <p:cNvSpPr txBox="1"/>
          <p:nvPr>
            <p:ph idx="1" type="subTitle"/>
          </p:nvPr>
        </p:nvSpPr>
        <p:spPr>
          <a:xfrm>
            <a:off x="4702125" y="2808195"/>
            <a:ext cx="37218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 no hardware do desenvolvedor, se divide em plataformas de auditoria e de criação de material</a:t>
            </a:r>
            <a:endParaRPr/>
          </a:p>
        </p:txBody>
      </p:sp>
      <p:sp>
        <p:nvSpPr>
          <p:cNvPr id="252" name="Google Shape;252;p33"/>
          <p:cNvSpPr txBox="1"/>
          <p:nvPr>
            <p:ph type="title"/>
          </p:nvPr>
        </p:nvSpPr>
        <p:spPr>
          <a:xfrm>
            <a:off x="720000" y="1830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Tipos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677488" y="3402461"/>
            <a:ext cx="409500" cy="200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7222863" y="3402461"/>
            <a:ext cx="409500" cy="200255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715100" y="1669350"/>
            <a:ext cx="7372500" cy="23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Qualidade: </a:t>
            </a:r>
            <a:r>
              <a:rPr lang="en"/>
              <a:t>Dados multimídia são complexos pois devem ser transmitidos, processados e apresentados corretamente nas aplicações, respeitando as taxas de transmissão entre as diversas mídias utilizadas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Segurança e direitos autorais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Acessibilidade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Integração com tecnologias emergentes: RV, IA, IoT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4"/>
          <p:cNvSpPr txBox="1"/>
          <p:nvPr>
            <p:ph type="title"/>
          </p:nvPr>
        </p:nvSpPr>
        <p:spPr>
          <a:xfrm>
            <a:off x="715100" y="1096650"/>
            <a:ext cx="394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Desafios	</a:t>
            </a:r>
            <a:endParaRPr/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5400000">
            <a:off x="1511638" y="-261539"/>
            <a:ext cx="409500" cy="200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teral Nutrition in Critical Pediatrics Clinical Case by Slidesgo">
  <a:themeElements>
    <a:clrScheme name="Simple Light">
      <a:dk1>
        <a:srgbClr val="FFFFFF"/>
      </a:dk1>
      <a:lt1>
        <a:srgbClr val="5B30CF"/>
      </a:lt1>
      <a:dk2>
        <a:srgbClr val="FF8DAB"/>
      </a:dk2>
      <a:lt2>
        <a:srgbClr val="C8FFBE"/>
      </a:lt2>
      <a:accent1>
        <a:srgbClr val="B0AA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