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custom-properties" Target="docProps/custom.xml"/><Relationship Id="rId2" Type="http://schemas.openxmlformats.org/officeDocument/2006/relationships/officeDocument" Target="ppt/presentation.xml"/><Relationship Id="rId1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4" roundtripDataSignature="AMtx7mj5mdWjj9I8wgYCaXbFDWaNfo7O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1" Type="http://schemas.openxmlformats.org/officeDocument/2006/relationships/slide" Target="slides/slide16.xml"/><Relationship Id="rId34" Type="http://customschemas.google.com/relationships/presentationmetadata" Target="metadata"/><Relationship Id="rId25" Type="http://schemas.openxmlformats.org/officeDocument/2006/relationships/slide" Target="slides/slide20.xml"/><Relationship Id="rId7" Type="http://schemas.openxmlformats.org/officeDocument/2006/relationships/slide" Target="slides/slide2.xml"/><Relationship Id="rId33" Type="http://schemas.openxmlformats.org/officeDocument/2006/relationships/slide" Target="slides/slide28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0" Type="http://schemas.openxmlformats.org/officeDocument/2006/relationships/slide" Target="slides/slide15.xml"/><Relationship Id="rId2" Type="http://schemas.openxmlformats.org/officeDocument/2006/relationships/viewProps" Target="viewProps.xml"/><Relationship Id="rId29" Type="http://schemas.openxmlformats.org/officeDocument/2006/relationships/slide" Target="slides/slide24.xml"/><Relationship Id="rId16" Type="http://schemas.openxmlformats.org/officeDocument/2006/relationships/slide" Target="slides/slide11.xml"/><Relationship Id="rId24" Type="http://schemas.openxmlformats.org/officeDocument/2006/relationships/slide" Target="slides/slide19.xml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customXml" Target="../customXml/item3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36" Type="http://schemas.openxmlformats.org/officeDocument/2006/relationships/customXml" Target="../customXml/item2.xml"/><Relationship Id="rId31" Type="http://schemas.openxmlformats.org/officeDocument/2006/relationships/slide" Target="slides/slide26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14" Type="http://schemas.openxmlformats.org/officeDocument/2006/relationships/slide" Target="slides/slide9.xml"/><Relationship Id="rId35" Type="http://schemas.openxmlformats.org/officeDocument/2006/relationships/customXml" Target="../customXml/item1.xml"/><Relationship Id="rId8" Type="http://schemas.openxmlformats.org/officeDocument/2006/relationships/slide" Target="slides/slide3.xml"/><Relationship Id="rId3" Type="http://schemas.openxmlformats.org/officeDocument/2006/relationships/presProps" Target="presProps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aa85bfe78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1aa85bfe781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aa85bfe78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1aa85bfe781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aa85bfe78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1aa85bfe781_0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aa85bfe78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1aa85bfe781_0_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ad662ba9b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1ad662ba9b6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ad662ba9b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1ad662ba9b6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aa85bfe78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1aa85bfe781_0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ad662ba9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1ad662ba9b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af5da684b9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af5da684b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af5da684b9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af5da684b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af5da684b9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af5da684b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ad662ba9b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1ad662ba9b6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ad662ba9b6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ad662ba9b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aa85bfe78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1aa85bfe781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aa85bfe78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1aa85bfe781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aa85bfe78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1aa85bfe781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aa85bfe78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1aa85bfe781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2433464" y="-376063"/>
            <a:ext cx="42770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body"/>
          </p:nvPr>
        </p:nvSpPr>
        <p:spPr>
          <a:xfrm>
            <a:off x="457200" y="1412776"/>
            <a:ext cx="8229600" cy="46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26" name="Google Shape;26;p1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2" name="Google Shape;32;p1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3" name="Google Shape;33;p1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0" name="Google Shape;40;p1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1" name="Google Shape;41;p1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2" name="Google Shape;42;p1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457200" y="1600201"/>
            <a:ext cx="8229600" cy="4277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395561" y="1393150"/>
            <a:ext cx="83529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Aplicativo móvel que </a:t>
            </a:r>
            <a:r>
              <a:rPr lang="pt-BR"/>
              <a:t>auxilia</a:t>
            </a:r>
            <a:r>
              <a:rPr lang="pt-BR"/>
              <a:t> pessoas com deficiência visual no deslocamento de ambientes internos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/>
              <a:t>Aluno(a): Guilherme Barth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/>
              <a:t>Orientador: Dalton Solano dos Reis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aa85bfe781_0_47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Rossi, Freitas e Reis (2019)</a:t>
            </a:r>
            <a:endParaRPr/>
          </a:p>
        </p:txBody>
      </p:sp>
      <p:sp>
        <p:nvSpPr>
          <p:cNvPr id="143" name="Google Shape;143;g1aa85bfe781_0_47"/>
          <p:cNvSpPr txBox="1"/>
          <p:nvPr>
            <p:ph idx="1" type="body"/>
          </p:nvPr>
        </p:nvSpPr>
        <p:spPr>
          <a:xfrm>
            <a:off x="457200" y="1331651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3238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</a:pPr>
            <a:r>
              <a:rPr lang="pt-BR" sz="2900"/>
              <a:t>Protótipo robótico</a:t>
            </a:r>
            <a:endParaRPr sz="2900"/>
          </a:p>
          <a:p>
            <a:pPr indent="-3238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</a:pPr>
            <a:r>
              <a:rPr lang="pt-BR" sz="2900"/>
              <a:t>Sensoriamento em 3D: sensor LiDAR</a:t>
            </a:r>
            <a:endParaRPr sz="2900"/>
          </a:p>
          <a:p>
            <a:pPr indent="-3238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</a:pPr>
            <a:r>
              <a:rPr lang="pt-BR" sz="2900"/>
              <a:t>Mapeamento: ambientes simulados e reais</a:t>
            </a:r>
            <a:endParaRPr sz="3300"/>
          </a:p>
        </p:txBody>
      </p:sp>
      <p:pic>
        <p:nvPicPr>
          <p:cNvPr id="144" name="Google Shape;144;g1aa85bfe781_0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847" y="3428997"/>
            <a:ext cx="6522999" cy="275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Franco (2018)</a:t>
            </a:r>
            <a:endParaRPr/>
          </a:p>
        </p:txBody>
      </p:sp>
      <p:sp>
        <p:nvSpPr>
          <p:cNvPr id="150" name="Google Shape;150;p6"/>
          <p:cNvSpPr txBox="1"/>
          <p:nvPr>
            <p:ph idx="1" type="body"/>
          </p:nvPr>
        </p:nvSpPr>
        <p:spPr>
          <a:xfrm>
            <a:off x="457200" y="1412776"/>
            <a:ext cx="8229600" cy="46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38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</a:pPr>
            <a:r>
              <a:rPr lang="pt-BR" sz="2900"/>
              <a:t>Instruir usuários com deficiência visual</a:t>
            </a:r>
            <a:br>
              <a:rPr lang="pt-BR" sz="2900"/>
            </a:br>
            <a:r>
              <a:rPr lang="pt-BR" sz="2000"/>
              <a:t> </a:t>
            </a:r>
            <a:endParaRPr sz="2900"/>
          </a:p>
          <a:p>
            <a:pPr indent="-3238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</a:pPr>
            <a:r>
              <a:rPr lang="pt-BR" sz="2900"/>
              <a:t>Aplicativo de reconhecimento de objetos</a:t>
            </a:r>
            <a:br>
              <a:rPr lang="pt-BR" sz="2900"/>
            </a:br>
            <a:r>
              <a:rPr lang="pt-BR" sz="2000"/>
              <a:t> </a:t>
            </a:r>
            <a:endParaRPr sz="2900"/>
          </a:p>
          <a:p>
            <a:pPr indent="-323850" lvl="0" marL="342900" rtl="0" algn="l"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pt-BR" sz="2900"/>
              <a:t>Cloud Text-to-Speech</a:t>
            </a:r>
            <a:br>
              <a:rPr lang="pt-BR" sz="2900"/>
            </a:br>
            <a:r>
              <a:rPr lang="pt-BR" sz="2000"/>
              <a:t> </a:t>
            </a:r>
            <a:endParaRPr sz="2900"/>
          </a:p>
          <a:p>
            <a:pPr indent="-323850" lvl="0" marL="342900" rtl="0" algn="l"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pt-BR" sz="2900"/>
              <a:t>API Cloud Vision</a:t>
            </a:r>
            <a:endParaRPr sz="2900"/>
          </a:p>
        </p:txBody>
      </p:sp>
      <p:pic>
        <p:nvPicPr>
          <p:cNvPr id="151" name="Google Shape;15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7025" y="3742000"/>
            <a:ext cx="5386975" cy="31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aa85bfe781_0_52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Pereira (2022)</a:t>
            </a:r>
            <a:endParaRPr/>
          </a:p>
        </p:txBody>
      </p:sp>
      <p:sp>
        <p:nvSpPr>
          <p:cNvPr id="157" name="Google Shape;157;g1aa85bfe781_0_52"/>
          <p:cNvSpPr txBox="1"/>
          <p:nvPr>
            <p:ph idx="1" type="body"/>
          </p:nvPr>
        </p:nvSpPr>
        <p:spPr>
          <a:xfrm>
            <a:off x="457200" y="141277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38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</a:pPr>
            <a:r>
              <a:rPr lang="pt-BR" sz="2900"/>
              <a:t>C</a:t>
            </a:r>
            <a:r>
              <a:rPr lang="pt-BR" sz="2900"/>
              <a:t>omparar mapas</a:t>
            </a:r>
            <a:r>
              <a:rPr lang="pt-BR" sz="2900"/>
              <a:t> de</a:t>
            </a:r>
            <a:r>
              <a:rPr lang="pt-BR" sz="2900"/>
              <a:t> suscetibilidade a deslizamentos</a:t>
            </a:r>
            <a:br>
              <a:rPr lang="pt-BR" sz="2900"/>
            </a:br>
            <a:endParaRPr sz="2900"/>
          </a:p>
          <a:p>
            <a:pPr indent="-3238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</a:pPr>
            <a:r>
              <a:rPr lang="pt-BR" sz="2900"/>
              <a:t> Algoritmo de aprendizado de máquina floresta aleatória</a:t>
            </a:r>
            <a:br>
              <a:rPr lang="pt-BR" sz="2900"/>
            </a:br>
            <a:endParaRPr sz="2900"/>
          </a:p>
          <a:p>
            <a:pPr indent="-3238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</a:pPr>
            <a:r>
              <a:rPr lang="pt-BR" sz="2900"/>
              <a:t>Random Forest</a:t>
            </a:r>
            <a:br>
              <a:rPr lang="pt-BR" sz="2900"/>
            </a:br>
            <a:endParaRPr sz="2900"/>
          </a:p>
          <a:p>
            <a:pPr indent="-3238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</a:pPr>
            <a:r>
              <a:rPr lang="pt-BR" sz="2900"/>
              <a:t>LiDAR e VANT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 Funcionais</a:t>
            </a:r>
            <a:endParaRPr/>
          </a:p>
        </p:txBody>
      </p:sp>
      <p:sp>
        <p:nvSpPr>
          <p:cNvPr id="163" name="Google Shape;163;p7"/>
          <p:cNvSpPr txBox="1"/>
          <p:nvPr>
            <p:ph idx="1" type="body"/>
          </p:nvPr>
        </p:nvSpPr>
        <p:spPr>
          <a:xfrm>
            <a:off x="457200" y="1412776"/>
            <a:ext cx="8229600" cy="46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2900"/>
              <a:t>I</a:t>
            </a:r>
            <a:r>
              <a:rPr lang="pt-BR" sz="2900"/>
              <a:t>nformar ao usuário quando há um novo obstáculo no visor da câmera</a:t>
            </a:r>
            <a:br>
              <a:rPr lang="pt-BR" sz="2900"/>
            </a:br>
            <a:endParaRPr sz="29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2900"/>
              <a:t>Permitir interação vocal</a:t>
            </a:r>
            <a:br>
              <a:rPr lang="pt-BR" sz="2900"/>
            </a:br>
            <a:endParaRPr sz="29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2900"/>
              <a:t>Criar uma planta em 3D do ambiente escaneado</a:t>
            </a:r>
            <a:br>
              <a:rPr lang="pt-BR" sz="2900"/>
            </a:br>
            <a:endParaRPr sz="29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2900"/>
              <a:t>Permitir exportar o modelo 3D do ambiente</a:t>
            </a:r>
            <a:endParaRPr sz="29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aa85bfe781_0_76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 Não Funcionais</a:t>
            </a:r>
            <a:endParaRPr/>
          </a:p>
        </p:txBody>
      </p:sp>
      <p:sp>
        <p:nvSpPr>
          <p:cNvPr id="169" name="Google Shape;169;g1aa85bfe781_0_76"/>
          <p:cNvSpPr txBox="1"/>
          <p:nvPr>
            <p:ph idx="1" type="body"/>
          </p:nvPr>
        </p:nvSpPr>
        <p:spPr>
          <a:xfrm>
            <a:off x="457200" y="141277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2900"/>
              <a:t>A</a:t>
            </a:r>
            <a:r>
              <a:rPr lang="pt-BR" sz="2900"/>
              <a:t> detecção principal de objetos deve ser feita com a </a:t>
            </a:r>
            <a:r>
              <a:rPr i="1" lang="pt-BR" sz="2900"/>
              <a:t>framework </a:t>
            </a:r>
            <a:r>
              <a:rPr lang="pt-BR" sz="2900"/>
              <a:t>Room Plan, quando não for possível, deve utilizar o ML Kit</a:t>
            </a:r>
            <a:endParaRPr sz="2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-323850" lvl="0" marL="457200" rtl="0" algn="l">
              <a:spcBef>
                <a:spcPts val="640"/>
              </a:spcBef>
              <a:spcAft>
                <a:spcPts val="0"/>
              </a:spcAft>
              <a:buSzPts val="1500"/>
              <a:buChar char="●"/>
            </a:pPr>
            <a:r>
              <a:rPr lang="pt-BR" sz="2900"/>
              <a:t>A</a:t>
            </a:r>
            <a:r>
              <a:rPr lang="pt-BR" sz="2900"/>
              <a:t>o detectar um obstáculo, o aplicativo deve informar qual é o objeto encontrado</a:t>
            </a:r>
            <a:endParaRPr sz="29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"/>
          <p:cNvSpPr txBox="1"/>
          <p:nvPr>
            <p:ph idx="1" type="body"/>
          </p:nvPr>
        </p:nvSpPr>
        <p:spPr>
          <a:xfrm>
            <a:off x="457200" y="1412776"/>
            <a:ext cx="8229600" cy="46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75" name="Google Shape;17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0652"/>
            <a:ext cx="9144000" cy="6156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aa85bfe781_0_89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DC - Visão Geral</a:t>
            </a:r>
            <a:endParaRPr/>
          </a:p>
        </p:txBody>
      </p:sp>
      <p:sp>
        <p:nvSpPr>
          <p:cNvPr id="181" name="Google Shape;181;g1aa85bfe781_0_89"/>
          <p:cNvSpPr txBox="1"/>
          <p:nvPr/>
        </p:nvSpPr>
        <p:spPr>
          <a:xfrm>
            <a:off x="144875" y="5759050"/>
            <a:ext cx="7289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8 - Interfaces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8 - Bibliotecas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4 - Classes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g1aa85bfe781_0_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42325"/>
            <a:ext cx="9143998" cy="360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ad662ba9b6_0_36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OnBoardingView</a:t>
            </a:r>
            <a:endParaRPr/>
          </a:p>
        </p:txBody>
      </p:sp>
      <p:sp>
        <p:nvSpPr>
          <p:cNvPr id="188" name="Google Shape;188;g1ad662ba9b6_0_36"/>
          <p:cNvSpPr txBox="1"/>
          <p:nvPr>
            <p:ph idx="1" type="body"/>
          </p:nvPr>
        </p:nvSpPr>
        <p:spPr>
          <a:xfrm>
            <a:off x="457200" y="141277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9" name="Google Shape;189;g1ad662ba9b6_0_36"/>
          <p:cNvSpPr txBox="1"/>
          <p:nvPr/>
        </p:nvSpPr>
        <p:spPr>
          <a:xfrm>
            <a:off x="937800" y="5939900"/>
            <a:ext cx="728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g1ad662ba9b6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25737"/>
            <a:ext cx="9144001" cy="4206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g1ad662ba9b6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7"/>
            <a:ext cx="9143999" cy="6821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aa85bfe781_0_97"/>
          <p:cNvSpPr txBox="1"/>
          <p:nvPr>
            <p:ph type="title"/>
          </p:nvPr>
        </p:nvSpPr>
        <p:spPr>
          <a:xfrm>
            <a:off x="1747319" y="14689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Hardware</a:t>
            </a:r>
            <a:endParaRPr/>
          </a:p>
        </p:txBody>
      </p:sp>
      <p:sp>
        <p:nvSpPr>
          <p:cNvPr id="201" name="Google Shape;201;g1aa85bfe781_0_97"/>
          <p:cNvSpPr txBox="1"/>
          <p:nvPr>
            <p:ph idx="1" type="body"/>
          </p:nvPr>
        </p:nvSpPr>
        <p:spPr>
          <a:xfrm>
            <a:off x="3936750" y="1412775"/>
            <a:ext cx="4750200" cy="46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4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iPhone 13 Pro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MacBook Pro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i3 Intel 2.33 Ghz</a:t>
            </a:r>
            <a:endParaRPr/>
          </a:p>
        </p:txBody>
      </p:sp>
      <p:pic>
        <p:nvPicPr>
          <p:cNvPr id="202" name="Google Shape;202;g1aa85bfe781_0_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675" y="0"/>
            <a:ext cx="2594550" cy="659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Roteiro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777150" y="1331651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/>
              <a:t>Introdução 							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/>
              <a:t>Objetivos			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/>
              <a:t>Fundamentação teórica 			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/>
              <a:t>Trabalhos Correlatos 				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/>
              <a:t>Requisitos								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/>
              <a:t>Especificação						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/>
              <a:t>Implementação						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/>
              <a:t>Análise de Resultados			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/>
              <a:t>Conclusões e Sugestões 		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 txBox="1"/>
          <p:nvPr>
            <p:ph idx="1" type="body"/>
          </p:nvPr>
        </p:nvSpPr>
        <p:spPr>
          <a:xfrm>
            <a:off x="457200" y="1412776"/>
            <a:ext cx="8229600" cy="46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8" name="Google Shape;208;p9"/>
          <p:cNvSpPr txBox="1"/>
          <p:nvPr/>
        </p:nvSpPr>
        <p:spPr>
          <a:xfrm>
            <a:off x="723350" y="5884250"/>
            <a:ext cx="801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4725"/>
            <a:ext cx="9144000" cy="6328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g1ad662ba9b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3400"/>
            <a:ext cx="9144000" cy="5471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af5da684b9_0_2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SceneDelegate</a:t>
            </a:r>
            <a:endParaRPr/>
          </a:p>
        </p:txBody>
      </p:sp>
      <p:sp>
        <p:nvSpPr>
          <p:cNvPr id="220" name="Google Shape;220;g1af5da684b9_0_2"/>
          <p:cNvSpPr txBox="1"/>
          <p:nvPr>
            <p:ph idx="1" type="body"/>
          </p:nvPr>
        </p:nvSpPr>
        <p:spPr>
          <a:xfrm>
            <a:off x="457200" y="1412776"/>
            <a:ext cx="8229600" cy="468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Criado extensão: wear var shared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Evento de scene: willConnectTo</a:t>
            </a:r>
            <a:endParaRPr/>
          </a:p>
        </p:txBody>
      </p:sp>
      <p:pic>
        <p:nvPicPr>
          <p:cNvPr id="221" name="Google Shape;221;g1af5da684b9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553" y="2667225"/>
            <a:ext cx="8229601" cy="2661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af5da684b9_0_9"/>
          <p:cNvSpPr txBox="1"/>
          <p:nvPr>
            <p:ph idx="1" type="body"/>
          </p:nvPr>
        </p:nvSpPr>
        <p:spPr>
          <a:xfrm>
            <a:off x="457200" y="2960400"/>
            <a:ext cx="8229600" cy="113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g1af5da684b9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2780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g1af5da684b9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403075"/>
            <a:ext cx="9394551" cy="245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af5da684b9_0_16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Captura de tela</a:t>
            </a:r>
            <a:endParaRPr/>
          </a:p>
        </p:txBody>
      </p:sp>
      <p:sp>
        <p:nvSpPr>
          <p:cNvPr id="234" name="Google Shape;234;g1af5da684b9_0_16"/>
          <p:cNvSpPr txBox="1"/>
          <p:nvPr>
            <p:ph idx="1" type="body"/>
          </p:nvPr>
        </p:nvSpPr>
        <p:spPr>
          <a:xfrm>
            <a:off x="467550" y="1412775"/>
            <a:ext cx="4114800" cy="1666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34327" lvl="0" marL="457200" rtl="0" algn="l">
              <a:spcBef>
                <a:spcPts val="360"/>
              </a:spcBef>
              <a:spcAft>
                <a:spcPts val="0"/>
              </a:spcAft>
              <a:buSzPct val="56250"/>
              <a:buChar char="●"/>
            </a:pPr>
            <a:r>
              <a:rPr lang="pt-BR"/>
              <a:t>Scene Delegate</a:t>
            </a:r>
            <a:br>
              <a:rPr lang="pt-BR"/>
            </a:br>
            <a:r>
              <a:rPr lang="pt-BR" sz="2000"/>
              <a:t>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●"/>
            </a:pPr>
            <a:r>
              <a:rPr lang="pt-BR"/>
              <a:t>Window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g1af5da684b9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737" y="2833950"/>
            <a:ext cx="8101225" cy="30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g1af5da684b9_0_16"/>
          <p:cNvSpPr txBox="1"/>
          <p:nvPr>
            <p:ph idx="1" type="body"/>
          </p:nvPr>
        </p:nvSpPr>
        <p:spPr>
          <a:xfrm>
            <a:off x="4572000" y="1412775"/>
            <a:ext cx="4114800" cy="1666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34327" lvl="0" marL="457200" rtl="0" algn="l">
              <a:spcBef>
                <a:spcPts val="360"/>
              </a:spcBef>
              <a:spcAft>
                <a:spcPts val="0"/>
              </a:spcAft>
              <a:buSzPct val="90000"/>
              <a:buChar char="●"/>
            </a:pPr>
            <a:r>
              <a:rPr lang="pt-BR" sz="2000"/>
              <a:t> </a:t>
            </a:r>
            <a:r>
              <a:rPr lang="pt-BR"/>
              <a:t>UIView</a:t>
            </a:r>
            <a:br>
              <a:rPr lang="pt-BR"/>
            </a:br>
            <a:r>
              <a:rPr lang="pt-BR" sz="2000"/>
              <a:t>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●"/>
            </a:pPr>
            <a:r>
              <a:rPr lang="pt-BR"/>
              <a:t>UIImage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dos Resultados</a:t>
            </a:r>
            <a:endParaRPr/>
          </a:p>
        </p:txBody>
      </p:sp>
      <p:sp>
        <p:nvSpPr>
          <p:cNvPr id="242" name="Google Shape;242;p10"/>
          <p:cNvSpPr txBox="1"/>
          <p:nvPr>
            <p:ph idx="1" type="body"/>
          </p:nvPr>
        </p:nvSpPr>
        <p:spPr>
          <a:xfrm>
            <a:off x="3263600" y="1204125"/>
            <a:ext cx="5597700" cy="46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Objetos: escaneados com sucesso</a:t>
            </a:r>
            <a:br>
              <a:rPr lang="pt-BR"/>
            </a:br>
            <a:r>
              <a:rPr lang="pt-BR" sz="2500"/>
              <a:t> </a:t>
            </a:r>
            <a:endParaRPr sz="2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Semelhante ao API Cloud Vision - Franco (2018)</a:t>
            </a:r>
            <a:endParaRPr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pt-BR" sz="2500"/>
              <a:t> </a:t>
            </a:r>
            <a:endParaRPr sz="2500"/>
          </a:p>
          <a:p>
            <a:pPr indent="-342900" lvl="0" marL="457200" rtl="0" algn="l">
              <a:spcBef>
                <a:spcPts val="64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Diferente de Rossi, Freitas e Reis (2019)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43" name="Google Shape;243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050" y="1204125"/>
            <a:ext cx="2547025" cy="495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1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Conclusões</a:t>
            </a:r>
            <a:endParaRPr/>
          </a:p>
        </p:txBody>
      </p:sp>
      <p:sp>
        <p:nvSpPr>
          <p:cNvPr id="249" name="Google Shape;249;p11"/>
          <p:cNvSpPr txBox="1"/>
          <p:nvPr>
            <p:ph idx="1" type="body"/>
          </p:nvPr>
        </p:nvSpPr>
        <p:spPr>
          <a:xfrm>
            <a:off x="457200" y="1412776"/>
            <a:ext cx="8229600" cy="46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Informar o usuário que há um obstáculo no seu campo de visão e que ele está próximo</a:t>
            </a:r>
            <a:br>
              <a:rPr lang="pt-BR"/>
            </a:br>
            <a:r>
              <a:rPr lang="pt-BR" sz="2500"/>
              <a:t> </a:t>
            </a:r>
            <a:endParaRPr sz="2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Comunicação do aplicativo com o usuário por comandos de voz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Determinar a distância do objeto</a:t>
            </a:r>
            <a:br>
              <a:rPr lang="pt-BR"/>
            </a:b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ad662ba9b6_0_11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Sugestões</a:t>
            </a:r>
            <a:endParaRPr/>
          </a:p>
        </p:txBody>
      </p:sp>
      <p:sp>
        <p:nvSpPr>
          <p:cNvPr id="255" name="Google Shape;255;g1ad662ba9b6_0_11"/>
          <p:cNvSpPr txBox="1"/>
          <p:nvPr>
            <p:ph idx="1" type="body"/>
          </p:nvPr>
        </p:nvSpPr>
        <p:spPr>
          <a:xfrm>
            <a:off x="457200" y="141277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64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Novas funcionalidades para o M</a:t>
            </a:r>
            <a:r>
              <a:rPr lang="pt-BR"/>
              <a:t>odelo 3D: localização indoor utilizando Beacons</a:t>
            </a:r>
            <a:br>
              <a:rPr lang="pt-BR"/>
            </a:br>
            <a:r>
              <a:rPr lang="pt-BR" sz="2500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Melhorar a utilização do LiDAR: trazer a localização exata do objeto</a:t>
            </a:r>
            <a:br>
              <a:rPr lang="pt-BR" sz="2500"/>
            </a:br>
            <a:r>
              <a:rPr lang="pt-BR" sz="2500"/>
              <a:t> </a:t>
            </a:r>
            <a:endParaRPr sz="2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Adaptação do reconhecimento de voz: permitir comunicação nativa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ad662ba9b6_0_21"/>
          <p:cNvSpPr txBox="1"/>
          <p:nvPr>
            <p:ph type="title"/>
          </p:nvPr>
        </p:nvSpPr>
        <p:spPr>
          <a:xfrm>
            <a:off x="457194" y="2094415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Apresentação da Implementação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457200" y="1412776"/>
            <a:ext cx="8229600" cy="46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/>
              <a:t>“Para as pessoas sem deficiência, a tecnologia torna as coisas mais fáceis. Para as pessoas com deficiência, a tecnologia torna as coisas possíveis.” SILVA, 2019</a:t>
            </a:r>
            <a:r>
              <a:rPr lang="pt-BR" sz="2300"/>
              <a:t>.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pt-BR" sz="2300"/>
              <a:t>Laser de plataforma: elevada frequência de repetição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pt-BR" sz="2300"/>
              <a:t>Tempo de retorno do laser: é a distância</a:t>
            </a:r>
            <a:endParaRPr sz="2300"/>
          </a:p>
        </p:txBody>
      </p:sp>
      <p:pic>
        <p:nvPicPr>
          <p:cNvPr id="98" name="Google Shape;9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663" y="3934025"/>
            <a:ext cx="5724525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 geral</a:t>
            </a:r>
            <a:endParaRPr/>
          </a:p>
        </p:txBody>
      </p:sp>
      <p:sp>
        <p:nvSpPr>
          <p:cNvPr id="104" name="Google Shape;104;p4"/>
          <p:cNvSpPr txBox="1"/>
          <p:nvPr>
            <p:ph idx="1" type="body"/>
          </p:nvPr>
        </p:nvSpPr>
        <p:spPr>
          <a:xfrm>
            <a:off x="457200" y="1412776"/>
            <a:ext cx="8229600" cy="46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Disponibilizar um aplicativo na plataforma iOS que auxilia pessoas com deficiência visual a identificar objetos durante o seu deslocamento utilizando o LiDAR e o ML Kit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aa85bfe781_0_14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Objetivos específicos</a:t>
            </a:r>
            <a:endParaRPr/>
          </a:p>
        </p:txBody>
      </p:sp>
      <p:sp>
        <p:nvSpPr>
          <p:cNvPr id="110" name="Google Shape;110;g1aa85bfe781_0_14"/>
          <p:cNvSpPr txBox="1"/>
          <p:nvPr>
            <p:ph idx="1" type="body"/>
          </p:nvPr>
        </p:nvSpPr>
        <p:spPr>
          <a:xfrm>
            <a:off x="457200" y="141277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Avaliar se a medida de distância em que o objeto se encontra do dispositivo móvel é coerente com a realidade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  <a:p>
            <a:pPr indent="-406400" lvl="0" marL="342900" rtl="0" algn="l">
              <a:spcBef>
                <a:spcPts val="0"/>
              </a:spcBef>
              <a:spcAft>
                <a:spcPts val="0"/>
              </a:spcAft>
              <a:buSzPts val="4200"/>
              <a:buChar char="•"/>
            </a:pPr>
            <a:r>
              <a:rPr lang="pt-BR"/>
              <a:t>Fazer a </a:t>
            </a:r>
            <a:r>
              <a:rPr lang="pt-BR"/>
              <a:t>interação</a:t>
            </a:r>
            <a:r>
              <a:rPr lang="pt-BR"/>
              <a:t> do usuário com o aplicativo por comandos de voz</a:t>
            </a:r>
            <a:endParaRPr sz="4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Fundamentação Teórica</a:t>
            </a:r>
            <a:endParaRPr/>
          </a:p>
        </p:txBody>
      </p:sp>
      <p:sp>
        <p:nvSpPr>
          <p:cNvPr id="116" name="Google Shape;116;p5"/>
          <p:cNvSpPr txBox="1"/>
          <p:nvPr>
            <p:ph idx="1" type="body"/>
          </p:nvPr>
        </p:nvSpPr>
        <p:spPr>
          <a:xfrm>
            <a:off x="457200" y="1412776"/>
            <a:ext cx="8229600" cy="46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pt-BR"/>
              <a:t>Room Plan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pt-BR"/>
              <a:t>ML Kit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318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pt-BR"/>
              <a:t>Speech to Text e Text to Speech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17" name="Google Shape;11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3150" y="2031175"/>
            <a:ext cx="1406775" cy="389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aa85bfe781_0_21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Room Plan</a:t>
            </a:r>
            <a:endParaRPr/>
          </a:p>
        </p:txBody>
      </p:sp>
      <p:sp>
        <p:nvSpPr>
          <p:cNvPr id="123" name="Google Shape;123;g1aa85bfe781_0_21"/>
          <p:cNvSpPr txBox="1"/>
          <p:nvPr>
            <p:ph idx="1" type="body"/>
          </p:nvPr>
        </p:nvSpPr>
        <p:spPr>
          <a:xfrm>
            <a:off x="457200" y="141277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404812" lvl="0" marL="457200" rtl="0" algn="l"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pt-BR" sz="3000"/>
              <a:t>Fortemente utilizado para ambientes internos</a:t>
            </a:r>
            <a:br>
              <a:rPr lang="pt-BR" sz="3000"/>
            </a:br>
            <a:endParaRPr sz="3000"/>
          </a:p>
          <a:p>
            <a:pPr indent="-40481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pt-BR" sz="3000"/>
              <a:t>Possui o auxílio de Machine Learnings como o RealityKit</a:t>
            </a:r>
            <a:br>
              <a:rPr lang="pt-BR" sz="3000"/>
            </a:br>
            <a:endParaRPr sz="3000"/>
          </a:p>
          <a:p>
            <a:pPr indent="-40481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pt-BR" sz="3000"/>
              <a:t>Simula e renderiza conteúdo 3D para os apps de realidade aumentada</a:t>
            </a:r>
            <a:br>
              <a:rPr lang="pt-BR" sz="3000"/>
            </a:br>
            <a:endParaRPr sz="3000"/>
          </a:p>
          <a:p>
            <a:pPr indent="-40481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pt-BR" sz="3000"/>
              <a:t>Portas, aberturas, janelas, paredes e objetos</a:t>
            </a:r>
            <a:endParaRPr sz="30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aa85bfe781_0_29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ML Kit</a:t>
            </a:r>
            <a:endParaRPr/>
          </a:p>
        </p:txBody>
      </p:sp>
      <p:sp>
        <p:nvSpPr>
          <p:cNvPr id="129" name="Google Shape;129;g1aa85bfe781_0_29"/>
          <p:cNvSpPr txBox="1"/>
          <p:nvPr>
            <p:ph idx="1" type="body"/>
          </p:nvPr>
        </p:nvSpPr>
        <p:spPr>
          <a:xfrm>
            <a:off x="457200" y="141277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419100" lvl="0" marL="457200" rtl="0" algn="l"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pt-BR" sz="3000"/>
              <a:t>SDK que permite utilizar várias ferramentas</a:t>
            </a:r>
            <a:br>
              <a:rPr lang="pt-BR" sz="3000"/>
            </a:br>
            <a:r>
              <a:rPr lang="pt-BR" sz="2200"/>
              <a:t> </a:t>
            </a:r>
            <a:endParaRPr sz="22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pt-BR" sz="3000"/>
              <a:t>Reconhecimento de texto</a:t>
            </a:r>
            <a:r>
              <a:rPr lang="pt-BR" sz="3000"/>
              <a:t>s</a:t>
            </a:r>
            <a:br>
              <a:rPr lang="pt-BR" sz="3000"/>
            </a:br>
            <a:r>
              <a:rPr lang="pt-BR" sz="2200"/>
              <a:t> 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pt-BR" sz="3000"/>
              <a:t>Reconhecimento facial</a:t>
            </a:r>
            <a:br>
              <a:rPr lang="pt-BR" sz="3000"/>
            </a:br>
            <a:r>
              <a:rPr lang="pt-BR" sz="2200"/>
              <a:t> </a:t>
            </a:r>
            <a:endParaRPr sz="1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pt-BR" sz="3000"/>
              <a:t>Detecção de malha de rosto</a:t>
            </a:r>
            <a:br>
              <a:rPr lang="pt-BR" sz="3000"/>
            </a:br>
            <a:r>
              <a:rPr lang="pt-BR" sz="2200"/>
              <a:t> 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pt-BR" sz="3000"/>
              <a:t>Reconhecimento de tinta digital</a:t>
            </a:r>
            <a:br>
              <a:rPr lang="pt-BR" sz="3000"/>
            </a:br>
            <a:r>
              <a:rPr lang="pt-BR" sz="2200"/>
              <a:t> 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pt-BR" sz="3000"/>
              <a:t>Detecção e rastreamento de objetos</a:t>
            </a:r>
            <a:endParaRPr sz="30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aa85bfe781_0_34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Speech to Text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Text to Speech</a:t>
            </a:r>
            <a:endParaRPr/>
          </a:p>
        </p:txBody>
      </p:sp>
      <p:sp>
        <p:nvSpPr>
          <p:cNvPr id="135" name="Google Shape;135;g1aa85bfe781_0_34"/>
          <p:cNvSpPr txBox="1"/>
          <p:nvPr>
            <p:ph idx="1" type="body"/>
          </p:nvPr>
        </p:nvSpPr>
        <p:spPr>
          <a:xfrm>
            <a:off x="457200" y="1735200"/>
            <a:ext cx="49401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pt-BR" sz="3000"/>
              <a:t>AVFoundation - TTS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pt-BR" sz="3000"/>
              <a:t>Speech - STT</a:t>
            </a:r>
            <a:endParaRPr sz="3000"/>
          </a:p>
        </p:txBody>
      </p:sp>
      <p:pic>
        <p:nvPicPr>
          <p:cNvPr id="136" name="Google Shape;136;g1aa85bfe781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3971689"/>
            <a:ext cx="8686801" cy="2886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1aa85bfe781_0_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2913" y="2354788"/>
            <a:ext cx="4791075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A2133AC7DF46C4394AF67EF9A619157" ma:contentTypeVersion="11" ma:contentTypeDescription="Crie um novo documento." ma:contentTypeScope="" ma:versionID="ef67579cc0669f53d08dbd71ce745665">
  <xsd:schema xmlns:xsd="http://www.w3.org/2001/XMLSchema" xmlns:xs="http://www.w3.org/2001/XMLSchema" xmlns:p="http://schemas.microsoft.com/office/2006/metadata/properties" xmlns:ns2="43e29cc6-c02a-411a-be56-6a6ff7534a54" xmlns:ns3="67bd1e57-c3c9-4e3d-a63e-b03803c5374c" targetNamespace="http://schemas.microsoft.com/office/2006/metadata/properties" ma:root="true" ma:fieldsID="3909eff3f9744cf9783e5afa203540d1" ns2:_="" ns3:_="">
    <xsd:import namespace="43e29cc6-c02a-411a-be56-6a6ff7534a54"/>
    <xsd:import namespace="67bd1e57-c3c9-4e3d-a63e-b03803c5374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SearchPropertie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e29cc6-c02a-411a-be56-6a6ff7534a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5" nillable="true" ma:taxonomy="true" ma:internalName="lcf76f155ced4ddcb4097134ff3c332f" ma:taxonomyFieldName="MediaServiceImageTags" ma:displayName="Marcações de imagem" ma:readOnly="false" ma:fieldId="{5cf76f15-5ced-4ddc-b409-7134ff3c332f}" ma:taxonomyMulti="true" ma:sspId="3db2c251-0d46-456d-9ac1-3533a84f303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bd1e57-c3c9-4e3d-a63e-b03803c5374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3e29cc6-c02a-411a-be56-6a6ff7534a54">
      <Terms xmlns="http://schemas.microsoft.com/office/infopath/2007/PartnerControls"/>
    </lcf76f155ced4ddcb4097134ff3c332f>
    <SharedWithUsers xmlns="67bd1e57-c3c9-4e3d-a63e-b03803c5374c">
      <UserInfo>
        <DisplayName/>
        <AccountId xsi:nil="true"/>
        <AccountType/>
      </UserInfo>
    </SharedWithUsers>
    <MediaLengthInSeconds xmlns="43e29cc6-c02a-411a-be56-6a6ff7534a54" xsi:nil="true"/>
  </documentManagement>
</p:properties>
</file>

<file path=customXml/itemProps1.xml><?xml version="1.0" encoding="utf-8"?>
<ds:datastoreItem xmlns:ds="http://schemas.openxmlformats.org/officeDocument/2006/customXml" ds:itemID="{F5BD100E-836E-40C7-82F5-8587694135B6}"/>
</file>

<file path=customXml/itemProps2.xml><?xml version="1.0" encoding="utf-8"?>
<ds:datastoreItem xmlns:ds="http://schemas.openxmlformats.org/officeDocument/2006/customXml" ds:itemID="{E91213D9-8FFE-4110-88F9-2E3D92C0BDD0}"/>
</file>

<file path=customXml/itemProps3.xml><?xml version="1.0" encoding="utf-8"?>
<ds:datastoreItem xmlns:ds="http://schemas.openxmlformats.org/officeDocument/2006/customXml" ds:itemID="{9D74BC97-9A29-4F8E-B215-CDCC1CEAC91B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Seção de Apoio ao Usuário</dc:creator>
  <dcterms:created xsi:type="dcterms:W3CDTF">2012-05-08T00:10:24Z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0x010100CA2133AC7DF46C4394AF67EF9A619157</vt:lpwstr>
  </property>
  <property fmtid="{D5CDD505-2E9C-101B-9397-08002B2CF9AE}" pid="3" name="Order">
    <vt:r8>3500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MediaServiceImageTags">
    <vt:lpwstr/>
  </property>
</Properties>
</file>