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9" r:id="rId6"/>
    <p:sldId id="276" r:id="rId7"/>
    <p:sldId id="270" r:id="rId8"/>
    <p:sldId id="271" r:id="rId9"/>
    <p:sldId id="262" r:id="rId10"/>
    <p:sldId id="272" r:id="rId11"/>
    <p:sldId id="303" r:id="rId12"/>
    <p:sldId id="273" r:id="rId13"/>
    <p:sldId id="263" r:id="rId14"/>
    <p:sldId id="274" r:id="rId15"/>
    <p:sldId id="264" r:id="rId16"/>
    <p:sldId id="277" r:id="rId17"/>
    <p:sldId id="275" r:id="rId18"/>
    <p:sldId id="280" r:id="rId19"/>
    <p:sldId id="278" r:id="rId20"/>
    <p:sldId id="281" r:id="rId21"/>
    <p:sldId id="279" r:id="rId22"/>
    <p:sldId id="282" r:id="rId23"/>
    <p:sldId id="288" r:id="rId24"/>
    <p:sldId id="283" r:id="rId25"/>
    <p:sldId id="291" r:id="rId26"/>
    <p:sldId id="284" r:id="rId27"/>
    <p:sldId id="286" r:id="rId28"/>
    <p:sldId id="287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4" r:id="rId39"/>
    <p:sldId id="300" r:id="rId40"/>
    <p:sldId id="301" r:id="rId41"/>
    <p:sldId id="302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67797" autoAdjust="0"/>
  </p:normalViewPr>
  <p:slideViewPr>
    <p:cSldViewPr snapToGrid="0">
      <p:cViewPr varScale="1">
        <p:scale>
          <a:sx n="75" d="100"/>
          <a:sy n="75" d="100"/>
        </p:scale>
        <p:origin x="26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586E-F407-4889-B2EC-4599CE11D9A8}" type="datetimeFigureOut">
              <a:rPr lang="pt-BR" smtClean="0"/>
              <a:t>18/12/2023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CF796-4DF3-43F4-922C-39FAA64F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8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1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50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94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99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62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003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8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6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081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3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6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503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72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64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748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08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904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35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0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5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1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7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4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CF796-4DF3-43F4-922C-39FAA64F3D5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eorientafurb.wordpres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b="1" cap="all">
                <a:ea typeface="Times New Roman" panose="02020603050405020304" pitchFamily="18" charset="0"/>
              </a:rPr>
              <a:t>ROTAVR: JOGO DE CONSCIENTIZAÇÃO NO TRÂNSITO UTILIZANDO A REALIDADE VIRTUAL IMERSIVA</a:t>
            </a:r>
            <a:br>
              <a:rPr lang="pt-BR" sz="4000" b="1" cap="all">
                <a:ea typeface="Times New Roman" panose="02020603050405020304" pitchFamily="18" charset="0"/>
              </a:rPr>
            </a:br>
            <a:endParaRPr lang="pt-BR" sz="4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Aluno: Guilherme Fibrantz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 (2/3)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2AC119-9312-ABC4-68FD-4928B103725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0" y="980777"/>
            <a:ext cx="91440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kern="0"/>
              <a:t>Using an immersive virtual reality bicycle simulator to evaluate</a:t>
            </a:r>
          </a:p>
          <a:p>
            <a:pPr marL="0" indent="0">
              <a:buNone/>
            </a:pPr>
            <a:r>
              <a:rPr lang="en-US" sz="2000" kern="0"/>
              <a:t>hazard detection and anticipation of overt and covert traffic situations</a:t>
            </a:r>
          </a:p>
          <a:p>
            <a:pPr marL="0" indent="0">
              <a:buNone/>
            </a:pPr>
            <a:r>
              <a:rPr lang="en-US" sz="2000" kern="0"/>
              <a:t>in young bicyclists</a:t>
            </a:r>
            <a:r>
              <a:rPr lang="pt-BR" sz="2000" kern="0"/>
              <a:t> (</a:t>
            </a:r>
            <a:r>
              <a:rPr lang="pt-BR" sz="2000" kern="0" err="1"/>
              <a:t>Zeuwts</a:t>
            </a:r>
            <a:r>
              <a:rPr lang="pt-BR" sz="2000" kern="0"/>
              <a:t> </a:t>
            </a:r>
            <a:r>
              <a:rPr lang="pt-BR" sz="2000" i="1" kern="0"/>
              <a:t>et al</a:t>
            </a:r>
            <a:r>
              <a:rPr lang="pt-BR" sz="2000" i="1"/>
              <a:t>.</a:t>
            </a:r>
            <a:r>
              <a:rPr lang="pt-BR" sz="2000" kern="0"/>
              <a:t> 2023)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84EFC29-5218-541D-E78C-88CF526D75C4}"/>
              </a:ext>
            </a:extLst>
          </p:cNvPr>
          <p:cNvSpPr txBox="1">
            <a:spLocks/>
          </p:cNvSpPr>
          <p:nvPr/>
        </p:nvSpPr>
        <p:spPr bwMode="auto">
          <a:xfrm>
            <a:off x="467544" y="2276921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Simulador de ciclismo utilizando a realidade virtual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Usa o óculos de realidade virtual HTC Vive, rastreamento ocular e bicicleta instrumentada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8E1AE2-3012-C9A4-F28F-E1D3720B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1" y="3687336"/>
            <a:ext cx="8209266" cy="2542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736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 (2/3)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2AC119-9312-ABC4-68FD-4928B103725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0" y="980777"/>
            <a:ext cx="91440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kern="0"/>
              <a:t>Using an immersive virtual reality bicycle simulator to evaluate</a:t>
            </a:r>
          </a:p>
          <a:p>
            <a:pPr marL="0" indent="0">
              <a:buNone/>
            </a:pPr>
            <a:r>
              <a:rPr lang="en-US" sz="2000" kern="0"/>
              <a:t>hazard detection and anticipation of overt and covert traffic situations</a:t>
            </a:r>
          </a:p>
          <a:p>
            <a:pPr marL="0" indent="0">
              <a:buNone/>
            </a:pPr>
            <a:r>
              <a:rPr lang="en-US" sz="2000" kern="0"/>
              <a:t>in young bicyclists</a:t>
            </a:r>
            <a:r>
              <a:rPr lang="pt-BR" sz="2000" kern="0"/>
              <a:t> (</a:t>
            </a:r>
            <a:r>
              <a:rPr lang="pt-BR" sz="2000" kern="0" err="1"/>
              <a:t>Zeuwts</a:t>
            </a:r>
            <a:r>
              <a:rPr lang="pt-BR" sz="2000" kern="0"/>
              <a:t> </a:t>
            </a:r>
            <a:r>
              <a:rPr lang="pt-BR" sz="2000" i="1" kern="0"/>
              <a:t>et al</a:t>
            </a:r>
            <a:r>
              <a:rPr lang="pt-BR" sz="2000" i="1"/>
              <a:t>.</a:t>
            </a:r>
            <a:r>
              <a:rPr lang="pt-BR" sz="2000" kern="0"/>
              <a:t> 2023)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84EFC29-5218-541D-E78C-88CF526D75C4}"/>
              </a:ext>
            </a:extLst>
          </p:cNvPr>
          <p:cNvSpPr txBox="1">
            <a:spLocks/>
          </p:cNvSpPr>
          <p:nvPr/>
        </p:nvSpPr>
        <p:spPr bwMode="auto">
          <a:xfrm>
            <a:off x="457200" y="2434656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Ambiente 3D que simula cidade belga real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Testa a detecção de perigos e reações no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Desenvolvido em Unity3D</a:t>
            </a:r>
          </a:p>
        </p:txBody>
      </p:sp>
    </p:spTree>
    <p:extLst>
      <p:ext uri="{BB962C8B-B14F-4D97-AF65-F5344CB8AC3E}">
        <p14:creationId xmlns:p14="http://schemas.microsoft.com/office/powerpoint/2010/main" val="29869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 (3/3)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2AC119-9312-ABC4-68FD-4928B103725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0" y="980777"/>
            <a:ext cx="91440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pt-BR" sz="2400" kern="0"/>
              <a:t>Educação na Faixa: um Jogo 2D para o Ensino da Educação Para o Trânsito (Santos </a:t>
            </a:r>
            <a:r>
              <a:rPr lang="pt-BR" sz="2400" i="1" kern="0"/>
              <a:t>et al. </a:t>
            </a:r>
            <a:r>
              <a:rPr lang="pt-BR" sz="2400" kern="0"/>
              <a:t>2019)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84EFC29-5218-541D-E78C-88CF526D75C4}"/>
              </a:ext>
            </a:extLst>
          </p:cNvPr>
          <p:cNvSpPr txBox="1">
            <a:spLocks/>
          </p:cNvSpPr>
          <p:nvPr/>
        </p:nvSpPr>
        <p:spPr bwMode="auto">
          <a:xfrm>
            <a:off x="457200" y="2434656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Jogo 2D para ensino de educação para o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Simula situações reais de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Focado em estudantes do ensino fundamental</a:t>
            </a:r>
            <a:endParaRPr lang="pt-BR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dirty="0"/>
              <a:t>E</a:t>
            </a:r>
            <a:r>
              <a:rPr lang="pt-BR" sz="2400" b="0" i="0" dirty="0">
                <a:effectLst/>
              </a:rPr>
              <a:t>m cada fase, o jogador adquira novos conhecimentos sobre o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Desenvolvido na plataforma Construct3</a:t>
            </a:r>
          </a:p>
        </p:txBody>
      </p:sp>
    </p:spTree>
    <p:extLst>
      <p:ext uri="{BB962C8B-B14F-4D97-AF65-F5344CB8AC3E}">
        <p14:creationId xmlns:p14="http://schemas.microsoft.com/office/powerpoint/2010/main" val="384687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7A0620-54D5-6DD3-555E-47EA48C3FA06}"/>
              </a:ext>
            </a:extLst>
          </p:cNvPr>
          <p:cNvSpPr txBox="1"/>
          <p:nvPr/>
        </p:nvSpPr>
        <p:spPr>
          <a:xfrm>
            <a:off x="333872" y="1484784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/>
              <a:t>permitir que o usuário possa se movimentar pelo ambiente virtual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exibir na tela o feedback sobre o desempenho dos jogadores, informando ao usuário sobre erros cometidos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incluir cenários variados de trânsito para aumentar a exposição do usuário a diferentes situações de risco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permitir que o usuário interaja com elementos do ambiente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possuir um sistema de tráfego onde veículos e outros pedestres se movem de forma autônoma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ser projetado para que o jogador vivencie a experiência através de uma visão em primeira pessoa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Não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7A0620-54D5-6DD3-555E-47EA48C3FA06}"/>
              </a:ext>
            </a:extLst>
          </p:cNvPr>
          <p:cNvSpPr txBox="1"/>
          <p:nvPr/>
        </p:nvSpPr>
        <p:spPr>
          <a:xfrm>
            <a:off x="333872" y="1484784"/>
            <a:ext cx="849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/>
              <a:t>ser desenvolvido para plataforma Android/iOS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utilizar o motor de jogos Unity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utilizar controle bluetooth para movimentação do jogador no cenário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utilizar a linguagem C# para o desenvolvimento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17908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143000"/>
          </a:xfrm>
        </p:spPr>
        <p:txBody>
          <a:bodyPr/>
          <a:lstStyle/>
          <a:p>
            <a:r>
              <a:rPr lang="pt-BR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EF8B7322-02AC-9D58-2FE5-59834C3EC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640"/>
            <a:ext cx="8928992" cy="4473623"/>
          </a:xfrm>
          <a:ln w="19050"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3E32DEB-BD22-8B07-B229-348289A2C6C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468313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Cena Seleção de Fases</a:t>
            </a:r>
          </a:p>
        </p:txBody>
      </p:sp>
    </p:spTree>
    <p:extLst>
      <p:ext uri="{BB962C8B-B14F-4D97-AF65-F5344CB8AC3E}">
        <p14:creationId xmlns:p14="http://schemas.microsoft.com/office/powerpoint/2010/main" val="42384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4A06E8F-F369-6C70-5947-73046005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2" y="1196752"/>
            <a:ext cx="9036496" cy="4536504"/>
          </a:xfrm>
          <a:ln w="19050"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EEAEE05-8AF7-A62E-1883-46E8694CAD6C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Cena Faixa de Pedestres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392FB9-7F2B-7609-DAB4-ECEADC1E480D}"/>
              </a:ext>
            </a:extLst>
          </p:cNvPr>
          <p:cNvCxnSpPr>
            <a:cxnSpLocks/>
          </p:cNvCxnSpPr>
          <p:nvPr/>
        </p:nvCxnSpPr>
        <p:spPr>
          <a:xfrm>
            <a:off x="1019618" y="572690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3FDB34-939E-5B78-893A-83EABC7B9E8B}"/>
              </a:ext>
            </a:extLst>
          </p:cNvPr>
          <p:cNvSpPr txBox="1"/>
          <p:nvPr/>
        </p:nvSpPr>
        <p:spPr>
          <a:xfrm>
            <a:off x="581713" y="6090592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D56C468-3429-0D2A-DBB7-AFF29781FF8D}"/>
              </a:ext>
            </a:extLst>
          </p:cNvPr>
          <p:cNvCxnSpPr>
            <a:cxnSpLocks/>
          </p:cNvCxnSpPr>
          <p:nvPr/>
        </p:nvCxnSpPr>
        <p:spPr>
          <a:xfrm>
            <a:off x="1019618" y="6346031"/>
            <a:ext cx="0" cy="61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0A8DA4C-1C8D-A640-E4F9-6DE9CC013E36}"/>
              </a:ext>
            </a:extLst>
          </p:cNvPr>
          <p:cNvCxnSpPr>
            <a:cxnSpLocks/>
          </p:cNvCxnSpPr>
          <p:nvPr/>
        </p:nvCxnSpPr>
        <p:spPr>
          <a:xfrm>
            <a:off x="4861368" y="57305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FF3E32-3452-D60C-396B-B28E9F4710FD}"/>
              </a:ext>
            </a:extLst>
          </p:cNvPr>
          <p:cNvSpPr txBox="1"/>
          <p:nvPr/>
        </p:nvSpPr>
        <p:spPr>
          <a:xfrm>
            <a:off x="4410763" y="6059993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E989935-2AF4-B425-2F66-BBD5D1C7B5C3}"/>
              </a:ext>
            </a:extLst>
          </p:cNvPr>
          <p:cNvCxnSpPr>
            <a:cxnSpLocks/>
          </p:cNvCxnSpPr>
          <p:nvPr/>
        </p:nvCxnSpPr>
        <p:spPr>
          <a:xfrm>
            <a:off x="4861367" y="6315327"/>
            <a:ext cx="0" cy="6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1C24AF5-A482-0F4D-3390-E7E24F2A2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37" y="428625"/>
            <a:ext cx="8758126" cy="4536504"/>
          </a:xfrm>
          <a:ln w="19050">
            <a:solidFill>
              <a:schemeClr val="tx1"/>
            </a:solidFill>
          </a:ln>
        </p:spPr>
      </p:pic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818B7A0C-989F-BD02-B74E-AB7F3638099C}"/>
              </a:ext>
            </a:extLst>
          </p:cNvPr>
          <p:cNvCxnSpPr>
            <a:cxnSpLocks/>
          </p:cNvCxnSpPr>
          <p:nvPr/>
        </p:nvCxnSpPr>
        <p:spPr>
          <a:xfrm>
            <a:off x="1146618" y="0"/>
            <a:ext cx="0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CEA7E87-D20E-D380-3F24-D68FB60C0FB3}"/>
              </a:ext>
            </a:extLst>
          </p:cNvPr>
          <p:cNvCxnSpPr>
            <a:cxnSpLocks/>
          </p:cNvCxnSpPr>
          <p:nvPr/>
        </p:nvCxnSpPr>
        <p:spPr>
          <a:xfrm>
            <a:off x="4880418" y="0"/>
            <a:ext cx="0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9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65A1A45-92D9-1C43-E429-5409F40B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259632"/>
            <a:ext cx="8291264" cy="4501817"/>
          </a:xfrm>
          <a:ln w="190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AB50D33-C2FD-6E32-BEEB-29BF8855431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Cena Patinete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49435026-10DC-DDDE-7814-AF61DA63F64B}"/>
              </a:ext>
            </a:extLst>
          </p:cNvPr>
          <p:cNvCxnSpPr>
            <a:cxnSpLocks/>
          </p:cNvCxnSpPr>
          <p:nvPr/>
        </p:nvCxnSpPr>
        <p:spPr>
          <a:xfrm>
            <a:off x="1670493" y="5761449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681D9C-6F33-E928-AF3E-E9C7306377E3}"/>
              </a:ext>
            </a:extLst>
          </p:cNvPr>
          <p:cNvSpPr txBox="1"/>
          <p:nvPr/>
        </p:nvSpPr>
        <p:spPr>
          <a:xfrm>
            <a:off x="1219888" y="6121489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B2D46F7-1204-D084-5F5F-181DAB5A2673}"/>
              </a:ext>
            </a:extLst>
          </p:cNvPr>
          <p:cNvCxnSpPr>
            <a:cxnSpLocks/>
          </p:cNvCxnSpPr>
          <p:nvPr/>
        </p:nvCxnSpPr>
        <p:spPr>
          <a:xfrm>
            <a:off x="1664584" y="6413876"/>
            <a:ext cx="0" cy="65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Introdução</a:t>
            </a:r>
          </a:p>
          <a:p>
            <a:r>
              <a:rPr lang="pt-BR"/>
              <a:t>Objetivos</a:t>
            </a:r>
          </a:p>
          <a:p>
            <a:r>
              <a:rPr lang="pt-BR"/>
              <a:t>Fundamentação teórica</a:t>
            </a:r>
          </a:p>
          <a:p>
            <a:r>
              <a:rPr lang="pt-BR"/>
              <a:t>Trabalhos correlatos</a:t>
            </a:r>
          </a:p>
          <a:p>
            <a:r>
              <a:rPr lang="pt-BR"/>
              <a:t>Requisitos</a:t>
            </a:r>
          </a:p>
          <a:p>
            <a:r>
              <a:rPr lang="pt-BR"/>
              <a:t>Especificação</a:t>
            </a:r>
          </a:p>
          <a:p>
            <a:r>
              <a:rPr lang="pt-BR"/>
              <a:t>Implementação</a:t>
            </a:r>
          </a:p>
          <a:p>
            <a:r>
              <a:rPr lang="pt-BR"/>
              <a:t>Análise dos resultados</a:t>
            </a:r>
          </a:p>
          <a:p>
            <a:r>
              <a:rPr lang="pt-BR"/>
              <a:t>Conclusões</a:t>
            </a:r>
          </a:p>
          <a:p>
            <a:r>
              <a:rPr lang="pt-BR"/>
              <a:t>Sugestões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DCF0F20-3046-2D04-207E-22668B46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347347"/>
            <a:ext cx="8568952" cy="4629241"/>
          </a:xfrm>
          <a:ln w="19050">
            <a:solidFill>
              <a:schemeClr val="tx1"/>
            </a:solidFill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24090C7-417C-B7FE-D85E-00A7D2801959}"/>
              </a:ext>
            </a:extLst>
          </p:cNvPr>
          <p:cNvCxnSpPr>
            <a:cxnSpLocks/>
          </p:cNvCxnSpPr>
          <p:nvPr/>
        </p:nvCxnSpPr>
        <p:spPr>
          <a:xfrm>
            <a:off x="1479993" y="-133350"/>
            <a:ext cx="0" cy="476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0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B072CC5-05E3-FB0A-B7F6-196356C4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59632"/>
            <a:ext cx="8712967" cy="45388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856D9DF-C234-1458-FC11-4D738257CF30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Cena Acidente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71305651-88E2-61D8-6F23-A6574D726205}"/>
              </a:ext>
            </a:extLst>
          </p:cNvPr>
          <p:cNvCxnSpPr>
            <a:cxnSpLocks/>
          </p:cNvCxnSpPr>
          <p:nvPr/>
        </p:nvCxnSpPr>
        <p:spPr>
          <a:xfrm>
            <a:off x="5626984" y="5807966"/>
            <a:ext cx="5909" cy="292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0E0EA5B-BE54-4477-964B-B41E9605F708}"/>
              </a:ext>
            </a:extLst>
          </p:cNvPr>
          <p:cNvCxnSpPr>
            <a:cxnSpLocks/>
          </p:cNvCxnSpPr>
          <p:nvPr/>
        </p:nvCxnSpPr>
        <p:spPr>
          <a:xfrm>
            <a:off x="7449434" y="5804791"/>
            <a:ext cx="5909" cy="292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DD36204-6B29-4C28-5561-B004FBEFD089}"/>
              </a:ext>
            </a:extLst>
          </p:cNvPr>
          <p:cNvCxnSpPr>
            <a:cxnSpLocks/>
          </p:cNvCxnSpPr>
          <p:nvPr/>
        </p:nvCxnSpPr>
        <p:spPr>
          <a:xfrm>
            <a:off x="3794568" y="5807966"/>
            <a:ext cx="5909" cy="292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8387F4C-FF1E-8F26-3055-9FDF62F3AFD5}"/>
              </a:ext>
            </a:extLst>
          </p:cNvPr>
          <p:cNvCxnSpPr>
            <a:cxnSpLocks/>
          </p:cNvCxnSpPr>
          <p:nvPr/>
        </p:nvCxnSpPr>
        <p:spPr>
          <a:xfrm>
            <a:off x="552893" y="5798441"/>
            <a:ext cx="5909" cy="292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74969C-7D53-565E-4437-22CD700B3414}"/>
              </a:ext>
            </a:extLst>
          </p:cNvPr>
          <p:cNvSpPr txBox="1"/>
          <p:nvPr/>
        </p:nvSpPr>
        <p:spPr>
          <a:xfrm>
            <a:off x="95938" y="6090829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2D5D4B-72C4-AE2C-78CD-272032C86B53}"/>
              </a:ext>
            </a:extLst>
          </p:cNvPr>
          <p:cNvSpPr txBox="1"/>
          <p:nvPr/>
        </p:nvSpPr>
        <p:spPr>
          <a:xfrm>
            <a:off x="3334438" y="6109879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7F74B-048B-1527-EE64-6CABAB0BA53D}"/>
              </a:ext>
            </a:extLst>
          </p:cNvPr>
          <p:cNvSpPr txBox="1"/>
          <p:nvPr/>
        </p:nvSpPr>
        <p:spPr>
          <a:xfrm>
            <a:off x="5180045" y="6090827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C3DF24-6DB3-69B9-A8D2-2B2078F02602}"/>
              </a:ext>
            </a:extLst>
          </p:cNvPr>
          <p:cNvSpPr txBox="1"/>
          <p:nvPr/>
        </p:nvSpPr>
        <p:spPr>
          <a:xfrm>
            <a:off x="6997027" y="6090827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CF5B187-5818-F778-AF3E-427C6CED09AD}"/>
              </a:ext>
            </a:extLst>
          </p:cNvPr>
          <p:cNvCxnSpPr>
            <a:cxnSpLocks/>
          </p:cNvCxnSpPr>
          <p:nvPr/>
        </p:nvCxnSpPr>
        <p:spPr>
          <a:xfrm>
            <a:off x="3787997" y="6411792"/>
            <a:ext cx="0" cy="446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B4E2D85-D974-A0EF-DF3C-F17B29156392}"/>
              </a:ext>
            </a:extLst>
          </p:cNvPr>
          <p:cNvCxnSpPr>
            <a:cxnSpLocks/>
          </p:cNvCxnSpPr>
          <p:nvPr/>
        </p:nvCxnSpPr>
        <p:spPr>
          <a:xfrm>
            <a:off x="552892" y="6388145"/>
            <a:ext cx="1" cy="570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66B61A2-5A1B-D4FB-33F6-D54A4CDA462F}"/>
              </a:ext>
            </a:extLst>
          </p:cNvPr>
          <p:cNvCxnSpPr>
            <a:cxnSpLocks/>
          </p:cNvCxnSpPr>
          <p:nvPr/>
        </p:nvCxnSpPr>
        <p:spPr>
          <a:xfrm>
            <a:off x="8367890" y="6360990"/>
            <a:ext cx="11819" cy="603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7B55E6C-4DD8-892E-8F2D-E115D1807C7C}"/>
              </a:ext>
            </a:extLst>
          </p:cNvPr>
          <p:cNvCxnSpPr>
            <a:cxnSpLocks/>
          </p:cNvCxnSpPr>
          <p:nvPr/>
        </p:nvCxnSpPr>
        <p:spPr>
          <a:xfrm>
            <a:off x="8360659" y="5806979"/>
            <a:ext cx="5909" cy="292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6E4CDF-8319-993D-7646-EE393C28556B}"/>
              </a:ext>
            </a:extLst>
          </p:cNvPr>
          <p:cNvSpPr txBox="1"/>
          <p:nvPr/>
        </p:nvSpPr>
        <p:spPr>
          <a:xfrm>
            <a:off x="7910054" y="6108458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Continua</a:t>
            </a:r>
          </a:p>
          <a:p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C537B79-154B-ED7E-B03B-AB33D61C5ACD}"/>
              </a:ext>
            </a:extLst>
          </p:cNvPr>
          <p:cNvCxnSpPr>
            <a:cxnSpLocks/>
          </p:cNvCxnSpPr>
          <p:nvPr/>
        </p:nvCxnSpPr>
        <p:spPr>
          <a:xfrm>
            <a:off x="5626679" y="6411792"/>
            <a:ext cx="0" cy="546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B113B46-6386-0011-27C3-E0C962D1F8AF}"/>
              </a:ext>
            </a:extLst>
          </p:cNvPr>
          <p:cNvCxnSpPr>
            <a:cxnSpLocks/>
          </p:cNvCxnSpPr>
          <p:nvPr/>
        </p:nvCxnSpPr>
        <p:spPr>
          <a:xfrm>
            <a:off x="7449434" y="6373447"/>
            <a:ext cx="0" cy="668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0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FEFE39-F70F-D1F8-2892-C239C925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450007"/>
            <a:ext cx="8712968" cy="44736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41F191B1-FB57-C771-2918-B42C9FC4A3D8}"/>
              </a:ext>
            </a:extLst>
          </p:cNvPr>
          <p:cNvCxnSpPr>
            <a:cxnSpLocks/>
          </p:cNvCxnSpPr>
          <p:nvPr/>
        </p:nvCxnSpPr>
        <p:spPr>
          <a:xfrm>
            <a:off x="523877" y="0"/>
            <a:ext cx="0" cy="4500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498C95D-A9E2-F531-B422-0E6560AAD9DD}"/>
              </a:ext>
            </a:extLst>
          </p:cNvPr>
          <p:cNvCxnSpPr>
            <a:cxnSpLocks/>
          </p:cNvCxnSpPr>
          <p:nvPr/>
        </p:nvCxnSpPr>
        <p:spPr>
          <a:xfrm>
            <a:off x="3762377" y="0"/>
            <a:ext cx="0" cy="45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42741C2-27E9-7681-D73E-B8518FBD94F0}"/>
              </a:ext>
            </a:extLst>
          </p:cNvPr>
          <p:cNvCxnSpPr>
            <a:cxnSpLocks/>
          </p:cNvCxnSpPr>
          <p:nvPr/>
        </p:nvCxnSpPr>
        <p:spPr>
          <a:xfrm>
            <a:off x="5581652" y="-66675"/>
            <a:ext cx="0" cy="516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DC30DAC-60F7-199B-DDA8-2DEE971C5C4B}"/>
              </a:ext>
            </a:extLst>
          </p:cNvPr>
          <p:cNvCxnSpPr>
            <a:cxnSpLocks/>
          </p:cNvCxnSpPr>
          <p:nvPr/>
        </p:nvCxnSpPr>
        <p:spPr>
          <a:xfrm>
            <a:off x="7400927" y="0"/>
            <a:ext cx="0" cy="45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2F8F96C-4C58-503A-A13F-FAAF83A13964}"/>
              </a:ext>
            </a:extLst>
          </p:cNvPr>
          <p:cNvCxnSpPr>
            <a:cxnSpLocks/>
          </p:cNvCxnSpPr>
          <p:nvPr/>
        </p:nvCxnSpPr>
        <p:spPr>
          <a:xfrm>
            <a:off x="8315327" y="0"/>
            <a:ext cx="0" cy="45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6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pt-BR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78852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F9669D-6031-CE41-B9BF-0951741A91F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Realidade Virtual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D4324B-5608-F331-0FFD-C552A4DBFF3B}"/>
              </a:ext>
            </a:extLst>
          </p:cNvPr>
          <p:cNvSpPr txBox="1"/>
          <p:nvPr/>
        </p:nvSpPr>
        <p:spPr>
          <a:xfrm>
            <a:off x="323528" y="1196752"/>
            <a:ext cx="8496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Google Cardboard XR Plugin for Unity</a:t>
            </a:r>
            <a:endParaRPr lang="pt-BR" sz="24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2757BC-7F15-78CA-42DA-0B901D7F7496}"/>
              </a:ext>
            </a:extLst>
          </p:cNvPr>
          <p:cNvSpPr txBox="1"/>
          <p:nvPr/>
        </p:nvSpPr>
        <p:spPr>
          <a:xfrm>
            <a:off x="327000" y="1712169"/>
            <a:ext cx="8496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Renderização estereoscópica</a:t>
            </a:r>
            <a:endParaRPr lang="pt-BR" sz="240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202124"/>
                </a:solidFill>
                <a:latin typeface="Roboto" panose="02000000000000000000" pitchFamily="2" charset="0"/>
              </a:rPr>
              <a:t>R</a:t>
            </a:r>
            <a:r>
              <a:rPr lang="pt-BR" sz="24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astrear e reagir movimentos da cabeça</a:t>
            </a:r>
            <a:endParaRPr lang="pt-BR" sz="240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Configuração do ambiente de desenvolvimento</a:t>
            </a:r>
          </a:p>
          <a:p>
            <a:endParaRPr lang="pt-BR" sz="2400" b="0" i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pt-BR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endParaRPr lang="pt-BR" sz="2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D3B89E-60E7-C6A5-C573-B48596EC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0997"/>
            <a:ext cx="7382905" cy="3277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11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F9669D-6031-CE41-B9BF-0951741A91F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Cinemática das fases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D4324B-5608-F331-0FFD-C552A4DBFF3B}"/>
              </a:ext>
            </a:extLst>
          </p:cNvPr>
          <p:cNvSpPr txBox="1"/>
          <p:nvPr/>
        </p:nvSpPr>
        <p:spPr>
          <a:xfrm>
            <a:off x="611560" y="908720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err="1"/>
              <a:t>Cinemachine</a:t>
            </a:r>
            <a:endParaRPr lang="pt-B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err="1"/>
              <a:t>Timeline</a:t>
            </a:r>
            <a:endParaRPr lang="pt-BR" sz="2400" b="1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A40DEC-2956-962D-65F8-0CB91297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2309448"/>
            <a:ext cx="8759952" cy="29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ADD4324B-5608-F331-0FFD-C552A4DBFF3B}"/>
              </a:ext>
            </a:extLst>
          </p:cNvPr>
          <p:cNvSpPr txBox="1"/>
          <p:nvPr/>
        </p:nvSpPr>
        <p:spPr>
          <a:xfrm>
            <a:off x="195672" y="908720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err="1"/>
              <a:t>InputSystem</a:t>
            </a:r>
            <a:endParaRPr lang="pt-B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endParaRPr lang="pt-BR" sz="240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6756DE6-507D-9765-A29D-0763B5D0005E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Movimentação do personagem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B08FFB-CF76-F3C7-EBD0-02BC3AF7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4" y="1781692"/>
            <a:ext cx="8710744" cy="38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6ABF74-CC1C-126F-A5C8-D567B3B5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0" y="1506718"/>
            <a:ext cx="8757136" cy="39703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964725B-2064-9E09-A04B-3EE01B232A6E}"/>
              </a:ext>
            </a:extLst>
          </p:cNvPr>
          <p:cNvSpPr txBox="1"/>
          <p:nvPr/>
        </p:nvSpPr>
        <p:spPr>
          <a:xfrm>
            <a:off x="158364" y="908720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err="1"/>
              <a:t>NavMesh</a:t>
            </a:r>
            <a:r>
              <a:rPr lang="pt-BR" sz="2400"/>
              <a:t> – </a:t>
            </a:r>
            <a:r>
              <a:rPr lang="pt-BR" sz="2000"/>
              <a:t>Personagem, </a:t>
            </a:r>
            <a:r>
              <a:rPr lang="pt-BR" sz="2000" err="1"/>
              <a:t>NPCs</a:t>
            </a:r>
            <a:r>
              <a:rPr lang="pt-BR" sz="2000"/>
              <a:t> e Veículos</a:t>
            </a:r>
          </a:p>
          <a:p>
            <a:endParaRPr lang="pt-BR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endParaRPr lang="pt-BR" sz="2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9AA39B-6A61-A4DF-AC9D-644E24AA5836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Áreas de movimentação</a:t>
            </a:r>
          </a:p>
        </p:txBody>
      </p:sp>
    </p:spTree>
    <p:extLst>
      <p:ext uri="{BB962C8B-B14F-4D97-AF65-F5344CB8AC3E}">
        <p14:creationId xmlns:p14="http://schemas.microsoft.com/office/powerpoint/2010/main" val="2968968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964725B-2064-9E09-A04B-3EE01B232A6E}"/>
              </a:ext>
            </a:extLst>
          </p:cNvPr>
          <p:cNvSpPr txBox="1"/>
          <p:nvPr/>
        </p:nvSpPr>
        <p:spPr>
          <a:xfrm>
            <a:off x="135075" y="858934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/>
              <a:t>Atualização em tempo real</a:t>
            </a:r>
            <a:endParaRPr lang="pt-BR" sz="2000"/>
          </a:p>
          <a:p>
            <a:endParaRPr lang="pt-BR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endParaRPr lang="pt-BR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CD9566-3064-D8CA-7AEF-88511939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412776"/>
            <a:ext cx="8568952" cy="4303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8142B9-2573-381E-4978-C471716F1655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Áreas de movimentação</a:t>
            </a:r>
          </a:p>
        </p:txBody>
      </p:sp>
    </p:spTree>
    <p:extLst>
      <p:ext uri="{BB962C8B-B14F-4D97-AF65-F5344CB8AC3E}">
        <p14:creationId xmlns:p14="http://schemas.microsoft.com/office/powerpoint/2010/main" val="262812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680DC34-F109-0DDA-D1A5-1363860B293F}"/>
              </a:ext>
            </a:extLst>
          </p:cNvPr>
          <p:cNvSpPr txBox="1"/>
          <p:nvPr/>
        </p:nvSpPr>
        <p:spPr>
          <a:xfrm>
            <a:off x="323527" y="921328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/>
              <a:t>Canvas</a:t>
            </a:r>
            <a:r>
              <a:rPr lang="pt-BR" sz="2400"/>
              <a:t> – </a:t>
            </a:r>
            <a:r>
              <a:rPr lang="pt-BR" sz="2000" err="1"/>
              <a:t>Screen</a:t>
            </a:r>
            <a:r>
              <a:rPr lang="pt-BR" sz="2000"/>
              <a:t> Space - </a:t>
            </a:r>
            <a:r>
              <a:rPr lang="pt-BR" sz="2000" err="1"/>
              <a:t>Camera</a:t>
            </a:r>
            <a:endParaRPr lang="pt-BR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endParaRPr lang="pt-BR" sz="2400"/>
          </a:p>
        </p:txBody>
      </p:sp>
      <p:pic>
        <p:nvPicPr>
          <p:cNvPr id="10" name="Imagem 9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614D60EE-2AA4-5220-E9D7-1753C3BA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68" y="1628800"/>
            <a:ext cx="6820863" cy="4041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B55287-E847-8FF5-35AB-FB98199F14E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Alertas e Indicações</a:t>
            </a:r>
          </a:p>
        </p:txBody>
      </p:sp>
    </p:spTree>
    <p:extLst>
      <p:ext uri="{BB962C8B-B14F-4D97-AF65-F5344CB8AC3E}">
        <p14:creationId xmlns:p14="http://schemas.microsoft.com/office/powerpoint/2010/main" val="6030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2536"/>
            <a:ext cx="8229600" cy="46805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Tráfego afeta aspectos vitais das cidades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Acidentes de trânsito ameaçam o desenvolvimento sustentável das nações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Educação no trânsito: essencial para reduzir conflitos e acidentes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Métodos tradicionais de ensino teórico muitas vezes são entediantes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Jogos educativos: ferramenta eficaz para engajar as novas gerações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Realidade virtual aumenta imersão e interesse, melhorando a aprendizagem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143000"/>
          </a:xfrm>
        </p:spPr>
        <p:txBody>
          <a:bodyPr/>
          <a:lstStyle/>
          <a:p>
            <a:r>
              <a:rPr lang="pt-BR"/>
              <a:t>Análise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105788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7D18A9-B088-3628-2E9F-50F4487863E0}"/>
              </a:ext>
            </a:extLst>
          </p:cNvPr>
          <p:cNvSpPr txBox="1"/>
          <p:nvPr/>
        </p:nvSpPr>
        <p:spPr>
          <a:xfrm>
            <a:off x="323528" y="1340768"/>
            <a:ext cx="84969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Tela do jogo reduzida devido a visão estereoscópica/lentes do óculos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/>
              <a:t>Limitação do controle bluetooth para movimentação do personagem</a:t>
            </a:r>
          </a:p>
        </p:txBody>
      </p:sp>
      <p:pic>
        <p:nvPicPr>
          <p:cNvPr id="3" name="Imagem 2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5AE52984-6AB2-64F0-3A87-AF5B89CA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6120765" cy="2952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A143C9D-4AFF-412B-BE29-976925D6920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Testes de Funcionalidade</a:t>
            </a:r>
          </a:p>
        </p:txBody>
      </p:sp>
    </p:spTree>
    <p:extLst>
      <p:ext uri="{BB962C8B-B14F-4D97-AF65-F5344CB8AC3E}">
        <p14:creationId xmlns:p14="http://schemas.microsoft.com/office/powerpoint/2010/main" val="904753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A4708E3-DEFA-DDE5-6E55-72B02B5E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61680"/>
              </p:ext>
            </p:extLst>
          </p:nvPr>
        </p:nvGraphicFramePr>
        <p:xfrm>
          <a:off x="169278" y="908720"/>
          <a:ext cx="8511752" cy="5336149"/>
        </p:xfrm>
        <a:graphic>
          <a:graphicData uri="http://schemas.openxmlformats.org/drawingml/2006/table">
            <a:tbl>
              <a:tblPr firstRow="1" firstCol="1" bandRow="1"/>
              <a:tblGrid>
                <a:gridCol w="2386498">
                  <a:extLst>
                    <a:ext uri="{9D8B030D-6E8A-4147-A177-3AD203B41FA5}">
                      <a16:colId xmlns:a16="http://schemas.microsoft.com/office/drawing/2014/main" val="1994572298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808495465"/>
                    </a:ext>
                  </a:extLst>
                </a:gridCol>
                <a:gridCol w="1732766">
                  <a:extLst>
                    <a:ext uri="{9D8B030D-6E8A-4147-A177-3AD203B41FA5}">
                      <a16:colId xmlns:a16="http://schemas.microsoft.com/office/drawing/2014/main" val="3342168985"/>
                    </a:ext>
                  </a:extLst>
                </a:gridCol>
              </a:tblGrid>
              <a:tr h="546184"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Pergunta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Resposta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Quantidade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71412"/>
                  </a:ext>
                </a:extLst>
              </a:tr>
              <a:tr h="1498125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Menos de 20 anos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Entre 20 e 24 anos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de 24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22.22%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55.56%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22.22%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24480"/>
                  </a:ext>
                </a:extLst>
              </a:tr>
              <a:tr h="74906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utiliza dispositivos móveis com qual frequência?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Frequentemente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82062"/>
                  </a:ext>
                </a:extLst>
              </a:tr>
              <a:tr h="74906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Indique seu grau de familiaridade com a Realidade Virtual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Já utilizei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02559"/>
                  </a:ext>
                </a:extLst>
              </a:tr>
              <a:tr h="1498125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já recebeu algum tipo de treinamento ou educação relacionada ao trânsito?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Sim, recebi formação formal em uma autoescola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Sim, em aulas de educação para o trânsito na escola/faculdade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Não, nunca recebi formação formal sobre o trânsito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66.7%</a:t>
                      </a:r>
                    </a:p>
                    <a:p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33.3%</a:t>
                      </a:r>
                    </a:p>
                    <a:p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22,2%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32473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34528D6-3856-DAA2-EE11-202A97631D46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Testes com usuários</a:t>
            </a:r>
          </a:p>
        </p:txBody>
      </p:sp>
    </p:spTree>
    <p:extLst>
      <p:ext uri="{BB962C8B-B14F-4D97-AF65-F5344CB8AC3E}">
        <p14:creationId xmlns:p14="http://schemas.microsoft.com/office/powerpoint/2010/main" val="346665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28968C8-8B0F-7AE9-D29C-4D92F47E8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6123"/>
              </p:ext>
            </p:extLst>
          </p:nvPr>
        </p:nvGraphicFramePr>
        <p:xfrm>
          <a:off x="179512" y="188640"/>
          <a:ext cx="8784976" cy="5637877"/>
        </p:xfrm>
        <a:graphic>
          <a:graphicData uri="http://schemas.openxmlformats.org/drawingml/2006/table">
            <a:tbl>
              <a:tblPr firstRow="1" firstCol="1" bandRow="1"/>
              <a:tblGrid>
                <a:gridCol w="5080860">
                  <a:extLst>
                    <a:ext uri="{9D8B030D-6E8A-4147-A177-3AD203B41FA5}">
                      <a16:colId xmlns:a16="http://schemas.microsoft.com/office/drawing/2014/main" val="4189023820"/>
                    </a:ext>
                  </a:extLst>
                </a:gridCol>
                <a:gridCol w="2269632">
                  <a:extLst>
                    <a:ext uri="{9D8B030D-6E8A-4147-A177-3AD203B41FA5}">
                      <a16:colId xmlns:a16="http://schemas.microsoft.com/office/drawing/2014/main" val="330981520"/>
                    </a:ext>
                  </a:extLst>
                </a:gridCol>
                <a:gridCol w="1434484">
                  <a:extLst>
                    <a:ext uri="{9D8B030D-6E8A-4147-A177-3AD203B41FA5}">
                      <a16:colId xmlns:a16="http://schemas.microsoft.com/office/drawing/2014/main" val="2443578277"/>
                    </a:ext>
                  </a:extLst>
                </a:gridCol>
              </a:tblGrid>
              <a:tr h="539912"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Pergunta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Resposta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Quantidade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07994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conseguiu utilizar o óculos de Realidade Virtual com facilidade?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699959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conseguiu entender como selecionar e carregar as fases do jogo?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Entendi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entendi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77,8%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22,2%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85386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conseguiu entender como utilizar o controle para movimentar o personagem?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Entendi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entendi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88,9%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87629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conseguiu utilizar o controle para as interações no cenário? (EX: o botão do semáforo)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88,9%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437754"/>
                  </a:ext>
                </a:extLst>
              </a:tr>
              <a:tr h="98654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 instruções para navegar e interagir no ambiente de trânsito virtual foram claras e fáceis de entender?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Achei intuitivo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achei intuitivo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li as instruções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66,7%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22,2%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714536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entendeu os erros que cometeu com base nos alertas exibidos na tela?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Entendi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706032"/>
                  </a:ext>
                </a:extLst>
              </a:tr>
              <a:tr h="65769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conseguiu completar algum nível do jogo?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Todos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Nenhum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88,9%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7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21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5A6C74C-93AA-13D6-4124-9336B062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13640"/>
              </p:ext>
            </p:extLst>
          </p:nvPr>
        </p:nvGraphicFramePr>
        <p:xfrm>
          <a:off x="323528" y="404664"/>
          <a:ext cx="8712968" cy="5400623"/>
        </p:xfrm>
        <a:graphic>
          <a:graphicData uri="http://schemas.openxmlformats.org/drawingml/2006/table">
            <a:tbl>
              <a:tblPr firstRow="1" firstCol="1" bandRow="1"/>
              <a:tblGrid>
                <a:gridCol w="5760640">
                  <a:extLst>
                    <a:ext uri="{9D8B030D-6E8A-4147-A177-3AD203B41FA5}">
                      <a16:colId xmlns:a16="http://schemas.microsoft.com/office/drawing/2014/main" val="92714082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944466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7034054"/>
                    </a:ext>
                  </a:extLst>
                </a:gridCol>
              </a:tblGrid>
              <a:tr h="375470"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Pergunta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Respostas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Quantidade</a:t>
                      </a:r>
                      <a:endParaRPr lang="pt-BR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194623"/>
                  </a:ext>
                </a:extLst>
              </a:tr>
              <a:tr h="112641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Como você avaliaria sua experiência com o jogo em geral (escala 1[péssima] a 5[excelente])?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 [escala]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66,7%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22,2%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56776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achou que os cenários do jogo foram apropriados e relevantes para o tema do trânsito (escala 1[inadequado] a 5[muito adequado])?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 [escala]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34925"/>
                  </a:ext>
                </a:extLst>
              </a:tr>
              <a:tr h="112641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considerou intuitiva a experiência com a Realidade Virtual no jogo RotaVR (escala 1[nada intuitiva] a 5[muito intuitiva])?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 [escala]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31946"/>
                  </a:ext>
                </a:extLst>
              </a:tr>
              <a:tr h="75094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achou a ideia de usar um jogo para promover a conscientização no trânsito interessante (escala 1[nada interessante] a 5[muito interessante])?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 [escala]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617200"/>
                  </a:ext>
                </a:extLst>
              </a:tr>
              <a:tr h="112641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Você acredita que o jogo RotaVR atingiu seu objetivo de ajudar no aprendizado sobre conscientização no trânsito (escala 1[não concordo] a 5[concordo plenamente])?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 [escala]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35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ED1A957-F437-7247-C57D-296FA67B7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8426"/>
              </p:ext>
            </p:extLst>
          </p:nvPr>
        </p:nvGraphicFramePr>
        <p:xfrm>
          <a:off x="35496" y="1033953"/>
          <a:ext cx="9011344" cy="4549882"/>
        </p:xfrm>
        <a:graphic>
          <a:graphicData uri="http://schemas.openxmlformats.org/drawingml/2006/table">
            <a:tbl>
              <a:tblPr firstRow="1" firstCol="1" bandRow="1"/>
              <a:tblGrid>
                <a:gridCol w="2304256">
                  <a:extLst>
                    <a:ext uri="{9D8B030D-6E8A-4147-A177-3AD203B41FA5}">
                      <a16:colId xmlns:a16="http://schemas.microsoft.com/office/drawing/2014/main" val="87132187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8490073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2592060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556731439"/>
                    </a:ext>
                  </a:extLst>
                </a:gridCol>
                <a:gridCol w="1882552">
                  <a:extLst>
                    <a:ext uri="{9D8B030D-6E8A-4147-A177-3AD203B41FA5}">
                      <a16:colId xmlns:a16="http://schemas.microsoft.com/office/drawing/2014/main" val="904491057"/>
                    </a:ext>
                  </a:extLst>
                </a:gridCol>
              </a:tblGrid>
              <a:tr h="1373107">
                <a:tc>
                  <a:txBody>
                    <a:bodyPr/>
                    <a:lstStyle/>
                    <a:p>
                      <a:endParaRPr lang="pt-BR" sz="17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Santana, </a:t>
                      </a:r>
                      <a:r>
                        <a:rPr lang="pt-BR" sz="17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Tronto</a:t>
                      </a:r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Souza (2018)</a:t>
                      </a:r>
                      <a:endParaRPr lang="pt-BR" sz="17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Zeuwts</a:t>
                      </a:r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700" i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 </a:t>
                      </a:r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(2023)</a:t>
                      </a:r>
                      <a:endParaRPr lang="pt-BR" sz="17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 </a:t>
                      </a:r>
                      <a:r>
                        <a:rPr lang="pt-BR" sz="1700" i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et al.</a:t>
                      </a:r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(2019)</a:t>
                      </a:r>
                      <a:endParaRPr lang="pt-BR" sz="17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Jogo desenvolvido</a:t>
                      </a:r>
                      <a:endParaRPr lang="pt-BR" sz="17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86657"/>
                  </a:ext>
                </a:extLst>
              </a:tr>
              <a:tr h="392316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realidade virtual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40211"/>
                  </a:ext>
                </a:extLst>
              </a:tr>
              <a:tr h="571379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 gráfico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Construct3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18172"/>
                  </a:ext>
                </a:extLst>
              </a:tr>
              <a:tr h="392316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óculos 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Android/iOS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35510"/>
                  </a:ext>
                </a:extLst>
              </a:tr>
              <a:tr h="857069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teclado/mouse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óculos VR/ bicicleta instrumentada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teclado/mouse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controle bluetooth/óculos 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172041"/>
                  </a:ext>
                </a:extLst>
              </a:tr>
              <a:tr h="392316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81187"/>
                  </a:ext>
                </a:extLst>
              </a:tr>
              <a:tr h="571379"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exibe mensagens com conteúdo educativo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25907"/>
                  </a:ext>
                </a:extLst>
              </a:tr>
            </a:tbl>
          </a:graphicData>
        </a:graphic>
      </p:graphicFrame>
      <p:sp>
        <p:nvSpPr>
          <p:cNvPr id="5" name="Caixa de Texto 6">
            <a:extLst>
              <a:ext uri="{FF2B5EF4-FFF2-40B4-BE49-F238E27FC236}">
                <a16:creationId xmlns:a16="http://schemas.microsoft.com/office/drawing/2014/main" id="{890B0A11-05D7-E10B-518E-DB3CED99940B}"/>
              </a:ext>
            </a:extLst>
          </p:cNvPr>
          <p:cNvSpPr txBox="1">
            <a:spLocks/>
          </p:cNvSpPr>
          <p:nvPr/>
        </p:nvSpPr>
        <p:spPr bwMode="auto">
          <a:xfrm>
            <a:off x="1043608" y="1152734"/>
            <a:ext cx="1385795" cy="5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pt-BR">
                <a:effectLst/>
                <a:latin typeface="+mj-lt"/>
                <a:ea typeface="Times New Roman" panose="02020603050405020304" pitchFamily="18" charset="0"/>
              </a:rPr>
              <a:t>Trabalhos Correlatos</a:t>
            </a:r>
          </a:p>
        </p:txBody>
      </p:sp>
      <p:sp>
        <p:nvSpPr>
          <p:cNvPr id="7" name="Caixa de Texto 2">
            <a:extLst>
              <a:ext uri="{FF2B5EF4-FFF2-40B4-BE49-F238E27FC236}">
                <a16:creationId xmlns:a16="http://schemas.microsoft.com/office/drawing/2014/main" id="{9FE45C2D-71C5-85DA-9EF2-2FE3BC7508F2}"/>
              </a:ext>
            </a:extLst>
          </p:cNvPr>
          <p:cNvSpPr txBox="1">
            <a:spLocks/>
          </p:cNvSpPr>
          <p:nvPr/>
        </p:nvSpPr>
        <p:spPr bwMode="auto">
          <a:xfrm>
            <a:off x="-433760" y="1805470"/>
            <a:ext cx="2179465" cy="5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>
                <a:effectLst/>
                <a:latin typeface="+mj-lt"/>
                <a:ea typeface="Times New Roman" panose="02020603050405020304" pitchFamily="18" charset="0"/>
              </a:rPr>
              <a:t>Características</a:t>
            </a:r>
            <a:endParaRPr lang="pt-BR" sz="160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51558B-2CFE-8501-A7AB-756FF594CFDC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/>
              <a:t>Comparativo com correlatos</a:t>
            </a:r>
          </a:p>
        </p:txBody>
      </p:sp>
    </p:spTree>
    <p:extLst>
      <p:ext uri="{BB962C8B-B14F-4D97-AF65-F5344CB8AC3E}">
        <p14:creationId xmlns:p14="http://schemas.microsoft.com/office/powerpoint/2010/main" val="2121092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</a:rPr>
              <a:t>Jogo para dispositivos móveis utilizando realidade virtual imersiva desenvolvido com sucesso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</a:rPr>
              <a:t>Alternativa interativa e divertida para educação no trânsito disponibilizada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</a:rPr>
              <a:t>Testes piloto foram realizados, recebendo avaliações positivas dos usuários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</a:rPr>
              <a:t>Cenários virtuais variados apresentando diferentes desafios.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600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i="0" dirty="0">
                <a:effectLst/>
              </a:rPr>
              <a:t>Contribuição Social Significativa</a:t>
            </a:r>
            <a:r>
              <a:rPr lang="pt-BR" sz="2800" i="0" dirty="0">
                <a:effectLst/>
              </a:rPr>
              <a:t>: </a:t>
            </a:r>
            <a:r>
              <a:rPr lang="pt-BR" sz="2800" b="0" i="0" dirty="0">
                <a:effectLst/>
              </a:rPr>
              <a:t>oferece uma abordagem inovadora para educar sobre a segurança no trânsito; potencial uso em escolas</a:t>
            </a:r>
          </a:p>
          <a:p>
            <a:r>
              <a:rPr lang="pt-BR" sz="2800" b="1" i="0" dirty="0">
                <a:effectLst/>
              </a:rPr>
              <a:t>Educação com Realidade Virtual: </a:t>
            </a:r>
            <a:r>
              <a:rPr lang="pt-BR" sz="2800" b="0" i="0" dirty="0">
                <a:effectLst/>
              </a:rPr>
              <a:t>A RV proporciona um ambiente seguro para aprendizado sobre trânsito; exemplo de como </a:t>
            </a:r>
            <a:r>
              <a:rPr lang="pt-BR" sz="2800" dirty="0"/>
              <a:t>um</a:t>
            </a:r>
            <a:r>
              <a:rPr lang="pt-BR" sz="2800" b="0" i="0" dirty="0">
                <a:effectLst/>
              </a:rPr>
              <a:t> jogo pode ser eficaz na educação.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70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Divulgação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Publicação nas lojas Play Store e Apple </a:t>
            </a:r>
          </a:p>
          <a:p>
            <a:pPr lvl="1"/>
            <a:r>
              <a:rPr lang="pt-BR" dirty="0"/>
              <a:t> em andamento, LDTT</a:t>
            </a:r>
          </a:p>
          <a:p>
            <a:r>
              <a:rPr lang="pt-BR" dirty="0"/>
              <a:t>Projeto </a:t>
            </a:r>
            <a:r>
              <a:rPr lang="pt-BR" dirty="0" err="1"/>
              <a:t>Furbot</a:t>
            </a:r>
            <a:r>
              <a:rPr lang="pt-BR" dirty="0"/>
              <a:t>: identidade visual</a:t>
            </a:r>
          </a:p>
          <a:p>
            <a:r>
              <a:rPr lang="pt-BR" dirty="0"/>
              <a:t>Projeto Te Orienta no Trânsito</a:t>
            </a:r>
          </a:p>
          <a:p>
            <a:pPr lvl="1"/>
            <a:r>
              <a:rPr lang="pt-BR" dirty="0">
                <a:hlinkClick r:id="rId3"/>
              </a:rPr>
              <a:t>https://teorientafurb.wordpress.com/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235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288" y="1312240"/>
            <a:ext cx="8229600" cy="4680520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incluir textos ou elementos que forneçam um contexto inicial para cada fase, auxiliando na compreensão dos objetivos da fase</a:t>
            </a:r>
          </a:p>
          <a:p>
            <a:pPr marL="342900" lvl="0" indent="-342900" algn="just">
              <a:buFont typeface="+mj-lt"/>
              <a:buAutoNum type="arabicPeriod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aprimorar as instruções relacionadas ao uso dos botões do óculos de realidade virtual e do controle, tornando-os mais fáceis de entender e utilizar</a:t>
            </a:r>
          </a:p>
          <a:p>
            <a:pPr algn="just">
              <a:buFont typeface="+mj-lt"/>
              <a:buAutoNum type="arabicPeriod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expandir a área navegável das fases, adicionando mais interseções, faixas de pedestres e elementos interativos no cenário</a:t>
            </a:r>
          </a:p>
          <a:p>
            <a:pPr algn="just">
              <a:buFont typeface="+mj-lt"/>
              <a:buAutoNum type="arabicPeriod"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explorar o uso de diferentes modelos de controle para melhorar a experiência de movimentação e interação no ambiente virtual</a:t>
            </a:r>
          </a:p>
          <a:p>
            <a:pPr algn="just">
              <a:buFont typeface="+mj-lt"/>
              <a:buAutoNum type="arabicPeriod"/>
              <a:tabLst>
                <a:tab pos="683895" algn="l"/>
              </a:tabLst>
            </a:pPr>
            <a:endParaRPr lang="pt-BR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83895" algn="l"/>
              </a:tabLst>
            </a:pPr>
            <a:endParaRPr lang="pt-BR" sz="2400" dirty="0">
              <a:effectLst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600"/>
              </a:spcBef>
              <a:buFont typeface="+mj-lt"/>
              <a:buAutoNum type="arabicPeriod"/>
              <a:tabLst>
                <a:tab pos="683895" algn="l"/>
              </a:tabLst>
            </a:pPr>
            <a:endParaRPr lang="pt-BR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4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>
                <a:ea typeface="Times New Roman" panose="02020603050405020304" pitchFamily="18" charset="0"/>
              </a:rPr>
              <a:t>D</a:t>
            </a:r>
            <a:r>
              <a:rPr lang="pt-BR" sz="2800">
                <a:effectLst/>
                <a:ea typeface="Times New Roman" panose="02020603050405020304" pitchFamily="18" charset="0"/>
              </a:rPr>
              <a:t>isponibilizar um jogo para dispositivos móveis que utiliza a realidade virtual imersiva para o ensino da conscientização no trânsito</a:t>
            </a:r>
          </a:p>
          <a:p>
            <a:r>
              <a:rPr lang="pt-BR" sz="2800"/>
              <a:t>Os objetivos específicos são:</a:t>
            </a:r>
          </a:p>
          <a:p>
            <a:pPr lvl="1"/>
            <a:r>
              <a:rPr lang="pt-BR" sz="2400">
                <a:effectLst/>
                <a:ea typeface="Times New Roman" panose="02020603050405020304" pitchFamily="18" charset="0"/>
              </a:rPr>
              <a:t>disponibilizar uma forma alternativa de mostrar conteúdos relacionados à educação no trânsito</a:t>
            </a:r>
          </a:p>
          <a:p>
            <a:pPr lvl="1"/>
            <a:r>
              <a:rPr lang="pt-BR" sz="2400">
                <a:effectLst/>
                <a:ea typeface="Times New Roman" panose="02020603050405020304" pitchFamily="18" charset="0"/>
              </a:rPr>
              <a:t>realizar testes piloto para avaliar a experiência dos usuários com o jogo</a:t>
            </a:r>
          </a:p>
          <a:p>
            <a:pPr lvl="1"/>
            <a:r>
              <a:rPr lang="pt-BR" sz="2400">
                <a:effectLst/>
                <a:ea typeface="Times New Roman" panose="02020603050405020304" pitchFamily="18" charset="0"/>
              </a:rPr>
              <a:t>disponibilizar diferentes cenários virtuais de trânsito, cada um apresentando desafios distintos</a:t>
            </a:r>
            <a:endParaRPr lang="pt-BR" sz="2400"/>
          </a:p>
          <a:p>
            <a:pPr marL="0" indent="0">
              <a:buNone/>
            </a:pPr>
            <a:r>
              <a:rPr lang="pt-BR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60648"/>
            <a:ext cx="8507288" cy="5832648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 startAt="5"/>
              <a:tabLst>
                <a:tab pos="683895" algn="l"/>
              </a:tabLst>
            </a:pPr>
            <a:r>
              <a:rPr lang="pt-BR" sz="2600" dirty="0">
                <a:effectLst/>
                <a:ea typeface="Times New Roman" panose="02020603050405020304" pitchFamily="18" charset="0"/>
              </a:rPr>
              <a:t>testar o jogo com grupos de alunos do ensino fundamental, para avaliar de forma mais precisa o impacto educacional do jogo</a:t>
            </a:r>
          </a:p>
          <a:p>
            <a:pPr algn="just">
              <a:buFont typeface="+mj-lt"/>
              <a:buAutoNum type="arabicPeriod" startAt="5"/>
              <a:tabLst>
                <a:tab pos="683895" algn="l"/>
              </a:tabLst>
            </a:pPr>
            <a:r>
              <a:rPr lang="pt-BR" sz="2600" dirty="0">
                <a:effectLst/>
                <a:ea typeface="Times New Roman" panose="02020603050405020304" pitchFamily="18" charset="0"/>
              </a:rPr>
              <a:t>adicionar um sistema de pontuação no jogo, aumentando a motivação e engajamento dos usuários</a:t>
            </a:r>
          </a:p>
          <a:p>
            <a:pPr algn="just">
              <a:buFont typeface="+mj-lt"/>
              <a:buAutoNum type="arabicPeriod" startAt="5"/>
              <a:tabLst>
                <a:tab pos="683895" algn="l"/>
              </a:tabLst>
            </a:pPr>
            <a:r>
              <a:rPr lang="pt-BR" sz="2600" dirty="0">
                <a:effectLst/>
                <a:ea typeface="Times New Roman" panose="02020603050405020304" pitchFamily="18" charset="0"/>
              </a:rPr>
              <a:t>implementar a funcionalidade de salvamento do jogo, possibilitando que os usuários retomem o jogo de onde pararam sem a necessidade de repetir fases já completadas. </a:t>
            </a:r>
          </a:p>
          <a:p>
            <a:pPr marL="0" indent="0" algn="just">
              <a:buNone/>
              <a:tabLst>
                <a:tab pos="683895" algn="l"/>
              </a:tabLst>
            </a:pPr>
            <a:endParaRPr lang="pt-BR" sz="2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5"/>
              <a:tabLst>
                <a:tab pos="683895" algn="l"/>
              </a:tabLst>
            </a:pP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buNone/>
              <a:tabLst>
                <a:tab pos="683895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30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/>
              <a:t>Demonstração do jogo</a:t>
            </a:r>
          </a:p>
        </p:txBody>
      </p:sp>
    </p:spTree>
    <p:extLst>
      <p:ext uri="{BB962C8B-B14F-4D97-AF65-F5344CB8AC3E}">
        <p14:creationId xmlns:p14="http://schemas.microsoft.com/office/powerpoint/2010/main" val="12466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211F8D6-16C7-CDE1-26E9-002B99A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047160"/>
            <a:ext cx="8229600" cy="4680520"/>
          </a:xfrm>
        </p:spPr>
        <p:txBody>
          <a:bodyPr>
            <a:normAutofit/>
          </a:bodyPr>
          <a:lstStyle/>
          <a:p>
            <a:r>
              <a:rPr lang="pt-BR" sz="3600">
                <a:effectLst/>
                <a:ea typeface="Times New Roman" panose="02020603050405020304" pitchFamily="18" charset="0"/>
              </a:rPr>
              <a:t>Educação no Trânsito</a:t>
            </a:r>
          </a:p>
          <a:p>
            <a:endParaRPr lang="pt-BR" sz="3600">
              <a:effectLst/>
              <a:ea typeface="Times New Roman" panose="02020603050405020304" pitchFamily="18" charset="0"/>
            </a:endParaRPr>
          </a:p>
          <a:p>
            <a:r>
              <a:rPr lang="pt-BR" sz="3600">
                <a:ea typeface="Times New Roman" panose="02020603050405020304" pitchFamily="18" charset="0"/>
              </a:rPr>
              <a:t>Jogos Educativos</a:t>
            </a:r>
          </a:p>
          <a:p>
            <a:endParaRPr lang="pt-BR" sz="3600">
              <a:ea typeface="Times New Roman" panose="02020603050405020304" pitchFamily="18" charset="0"/>
            </a:endParaRPr>
          </a:p>
          <a:p>
            <a:r>
              <a:rPr lang="pt-BR" sz="3600">
                <a:effectLst/>
                <a:ea typeface="Times New Roman" panose="02020603050405020304" pitchFamily="18" charset="0"/>
              </a:rPr>
              <a:t>Realidade Virtual</a:t>
            </a:r>
          </a:p>
          <a:p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3536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Educação no Trânsito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211F8D6-16C7-CDE1-26E9-002B99A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>
                <a:effectLst/>
                <a:ea typeface="Times New Roman" panose="02020603050405020304" pitchFamily="18" charset="0"/>
              </a:rPr>
              <a:t>Acidentes são uma das maiores causas de óbitos no mundo</a:t>
            </a:r>
          </a:p>
          <a:p>
            <a:r>
              <a:rPr lang="pt-BR" sz="2400">
                <a:effectLst/>
                <a:ea typeface="Times New Roman" panose="02020603050405020304" pitchFamily="18" charset="0"/>
              </a:rPr>
              <a:t>Segurança coletiva influenciada pelo comportamento individual</a:t>
            </a:r>
          </a:p>
          <a:p>
            <a:r>
              <a:rPr lang="pt-BR" sz="2400">
                <a:effectLst/>
                <a:ea typeface="Times New Roman" panose="02020603050405020304" pitchFamily="18" charset="0"/>
              </a:rPr>
              <a:t>Ensino precoce essencial para estimular ação responsável e autônoma</a:t>
            </a:r>
          </a:p>
          <a:p>
            <a:r>
              <a:rPr lang="pt-BR" sz="2400">
                <a:effectLst/>
                <a:ea typeface="Times New Roman" panose="02020603050405020304" pitchFamily="18" charset="0"/>
              </a:rPr>
              <a:t>O conhecimento obtido na escola se espalha para a família</a:t>
            </a:r>
          </a:p>
          <a:p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3705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Jogos Educativos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211F8D6-16C7-CDE1-26E9-002B99A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>
              <a:effectLst/>
              <a:ea typeface="Times New Roman" panose="02020603050405020304" pitchFamily="18" charset="0"/>
            </a:endParaRPr>
          </a:p>
          <a:p>
            <a:r>
              <a:rPr lang="pt-BR" sz="2400">
                <a:ea typeface="Times New Roman" panose="02020603050405020304" pitchFamily="18" charset="0"/>
              </a:rPr>
              <a:t>Ampliam oportunidades de aprendizado</a:t>
            </a:r>
          </a:p>
          <a:p>
            <a:r>
              <a:rPr lang="pt-BR" sz="2400">
                <a:ea typeface="Times New Roman" panose="02020603050405020304" pitchFamily="18" charset="0"/>
              </a:rPr>
              <a:t>Constroem autoconfiança e motivação no ambiente educacional</a:t>
            </a:r>
          </a:p>
          <a:p>
            <a:r>
              <a:rPr lang="pt-BR" sz="2400">
                <a:ea typeface="Times New Roman" panose="02020603050405020304" pitchFamily="18" charset="0"/>
              </a:rPr>
              <a:t>Transmitem conhecimento de forma eficiente  e atrativa</a:t>
            </a:r>
          </a:p>
          <a:p>
            <a:r>
              <a:rPr lang="pt-BR" sz="2400">
                <a:ea typeface="Times New Roman" panose="02020603050405020304" pitchFamily="18" charset="0"/>
              </a:rPr>
              <a:t>Equilibram ensino e entretenimento</a:t>
            </a:r>
          </a:p>
          <a:p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8025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Realidade Virtual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211F8D6-16C7-CDE1-26E9-002B99A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40" y="1196752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>
              <a:effectLst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Interface interativa tridimensional </a:t>
            </a:r>
            <a:r>
              <a:rPr lang="pt-BR" sz="2400">
                <a:effectLst/>
                <a:ea typeface="Times New Roman" panose="02020603050405020304" pitchFamily="18" charset="0"/>
              </a:rPr>
              <a:t>que permite ao usuário interagir em tempo real</a:t>
            </a:r>
            <a:endParaRPr lang="pt-BR" sz="2400" b="0" i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Usada em educação e treinamentos para estimular interação e motivação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Dispositivos como </a:t>
            </a:r>
            <a:r>
              <a:rPr lang="pt-BR" sz="2400" b="0" i="0" err="1">
                <a:effectLst/>
              </a:rPr>
              <a:t>Cardboards</a:t>
            </a:r>
            <a:r>
              <a:rPr lang="pt-BR" sz="2400" b="0" i="0">
                <a:effectLst/>
              </a:rPr>
              <a:t> permitem experiências imersivas acessíveis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</a:rPr>
              <a:t>Oferece imersão em cenários reais simulados, a baixo custo e sem riscos</a:t>
            </a:r>
          </a:p>
          <a:p>
            <a:pPr marL="0" indent="0">
              <a:buNone/>
            </a:pPr>
            <a:endParaRPr lang="pt-BR" sz="2000">
              <a:effectLst/>
              <a:ea typeface="Times New Roman" panose="02020603050405020304" pitchFamily="18" charset="0"/>
            </a:endParaRP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424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Trabalhos Correlatos (1/3)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2AC119-9312-ABC4-68FD-4928B103725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67544" y="1124745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pt-BR" sz="2400" kern="0"/>
              <a:t>JOGO EDUCATIVO PARA AUXÍLIO NA EDUCAÇÃO NO TRÂNSITO (Santana; </a:t>
            </a:r>
            <a:r>
              <a:rPr lang="pt-BR" sz="2400" kern="0" err="1"/>
              <a:t>Tronto</a:t>
            </a:r>
            <a:r>
              <a:rPr lang="pt-BR" sz="2400" kern="0"/>
              <a:t>; Sousa, 2018)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84EFC29-5218-541D-E78C-88CF526D75C4}"/>
              </a:ext>
            </a:extLst>
          </p:cNvPr>
          <p:cNvSpPr txBox="1">
            <a:spLocks/>
          </p:cNvSpPr>
          <p:nvPr/>
        </p:nvSpPr>
        <p:spPr bwMode="auto">
          <a:xfrm>
            <a:off x="457200" y="1769023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Jogo digital para ensinar crianças sobre segurança no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Ambiente 3D simulando uma cidade real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Desafios e missões sobre regras de trânsito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</a:rPr>
              <a:t>Desenvolvido em Unity 3D.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2133AC7DF46C4394AF67EF9A619157" ma:contentTypeVersion="14" ma:contentTypeDescription="Crie um novo documento." ma:contentTypeScope="" ma:versionID="d81340ac7bafe05546cc4443d1f62b72">
  <xsd:schema xmlns:xsd="http://www.w3.org/2001/XMLSchema" xmlns:xs="http://www.w3.org/2001/XMLSchema" xmlns:p="http://schemas.microsoft.com/office/2006/metadata/properties" xmlns:ns2="43e29cc6-c02a-411a-be56-6a6ff7534a54" xmlns:ns3="67bd1e57-c3c9-4e3d-a63e-b03803c5374c" targetNamespace="http://schemas.microsoft.com/office/2006/metadata/properties" ma:root="true" ma:fieldsID="75fb459b5fc91b9884fb8229bcc01675" ns2:_="" ns3:_="">
    <xsd:import namespace="43e29cc6-c02a-411a-be56-6a6ff7534a54"/>
    <xsd:import namespace="67bd1e57-c3c9-4e3d-a63e-b03803c537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29cc6-c02a-411a-be56-6a6ff7534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d1e57-c3c9-4e3d-a63e-b03803c53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29cc6-c02a-411a-be56-6a6ff7534a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13B879-3C48-4C42-B3EE-E1F03046F81A}"/>
</file>

<file path=customXml/itemProps2.xml><?xml version="1.0" encoding="utf-8"?>
<ds:datastoreItem xmlns:ds="http://schemas.openxmlformats.org/officeDocument/2006/customXml" ds:itemID="{3BD2FB75-3F98-46A0-8C79-428A11C41ECC}"/>
</file>

<file path=customXml/itemProps3.xml><?xml version="1.0" encoding="utf-8"?>
<ds:datastoreItem xmlns:ds="http://schemas.openxmlformats.org/officeDocument/2006/customXml" ds:itemID="{BD2D4C10-F60B-45CB-B314-6F9234BE0FA2}"/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1533</Words>
  <Application>Microsoft Office PowerPoint</Application>
  <PresentationFormat>Apresentação na tela (4:3)</PresentationFormat>
  <Paragraphs>325</Paragraphs>
  <Slides>41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Google Sans</vt:lpstr>
      <vt:lpstr>Roboto</vt:lpstr>
      <vt:lpstr>Söhne</vt:lpstr>
      <vt:lpstr>Times New Roman</vt:lpstr>
      <vt:lpstr>Design padrão</vt:lpstr>
      <vt:lpstr>ROTAVR: JOGO DE CONSCIENTIZAÇÃO NO TRÂNSITO UTILIZANDO A REALIDADE VIRTUAL IMERSIVA </vt:lpstr>
      <vt:lpstr>Roteiro</vt:lpstr>
      <vt:lpstr>Introdução</vt:lpstr>
      <vt:lpstr>Objetivos</vt:lpstr>
      <vt:lpstr>Fundamentação Teórica</vt:lpstr>
      <vt:lpstr>Educação no Trânsito</vt:lpstr>
      <vt:lpstr>Jogos Educativos</vt:lpstr>
      <vt:lpstr>Realidade Virtual</vt:lpstr>
      <vt:lpstr>Trabalhos Correlatos (1/3)</vt:lpstr>
      <vt:lpstr>Trabalhos Correlatos (2/3)</vt:lpstr>
      <vt:lpstr>Trabalhos Correlatos (2/3)</vt:lpstr>
      <vt:lpstr>Trabalhos Correlatos (3/3)</vt:lpstr>
      <vt:lpstr>Requisitos Funcionais</vt:lpstr>
      <vt:lpstr>Requisitos Não Funcionais</vt:lpstr>
      <vt:lpstr>Especificação</vt:lpstr>
      <vt:lpstr>Cena Seleção de Fases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Conclusões</vt:lpstr>
      <vt:lpstr>Divulgação</vt:lpstr>
      <vt:lpstr>Principais sugestões</vt:lpstr>
      <vt:lpstr>Apresentação do PowerPoint</vt:lpstr>
      <vt:lpstr>Demonstração do jogo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Guilherme Fibrantz</cp:lastModifiedBy>
  <cp:revision>2</cp:revision>
  <dcterms:created xsi:type="dcterms:W3CDTF">2012-05-08T00:10:24Z</dcterms:created>
  <dcterms:modified xsi:type="dcterms:W3CDTF">2023-12-18T22:35:21Z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0x010100CA2133AC7DF46C4394AF67EF9A619157</vt:lpwstr>
  </property>
</Properties>
</file>