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70" r:id="rId8"/>
    <p:sldId id="271" r:id="rId9"/>
    <p:sldId id="263" r:id="rId10"/>
    <p:sldId id="264" r:id="rId11"/>
    <p:sldId id="265" r:id="rId12"/>
    <p:sldId id="268" r:id="rId13"/>
    <p:sldId id="269" r:id="rId14"/>
    <p:sldId id="266" r:id="rId15"/>
    <p:sldId id="272" r:id="rId16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E01850-4D6B-4731-8439-8C673F4FE185}" v="3" dt="2023-05-14T13:12:37.8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18"/>
    <p:restoredTop sz="67817" autoAdjust="0"/>
  </p:normalViewPr>
  <p:slideViewPr>
    <p:cSldViewPr>
      <p:cViewPr varScale="1">
        <p:scale>
          <a:sx n="77" d="100"/>
          <a:sy n="77" d="100"/>
        </p:scale>
        <p:origin x="19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herme Fibrantz" userId="3cce7974-2381-4f66-8891-f3a42795ef7e" providerId="ADAL" clId="{CBE01850-4D6B-4731-8439-8C673F4FE185}"/>
    <pc:docChg chg="undo custSel modSld">
      <pc:chgData name="Guilherme Fibrantz" userId="3cce7974-2381-4f66-8891-f3a42795ef7e" providerId="ADAL" clId="{CBE01850-4D6B-4731-8439-8C673F4FE185}" dt="2023-05-14T22:37:03.301" v="2919" actId="20577"/>
      <pc:docMkLst>
        <pc:docMk/>
      </pc:docMkLst>
      <pc:sldChg chg="modSp mod modNotesTx">
        <pc:chgData name="Guilherme Fibrantz" userId="3cce7974-2381-4f66-8891-f3a42795ef7e" providerId="ADAL" clId="{CBE01850-4D6B-4731-8439-8C673F4FE185}" dt="2023-05-14T22:37:03.301" v="2919" actId="20577"/>
        <pc:sldMkLst>
          <pc:docMk/>
          <pc:sldMk cId="0" sldId="257"/>
        </pc:sldMkLst>
        <pc:spChg chg="mod">
          <ac:chgData name="Guilherme Fibrantz" userId="3cce7974-2381-4f66-8891-f3a42795ef7e" providerId="ADAL" clId="{CBE01850-4D6B-4731-8439-8C673F4FE185}" dt="2023-05-14T22:34:45.896" v="2887" actId="20577"/>
          <ac:spMkLst>
            <pc:docMk/>
            <pc:sldMk cId="0" sldId="257"/>
            <ac:spMk id="14338" creationId="{D168C88B-DF24-8AAC-5016-3D0D218611DA}"/>
          </ac:spMkLst>
        </pc:spChg>
      </pc:sldChg>
      <pc:sldChg chg="modNotesTx">
        <pc:chgData name="Guilherme Fibrantz" userId="3cce7974-2381-4f66-8891-f3a42795ef7e" providerId="ADAL" clId="{CBE01850-4D6B-4731-8439-8C673F4FE185}" dt="2023-05-14T16:18:56.551" v="2264" actId="20577"/>
        <pc:sldMkLst>
          <pc:docMk/>
          <pc:sldMk cId="0" sldId="258"/>
        </pc:sldMkLst>
      </pc:sldChg>
      <pc:sldChg chg="modNotesTx">
        <pc:chgData name="Guilherme Fibrantz" userId="3cce7974-2381-4f66-8891-f3a42795ef7e" providerId="ADAL" clId="{CBE01850-4D6B-4731-8439-8C673F4FE185}" dt="2023-05-14T17:07:51.867" v="2469" actId="20577"/>
        <pc:sldMkLst>
          <pc:docMk/>
          <pc:sldMk cId="0" sldId="259"/>
        </pc:sldMkLst>
      </pc:sldChg>
      <pc:sldChg chg="addSp delSp modSp mod modNotesTx">
        <pc:chgData name="Guilherme Fibrantz" userId="3cce7974-2381-4f66-8891-f3a42795ef7e" providerId="ADAL" clId="{CBE01850-4D6B-4731-8439-8C673F4FE185}" dt="2023-05-14T21:57:14.590" v="2655" actId="20577"/>
        <pc:sldMkLst>
          <pc:docMk/>
          <pc:sldMk cId="0" sldId="268"/>
        </pc:sldMkLst>
        <pc:spChg chg="add del">
          <ac:chgData name="Guilherme Fibrantz" userId="3cce7974-2381-4f66-8891-f3a42795ef7e" providerId="ADAL" clId="{CBE01850-4D6B-4731-8439-8C673F4FE185}" dt="2023-05-14T21:57:04.842" v="2648" actId="22"/>
          <ac:spMkLst>
            <pc:docMk/>
            <pc:sldMk cId="0" sldId="268"/>
            <ac:spMk id="3" creationId="{121BDC71-75F2-B79E-B476-35EE69C7BD26}"/>
          </ac:spMkLst>
        </pc:spChg>
        <pc:graphicFrameChg chg="modGraphic">
          <ac:chgData name="Guilherme Fibrantz" userId="3cce7974-2381-4f66-8891-f3a42795ef7e" providerId="ADAL" clId="{CBE01850-4D6B-4731-8439-8C673F4FE185}" dt="2023-05-14T21:55:52.784" v="2646" actId="14734"/>
          <ac:graphicFrameMkLst>
            <pc:docMk/>
            <pc:sldMk cId="0" sldId="268"/>
            <ac:graphicFrameMk id="8" creationId="{89BF8CE8-CEDF-E1A2-A9F1-EF231466B0B7}"/>
          </ac:graphicFrameMkLst>
        </pc:graphicFrameChg>
      </pc:sldChg>
      <pc:sldChg chg="modNotesTx">
        <pc:chgData name="Guilherme Fibrantz" userId="3cce7974-2381-4f66-8891-f3a42795ef7e" providerId="ADAL" clId="{CBE01850-4D6B-4731-8439-8C673F4FE185}" dt="2023-05-14T21:59:54.444" v="2875" actId="20577"/>
        <pc:sldMkLst>
          <pc:docMk/>
          <pc:sldMk cId="0" sldId="269"/>
        </pc:sldMkLst>
      </pc:sldChg>
      <pc:sldChg chg="modNotesTx">
        <pc:chgData name="Guilherme Fibrantz" userId="3cce7974-2381-4f66-8891-f3a42795ef7e" providerId="ADAL" clId="{CBE01850-4D6B-4731-8439-8C673F4FE185}" dt="2023-05-14T17:10:23.967" v="2507" actId="20577"/>
        <pc:sldMkLst>
          <pc:docMk/>
          <pc:sldMk cId="0" sldId="270"/>
        </pc:sldMkLst>
      </pc:sldChg>
      <pc:sldChg chg="modNotesTx">
        <pc:chgData name="Guilherme Fibrantz" userId="3cce7974-2381-4f66-8891-f3a42795ef7e" providerId="ADAL" clId="{CBE01850-4D6B-4731-8439-8C673F4FE185}" dt="2023-05-14T17:14:14.717" v="2641" actId="20577"/>
        <pc:sldMkLst>
          <pc:docMk/>
          <pc:sldMk cId="0" sldId="271"/>
        </pc:sldMkLst>
      </pc:sldChg>
    </pc:docChg>
  </pc:docChgLst>
  <pc:docChgLst>
    <pc:chgData name="Guilherme Fibrantz" userId="3cce7974-2381-4f66-8891-f3a42795ef7e" providerId="ADAL" clId="{A6FC8D82-2300-4F2F-8DDC-8FAF7853F798}"/>
    <pc:docChg chg="undo custSel addSld modSld">
      <pc:chgData name="Guilherme Fibrantz" userId="3cce7974-2381-4f66-8891-f3a42795ef7e" providerId="ADAL" clId="{A6FC8D82-2300-4F2F-8DDC-8FAF7853F798}" dt="2023-05-11T19:36:08.221" v="752" actId="1076"/>
      <pc:docMkLst>
        <pc:docMk/>
      </pc:docMkLst>
      <pc:sldChg chg="modSp mod">
        <pc:chgData name="Guilherme Fibrantz" userId="3cce7974-2381-4f66-8891-f3a42795ef7e" providerId="ADAL" clId="{A6FC8D82-2300-4F2F-8DDC-8FAF7853F798}" dt="2023-05-11T18:15:33.786" v="606" actId="255"/>
        <pc:sldMkLst>
          <pc:docMk/>
          <pc:sldMk cId="0" sldId="256"/>
        </pc:sldMkLst>
        <pc:spChg chg="mod">
          <ac:chgData name="Guilherme Fibrantz" userId="3cce7974-2381-4f66-8891-f3a42795ef7e" providerId="ADAL" clId="{A6FC8D82-2300-4F2F-8DDC-8FAF7853F798}" dt="2023-05-11T18:15:33.786" v="606" actId="255"/>
          <ac:spMkLst>
            <pc:docMk/>
            <pc:sldMk cId="0" sldId="256"/>
            <ac:spMk id="13313" creationId="{1D2D98A6-0B76-F8EB-C121-432C0415A169}"/>
          </ac:spMkLst>
        </pc:spChg>
      </pc:sldChg>
      <pc:sldChg chg="modSp mod">
        <pc:chgData name="Guilherme Fibrantz" userId="3cce7974-2381-4f66-8891-f3a42795ef7e" providerId="ADAL" clId="{A6FC8D82-2300-4F2F-8DDC-8FAF7853F798}" dt="2023-05-11T19:30:08.758" v="731" actId="123"/>
        <pc:sldMkLst>
          <pc:docMk/>
          <pc:sldMk cId="0" sldId="257"/>
        </pc:sldMkLst>
        <pc:spChg chg="mod">
          <ac:chgData name="Guilherme Fibrantz" userId="3cce7974-2381-4f66-8891-f3a42795ef7e" providerId="ADAL" clId="{A6FC8D82-2300-4F2F-8DDC-8FAF7853F798}" dt="2023-05-11T19:30:08.758" v="731" actId="123"/>
          <ac:spMkLst>
            <pc:docMk/>
            <pc:sldMk cId="0" sldId="257"/>
            <ac:spMk id="14338" creationId="{D168C88B-DF24-8AAC-5016-3D0D218611DA}"/>
          </ac:spMkLst>
        </pc:spChg>
      </pc:sldChg>
      <pc:sldChg chg="modSp mod">
        <pc:chgData name="Guilherme Fibrantz" userId="3cce7974-2381-4f66-8891-f3a42795ef7e" providerId="ADAL" clId="{A6FC8D82-2300-4F2F-8DDC-8FAF7853F798}" dt="2023-05-11T19:30:01.892" v="730" actId="123"/>
        <pc:sldMkLst>
          <pc:docMk/>
          <pc:sldMk cId="0" sldId="258"/>
        </pc:sldMkLst>
        <pc:spChg chg="mod">
          <ac:chgData name="Guilherme Fibrantz" userId="3cce7974-2381-4f66-8891-f3a42795ef7e" providerId="ADAL" clId="{A6FC8D82-2300-4F2F-8DDC-8FAF7853F798}" dt="2023-05-11T19:30:01.892" v="730" actId="123"/>
          <ac:spMkLst>
            <pc:docMk/>
            <pc:sldMk cId="0" sldId="258"/>
            <ac:spMk id="15362" creationId="{1CD0E15C-EBF2-0BF0-9AE8-A17B4E2AD5D9}"/>
          </ac:spMkLst>
        </pc:spChg>
      </pc:sldChg>
      <pc:sldChg chg="addSp modSp mod">
        <pc:chgData name="Guilherme Fibrantz" userId="3cce7974-2381-4f66-8891-f3a42795ef7e" providerId="ADAL" clId="{A6FC8D82-2300-4F2F-8DDC-8FAF7853F798}" dt="2023-05-11T19:30:46.514" v="739" actId="255"/>
        <pc:sldMkLst>
          <pc:docMk/>
          <pc:sldMk cId="0" sldId="259"/>
        </pc:sldMkLst>
        <pc:spChg chg="add mod">
          <ac:chgData name="Guilherme Fibrantz" userId="3cce7974-2381-4f66-8891-f3a42795ef7e" providerId="ADAL" clId="{A6FC8D82-2300-4F2F-8DDC-8FAF7853F798}" dt="2023-05-11T17:34:52.250" v="534" actId="1076"/>
          <ac:spMkLst>
            <pc:docMk/>
            <pc:sldMk cId="0" sldId="259"/>
            <ac:spMk id="2" creationId="{07F91C6B-21CD-A6B7-557E-9B474779A3CF}"/>
          </ac:spMkLst>
        </pc:spChg>
        <pc:spChg chg="mod">
          <ac:chgData name="Guilherme Fibrantz" userId="3cce7974-2381-4f66-8891-f3a42795ef7e" providerId="ADAL" clId="{A6FC8D82-2300-4F2F-8DDC-8FAF7853F798}" dt="2023-05-11T19:30:46.514" v="739" actId="255"/>
          <ac:spMkLst>
            <pc:docMk/>
            <pc:sldMk cId="0" sldId="259"/>
            <ac:spMk id="16385" creationId="{73920173-6AE0-54F4-CB5F-5C650A84B619}"/>
          </ac:spMkLst>
        </pc:spChg>
        <pc:spChg chg="mod">
          <ac:chgData name="Guilherme Fibrantz" userId="3cce7974-2381-4f66-8891-f3a42795ef7e" providerId="ADAL" clId="{A6FC8D82-2300-4F2F-8DDC-8FAF7853F798}" dt="2023-05-11T19:23:48.946" v="681" actId="20577"/>
          <ac:spMkLst>
            <pc:docMk/>
            <pc:sldMk cId="0" sldId="259"/>
            <ac:spMk id="16386" creationId="{CC41C0F2-4E56-221A-89DF-03AE26453B14}"/>
          </ac:spMkLst>
        </pc:spChg>
        <pc:picChg chg="mod">
          <ac:chgData name="Guilherme Fibrantz" userId="3cce7974-2381-4f66-8891-f3a42795ef7e" providerId="ADAL" clId="{A6FC8D82-2300-4F2F-8DDC-8FAF7853F798}" dt="2023-05-11T17:29:38.058" v="444" actId="1076"/>
          <ac:picMkLst>
            <pc:docMk/>
            <pc:sldMk cId="0" sldId="259"/>
            <ac:picMk id="3" creationId="{3BDE506C-D904-9823-EBB4-6C1B0B493BD1}"/>
          </ac:picMkLst>
        </pc:picChg>
      </pc:sldChg>
      <pc:sldChg chg="addSp modSp mod">
        <pc:chgData name="Guilherme Fibrantz" userId="3cce7974-2381-4f66-8891-f3a42795ef7e" providerId="ADAL" clId="{A6FC8D82-2300-4F2F-8DDC-8FAF7853F798}" dt="2023-05-11T19:36:08.221" v="752" actId="1076"/>
        <pc:sldMkLst>
          <pc:docMk/>
          <pc:sldMk cId="0" sldId="263"/>
        </pc:sldMkLst>
        <pc:spChg chg="add mod">
          <ac:chgData name="Guilherme Fibrantz" userId="3cce7974-2381-4f66-8891-f3a42795ef7e" providerId="ADAL" clId="{A6FC8D82-2300-4F2F-8DDC-8FAF7853F798}" dt="2023-05-11T19:36:03.098" v="751" actId="1076"/>
          <ac:spMkLst>
            <pc:docMk/>
            <pc:sldMk cId="0" sldId="263"/>
            <ac:spMk id="2" creationId="{C40A1C8B-BD69-5FD7-62FF-AF9FB99C0BDB}"/>
          </ac:spMkLst>
        </pc:spChg>
        <pc:spChg chg="mod">
          <ac:chgData name="Guilherme Fibrantz" userId="3cce7974-2381-4f66-8891-f3a42795ef7e" providerId="ADAL" clId="{A6FC8D82-2300-4F2F-8DDC-8FAF7853F798}" dt="2023-05-11T19:36:08.221" v="752" actId="1076"/>
          <ac:spMkLst>
            <pc:docMk/>
            <pc:sldMk cId="0" sldId="263"/>
            <ac:spMk id="19458" creationId="{6106629C-EE2B-762A-DF50-AF94645A6482}"/>
          </ac:spMkLst>
        </pc:spChg>
        <pc:graphicFrameChg chg="mod modGraphic">
          <ac:chgData name="Guilherme Fibrantz" userId="3cce7974-2381-4f66-8891-f3a42795ef7e" providerId="ADAL" clId="{A6FC8D82-2300-4F2F-8DDC-8FAF7853F798}" dt="2023-05-11T19:36:00.702" v="750" actId="255"/>
          <ac:graphicFrameMkLst>
            <pc:docMk/>
            <pc:sldMk cId="0" sldId="263"/>
            <ac:graphicFrameMk id="16" creationId="{00027F80-D0E4-3C2A-1D4B-62B35CD673C2}"/>
          </ac:graphicFrameMkLst>
        </pc:graphicFrameChg>
      </pc:sldChg>
      <pc:sldChg chg="modSp mod">
        <pc:chgData name="Guilherme Fibrantz" userId="3cce7974-2381-4f66-8891-f3a42795ef7e" providerId="ADAL" clId="{A6FC8D82-2300-4F2F-8DDC-8FAF7853F798}" dt="2023-05-11T17:31:12.931" v="467" actId="255"/>
        <pc:sldMkLst>
          <pc:docMk/>
          <pc:sldMk cId="0" sldId="265"/>
        </pc:sldMkLst>
        <pc:spChg chg="mod">
          <ac:chgData name="Guilherme Fibrantz" userId="3cce7974-2381-4f66-8891-f3a42795ef7e" providerId="ADAL" clId="{A6FC8D82-2300-4F2F-8DDC-8FAF7853F798}" dt="2023-05-11T17:31:12.931" v="467" actId="255"/>
          <ac:spMkLst>
            <pc:docMk/>
            <pc:sldMk cId="0" sldId="265"/>
            <ac:spMk id="21506" creationId="{AA09ED99-E62C-B165-DB79-115676D03425}"/>
          </ac:spMkLst>
        </pc:spChg>
      </pc:sldChg>
      <pc:sldChg chg="modSp mod">
        <pc:chgData name="Guilherme Fibrantz" userId="3cce7974-2381-4f66-8891-f3a42795ef7e" providerId="ADAL" clId="{A6FC8D82-2300-4F2F-8DDC-8FAF7853F798}" dt="2023-05-11T19:19:10.313" v="658" actId="20577"/>
        <pc:sldMkLst>
          <pc:docMk/>
          <pc:sldMk cId="0" sldId="266"/>
        </pc:sldMkLst>
        <pc:spChg chg="mod">
          <ac:chgData name="Guilherme Fibrantz" userId="3cce7974-2381-4f66-8891-f3a42795ef7e" providerId="ADAL" clId="{A6FC8D82-2300-4F2F-8DDC-8FAF7853F798}" dt="2023-05-11T19:19:10.313" v="658" actId="20577"/>
          <ac:spMkLst>
            <pc:docMk/>
            <pc:sldMk cId="0" sldId="266"/>
            <ac:spMk id="24578" creationId="{66D79FD9-5C84-BD97-4676-DB3844A20C23}"/>
          </ac:spMkLst>
        </pc:spChg>
      </pc:sldChg>
      <pc:sldChg chg="delSp modSp mod">
        <pc:chgData name="Guilherme Fibrantz" userId="3cce7974-2381-4f66-8891-f3a42795ef7e" providerId="ADAL" clId="{A6FC8D82-2300-4F2F-8DDC-8FAF7853F798}" dt="2023-05-11T19:28:55.342" v="724" actId="255"/>
        <pc:sldMkLst>
          <pc:docMk/>
          <pc:sldMk cId="0" sldId="268"/>
        </pc:sldMkLst>
        <pc:spChg chg="del mod">
          <ac:chgData name="Guilherme Fibrantz" userId="3cce7974-2381-4f66-8891-f3a42795ef7e" providerId="ADAL" clId="{A6FC8D82-2300-4F2F-8DDC-8FAF7853F798}" dt="2023-05-11T17:38:02.084" v="605" actId="478"/>
          <ac:spMkLst>
            <pc:docMk/>
            <pc:sldMk cId="0" sldId="268"/>
            <ac:spMk id="5" creationId="{B1C74D8C-C580-B64D-6AB2-42243A363CC7}"/>
          </ac:spMkLst>
        </pc:spChg>
        <pc:spChg chg="mod">
          <ac:chgData name="Guilherme Fibrantz" userId="3cce7974-2381-4f66-8891-f3a42795ef7e" providerId="ADAL" clId="{A6FC8D82-2300-4F2F-8DDC-8FAF7853F798}" dt="2023-05-11T19:28:09.203" v="704" actId="1076"/>
          <ac:spMkLst>
            <pc:docMk/>
            <pc:sldMk cId="0" sldId="268"/>
            <ac:spMk id="9" creationId="{7BB6CE70-2B36-325C-03EB-301C252F784D}"/>
          </ac:spMkLst>
        </pc:spChg>
        <pc:graphicFrameChg chg="mod modGraphic">
          <ac:chgData name="Guilherme Fibrantz" userId="3cce7974-2381-4f66-8891-f3a42795ef7e" providerId="ADAL" clId="{A6FC8D82-2300-4F2F-8DDC-8FAF7853F798}" dt="2023-05-11T19:28:55.342" v="724" actId="255"/>
          <ac:graphicFrameMkLst>
            <pc:docMk/>
            <pc:sldMk cId="0" sldId="268"/>
            <ac:graphicFrameMk id="8" creationId="{89BF8CE8-CEDF-E1A2-A9F1-EF231466B0B7}"/>
          </ac:graphicFrameMkLst>
        </pc:graphicFrameChg>
      </pc:sldChg>
      <pc:sldChg chg="modSp mod">
        <pc:chgData name="Guilherme Fibrantz" userId="3cce7974-2381-4f66-8891-f3a42795ef7e" providerId="ADAL" clId="{A6FC8D82-2300-4F2F-8DDC-8FAF7853F798}" dt="2023-05-11T19:29:19.939" v="725" actId="123"/>
        <pc:sldMkLst>
          <pc:docMk/>
          <pc:sldMk cId="0" sldId="269"/>
        </pc:sldMkLst>
        <pc:spChg chg="mod">
          <ac:chgData name="Guilherme Fibrantz" userId="3cce7974-2381-4f66-8891-f3a42795ef7e" providerId="ADAL" clId="{A6FC8D82-2300-4F2F-8DDC-8FAF7853F798}" dt="2023-05-11T19:29:19.939" v="725" actId="123"/>
          <ac:spMkLst>
            <pc:docMk/>
            <pc:sldMk cId="0" sldId="269"/>
            <ac:spMk id="23554" creationId="{F9AC7D6D-6A2E-CF11-CEC2-972F1DCECDEC}"/>
          </ac:spMkLst>
        </pc:spChg>
      </pc:sldChg>
      <pc:sldChg chg="addSp modSp mod">
        <pc:chgData name="Guilherme Fibrantz" userId="3cce7974-2381-4f66-8891-f3a42795ef7e" providerId="ADAL" clId="{A6FC8D82-2300-4F2F-8DDC-8FAF7853F798}" dt="2023-05-11T19:30:39.920" v="738" actId="404"/>
        <pc:sldMkLst>
          <pc:docMk/>
          <pc:sldMk cId="0" sldId="270"/>
        </pc:sldMkLst>
        <pc:spChg chg="add mod">
          <ac:chgData name="Guilherme Fibrantz" userId="3cce7974-2381-4f66-8891-f3a42795ef7e" providerId="ADAL" clId="{A6FC8D82-2300-4F2F-8DDC-8FAF7853F798}" dt="2023-05-11T17:36:26.561" v="571" actId="1076"/>
          <ac:spMkLst>
            <pc:docMk/>
            <pc:sldMk cId="0" sldId="270"/>
            <ac:spMk id="2" creationId="{DC6D966F-F75E-BE0F-14CD-85817514E88C}"/>
          </ac:spMkLst>
        </pc:spChg>
        <pc:spChg chg="mod">
          <ac:chgData name="Guilherme Fibrantz" userId="3cce7974-2381-4f66-8891-f3a42795ef7e" providerId="ADAL" clId="{A6FC8D82-2300-4F2F-8DDC-8FAF7853F798}" dt="2023-05-11T19:30:39.920" v="738" actId="404"/>
          <ac:spMkLst>
            <pc:docMk/>
            <pc:sldMk cId="0" sldId="270"/>
            <ac:spMk id="17409" creationId="{F8DDB39D-D8F6-5FB4-9E65-0C3010374BBA}"/>
          </ac:spMkLst>
        </pc:spChg>
        <pc:spChg chg="mod">
          <ac:chgData name="Guilherme Fibrantz" userId="3cce7974-2381-4f66-8891-f3a42795ef7e" providerId="ADAL" clId="{A6FC8D82-2300-4F2F-8DDC-8FAF7853F798}" dt="2023-05-11T19:30:35.168" v="735" actId="1076"/>
          <ac:spMkLst>
            <pc:docMk/>
            <pc:sldMk cId="0" sldId="270"/>
            <ac:spMk id="17410" creationId="{A6F73327-FE0B-3181-AD70-9D744C048471}"/>
          </ac:spMkLst>
        </pc:spChg>
        <pc:picChg chg="mod">
          <ac:chgData name="Guilherme Fibrantz" userId="3cce7974-2381-4f66-8891-f3a42795ef7e" providerId="ADAL" clId="{A6FC8D82-2300-4F2F-8DDC-8FAF7853F798}" dt="2023-05-11T17:36:17.289" v="569" actId="14100"/>
          <ac:picMkLst>
            <pc:docMk/>
            <pc:sldMk cId="0" sldId="270"/>
            <ac:picMk id="3" creationId="{05504FC8-001F-49F2-AA61-504C0596220B}"/>
          </ac:picMkLst>
        </pc:picChg>
      </pc:sldChg>
      <pc:sldChg chg="addSp modSp mod">
        <pc:chgData name="Guilherme Fibrantz" userId="3cce7974-2381-4f66-8891-f3a42795ef7e" providerId="ADAL" clId="{A6FC8D82-2300-4F2F-8DDC-8FAF7853F798}" dt="2023-05-11T19:29:46.919" v="729" actId="123"/>
        <pc:sldMkLst>
          <pc:docMk/>
          <pc:sldMk cId="0" sldId="271"/>
        </pc:sldMkLst>
        <pc:spChg chg="add mod">
          <ac:chgData name="Guilherme Fibrantz" userId="3cce7974-2381-4f66-8891-f3a42795ef7e" providerId="ADAL" clId="{A6FC8D82-2300-4F2F-8DDC-8FAF7853F798}" dt="2023-05-11T17:37:14.498" v="599" actId="1076"/>
          <ac:spMkLst>
            <pc:docMk/>
            <pc:sldMk cId="0" sldId="271"/>
            <ac:spMk id="2" creationId="{398B4AA7-08D3-D26B-E175-9DF046A8CA6A}"/>
          </ac:spMkLst>
        </pc:spChg>
        <pc:spChg chg="mod">
          <ac:chgData name="Guilherme Fibrantz" userId="3cce7974-2381-4f66-8891-f3a42795ef7e" providerId="ADAL" clId="{A6FC8D82-2300-4F2F-8DDC-8FAF7853F798}" dt="2023-05-11T17:30:17.060" v="455" actId="1076"/>
          <ac:spMkLst>
            <pc:docMk/>
            <pc:sldMk cId="0" sldId="271"/>
            <ac:spMk id="18433" creationId="{091D4FB7-CAD7-972A-7BB8-0F586410DFC3}"/>
          </ac:spMkLst>
        </pc:spChg>
        <pc:spChg chg="mod">
          <ac:chgData name="Guilherme Fibrantz" userId="3cce7974-2381-4f66-8891-f3a42795ef7e" providerId="ADAL" clId="{A6FC8D82-2300-4F2F-8DDC-8FAF7853F798}" dt="2023-05-11T19:29:46.919" v="729" actId="123"/>
          <ac:spMkLst>
            <pc:docMk/>
            <pc:sldMk cId="0" sldId="271"/>
            <ac:spMk id="18434" creationId="{F2560422-882E-854C-6FC8-A04D8F80BB02}"/>
          </ac:spMkLst>
        </pc:spChg>
        <pc:picChg chg="mod">
          <ac:chgData name="Guilherme Fibrantz" userId="3cce7974-2381-4f66-8891-f3a42795ef7e" providerId="ADAL" clId="{A6FC8D82-2300-4F2F-8DDC-8FAF7853F798}" dt="2023-05-11T17:30:33.683" v="461" actId="1076"/>
          <ac:picMkLst>
            <pc:docMk/>
            <pc:sldMk cId="0" sldId="271"/>
            <ac:picMk id="3" creationId="{28682FB9-D131-28B8-C91B-605C1FCF2D62}"/>
          </ac:picMkLst>
        </pc:picChg>
      </pc:sldChg>
      <pc:sldChg chg="addSp delSp modSp add mod">
        <pc:chgData name="Guilherme Fibrantz" userId="3cce7974-2381-4f66-8891-f3a42795ef7e" providerId="ADAL" clId="{A6FC8D82-2300-4F2F-8DDC-8FAF7853F798}" dt="2023-05-11T19:19:15.001" v="661" actId="20577"/>
        <pc:sldMkLst>
          <pc:docMk/>
          <pc:sldMk cId="2309337574" sldId="272"/>
        </pc:sldMkLst>
        <pc:spChg chg="add del mod">
          <ac:chgData name="Guilherme Fibrantz" userId="3cce7974-2381-4f66-8891-f3a42795ef7e" providerId="ADAL" clId="{A6FC8D82-2300-4F2F-8DDC-8FAF7853F798}" dt="2023-05-11T19:16:25" v="632" actId="478"/>
          <ac:spMkLst>
            <pc:docMk/>
            <pc:sldMk cId="2309337574" sldId="272"/>
            <ac:spMk id="2" creationId="{0A279386-0ADF-DDA1-F86B-AFE769CA3005}"/>
          </ac:spMkLst>
        </pc:spChg>
        <pc:spChg chg="add mod">
          <ac:chgData name="Guilherme Fibrantz" userId="3cce7974-2381-4f66-8891-f3a42795ef7e" providerId="ADAL" clId="{A6FC8D82-2300-4F2F-8DDC-8FAF7853F798}" dt="2023-05-11T19:19:15.001" v="661" actId="20577"/>
          <ac:spMkLst>
            <pc:docMk/>
            <pc:sldMk cId="2309337574" sldId="272"/>
            <ac:spMk id="3" creationId="{8954BC77-978F-60A8-3CA7-EA9326BC7AD3}"/>
          </ac:spMkLst>
        </pc:spChg>
        <pc:spChg chg="mod">
          <ac:chgData name="Guilherme Fibrantz" userId="3cce7974-2381-4f66-8891-f3a42795ef7e" providerId="ADAL" clId="{A6FC8D82-2300-4F2F-8DDC-8FAF7853F798}" dt="2023-05-11T19:15:43.511" v="623" actId="20577"/>
          <ac:spMkLst>
            <pc:docMk/>
            <pc:sldMk cId="2309337574" sldId="272"/>
            <ac:spMk id="24578" creationId="{66D79FD9-5C84-BD97-4676-DB3844A20C2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7A7A7-53C7-4372-BB4A-D6D4FD1FE252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21D81-4145-4F25-A9DA-AA9F76B968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63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 dados da OMS de 2021 o transito gera cerca de 50 milhões de feridos por ano</a:t>
            </a:r>
          </a:p>
          <a:p>
            <a:endParaRPr lang="pt-BR" sz="1800" dirty="0">
              <a:effectLst/>
              <a:latin typeface="Times New Roman" panose="02020603050405020304" pitchFamily="18" charset="0"/>
            </a:endParaRPr>
          </a:p>
          <a:p>
            <a:r>
              <a:rPr lang="pt-BR" dirty="0"/>
              <a:t>Isso quer dizer que ter ética e moralidade no trânsito, não apenas ter o pensamento de evitar multas ou penalidades. Por exemplo, respeitar o limite de velocidade de 60 por hora, não se deve pensar em evitar multas, mas evitar o risco de acidentes e pensar na segurança de todos em seu meio.</a:t>
            </a:r>
          </a:p>
          <a:p>
            <a:endParaRPr lang="pt-BR" dirty="0"/>
          </a:p>
          <a:p>
            <a:r>
              <a:rPr lang="pt-BR" dirty="0"/>
              <a:t>Para as crianças muitas coisas não são discutidas ou ensinadas no ambiente familiar e em muitos casos, o transito é uma delas, e é na escola que surgem esses princípios</a:t>
            </a:r>
          </a:p>
          <a:p>
            <a:endParaRPr lang="pt-BR" dirty="0"/>
          </a:p>
          <a:p>
            <a:r>
              <a:rPr lang="pt-BR" dirty="0"/>
              <a:t>Isso porque os jogos geram mais interesse ao tema abordado, trazendo uma atividade prazerosa e que traz motivação para o  tema.</a:t>
            </a:r>
          </a:p>
          <a:p>
            <a:endParaRPr lang="pt-BR" dirty="0"/>
          </a:p>
          <a:p>
            <a:r>
              <a:rPr lang="pt-BR" dirty="0"/>
              <a:t>E o uso da realidade virtual traz uma motivação ainda maior, trazendo </a:t>
            </a:r>
            <a:r>
              <a:rPr lang="pt-BR"/>
              <a:t>a imersão e </a:t>
            </a:r>
            <a:r>
              <a:rPr lang="pt-BR" dirty="0"/>
              <a:t>permite desafios difíceis ou até impossíveis de serem aplicados na vida real, como atravessar a rua, que é muito mais seguro em um ambiente virtual do que real.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21D81-4145-4F25-A9DA-AA9F76B9686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043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Vai ser um cenário 3d, simulando uma cidade , com pedestres, veículos semáforos e faixa de pedestres ,</a:t>
            </a:r>
            <a:r>
              <a:rPr lang="pt-BR" dirty="0" err="1"/>
              <a:t>etc</a:t>
            </a:r>
            <a:endParaRPr lang="pt-BR" dirty="0"/>
          </a:p>
          <a:p>
            <a:endParaRPr lang="pt-BR" dirty="0"/>
          </a:p>
          <a:p>
            <a:r>
              <a:rPr lang="pt-BR" dirty="0"/>
              <a:t>Por exemplo, se ele atravessar a rua sem olhar para os dois lados, diminuir a pontuação e dizer o que ele fez de errado, corrigindo sua </a:t>
            </a:r>
            <a:r>
              <a:rPr lang="pt-BR" dirty="0" err="1"/>
              <a:t>acao</a:t>
            </a:r>
            <a:endParaRPr lang="pt-BR" dirty="0"/>
          </a:p>
          <a:p>
            <a:endParaRPr lang="pt-BR" dirty="0"/>
          </a:p>
          <a:p>
            <a:r>
              <a:rPr lang="pt-BR" dirty="0"/>
              <a:t>Pensou em cenas diferentes como uma Situação do pedestre precisando atravessar a rua no semáforo, um ciclista que deve andar na ciclovia, entre outros</a:t>
            </a:r>
          </a:p>
          <a:p>
            <a:endParaRPr lang="pt-BR" dirty="0"/>
          </a:p>
          <a:p>
            <a:r>
              <a:rPr lang="pt-BR" dirty="0"/>
              <a:t>Eu e o meu orientador conversamos com o pessoal de um projeto de extensão da </a:t>
            </a:r>
            <a:r>
              <a:rPr lang="pt-BR" dirty="0" err="1"/>
              <a:t>furb</a:t>
            </a:r>
            <a:r>
              <a:rPr lang="pt-BR" dirty="0"/>
              <a:t> te orienta no transito. É um projeto </a:t>
            </a:r>
            <a:r>
              <a:rPr lang="pt-BR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busca educar e conscientizar a população quanto ao trânsito por meio das mídia. </a:t>
            </a:r>
            <a:r>
              <a:rPr lang="pt-BR" dirty="0"/>
              <a:t>Eu pretendo testar o aplicativo em oficinas que são feitas nas escolas,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21D81-4145-4F25-A9DA-AA9F76B9686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515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Este é o primeiro correlato, um trabalho de 2018</a:t>
            </a:r>
          </a:p>
          <a:p>
            <a:r>
              <a:rPr lang="pt-BR" dirty="0"/>
              <a:t>Os autores desenvolveram um jogo educacional, chamado "</a:t>
            </a:r>
            <a:r>
              <a:rPr lang="pt-BR" dirty="0" err="1"/>
              <a:t>Induca</a:t>
            </a:r>
            <a:r>
              <a:rPr lang="pt-BR" dirty="0"/>
              <a:t>", que tem como objetivo apoiar e auxiliar a educação no trânsito para crianças dos primeiros anos do ensino fundamental.</a:t>
            </a:r>
          </a:p>
          <a:p>
            <a:r>
              <a:rPr lang="pt-BR" dirty="0"/>
              <a:t>Ele foi construído em Unity, tendo como base um cenário 3d.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21D81-4145-4F25-A9DA-AA9F76B9686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0172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este estudo pretende testar a eficácia de uma nova ferramenta de RV para promover a segurança no ciclismo em crianças. O ambiente de tráfego virtual que reflete uma cidade belga foi criado em Unity3D</a:t>
            </a:r>
          </a:p>
          <a:p>
            <a:endParaRPr lang="pt-PT" dirty="0"/>
          </a:p>
          <a:p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Utilizaram os óculos de realidade virtual HTC Vive 2.0,. Para os sons de tráfego e ambiente foi utilizado o headphone HTC VIVE Deluxe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Audio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Além disso, os óculos foram complementados com um binóculo da empresa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Pupil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Labs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possibilitando o rastreamento do movimento dos olhos, visto que é a movimentação dos olhos é um pré-requisito para as situações de antecipação de perigos</a:t>
            </a:r>
          </a:p>
          <a:p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 óculos foram conectados a uma bicicleta montada em quadro estacionário da empresa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Garmin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com a roda traseira ligada a um volante que permite medir a velocidade de pedalada, cadência, frenagem e ângulo de direção.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21D81-4145-4F25-A9DA-AA9F76B9686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357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 jogo 2D desenvolvido na plataforma </a:t>
            </a:r>
            <a:r>
              <a:rPr lang="pt-BR" dirty="0" err="1"/>
              <a:t>Construct</a:t>
            </a:r>
            <a:r>
              <a:rPr lang="pt-BR" dirty="0"/>
              <a:t> 3, como forma de abordar conceitos referentes ao trânsito, em que o estudante pode simular situações que vivenciará no futuro</a:t>
            </a:r>
          </a:p>
          <a:p>
            <a:endParaRPr lang="pt-BR" dirty="0"/>
          </a:p>
          <a:p>
            <a:r>
              <a:rPr lang="pt-BR" dirty="0"/>
              <a:t>O jogo tem diversas fases que evoluem gradativamente, ensinando novos conceitos relacionados ao transito. para auxiliar o jogador, um personagem caracterizado como um guarda de trânsito o ensina as regras de trânsito</a:t>
            </a:r>
          </a:p>
          <a:p>
            <a:endParaRPr lang="pt-BR" dirty="0"/>
          </a:p>
          <a:p>
            <a:r>
              <a:rPr lang="pt-BR" dirty="0"/>
              <a:t>Caso o jogador desrespeite alguma norma de trânsito, é levado ao reinício do jogo, em que deve observar novas orientações do guarda de trânsito, buscando reforçar o aprendizado.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21D81-4145-4F25-A9DA-AA9F76B9686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881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+mj-lt"/>
              <a:buAutoNum type="alphaLcParenR"/>
              <a:tabLst>
                <a:tab pos="683895" algn="l"/>
              </a:tabLs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levantamento bibliográfico: efetuar o levantamento bibliográfico sobre o ensino da conscientização no trânsito, regras de trânsito, jogos educacionais, desenvolvimento de realidade virtual com a ferramenta Unity e trabalhos correlatos;</a:t>
            </a:r>
          </a:p>
          <a:p>
            <a:pPr marL="342900" lvl="0" indent="-342900" algn="just">
              <a:buFont typeface="+mj-lt"/>
              <a:buAutoNum type="alphaLcParenR"/>
              <a:tabLst>
                <a:tab pos="683895" algn="l"/>
              </a:tabLst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lphaLcParenR"/>
              <a:tabLst>
                <a:tab pos="683895" algn="l"/>
              </a:tabLs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levantamento de requisitos: baseado nas informações da etapa anterior, detalhar e reavaliar os requisitos da aplicação;</a:t>
            </a:r>
          </a:p>
          <a:p>
            <a:pPr marL="342900" lvl="0" indent="-342900" algn="just">
              <a:buFont typeface="+mj-lt"/>
              <a:buAutoNum type="alphaLcParenR"/>
              <a:tabLst>
                <a:tab pos="683895" algn="l"/>
              </a:tabLst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lphaLcParenR"/>
              <a:tabLst>
                <a:tab pos="683895" algn="l"/>
              </a:tabLs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especificação do trabalho: definir os modelos da aplicação do trabalho, baseados em diagramas de casos de uso, estados e sequência, utilizando o Draw.io;</a:t>
            </a:r>
          </a:p>
          <a:p>
            <a:pPr marL="342900" lvl="0" indent="-342900" algn="just">
              <a:buFont typeface="+mj-lt"/>
              <a:buAutoNum type="alphaLcParenR"/>
              <a:tabLst>
                <a:tab pos="683895" algn="l"/>
              </a:tabLst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lphaLcParenR"/>
              <a:tabLst>
                <a:tab pos="683895" algn="l"/>
              </a:tabLs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definição de dispositivo: definir o dispositivo de realidade virtual mais adequado para a aplicação, baseado em custos e facilidade de utilização, avaliando sua integração à Unity;</a:t>
            </a:r>
          </a:p>
          <a:p>
            <a:pPr marL="342900" lvl="0" indent="-342900" algn="just">
              <a:buFont typeface="+mj-lt"/>
              <a:buAutoNum type="alphaLcParenR"/>
              <a:tabLst>
                <a:tab pos="683895" algn="l"/>
              </a:tabLst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lphaLcParenR"/>
              <a:tabLst>
                <a:tab pos="683895" algn="l"/>
              </a:tabLs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definição do cenário: designar os cenários que serão desenvolvidos na aplicação, definindo também os </a:t>
            </a:r>
            <a:r>
              <a:rPr lang="pt-B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assets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 Unity a serem utilizados;</a:t>
            </a:r>
          </a:p>
          <a:p>
            <a:pPr marL="342900" lvl="0" indent="-342900" algn="just">
              <a:buFont typeface="+mj-lt"/>
              <a:buAutoNum type="alphaLcParenR"/>
              <a:tabLst>
                <a:tab pos="683895" algn="l"/>
              </a:tabLst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lphaLcParenR"/>
              <a:tabLst>
                <a:tab pos="683895" algn="l"/>
              </a:tabLs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desenvolvimento da aplicação: implementar o aplicativo utilizando o Unity e a linguagem C#, conforme a especificação;</a:t>
            </a:r>
          </a:p>
          <a:p>
            <a:pPr marL="342900" lvl="0" indent="-342900" algn="just">
              <a:buFont typeface="+mj-lt"/>
              <a:buAutoNum type="alphaLcParenR"/>
              <a:tabLst>
                <a:tab pos="683895" algn="l"/>
              </a:tabLst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600"/>
              </a:spcAft>
              <a:buFont typeface="+mj-lt"/>
              <a:buAutoNum type="alphaLcParenR"/>
              <a:tabLst>
                <a:tab pos="683895" algn="l"/>
              </a:tabLs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teste com usuários: testar a aplicação com estudantes da educação básica, buscando avaliar a experiência dos usuários ao utilizar o aplicativo.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21D81-4145-4F25-A9DA-AA9F76B9686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998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é necessário que as pessoas tenham formação ética e moral, e muitas vezes isso não e possível só no ambiente familiar</a:t>
            </a:r>
          </a:p>
          <a:p>
            <a:endParaRPr lang="pt-BR" sz="1800" dirty="0">
              <a:effectLst/>
              <a:latin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 ter sucesso devem ser alcançados dois aspectos: a capacidade de transmitir a mensagem educativa de maneira eficiente e satisfatória, ou seja, ensinar de fato, e a capacidade de tornar a atividade atraente e prazerosa, o que é conhecido como fator entretenimento</a:t>
            </a:r>
          </a:p>
          <a:p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 ambiente ele poderá desenvolver um comportamento natural e intuitivo, buscando agir como agiria no mundo real e através da interações receber uma resposta baseada em suas ações</a:t>
            </a:r>
            <a:endParaRPr lang="pt-BR" sz="1800" dirty="0">
              <a:effectLst/>
              <a:latin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21D81-4145-4F25-A9DA-AA9F76B9686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563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7955D1-FE86-F82F-59FC-456B34F666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7D4DF5C-6FEA-82F0-EAE3-2A8B44732E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C2356A-A558-9770-2FC0-49402F34C1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1CD5D-23E2-425F-83B3-7C32CBAD750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145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FF430B-5E4F-551E-B938-AD8D9AF0DD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8D3422C-EFC7-1D72-E476-9AE40C0E17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D43861-91FA-08D3-9936-579F112915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4B978-D7AF-4C5A-A547-F71D3E6DE1C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75371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E70AA8-CE0B-5A90-EC5E-473BC1AAED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5169778-5ED7-2D99-78C1-4707D259C8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03BC51A-0270-FBD0-944F-79D26EDEC5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0D420-AFD4-4D8C-8389-EE316B48404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9428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0DD4D9-20F1-22A6-8741-A0A62DAE65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F1441FC-69FE-82D4-2238-22E2033DA0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F97794E-E06B-3B9C-713E-17764CD877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8C238-3BD3-4A11-8528-C7F2D8E5E23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16672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624FEA-A221-DFAD-A4BB-1EE7784C65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90BA3AE-A0B6-30CA-6734-6F6099E526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3B41B24-E9F3-3BB8-E160-EBD005BEFA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A33D4-132B-4F65-AC16-82574B55D21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358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5EC65B-FEAB-14ED-77C0-9C01AEC5E4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3DA5E9-B940-14DD-69A6-3EECE1D628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5DD857-B54E-85D7-37EE-A630D1B2B2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B14F5-E25D-4219-A44A-5EDB64C40DC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4598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54D8036-74D4-6070-262E-0CA08F6C52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530E39D-E5B0-8CE5-8B3D-BF62B1247A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F17B464-17D4-E16D-E03F-244A88A19D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57B0D-A557-4768-83A7-C0A3C14E87C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4525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2AF0C0-B9E1-C028-FC6B-B72F7E6884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80FC03-891D-185B-3908-A2D2F26B75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88EEE7E-E100-F59D-349A-A8675A95F8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1A5B4-173C-4159-96A1-AD4F1A9403A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8246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3213B0-C120-6934-F2C9-222DFFAABB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617867D-0262-8FC6-5E6D-43C82D1B17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ECA63B3-2CBE-C02F-EFD7-665359B812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DCF91-7D04-4585-AA6A-67924AC5BE1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1630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810EE7-1CE5-DE76-8B3F-F5CADD9840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AEED93-9EAE-9787-10CF-3EA3317D7A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9AE40B-D292-2F91-50FE-488634BD1E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371C4-6E05-4DAC-ACE8-9B759F35CD7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0274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1259A9-BBC9-E8C6-5243-D08C8ECC20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B49DA6-DEE4-761C-FA65-A825C228D0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7BBA05-8EAE-5742-33B6-030DA2FC5A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D59A6-68BA-4E8E-A53E-B6C77588577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452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7B81AC4-0C21-F536-0864-CB5A38A57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541264C-3BED-A10B-7971-C23912D37E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7BD8E94-098A-6EEA-E819-4E0E5986D80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4075E50-2B83-40FA-9B5C-719AB75BC17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3D55FA7-30D6-FF05-8CBA-BF504BFA3C1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D0A5CD3-5E07-4938-A3A9-B2D272E2B14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1D2D98A6-0B76-F8EB-C121-432C0415A16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870" y="1484784"/>
            <a:ext cx="9144000" cy="3096741"/>
          </a:xfrm>
        </p:spPr>
        <p:txBody>
          <a:bodyPr anchor="ctr"/>
          <a:lstStyle/>
          <a:p>
            <a:pPr eaLnBrk="1" hangingPunct="1"/>
            <a:r>
              <a:rPr lang="pt-BR" altLang="pt-BR" sz="4000" dirty="0"/>
              <a:t>JOGO DE CONSCIENTIZAÇÃO NO TRÂNSITO UTILIZANDO A REALIDADE VIRTUAL IMERSIVA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B821BCD2-B5AB-0723-C777-F07992F76D7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-6350" y="4581525"/>
            <a:ext cx="9144000" cy="1752600"/>
          </a:xfrm>
        </p:spPr>
        <p:txBody>
          <a:bodyPr/>
          <a:lstStyle/>
          <a:p>
            <a:pPr eaLnBrk="1" hangingPunct="1"/>
            <a:r>
              <a:rPr lang="pt-BR" altLang="pt-BR" sz="2800" dirty="0"/>
              <a:t>Guilherme Fibrantz</a:t>
            </a:r>
          </a:p>
          <a:p>
            <a:pPr eaLnBrk="1" hangingPunct="1"/>
            <a:r>
              <a:rPr lang="pt-BR" altLang="pt-BR" sz="2800" dirty="0"/>
              <a:t>Orientador(a): Dalton Solano dos Reis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ítulo 1">
            <a:extLst>
              <a:ext uri="{FF2B5EF4-FFF2-40B4-BE49-F238E27FC236}">
                <a16:creationId xmlns:a16="http://schemas.microsoft.com/office/drawing/2014/main" id="{841DF278-189D-ACFA-F06B-7C90F35C58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Metodologia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55DB41F-8825-D774-B896-28DDB25BB533}"/>
              </a:ext>
            </a:extLst>
          </p:cNvPr>
          <p:cNvSpPr txBox="1"/>
          <p:nvPr/>
        </p:nvSpPr>
        <p:spPr>
          <a:xfrm>
            <a:off x="3600644" y="4406977"/>
            <a:ext cx="1942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Fonte: Elaborado pelo autor.</a:t>
            </a: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89BF8CE8-CEDF-E1A2-A9F1-EF231466B0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8233978"/>
              </p:ext>
            </p:extLst>
          </p:nvPr>
        </p:nvGraphicFramePr>
        <p:xfrm>
          <a:off x="323528" y="2276872"/>
          <a:ext cx="8640959" cy="36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45359">
                  <a:extLst>
                    <a:ext uri="{9D8B030D-6E8A-4147-A177-3AD203B41FA5}">
                      <a16:colId xmlns:a16="http://schemas.microsoft.com/office/drawing/2014/main" val="4017695179"/>
                    </a:ext>
                  </a:extLst>
                </a:gridCol>
                <a:gridCol w="342668">
                  <a:extLst>
                    <a:ext uri="{9D8B030D-6E8A-4147-A177-3AD203B41FA5}">
                      <a16:colId xmlns:a16="http://schemas.microsoft.com/office/drawing/2014/main" val="3656792116"/>
                    </a:ext>
                  </a:extLst>
                </a:gridCol>
                <a:gridCol w="272016">
                  <a:extLst>
                    <a:ext uri="{9D8B030D-6E8A-4147-A177-3AD203B41FA5}">
                      <a16:colId xmlns:a16="http://schemas.microsoft.com/office/drawing/2014/main" val="2437388049"/>
                    </a:ext>
                  </a:extLst>
                </a:gridCol>
                <a:gridCol w="272016">
                  <a:extLst>
                    <a:ext uri="{9D8B030D-6E8A-4147-A177-3AD203B41FA5}">
                      <a16:colId xmlns:a16="http://schemas.microsoft.com/office/drawing/2014/main" val="3373926881"/>
                    </a:ext>
                  </a:extLst>
                </a:gridCol>
                <a:gridCol w="272016">
                  <a:extLst>
                    <a:ext uri="{9D8B030D-6E8A-4147-A177-3AD203B41FA5}">
                      <a16:colId xmlns:a16="http://schemas.microsoft.com/office/drawing/2014/main" val="4120517730"/>
                    </a:ext>
                  </a:extLst>
                </a:gridCol>
                <a:gridCol w="272016">
                  <a:extLst>
                    <a:ext uri="{9D8B030D-6E8A-4147-A177-3AD203B41FA5}">
                      <a16:colId xmlns:a16="http://schemas.microsoft.com/office/drawing/2014/main" val="3954156267"/>
                    </a:ext>
                  </a:extLst>
                </a:gridCol>
                <a:gridCol w="272016">
                  <a:extLst>
                    <a:ext uri="{9D8B030D-6E8A-4147-A177-3AD203B41FA5}">
                      <a16:colId xmlns:a16="http://schemas.microsoft.com/office/drawing/2014/main" val="2507673571"/>
                    </a:ext>
                  </a:extLst>
                </a:gridCol>
                <a:gridCol w="272016">
                  <a:extLst>
                    <a:ext uri="{9D8B030D-6E8A-4147-A177-3AD203B41FA5}">
                      <a16:colId xmlns:a16="http://schemas.microsoft.com/office/drawing/2014/main" val="1465757480"/>
                    </a:ext>
                  </a:extLst>
                </a:gridCol>
                <a:gridCol w="272016">
                  <a:extLst>
                    <a:ext uri="{9D8B030D-6E8A-4147-A177-3AD203B41FA5}">
                      <a16:colId xmlns:a16="http://schemas.microsoft.com/office/drawing/2014/main" val="2359006796"/>
                    </a:ext>
                  </a:extLst>
                </a:gridCol>
                <a:gridCol w="272016">
                  <a:extLst>
                    <a:ext uri="{9D8B030D-6E8A-4147-A177-3AD203B41FA5}">
                      <a16:colId xmlns:a16="http://schemas.microsoft.com/office/drawing/2014/main" val="1927235779"/>
                    </a:ext>
                  </a:extLst>
                </a:gridCol>
                <a:gridCol w="276804">
                  <a:extLst>
                    <a:ext uri="{9D8B030D-6E8A-4147-A177-3AD203B41FA5}">
                      <a16:colId xmlns:a16="http://schemas.microsoft.com/office/drawing/2014/main" val="2101237490"/>
                    </a:ext>
                  </a:extLst>
                </a:gridCol>
              </a:tblGrid>
              <a:tr h="360040">
                <a:tc rowSpan="3"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</a:rPr>
                        <a:t> </a:t>
                      </a:r>
                    </a:p>
                    <a:p>
                      <a:r>
                        <a:rPr lang="pt-BR" sz="1200" dirty="0">
                          <a:effectLst/>
                        </a:rPr>
                        <a:t> </a:t>
                      </a:r>
                    </a:p>
                    <a:p>
                      <a:r>
                        <a:rPr lang="pt-BR" sz="1800" dirty="0">
                          <a:effectLst/>
                        </a:rPr>
                        <a:t>etapas / quinzenas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2023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413231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ago.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set.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out.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800">
                          <a:effectLst/>
                        </a:rPr>
                        <a:t>nov.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dez.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415482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</a:rPr>
                        <a:t>etapas / quinzenas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1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2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1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effectLst/>
                        </a:rPr>
                        <a:t>2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effectLst/>
                        </a:rPr>
                        <a:t>1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effectLst/>
                        </a:rPr>
                        <a:t>2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1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2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1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2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1447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levantamento bibliográfico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98493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levantamento de requisitos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72386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especificação do trabalho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41814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definição de dispositivo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11015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definição do cenário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523151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desenvolvimento da aplicação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45526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teste com usuários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  <a:highlight>
                            <a:srgbClr val="00008B"/>
                          </a:highlight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242173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7BB6CE70-2B36-325C-03EB-301C252F784D}"/>
              </a:ext>
            </a:extLst>
          </p:cNvPr>
          <p:cNvSpPr txBox="1"/>
          <p:nvPr/>
        </p:nvSpPr>
        <p:spPr>
          <a:xfrm>
            <a:off x="3419872" y="5877272"/>
            <a:ext cx="1917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Fonte: elaborado pelo autor.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ítulo 1">
            <a:extLst>
              <a:ext uri="{FF2B5EF4-FFF2-40B4-BE49-F238E27FC236}">
                <a16:creationId xmlns:a16="http://schemas.microsoft.com/office/drawing/2014/main" id="{ACDD52A1-7D7F-1773-9372-71CB0FC72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Revisão bibliografica</a:t>
            </a:r>
          </a:p>
        </p:txBody>
      </p:sp>
      <p:sp>
        <p:nvSpPr>
          <p:cNvPr id="23554" name="Espaço Reservado para Conteúdo 2">
            <a:extLst>
              <a:ext uri="{FF2B5EF4-FFF2-40B4-BE49-F238E27FC236}">
                <a16:creationId xmlns:a16="http://schemas.microsoft.com/office/drawing/2014/main" id="{F9AC7D6D-6A2E-CF11-CEC2-972F1DCECD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Educação no trânsito</a:t>
            </a:r>
          </a:p>
          <a:p>
            <a:pPr marL="0" indent="0" algn="just" eaLnBrk="1" hangingPunct="1">
              <a:buNone/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pt-B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É fundamental que o comportamento do cidadão no trânsito seja adequado, pois isso influencia diretamente na segurança de todos</a:t>
            </a:r>
            <a:endParaRPr lang="pt-BR" altLang="pt-BR" sz="2000" dirty="0"/>
          </a:p>
          <a:p>
            <a:pPr algn="just" eaLnBrk="1" hangingPunct="1"/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Jogos educativos</a:t>
            </a:r>
          </a:p>
          <a:p>
            <a:pPr marL="0" indent="0" algn="just" eaLnBrk="1" hangingPunct="1">
              <a:buNone/>
            </a:pPr>
            <a:r>
              <a:rPr lang="pt-BR" altLang="pt-BR" sz="2400" dirty="0"/>
              <a:t>	</a:t>
            </a:r>
            <a:r>
              <a:rPr lang="pt-BR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Ferramenta eficaz para a aprendizagem, tendo a </a:t>
            </a:r>
            <a:r>
              <a:rPr lang="pt-B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capacidade de transmitir a mensagem educativa de maneira eficiente, além de tornar a atividade atraente.</a:t>
            </a:r>
            <a:endParaRPr lang="pt-BR" alt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Realidade Virtual</a:t>
            </a:r>
          </a:p>
          <a:p>
            <a:pPr marL="0" indent="0" algn="just" eaLnBrk="1" hangingPunct="1">
              <a:buNone/>
            </a:pPr>
            <a:r>
              <a:rPr lang="pt-BR" alt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Grande potencial de interação e motivação, sendo  </a:t>
            </a:r>
            <a:r>
              <a:rPr lang="pt-B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tecnologias complexas que substituem informações sensoriais do mundo real por estímulos sintéticos</a:t>
            </a:r>
            <a:endParaRPr lang="pt-BR" alt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ítulo 1">
            <a:extLst>
              <a:ext uri="{FF2B5EF4-FFF2-40B4-BE49-F238E27FC236}">
                <a16:creationId xmlns:a16="http://schemas.microsoft.com/office/drawing/2014/main" id="{8305085D-3A3C-77FA-295A-320582E63D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Referências</a:t>
            </a:r>
          </a:p>
        </p:txBody>
      </p:sp>
      <p:sp>
        <p:nvSpPr>
          <p:cNvPr id="24578" name="Espaço Reservado para Conteúdo 2">
            <a:extLst>
              <a:ext uri="{FF2B5EF4-FFF2-40B4-BE49-F238E27FC236}">
                <a16:creationId xmlns:a16="http://schemas.microsoft.com/office/drawing/2014/main" id="{66D79FD9-5C84-BD97-4676-DB3844A20C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AMBEV A.S., OBSERVATÓRIO NACIONAL DE SEGURANÇA VIÁRIA, FALCONI CONSULTORES DE RESULTADOS. Retrato da Segurança Viária. Brasília: 2014. 105 p.</a:t>
            </a:r>
          </a:p>
          <a:p>
            <a:pPr marL="0" indent="0" eaLnBrk="1" hangingPunct="1">
              <a:buNone/>
            </a:pP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BOWMAN, Doug A.; MCMAHAN, Ryan P. Virtual reality: </a:t>
            </a:r>
            <a:r>
              <a:rPr lang="pt-B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</a:t>
            </a: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much</a:t>
            </a: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immersion</a:t>
            </a: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enough</a:t>
            </a: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?. </a:t>
            </a:r>
            <a:r>
              <a:rPr lang="pt-BR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</a:t>
            </a: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v. 40, n. 7, p. 36-43, 2007.</a:t>
            </a:r>
          </a:p>
          <a:p>
            <a:pPr marL="0" indent="0" eaLnBrk="1" hangingPunct="1">
              <a:buNone/>
            </a:pP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BRAGA, </a:t>
            </a:r>
            <a:r>
              <a:rPr lang="pt-B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Mariluci</a:t>
            </a: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pt-BR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Realidade virtual e educação</a:t>
            </a: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Revista de biologia e ciências da terra, Universidade Estadual da Paraíba, v. 1, n. 1, 2001.</a:t>
            </a:r>
          </a:p>
          <a:p>
            <a:pPr marL="0" indent="0" eaLnBrk="1" hangingPunct="1">
              <a:buNone/>
            </a:pP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CARVALHO, Gabriel R. de. </a:t>
            </a:r>
            <a:r>
              <a:rPr lang="pt-BR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importância dos jogos digitais na educação</a:t>
            </a: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2018. Trabalho de Conclusão de Curso (Graduação em Ciência da Computação) - Universidade Federal de Minas Gerais, Belo Horizonte.</a:t>
            </a:r>
          </a:p>
          <a:p>
            <a:pPr marL="0" indent="0" eaLnBrk="1" hangingPunct="1">
              <a:buNone/>
            </a:pP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JUNIOR, Delcides. </a:t>
            </a:r>
            <a:r>
              <a:rPr lang="pt-BR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Educação de trânsito: a necessidade premente de um trânsito mais altruísta</a:t>
            </a: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 2019.Trabalho de Conclusão de Curso (Especialização em Gestão de Trânsito) - Universidade do Sul de Santa Catarina, Santa Catarina.</a:t>
            </a:r>
          </a:p>
          <a:p>
            <a:pPr marL="0" indent="0" eaLnBrk="1" hangingPunct="1">
              <a:buNone/>
            </a:pP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KIRNER, Claudio; KIRNER, Tereza G. Evolução e tendências da Realidade Virtual e da Realidade Aumentada. </a:t>
            </a:r>
            <a:r>
              <a:rPr lang="pt-BR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Realidade Virtual e Aumentada: Aplicações e Tendências</a:t>
            </a: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São Paulo: Ed. </a:t>
            </a:r>
            <a:r>
              <a:rPr lang="pt-B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Blucher</a:t>
            </a: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v. 1, p. 10-25, 2011.</a:t>
            </a:r>
          </a:p>
          <a:p>
            <a:pPr marL="0" indent="0" eaLnBrk="1" hangingPunct="1">
              <a:buFontTx/>
              <a:buNone/>
            </a:pP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MIRANDA, Marli. F. S. Trânsito dos alunos no espaço escolar, sua disciplina e reflexo no contexto social. In: FESTIVAL ESTUDANTIL TEMÁTICO DE TRÂNSITO. 2016, Pouso Alegre. </a:t>
            </a:r>
            <a:r>
              <a:rPr lang="pt-BR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Anais </a:t>
            </a: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[...]. Pouso Alegre, 2016, p. 01-10.</a:t>
            </a:r>
          </a:p>
          <a:p>
            <a:pPr marL="0" indent="0" eaLnBrk="1" hangingPunct="1">
              <a:buNone/>
            </a:pPr>
            <a:endParaRPr lang="pt-B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pt-BR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endParaRPr lang="pt-BR" altLang="pt-BR" sz="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ítulo 1">
            <a:extLst>
              <a:ext uri="{FF2B5EF4-FFF2-40B4-BE49-F238E27FC236}">
                <a16:creationId xmlns:a16="http://schemas.microsoft.com/office/drawing/2014/main" id="{8305085D-3A3C-77FA-295A-320582E63D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Referências</a:t>
            </a:r>
          </a:p>
        </p:txBody>
      </p:sp>
      <p:sp>
        <p:nvSpPr>
          <p:cNvPr id="24578" name="Espaço Reservado para Conteúdo 2">
            <a:extLst>
              <a:ext uri="{FF2B5EF4-FFF2-40B4-BE49-F238E27FC236}">
                <a16:creationId xmlns:a16="http://schemas.microsoft.com/office/drawing/2014/main" id="{66D79FD9-5C84-BD97-4676-DB3844A20C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/>
          <a:lstStyle/>
          <a:p>
            <a:pPr marL="0" indent="0" eaLnBrk="1" hangingPunct="1">
              <a:buNone/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endParaRPr lang="pt-BR" altLang="pt-BR" sz="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54BC77-978F-60A8-3CA7-EA9326BC7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6238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OMS. </a:t>
            </a:r>
            <a:r>
              <a:rPr lang="pt-BR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Resolução 74/299</a:t>
            </a: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Plano Global - Década de Ação pela segurança no trânsito 2021-2030. Genebra, 2021, p. </a:t>
            </a:r>
            <a:r>
              <a:rPr lang="pt-BR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01-36</a:t>
            </a:r>
          </a:p>
          <a:p>
            <a:pPr marL="0" indent="0" eaLnBrk="1" hangingPunct="1">
              <a:buFontTx/>
              <a:buNone/>
            </a:pP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PRENSKY, Mark, </a:t>
            </a:r>
            <a:r>
              <a:rPr lang="pt-BR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Digital Game-</a:t>
            </a:r>
            <a:r>
              <a:rPr lang="pt-BR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Based</a:t>
            </a:r>
            <a:r>
              <a:rPr lang="pt-BR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Learning</a:t>
            </a: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McGraw-Hill, 2001.</a:t>
            </a:r>
            <a:endParaRPr lang="pt-BR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ROUSSOU, Maria. Learning </a:t>
            </a:r>
            <a:r>
              <a:rPr lang="pt-B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doing</a:t>
            </a: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</a:t>
            </a: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through</a:t>
            </a: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play: </a:t>
            </a:r>
            <a:r>
              <a:rPr lang="pt-B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exploration</a:t>
            </a: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interactivity</a:t>
            </a: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virtual </a:t>
            </a:r>
            <a:r>
              <a:rPr lang="pt-B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environments</a:t>
            </a: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 </a:t>
            </a:r>
            <a:r>
              <a:rPr lang="pt-B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children</a:t>
            </a: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pt-BR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Computers</a:t>
            </a:r>
            <a:r>
              <a:rPr lang="pt-BR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</a:t>
            </a:r>
            <a:r>
              <a:rPr lang="pt-BR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Entertainment</a:t>
            </a:r>
            <a:r>
              <a:rPr lang="pt-BR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(CIE)</a:t>
            </a: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v. 2, n. 1, p. 10, 2004.</a:t>
            </a:r>
          </a:p>
          <a:p>
            <a:pPr marL="0" indent="0" eaLnBrk="1" hangingPunct="1">
              <a:buNone/>
            </a:pP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SANTANA, Alessandro D.; TRONTO, Iris F. de B.; SOUSA, Pedro M. de. Jogo Educativo para Auxílio na Educação no Trânsito. </a:t>
            </a:r>
            <a:r>
              <a:rPr lang="pt-BR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Revista Brasileira de Educação e Cultura (RBEC)</a:t>
            </a: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v. 17, p. 25-45, 2018.</a:t>
            </a:r>
          </a:p>
          <a:p>
            <a:pPr marL="0" indent="0" eaLnBrk="1" hangingPunct="1">
              <a:buNone/>
            </a:pP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SANTOS, </a:t>
            </a:r>
            <a:r>
              <a:rPr lang="pt-B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Jarles</a:t>
            </a: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G. et al. Educação na Faixa: um Jogo 2D para o Ensino da Educação Para o Trânsito. In: WORKSHOP DE INFORMÁTICA NA ESCOLA, 25., 2019, Brasília. </a:t>
            </a:r>
            <a:r>
              <a:rPr lang="pt-BR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Anais</a:t>
            </a: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[...]. Porto Alegre: Sociedade Brasileira de Computação, 2019. p. 763-772.</a:t>
            </a:r>
          </a:p>
          <a:p>
            <a:pPr marL="0" indent="0" eaLnBrk="1" hangingPunct="1">
              <a:buNone/>
            </a:pP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SILVA, John W. da. et al. Educa Trânsito – Um jogo de apoio à educação no trânsito. </a:t>
            </a:r>
            <a:r>
              <a:rPr lang="pt-BR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RENOTE</a:t>
            </a: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Porto Alegre, v. 12, n. 2, 2014.</a:t>
            </a:r>
          </a:p>
          <a:p>
            <a:pPr marL="0" indent="0" eaLnBrk="1" hangingPunct="1">
              <a:buNone/>
            </a:pP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ZEUWTS, Linus H. R. H. et al. </a:t>
            </a:r>
            <a:r>
              <a:rPr lang="pt-B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immersive</a:t>
            </a: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virtual reality </a:t>
            </a:r>
            <a:r>
              <a:rPr lang="pt-B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bicycle</a:t>
            </a: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simulator</a:t>
            </a: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evaluate</a:t>
            </a: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hazard</a:t>
            </a: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detection</a:t>
            </a: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anticipation</a:t>
            </a: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overt</a:t>
            </a: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covert</a:t>
            </a: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traffic</a:t>
            </a: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situations</a:t>
            </a: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</a:t>
            </a:r>
            <a:r>
              <a:rPr lang="pt-B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young</a:t>
            </a: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bicyclists</a:t>
            </a: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pt-BR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Virtual Reality</a:t>
            </a:r>
            <a:r>
              <a:rPr lang="pt-B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p. 1-21, 2023.</a:t>
            </a:r>
          </a:p>
          <a:p>
            <a:pPr marL="0" indent="0" eaLnBrk="1" hangingPunct="1">
              <a:buNone/>
            </a:pPr>
            <a:endParaRPr lang="pt-B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endParaRPr lang="pt-BR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endParaRPr lang="pt-BR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endParaRPr lang="pt-BR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endParaRPr lang="pt-BR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endParaRPr lang="pt-BR" altLang="pt-BR" sz="800" dirty="0"/>
          </a:p>
        </p:txBody>
      </p:sp>
    </p:spTree>
    <p:extLst>
      <p:ext uri="{BB962C8B-B14F-4D97-AF65-F5344CB8AC3E}">
        <p14:creationId xmlns:p14="http://schemas.microsoft.com/office/powerpoint/2010/main" val="230933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ítulo 1">
            <a:extLst>
              <a:ext uri="{FF2B5EF4-FFF2-40B4-BE49-F238E27FC236}">
                <a16:creationId xmlns:a16="http://schemas.microsoft.com/office/drawing/2014/main" id="{D6C9B5E4-1A29-99E5-E454-6BB0C29E2D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Introdução</a:t>
            </a:r>
          </a:p>
        </p:txBody>
      </p:sp>
      <p:sp>
        <p:nvSpPr>
          <p:cNvPr id="14338" name="Espaço Reservado para Conteúdo 2">
            <a:extLst>
              <a:ext uri="{FF2B5EF4-FFF2-40B4-BE49-F238E27FC236}">
                <a16:creationId xmlns:a16="http://schemas.microsoft.com/office/drawing/2014/main" id="{D168C88B-DF24-8AAC-5016-3D0D218611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5653" y="1988840"/>
            <a:ext cx="8229600" cy="3744416"/>
          </a:xfrm>
        </p:spPr>
        <p:txBody>
          <a:bodyPr/>
          <a:lstStyle/>
          <a:p>
            <a:pPr algn="just" eaLnBrk="1" hangingPunct="1"/>
            <a:r>
              <a:rPr lang="pt-B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Trânsito: principal causa de mortes em todo o mundo</a:t>
            </a:r>
          </a:p>
          <a:p>
            <a:pPr marL="0" indent="0" algn="just" eaLnBrk="1" hangingPunct="1">
              <a:buNone/>
            </a:pPr>
            <a:r>
              <a:rPr lang="pt-BR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Estratégia: modificar o comportamento dos cidadãos</a:t>
            </a:r>
            <a:endParaRPr lang="pt-BR" altLang="pt-B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None/>
            </a:pPr>
            <a:r>
              <a:rPr lang="pt-BR" alt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just" eaLnBrk="1" hangingPunct="1"/>
            <a:r>
              <a:rPr lang="pt-BR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Escolas: princípios - vida individual e coletiva</a:t>
            </a:r>
          </a:p>
          <a:p>
            <a:pPr marL="0" indent="0" algn="just" eaLnBrk="1" hangingPunct="1">
              <a:buNone/>
            </a:pPr>
            <a:r>
              <a:rPr lang="pt-BR" alt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just" eaLnBrk="1" hangingPunct="1"/>
            <a:r>
              <a:rPr lang="pt-BR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Jogos digitais: grande potencial para a aprendizagem</a:t>
            </a:r>
          </a:p>
          <a:p>
            <a:pPr marL="0" indent="0" algn="just" eaLnBrk="1" hangingPunct="1">
              <a:buNone/>
            </a:pPr>
            <a:r>
              <a:rPr lang="pt-BR" alt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just" eaLnBrk="1" hangingPunct="1"/>
            <a:r>
              <a:rPr lang="pt-BR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Realidade virtual: </a:t>
            </a:r>
            <a:r>
              <a:rPr lang="pt-B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estimula a interação e motivação</a:t>
            </a:r>
            <a:endParaRPr lang="pt-BR" alt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ítulo 1">
            <a:extLst>
              <a:ext uri="{FF2B5EF4-FFF2-40B4-BE49-F238E27FC236}">
                <a16:creationId xmlns:a16="http://schemas.microsoft.com/office/drawing/2014/main" id="{969373E7-119C-F420-A7FD-2E40569610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Objetivos</a:t>
            </a:r>
          </a:p>
        </p:txBody>
      </p:sp>
      <p:sp>
        <p:nvSpPr>
          <p:cNvPr id="15362" name="Espaço Reservado para Conteúdo 2">
            <a:extLst>
              <a:ext uri="{FF2B5EF4-FFF2-40B4-BE49-F238E27FC236}">
                <a16:creationId xmlns:a16="http://schemas.microsoft.com/office/drawing/2014/main" id="{1CD0E15C-EBF2-0BF0-9AE8-A17B4E2AD5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0658" y="1628800"/>
            <a:ext cx="8229600" cy="4525963"/>
          </a:xfrm>
        </p:spPr>
        <p:txBody>
          <a:bodyPr/>
          <a:lstStyle/>
          <a:p>
            <a:pPr algn="just" eaLnBrk="1" hangingPunct="1"/>
            <a:r>
              <a:rPr lang="pt-B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objetivo é disponibilizar um jogo para dispositivos móveis utilizando a realidade virtual imersiva, promovendo o ensino de regras de trânsito e conscientização a respeito da educação para o trânsito. </a:t>
            </a:r>
          </a:p>
          <a:p>
            <a:pPr marL="0" indent="0" algn="just" eaLnBrk="1" hangingPunct="1">
              <a:buNone/>
            </a:pP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objetivos específicos são:</a:t>
            </a:r>
          </a:p>
          <a:p>
            <a:pPr lvl="1" algn="just" eaLnBrk="1" hangingPunct="1">
              <a:buFont typeface="+mj-lt"/>
              <a:buAutoNum type="alphaLcParenR"/>
            </a:pPr>
            <a:r>
              <a:rPr lang="pt-B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desenvolver um ambiente virtual imersivo simulando o trânsito de uma cidade</a:t>
            </a:r>
            <a:r>
              <a:rPr lang="pt-B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algn="just" eaLnBrk="1" hangingPunct="1">
              <a:buFont typeface="+mj-lt"/>
              <a:buAutoNum type="alphaLcParenR"/>
            </a:pPr>
            <a:r>
              <a:rPr lang="pt-B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instruir e conscientizar o usuário baseado nas suas ações tomadas no jogo;</a:t>
            </a:r>
          </a:p>
          <a:p>
            <a:pPr lvl="1" algn="just" eaLnBrk="1" hangingPunct="1">
              <a:buFont typeface="+mj-lt"/>
              <a:buAutoNum type="alphaLcParenR"/>
            </a:pPr>
            <a:r>
              <a:rPr lang="pt-B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oferecer cenas variadas, a partir de diferentes situações vivenciadas no trânsito;</a:t>
            </a:r>
            <a:endParaRPr lang="pt-B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 eaLnBrk="1" hangingPunct="1">
              <a:buFont typeface="+mj-lt"/>
              <a:buAutoNum type="alphaLcParenR"/>
            </a:pPr>
            <a:r>
              <a:rPr lang="pt-B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analisar a possibilidade de utilização do aplicativo nas escolas.</a:t>
            </a:r>
            <a:endParaRPr lang="pt-BR" alt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ítulo 1">
            <a:extLst>
              <a:ext uri="{FF2B5EF4-FFF2-40B4-BE49-F238E27FC236}">
                <a16:creationId xmlns:a16="http://schemas.microsoft.com/office/drawing/2014/main" id="{73920173-6AE0-54F4-CB5F-5C650A84B6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1680" y="692696"/>
            <a:ext cx="7200800" cy="864096"/>
          </a:xfrm>
        </p:spPr>
        <p:txBody>
          <a:bodyPr/>
          <a:lstStyle/>
          <a:p>
            <a:pPr eaLnBrk="1" hangingPunct="1"/>
            <a:r>
              <a:rPr lang="pt-BR" sz="1800" b="1" cap="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jOGO</a:t>
            </a:r>
            <a:r>
              <a:rPr lang="pt-BR" sz="1800" b="1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EDUCATIVO PARA AUXÍLIO NA EDUCAÇÃO NO TRÂNSITO </a:t>
            </a:r>
            <a:br>
              <a:rPr lang="pt-BR" sz="1800" b="1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pt-BR" altLang="pt-BR" sz="1800" dirty="0"/>
          </a:p>
        </p:txBody>
      </p:sp>
      <p:sp>
        <p:nvSpPr>
          <p:cNvPr id="16386" name="Espaço Reservado para Conteúdo 2">
            <a:extLst>
              <a:ext uri="{FF2B5EF4-FFF2-40B4-BE49-F238E27FC236}">
                <a16:creationId xmlns:a16="http://schemas.microsoft.com/office/drawing/2014/main" id="{CC41C0F2-4E56-221A-89DF-03AE26453B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13073"/>
            <a:ext cx="8229600" cy="4525963"/>
          </a:xfrm>
        </p:spPr>
        <p:txBody>
          <a:bodyPr/>
          <a:lstStyle/>
          <a:p>
            <a:pPr algn="just" eaLnBrk="1" hangingPunct="1"/>
            <a:r>
              <a:rPr lang="pt-B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</a:t>
            </a:r>
            <a:r>
              <a:rPr lang="pt-B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jogo de </a:t>
            </a:r>
            <a:r>
              <a:rPr lang="pt-B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Santana, </a:t>
            </a:r>
            <a:r>
              <a:rPr lang="pt-BR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Tronto</a:t>
            </a:r>
            <a:r>
              <a:rPr lang="pt-B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 Sousa (2018), denominado </a:t>
            </a:r>
            <a:r>
              <a:rPr lang="pt-BR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Induca</a:t>
            </a:r>
            <a:r>
              <a:rPr lang="pt-B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permite o apoio ao ensino da educação no trânsito para crianças do ensino fundamental. Em um cenário 3D</a:t>
            </a:r>
            <a:r>
              <a:rPr lang="pt-B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jogador deve percorrer o cenário, se atentando aos obstáculos, como as sinalizações e faixa de pedestres, sendo penalizado em caso de aç</a:t>
            </a:r>
            <a:r>
              <a:rPr lang="pt-B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ões incorretas. No jogo, devem ser feitas missões para progredir nas etapas, ao fim delas </a:t>
            </a:r>
            <a:r>
              <a:rPr lang="pt-B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são verificados os pontos de penalidade, sendo analisado o aproveitamento do jogador para poder avançar de etapa. </a:t>
            </a:r>
            <a:endParaRPr lang="pt-BR" alt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BDE506C-D904-9823-EBB4-6C1B0B493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812" y="4184377"/>
            <a:ext cx="4520375" cy="212109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7F91C6B-21CD-A6B7-557E-9B474779A3CF}"/>
              </a:ext>
            </a:extLst>
          </p:cNvPr>
          <p:cNvSpPr txBox="1"/>
          <p:nvPr/>
        </p:nvSpPr>
        <p:spPr>
          <a:xfrm>
            <a:off x="3261448" y="6278732"/>
            <a:ext cx="2621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Fonte: Santana,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Tronto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Sousa (2018).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ítulo 1">
            <a:extLst>
              <a:ext uri="{FF2B5EF4-FFF2-40B4-BE49-F238E27FC236}">
                <a16:creationId xmlns:a16="http://schemas.microsoft.com/office/drawing/2014/main" id="{F8DDB39D-D8F6-5FB4-9E65-0C3010374B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7704" y="692696"/>
            <a:ext cx="6552728" cy="1080120"/>
          </a:xfrm>
        </p:spPr>
        <p:txBody>
          <a:bodyPr/>
          <a:lstStyle/>
          <a:p>
            <a:pPr eaLnBrk="1" hangingPunct="1"/>
            <a:r>
              <a:rPr lang="pt-BR" sz="1800" b="1" cap="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Using</a:t>
            </a:r>
            <a:r>
              <a:rPr lang="pt-BR" sz="1800" b="1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1" cap="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</a:t>
            </a:r>
            <a:r>
              <a:rPr lang="pt-BR" sz="1800" b="1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1" cap="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immersive</a:t>
            </a:r>
            <a:r>
              <a:rPr lang="pt-BR" sz="1800" b="1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virtual reality </a:t>
            </a:r>
            <a:r>
              <a:rPr lang="pt-BR" sz="1800" b="1" cap="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bicycle</a:t>
            </a:r>
            <a:r>
              <a:rPr lang="pt-BR" sz="1800" b="1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1" cap="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simulator</a:t>
            </a:r>
            <a:r>
              <a:rPr lang="pt-BR" sz="1800" b="1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1" cap="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</a:t>
            </a:r>
            <a:r>
              <a:rPr lang="pt-BR" sz="1800" b="1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1" cap="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evaluate</a:t>
            </a:r>
            <a:r>
              <a:rPr lang="pt-BR" sz="1800" b="1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1" cap="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hazard</a:t>
            </a:r>
            <a:r>
              <a:rPr lang="pt-BR" sz="1800" b="1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1" cap="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detection</a:t>
            </a:r>
            <a:r>
              <a:rPr lang="pt-BR" sz="1800" b="1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1" cap="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</a:t>
            </a:r>
            <a:r>
              <a:rPr lang="pt-BR" sz="1800" b="1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1" cap="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anticipation</a:t>
            </a:r>
            <a:r>
              <a:rPr lang="pt-BR" sz="1800" b="1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1" cap="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of</a:t>
            </a:r>
            <a:r>
              <a:rPr lang="pt-BR" sz="1800" b="1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1" cap="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overt</a:t>
            </a:r>
            <a:r>
              <a:rPr lang="pt-BR" sz="1800" b="1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1" cap="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</a:t>
            </a:r>
            <a:r>
              <a:rPr lang="pt-BR" sz="1800" b="1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1" cap="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covert</a:t>
            </a:r>
            <a:r>
              <a:rPr lang="pt-BR" sz="1800" b="1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1" cap="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trafFIc</a:t>
            </a:r>
            <a:r>
              <a:rPr lang="pt-BR" sz="1800" b="1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1" cap="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situations</a:t>
            </a:r>
            <a:r>
              <a:rPr lang="pt-BR" sz="1800" b="1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</a:t>
            </a:r>
            <a:r>
              <a:rPr lang="pt-BR" sz="1800" b="1" cap="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young</a:t>
            </a:r>
            <a:r>
              <a:rPr lang="pt-BR" sz="1800" b="1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1" cap="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bicyclists</a:t>
            </a:r>
            <a:br>
              <a:rPr lang="pt-BR" sz="1800" b="1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pt-BR" altLang="pt-BR" dirty="0"/>
          </a:p>
        </p:txBody>
      </p:sp>
      <p:sp>
        <p:nvSpPr>
          <p:cNvPr id="17410" name="Espaço Reservado para Conteúdo 2">
            <a:extLst>
              <a:ext uri="{FF2B5EF4-FFF2-40B4-BE49-F238E27FC236}">
                <a16:creationId xmlns:a16="http://schemas.microsoft.com/office/drawing/2014/main" id="{A6F73327-FE0B-3181-AD70-9D744C0484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772816"/>
            <a:ext cx="8229600" cy="4525963"/>
          </a:xfrm>
        </p:spPr>
        <p:txBody>
          <a:bodyPr/>
          <a:lstStyle/>
          <a:p>
            <a:pPr algn="just" eaLnBrk="1" hangingPunct="1"/>
            <a:r>
              <a:rPr lang="pt-BR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trabalho de </a:t>
            </a:r>
            <a:r>
              <a:rPr lang="pt-BR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Zeuwts</a:t>
            </a:r>
            <a:r>
              <a:rPr lang="pt-B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 al. </a:t>
            </a:r>
            <a:r>
              <a:rPr lang="pt-B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(2023) possibilita a avalição da habilidade de antecipação de perigos em jovens ciclistas, através do uso da realidade virtual. </a:t>
            </a:r>
            <a:r>
              <a:rPr lang="pt-B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pt-B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ambiente virtual</a:t>
            </a:r>
            <a:r>
              <a:rPr lang="pt-B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permitiu aos jogadores andar uma bicicleta em um ambiente tridimensional, enquanto eram monitorados por sua movimentação da cabeça e olhos, através das tecnologias utilizadas. O jogo possui diversos cenários, permitindo a análise do comportamento dos jogadores em diferentes situações de perigo.</a:t>
            </a:r>
            <a:endParaRPr lang="pt-BR" alt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5504FC8-001F-49F2-AA61-504C05962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596" y="4046303"/>
            <a:ext cx="6814780" cy="2063826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C6D966F-F75E-BE0F-14CD-85817514E88C}"/>
              </a:ext>
            </a:extLst>
          </p:cNvPr>
          <p:cNvSpPr txBox="1"/>
          <p:nvPr/>
        </p:nvSpPr>
        <p:spPr>
          <a:xfrm>
            <a:off x="3622861" y="6054392"/>
            <a:ext cx="1898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Fonte: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Zeuwts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(2023).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ítulo 1">
            <a:extLst>
              <a:ext uri="{FF2B5EF4-FFF2-40B4-BE49-F238E27FC236}">
                <a16:creationId xmlns:a16="http://schemas.microsoft.com/office/drawing/2014/main" id="{091D4FB7-CAD7-972A-7BB8-0F586410DF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3688" y="273070"/>
            <a:ext cx="6768752" cy="1080120"/>
          </a:xfrm>
        </p:spPr>
        <p:txBody>
          <a:bodyPr/>
          <a:lstStyle/>
          <a:p>
            <a:pPr marL="457200" lvl="1" algn="just">
              <a:spcBef>
                <a:spcPts val="600"/>
              </a:spcBef>
              <a:spcAft>
                <a:spcPts val="600"/>
              </a:spcAft>
            </a:pPr>
            <a:r>
              <a:rPr lang="pt-BR" sz="1800" b="1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Educação na Faixa: um Jogo 2D para o Ensino da Educação Para o Trânsito</a:t>
            </a:r>
          </a:p>
        </p:txBody>
      </p:sp>
      <p:sp>
        <p:nvSpPr>
          <p:cNvPr id="18434" name="Espaço Reservado para Conteúdo 2">
            <a:extLst>
              <a:ext uri="{FF2B5EF4-FFF2-40B4-BE49-F238E27FC236}">
                <a16:creationId xmlns:a16="http://schemas.microsoft.com/office/drawing/2014/main" id="{F2560422-882E-854C-6FC8-A04D8F80BB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484784"/>
            <a:ext cx="8229600" cy="4525963"/>
          </a:xfrm>
        </p:spPr>
        <p:txBody>
          <a:bodyPr/>
          <a:lstStyle/>
          <a:p>
            <a:pPr algn="just" eaLnBrk="1" hangingPunct="1"/>
            <a:r>
              <a:rPr lang="pt-BR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jogo Educação Na Faixa de </a:t>
            </a:r>
            <a:r>
              <a:rPr lang="pt-B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Santos</a:t>
            </a:r>
            <a:r>
              <a:rPr lang="pt-BR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et al. </a:t>
            </a:r>
            <a:r>
              <a:rPr lang="pt-B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(2019) traz a temática na qual o jogador deve conduzir um veículo por um ambiente em 2D, com o objetivo de chegar ao destino designado em cada fase. Durante o trajeto, o jogador enfrenta diferentes situações, como semáforos, placas de trânsito e faixas de pedestres, que precisam ser respeitadas para que seja possível avançar no jog</a:t>
            </a:r>
            <a:r>
              <a:rPr lang="pt-B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o. Seu alvo é se tornar uma ferramenta de auxílio ao professor para o ensino da educação para o trânsito, nos níveis do ensino fundamental I e II.</a:t>
            </a:r>
            <a:endParaRPr lang="pt-BR" alt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8682FB9-D131-28B8-C91B-605C1FCF2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602" y="3861048"/>
            <a:ext cx="4242793" cy="23447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98B4AA7-08D3-D26B-E175-9DF046A8CA6A}"/>
              </a:ext>
            </a:extLst>
          </p:cNvPr>
          <p:cNvSpPr txBox="1"/>
          <p:nvPr/>
        </p:nvSpPr>
        <p:spPr>
          <a:xfrm>
            <a:off x="3644500" y="6142341"/>
            <a:ext cx="1854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Fonte: Santos </a:t>
            </a:r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(2019).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ítulo 1">
            <a:extLst>
              <a:ext uri="{FF2B5EF4-FFF2-40B4-BE49-F238E27FC236}">
                <a16:creationId xmlns:a16="http://schemas.microsoft.com/office/drawing/2014/main" id="{92FBDEDE-1684-E868-B5F2-4172EA2595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Justificativa</a:t>
            </a:r>
          </a:p>
        </p:txBody>
      </p:sp>
      <p:sp>
        <p:nvSpPr>
          <p:cNvPr id="19458" name="Espaço Reservado para Conteúdo 2">
            <a:extLst>
              <a:ext uri="{FF2B5EF4-FFF2-40B4-BE49-F238E27FC236}">
                <a16:creationId xmlns:a16="http://schemas.microsoft.com/office/drawing/2014/main" id="{6106629C-EE2B-762A-DF50-AF94645A64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556" y="4447218"/>
            <a:ext cx="8229600" cy="4525963"/>
          </a:xfrm>
        </p:spPr>
        <p:txBody>
          <a:bodyPr/>
          <a:lstStyle/>
          <a:p>
            <a:pPr algn="just"/>
            <a:r>
              <a:rPr lang="pt-BR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Promover o ensino das leis e sinalizações de trânsito, como nos aplicativos </a:t>
            </a:r>
            <a:r>
              <a:rPr lang="pt-BR" alt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Induca</a:t>
            </a:r>
            <a:r>
              <a:rPr lang="pt-BR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Educação na faixa</a:t>
            </a:r>
          </a:p>
          <a:p>
            <a:pPr algn="just"/>
            <a:r>
              <a:rPr lang="pt-BR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Haverá uma experiência imersiva, através do uso da realidade virtual</a:t>
            </a:r>
          </a:p>
          <a:p>
            <a:pPr algn="just"/>
            <a:r>
              <a:rPr lang="pt-BR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Permitir meios de condução variados no jogo</a:t>
            </a:r>
          </a:p>
          <a:p>
            <a:pPr algn="just"/>
            <a:r>
              <a:rPr lang="pt-BR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Fornecer o feedback ao usuário, demonstrando acertos, erros e correções, assim como é feito nas aplicações </a:t>
            </a:r>
            <a:r>
              <a:rPr lang="pt-BR" alt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Induca</a:t>
            </a:r>
            <a:r>
              <a:rPr lang="pt-BR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Educação na faixa</a:t>
            </a:r>
          </a:p>
        </p:txBody>
      </p: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00027F80-D0E4-3C2A-1D4B-62B35CD67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209986"/>
              </p:ext>
            </p:extLst>
          </p:nvPr>
        </p:nvGraphicFramePr>
        <p:xfrm>
          <a:off x="827584" y="1376120"/>
          <a:ext cx="7488831" cy="2730030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3334999">
                  <a:extLst>
                    <a:ext uri="{9D8B030D-6E8A-4147-A177-3AD203B41FA5}">
                      <a16:colId xmlns:a16="http://schemas.microsoft.com/office/drawing/2014/main" val="3035922500"/>
                    </a:ext>
                  </a:extLst>
                </a:gridCol>
                <a:gridCol w="1353853">
                  <a:extLst>
                    <a:ext uri="{9D8B030D-6E8A-4147-A177-3AD203B41FA5}">
                      <a16:colId xmlns:a16="http://schemas.microsoft.com/office/drawing/2014/main" val="2417271460"/>
                    </a:ext>
                  </a:extLst>
                </a:gridCol>
                <a:gridCol w="1353853">
                  <a:extLst>
                    <a:ext uri="{9D8B030D-6E8A-4147-A177-3AD203B41FA5}">
                      <a16:colId xmlns:a16="http://schemas.microsoft.com/office/drawing/2014/main" val="3671824077"/>
                    </a:ext>
                  </a:extLst>
                </a:gridCol>
                <a:gridCol w="1446126">
                  <a:extLst>
                    <a:ext uri="{9D8B030D-6E8A-4147-A177-3AD203B41FA5}">
                      <a16:colId xmlns:a16="http://schemas.microsoft.com/office/drawing/2014/main" val="1755542928"/>
                    </a:ext>
                  </a:extLst>
                </a:gridCol>
              </a:tblGrid>
              <a:tr h="519283">
                <a:tc>
                  <a:txBody>
                    <a:bodyPr/>
                    <a:lstStyle/>
                    <a:p>
                      <a:pPr>
                        <a:tabLst>
                          <a:tab pos="408305" algn="ctr"/>
                        </a:tabLst>
                      </a:pPr>
                      <a:endParaRPr lang="pt-BR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pt-BR" sz="1100" b="0" dirty="0">
                          <a:solidFill>
                            <a:schemeClr val="tx1"/>
                          </a:solidFill>
                          <a:effectLst/>
                        </a:rPr>
                        <a:t>Trabalhos Correlatos/Características</a:t>
                      </a:r>
                    </a:p>
                    <a:p>
                      <a:r>
                        <a:rPr lang="pt-BR" sz="1100" b="0" dirty="0">
                          <a:solidFill>
                            <a:schemeClr val="tx1"/>
                          </a:solidFill>
                          <a:effectLst/>
                        </a:rPr>
                        <a:t>	 </a:t>
                      </a:r>
                      <a:endParaRPr lang="pt-BR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 err="1">
                          <a:solidFill>
                            <a:schemeClr val="tx1"/>
                          </a:solidFill>
                          <a:effectLst/>
                        </a:rPr>
                        <a:t>Induca</a:t>
                      </a:r>
                      <a:r>
                        <a:rPr lang="pt-BR" sz="1100" b="0" dirty="0">
                          <a:solidFill>
                            <a:schemeClr val="tx1"/>
                          </a:solidFill>
                          <a:effectLst/>
                        </a:rPr>
                        <a:t> - Santana, </a:t>
                      </a:r>
                      <a:r>
                        <a:rPr lang="pt-BR" sz="1100" b="0" dirty="0" err="1">
                          <a:solidFill>
                            <a:schemeClr val="tx1"/>
                          </a:solidFill>
                          <a:effectLst/>
                        </a:rPr>
                        <a:t>Tronto</a:t>
                      </a:r>
                      <a:r>
                        <a:rPr lang="pt-BR" sz="1100" b="0" dirty="0">
                          <a:solidFill>
                            <a:schemeClr val="tx1"/>
                          </a:solidFill>
                          <a:effectLst/>
                        </a:rPr>
                        <a:t> e Sousa (2018)</a:t>
                      </a:r>
                      <a:endParaRPr lang="pt-BR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 err="1">
                          <a:solidFill>
                            <a:schemeClr val="tx1"/>
                          </a:solidFill>
                          <a:effectLst/>
                        </a:rPr>
                        <a:t>Zeuwts</a:t>
                      </a:r>
                      <a:r>
                        <a:rPr lang="pt-BR" sz="1100" b="0" dirty="0">
                          <a:solidFill>
                            <a:schemeClr val="tx1"/>
                          </a:solidFill>
                          <a:effectLst/>
                        </a:rPr>
                        <a:t> et al. (2023)</a:t>
                      </a:r>
                      <a:endParaRPr lang="pt-BR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>
                          <a:solidFill>
                            <a:schemeClr val="tx1"/>
                          </a:solidFill>
                          <a:effectLst/>
                        </a:rPr>
                        <a:t>Educação na Faixa - Santos et al. (2019)</a:t>
                      </a:r>
                      <a:endParaRPr lang="pt-BR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166710"/>
                  </a:ext>
                </a:extLst>
              </a:tr>
              <a:tr h="173094"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Meio de Condução simulados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Pedestre e Carro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Bicicleta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Carro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953667"/>
                  </a:ext>
                </a:extLst>
              </a:tr>
              <a:tr h="519283"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Dispositivo de entrada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Teclado e Mouse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Volante de inércia, Óculos VR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Teclado e Mouse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771845"/>
                  </a:ext>
                </a:extLst>
              </a:tr>
              <a:tr h="173094"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Utiliza da realidade virtual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Não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Sim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Não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30409"/>
                  </a:ext>
                </a:extLst>
              </a:tr>
              <a:tr h="173094"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Plataforma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Desktop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Óculos VR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Desktop e Web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431402"/>
                  </a:ext>
                </a:extLst>
              </a:tr>
              <a:tr h="173094">
                <a:tc>
                  <a:txBody>
                    <a:bodyPr/>
                    <a:lstStyle/>
                    <a:p>
                      <a:r>
                        <a:rPr lang="pt-BR" sz="1100" dirty="0" err="1">
                          <a:effectLst/>
                        </a:rPr>
                        <a:t>Engine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Unity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Unity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err="1">
                          <a:effectLst/>
                        </a:rPr>
                        <a:t>Construct</a:t>
                      </a:r>
                      <a:r>
                        <a:rPr lang="pt-BR" sz="1100" dirty="0">
                          <a:effectLst/>
                        </a:rPr>
                        <a:t> 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955582"/>
                  </a:ext>
                </a:extLst>
              </a:tr>
              <a:tr h="346188"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Público-alvo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Crianças de 7 a 14 anos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Crianças de 6 a 14 anos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Jovens ciclistas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415955"/>
                  </a:ext>
                </a:extLst>
              </a:tr>
              <a:tr h="173094"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Dimensão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3D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3D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2D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784403"/>
                  </a:ext>
                </a:extLst>
              </a:tr>
              <a:tr h="306712"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Aborda os princípios básicos sobre o trânsito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Sim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Não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Sim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34587"/>
                  </a:ext>
                </a:extLst>
              </a:tr>
              <a:tr h="173094"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Fornece feedback ao usuário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Sim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Não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Sim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822068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C40A1C8B-BD69-5FD7-62FF-AF9FB99C0BDB}"/>
              </a:ext>
            </a:extLst>
          </p:cNvPr>
          <p:cNvSpPr txBox="1"/>
          <p:nvPr/>
        </p:nvSpPr>
        <p:spPr>
          <a:xfrm>
            <a:off x="3767824" y="4106150"/>
            <a:ext cx="1917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Fonte: elaborado pelo autor.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ítulo 1">
            <a:extLst>
              <a:ext uri="{FF2B5EF4-FFF2-40B4-BE49-F238E27FC236}">
                <a16:creationId xmlns:a16="http://schemas.microsoft.com/office/drawing/2014/main" id="{E4A93FC6-BD62-4825-C8A5-E92CF4A0E0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Proposta do Aplicativo</a:t>
            </a:r>
          </a:p>
        </p:txBody>
      </p:sp>
      <p:sp>
        <p:nvSpPr>
          <p:cNvPr id="20482" name="Espaço Reservado para Conteúdo 2">
            <a:extLst>
              <a:ext uri="{FF2B5EF4-FFF2-40B4-BE49-F238E27FC236}">
                <a16:creationId xmlns:a16="http://schemas.microsoft.com/office/drawing/2014/main" id="{6C47705C-69F9-0EB8-7F08-1ACF00599B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576" y="548680"/>
            <a:ext cx="8229600" cy="3777283"/>
          </a:xfrm>
        </p:spPr>
        <p:txBody>
          <a:bodyPr/>
          <a:lstStyle/>
          <a:p>
            <a:pPr eaLnBrk="1" hangingPunct="1"/>
            <a:endParaRPr lang="pt-BR" alt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pt-BR" alt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pt-BR" alt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pt-BR" alt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de um aplicativo mobile;</a:t>
            </a:r>
          </a:p>
          <a:p>
            <a:pPr eaLnBrk="1" hangingPunct="1"/>
            <a:endParaRPr lang="pt-BR" alt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da realidade virtual;</a:t>
            </a:r>
          </a:p>
          <a:p>
            <a:pPr eaLnBrk="1" hangingPunct="1"/>
            <a:endParaRPr lang="pt-BR" alt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Ensino dos princípios básicos do trânsito.</a:t>
            </a:r>
          </a:p>
          <a:p>
            <a:pPr eaLnBrk="1" hangingPunct="1"/>
            <a:endParaRPr lang="pt-BR" alt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ítulo 1">
            <a:extLst>
              <a:ext uri="{FF2B5EF4-FFF2-40B4-BE49-F238E27FC236}">
                <a16:creationId xmlns:a16="http://schemas.microsoft.com/office/drawing/2014/main" id="{A4020322-5EA6-8EBE-15F5-E7C5F5D93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Requisitos</a:t>
            </a:r>
          </a:p>
        </p:txBody>
      </p:sp>
      <p:sp>
        <p:nvSpPr>
          <p:cNvPr id="21506" name="Espaço Reservado para Conteúdo 2">
            <a:extLst>
              <a:ext uri="{FF2B5EF4-FFF2-40B4-BE49-F238E27FC236}">
                <a16:creationId xmlns:a16="http://schemas.microsoft.com/office/drawing/2014/main" id="{AA09ED99-E62C-B165-DB79-115676D034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00808"/>
            <a:ext cx="8229600" cy="4525963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pt-BR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utilizar controles intuitivos e fáceis de usar para que os usuários possam se concentrar no jogo e não em aprender como jogar (Requisito Funcional - RF);</a:t>
            </a:r>
          </a:p>
          <a:p>
            <a:pPr marL="457200" lvl="1" indent="0" eaLnBrk="1" hangingPunct="1">
              <a:buNone/>
            </a:pPr>
            <a:r>
              <a:rPr lang="pt-BR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o jogo deve apresentar um ambiente virtual imersivo que simule um cenário realista de trânsito (RF);</a:t>
            </a:r>
          </a:p>
          <a:p>
            <a:pPr marL="457200" lvl="1" indent="0" eaLnBrk="1" hangingPunct="1">
              <a:buNone/>
            </a:pPr>
            <a:r>
              <a:rPr lang="pt-BR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oferecer uma variedade de cenários para que o jogador possa experimentar diferentes situações vivenciadas no trânsito (RF);</a:t>
            </a:r>
          </a:p>
          <a:p>
            <a:pPr marL="457200" lvl="1" indent="0" eaLnBrk="1" hangingPunct="1">
              <a:buNone/>
            </a:pPr>
            <a:r>
              <a:rPr lang="pt-BR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o jogo deve fornecer feedback ao jogador baseado em suas ações, indicando se ele está agindo corretamente ou não (RF);</a:t>
            </a:r>
          </a:p>
          <a:p>
            <a:pPr marL="457200" lvl="1" indent="0" eaLnBrk="1" hangingPunct="1">
              <a:buNone/>
            </a:pPr>
            <a:r>
              <a:rPr lang="pt-BR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utilizar o motor de jogos Unity (Requisito Não Funcional - RNF);</a:t>
            </a:r>
          </a:p>
          <a:p>
            <a:pPr marL="457200" lvl="1" indent="0" eaLnBrk="1" hangingPunct="1">
              <a:buNone/>
            </a:pPr>
            <a:r>
              <a:rPr lang="pt-BR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f) o jogo deve possuir métodos para a movimentação dos pedestres e veículos no cenário (RNF);</a:t>
            </a:r>
          </a:p>
          <a:p>
            <a:pPr marL="457200" lvl="1" indent="0" eaLnBrk="1" hangingPunct="1">
              <a:buNone/>
            </a:pPr>
            <a:r>
              <a:rPr lang="pt-BR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g) ser desenvolvido para a plataforma Android (RNF).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pt-BR" alt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9A6D6DB4C58C74D86699B716B55C50E" ma:contentTypeVersion="37" ma:contentTypeDescription="Crie um novo documento." ma:contentTypeScope="" ma:versionID="99b89255d77607554021c5c033dea2b4">
  <xsd:schema xmlns:xsd="http://www.w3.org/2001/XMLSchema" xmlns:xs="http://www.w3.org/2001/XMLSchema" xmlns:p="http://schemas.microsoft.com/office/2006/metadata/properties" xmlns:ns3="81529919-bb3c-4b28-aa14-6d8510b195e6" xmlns:ns4="a37948bc-07af-4ff6-818e-9d8510523f27" targetNamespace="http://schemas.microsoft.com/office/2006/metadata/properties" ma:root="true" ma:fieldsID="06b65519e07f8ef76fac8ebc98e34619" ns3:_="" ns4:_="">
    <xsd:import namespace="81529919-bb3c-4b28-aa14-6d8510b195e6"/>
    <xsd:import namespace="a37948bc-07af-4ff6-818e-9d8510523f27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Owner" minOccurs="0"/>
                <xsd:element ref="ns3:DefaultSectionNames" minOccurs="0"/>
                <xsd:element ref="ns3:Templates" minOccurs="0"/>
                <xsd:element ref="ns3:CultureName" minOccurs="0"/>
                <xsd:element ref="ns3:AppVersion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TeamsChannelId" minOccurs="0"/>
                <xsd:element ref="ns3:Math_Settings" minOccurs="0"/>
                <xsd:element ref="ns3:Leaders" minOccurs="0"/>
                <xsd:element ref="ns3:Members" minOccurs="0"/>
                <xsd:element ref="ns3:Member_Groups" minOccurs="0"/>
                <xsd:element ref="ns3:Distribution_Groups" minOccurs="0"/>
                <xsd:element ref="ns3:LMS_Mappings" minOccurs="0"/>
                <xsd:element ref="ns3:Invited_Leaders" minOccurs="0"/>
                <xsd:element ref="ns3:Invited_Members" minOccurs="0"/>
                <xsd:element ref="ns3:Has_Leaders_Only_SectionGroup" minOccurs="0"/>
                <xsd:element ref="ns3:IsNotebookLocked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529919-bb3c-4b28-aa14-6d8510b195e6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Owner" ma:index="10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1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2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3" nillable="true" ma:displayName="Culture Name" ma:internalName="CultureName">
      <xsd:simpleType>
        <xsd:restriction base="dms:Text"/>
      </xsd:simpleType>
    </xsd:element>
    <xsd:element name="AppVersion" ma:index="14" nillable="true" ma:displayName="App Version" ma:internalName="AppVersion">
      <xsd:simpleType>
        <xsd:restriction base="dms:Text"/>
      </xsd:simpleType>
    </xsd:element>
    <xsd:element name="Teachers" ma:index="15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6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7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8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19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0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1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2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28" nillable="true" ma:displayName="MediaServiceDateTaken" ma:hidden="true" ma:internalName="MediaServiceDateTaken" ma:readOnly="true">
      <xsd:simpleType>
        <xsd:restriction base="dms:Text"/>
      </xsd:simpleType>
    </xsd:element>
    <xsd:element name="TeamsChannelId" ma:index="29" nillable="true" ma:displayName="Teams Channel Id" ma:internalName="TeamsChannelId">
      <xsd:simpleType>
        <xsd:restriction base="dms:Text"/>
      </xsd:simpleType>
    </xsd:element>
    <xsd:element name="Math_Settings" ma:index="30" nillable="true" ma:displayName="Math Settings" ma:internalName="Math_Settings">
      <xsd:simpleType>
        <xsd:restriction base="dms:Text"/>
      </xsd:simpleType>
    </xsd:element>
    <xsd:element name="Leaders" ma:index="31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32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33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Leaders" ma:index="36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37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Has_Leaders_Only_SectionGroup" ma:index="38" nillable="true" ma:displayName="Has Leaders Only SectionGroup" ma:internalName="Has_Leaders_Only_SectionGroup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Tags" ma:index="40" nillable="true" ma:displayName="Tags" ma:internalName="MediaServiceAutoTags" ma:readOnly="true">
      <xsd:simpleType>
        <xsd:restriction base="dms:Text"/>
      </xsd:simpleType>
    </xsd:element>
    <xsd:element name="MediaServiceOCR" ma:index="4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4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4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44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7948bc-07af-4ff6-818e-9d8510523f27" elementFormDefault="qualified">
    <xsd:import namespace="http://schemas.microsoft.com/office/2006/documentManagement/types"/>
    <xsd:import namespace="http://schemas.microsoft.com/office/infopath/2007/PartnerControls"/>
    <xsd:element name="SharedWithUsers" ma:index="23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5" nillable="true" ma:displayName="Hash de Dica de Compartilhamento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B2D506-D2EF-4511-A434-D2480D5B85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5A1C9F-1859-4EF1-A6C2-7688116BC1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529919-bb3c-4b28-aa14-6d8510b195e6"/>
    <ds:schemaRef ds:uri="a37948bc-07af-4ff6-818e-9d8510523f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2466</Words>
  <Application>Microsoft Macintosh PowerPoint</Application>
  <PresentationFormat>Apresentação na tela (4:3)</PresentationFormat>
  <Paragraphs>283</Paragraphs>
  <Slides>13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Source Sans Pro</vt:lpstr>
      <vt:lpstr>Times New Roman</vt:lpstr>
      <vt:lpstr>Design padrão</vt:lpstr>
      <vt:lpstr>JOGO DE CONSCIENTIZAÇÃO NO TRÂNSITO UTILIZANDO A REALIDADE VIRTUAL IMERSIVA</vt:lpstr>
      <vt:lpstr>Introdução</vt:lpstr>
      <vt:lpstr>Objetivos</vt:lpstr>
      <vt:lpstr>jOGO EDUCATIVO PARA AUXÍLIO NA EDUCAÇÃO NO TRÂNSITO  </vt:lpstr>
      <vt:lpstr>Using an immersive virtual reality bicycle simulator to evaluate hazard detection and anticipation of overt and covert trafFIc situations in young bicyclists </vt:lpstr>
      <vt:lpstr>Educação na Faixa: um Jogo 2D para o Ensino da Educação Para o Trânsito</vt:lpstr>
      <vt:lpstr>Justificativa</vt:lpstr>
      <vt:lpstr>Proposta do Aplicativo</vt:lpstr>
      <vt:lpstr>Requisitos</vt:lpstr>
      <vt:lpstr>Metodologia</vt:lpstr>
      <vt:lpstr>Revisão bibliografica</vt:lpstr>
      <vt:lpstr>Referências</vt:lpstr>
      <vt:lpstr>Referências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Dalton Solano dos Reis</cp:lastModifiedBy>
  <cp:revision>32</cp:revision>
  <dcterms:created xsi:type="dcterms:W3CDTF">2012-05-08T00:10:24Z</dcterms:created>
  <dcterms:modified xsi:type="dcterms:W3CDTF">2023-05-22T20:45:28Z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0x01010039A6D6DB4C58C74D86699B716B55C50E</vt:lpwstr>
  </property>
  <property fmtid="{D5CDD505-2E9C-101B-9397-08002B2CF9AE}" pid="3" name="NotebookType">
    <vt:lpwstr/>
  </property>
  <property fmtid="{D5CDD505-2E9C-101B-9397-08002B2CF9AE}" pid="4" name="FolderType">
    <vt:lpwstr/>
  </property>
  <property fmtid="{D5CDD505-2E9C-101B-9397-08002B2CF9AE}" pid="5" name="Teachers">
    <vt:lpwstr/>
  </property>
  <property fmtid="{D5CDD505-2E9C-101B-9397-08002B2CF9AE}" pid="6" name="Members">
    <vt:lpwstr/>
  </property>
  <property fmtid="{D5CDD505-2E9C-101B-9397-08002B2CF9AE}" pid="7" name="Member_Groups">
    <vt:lpwstr/>
  </property>
  <property fmtid="{D5CDD505-2E9C-101B-9397-08002B2CF9AE}" pid="8" name="LMS_Mappings">
    <vt:lpwstr/>
  </property>
  <property fmtid="{D5CDD505-2E9C-101B-9397-08002B2CF9AE}" pid="9" name="Owner">
    <vt:lpwstr/>
  </property>
  <property fmtid="{D5CDD505-2E9C-101B-9397-08002B2CF9AE}" pid="10" name="Leaders">
    <vt:lpwstr/>
  </property>
  <property fmtid="{D5CDD505-2E9C-101B-9397-08002B2CF9AE}" pid="11" name="Has_Leaders_Only_SectionGroup">
    <vt:lpwstr/>
  </property>
  <property fmtid="{D5CDD505-2E9C-101B-9397-08002B2CF9AE}" pid="12" name="DefaultSectionNames">
    <vt:lpwstr/>
  </property>
  <property fmtid="{D5CDD505-2E9C-101B-9397-08002B2CF9AE}" pid="13" name="Is_Collaboration_Space_Locked">
    <vt:lpwstr/>
  </property>
  <property fmtid="{D5CDD505-2E9C-101B-9397-08002B2CF9AE}" pid="14" name="CultureName">
    <vt:lpwstr/>
  </property>
  <property fmtid="{D5CDD505-2E9C-101B-9397-08002B2CF9AE}" pid="15" name="Distribution_Groups">
    <vt:lpwstr/>
  </property>
  <property fmtid="{D5CDD505-2E9C-101B-9397-08002B2CF9AE}" pid="16" name="Templates">
    <vt:lpwstr/>
  </property>
  <property fmtid="{D5CDD505-2E9C-101B-9397-08002B2CF9AE}" pid="17" name="Invited_Teachers">
    <vt:lpwstr/>
  </property>
  <property fmtid="{D5CDD505-2E9C-101B-9397-08002B2CF9AE}" pid="18" name="Invited_Students">
    <vt:lpwstr/>
  </property>
  <property fmtid="{D5CDD505-2E9C-101B-9397-08002B2CF9AE}" pid="19" name="IsNotebookLocked">
    <vt:lpwstr/>
  </property>
  <property fmtid="{D5CDD505-2E9C-101B-9397-08002B2CF9AE}" pid="20" name="Students">
    <vt:lpwstr/>
  </property>
  <property fmtid="{D5CDD505-2E9C-101B-9397-08002B2CF9AE}" pid="21" name="Student_Groups">
    <vt:lpwstr/>
  </property>
  <property fmtid="{D5CDD505-2E9C-101B-9397-08002B2CF9AE}" pid="22" name="Math_Settings">
    <vt:lpwstr/>
  </property>
  <property fmtid="{D5CDD505-2E9C-101B-9397-08002B2CF9AE}" pid="23" name="Invited_Members">
    <vt:lpwstr/>
  </property>
  <property fmtid="{D5CDD505-2E9C-101B-9397-08002B2CF9AE}" pid="24" name="AppVersion">
    <vt:lpwstr/>
  </property>
  <property fmtid="{D5CDD505-2E9C-101B-9397-08002B2CF9AE}" pid="25" name="TeamsChannelId">
    <vt:lpwstr/>
  </property>
  <property fmtid="{D5CDD505-2E9C-101B-9397-08002B2CF9AE}" pid="26" name="Invited_Leaders">
    <vt:lpwstr/>
  </property>
  <property fmtid="{D5CDD505-2E9C-101B-9397-08002B2CF9AE}" pid="27" name="Self_Registration_Enabled">
    <vt:lpwstr/>
  </property>
  <property fmtid="{D5CDD505-2E9C-101B-9397-08002B2CF9AE}" pid="28" name="Has_Teacher_Only_SectionGroup">
    <vt:lpwstr/>
  </property>
</Properties>
</file>