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F_1C7C4DA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71" r:id="rId9"/>
    <p:sldId id="278" r:id="rId10"/>
    <p:sldId id="279" r:id="rId11"/>
    <p:sldId id="272" r:id="rId12"/>
    <p:sldId id="273" r:id="rId13"/>
    <p:sldId id="274" r:id="rId14"/>
    <p:sldId id="275" r:id="rId15"/>
    <p:sldId id="276" r:id="rId16"/>
    <p:sldId id="283" r:id="rId17"/>
    <p:sldId id="284" r:id="rId18"/>
    <p:sldId id="285" r:id="rId19"/>
    <p:sldId id="286" r:id="rId20"/>
    <p:sldId id="287" r:id="rId21"/>
    <p:sldId id="304" r:id="rId22"/>
    <p:sldId id="281" r:id="rId23"/>
    <p:sldId id="282" r:id="rId24"/>
    <p:sldId id="289" r:id="rId25"/>
    <p:sldId id="290" r:id="rId26"/>
    <p:sldId id="292" r:id="rId27"/>
    <p:sldId id="293" r:id="rId28"/>
    <p:sldId id="295" r:id="rId29"/>
    <p:sldId id="296" r:id="rId30"/>
    <p:sldId id="288" r:id="rId31"/>
    <p:sldId id="297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92691-60C8-8B8C-C0EC-38635D5B8ABC}" name="Guilherme Souza dos Santos" initials="GS" userId="S::guilhermesouza@furb.br::16e5b0a6-5ae3-4ccf-b185-9578113561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6" autoAdjust="0"/>
    <p:restoredTop sz="94610"/>
  </p:normalViewPr>
  <p:slideViewPr>
    <p:cSldViewPr>
      <p:cViewPr varScale="1">
        <p:scale>
          <a:sx n="111" d="100"/>
          <a:sy n="111" d="100"/>
        </p:scale>
        <p:origin x="11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F_1C7C4D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0455C9-3938-4013-96E2-A5E7DF353AA7}" authorId="{B9392691-60C8-8B8C-C0EC-38635D5B8ABC}" created="2024-12-09T12:51:25.714">
    <pc:sldMkLst xmlns:pc="http://schemas.microsoft.com/office/powerpoint/2013/main/command">
      <pc:docMk/>
      <pc:sldMk cId="477908398" sldId="271"/>
    </pc:sldMkLst>
    <p188:txBody>
      <a:bodyPr/>
      <a:lstStyle/>
      <a:p>
        <a:r>
          <a:rPr lang="pt-BR"/>
          <a:t>📚 Conceito: Representação formal de conceitos e suas relações dentro de um domínio específico.
🔍 Propósito: Facilitar a padronização, interoperabilidade e recuperação de informações nos acervos digitais.
📊 Benefícios:
Organização clara e consistente dos dados.
Interoperabilidade entre sistemas digitais.
Navegação mais intuitiva e contextualizada.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1C7C4DAE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Aluno(a):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F727-63B3-FE56-38FA-E662980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Gamificação 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79C19-6FB9-58E4-C627-44AEDB0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40"/>
            <a:ext cx="8507288" cy="46805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Papel da gamificação</a:t>
            </a:r>
          </a:p>
          <a:p>
            <a:pPr lvl="1"/>
            <a:r>
              <a:rPr lang="pt-BR" dirty="0"/>
              <a:t>uso de características de jogos para motivar e engajar</a:t>
            </a:r>
          </a:p>
          <a:p>
            <a:pPr lvl="1"/>
            <a:endParaRPr lang="pt-BR" sz="1400" dirty="0"/>
          </a:p>
          <a:p>
            <a:r>
              <a:rPr lang="pt-BR" dirty="0"/>
              <a:t>Jogos educativos</a:t>
            </a:r>
          </a:p>
          <a:p>
            <a:pPr lvl="1"/>
            <a:r>
              <a:rPr lang="pt-BR" dirty="0"/>
              <a:t>perguntas e respostas sobre peças do acervo</a:t>
            </a:r>
          </a:p>
          <a:p>
            <a:pPr lvl="1"/>
            <a:r>
              <a:rPr lang="pt-BR" dirty="0"/>
              <a:t>caça às peças: exploração interativa e dinâmica</a:t>
            </a:r>
          </a:p>
          <a:p>
            <a:pPr lvl="1"/>
            <a:endParaRPr lang="pt-BR" sz="1400" dirty="0"/>
          </a:p>
          <a:p>
            <a:r>
              <a:rPr lang="pt-BR" dirty="0"/>
              <a:t>Benefícios da gamificação</a:t>
            </a:r>
          </a:p>
          <a:p>
            <a:pPr lvl="1"/>
            <a:r>
              <a:rPr lang="pt-BR" dirty="0"/>
              <a:t>aumento do engajamento do aplicativo</a:t>
            </a:r>
          </a:p>
          <a:p>
            <a:pPr lvl="1"/>
            <a:r>
              <a:rPr lang="pt-BR" dirty="0"/>
              <a:t>aprendizado mais prático</a:t>
            </a:r>
          </a:p>
          <a:p>
            <a:pPr lvl="1"/>
            <a:endParaRPr lang="pt-BR" sz="1500" dirty="0"/>
          </a:p>
          <a:p>
            <a:r>
              <a:rPr lang="pt-BR" dirty="0"/>
              <a:t>Impacto no usuário</a:t>
            </a:r>
          </a:p>
          <a:p>
            <a:pPr lvl="1"/>
            <a:r>
              <a:rPr lang="pt-BR" dirty="0"/>
              <a:t>aprendizado que vai além do entretenimento</a:t>
            </a:r>
          </a:p>
          <a:p>
            <a:pPr lvl="1"/>
            <a:r>
              <a:rPr lang="pt-BR" dirty="0"/>
              <a:t>enriquecimento da experiência educacional e cultural</a:t>
            </a:r>
          </a:p>
        </p:txBody>
      </p:sp>
    </p:spTree>
    <p:extLst>
      <p:ext uri="{BB962C8B-B14F-4D97-AF65-F5344CB8AC3E}">
        <p14:creationId xmlns:p14="http://schemas.microsoft.com/office/powerpoint/2010/main" val="57608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CA50-0BD8-4760-39AA-6117B3A4F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3D9BB-BCC9-1BD8-87DA-ADA0FF98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Revisão da Literatura e Trabalhos Correlatos</a:t>
            </a:r>
          </a:p>
        </p:txBody>
      </p:sp>
    </p:spTree>
    <p:extLst>
      <p:ext uri="{BB962C8B-B14F-4D97-AF65-F5344CB8AC3E}">
        <p14:creationId xmlns:p14="http://schemas.microsoft.com/office/powerpoint/2010/main" val="187518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1EFE8-1692-48DF-4138-FE86F207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977153-1DD1-FB8B-991E-EE34C842061C}"/>
              </a:ext>
            </a:extLst>
          </p:cNvPr>
          <p:cNvSpPr/>
          <p:nvPr/>
        </p:nvSpPr>
        <p:spPr>
          <a:xfrm>
            <a:off x="-1" y="1954669"/>
            <a:ext cx="9252521" cy="443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60EB-40D8-9FD6-6249-D925A38E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da Literatura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9B5D-3738-6E8E-F506-15127055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Sistemática e Tradicional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Casarin </a:t>
            </a:r>
            <a:r>
              <a:rPr lang="pt-B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(2020)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9C729AA-BA80-0EC8-0ED7-E70D0E26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8730"/>
              </p:ext>
            </p:extLst>
          </p:nvPr>
        </p:nvGraphicFramePr>
        <p:xfrm>
          <a:off x="14808" y="1988840"/>
          <a:ext cx="9129191" cy="4329606"/>
        </p:xfrm>
        <a:graphic>
          <a:graphicData uri="http://schemas.openxmlformats.org/drawingml/2006/table">
            <a:tbl>
              <a:tblPr firstRow="1" firstCol="1" bandRow="1"/>
              <a:tblGrid>
                <a:gridCol w="740768">
                  <a:extLst>
                    <a:ext uri="{9D8B030D-6E8A-4147-A177-3AD203B41FA5}">
                      <a16:colId xmlns:a16="http://schemas.microsoft.com/office/drawing/2014/main" val="424373743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3415240464"/>
                    </a:ext>
                  </a:extLst>
                </a:gridCol>
                <a:gridCol w="899591">
                  <a:extLst>
                    <a:ext uri="{9D8B030D-6E8A-4147-A177-3AD203B41FA5}">
                      <a16:colId xmlns:a16="http://schemas.microsoft.com/office/drawing/2014/main" val="2875554305"/>
                    </a:ext>
                  </a:extLst>
                </a:gridCol>
              </a:tblGrid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Critério de Inclusão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Peso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08064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Trabalhos que utilizam ontologias como Dublin Core ou CIDOC-CRM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0774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Soluções relacionadas ao design de interfaces amigáveis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349636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CI3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Estudos sobre preservação digital em museus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63312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CI4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Publicações realizadas entre 2008 e 2024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94215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CI5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Implementações práticas em sistemas de acervos digitais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9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8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2252-F039-D3E6-B4E9-C0E5052D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7FA92-1494-9029-8AC6-97C6373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da Literatura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DED3F-5AF2-27B2-0988-2DD984B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Sistemática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("acervos digitais" AND "design de interfaces")</a:t>
            </a:r>
          </a:p>
          <a:p>
            <a:pPr lvl="2"/>
            <a:r>
              <a:rPr lang="pt-BR" dirty="0"/>
              <a:t>("realidade virtual" AND "patrimônio cultural“)</a:t>
            </a:r>
          </a:p>
        </p:txBody>
      </p:sp>
    </p:spTree>
    <p:extLst>
      <p:ext uri="{BB962C8B-B14F-4D97-AF65-F5344CB8AC3E}">
        <p14:creationId xmlns:p14="http://schemas.microsoft.com/office/powerpoint/2010/main" val="36394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E828F-FD58-EAE3-9ECE-BB54C21E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4282-9A68-9C77-A93A-ADD3367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Revisão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CDFE-97A6-DF48-6D15-C4027AF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Tradicional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2"/>
            <a:r>
              <a:rPr lang="pt-BR" dirty="0"/>
              <a:t>SciELO</a:t>
            </a:r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("preservação digital" AND "museus")</a:t>
            </a:r>
          </a:p>
          <a:p>
            <a:pPr lvl="2"/>
            <a:r>
              <a:rPr lang="pt-BR" dirty="0"/>
              <a:t>("CIDOC-CRM" OR "Dublin Core")</a:t>
            </a:r>
          </a:p>
          <a:p>
            <a:pPr lvl="2"/>
            <a:r>
              <a:rPr lang="pt-BR" dirty="0"/>
              <a:t>(“museu virtual" AND “educação")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46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A90B-AE33-3905-9AB5-CFB2DBD4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EB79C91-C32B-2DAD-7737-205E808E3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94463"/>
              </p:ext>
            </p:extLst>
          </p:nvPr>
        </p:nvGraphicFramePr>
        <p:xfrm>
          <a:off x="0" y="1196752"/>
          <a:ext cx="9143999" cy="4391646"/>
        </p:xfrm>
        <a:graphic>
          <a:graphicData uri="http://schemas.openxmlformats.org/drawingml/2006/table">
            <a:tbl>
              <a:tblPr firstRow="1" firstCol="1" bandRow="1"/>
              <a:tblGrid>
                <a:gridCol w="2654972">
                  <a:extLst>
                    <a:ext uri="{9D8B030D-6E8A-4147-A177-3AD203B41FA5}">
                      <a16:colId xmlns:a16="http://schemas.microsoft.com/office/drawing/2014/main" val="371534219"/>
                    </a:ext>
                  </a:extLst>
                </a:gridCol>
                <a:gridCol w="1887958">
                  <a:extLst>
                    <a:ext uri="{9D8B030D-6E8A-4147-A177-3AD203B41FA5}">
                      <a16:colId xmlns:a16="http://schemas.microsoft.com/office/drawing/2014/main" val="1568152298"/>
                    </a:ext>
                  </a:extLst>
                </a:gridCol>
                <a:gridCol w="1930795">
                  <a:extLst>
                    <a:ext uri="{9D8B030D-6E8A-4147-A177-3AD203B41FA5}">
                      <a16:colId xmlns:a16="http://schemas.microsoft.com/office/drawing/2014/main" val="3938443094"/>
                    </a:ext>
                  </a:extLst>
                </a:gridCol>
                <a:gridCol w="1626667">
                  <a:extLst>
                    <a:ext uri="{9D8B030D-6E8A-4147-A177-3AD203B41FA5}">
                      <a16:colId xmlns:a16="http://schemas.microsoft.com/office/drawing/2014/main" val="1098096639"/>
                    </a:ext>
                  </a:extLst>
                </a:gridCol>
                <a:gridCol w="1043607">
                  <a:extLst>
                    <a:ext uri="{9D8B030D-6E8A-4147-A177-3AD203B41FA5}">
                      <a16:colId xmlns:a16="http://schemas.microsoft.com/office/drawing/2014/main" val="3011234232"/>
                    </a:ext>
                  </a:extLst>
                </a:gridCol>
              </a:tblGrid>
              <a:tr h="5489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Assunto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Filtro (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Busca)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Referência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Pontuação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79533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Design de interfaces para acervos digitais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"acervos digitais" AND "design de interfaces"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Souza e Silva (2023)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105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digital em redes cooperativas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"preservação digital" AND "museus"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Rodrigues </a:t>
                      </a:r>
                      <a:r>
                        <a:rPr lang="pt-BR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(2014)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124288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realidade virtual em exposições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"realidade virtual" AND "patrimônio cultural"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(2018)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1616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Metadados padronizados para acervos culturais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"CIDOC-CRM" AND "organização de acervos"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Hanashi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(2021)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15692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Tecnologias educacionais para museus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"museu virtual" AND "educação"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Barbosa (2020)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96454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AC4955F-0BCA-0CD2-D96C-C916054EFE4D}"/>
              </a:ext>
            </a:extLst>
          </p:cNvPr>
          <p:cNvSpPr txBox="1"/>
          <p:nvPr/>
        </p:nvSpPr>
        <p:spPr>
          <a:xfrm>
            <a:off x="179512" y="55883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Tipo RL</a:t>
            </a:r>
          </a:p>
        </p:txBody>
      </p:sp>
    </p:spTree>
    <p:extLst>
      <p:ext uri="{BB962C8B-B14F-4D97-AF65-F5344CB8AC3E}">
        <p14:creationId xmlns:p14="http://schemas.microsoft.com/office/powerpoint/2010/main" val="31491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AFB-1872-4397-5CF2-7151793C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27B18-DBC9-ADCB-0732-0F35DA19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06321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ED57-0523-E672-4564-86F0667D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B1FA-2B4E-1005-3E90-490C3A7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Técnicas e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07BF3-D933-B256-C5F8-399387C0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80520"/>
          </a:xfrm>
        </p:spPr>
        <p:txBody>
          <a:bodyPr>
            <a:normAutofit/>
          </a:bodyPr>
          <a:lstStyle/>
          <a:p>
            <a:r>
              <a:rPr lang="pt-BR" dirty="0"/>
              <a:t>Levantamento de informações</a:t>
            </a:r>
          </a:p>
          <a:p>
            <a:pPr lvl="1"/>
            <a:r>
              <a:rPr lang="pt-BR" sz="2400" dirty="0"/>
              <a:t>entrevistas informais</a:t>
            </a:r>
          </a:p>
          <a:p>
            <a:pPr lvl="1"/>
            <a:r>
              <a:rPr lang="pt-BR" sz="2400" dirty="0"/>
              <a:t>pesquisas documentais em acervos físicos e digitais</a:t>
            </a:r>
          </a:p>
          <a:p>
            <a:pPr marL="457200" lvl="1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Especificação</a:t>
            </a:r>
          </a:p>
          <a:p>
            <a:pPr lvl="1"/>
            <a:r>
              <a:rPr lang="pt-BR" sz="2400" dirty="0"/>
              <a:t>UML</a:t>
            </a:r>
          </a:p>
          <a:p>
            <a:pPr marL="457200" lvl="1" indent="0">
              <a:buNone/>
            </a:pPr>
            <a:endParaRPr lang="pt-BR" sz="1200" dirty="0"/>
          </a:p>
          <a:p>
            <a:r>
              <a:rPr lang="pt-BR" dirty="0"/>
              <a:t>Implementação</a:t>
            </a:r>
          </a:p>
          <a:p>
            <a:pPr marL="0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84558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5FE6-6B6E-41EE-C62B-FD751292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A992E97-6868-A105-00BF-EFB5EA39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8615"/>
              </p:ext>
            </p:extLst>
          </p:nvPr>
        </p:nvGraphicFramePr>
        <p:xfrm>
          <a:off x="0" y="116632"/>
          <a:ext cx="9144000" cy="6552735"/>
        </p:xfrm>
        <a:graphic>
          <a:graphicData uri="http://schemas.openxmlformats.org/drawingml/2006/table">
            <a:tbl>
              <a:tblPr firstRow="1" firstCol="1" bandRow="1"/>
              <a:tblGrid>
                <a:gridCol w="1127342">
                  <a:extLst>
                    <a:ext uri="{9D8B030D-6E8A-4147-A177-3AD203B41FA5}">
                      <a16:colId xmlns:a16="http://schemas.microsoft.com/office/drawing/2014/main" val="3833252230"/>
                    </a:ext>
                  </a:extLst>
                </a:gridCol>
                <a:gridCol w="8016658">
                  <a:extLst>
                    <a:ext uri="{9D8B030D-6E8A-4147-A177-3AD203B41FA5}">
                      <a16:colId xmlns:a16="http://schemas.microsoft.com/office/drawing/2014/main" val="4060945976"/>
                    </a:ext>
                  </a:extLst>
                </a:gridCol>
              </a:tblGrid>
              <a:tr h="28490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Descrição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62120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Permitir que os usuários naveguem entre categorias de peças do acervo, listando itens organizados por temas ou datas.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36874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Disponibilizar informações detalhadas sobre cada peça, incluindo nome, fabricante, ano, descrição e curiosidades.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823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Oferecer uma funcionalidade de busca por palavras-chave para localizar peças específicas no acervo.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050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Exibir uma linha do tempo interativa que organize as peças de acordo com seu contexto histórico.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997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RF05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Fornecer uma funcionalidade de leitura de QRCodes anexados às peças físicas da exposição para acessar informações digitais.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1632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Incluir um módulo de jogos interativos (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quizzes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 como perguntas e respostas ou desafios com base no acervo exibido.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332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aplicativo deve carregar telas em até 2 segundos, garantindo uma experiência de navegação fluida.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4603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interface deve seguir diretrizes de design amigável e responsivo, adaptando-se a diferentes tamanhos de tela.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0669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escalável, permitindo a adição de novas peças, categorias e funcionalidades sem comprometer o desempenho.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2646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Garantir que as funcionalidades principais sejam acessíveis para usuários com pouca familiaridade tecnológica.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557879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capaz de funcionar em condições adversas, como baixa iluminação para leitura de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QRCodes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6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A46-DE19-442D-C4AE-1267C740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88954-FFD7-8351-B713-BE5463C7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80" y="1196752"/>
            <a:ext cx="1728192" cy="720080"/>
          </a:xfrm>
        </p:spPr>
        <p:txBody>
          <a:bodyPr wrap="square" anchor="ctr">
            <a:normAutofit fontScale="90000"/>
          </a:bodyPr>
          <a:lstStyle/>
          <a:p>
            <a:r>
              <a:rPr lang="pt-BR" sz="2800" dirty="0"/>
              <a:t>Diagrama UC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4C8010-572A-C385-2531-337BE784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84492"/>
            <a:ext cx="6624736" cy="6708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634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Revisão da literatura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Análise e discussão dos resultados</a:t>
            </a:r>
          </a:p>
          <a:p>
            <a:r>
              <a:rPr lang="pt-BR" dirty="0"/>
              <a:t>Conclusões e sugestões</a:t>
            </a:r>
          </a:p>
          <a:p>
            <a:r>
              <a:rPr lang="pt-BR" dirty="0"/>
              <a:t>Demonstração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104B2-2B2F-E6FB-D33E-4EEAF8BE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5F75C8-2F73-A4E6-88DE-5A615DD6813D}"/>
              </a:ext>
            </a:extLst>
          </p:cNvPr>
          <p:cNvSpPr/>
          <p:nvPr/>
        </p:nvSpPr>
        <p:spPr>
          <a:xfrm>
            <a:off x="-106732" y="788140"/>
            <a:ext cx="9359252" cy="537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023AA-7E04-7292-EF63-5C6D27B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160906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2800" dirty="0"/>
              <a:t>Diagrama de Navegação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B470FD-0128-D0C4-1366-D4A218B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1"/>
            <a:ext cx="9035735" cy="5161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323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4375-D819-CF06-C3D7-0DA2224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3200" dirty="0"/>
              <a:t>Ferramentas e 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20F74-C374-4AAE-098D-C433A373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980728"/>
            <a:ext cx="2808312" cy="360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 dirty="0" err="1"/>
              <a:t>Backend</a:t>
            </a:r>
            <a:r>
              <a:rPr lang="pt-BR" sz="2000" dirty="0"/>
              <a:t>: </a:t>
            </a:r>
            <a:r>
              <a:rPr lang="pt-BR" sz="2000" dirty="0" err="1"/>
              <a:t>Firebase</a:t>
            </a:r>
            <a:endParaRPr lang="pt-BR" sz="2000" dirty="0"/>
          </a:p>
        </p:txBody>
      </p:sp>
      <p:pic>
        <p:nvPicPr>
          <p:cNvPr id="4" name="Picture 2" descr="Firebase | Google Cloud Platform Diagram Template">
            <a:extLst>
              <a:ext uri="{FF2B5EF4-FFF2-40B4-BE49-F238E27FC236}">
                <a16:creationId xmlns:a16="http://schemas.microsoft.com/office/drawing/2014/main" id="{F1E445EF-B342-D79B-12D0-720B57F2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55" y="1340768"/>
            <a:ext cx="7816141" cy="5441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28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5" y="332656"/>
            <a:ext cx="8784976" cy="1143000"/>
          </a:xfrm>
        </p:spPr>
        <p:txBody>
          <a:bodyPr/>
          <a:lstStyle/>
          <a:p>
            <a:r>
              <a:rPr lang="pt-BR" sz="3200" dirty="0"/>
              <a:t>Gerenciamento de Dados: </a:t>
            </a:r>
            <a:r>
              <a:rPr lang="pt-BR" sz="3200" dirty="0" err="1"/>
              <a:t>Firestore</a:t>
            </a: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6B4567-B390-BD43-FF0A-207450A4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" y="1720269"/>
            <a:ext cx="9144734" cy="37249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98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260648"/>
            <a:ext cx="8784976" cy="1143000"/>
          </a:xfrm>
        </p:spPr>
        <p:txBody>
          <a:bodyPr/>
          <a:lstStyle/>
          <a:p>
            <a:r>
              <a:rPr lang="pt-BR" sz="3600" dirty="0"/>
              <a:t>Esquema de Tecnologias</a:t>
            </a:r>
          </a:p>
        </p:txBody>
      </p:sp>
      <p:pic>
        <p:nvPicPr>
          <p:cNvPr id="5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D8E6853B-12C1-564B-14BB-F3F00F5B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8760"/>
            <a:ext cx="9144000" cy="47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CC2F-A6B4-BA17-9127-E835F1B5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BB8A-34C5-EE4A-ABB9-061B54FA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Análise e discussão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0B20B-3D58-D3FB-6F1E-A6476369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prática e focada no usuário final </a:t>
            </a:r>
          </a:p>
          <a:p>
            <a:r>
              <a:rPr lang="pt-BR" dirty="0"/>
              <a:t>Aplicação de um questionário com 3 seções</a:t>
            </a:r>
          </a:p>
          <a:p>
            <a:pPr lvl="1"/>
            <a:r>
              <a:rPr lang="pt-BR" dirty="0"/>
              <a:t>11 usuários</a:t>
            </a:r>
          </a:p>
          <a:p>
            <a:pPr lvl="1"/>
            <a:r>
              <a:rPr lang="pt-BR" dirty="0"/>
              <a:t>questões objetivas e de múltipla escolha</a:t>
            </a:r>
          </a:p>
          <a:p>
            <a:pPr lvl="1"/>
            <a:r>
              <a:rPr lang="pt-BR" dirty="0"/>
              <a:t>questões abertas para opiniões qualitativas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Variáveis analisadas: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faixa etária e perfil educacional dos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usabilidade e clareza das telas </a:t>
            </a:r>
          </a:p>
          <a:p>
            <a:pPr lvl="1" indent="-342900">
              <a:buFontTx/>
              <a:buChar char="•"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nível de satisfação geral e recomendações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29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3557-A442-83BF-DABD-5DF7444A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CC3-8EC2-5546-8254-4CDBFA8E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4" y="-155511"/>
            <a:ext cx="8229600" cy="1143000"/>
          </a:xfrm>
        </p:spPr>
        <p:txBody>
          <a:bodyPr/>
          <a:lstStyle/>
          <a:p>
            <a:r>
              <a:rPr lang="pt-BR" sz="2400" dirty="0"/>
              <a:t>Parte 1: Perfil e identificação dos usuários</a:t>
            </a:r>
          </a:p>
        </p:txBody>
      </p:sp>
      <p:pic>
        <p:nvPicPr>
          <p:cNvPr id="2054" name="Picture 6" descr="Gráfico de respostas do Formulários Google. Título da pergunta: Você já visitou algum museu que tivesse um aplicativo para auxiliar a visitação?. Número de respostas: 12 respostas.">
            <a:extLst>
              <a:ext uri="{FF2B5EF4-FFF2-40B4-BE49-F238E27FC236}">
                <a16:creationId xmlns:a16="http://schemas.microsoft.com/office/drawing/2014/main" id="{F65F5D5E-2815-9F4A-D6C1-B6D3D1EE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5004048" cy="21058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respostas do Formulários Google. Título da pergunta: Qual é o seu nível de formação?. Número de respostas: 12 respostas.">
            <a:extLst>
              <a:ext uri="{FF2B5EF4-FFF2-40B4-BE49-F238E27FC236}">
                <a16:creationId xmlns:a16="http://schemas.microsoft.com/office/drawing/2014/main" id="{EC1AD8FA-DD20-5651-FE77-942B8D63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48" y="3926386"/>
            <a:ext cx="5304352" cy="223224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áfico de respostas do Formulários Google. Título da pergunta: Idade:. Número de respostas: 12 respostas.">
            <a:extLst>
              <a:ext uri="{FF2B5EF4-FFF2-40B4-BE49-F238E27FC236}">
                <a16:creationId xmlns:a16="http://schemas.microsoft.com/office/drawing/2014/main" id="{F9D5CB36-DE67-987A-7DA9-EA2F59FF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99" y="699366"/>
            <a:ext cx="4961901" cy="23586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6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78DB5-962F-D21D-E52E-0F0EE4FC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C1BC-BE29-18C9-F251-8F3CE4F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2: Feedback sobre a usabilidade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448C0-0450-58E8-DFB3-4C24F8F1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Usabilidade e clareza das telas:</a:t>
            </a:r>
          </a:p>
          <a:p>
            <a:pPr marL="0" indent="0">
              <a:buNone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</a:t>
            </a:r>
            <a:r>
              <a:rPr lang="pt-BR" sz="2200" dirty="0"/>
              <a:t> aprovaram a </a:t>
            </a:r>
            <a:r>
              <a:rPr lang="pt-BR" sz="2200" b="1" dirty="0"/>
              <a:t>clareza</a:t>
            </a:r>
            <a:r>
              <a:rPr lang="pt-BR" sz="2200" dirty="0"/>
              <a:t> e o </a:t>
            </a:r>
            <a:r>
              <a:rPr lang="pt-BR" sz="2200" b="1" dirty="0"/>
              <a:t>objetivo</a:t>
            </a:r>
            <a:r>
              <a:rPr lang="pt-BR" sz="2200" dirty="0"/>
              <a:t> da tela inicial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consideraram a tela de categorias clara e </a:t>
            </a:r>
            <a:r>
              <a:rPr lang="pt-BR" sz="2200" b="1" dirty="0"/>
              <a:t>organizada</a:t>
            </a:r>
          </a:p>
          <a:p>
            <a:pPr marL="319088" lvl="1" indent="0">
              <a:buNone/>
              <a:defRPr/>
            </a:pPr>
            <a:endParaRPr lang="pt-BR" sz="1000" b="1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linha do tempo como útil e bem visualizada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 apresentação visual</a:t>
            </a:r>
            <a:r>
              <a:rPr lang="pt-BR" sz="2200" dirty="0"/>
              <a:t> do aplicativo é satisfatória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23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A46CB-5457-7B79-43F6-23EDD4B55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A7F4-213F-3870-872F-42760AA5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3: Avaliação dos jogos e considerações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19897-F018-AD05-FF8D-1C55764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80520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pt-BR" sz="2400" b="1" dirty="0"/>
              <a:t>Caça às peças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/>
              <a:t>100% </a:t>
            </a:r>
            <a:r>
              <a:rPr lang="pt-BR" sz="2400" dirty="0"/>
              <a:t>interação foi </a:t>
            </a:r>
            <a:r>
              <a:rPr lang="pt-BR" sz="2400" b="1" dirty="0"/>
              <a:t>fácil</a:t>
            </a:r>
            <a:r>
              <a:rPr lang="pt-BR" sz="2400" dirty="0"/>
              <a:t> e </a:t>
            </a:r>
            <a:r>
              <a:rPr lang="pt-BR" sz="2400" b="1" dirty="0"/>
              <a:t>intuitiva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 err="1"/>
              <a:t>QRCodes</a:t>
            </a:r>
            <a:r>
              <a:rPr lang="pt-BR" sz="2400" dirty="0"/>
              <a:t> experiência prática e imersiva</a:t>
            </a:r>
          </a:p>
          <a:p>
            <a:pPr marL="400050" lvl="1" indent="0">
              <a:buNone/>
              <a:defRPr/>
            </a:pPr>
            <a:endParaRPr lang="pt-BR" sz="2400" b="1" dirty="0"/>
          </a:p>
          <a:p>
            <a:pPr marL="400050" lvl="1" indent="0">
              <a:buNone/>
              <a:defRPr/>
            </a:pPr>
            <a:r>
              <a:rPr lang="pt-BR" sz="2400" b="1" dirty="0"/>
              <a:t>Quiz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b="1" dirty="0">
                <a:solidFill>
                  <a:srgbClr val="000000"/>
                </a:solidFill>
                <a:latin typeface="Arial"/>
              </a:rPr>
              <a:t>100%</a:t>
            </a:r>
            <a:r>
              <a:rPr lang="pt-BR" sz="2400" dirty="0">
                <a:solidFill>
                  <a:srgbClr val="000000"/>
                </a:solidFill>
                <a:latin typeface="Arial"/>
              </a:rPr>
              <a:t> perguntas claras e </a:t>
            </a:r>
            <a:r>
              <a:rPr lang="pt-BR" sz="2400" b="1" dirty="0">
                <a:solidFill>
                  <a:srgbClr val="000000"/>
                </a:solidFill>
                <a:latin typeface="Arial"/>
              </a:rPr>
              <a:t>relevantes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dirty="0"/>
              <a:t>P</a:t>
            </a:r>
            <a:r>
              <a:rPr lang="pt-BR" sz="2400" b="1" dirty="0"/>
              <a:t>erguntas dinâmicas </a:t>
            </a:r>
            <a:r>
              <a:rPr lang="pt-BR" sz="2400" dirty="0"/>
              <a:t>foi bem avaliado pelos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82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A59E-BBF1-A553-3989-BF70D5AF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 de respostas do Formulários Google. Título da pergunta: Você recomendaria o RetroTech para outras pessoas?&#10;. Número de respostas: 12 respostas.">
            <a:extLst>
              <a:ext uri="{FF2B5EF4-FFF2-40B4-BE49-F238E27FC236}">
                <a16:creationId xmlns:a16="http://schemas.microsoft.com/office/drawing/2014/main" id="{1BB8146D-76C8-504C-8A97-9F679BBB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2" b="-1"/>
          <a:stretch/>
        </p:blipFill>
        <p:spPr bwMode="auto">
          <a:xfrm>
            <a:off x="457200" y="764704"/>
            <a:ext cx="8229600" cy="46805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42916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CEA8-A8BF-A934-5E41-00F605223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EFF2BC9-8D81-A458-B1CE-A9A9FBDDEC99}"/>
              </a:ext>
            </a:extLst>
          </p:cNvPr>
          <p:cNvSpPr/>
          <p:nvPr/>
        </p:nvSpPr>
        <p:spPr>
          <a:xfrm>
            <a:off x="-108520" y="1052736"/>
            <a:ext cx="936104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5AC93-5FCB-19F4-5096-3665D1FC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Correlação dos trabalhos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B406EBC-A3E1-110C-9392-16658072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7645"/>
              </p:ext>
            </p:extLst>
          </p:nvPr>
        </p:nvGraphicFramePr>
        <p:xfrm>
          <a:off x="0" y="1124744"/>
          <a:ext cx="9144000" cy="5400598"/>
        </p:xfrm>
        <a:graphic>
          <a:graphicData uri="http://schemas.openxmlformats.org/drawingml/2006/table">
            <a:tbl>
              <a:tblPr firstRow="1" firstCol="1" bandRow="1"/>
              <a:tblGrid>
                <a:gridCol w="3419872">
                  <a:extLst>
                    <a:ext uri="{9D8B030D-6E8A-4147-A177-3AD203B41FA5}">
                      <a16:colId xmlns:a16="http://schemas.microsoft.com/office/drawing/2014/main" val="33912179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7352347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52975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14144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53948434"/>
                    </a:ext>
                  </a:extLst>
                </a:gridCol>
                <a:gridCol w="1115616">
                  <a:extLst>
                    <a:ext uri="{9D8B030D-6E8A-4147-A177-3AD203B41FA5}">
                      <a16:colId xmlns:a16="http://schemas.microsoft.com/office/drawing/2014/main" val="623206843"/>
                    </a:ext>
                  </a:extLst>
                </a:gridCol>
              </a:tblGrid>
              <a:tr h="953048">
                <a:tc>
                  <a:txBody>
                    <a:bodyPr/>
                    <a:lstStyle/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Correlatos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Características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(Souza e Silva, 2023)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(Rodrigues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2014)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(Barbosa, 2020)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pt-BR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2018)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RetroTech Showcase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57224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Digitalização de Acervos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42421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Navegação Intuitiva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65502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Ontologias (Dublin Core/CIDOC)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32533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Interatividade com Recursos Educativos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83962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747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Acessibilidade 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281468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e Valorização Cultural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4865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Feedback Visual ao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7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Motivação para o trabalho</a:t>
            </a:r>
          </a:p>
          <a:p>
            <a:r>
              <a:rPr lang="pt-BR" dirty="0"/>
              <a:t>Preservação do Patrimônio Tecnológico</a:t>
            </a:r>
          </a:p>
          <a:p>
            <a:r>
              <a:rPr lang="pt-BR" dirty="0"/>
              <a:t>Incentivo à Educação e ao Conhecimento</a:t>
            </a:r>
          </a:p>
          <a:p>
            <a:r>
              <a:rPr lang="pt-BR" dirty="0"/>
              <a:t>Tecnologias utilizadas</a:t>
            </a:r>
          </a:p>
          <a:p>
            <a:r>
              <a:rPr lang="pt-BR" dirty="0"/>
              <a:t>Desafios e resultados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FD28B-352C-D9D4-3C2D-DD34CFB7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BCBB0-91F7-C4B8-CD85-52800EC9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689940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AADD-6F49-081C-4057-805E228C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5148C-9F16-D66F-367B-C3F1B749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70B5C-A66C-1071-5FC3-3D04EF1F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126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386A-F7F2-58FC-C23E-76411139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20C-803A-A1EF-46B5-B6841A7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87E9F-E1F1-5804-7A9D-D0AA640E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Digitalizar peças reais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acervo físico do DSC/FURB, organizando-as em um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acervo virtual padronizado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Desenvolver uma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interativa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amigável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que permita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navegação intuitiva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exploração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detalhada do acervo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Incorporar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jogos educativos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(quiz) para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engajamento do público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ontologias</a:t>
            </a:r>
            <a:r>
              <a:rPr kumimoji="0" lang="pt-BR" sz="2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reconhecidas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(Dublin Core e CIDOC-CRM) para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padronização do acervo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214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4BB0-534E-06FD-AAFB-C846F8D8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E913E-97EA-D6D7-F3C7-45CBF75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Contribuições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46A73-9984-177F-F34D-5BA4024B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tecnológica</a:t>
            </a:r>
            <a:endParaRPr lang="pt-BR" dirty="0"/>
          </a:p>
          <a:p>
            <a:pPr lvl="2" indent="-342900">
              <a:defRPr/>
            </a:pPr>
            <a:r>
              <a:rPr lang="pt-BR" sz="2000" dirty="0"/>
              <a:t>aplicativo móvel</a:t>
            </a:r>
          </a:p>
          <a:p>
            <a:pPr lvl="2" indent="-342900">
              <a:defRPr/>
            </a:pPr>
            <a:r>
              <a:rPr lang="pt-BR" sz="2000" dirty="0"/>
              <a:t>digitalização do acervo físico</a:t>
            </a:r>
          </a:p>
          <a:p>
            <a:pPr lvl="2" indent="-342900">
              <a:defRPr/>
            </a:pPr>
            <a:r>
              <a:rPr lang="pt-BR" sz="2000" dirty="0"/>
              <a:t>Gamificação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Acadêmica</a:t>
            </a:r>
          </a:p>
          <a:p>
            <a:pPr lvl="2" indent="-342900">
              <a:defRPr/>
            </a:pPr>
            <a:r>
              <a:rPr lang="pt-BR" sz="2000" dirty="0"/>
              <a:t>aplicação prática de ontologias</a:t>
            </a:r>
          </a:p>
          <a:p>
            <a:pPr lvl="2" indent="-342900">
              <a:defRPr/>
            </a:pPr>
            <a:r>
              <a:rPr lang="pt-BR" sz="2000" dirty="0"/>
              <a:t>base metodológica</a:t>
            </a:r>
          </a:p>
          <a:p>
            <a:pPr lvl="2" indent="-342900">
              <a:defRPr/>
            </a:pPr>
            <a:r>
              <a:rPr lang="pt-BR" sz="2000" dirty="0"/>
              <a:t>princípios do HIG para design de interfaces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Social</a:t>
            </a:r>
          </a:p>
          <a:p>
            <a:pPr lvl="2" indent="-342900">
              <a:defRPr/>
            </a:pPr>
            <a:r>
              <a:rPr lang="pt-BR" sz="2000" dirty="0"/>
              <a:t>preservação e democratização do conhecimento</a:t>
            </a:r>
          </a:p>
          <a:p>
            <a:pPr lvl="2" indent="-342900">
              <a:defRPr/>
            </a:pPr>
            <a:r>
              <a:rPr lang="pt-BR" sz="2000" dirty="0"/>
              <a:t>engajamento de visitantes</a:t>
            </a:r>
          </a:p>
          <a:p>
            <a:pPr marL="800100" lvl="2" indent="0">
              <a:buNone/>
              <a:defRPr/>
            </a:pPr>
            <a:endParaRPr lang="pt-BR" sz="2000" dirty="0"/>
          </a:p>
          <a:p>
            <a:pPr lvl="1" indent="-342900">
              <a:buFontTx/>
              <a:buChar char="•"/>
              <a:defRPr/>
            </a:pPr>
            <a:endParaRPr lang="pt-BR" sz="2400" dirty="0"/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49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316D-5022-773E-2410-0D35DC6E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DE56-379C-1339-6140-F266334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A7885-F347-DA98-393C-89E3E0E8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373C09-4872-D161-CF5A-FE3F9F6E28EE}"/>
              </a:ext>
            </a:extLst>
          </p:cNvPr>
          <p:cNvSpPr txBox="1">
            <a:spLocks/>
          </p:cNvSpPr>
          <p:nvPr/>
        </p:nvSpPr>
        <p:spPr bwMode="auto">
          <a:xfrm>
            <a:off x="454103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buFontTx/>
              <a:buChar char="•"/>
              <a:defRPr/>
            </a:pPr>
            <a:r>
              <a:rPr lang="pt-BR" sz="2400" kern="0" dirty="0"/>
              <a:t>Leitura de QR Codes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Validação com 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Publicação do aplicativo na loja Play Store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Construção de um sistema com jogos interativos que fizessem sentido e funcionassem de forma fluida </a:t>
            </a:r>
          </a:p>
          <a:p>
            <a:pPr marL="457200" lvl="1" indent="0">
              <a:buFontTx/>
              <a:buNone/>
            </a:pPr>
            <a:endParaRPr lang="pt-BR" kern="0" dirty="0"/>
          </a:p>
          <a:p>
            <a:pPr marL="457200" lvl="1" indent="0">
              <a:buFontTx/>
              <a:buNone/>
            </a:pP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94295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F934-3B8B-A351-BFFB-F13708F8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6E1AF-76CB-1CA4-C889-4788CD20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043FD-82B9-BCB2-2D4F-75E7B712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Expandir o número de peças digitalizadas 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Adicionar recursos de Realidade Aumentada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Criar novos desafios, competições e sistema de pontuação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Incluir opção de acessibilidade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086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C9C9-70D6-FE83-7ECF-40AC953D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B432-6A81-324D-5A49-48276168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306488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8501-C53B-B4C8-0F13-68F176B0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E1F7-094E-8334-3110-2CE79683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ACFBC-E213-944C-9274-A3EC2185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Aluno(a):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274248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/>
          </a:bodyPr>
          <a:lstStyle/>
          <a:p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B4F45-771D-16DF-256B-236744E1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E6A97-F4A0-43FE-CC1B-12874CE0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45FAB-C4F2-1AB2-983B-CBA263D1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Digitalizar peças reais do acervo físico do DSC/FURB, organizando-as em um acervo virtual padronizado</a:t>
            </a:r>
          </a:p>
          <a:p>
            <a:r>
              <a:rPr lang="pt-BR" dirty="0"/>
              <a:t>Desenvolver uma interface interativa e amigável que permita a navegação intuitiva e a exploração detalhada do acervo</a:t>
            </a:r>
          </a:p>
          <a:p>
            <a:r>
              <a:rPr lang="pt-BR" dirty="0"/>
              <a:t>Incorporar jogos educativos (quiz) para engajamento do público</a:t>
            </a:r>
          </a:p>
          <a:p>
            <a:r>
              <a:rPr lang="pt-BR" dirty="0"/>
              <a:t>Aplicar ontologias reconhecidas (Dublin Core e CIDOC-CRM) para a padronização do acervo</a:t>
            </a:r>
          </a:p>
        </p:txBody>
      </p:sp>
    </p:spTree>
    <p:extLst>
      <p:ext uri="{BB962C8B-B14F-4D97-AF65-F5344CB8AC3E}">
        <p14:creationId xmlns:p14="http://schemas.microsoft.com/office/powerpoint/2010/main" val="16186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2C6E-9412-5DFF-7DB6-41FCED5D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E1123-F678-6EB5-B5A0-96648C1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Preservação da história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6A21A-AAB5-7831-752A-260FC8B8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Importância da preservação</a:t>
            </a:r>
          </a:p>
          <a:p>
            <a:r>
              <a:rPr lang="pt-BR" sz="2800" dirty="0"/>
              <a:t>Benefícios educacionais, culturais e científicos</a:t>
            </a:r>
          </a:p>
          <a:p>
            <a:r>
              <a:rPr lang="pt-BR" sz="2800" dirty="0"/>
              <a:t>Desafios na preservação</a:t>
            </a:r>
          </a:p>
          <a:p>
            <a:r>
              <a:rPr lang="pt-BR" sz="2800" dirty="0"/>
              <a:t>Iniciativas relevantes</a:t>
            </a:r>
          </a:p>
        </p:txBody>
      </p:sp>
    </p:spTree>
    <p:extLst>
      <p:ext uri="{BB962C8B-B14F-4D97-AF65-F5344CB8AC3E}">
        <p14:creationId xmlns:p14="http://schemas.microsoft.com/office/powerpoint/2010/main" val="414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CAF56-1369-B186-5839-3723D75D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C421-ECBB-4F99-6C9F-6CBB26E8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Ontologias: Dublin Core e CIDOC CRM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E427F-4834-A275-3B4F-CFB3B42A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Conceito</a:t>
            </a:r>
          </a:p>
          <a:p>
            <a:pPr lvl="1"/>
            <a:r>
              <a:rPr lang="pt-BR" sz="2100" dirty="0">
                <a:effectLst/>
                <a:ea typeface="Times New Roman" panose="02020603050405020304" pitchFamily="18" charset="0"/>
              </a:rPr>
              <a:t>ontologias são descritas como "uma especificação explícita de uma conceitualização compartilhada" (Gruber, 1993).</a:t>
            </a:r>
          </a:p>
          <a:p>
            <a:pPr lvl="1"/>
            <a:endParaRPr lang="pt-BR" sz="2100" dirty="0"/>
          </a:p>
          <a:p>
            <a:r>
              <a:rPr lang="pt-BR" dirty="0"/>
              <a:t>Propósito</a:t>
            </a:r>
          </a:p>
          <a:p>
            <a:pPr lvl="1"/>
            <a:r>
              <a:rPr lang="pt-BR" sz="2400" dirty="0"/>
              <a:t>organização do conhecimento</a:t>
            </a:r>
          </a:p>
          <a:p>
            <a:pPr lvl="1"/>
            <a:endParaRPr lang="pt-BR" sz="2400" dirty="0"/>
          </a:p>
          <a:p>
            <a:r>
              <a:rPr lang="pt-BR" dirty="0"/>
              <a:t>Benefícios</a:t>
            </a:r>
          </a:p>
          <a:p>
            <a:pPr lvl="1"/>
            <a:r>
              <a:rPr lang="pt-BR" sz="2400" dirty="0"/>
              <a:t>Dublin Core</a:t>
            </a:r>
          </a:p>
          <a:p>
            <a:pPr lvl="1"/>
            <a:r>
              <a:rPr lang="pt-BR" sz="2400" dirty="0"/>
              <a:t>CIDOC CRM</a:t>
            </a:r>
          </a:p>
        </p:txBody>
      </p:sp>
    </p:spTree>
    <p:extLst>
      <p:ext uri="{BB962C8B-B14F-4D97-AF65-F5344CB8AC3E}">
        <p14:creationId xmlns:p14="http://schemas.microsoft.com/office/powerpoint/2010/main" val="477908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FED0-185C-8B00-451B-0C74BAB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69776"/>
            <a:ext cx="8856984" cy="1143000"/>
          </a:xfrm>
        </p:spPr>
        <p:txBody>
          <a:bodyPr/>
          <a:lstStyle/>
          <a:p>
            <a:r>
              <a:rPr lang="pt-BR" sz="3600" dirty="0"/>
              <a:t>Design de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44F8B-0683-C2DD-4B36-596DF240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43292" cy="4680520"/>
          </a:xfrm>
        </p:spPr>
        <p:txBody>
          <a:bodyPr/>
          <a:lstStyle/>
          <a:p>
            <a:r>
              <a:rPr lang="pt-BR" sz="2800" dirty="0"/>
              <a:t>Importância do Design </a:t>
            </a:r>
          </a:p>
          <a:p>
            <a:pPr lvl="1"/>
            <a:r>
              <a:rPr lang="pt-BR" sz="2400" dirty="0"/>
              <a:t>foco na simplicidade e funcionalidade</a:t>
            </a:r>
          </a:p>
          <a:p>
            <a:pPr lvl="1"/>
            <a:r>
              <a:rPr lang="pt-BR" sz="2400" dirty="0"/>
              <a:t>uso do </a:t>
            </a:r>
            <a:r>
              <a:rPr lang="pt-BR" sz="2400" dirty="0" err="1"/>
              <a:t>Human</a:t>
            </a:r>
            <a:r>
              <a:rPr lang="pt-BR" sz="2400" dirty="0"/>
              <a:t> Interface </a:t>
            </a:r>
            <a:r>
              <a:rPr lang="pt-BR" sz="2400" dirty="0" err="1"/>
              <a:t>Guidelines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800" dirty="0"/>
              <a:t>Identidade Visual</a:t>
            </a:r>
          </a:p>
          <a:p>
            <a:pPr lvl="1"/>
            <a:r>
              <a:rPr lang="pt-BR" sz="2400" dirty="0"/>
              <a:t>escolha de cores e gradientes em tons de roxo e lilás</a:t>
            </a:r>
          </a:p>
          <a:p>
            <a:pPr lvl="1"/>
            <a:endParaRPr lang="pt-BR" sz="2400" dirty="0"/>
          </a:p>
          <a:p>
            <a:r>
              <a:rPr lang="pt-BR" sz="2800" dirty="0"/>
              <a:t>Feedback Visual</a:t>
            </a:r>
          </a:p>
          <a:p>
            <a:pPr lvl="1"/>
            <a:r>
              <a:rPr lang="pt-BR" sz="2400" dirty="0"/>
              <a:t>pequenas animações e mudanças de cor em interações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65057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1332</Words>
  <Application>Microsoft Macintosh PowerPoint</Application>
  <PresentationFormat>Apresentação na tela (4:3)</PresentationFormat>
  <Paragraphs>316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Segoe UI Emoji</vt:lpstr>
      <vt:lpstr>Times New Roman</vt:lpstr>
      <vt:lpstr>Design padrão</vt:lpstr>
      <vt:lpstr>RetroTech Showcase  Uma viagem no tempo da computação</vt:lpstr>
      <vt:lpstr>Roteiro</vt:lpstr>
      <vt:lpstr>Introdução</vt:lpstr>
      <vt:lpstr>Objetivo Geral</vt:lpstr>
      <vt:lpstr>Objetivos Específicos</vt:lpstr>
      <vt:lpstr>Fundamentação teórica</vt:lpstr>
      <vt:lpstr>Preservação da história da computação</vt:lpstr>
      <vt:lpstr>Ontologias: Dublin Core e CIDOC CRM</vt:lpstr>
      <vt:lpstr>Design de Interface</vt:lpstr>
      <vt:lpstr>Gamificação e aprendizado</vt:lpstr>
      <vt:lpstr>Revisão da Literatura e Trabalhos Correlatos</vt:lpstr>
      <vt:lpstr>Revisão da Literatura</vt:lpstr>
      <vt:lpstr>Revisão da Literatura</vt:lpstr>
      <vt:lpstr>Revisão da Literatura</vt:lpstr>
      <vt:lpstr>Apresentação do PowerPoint</vt:lpstr>
      <vt:lpstr>Desenvolvimento</vt:lpstr>
      <vt:lpstr>Técnicas e ferramentas</vt:lpstr>
      <vt:lpstr>Apresentação do PowerPoint</vt:lpstr>
      <vt:lpstr>Diagrama UC</vt:lpstr>
      <vt:lpstr>Diagrama de Navegação</vt:lpstr>
      <vt:lpstr>Ferramentas e Tecnologias Utilizadas</vt:lpstr>
      <vt:lpstr>Gerenciamento de Dados: Firestore</vt:lpstr>
      <vt:lpstr>Esquema de Tecnologias</vt:lpstr>
      <vt:lpstr>Análise e discussão dos resultados</vt:lpstr>
      <vt:lpstr>Parte 1: Perfil e identificação dos usuários</vt:lpstr>
      <vt:lpstr>Parte 2: Feedback sobre a usabilidade do aplicativo</vt:lpstr>
      <vt:lpstr>Parte 3: Avaliação dos jogos e considerações gerais</vt:lpstr>
      <vt:lpstr>Apresentação do PowerPoint</vt:lpstr>
      <vt:lpstr>Correlação dos trabalhos</vt:lpstr>
      <vt:lpstr>Conclusões</vt:lpstr>
      <vt:lpstr>Conclusões: objetivo geral</vt:lpstr>
      <vt:lpstr>Conclusões: objetivos específicos</vt:lpstr>
      <vt:lpstr>Contribuições</vt:lpstr>
      <vt:lpstr>Desafios</vt:lpstr>
      <vt:lpstr>Extensões</vt:lpstr>
      <vt:lpstr>Demonstração</vt:lpstr>
      <vt:lpstr>RetroTech Showcase  Uma viagem no tempo da computação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Dalton Solano dos Reis</cp:lastModifiedBy>
  <cp:revision>117</cp:revision>
  <dcterms:created xsi:type="dcterms:W3CDTF">2012-05-08T00:10:24Z</dcterms:created>
  <dcterms:modified xsi:type="dcterms:W3CDTF">2024-12-11T13:36:12Z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11f034-52d0-4002-a7c2-cd3e6f1269e6_Enabled">
    <vt:lpwstr>true</vt:lpwstr>
  </property>
  <property fmtid="{D5CDD505-2E9C-101B-9397-08002B2CF9AE}" pid="3" name="MSIP_Label_8d11f034-52d0-4002-a7c2-cd3e6f1269e6_SetDate">
    <vt:lpwstr>2024-12-09T17:40:08Z</vt:lpwstr>
  </property>
  <property fmtid="{D5CDD505-2E9C-101B-9397-08002B2CF9AE}" pid="4" name="MSIP_Label_8d11f034-52d0-4002-a7c2-cd3e6f1269e6_Method">
    <vt:lpwstr>Privileged</vt:lpwstr>
  </property>
  <property fmtid="{D5CDD505-2E9C-101B-9397-08002B2CF9AE}" pid="5" name="MSIP_Label_8d11f034-52d0-4002-a7c2-cd3e6f1269e6_Name">
    <vt:lpwstr>Confidential Only</vt:lpwstr>
  </property>
  <property fmtid="{D5CDD505-2E9C-101B-9397-08002B2CF9AE}" pid="6" name="MSIP_Label_8d11f034-52d0-4002-a7c2-cd3e6f1269e6_SiteId">
    <vt:lpwstr>cef04b19-7776-4a94-b89b-375c77a8f936</vt:lpwstr>
  </property>
  <property fmtid="{D5CDD505-2E9C-101B-9397-08002B2CF9AE}" pid="7" name="MSIP_Label_8d11f034-52d0-4002-a7c2-cd3e6f1269e6_ActionId">
    <vt:lpwstr>8b65f5ab-86b5-4447-a38c-5b1d6bc02d2e</vt:lpwstr>
  </property>
  <property fmtid="{D5CDD505-2E9C-101B-9397-08002B2CF9AE}" pid="8" name="MSIP_Label_8d11f034-52d0-4002-a7c2-cd3e6f1269e6_ContentBits">
    <vt:lpwstr>0</vt:lpwstr>
  </property>
</Properties>
</file>