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9" r:id="rId6"/>
    <p:sldId id="261" r:id="rId7"/>
    <p:sldId id="288" r:id="rId8"/>
    <p:sldId id="286" r:id="rId9"/>
    <p:sldId id="289" r:id="rId10"/>
    <p:sldId id="287" r:id="rId11"/>
    <p:sldId id="285" r:id="rId12"/>
    <p:sldId id="290" r:id="rId13"/>
    <p:sldId id="262" r:id="rId14"/>
    <p:sldId id="274" r:id="rId15"/>
    <p:sldId id="275" r:id="rId16"/>
    <p:sldId id="276" r:id="rId17"/>
    <p:sldId id="263" r:id="rId18"/>
    <p:sldId id="270" r:id="rId19"/>
    <p:sldId id="284" r:id="rId20"/>
    <p:sldId id="265" r:id="rId21"/>
    <p:sldId id="277" r:id="rId22"/>
    <p:sldId id="278" r:id="rId23"/>
    <p:sldId id="267" r:id="rId24"/>
    <p:sldId id="291" r:id="rId25"/>
    <p:sldId id="273" r:id="rId26"/>
    <p:sldId id="279" r:id="rId27"/>
    <p:sldId id="280" r:id="rId28"/>
    <p:sldId id="281" r:id="rId29"/>
    <p:sldId id="282" r:id="rId30"/>
    <p:sldId id="283" r:id="rId31"/>
    <p:sldId id="268" r:id="rId32"/>
    <p:sldId id="272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5F68-0960-46D3-8A33-DB792D09747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11BB-A0EE-41FD-B73B-96971C336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4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11BB-A0EE-41FD-B73B-96971C336C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9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sz="32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ANÁLISE DOS ALGORITMOS LSTM E GRU PARA A PREVISÃO DE VALOR DAS AÇÕES NA BOLSA DE VALORES BRASILEIRA</a:t>
            </a:r>
            <a:br>
              <a:rPr lang="pt-BR" sz="18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Jeferson Bonecher</a:t>
            </a:r>
          </a:p>
          <a:p>
            <a:endParaRPr lang="pt-BR" dirty="0"/>
          </a:p>
          <a:p>
            <a:r>
              <a:rPr lang="pt-BR" dirty="0"/>
              <a:t>Orientador: Dalton Solano dos Reis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4EF11-2787-B769-1862-68358C6D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988C0-95C8-C6FF-D232-57F5374C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Redes Neurais Recorrentes (RNR)</a:t>
            </a:r>
          </a:p>
          <a:p>
            <a:r>
              <a:rPr lang="pt-BR" dirty="0"/>
              <a:t>Características e aplicações das RNR.</a:t>
            </a:r>
          </a:p>
          <a:p>
            <a:r>
              <a:rPr lang="pt-BR" dirty="0"/>
              <a:t>Problemas de desvanecimento e explosão do gradiente.</a:t>
            </a:r>
          </a:p>
          <a:p>
            <a:r>
              <a:rPr lang="pt-BR" dirty="0"/>
              <a:t>Estrutura interna das RNR e sua capacidade de processar sequências temporais.</a:t>
            </a:r>
          </a:p>
        </p:txBody>
      </p:sp>
    </p:spTree>
    <p:extLst>
      <p:ext uri="{BB962C8B-B14F-4D97-AF65-F5344CB8AC3E}">
        <p14:creationId xmlns:p14="http://schemas.microsoft.com/office/powerpoint/2010/main" val="338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FDCF-87FF-4B2E-65C9-D6B95F09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D1C61-A02B-4AEE-44D5-0B79F59A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LSTM e GRU</a:t>
            </a:r>
          </a:p>
          <a:p>
            <a:r>
              <a:rPr lang="pt-BR" sz="2800" dirty="0"/>
              <a:t>Mecanismos de portas (entrada, esquecimento, saída) e células de memória.</a:t>
            </a:r>
          </a:p>
          <a:p>
            <a:r>
              <a:rPr lang="pt-BR" sz="2800" dirty="0"/>
              <a:t>Aplicações da LSTM em tarefas de processamento sequencial.</a:t>
            </a:r>
          </a:p>
          <a:p>
            <a:r>
              <a:rPr lang="pt-BR" sz="2800" dirty="0"/>
              <a:t>Estrutura simplificada das GRU comparada às LSTM.</a:t>
            </a:r>
          </a:p>
          <a:p>
            <a:r>
              <a:rPr lang="pt-BR" sz="2800" dirty="0"/>
              <a:t>Portas de atualização e reinicialização nas GRU.</a:t>
            </a:r>
          </a:p>
        </p:txBody>
      </p:sp>
    </p:spTree>
    <p:extLst>
      <p:ext uri="{BB962C8B-B14F-4D97-AF65-F5344CB8AC3E}">
        <p14:creationId xmlns:p14="http://schemas.microsoft.com/office/powerpoint/2010/main" val="15635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A891-6614-D87F-8E28-52A7A3F9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253E404-B556-7DB1-CA0F-3D9782E6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311" y="1556792"/>
            <a:ext cx="6649378" cy="41820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70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Protótipo para Previsão de Ações Utilizando Redes Neurais Artificiais (Rossi, 2019)</a:t>
            </a:r>
          </a:p>
          <a:p>
            <a:endParaRPr lang="pt-BR" sz="2400" b="1" dirty="0"/>
          </a:p>
          <a:p>
            <a:r>
              <a:rPr lang="pt-BR" sz="2400" b="1" dirty="0"/>
              <a:t>Objetivo</a:t>
            </a:r>
            <a:r>
              <a:rPr lang="pt-BR" sz="2400" dirty="0"/>
              <a:t>: Criar um protótipo para prever tendências de preços de ações usando Redes Neurais Artificiais (RNA) com foco em LSTM</a:t>
            </a:r>
          </a:p>
          <a:p>
            <a:endParaRPr lang="pt-BR" sz="2400" dirty="0"/>
          </a:p>
          <a:p>
            <a:r>
              <a:rPr lang="pt-BR" sz="2400" b="1" dirty="0"/>
              <a:t>Resultado: </a:t>
            </a:r>
            <a:r>
              <a:rPr lang="pt-BR" sz="2400" dirty="0"/>
              <a:t>RADL3 e WEGE3 tiveram os melhores desempenhos com taxa de acerto de 70%.</a:t>
            </a:r>
          </a:p>
          <a:p>
            <a:r>
              <a:rPr lang="pt-BR" sz="2400" dirty="0"/>
              <a:t>VALE3 e BBDC4 apresentaram piores resultados com 30% e 40% de acerto,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62D6-2C50-31B1-E21A-9BC36870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C7424-1464-A99C-4754-D3BEE6C1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600" b="1" dirty="0"/>
              <a:t>Previsão do Preço de Ações Brasileiras Utilizando Redes Neurais Artificiais (Torres, 2021)</a:t>
            </a:r>
          </a:p>
          <a:p>
            <a:endParaRPr lang="pt-BR" sz="2600" dirty="0"/>
          </a:p>
          <a:p>
            <a:r>
              <a:rPr lang="pt-BR" sz="2600" b="1" dirty="0"/>
              <a:t>Objetivo</a:t>
            </a:r>
            <a:r>
              <a:rPr lang="pt-BR" sz="2600" dirty="0"/>
              <a:t>: Comparar LSTM e GRU em diversos horizontes temporais (1, 2, 5, 10, 20 anos).</a:t>
            </a:r>
          </a:p>
          <a:p>
            <a:endParaRPr lang="pt-BR" sz="2600" dirty="0"/>
          </a:p>
          <a:p>
            <a:r>
              <a:rPr lang="pt-BR" sz="2600" b="1" dirty="0"/>
              <a:t>Resultados</a:t>
            </a:r>
            <a:r>
              <a:rPr lang="pt-BR" sz="2600" dirty="0"/>
              <a:t>: GRU teve melhor desempenho em horizonte de 10 anos com 52% de acerto.</a:t>
            </a:r>
          </a:p>
          <a:p>
            <a:r>
              <a:rPr lang="pt-BR" sz="2600" dirty="0"/>
              <a:t>LSTM teve melhores resultados para períodos de até 2 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0120B-F669-22ED-098C-FE3B2FF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F7F50-7B0A-DA0F-9FA4-96FDFE0F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Previsão de Preço de Ações Baseada em Redes Neurais Recorrentes LSTM e GRU (Ribeiro e Correa, 2021)</a:t>
            </a:r>
          </a:p>
          <a:p>
            <a:endParaRPr lang="pt-BR" sz="2400" b="1" dirty="0"/>
          </a:p>
          <a:p>
            <a:r>
              <a:rPr lang="pt-BR" sz="2400" b="1" dirty="0"/>
              <a:t>Objetivo: </a:t>
            </a:r>
            <a:r>
              <a:rPr lang="pt-BR" sz="2400" dirty="0"/>
              <a:t>Prever valores de ações no mercado brasileiro usando LSTM e GRU.</a:t>
            </a:r>
          </a:p>
          <a:p>
            <a:endParaRPr lang="pt-BR" sz="2400" dirty="0"/>
          </a:p>
          <a:p>
            <a:r>
              <a:rPr lang="pt-BR" sz="2400" b="1" dirty="0"/>
              <a:t>Resultados: </a:t>
            </a:r>
            <a:r>
              <a:rPr lang="pt-BR" sz="2400" dirty="0"/>
              <a:t>LSTM foi eficaz com 4 features no cenário 1 para Ambev.</a:t>
            </a:r>
          </a:p>
          <a:p>
            <a:r>
              <a:rPr lang="pt-BR" sz="2400" dirty="0"/>
              <a:t>GRU teve melhores resultados no cenário 0 usando apenas o valor de fechamento da ação.</a:t>
            </a:r>
          </a:p>
        </p:txBody>
      </p:sp>
    </p:spTree>
    <p:extLst>
      <p:ext uri="{BB962C8B-B14F-4D97-AF65-F5344CB8AC3E}">
        <p14:creationId xmlns:p14="http://schemas.microsoft.com/office/powerpoint/2010/main" val="247465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9BB9E-FF56-4F05-D9AD-4E2F64DE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3C9D9C87-78C9-529D-1481-69CB7B4CD70A}"/>
              </a:ext>
            </a:extLst>
          </p:cNvPr>
          <p:cNvSpPr txBox="1">
            <a:spLocks/>
          </p:cNvSpPr>
          <p:nvPr/>
        </p:nvSpPr>
        <p:spPr bwMode="auto">
          <a:xfrm>
            <a:off x="2430165" y="5586061"/>
            <a:ext cx="1196738" cy="33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indent="431800" algn="just">
              <a:spcAft>
                <a:spcPts val="600"/>
              </a:spcAft>
            </a:pPr>
            <a:r>
              <a:rPr lang="pt-B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2" name="Caixa de Texto 2">
            <a:extLst>
              <a:ext uri="{FF2B5EF4-FFF2-40B4-BE49-F238E27FC236}">
                <a16:creationId xmlns:a16="http://schemas.microsoft.com/office/drawing/2014/main" id="{0DDCB150-183C-BDAC-C2DD-A5528A350394}"/>
              </a:ext>
            </a:extLst>
          </p:cNvPr>
          <p:cNvSpPr txBox="1">
            <a:spLocks/>
          </p:cNvSpPr>
          <p:nvPr/>
        </p:nvSpPr>
        <p:spPr bwMode="auto">
          <a:xfrm>
            <a:off x="2663432" y="5353461"/>
            <a:ext cx="1573071" cy="3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pt-B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E028338E-0C37-4308-E8BD-21E20FBD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630" y="2108784"/>
            <a:ext cx="10838380" cy="59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6" name="table">
            <a:extLst>
              <a:ext uri="{FF2B5EF4-FFF2-40B4-BE49-F238E27FC236}">
                <a16:creationId xmlns:a16="http://schemas.microsoft.com/office/drawing/2014/main" id="{03B8F00A-5A8F-4593-3A57-63208773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21" y="1843224"/>
            <a:ext cx="8543645" cy="31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a previsão do valor de fechamento diário das ações.</a:t>
            </a:r>
          </a:p>
          <a:p>
            <a:r>
              <a:rPr lang="pt-BR" dirty="0"/>
              <a:t>Gerar gráficos das previsões de valores das ações.</a:t>
            </a:r>
          </a:p>
          <a:p>
            <a:r>
              <a:rPr lang="pt-BR" dirty="0"/>
              <a:t>Utilizar métricas MSE, MAE, MAPE e RMSE para avaliação.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06D4-54EC-75BF-3D38-4354CDC9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81679-6CE7-F0E0-BCEC-CBAD18CA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sistema deve ser implementado utilizando a linguagem Python</a:t>
            </a:r>
          </a:p>
          <a:p>
            <a:r>
              <a:rPr lang="pt-BR" sz="2400" dirty="0"/>
              <a:t>O sistema deve importar os dados históricos das ações através da biblioteca Yahoo </a:t>
            </a:r>
            <a:r>
              <a:rPr lang="pt-BR" sz="2400" dirty="0" err="1"/>
              <a:t>Finance</a:t>
            </a:r>
            <a:endParaRPr lang="pt-BR" sz="2400" dirty="0"/>
          </a:p>
          <a:p>
            <a:r>
              <a:rPr lang="pt-BR" sz="2400" dirty="0"/>
              <a:t>O sistema deve utilizar a biblioteca Keras para desenvolvimento e treinamento dos modelos </a:t>
            </a:r>
          </a:p>
          <a:p>
            <a:r>
              <a:rPr lang="pt-BR" sz="2400" dirty="0"/>
              <a:t> O sistema deve ser capaz de prever os movimentos das ações nos próximos 5 dias </a:t>
            </a:r>
          </a:p>
          <a:p>
            <a:r>
              <a:rPr lang="pt-BR" sz="2400" dirty="0"/>
              <a:t>O sistema deve normalizar os dados obtidos </a:t>
            </a:r>
          </a:p>
          <a:p>
            <a:r>
              <a:rPr lang="pt-BR" sz="2400" dirty="0"/>
              <a:t>O sistema deve utilizar a biblioteca TensorFlow</a:t>
            </a:r>
          </a:p>
        </p:txBody>
      </p:sp>
    </p:spTree>
    <p:extLst>
      <p:ext uri="{BB962C8B-B14F-4D97-AF65-F5344CB8AC3E}">
        <p14:creationId xmlns:p14="http://schemas.microsoft.com/office/powerpoint/2010/main" val="258931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D069D-994D-D6EF-9F00-DECAB306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9C4A0A4-632B-0B5A-4508-B4EE6C0D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97" y="2878780"/>
            <a:ext cx="8582206" cy="11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Análise dos Resultados</a:t>
            </a:r>
          </a:p>
          <a:p>
            <a:r>
              <a:rPr lang="pt-BR" dirty="0"/>
              <a:t>Conclusões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Cálculo das Bandas de </a:t>
            </a:r>
            <a:r>
              <a:rPr lang="pt-BR" sz="2800" dirty="0" err="1"/>
              <a:t>Bollinger</a:t>
            </a:r>
            <a:r>
              <a:rPr lang="pt-BR" sz="2800" dirty="0"/>
              <a:t> utilizando uma janela de 20 dias para determinar as bandas superior e inferior.</a:t>
            </a:r>
          </a:p>
          <a:p>
            <a:r>
              <a:rPr lang="pt-BR" sz="2800" dirty="0"/>
              <a:t>Divisão dos dados em conjuntos de treino e teste (80% treino e 20% teste).</a:t>
            </a:r>
          </a:p>
          <a:p>
            <a:r>
              <a:rPr lang="pt-BR" sz="2800" dirty="0"/>
              <a:t>Aplicação da técnica </a:t>
            </a:r>
            <a:r>
              <a:rPr lang="pt-BR" sz="2800" dirty="0" err="1"/>
              <a:t>MinMaxScaler</a:t>
            </a:r>
            <a:r>
              <a:rPr lang="pt-BR" sz="2800" dirty="0"/>
              <a:t> para normalização dos dados, transformando-os para um intervalo entre 0 e 1.</a:t>
            </a:r>
          </a:p>
          <a:p>
            <a:r>
              <a:rPr lang="pt-BR" sz="2800" dirty="0"/>
              <a:t>Estruturação dos dados em janelas deslizantes de 200 dias.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9E7B2-8B0C-9320-76C7-03E2FE1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721DF376-08EF-8882-0185-4B443CAE4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32" y="1412875"/>
            <a:ext cx="5990336" cy="46799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176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5060-7280-CF67-284A-4F90CF73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77AA4-7A3E-241D-64F0-B5CF65CC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Compilação dos modelos utilizando o otimizador Adam e a função de perda MSE.</a:t>
            </a:r>
          </a:p>
          <a:p>
            <a:r>
              <a:rPr lang="pt-BR" dirty="0"/>
              <a:t>Treinamento dos modelos por 50 épocas com um tamanho de batch de 64.</a:t>
            </a:r>
          </a:p>
          <a:p>
            <a:r>
              <a:rPr lang="pt-BR" dirty="0"/>
              <a:t>Avaliação dos modelos utilizando métricas como MAE, MAPE, MSE e RMSE .</a:t>
            </a:r>
          </a:p>
        </p:txBody>
      </p:sp>
    </p:spTree>
    <p:extLst>
      <p:ext uri="{BB962C8B-B14F-4D97-AF65-F5344CB8AC3E}">
        <p14:creationId xmlns:p14="http://schemas.microsoft.com/office/powerpoint/2010/main" val="2189295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 AÇÕES: MGLU3, CLPE6, VALE3 PETR4 ITSA4</a:t>
            </a:r>
          </a:p>
          <a:p>
            <a:r>
              <a:rPr lang="pt-BR" dirty="0"/>
              <a:t>TREINAMENTO DE 5 ANOS</a:t>
            </a:r>
          </a:p>
          <a:p>
            <a:r>
              <a:rPr lang="pt-BR" dirty="0"/>
              <a:t>20% DOS DADOS DE VALIDAÇÃO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871D-65D0-AB67-59E2-B93C78B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4" name="Espaço Reservado para Conteúdo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3381738-929A-4D56-B1DB-1A15086E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37" y="1484784"/>
            <a:ext cx="4874767" cy="24286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1761F7B1-A126-1F4F-1A16-84678D2CD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38" y="4365104"/>
            <a:ext cx="4874767" cy="2304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DD7A14-162B-E0BB-F248-2F6FF60C7E6B}"/>
              </a:ext>
            </a:extLst>
          </p:cNvPr>
          <p:cNvSpPr txBox="1"/>
          <p:nvPr/>
        </p:nvSpPr>
        <p:spPr>
          <a:xfrm>
            <a:off x="0" y="11154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Percas de treino e validação GRU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D66E34-AADF-2B76-E868-F4734E344249}"/>
              </a:ext>
            </a:extLst>
          </p:cNvPr>
          <p:cNvSpPr txBox="1"/>
          <p:nvPr/>
        </p:nvSpPr>
        <p:spPr>
          <a:xfrm>
            <a:off x="0" y="395461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Percas de treino e validação LSTM </a:t>
            </a:r>
          </a:p>
        </p:txBody>
      </p:sp>
    </p:spTree>
    <p:extLst>
      <p:ext uri="{BB962C8B-B14F-4D97-AF65-F5344CB8AC3E}">
        <p14:creationId xmlns:p14="http://schemas.microsoft.com/office/powerpoint/2010/main" val="263659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916C-2BF6-DED4-95D3-363B090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FBE4CD7-3244-B517-8130-CFE3178BB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30719"/>
              </p:ext>
            </p:extLst>
          </p:nvPr>
        </p:nvGraphicFramePr>
        <p:xfrm>
          <a:off x="976676" y="1820807"/>
          <a:ext cx="7494089" cy="1912027"/>
        </p:xfrm>
        <a:graphic>
          <a:graphicData uri="http://schemas.openxmlformats.org/drawingml/2006/table">
            <a:tbl>
              <a:tblPr firstRow="1" firstCol="1" bandRow="1"/>
              <a:tblGrid>
                <a:gridCol w="1122812">
                  <a:extLst>
                    <a:ext uri="{9D8B030D-6E8A-4147-A177-3AD203B41FA5}">
                      <a16:colId xmlns:a16="http://schemas.microsoft.com/office/drawing/2014/main" val="6594849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306496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4292243521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442554429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4102698219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081368969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088617858"/>
                    </a:ext>
                  </a:extLst>
                </a:gridCol>
              </a:tblGrid>
              <a:tr h="635152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Empresa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 Treinamento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 Validação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Acurácia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344233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MGLU3.SA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2.1954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0.1225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0.0112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21%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10964"/>
                  </a:ext>
                </a:extLst>
              </a:tr>
              <a:tr h="211717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CPLE6.SA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0.0017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0.2356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0.0251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0.0495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65%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08520"/>
                  </a:ext>
                </a:extLst>
              </a:tr>
              <a:tr h="211717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VALE3.SA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0.0018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0.0008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1.7581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0.0266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0.0288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69%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18935"/>
                  </a:ext>
                </a:extLst>
              </a:tr>
              <a:tr h="211717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PETR4.SA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0.0021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0.8104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0.0219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0.0360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52%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65637"/>
                  </a:ext>
                </a:extLst>
              </a:tr>
              <a:tr h="211717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ITSA4.SA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0.0012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0.0006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0.1468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0.0151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0.0244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67%</a:t>
                      </a:r>
                    </a:p>
                  </a:txBody>
                  <a:tcPr marL="97062" marR="970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27187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83C71207-D8B6-F3E3-ABC2-AA0215FB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010"/>
              </p:ext>
            </p:extLst>
          </p:nvPr>
        </p:nvGraphicFramePr>
        <p:xfrm>
          <a:off x="1000971" y="4418387"/>
          <a:ext cx="7412348" cy="1803294"/>
        </p:xfrm>
        <a:graphic>
          <a:graphicData uri="http://schemas.openxmlformats.org/drawingml/2006/table">
            <a:tbl>
              <a:tblPr firstRow="1" firstCol="1" bandRow="1"/>
              <a:tblGrid>
                <a:gridCol w="996639">
                  <a:extLst>
                    <a:ext uri="{9D8B030D-6E8A-4147-A177-3AD203B41FA5}">
                      <a16:colId xmlns:a16="http://schemas.microsoft.com/office/drawing/2014/main" val="1169934559"/>
                    </a:ext>
                  </a:extLst>
                </a:gridCol>
                <a:gridCol w="1278246">
                  <a:extLst>
                    <a:ext uri="{9D8B030D-6E8A-4147-A177-3AD203B41FA5}">
                      <a16:colId xmlns:a16="http://schemas.microsoft.com/office/drawing/2014/main" val="881124788"/>
                    </a:ext>
                  </a:extLst>
                </a:gridCol>
                <a:gridCol w="1150907">
                  <a:extLst>
                    <a:ext uri="{9D8B030D-6E8A-4147-A177-3AD203B41FA5}">
                      <a16:colId xmlns:a16="http://schemas.microsoft.com/office/drawing/2014/main" val="1426940066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54876353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589147979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890061061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274775346"/>
                    </a:ext>
                  </a:extLst>
                </a:gridCol>
              </a:tblGrid>
              <a:tr h="601098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Empresa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 Treinamento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 Validação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Acurácia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901666"/>
                  </a:ext>
                </a:extLst>
              </a:tr>
              <a:tr h="40073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MGLU3.SA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1.5980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0.0825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0.0176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21%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00377"/>
                  </a:ext>
                </a:extLst>
              </a:tr>
              <a:tr h="200366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CPLE6.SA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0.0017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0.0020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0.1145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0.0124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0.0452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67%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668954"/>
                  </a:ext>
                </a:extLst>
              </a:tr>
              <a:tr h="200366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VALE3.SA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0.0022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0.0018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1.9257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0.0290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0.0421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72%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77103"/>
                  </a:ext>
                </a:extLst>
              </a:tr>
              <a:tr h="200366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PETR4.SA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0.0031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0.0042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1.7737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0.0473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0.0646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52%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39050"/>
                  </a:ext>
                </a:extLst>
              </a:tr>
              <a:tr h="200366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ITSA4.SA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0.0012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0.1368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0.0142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0.0343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68%</a:t>
                      </a:r>
                    </a:p>
                  </a:txBody>
                  <a:tcPr marL="87226" marR="87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368639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94354C-64C1-EDEA-B649-22B755D84818}"/>
              </a:ext>
            </a:extLst>
          </p:cNvPr>
          <p:cNvSpPr txBox="1"/>
          <p:nvPr/>
        </p:nvSpPr>
        <p:spPr>
          <a:xfrm>
            <a:off x="3643937" y="145147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Métricas rede GRU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C57D8E-BC6C-7280-9A75-4080C5057582}"/>
              </a:ext>
            </a:extLst>
          </p:cNvPr>
          <p:cNvSpPr txBox="1"/>
          <p:nvPr/>
        </p:nvSpPr>
        <p:spPr>
          <a:xfrm>
            <a:off x="3643937" y="40373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Métricas rede LSTM</a:t>
            </a:r>
          </a:p>
        </p:txBody>
      </p:sp>
    </p:spTree>
    <p:extLst>
      <p:ext uri="{BB962C8B-B14F-4D97-AF65-F5344CB8AC3E}">
        <p14:creationId xmlns:p14="http://schemas.microsoft.com/office/powerpoint/2010/main" val="151772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CFFF-F1C9-000F-39CF-8025D532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4" name="Espaço Reservado para Conteúdo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35E7605F-C583-B7A0-4319-85E05F74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4" y="1484784"/>
            <a:ext cx="5770619" cy="22322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1A3E20C2-F8FE-9BC5-57BF-3F68A517D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08" y="4256544"/>
            <a:ext cx="5778783" cy="22322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2B89C2-71B5-B206-7E07-8680117C462D}"/>
              </a:ext>
            </a:extLst>
          </p:cNvPr>
          <p:cNvSpPr txBox="1"/>
          <p:nvPr/>
        </p:nvSpPr>
        <p:spPr>
          <a:xfrm>
            <a:off x="10343" y="380212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LSTM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C60807-D64D-4DE2-F228-7D0E70F2C5D3}"/>
              </a:ext>
            </a:extLst>
          </p:cNvPr>
          <p:cNvSpPr txBox="1"/>
          <p:nvPr/>
        </p:nvSpPr>
        <p:spPr>
          <a:xfrm>
            <a:off x="10343" y="1072907"/>
            <a:ext cx="913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GRU</a:t>
            </a:r>
          </a:p>
        </p:txBody>
      </p:sp>
    </p:spTree>
    <p:extLst>
      <p:ext uri="{BB962C8B-B14F-4D97-AF65-F5344CB8AC3E}">
        <p14:creationId xmlns:p14="http://schemas.microsoft.com/office/powerpoint/2010/main" val="278948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9244-8962-6CC5-CE2E-C8D18B9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633A67A-EC1E-1DCC-6B2F-20ACF3026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760640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49708D7F-59D2-E818-1C92-D018BF84AD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149079"/>
            <a:ext cx="5760641" cy="2206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24F9E7-C6C5-EFF7-74E5-CA31E036F6B7}"/>
              </a:ext>
            </a:extLst>
          </p:cNvPr>
          <p:cNvSpPr txBox="1"/>
          <p:nvPr/>
        </p:nvSpPr>
        <p:spPr>
          <a:xfrm>
            <a:off x="0" y="114697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E022DF-79F3-B09D-A685-B7D5F83FD0F0}"/>
              </a:ext>
            </a:extLst>
          </p:cNvPr>
          <p:cNvSpPr txBox="1"/>
          <p:nvPr/>
        </p:nvSpPr>
        <p:spPr>
          <a:xfrm>
            <a:off x="0" y="3676381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LSTM</a:t>
            </a:r>
          </a:p>
        </p:txBody>
      </p:sp>
    </p:spTree>
    <p:extLst>
      <p:ext uri="{BB962C8B-B14F-4D97-AF65-F5344CB8AC3E}">
        <p14:creationId xmlns:p14="http://schemas.microsoft.com/office/powerpoint/2010/main" val="4683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4ECF-F952-77D0-25C9-EFB3031C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dos Resultados</a:t>
            </a:r>
            <a:endParaRPr lang="pt-BR" dirty="0"/>
          </a:p>
        </p:txBody>
      </p:sp>
      <p:pic>
        <p:nvPicPr>
          <p:cNvPr id="4" name="Espaço Reservado para Conteúdo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ED83BC09-CD76-931B-E4DD-F0E9C748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71" y="1513242"/>
            <a:ext cx="5648857" cy="21317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A446F958-9939-DF07-F866-E898A13A6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15" y="4170726"/>
            <a:ext cx="5648857" cy="231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7BC229-0BDD-1154-26A8-120B1D1C1782}"/>
              </a:ext>
            </a:extLst>
          </p:cNvPr>
          <p:cNvSpPr txBox="1"/>
          <p:nvPr/>
        </p:nvSpPr>
        <p:spPr>
          <a:xfrm>
            <a:off x="0" y="114391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3DC5D9-393F-0350-4AF1-F6D6D6F2FC49}"/>
              </a:ext>
            </a:extLst>
          </p:cNvPr>
          <p:cNvSpPr txBox="1"/>
          <p:nvPr/>
        </p:nvSpPr>
        <p:spPr>
          <a:xfrm>
            <a:off x="0" y="380139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LSTM</a:t>
            </a:r>
          </a:p>
        </p:txBody>
      </p:sp>
    </p:spTree>
    <p:extLst>
      <p:ext uri="{BB962C8B-B14F-4D97-AF65-F5344CB8AC3E}">
        <p14:creationId xmlns:p14="http://schemas.microsoft.com/office/powerpoint/2010/main" val="1616442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70BC6-9035-CCCB-F777-5C8F9FD8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D4E38678-78E9-A15B-6CC5-A34C1AA7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76" y="1543437"/>
            <a:ext cx="5687648" cy="2029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CB61E732-BD73-541F-9C09-35D314935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61" y="4081718"/>
            <a:ext cx="5692166" cy="23171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20CE91-B91B-3FAE-E9E2-E0E675ACF03D}"/>
              </a:ext>
            </a:extLst>
          </p:cNvPr>
          <p:cNvSpPr txBox="1"/>
          <p:nvPr/>
        </p:nvSpPr>
        <p:spPr>
          <a:xfrm>
            <a:off x="0" y="114697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785437-4FD5-FF46-CAB1-2857151EC5B1}"/>
              </a:ext>
            </a:extLst>
          </p:cNvPr>
          <p:cNvSpPr txBox="1"/>
          <p:nvPr/>
        </p:nvSpPr>
        <p:spPr>
          <a:xfrm>
            <a:off x="0" y="371238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LSTM</a:t>
            </a:r>
          </a:p>
        </p:txBody>
      </p:sp>
    </p:spTree>
    <p:extLst>
      <p:ext uri="{BB962C8B-B14F-4D97-AF65-F5344CB8AC3E}">
        <p14:creationId xmlns:p14="http://schemas.microsoft.com/office/powerpoint/2010/main" val="32530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pt-BR" sz="3200" dirty="0"/>
              <a:t>A Bolsa de Valores é um ambiente centralizado e especializado para negociações no mercado de capitais.</a:t>
            </a:r>
          </a:p>
          <a:p>
            <a:endParaRPr lang="pt-BR" altLang="pt-BR" sz="3200" dirty="0"/>
          </a:p>
          <a:p>
            <a:r>
              <a:rPr lang="pt-BR" altLang="pt-BR" sz="3200" dirty="0"/>
              <a:t>A Análise Técnica é uma forma de análise de ativos baseada na análise de gráficos.</a:t>
            </a:r>
          </a:p>
          <a:p>
            <a:endParaRPr lang="pt-BR" altLang="pt-BR" sz="3200" dirty="0"/>
          </a:p>
          <a:p>
            <a:r>
              <a:rPr lang="pt-BR" altLang="pt-BR" sz="3200" dirty="0"/>
              <a:t>As Redes Neurais Recorrentes (</a:t>
            </a:r>
            <a:r>
              <a:rPr lang="pt-BR" altLang="pt-BR" sz="3200" dirty="0" err="1"/>
              <a:t>RNRs</a:t>
            </a:r>
            <a:r>
              <a:rPr lang="pt-BR" altLang="pt-BR" sz="3200" dirty="0"/>
              <a:t>) têm ganhado espaço na análise técnica devido à sua capacidade de processar e analisar grandes volumes de dados em tempo real.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E901-AA39-971D-5C33-490E6CD1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pic>
        <p:nvPicPr>
          <p:cNvPr id="4" name="Espaço Reservado para Conteúdo 3" descr="Gráfico, Histograma&#10;&#10;Descrição gerada automaticamente">
            <a:extLst>
              <a:ext uri="{FF2B5EF4-FFF2-40B4-BE49-F238E27FC236}">
                <a16:creationId xmlns:a16="http://schemas.microsoft.com/office/drawing/2014/main" id="{C532C435-C724-5515-C428-E43FBEC8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5" y="1545694"/>
            <a:ext cx="5832649" cy="2099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AE8829D-A21E-1D4D-3997-96B0226E0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5" y="4217489"/>
            <a:ext cx="5832648" cy="22478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6FD843-0479-9568-053B-1ADB1FCCC846}"/>
              </a:ext>
            </a:extLst>
          </p:cNvPr>
          <p:cNvSpPr txBox="1"/>
          <p:nvPr/>
        </p:nvSpPr>
        <p:spPr>
          <a:xfrm>
            <a:off x="0" y="1146974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20C9F4-3D35-8150-1184-CBE2D83BDB82}"/>
              </a:ext>
            </a:extLst>
          </p:cNvPr>
          <p:cNvSpPr txBox="1"/>
          <p:nvPr/>
        </p:nvSpPr>
        <p:spPr>
          <a:xfrm>
            <a:off x="0" y="3848157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Resultado rede LSTM</a:t>
            </a:r>
          </a:p>
        </p:txBody>
      </p:sp>
    </p:spTree>
    <p:extLst>
      <p:ext uri="{BB962C8B-B14F-4D97-AF65-F5344CB8AC3E}">
        <p14:creationId xmlns:p14="http://schemas.microsoft.com/office/powerpoint/2010/main" val="101202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Ambos os algoritmos apresentaram capacidades robustas para previsão de valores de ações na bolsa brasileira.</a:t>
            </a:r>
          </a:p>
          <a:p>
            <a:r>
              <a:rPr lang="pt-BR" sz="2400" dirty="0"/>
              <a:t>LSTM mostrou-se ligeiramente superior em termos de acurácia.</a:t>
            </a:r>
          </a:p>
          <a:p>
            <a:r>
              <a:rPr lang="pt-BR" sz="2400" dirty="0"/>
              <a:t>GRU foi mais eficiente em termos de computação e tempo de treinamento.</a:t>
            </a:r>
          </a:p>
          <a:p>
            <a:r>
              <a:rPr lang="pt-BR" sz="2400" dirty="0"/>
              <a:t>Sensibilidade dos modelos a eventos inesperados e à volatilidade do mercado.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0072E-5F1E-D429-9E97-9033F6FB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F442F-0CB9-1550-EF54-70A42E35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Aumentar inputs para as redes  </a:t>
            </a:r>
          </a:p>
          <a:p>
            <a:r>
              <a:rPr lang="pt-BR" dirty="0"/>
              <a:t>Interface de usuário </a:t>
            </a:r>
          </a:p>
          <a:p>
            <a:r>
              <a:rPr lang="pt-BR" dirty="0"/>
              <a:t>Utilizar dados fundamentalista </a:t>
            </a:r>
          </a:p>
          <a:p>
            <a:r>
              <a:rPr lang="pt-BR" dirty="0"/>
              <a:t>Sensibilidade sobre notícias relevantes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23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</a:t>
            </a:r>
            <a:r>
              <a:rPr lang="pt-BR" b="1" dirty="0"/>
              <a:t>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Analisar o desempenho dos algoritmos LSTM e GRU na previsão de valores de ações na bolsa brasileira.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3B77E-EE3B-7336-EC92-6BC87F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F2BB5-DE91-66EB-9BC7-716A8F24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Prever movimento direcional dos preços das ações de Weg, Petrobras, Copel, Vale e Magazine Luiza.</a:t>
            </a:r>
          </a:p>
          <a:p>
            <a:endParaRPr lang="pt-BR" dirty="0"/>
          </a:p>
          <a:p>
            <a:r>
              <a:rPr lang="pt-BR" dirty="0"/>
              <a:t>Avaliar o desempenho dos algoritmos LSTM e GRU utilizando métricas estatísticas como MSE, MAE, MAPE e RMSE.</a:t>
            </a:r>
          </a:p>
        </p:txBody>
      </p:sp>
    </p:spTree>
    <p:extLst>
      <p:ext uri="{BB962C8B-B14F-4D97-AF65-F5344CB8AC3E}">
        <p14:creationId xmlns:p14="http://schemas.microsoft.com/office/powerpoint/2010/main" val="17687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Técnica</a:t>
            </a:r>
          </a:p>
          <a:p>
            <a:r>
              <a:rPr lang="pt-BR" dirty="0"/>
              <a:t>Definição e importância da análise técnica no mercado financeiro.</a:t>
            </a:r>
          </a:p>
          <a:p>
            <a:r>
              <a:rPr lang="pt-BR" dirty="0"/>
              <a:t>Métodos e ferramentas utilizados: gráficos de linhas, barras e </a:t>
            </a:r>
            <a:r>
              <a:rPr lang="pt-BR" dirty="0" err="1"/>
              <a:t>candlesticks</a:t>
            </a:r>
            <a:r>
              <a:rPr lang="pt-BR" dirty="0"/>
              <a:t>.</a:t>
            </a:r>
          </a:p>
          <a:p>
            <a:r>
              <a:rPr lang="pt-BR" dirty="0"/>
              <a:t>Vantagens e limitações da análise técnica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B9D24-FABA-B927-2009-E5CBF8D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10242" name="Picture 2" descr="Bandas de Bollinger: como usar e interpretar?">
            <a:extLst>
              <a:ext uri="{FF2B5EF4-FFF2-40B4-BE49-F238E27FC236}">
                <a16:creationId xmlns:a16="http://schemas.microsoft.com/office/drawing/2014/main" id="{6687F842-8D20-A2F3-A4E2-0C1B5C983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9557"/>
            <a:ext cx="8229600" cy="4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5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70761-596A-9D4D-9616-A3F78D3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A6AE3-06C0-2B17-7AEA-ED33AC3E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Redes Neurais (RN)</a:t>
            </a:r>
          </a:p>
          <a:p>
            <a:r>
              <a:rPr lang="pt-BR" dirty="0"/>
              <a:t>Introdução às redes neurais e sua semelhança com o funcionamento do cérebro humano.</a:t>
            </a:r>
          </a:p>
          <a:p>
            <a:r>
              <a:rPr lang="pt-BR" dirty="0"/>
              <a:t>Estrutura das RN: múltiplas camadas e processamento paralelo.</a:t>
            </a:r>
          </a:p>
          <a:p>
            <a:r>
              <a:rPr lang="pt-BR" dirty="0"/>
              <a:t>Aprendizado de máquinas e ajuste de pesos.</a:t>
            </a:r>
          </a:p>
        </p:txBody>
      </p:sp>
    </p:spTree>
    <p:extLst>
      <p:ext uri="{BB962C8B-B14F-4D97-AF65-F5344CB8AC3E}">
        <p14:creationId xmlns:p14="http://schemas.microsoft.com/office/powerpoint/2010/main" val="134500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5145-A9F1-51C5-6623-A4D9F56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11268" name="Picture 4" descr="Fundamentos de Redes Neurais - Laboratório iMobilis">
            <a:extLst>
              <a:ext uri="{FF2B5EF4-FFF2-40B4-BE49-F238E27FC236}">
                <a16:creationId xmlns:a16="http://schemas.microsoft.com/office/drawing/2014/main" id="{02F8A7BB-C1D1-59E8-D010-1B47ED1C2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02" y="2060848"/>
            <a:ext cx="6213084" cy="33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2870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1029</Words>
  <Application>Microsoft Office PowerPoint</Application>
  <PresentationFormat>Apresentação na tela (4:3)</PresentationFormat>
  <Paragraphs>216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Aptos</vt:lpstr>
      <vt:lpstr>Arial</vt:lpstr>
      <vt:lpstr>Times New Roman</vt:lpstr>
      <vt:lpstr>Design padrão</vt:lpstr>
      <vt:lpstr>ANÁLISE DOS ALGORITMOS LSTM E GRU PARA A PREVISÃO DE VALOR DAS AÇÕES NA BOLSA DE VALORES BRASILEIRA </vt:lpstr>
      <vt:lpstr>Roteiro</vt:lpstr>
      <vt:lpstr>Introdução</vt:lpstr>
      <vt:lpstr>Objetivo Geral</vt:lpstr>
      <vt:lpstr>Objetivos Específicos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Trabalhos Correlatos</vt:lpstr>
      <vt:lpstr>Trabalhos Correlatos</vt:lpstr>
      <vt:lpstr>Requisitos Funcionais</vt:lpstr>
      <vt:lpstr>Requisitos não Funcionais</vt:lpstr>
      <vt:lpstr>Especificação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Jeferson Bonecher</cp:lastModifiedBy>
  <cp:revision>105</cp:revision>
  <dcterms:created xsi:type="dcterms:W3CDTF">2012-05-08T00:10:24Z</dcterms:created>
  <dcterms:modified xsi:type="dcterms:W3CDTF">2024-07-03T03:03:22Z</dcterms:modified>
</cp:coreProperties>
</file>