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9" r:id="rId8"/>
    <p:sldId id="270" r:id="rId9"/>
    <p:sldId id="263" r:id="rId10"/>
    <p:sldId id="264" r:id="rId11"/>
    <p:sldId id="265" r:id="rId12"/>
    <p:sldId id="271" r:id="rId13"/>
    <p:sldId id="272" r:id="rId14"/>
    <p:sldId id="273" r:id="rId15"/>
    <p:sldId id="267" r:id="rId16"/>
    <p:sldId id="274" r:id="rId17"/>
    <p:sldId id="275" r:id="rId18"/>
    <p:sldId id="268" r:id="rId19"/>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12C8C85-51F0-491E-9774-3900AFEF0FD7}" styleName="Estilo Claro 2 - Ênfas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Estilo Claro 2 - Ênfas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varScale="1">
        <p:scale>
          <a:sx n="60" d="100"/>
          <a:sy n="60" d="100"/>
        </p:scale>
        <p:origin x="1456"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83751E00-8267-4604-A477-06D690F3831A}" type="slidenum">
              <a:rPr lang="pt-BR"/>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3DBB5B2E-7B09-42BA-B78A-718198AF4022}" type="slidenum">
              <a:rPr lang="pt-BR"/>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A3A41635-D202-4D10-8FA9-DA258B96F66E}" type="slidenum">
              <a:rPr lang="pt-BR"/>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a:lstStyle>
            <a:lvl1pPr>
              <a:defRPr b="1">
                <a:effectLst>
                  <a:outerShdw blurRad="38100" dist="38100" dir="2700000" algn="tl">
                    <a:srgbClr val="000000">
                      <a:alpha val="43137"/>
                    </a:srgbClr>
                  </a:outerShdw>
                </a:effectLst>
              </a:defRPr>
            </a:lvl1pPr>
          </a:lstStyle>
          <a:p>
            <a:r>
              <a:rPr lang="pt-BR" dirty="0"/>
              <a:t>Clique para editar o estilo do título mestre</a:t>
            </a:r>
          </a:p>
        </p:txBody>
      </p:sp>
      <p:sp>
        <p:nvSpPr>
          <p:cNvPr id="3" name="Espaço Reservado para Conteúdo 2"/>
          <p:cNvSpPr>
            <a:spLocks noGrp="1"/>
          </p:cNvSpPr>
          <p:nvPr>
            <p:ph idx="1"/>
          </p:nvPr>
        </p:nvSpPr>
        <p:spPr>
          <a:xfrm>
            <a:off x="457200" y="1412776"/>
            <a:ext cx="8229600" cy="4680520"/>
          </a:xfrm>
        </p:spPr>
        <p:txBody>
          <a:body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6568E297-6CBE-4718-A55E-559A2615A1B7}" type="slidenum">
              <a:rPr lang="pt-BR"/>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E556A142-61B5-4E3D-90E3-37CCCA5B8200}" type="slidenum">
              <a:rPr lang="pt-BR"/>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8446EF70-771F-4125-BD92-2CF85D34D26F}" type="slidenum">
              <a:rPr lang="pt-BR"/>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lvl1pPr>
              <a:defRPr/>
            </a:lvl1pPr>
          </a:lstStyle>
          <a:p>
            <a:endParaRPr lang="pt-BR"/>
          </a:p>
        </p:txBody>
      </p:sp>
      <p:sp>
        <p:nvSpPr>
          <p:cNvPr id="8" name="Espaço Reservado para Rodapé 7"/>
          <p:cNvSpPr>
            <a:spLocks noGrp="1"/>
          </p:cNvSpPr>
          <p:nvPr>
            <p:ph type="ftr" sz="quarter" idx="11"/>
          </p:nvPr>
        </p:nvSpPr>
        <p:spPr/>
        <p:txBody>
          <a:bodyPr/>
          <a:lstStyle>
            <a:lvl1pPr>
              <a:defRPr/>
            </a:lvl1pPr>
          </a:lstStyle>
          <a:p>
            <a:endParaRPr lang="pt-BR"/>
          </a:p>
        </p:txBody>
      </p:sp>
      <p:sp>
        <p:nvSpPr>
          <p:cNvPr id="9" name="Espaço Reservado para Número de Slide 8"/>
          <p:cNvSpPr>
            <a:spLocks noGrp="1"/>
          </p:cNvSpPr>
          <p:nvPr>
            <p:ph type="sldNum" sz="quarter" idx="12"/>
          </p:nvPr>
        </p:nvSpPr>
        <p:spPr/>
        <p:txBody>
          <a:bodyPr/>
          <a:lstStyle>
            <a:lvl1pPr>
              <a:defRPr/>
            </a:lvl1pPr>
          </a:lstStyle>
          <a:p>
            <a:fld id="{93E55F65-09CC-47BE-B43C-09A283D2E9B2}" type="slidenum">
              <a:rPr lang="pt-BR"/>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2"/>
          <p:cNvSpPr>
            <a:spLocks noGrp="1"/>
          </p:cNvSpPr>
          <p:nvPr>
            <p:ph type="dt" sz="half" idx="10"/>
          </p:nvPr>
        </p:nvSpPr>
        <p:spPr/>
        <p:txBody>
          <a:bodyPr/>
          <a:lstStyle>
            <a:lvl1pPr>
              <a:defRPr/>
            </a:lvl1pPr>
          </a:lstStyle>
          <a:p>
            <a:endParaRPr lang="pt-BR"/>
          </a:p>
        </p:txBody>
      </p:sp>
      <p:sp>
        <p:nvSpPr>
          <p:cNvPr id="4" name="Espaço Reservado para Rodapé 3"/>
          <p:cNvSpPr>
            <a:spLocks noGrp="1"/>
          </p:cNvSpPr>
          <p:nvPr>
            <p:ph type="ftr" sz="quarter" idx="11"/>
          </p:nvPr>
        </p:nvSpPr>
        <p:spPr/>
        <p:txBody>
          <a:bodyPr/>
          <a:lstStyle>
            <a:lvl1pPr>
              <a:defRPr/>
            </a:lvl1pPr>
          </a:lstStyle>
          <a:p>
            <a:endParaRPr lang="pt-BR"/>
          </a:p>
        </p:txBody>
      </p:sp>
      <p:sp>
        <p:nvSpPr>
          <p:cNvPr id="5" name="Espaço Reservado para Número de Slide 4"/>
          <p:cNvSpPr>
            <a:spLocks noGrp="1"/>
          </p:cNvSpPr>
          <p:nvPr>
            <p:ph type="sldNum" sz="quarter" idx="12"/>
          </p:nvPr>
        </p:nvSpPr>
        <p:spPr/>
        <p:txBody>
          <a:bodyPr/>
          <a:lstStyle>
            <a:lvl1pPr>
              <a:defRPr/>
            </a:lvl1pPr>
          </a:lstStyle>
          <a:p>
            <a:fld id="{6802316F-EB17-4252-8A8C-611AED72FBAB}" type="slidenum">
              <a:rPr lang="pt-BR"/>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endParaRPr lang="pt-BR"/>
          </a:p>
        </p:txBody>
      </p:sp>
      <p:sp>
        <p:nvSpPr>
          <p:cNvPr id="3" name="Espaço Reservado para Rodapé 2"/>
          <p:cNvSpPr>
            <a:spLocks noGrp="1"/>
          </p:cNvSpPr>
          <p:nvPr>
            <p:ph type="ftr" sz="quarter" idx="11"/>
          </p:nvPr>
        </p:nvSpPr>
        <p:spPr/>
        <p:txBody>
          <a:bodyPr/>
          <a:lstStyle>
            <a:lvl1pPr>
              <a:defRPr/>
            </a:lvl1pPr>
          </a:lstStyle>
          <a:p>
            <a:endParaRPr lang="pt-BR"/>
          </a:p>
        </p:txBody>
      </p:sp>
      <p:sp>
        <p:nvSpPr>
          <p:cNvPr id="4" name="Espaço Reservado para Número de Slide 3"/>
          <p:cNvSpPr>
            <a:spLocks noGrp="1"/>
          </p:cNvSpPr>
          <p:nvPr>
            <p:ph type="sldNum" sz="quarter" idx="12"/>
          </p:nvPr>
        </p:nvSpPr>
        <p:spPr/>
        <p:txBody>
          <a:bodyPr/>
          <a:lstStyle>
            <a:lvl1pPr>
              <a:defRPr/>
            </a:lvl1pPr>
          </a:lstStyle>
          <a:p>
            <a:fld id="{FFB138E0-A9D7-4867-995F-585EB895710D}" type="slidenum">
              <a:rPr lang="pt-BR"/>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43CF3198-B843-4265-ABF0-65946D3BF37C}" type="slidenum">
              <a:rPr lang="pt-BR"/>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1F0879FC-8726-479C-A2CE-57C987F54908}" type="slidenum">
              <a:rPr lang="pt-BR"/>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pt-BR" dirty="0"/>
              <a:t>Clique para editar o estilo do título mestre</a:t>
            </a:r>
          </a:p>
        </p:txBody>
      </p:sp>
      <p:sp>
        <p:nvSpPr>
          <p:cNvPr id="1027" name="Rectangle 3"/>
          <p:cNvSpPr>
            <a:spLocks noGrp="1" noChangeArrowheads="1"/>
          </p:cNvSpPr>
          <p:nvPr>
            <p:ph type="body" idx="1"/>
          </p:nvPr>
        </p:nvSpPr>
        <p:spPr bwMode="auto">
          <a:xfrm>
            <a:off x="457200" y="1600201"/>
            <a:ext cx="8229600" cy="42770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pt-B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pt-B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8F5D6D9-064D-480F-AE44-1D22C9D85F98}" type="slidenum">
              <a:rPr lang="pt-BR"/>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b="1">
          <a:solidFill>
            <a:schemeClr val="tx2"/>
          </a:solidFill>
          <a:effectLst>
            <a:outerShdw blurRad="38100" dist="38100" dir="2700000" algn="tl">
              <a:srgbClr val="000000">
                <a:alpha val="43137"/>
              </a:srgbClr>
            </a:outerShdw>
          </a:effectLst>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95536" y="1484784"/>
            <a:ext cx="8352928" cy="1470025"/>
          </a:xfrm>
        </p:spPr>
        <p:txBody>
          <a:bodyPr/>
          <a:lstStyle/>
          <a:p>
            <a:r>
              <a:rPr lang="pt-BR" dirty="0"/>
              <a:t>BODY GO: UM APLICATIVO DE REALIDADE AUMENTADA PARA ENSINO DE ANATOMIA HUMANA</a:t>
            </a:r>
          </a:p>
        </p:txBody>
      </p:sp>
      <p:sp>
        <p:nvSpPr>
          <p:cNvPr id="3" name="Subtítulo 2"/>
          <p:cNvSpPr>
            <a:spLocks noGrp="1"/>
          </p:cNvSpPr>
          <p:nvPr>
            <p:ph type="subTitle" idx="1"/>
          </p:nvPr>
        </p:nvSpPr>
        <p:spPr/>
        <p:txBody>
          <a:bodyPr>
            <a:normAutofit fontScale="92500" lnSpcReduction="20000"/>
          </a:bodyPr>
          <a:lstStyle/>
          <a:p>
            <a:r>
              <a:rPr lang="pt-BR" dirty="0"/>
              <a:t>Aluno(a): Marcella Coelho Brito Nunes</a:t>
            </a:r>
          </a:p>
          <a:p>
            <a:endParaRPr lang="pt-BR" dirty="0"/>
          </a:p>
          <a:p>
            <a:r>
              <a:rPr lang="pt-BR" dirty="0"/>
              <a:t>Orientador: Dalton Solano dos Reis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71400"/>
            <a:ext cx="8229600" cy="1143000"/>
          </a:xfrm>
        </p:spPr>
        <p:txBody>
          <a:bodyPr/>
          <a:lstStyle/>
          <a:p>
            <a:r>
              <a:rPr lang="pt-BR" dirty="0"/>
              <a:t>Especificação</a:t>
            </a:r>
          </a:p>
        </p:txBody>
      </p:sp>
      <p:pic>
        <p:nvPicPr>
          <p:cNvPr id="6" name="Imagem 5" descr="Diagrama&#10;&#10;Descrição gerada automaticamente">
            <a:extLst>
              <a:ext uri="{FF2B5EF4-FFF2-40B4-BE49-F238E27FC236}">
                <a16:creationId xmlns:a16="http://schemas.microsoft.com/office/drawing/2014/main" id="{0396524B-B88C-5B72-6822-2E264BFF76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3688" y="836712"/>
            <a:ext cx="5400600" cy="5614214"/>
          </a:xfrm>
          <a:prstGeom prst="rect">
            <a:avLst/>
          </a:prstGeom>
        </p:spPr>
      </p:pic>
      <p:sp>
        <p:nvSpPr>
          <p:cNvPr id="7" name="CaixaDeTexto 6">
            <a:extLst>
              <a:ext uri="{FF2B5EF4-FFF2-40B4-BE49-F238E27FC236}">
                <a16:creationId xmlns:a16="http://schemas.microsoft.com/office/drawing/2014/main" id="{EDEE7395-3681-3B0D-B7DE-0FC6656C80AF}"/>
              </a:ext>
            </a:extLst>
          </p:cNvPr>
          <p:cNvSpPr txBox="1"/>
          <p:nvPr/>
        </p:nvSpPr>
        <p:spPr>
          <a:xfrm>
            <a:off x="3491880" y="6415982"/>
            <a:ext cx="1705916" cy="246221"/>
          </a:xfrm>
          <a:prstGeom prst="rect">
            <a:avLst/>
          </a:prstGeom>
          <a:noFill/>
        </p:spPr>
        <p:txBody>
          <a:bodyPr wrap="none" rtlCol="0">
            <a:spAutoFit/>
          </a:bodyPr>
          <a:lstStyle/>
          <a:p>
            <a:r>
              <a:rPr lang="pt-BR" sz="1000" dirty="0">
                <a:latin typeface="Times New Roman" panose="02020603050405020304" pitchFamily="18" charset="0"/>
                <a:cs typeface="Times New Roman" panose="02020603050405020304" pitchFamily="18" charset="0"/>
              </a:rPr>
              <a:t>Fonte: Elaborado pela autora.</a:t>
            </a:r>
          </a:p>
        </p:txBody>
      </p:sp>
    </p:spTree>
    <p:extLst>
      <p:ext uri="{BB962C8B-B14F-4D97-AF65-F5344CB8AC3E}">
        <p14:creationId xmlns:p14="http://schemas.microsoft.com/office/powerpoint/2010/main" val="2007070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5" name="Espaço Reservado para Conteúdo 4">
            <a:extLst>
              <a:ext uri="{FF2B5EF4-FFF2-40B4-BE49-F238E27FC236}">
                <a16:creationId xmlns:a16="http://schemas.microsoft.com/office/drawing/2014/main" id="{F8C3ABF3-8963-88B8-08C2-B023E5F9832A}"/>
              </a:ext>
            </a:extLst>
          </p:cNvPr>
          <p:cNvSpPr>
            <a:spLocks noGrp="1"/>
          </p:cNvSpPr>
          <p:nvPr>
            <p:ph idx="1"/>
          </p:nvPr>
        </p:nvSpPr>
        <p:spPr/>
        <p:txBody>
          <a:bodyPr>
            <a:normAutofit/>
          </a:bodyPr>
          <a:lstStyle/>
          <a:p>
            <a:pPr algn="just"/>
            <a:r>
              <a:rPr lang="pt-BR" sz="2000" dirty="0">
                <a:latin typeface="Times New Roman" panose="02020603050405020304" pitchFamily="18" charset="0"/>
                <a:cs typeface="Times New Roman" panose="02020603050405020304" pitchFamily="18" charset="0"/>
              </a:rPr>
              <a:t>Foram definidas 4 cenas principais.</a:t>
            </a:r>
          </a:p>
          <a:p>
            <a:pPr algn="just"/>
            <a:r>
              <a:rPr lang="pt-BR" sz="2000" dirty="0">
                <a:latin typeface="Times New Roman" panose="02020603050405020304" pitchFamily="18" charset="0"/>
                <a:cs typeface="Times New Roman" panose="02020603050405020304" pitchFamily="18" charset="0"/>
              </a:rPr>
              <a:t>Menu: onde é iniciado o aplicativo e tem os botões para acessar as outras cenas.</a:t>
            </a:r>
          </a:p>
          <a:p>
            <a:pPr algn="just"/>
            <a:r>
              <a:rPr lang="pt-BR" sz="2000" dirty="0">
                <a:latin typeface="Times New Roman" panose="02020603050405020304" pitchFamily="18" charset="0"/>
                <a:cs typeface="Times New Roman" panose="02020603050405020304" pitchFamily="18" charset="0"/>
              </a:rPr>
              <a:t>Jogo: onde é acionada a câmera de realidade aumentada, feito perguntas para que o usuário possa apontar a câmera para os marcadores. Ao acertar a pergunta o usuário ganha pontos e é adicionado 10 segundos de tempo.</a:t>
            </a:r>
          </a:p>
          <a:p>
            <a:pPr algn="just"/>
            <a:r>
              <a:rPr lang="pt-BR" sz="2000" dirty="0">
                <a:latin typeface="Times New Roman" panose="02020603050405020304" pitchFamily="18" charset="0"/>
                <a:cs typeface="Times New Roman" panose="02020603050405020304" pitchFamily="18" charset="0"/>
              </a:rPr>
              <a:t>Funções: onde são apresentadas as imagens e funcionalidades de cada órgão.</a:t>
            </a:r>
          </a:p>
          <a:p>
            <a:pPr algn="just"/>
            <a:r>
              <a:rPr lang="pt-BR" sz="2000" dirty="0">
                <a:latin typeface="Times New Roman" panose="02020603050405020304" pitchFamily="18" charset="0"/>
                <a:cs typeface="Times New Roman" panose="02020603050405020304" pitchFamily="18" charset="0"/>
              </a:rPr>
              <a:t>Fim do Jogo: onde é apresentado o resultado do jogo e o score obtido.</a:t>
            </a:r>
          </a:p>
          <a:p>
            <a:pPr algn="just"/>
            <a:r>
              <a:rPr lang="pt-BR" sz="2000" dirty="0">
                <a:effectLst/>
                <a:latin typeface="Times New Roman" panose="02020603050405020304" pitchFamily="18" charset="0"/>
                <a:ea typeface="Times New Roman" panose="02020603050405020304" pitchFamily="18" charset="0"/>
                <a:cs typeface="Times New Roman" panose="02020603050405020304" pitchFamily="18" charset="0"/>
              </a:rPr>
              <a:t>Os scripts foram implementados na linguagem de programação C# com classes referentes a cada cena. As classes criadas são: </a:t>
            </a:r>
            <a:r>
              <a:rPr lang="pt-BR" sz="2000" dirty="0" err="1">
                <a:effectLst/>
                <a:latin typeface="Times New Roman" panose="02020603050405020304" pitchFamily="18" charset="0"/>
                <a:ea typeface="Times New Roman" panose="02020603050405020304" pitchFamily="18" charset="0"/>
                <a:cs typeface="Times New Roman" panose="02020603050405020304" pitchFamily="18" charset="0"/>
              </a:rPr>
              <a:t>GameManager</a:t>
            </a:r>
            <a:r>
              <a:rPr lang="pt-B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BR" sz="2000" dirty="0" err="1">
                <a:effectLst/>
                <a:latin typeface="Times New Roman" panose="02020603050405020304" pitchFamily="18" charset="0"/>
                <a:ea typeface="Times New Roman" panose="02020603050405020304" pitchFamily="18" charset="0"/>
                <a:cs typeface="Times New Roman" panose="02020603050405020304" pitchFamily="18" charset="0"/>
              </a:rPr>
              <a:t>ImageTarget</a:t>
            </a:r>
            <a:r>
              <a:rPr lang="pt-BR" sz="2000" dirty="0">
                <a:effectLst/>
                <a:latin typeface="Times New Roman" panose="02020603050405020304" pitchFamily="18" charset="0"/>
                <a:ea typeface="Times New Roman" panose="02020603050405020304" pitchFamily="18" charset="0"/>
                <a:cs typeface="Times New Roman" panose="02020603050405020304" pitchFamily="18" charset="0"/>
              </a:rPr>
              <a:t>, Modelo3DManager, </a:t>
            </a:r>
            <a:r>
              <a:rPr lang="pt-BR" sz="2000" dirty="0" err="1">
                <a:effectLst/>
                <a:latin typeface="Times New Roman" panose="02020603050405020304" pitchFamily="18" charset="0"/>
                <a:ea typeface="Times New Roman" panose="02020603050405020304" pitchFamily="18" charset="0"/>
                <a:cs typeface="Times New Roman" panose="02020603050405020304" pitchFamily="18" charset="0"/>
              </a:rPr>
              <a:t>SceneGameOverManager</a:t>
            </a:r>
            <a:r>
              <a:rPr lang="pt-BR" sz="2000" dirty="0">
                <a:effectLst/>
                <a:latin typeface="Times New Roman" panose="02020603050405020304" pitchFamily="18" charset="0"/>
                <a:ea typeface="Times New Roman" panose="02020603050405020304" pitchFamily="18" charset="0"/>
                <a:cs typeface="Times New Roman" panose="02020603050405020304" pitchFamily="18" charset="0"/>
              </a:rPr>
              <a:t> e </a:t>
            </a:r>
            <a:r>
              <a:rPr lang="pt-BR" sz="2000" dirty="0" err="1">
                <a:effectLst/>
                <a:latin typeface="Times New Roman" panose="02020603050405020304" pitchFamily="18" charset="0"/>
                <a:ea typeface="Times New Roman" panose="02020603050405020304" pitchFamily="18" charset="0"/>
                <a:cs typeface="Times New Roman" panose="02020603050405020304" pitchFamily="18" charset="0"/>
              </a:rPr>
              <a:t>SceneMenuManager</a:t>
            </a:r>
            <a:r>
              <a:rPr lang="pt-BR" sz="2000" dirty="0">
                <a:effectLst/>
                <a:latin typeface="Times New Roman" panose="02020603050405020304" pitchFamily="18" charset="0"/>
                <a:ea typeface="Times New Roman" panose="02020603050405020304" pitchFamily="18" charset="0"/>
                <a:cs typeface="Times New Roman" panose="02020603050405020304" pitchFamily="18" charset="0"/>
              </a:rPr>
              <a:t>.</a:t>
            </a:r>
          </a:p>
          <a:p>
            <a:endParaRPr lang="pt-BR" sz="2000" dirty="0"/>
          </a:p>
        </p:txBody>
      </p:sp>
    </p:spTree>
    <p:extLst>
      <p:ext uri="{BB962C8B-B14F-4D97-AF65-F5344CB8AC3E}">
        <p14:creationId xmlns:p14="http://schemas.microsoft.com/office/powerpoint/2010/main" val="3063325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9034E-3332-A3B3-C743-AE42FC679B2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F9DC318-9C0F-EDA7-115B-9E40FDE699F4}"/>
              </a:ext>
            </a:extLst>
          </p:cNvPr>
          <p:cNvSpPr>
            <a:spLocks noGrp="1"/>
          </p:cNvSpPr>
          <p:nvPr>
            <p:ph type="title"/>
          </p:nvPr>
        </p:nvSpPr>
        <p:spPr>
          <a:xfrm>
            <a:off x="457200" y="-243408"/>
            <a:ext cx="8229600" cy="1143000"/>
          </a:xfrm>
        </p:spPr>
        <p:txBody>
          <a:bodyPr/>
          <a:lstStyle/>
          <a:p>
            <a:r>
              <a:rPr lang="pt-BR" dirty="0"/>
              <a:t>Implementação</a:t>
            </a:r>
          </a:p>
        </p:txBody>
      </p:sp>
      <p:sp>
        <p:nvSpPr>
          <p:cNvPr id="5" name="Espaço Reservado para Conteúdo 4">
            <a:extLst>
              <a:ext uri="{FF2B5EF4-FFF2-40B4-BE49-F238E27FC236}">
                <a16:creationId xmlns:a16="http://schemas.microsoft.com/office/drawing/2014/main" id="{CC4A0101-C725-2287-A91F-B8A4AF7098A3}"/>
              </a:ext>
            </a:extLst>
          </p:cNvPr>
          <p:cNvSpPr>
            <a:spLocks noGrp="1"/>
          </p:cNvSpPr>
          <p:nvPr>
            <p:ph idx="1"/>
          </p:nvPr>
        </p:nvSpPr>
        <p:spPr>
          <a:xfrm>
            <a:off x="107504" y="764704"/>
            <a:ext cx="8229600" cy="4680520"/>
          </a:xfrm>
        </p:spPr>
        <p:txBody>
          <a:bodyPr>
            <a:normAutofit/>
          </a:bodyPr>
          <a:lstStyle/>
          <a:p>
            <a:pPr algn="just"/>
            <a:r>
              <a:rPr lang="pt-BR" sz="1800" dirty="0">
                <a:effectLst/>
                <a:latin typeface="Times New Roman" panose="02020603050405020304" pitchFamily="18" charset="0"/>
                <a:ea typeface="Times New Roman" panose="02020603050405020304" pitchFamily="18" charset="0"/>
              </a:rPr>
              <a:t>A classe </a:t>
            </a:r>
            <a:r>
              <a:rPr lang="pt-BR" sz="1800" dirty="0" err="1">
                <a:effectLst/>
                <a:latin typeface="Courier New" panose="02070309020205020404" pitchFamily="49" charset="0"/>
                <a:ea typeface="Times New Roman" panose="02020603050405020304" pitchFamily="18" charset="0"/>
              </a:rPr>
              <a:t>GameManager</a:t>
            </a:r>
            <a:r>
              <a:rPr lang="pt-BR" sz="1800" dirty="0">
                <a:effectLst/>
                <a:latin typeface="Times New Roman" panose="02020603050405020304" pitchFamily="18" charset="0"/>
                <a:ea typeface="Times New Roman" panose="02020603050405020304" pitchFamily="18" charset="0"/>
              </a:rPr>
              <a:t> é responsável pela interação na cena </a:t>
            </a:r>
            <a:r>
              <a:rPr lang="pt-BR" sz="1800" dirty="0">
                <a:effectLst/>
                <a:latin typeface="Courier New" panose="02070309020205020404" pitchFamily="49" charset="0"/>
                <a:ea typeface="Times New Roman" panose="02020603050405020304" pitchFamily="18" charset="0"/>
                <a:cs typeface="Times New Roman" panose="02020603050405020304" pitchFamily="18" charset="0"/>
              </a:rPr>
              <a:t>Jogo</a:t>
            </a:r>
            <a:r>
              <a:rPr lang="pt-BR" sz="1800" dirty="0">
                <a:effectLst/>
                <a:latin typeface="Times New Roman" panose="02020603050405020304" pitchFamily="18" charset="0"/>
                <a:ea typeface="Times New Roman" panose="02020603050405020304" pitchFamily="18" charset="0"/>
              </a:rPr>
              <a:t> e possui dois métodos principais. </a:t>
            </a:r>
            <a:endParaRPr lang="pt-BR" sz="1800" dirty="0"/>
          </a:p>
        </p:txBody>
      </p:sp>
      <p:pic>
        <p:nvPicPr>
          <p:cNvPr id="4" name="Imagem 3">
            <a:extLst>
              <a:ext uri="{FF2B5EF4-FFF2-40B4-BE49-F238E27FC236}">
                <a16:creationId xmlns:a16="http://schemas.microsoft.com/office/drawing/2014/main" id="{BCE9BDBE-2E3A-C420-4DEA-3415D73DB1E8}"/>
              </a:ext>
            </a:extLst>
          </p:cNvPr>
          <p:cNvPicPr>
            <a:picLocks noChangeAspect="1"/>
          </p:cNvPicPr>
          <p:nvPr/>
        </p:nvPicPr>
        <p:blipFill>
          <a:blip r:embed="rId2"/>
          <a:stretch>
            <a:fillRect/>
          </a:stretch>
        </p:blipFill>
        <p:spPr>
          <a:xfrm>
            <a:off x="683568" y="1360634"/>
            <a:ext cx="6912768" cy="5272302"/>
          </a:xfrm>
          <a:prstGeom prst="rect">
            <a:avLst/>
          </a:prstGeom>
        </p:spPr>
      </p:pic>
    </p:spTree>
    <p:extLst>
      <p:ext uri="{BB962C8B-B14F-4D97-AF65-F5344CB8AC3E}">
        <p14:creationId xmlns:p14="http://schemas.microsoft.com/office/powerpoint/2010/main" val="1854620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8BD04-186F-10CA-B1DB-29F664C0795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B0C6820-3830-21D6-6AA1-58EB09D729D6}"/>
              </a:ext>
            </a:extLst>
          </p:cNvPr>
          <p:cNvSpPr>
            <a:spLocks noGrp="1"/>
          </p:cNvSpPr>
          <p:nvPr>
            <p:ph type="title"/>
          </p:nvPr>
        </p:nvSpPr>
        <p:spPr>
          <a:xfrm>
            <a:off x="457200" y="-243408"/>
            <a:ext cx="8229600" cy="1143000"/>
          </a:xfrm>
        </p:spPr>
        <p:txBody>
          <a:bodyPr/>
          <a:lstStyle/>
          <a:p>
            <a:r>
              <a:rPr lang="pt-BR" dirty="0"/>
              <a:t>Implementação</a:t>
            </a:r>
          </a:p>
        </p:txBody>
      </p:sp>
      <p:sp>
        <p:nvSpPr>
          <p:cNvPr id="5" name="Espaço Reservado para Conteúdo 4">
            <a:extLst>
              <a:ext uri="{FF2B5EF4-FFF2-40B4-BE49-F238E27FC236}">
                <a16:creationId xmlns:a16="http://schemas.microsoft.com/office/drawing/2014/main" id="{152D75D1-E242-EE8E-BA70-648249B50C61}"/>
              </a:ext>
            </a:extLst>
          </p:cNvPr>
          <p:cNvSpPr>
            <a:spLocks noGrp="1"/>
          </p:cNvSpPr>
          <p:nvPr>
            <p:ph idx="1"/>
          </p:nvPr>
        </p:nvSpPr>
        <p:spPr>
          <a:xfrm>
            <a:off x="107504" y="764704"/>
            <a:ext cx="8229600" cy="4680520"/>
          </a:xfrm>
        </p:spPr>
        <p:txBody>
          <a:bodyPr>
            <a:normAutofit/>
          </a:bodyPr>
          <a:lstStyle/>
          <a:p>
            <a:pPr algn="just"/>
            <a:r>
              <a:rPr lang="pt-BR" sz="1800" dirty="0">
                <a:effectLst/>
                <a:latin typeface="Times New Roman" panose="02020603050405020304" pitchFamily="18" charset="0"/>
                <a:ea typeface="Times New Roman" panose="02020603050405020304" pitchFamily="18" charset="0"/>
              </a:rPr>
              <a:t>A classe </a:t>
            </a:r>
            <a:r>
              <a:rPr lang="pt-BR" sz="1800" dirty="0">
                <a:effectLst/>
                <a:latin typeface="Courier New" panose="02070309020205020404" pitchFamily="49" charset="0"/>
                <a:ea typeface="Times New Roman" panose="02020603050405020304" pitchFamily="18" charset="0"/>
                <a:cs typeface="Times New Roman" panose="02020603050405020304" pitchFamily="18" charset="0"/>
              </a:rPr>
              <a:t>Modelo3DManager </a:t>
            </a:r>
            <a:r>
              <a:rPr lang="pt-BR" sz="1800" dirty="0">
                <a:effectLst/>
                <a:latin typeface="Times New Roman" panose="02020603050405020304" pitchFamily="18" charset="0"/>
                <a:ea typeface="Times New Roman" panose="02020603050405020304" pitchFamily="18" charset="0"/>
              </a:rPr>
              <a:t>é responsável pela interação na cena </a:t>
            </a:r>
            <a:r>
              <a:rPr lang="pt-BR" sz="1800" dirty="0">
                <a:effectLst/>
                <a:latin typeface="Courier New" panose="02070309020205020404" pitchFamily="49" charset="0"/>
                <a:ea typeface="Times New Roman" panose="02020603050405020304" pitchFamily="18" charset="0"/>
                <a:cs typeface="Times New Roman" panose="02020603050405020304" pitchFamily="18" charset="0"/>
              </a:rPr>
              <a:t>Funções</a:t>
            </a:r>
            <a:r>
              <a:rPr lang="pt-BR" sz="1800" dirty="0">
                <a:effectLst/>
                <a:latin typeface="Times New Roman" panose="02020603050405020304" pitchFamily="18" charset="0"/>
                <a:ea typeface="Times New Roman" panose="02020603050405020304" pitchFamily="18" charset="0"/>
              </a:rPr>
              <a:t>, onde são mostrados a imagem e descrição de cada órgão ao clicar no botão.</a:t>
            </a:r>
            <a:endParaRPr lang="pt-BR" sz="1800" dirty="0"/>
          </a:p>
        </p:txBody>
      </p:sp>
      <p:pic>
        <p:nvPicPr>
          <p:cNvPr id="6" name="Imagem 5">
            <a:extLst>
              <a:ext uri="{FF2B5EF4-FFF2-40B4-BE49-F238E27FC236}">
                <a16:creationId xmlns:a16="http://schemas.microsoft.com/office/drawing/2014/main" id="{F701AA71-2088-D5C0-927D-37DFEEFDA786}"/>
              </a:ext>
            </a:extLst>
          </p:cNvPr>
          <p:cNvPicPr>
            <a:picLocks noChangeAspect="1"/>
          </p:cNvPicPr>
          <p:nvPr/>
        </p:nvPicPr>
        <p:blipFill>
          <a:blip r:embed="rId2"/>
          <a:stretch>
            <a:fillRect/>
          </a:stretch>
        </p:blipFill>
        <p:spPr>
          <a:xfrm>
            <a:off x="251520" y="1700808"/>
            <a:ext cx="8492523" cy="3517869"/>
          </a:xfrm>
          <a:prstGeom prst="rect">
            <a:avLst/>
          </a:prstGeom>
        </p:spPr>
      </p:pic>
    </p:spTree>
    <p:extLst>
      <p:ext uri="{BB962C8B-B14F-4D97-AF65-F5344CB8AC3E}">
        <p14:creationId xmlns:p14="http://schemas.microsoft.com/office/powerpoint/2010/main" val="3093108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4A7F9-13FC-3AF9-CB68-4EC18F9502B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5B1B984-6D21-8786-7790-215B1178565F}"/>
              </a:ext>
            </a:extLst>
          </p:cNvPr>
          <p:cNvSpPr>
            <a:spLocks noGrp="1"/>
          </p:cNvSpPr>
          <p:nvPr>
            <p:ph type="title"/>
          </p:nvPr>
        </p:nvSpPr>
        <p:spPr>
          <a:xfrm>
            <a:off x="457200" y="-243408"/>
            <a:ext cx="8229600" cy="1143000"/>
          </a:xfrm>
        </p:spPr>
        <p:txBody>
          <a:bodyPr/>
          <a:lstStyle/>
          <a:p>
            <a:r>
              <a:rPr lang="pt-BR" dirty="0"/>
              <a:t>Implementação</a:t>
            </a:r>
          </a:p>
        </p:txBody>
      </p:sp>
      <p:sp>
        <p:nvSpPr>
          <p:cNvPr id="5" name="Espaço Reservado para Conteúdo 4">
            <a:extLst>
              <a:ext uri="{FF2B5EF4-FFF2-40B4-BE49-F238E27FC236}">
                <a16:creationId xmlns:a16="http://schemas.microsoft.com/office/drawing/2014/main" id="{609BEE52-5612-27A6-4F5F-A203AC6BF64D}"/>
              </a:ext>
            </a:extLst>
          </p:cNvPr>
          <p:cNvSpPr>
            <a:spLocks noGrp="1"/>
          </p:cNvSpPr>
          <p:nvPr>
            <p:ph idx="1"/>
          </p:nvPr>
        </p:nvSpPr>
        <p:spPr>
          <a:xfrm>
            <a:off x="107504" y="764704"/>
            <a:ext cx="8229600" cy="4680520"/>
          </a:xfrm>
        </p:spPr>
        <p:txBody>
          <a:bodyPr>
            <a:normAutofit/>
          </a:bodyPr>
          <a:lstStyle/>
          <a:p>
            <a:pPr indent="431800" algn="just">
              <a:spcBef>
                <a:spcPts val="600"/>
              </a:spcBef>
            </a:pPr>
            <a:r>
              <a:rPr lang="pt-BR" sz="1800" dirty="0">
                <a:effectLst/>
                <a:latin typeface="Times New Roman" panose="02020603050405020304" pitchFamily="18" charset="0"/>
                <a:ea typeface="Times New Roman" panose="02020603050405020304" pitchFamily="18" charset="0"/>
              </a:rPr>
              <a:t>Telas do aplicativo:</a:t>
            </a:r>
          </a:p>
          <a:p>
            <a:pPr indent="0" algn="just">
              <a:spcBef>
                <a:spcPts val="600"/>
              </a:spcBef>
              <a:buNone/>
            </a:pPr>
            <a:endParaRPr lang="pt-BR" sz="1800" dirty="0">
              <a:effectLst/>
              <a:latin typeface="Times New Roman" panose="02020603050405020304" pitchFamily="18" charset="0"/>
              <a:ea typeface="Times New Roman" panose="02020603050405020304" pitchFamily="18" charset="0"/>
            </a:endParaRPr>
          </a:p>
        </p:txBody>
      </p:sp>
      <p:pic>
        <p:nvPicPr>
          <p:cNvPr id="3" name="Imagem 2">
            <a:extLst>
              <a:ext uri="{FF2B5EF4-FFF2-40B4-BE49-F238E27FC236}">
                <a16:creationId xmlns:a16="http://schemas.microsoft.com/office/drawing/2014/main" id="{CE062C77-788A-7506-F7C7-2E27C4517A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376" y="1628800"/>
            <a:ext cx="8269248" cy="3600400"/>
          </a:xfrm>
          <a:prstGeom prst="rect">
            <a:avLst/>
          </a:prstGeom>
        </p:spPr>
      </p:pic>
      <p:sp>
        <p:nvSpPr>
          <p:cNvPr id="4" name="CaixaDeTexto 3">
            <a:extLst>
              <a:ext uri="{FF2B5EF4-FFF2-40B4-BE49-F238E27FC236}">
                <a16:creationId xmlns:a16="http://schemas.microsoft.com/office/drawing/2014/main" id="{45230C58-6D6F-48A1-150E-3A31F7761195}"/>
              </a:ext>
            </a:extLst>
          </p:cNvPr>
          <p:cNvSpPr txBox="1"/>
          <p:nvPr/>
        </p:nvSpPr>
        <p:spPr>
          <a:xfrm>
            <a:off x="2812255" y="1258887"/>
            <a:ext cx="3519490" cy="307777"/>
          </a:xfrm>
          <a:prstGeom prst="rect">
            <a:avLst/>
          </a:prstGeom>
          <a:noFill/>
        </p:spPr>
        <p:txBody>
          <a:bodyPr wrap="none" rtlCol="0">
            <a:spAutoFit/>
          </a:bodyPr>
          <a:lstStyle/>
          <a:p>
            <a:r>
              <a:rPr lang="pt-BR" sz="1400" dirty="0">
                <a:latin typeface="Times New Roman" panose="02020603050405020304" pitchFamily="18" charset="0"/>
                <a:cs typeface="Times New Roman" panose="02020603050405020304" pitchFamily="18" charset="0"/>
              </a:rPr>
              <a:t>Figura 5 - Tela Menu, Tela Funções, Tela Jogo</a:t>
            </a:r>
          </a:p>
        </p:txBody>
      </p:sp>
      <p:sp>
        <p:nvSpPr>
          <p:cNvPr id="7" name="CaixaDeTexto 6">
            <a:extLst>
              <a:ext uri="{FF2B5EF4-FFF2-40B4-BE49-F238E27FC236}">
                <a16:creationId xmlns:a16="http://schemas.microsoft.com/office/drawing/2014/main" id="{0B731BE2-905A-6757-AB25-26D0B8206DAE}"/>
              </a:ext>
            </a:extLst>
          </p:cNvPr>
          <p:cNvSpPr txBox="1"/>
          <p:nvPr/>
        </p:nvSpPr>
        <p:spPr>
          <a:xfrm>
            <a:off x="3417677" y="5256853"/>
            <a:ext cx="2308645" cy="307777"/>
          </a:xfrm>
          <a:prstGeom prst="rect">
            <a:avLst/>
          </a:prstGeom>
          <a:noFill/>
        </p:spPr>
        <p:txBody>
          <a:bodyPr wrap="none" rtlCol="0">
            <a:spAutoFit/>
          </a:bodyPr>
          <a:lstStyle/>
          <a:p>
            <a:r>
              <a:rPr lang="pt-BR" sz="1400" dirty="0">
                <a:latin typeface="Times New Roman" panose="02020603050405020304" pitchFamily="18" charset="0"/>
                <a:cs typeface="Times New Roman" panose="02020603050405020304" pitchFamily="18" charset="0"/>
              </a:rPr>
              <a:t>Fonte: Elaborado pela autora.</a:t>
            </a:r>
          </a:p>
        </p:txBody>
      </p:sp>
    </p:spTree>
    <p:extLst>
      <p:ext uri="{BB962C8B-B14F-4D97-AF65-F5344CB8AC3E}">
        <p14:creationId xmlns:p14="http://schemas.microsoft.com/office/powerpoint/2010/main" val="1921283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Análise dos Resultados</a:t>
            </a:r>
          </a:p>
        </p:txBody>
      </p:sp>
      <p:sp>
        <p:nvSpPr>
          <p:cNvPr id="6" name="Espaço Reservado para Conteúdo 2">
            <a:extLst>
              <a:ext uri="{FF2B5EF4-FFF2-40B4-BE49-F238E27FC236}">
                <a16:creationId xmlns:a16="http://schemas.microsoft.com/office/drawing/2014/main" id="{26C06E55-AC6B-0832-C9FF-6C14C4874A3D}"/>
              </a:ext>
            </a:extLst>
          </p:cNvPr>
          <p:cNvSpPr>
            <a:spLocks noGrp="1"/>
          </p:cNvSpPr>
          <p:nvPr>
            <p:ph idx="1"/>
          </p:nvPr>
        </p:nvSpPr>
        <p:spPr>
          <a:xfrm>
            <a:off x="457200" y="1412776"/>
            <a:ext cx="8229600" cy="4680520"/>
          </a:xfrm>
        </p:spPr>
        <p:txBody>
          <a:bodyPr>
            <a:noAutofit/>
          </a:bodyPr>
          <a:lstStyle/>
          <a:p>
            <a:pPr algn="just"/>
            <a:r>
              <a:rPr lang="pt-BR" sz="2800" b="1" dirty="0"/>
              <a:t>Perfil:</a:t>
            </a:r>
          </a:p>
          <a:p>
            <a:pPr lvl="1" algn="just"/>
            <a:r>
              <a:rPr lang="pt-BR" sz="2400" dirty="0"/>
              <a:t>Foi realizado testes com 12 alunos na cidade de Blumenau/SC com faixa etária de 17 a 26 anos.</a:t>
            </a:r>
          </a:p>
          <a:p>
            <a:pPr lvl="1" algn="just"/>
            <a:r>
              <a:rPr lang="pt-BR" sz="2400" dirty="0"/>
              <a:t>61,5% já teve contato com realidade aumentada.</a:t>
            </a:r>
          </a:p>
          <a:p>
            <a:pPr lvl="1" algn="just"/>
            <a:r>
              <a:rPr lang="pt-BR" sz="2400" dirty="0"/>
              <a:t>100% já estudou o corpo humano na escola.</a:t>
            </a:r>
          </a:p>
          <a:p>
            <a:pPr algn="just"/>
            <a:r>
              <a:rPr lang="pt-BR" sz="2800" b="1" dirty="0"/>
              <a:t>Quanto ao Jogo:</a:t>
            </a:r>
          </a:p>
          <a:p>
            <a:pPr lvl="1" algn="just"/>
            <a:r>
              <a:rPr lang="pt-BR" sz="2400" dirty="0"/>
              <a:t>100% entenderam como funciona o jogo porém 30,8% precisou de ajuda para usar.</a:t>
            </a:r>
          </a:p>
        </p:txBody>
      </p:sp>
    </p:spTree>
    <p:extLst>
      <p:ext uri="{BB962C8B-B14F-4D97-AF65-F5344CB8AC3E}">
        <p14:creationId xmlns:p14="http://schemas.microsoft.com/office/powerpoint/2010/main" val="3487219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98A1C-9A13-8997-94E6-F63FD1EE8CE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716FFAB-C5C3-CB0C-B6DC-E484D2FD0F4E}"/>
              </a:ext>
            </a:extLst>
          </p:cNvPr>
          <p:cNvSpPr>
            <a:spLocks noGrp="1"/>
          </p:cNvSpPr>
          <p:nvPr>
            <p:ph type="title"/>
          </p:nvPr>
        </p:nvSpPr>
        <p:spPr/>
        <p:txBody>
          <a:bodyPr/>
          <a:lstStyle/>
          <a:p>
            <a:r>
              <a:rPr lang="pt-BR" dirty="0"/>
              <a:t>Análise dos Resultados</a:t>
            </a:r>
          </a:p>
        </p:txBody>
      </p:sp>
      <p:sp>
        <p:nvSpPr>
          <p:cNvPr id="6" name="Espaço Reservado para Conteúdo 2">
            <a:extLst>
              <a:ext uri="{FF2B5EF4-FFF2-40B4-BE49-F238E27FC236}">
                <a16:creationId xmlns:a16="http://schemas.microsoft.com/office/drawing/2014/main" id="{47902F56-10F0-AABF-968D-E723E69259C5}"/>
              </a:ext>
            </a:extLst>
          </p:cNvPr>
          <p:cNvSpPr>
            <a:spLocks noGrp="1"/>
          </p:cNvSpPr>
          <p:nvPr>
            <p:ph idx="1"/>
          </p:nvPr>
        </p:nvSpPr>
        <p:spPr>
          <a:xfrm>
            <a:off x="251520" y="1088740"/>
            <a:ext cx="8229600" cy="4680520"/>
          </a:xfrm>
        </p:spPr>
        <p:txBody>
          <a:bodyPr>
            <a:noAutofit/>
          </a:bodyPr>
          <a:lstStyle/>
          <a:p>
            <a:pPr algn="just"/>
            <a:r>
              <a:rPr lang="pt-BR" sz="2400" b="1" dirty="0"/>
              <a:t>Avaliação Geral:</a:t>
            </a:r>
          </a:p>
          <a:p>
            <a:pPr algn="just"/>
            <a:r>
              <a:rPr lang="pt-BR" sz="2400" dirty="0"/>
              <a:t>41,7% pontuaram com nota 5 e 58,3% com nota 4 em uma escala de 1 a 5.</a:t>
            </a:r>
          </a:p>
          <a:p>
            <a:pPr algn="just"/>
            <a:r>
              <a:rPr lang="pt-BR" sz="2400" dirty="0"/>
              <a:t>83,3% disseram que o aplicativo não apresentou erros ou lentidão.</a:t>
            </a:r>
            <a:endParaRPr lang="pt-BR" sz="2400" dirty="0">
              <a:latin typeface="Times New Roman" panose="02020603050405020304" pitchFamily="18" charset="0"/>
              <a:cs typeface="Times New Roman" panose="02020603050405020304" pitchFamily="18" charset="0"/>
            </a:endParaRPr>
          </a:p>
          <a:p>
            <a:pPr algn="just"/>
            <a:r>
              <a:rPr lang="pt-BR" sz="2400" dirty="0">
                <a:latin typeface="Times New Roman" panose="02020603050405020304" pitchFamily="18" charset="0"/>
                <a:cs typeface="Times New Roman" panose="02020603050405020304" pitchFamily="18" charset="0"/>
              </a:rPr>
              <a:t>Feedbacks dos alunos:</a:t>
            </a:r>
          </a:p>
          <a:p>
            <a:pPr lvl="1" algn="just"/>
            <a:r>
              <a:rPr lang="pt-BR" sz="2400" dirty="0">
                <a:latin typeface="Times New Roman" panose="02020603050405020304" pitchFamily="18" charset="0"/>
                <a:cs typeface="Times New Roman" panose="02020603050405020304" pitchFamily="18" charset="0"/>
              </a:rPr>
              <a:t>Aluno A: </a:t>
            </a:r>
            <a:r>
              <a:rPr lang="pt-BR" sz="2400" dirty="0">
                <a:effectLst/>
                <a:latin typeface="Times New Roman" panose="02020603050405020304" pitchFamily="18" charset="0"/>
                <a:ea typeface="Times New Roman" panose="02020603050405020304" pitchFamily="18" charset="0"/>
                <a:cs typeface="Times New Roman" panose="02020603050405020304" pitchFamily="18" charset="0"/>
              </a:rPr>
              <a:t>“Achei muito util. Ótimo para o aprender mais sobre como o corpo humano funciona”. </a:t>
            </a:r>
          </a:p>
          <a:p>
            <a:pPr lvl="1" algn="just"/>
            <a:r>
              <a:rPr lang="pt-BR" sz="2400" dirty="0">
                <a:latin typeface="Times New Roman" panose="02020603050405020304" pitchFamily="18" charset="0"/>
                <a:cs typeface="Times New Roman" panose="02020603050405020304" pitchFamily="18" charset="0"/>
              </a:rPr>
              <a:t>Aluno B: </a:t>
            </a:r>
            <a:r>
              <a:rPr lang="pt-BR" sz="2400" dirty="0">
                <a:effectLst/>
                <a:latin typeface="Times New Roman" panose="02020603050405020304" pitchFamily="18" charset="0"/>
                <a:ea typeface="Times New Roman" panose="02020603050405020304" pitchFamily="18" charset="0"/>
                <a:cs typeface="Times New Roman" panose="02020603050405020304" pitchFamily="18" charset="0"/>
              </a:rPr>
              <a:t>“precisa de um tempo maior na transição entre as perguntas, pra conseguir avaliar melhor o modelo de realidade aumentada”.</a:t>
            </a:r>
          </a:p>
          <a:p>
            <a:pPr lvl="1" algn="just"/>
            <a:r>
              <a:rPr lang="pt-BR" sz="2400" dirty="0">
                <a:latin typeface="Times New Roman" panose="02020603050405020304" pitchFamily="18" charset="0"/>
                <a:cs typeface="Times New Roman" panose="02020603050405020304" pitchFamily="18" charset="0"/>
              </a:rPr>
              <a:t>Aluno C: </a:t>
            </a:r>
            <a:r>
              <a:rPr lang="pt-BR" sz="2400" dirty="0">
                <a:effectLst/>
                <a:latin typeface="Times New Roman" panose="02020603050405020304" pitchFamily="18" charset="0"/>
                <a:ea typeface="Times New Roman" panose="02020603050405020304" pitchFamily="18" charset="0"/>
                <a:cs typeface="Times New Roman" panose="02020603050405020304" pitchFamily="18" charset="0"/>
              </a:rPr>
              <a:t>“sentiu falta de um retorno quando acertar ou errar as questões, como um símbolo de erro ou acerto”.</a:t>
            </a:r>
            <a:endParaRPr lang="pt-B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686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04504B-BB6A-F9AC-894D-FD699C20FB0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C17ED27-9ADB-4515-393A-EADABE5CEC6E}"/>
              </a:ext>
            </a:extLst>
          </p:cNvPr>
          <p:cNvSpPr>
            <a:spLocks noGrp="1"/>
          </p:cNvSpPr>
          <p:nvPr>
            <p:ph type="title"/>
          </p:nvPr>
        </p:nvSpPr>
        <p:spPr/>
        <p:txBody>
          <a:bodyPr/>
          <a:lstStyle/>
          <a:p>
            <a:r>
              <a:rPr lang="pt-BR" dirty="0"/>
              <a:t>Análise dos Resultados</a:t>
            </a:r>
          </a:p>
        </p:txBody>
      </p:sp>
      <p:pic>
        <p:nvPicPr>
          <p:cNvPr id="4" name="Espaço Reservado para Conteúdo 3">
            <a:extLst>
              <a:ext uri="{FF2B5EF4-FFF2-40B4-BE49-F238E27FC236}">
                <a16:creationId xmlns:a16="http://schemas.microsoft.com/office/drawing/2014/main" id="{D8D0EE07-67AB-A253-3AF2-318B61F44495}"/>
              </a:ext>
            </a:extLst>
          </p:cNvPr>
          <p:cNvPicPr>
            <a:picLocks noGrp="1" noChangeAspect="1"/>
          </p:cNvPicPr>
          <p:nvPr>
            <p:ph idx="1"/>
          </p:nvPr>
        </p:nvPicPr>
        <p:blipFill>
          <a:blip r:embed="rId2"/>
          <a:stretch>
            <a:fillRect/>
          </a:stretch>
        </p:blipFill>
        <p:spPr>
          <a:xfrm>
            <a:off x="467544" y="2640062"/>
            <a:ext cx="8456875" cy="2135683"/>
          </a:xfrm>
        </p:spPr>
      </p:pic>
      <p:sp>
        <p:nvSpPr>
          <p:cNvPr id="7" name="Espaço Reservado para Conteúdo 2">
            <a:extLst>
              <a:ext uri="{FF2B5EF4-FFF2-40B4-BE49-F238E27FC236}">
                <a16:creationId xmlns:a16="http://schemas.microsoft.com/office/drawing/2014/main" id="{3333B289-2B71-7697-651E-A1E923076447}"/>
              </a:ext>
            </a:extLst>
          </p:cNvPr>
          <p:cNvSpPr txBox="1">
            <a:spLocks/>
          </p:cNvSpPr>
          <p:nvPr/>
        </p:nvSpPr>
        <p:spPr bwMode="auto">
          <a:xfrm>
            <a:off x="467544" y="1628800"/>
            <a:ext cx="8229600" cy="4680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r>
              <a:rPr lang="pt-BR" sz="2400" kern="0" dirty="0">
                <a:latin typeface="Times New Roman" panose="02020603050405020304" pitchFamily="18" charset="0"/>
                <a:cs typeface="Times New Roman" panose="02020603050405020304" pitchFamily="18" charset="0"/>
              </a:rPr>
              <a:t>Comparativo com os trabalhos correlatos:</a:t>
            </a:r>
          </a:p>
        </p:txBody>
      </p:sp>
    </p:spTree>
    <p:extLst>
      <p:ext uri="{BB962C8B-B14F-4D97-AF65-F5344CB8AC3E}">
        <p14:creationId xmlns:p14="http://schemas.microsoft.com/office/powerpoint/2010/main" val="2412309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Conclusões e Sugestões</a:t>
            </a:r>
          </a:p>
        </p:txBody>
      </p:sp>
      <p:sp>
        <p:nvSpPr>
          <p:cNvPr id="3" name="Espaço Reservado para Conteúdo 2"/>
          <p:cNvSpPr>
            <a:spLocks noGrp="1"/>
          </p:cNvSpPr>
          <p:nvPr>
            <p:ph idx="1"/>
          </p:nvPr>
        </p:nvSpPr>
        <p:spPr/>
        <p:txBody>
          <a:bodyPr>
            <a:normAutofit/>
          </a:bodyPr>
          <a:lstStyle/>
          <a:p>
            <a:pPr indent="431800" algn="just">
              <a:spcBef>
                <a:spcPts val="600"/>
              </a:spcBef>
            </a:pPr>
            <a:r>
              <a:rPr lang="pt-BR" sz="1800" dirty="0">
                <a:effectLst/>
                <a:latin typeface="Times New Roman" panose="02020603050405020304" pitchFamily="18" charset="0"/>
                <a:ea typeface="Times New Roman" panose="02020603050405020304" pitchFamily="18" charset="0"/>
              </a:rPr>
              <a:t>O trabalho atingiu seus objetivos, visto que criou um aplicativo de realidade aumentada para o ensino de anatomia humana. Ele cria os objetos 3D através da leitura dos marcadores, interage com os usuários através de um jogo, mostra as funções de cada órgão selecionado. Com isso, o trabalho disponibiliza um método funcional e tecnológico para o processo de ensino-aprendizagem. </a:t>
            </a:r>
          </a:p>
          <a:p>
            <a:pPr indent="431800" algn="just">
              <a:spcBef>
                <a:spcPts val="600"/>
              </a:spcBef>
            </a:pPr>
            <a:r>
              <a:rPr lang="pt-BR" sz="2000" b="1" dirty="0">
                <a:effectLst/>
                <a:latin typeface="Times New Roman" panose="02020603050405020304" pitchFamily="18" charset="0"/>
                <a:ea typeface="Times New Roman" panose="02020603050405020304" pitchFamily="18" charset="0"/>
              </a:rPr>
              <a:t>Limitações: </a:t>
            </a:r>
            <a:r>
              <a:rPr lang="pt-BR" sz="1800" dirty="0">
                <a:effectLst/>
                <a:latin typeface="Times New Roman" panose="02020603050405020304" pitchFamily="18" charset="0"/>
                <a:ea typeface="Times New Roman" panose="02020603050405020304" pitchFamily="18" charset="0"/>
              </a:rPr>
              <a:t>dificuldade na leitura de alguns marcadores e não conseguir utilizar o Scanner 3D do laboratório. </a:t>
            </a:r>
          </a:p>
          <a:p>
            <a:pPr indent="431800" algn="just">
              <a:spcBef>
                <a:spcPts val="600"/>
              </a:spcBef>
            </a:pPr>
            <a:r>
              <a:rPr lang="pt-BR" sz="2000" b="1" dirty="0">
                <a:latin typeface="Times New Roman" panose="02020603050405020304" pitchFamily="18" charset="0"/>
                <a:ea typeface="Times New Roman" panose="02020603050405020304" pitchFamily="18" charset="0"/>
              </a:rPr>
              <a:t>Extensões:</a:t>
            </a:r>
            <a:endParaRPr lang="pt-BR" sz="2000" b="1" dirty="0">
              <a:effectLst/>
              <a:latin typeface="Times New Roman" panose="02020603050405020304" pitchFamily="18" charset="0"/>
              <a:ea typeface="Times New Roman" panose="02020603050405020304" pitchFamily="18" charset="0"/>
            </a:endParaRPr>
          </a:p>
          <a:p>
            <a:pPr indent="431800" algn="just">
              <a:spcBef>
                <a:spcPts val="600"/>
              </a:spcBef>
            </a:pPr>
            <a:r>
              <a:rPr lang="pt-BR" sz="1800" dirty="0">
                <a:effectLst/>
                <a:latin typeface="Times New Roman" panose="02020603050405020304" pitchFamily="18" charset="0"/>
                <a:ea typeface="Times New Roman" panose="02020603050405020304" pitchFamily="18" charset="0"/>
              </a:rPr>
              <a:t>a) criar marcadores através dos próprios objetos;</a:t>
            </a:r>
          </a:p>
          <a:p>
            <a:pPr indent="431800" algn="just">
              <a:spcBef>
                <a:spcPts val="600"/>
              </a:spcBef>
            </a:pPr>
            <a:r>
              <a:rPr lang="pt-BR" sz="1800" dirty="0">
                <a:effectLst/>
                <a:latin typeface="Times New Roman" panose="02020603050405020304" pitchFamily="18" charset="0"/>
                <a:ea typeface="Times New Roman" panose="02020603050405020304" pitchFamily="18" charset="0"/>
              </a:rPr>
              <a:t>b) criar botões de erro ou acerto a cada pergunta; </a:t>
            </a:r>
          </a:p>
          <a:p>
            <a:pPr indent="431800" algn="just">
              <a:spcBef>
                <a:spcPts val="600"/>
              </a:spcBef>
            </a:pPr>
            <a:r>
              <a:rPr lang="pt-BR" sz="1800" dirty="0">
                <a:effectLst/>
                <a:latin typeface="Times New Roman" panose="02020603050405020304" pitchFamily="18" charset="0"/>
                <a:ea typeface="Times New Roman" panose="02020603050405020304" pitchFamily="18" charset="0"/>
              </a:rPr>
              <a:t>c) criar uma tela com o corpo humano para deslizar os órgãos e colocar cada um em seu lugar;</a:t>
            </a:r>
          </a:p>
          <a:p>
            <a:pPr indent="431800" algn="just">
              <a:spcBef>
                <a:spcPts val="600"/>
              </a:spcBef>
            </a:pPr>
            <a:r>
              <a:rPr lang="pt-BR" sz="1800" dirty="0">
                <a:effectLst/>
                <a:latin typeface="Times New Roman" panose="02020603050405020304" pitchFamily="18" charset="0"/>
                <a:ea typeface="Times New Roman" panose="02020603050405020304" pitchFamily="18" charset="0"/>
              </a:rPr>
              <a:t>d) realizar o teste em escolas. </a:t>
            </a:r>
          </a:p>
          <a:p>
            <a:endParaRPr lang="pt-BR" dirty="0"/>
          </a:p>
        </p:txBody>
      </p:sp>
    </p:spTree>
    <p:extLst>
      <p:ext uri="{BB962C8B-B14F-4D97-AF65-F5344CB8AC3E}">
        <p14:creationId xmlns:p14="http://schemas.microsoft.com/office/powerpoint/2010/main" val="2793539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Roteiro</a:t>
            </a:r>
          </a:p>
        </p:txBody>
      </p:sp>
      <p:sp>
        <p:nvSpPr>
          <p:cNvPr id="3" name="Espaço Reservado para Conteúdo 2"/>
          <p:cNvSpPr>
            <a:spLocks noGrp="1"/>
          </p:cNvSpPr>
          <p:nvPr>
            <p:ph idx="1"/>
          </p:nvPr>
        </p:nvSpPr>
        <p:spPr/>
        <p:txBody>
          <a:bodyPr>
            <a:normAutofit fontScale="92500" lnSpcReduction="10000"/>
          </a:bodyPr>
          <a:lstStyle/>
          <a:p>
            <a:r>
              <a:rPr lang="pt-BR" dirty="0"/>
              <a:t>Introdução</a:t>
            </a:r>
          </a:p>
          <a:p>
            <a:r>
              <a:rPr lang="pt-BR" dirty="0"/>
              <a:t>Objetivos</a:t>
            </a:r>
          </a:p>
          <a:p>
            <a:r>
              <a:rPr lang="pt-BR" dirty="0"/>
              <a:t>Fundamentação Teórica</a:t>
            </a:r>
          </a:p>
          <a:p>
            <a:r>
              <a:rPr lang="pt-BR" dirty="0"/>
              <a:t>Trabalhos Correlatos</a:t>
            </a:r>
          </a:p>
          <a:p>
            <a:r>
              <a:rPr lang="pt-BR" dirty="0"/>
              <a:t>Requisitos</a:t>
            </a:r>
          </a:p>
          <a:p>
            <a:r>
              <a:rPr lang="pt-BR" dirty="0"/>
              <a:t>Especificação</a:t>
            </a:r>
          </a:p>
          <a:p>
            <a:r>
              <a:rPr lang="pt-BR" dirty="0"/>
              <a:t>Implementação</a:t>
            </a:r>
          </a:p>
          <a:p>
            <a:r>
              <a:rPr lang="pt-BR" dirty="0"/>
              <a:t>Análise dos Resultados</a:t>
            </a:r>
          </a:p>
          <a:p>
            <a:r>
              <a:rPr lang="pt-BR" dirty="0"/>
              <a:t>Conclusão e Sugestões</a:t>
            </a:r>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2472996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lnSpcReduction="10000"/>
          </a:bodyPr>
          <a:lstStyle/>
          <a:p>
            <a:pPr indent="431800" algn="just">
              <a:spcBef>
                <a:spcPts val="600"/>
              </a:spcBef>
            </a:pPr>
            <a:r>
              <a:rPr lang="pt-BR" sz="2000" dirty="0">
                <a:effectLst/>
                <a:latin typeface="Times New Roman" panose="02020603050405020304" pitchFamily="18" charset="0"/>
                <a:ea typeface="Times New Roman" panose="02020603050405020304" pitchFamily="18" charset="0"/>
              </a:rPr>
              <a:t>Os recursos digitais podem auxiliar de várias maneiras o processo de ensino e aprendizagem. Dentre as tecnologias de informação, a realidade aumentada vem mostrando-se promissora, tendo grande potencial para uso educacional (Lopes </a:t>
            </a:r>
            <a:r>
              <a:rPr lang="pt-BR" sz="2000" i="1" dirty="0">
                <a:effectLst/>
                <a:latin typeface="Times New Roman" panose="02020603050405020304" pitchFamily="18" charset="0"/>
                <a:ea typeface="Times New Roman" panose="02020603050405020304" pitchFamily="18" charset="0"/>
              </a:rPr>
              <a:t>et.al.,</a:t>
            </a:r>
            <a:r>
              <a:rPr lang="pt-BR" sz="2000" dirty="0">
                <a:effectLst/>
                <a:latin typeface="Times New Roman" panose="02020603050405020304" pitchFamily="18" charset="0"/>
                <a:ea typeface="Times New Roman" panose="02020603050405020304" pitchFamily="18" charset="0"/>
              </a:rPr>
              <a:t> 2019). Uma das aplicações é no ensino da área da saúde.</a:t>
            </a:r>
          </a:p>
          <a:p>
            <a:pPr indent="0" algn="just">
              <a:spcBef>
                <a:spcPts val="600"/>
              </a:spcBef>
              <a:buNone/>
            </a:pPr>
            <a:endParaRPr lang="pt-BR" sz="1800" dirty="0">
              <a:effectLst/>
              <a:latin typeface="Times New Roman" panose="02020603050405020304" pitchFamily="18" charset="0"/>
              <a:ea typeface="Times New Roman" panose="02020603050405020304" pitchFamily="18" charset="0"/>
            </a:endParaRPr>
          </a:p>
          <a:p>
            <a:pPr indent="431800" algn="just">
              <a:spcBef>
                <a:spcPts val="600"/>
              </a:spcBef>
            </a:pPr>
            <a:r>
              <a:rPr lang="pt-BR" sz="2000" b="1" dirty="0">
                <a:latin typeface="Times New Roman" panose="02020603050405020304" pitchFamily="18" charset="0"/>
                <a:ea typeface="Times New Roman" panose="02020603050405020304" pitchFamily="18" charset="0"/>
              </a:rPr>
              <a:t>Vantagens da realidade aumentada no estudo de anatomia humana:</a:t>
            </a:r>
          </a:p>
          <a:p>
            <a:pPr lvl="1" indent="431800" algn="just">
              <a:spcBef>
                <a:spcPts val="600"/>
              </a:spcBef>
            </a:pPr>
            <a:r>
              <a:rPr lang="pt-BR" sz="2000" dirty="0">
                <a:effectLst/>
                <a:latin typeface="Times New Roman" panose="02020603050405020304" pitchFamily="18" charset="0"/>
                <a:ea typeface="Times New Roman" panose="02020603050405020304" pitchFamily="18" charset="0"/>
              </a:rPr>
              <a:t>Possibilita uma visualização de cada órgão sem necessidade de cortes físicos;</a:t>
            </a:r>
          </a:p>
          <a:p>
            <a:pPr lvl="1" indent="431800" algn="just">
              <a:spcBef>
                <a:spcPts val="600"/>
              </a:spcBef>
            </a:pPr>
            <a:r>
              <a:rPr lang="pt-BR" sz="2000" dirty="0">
                <a:latin typeface="Times New Roman" panose="02020603050405020304" pitchFamily="18" charset="0"/>
                <a:ea typeface="Times New Roman" panose="02020603050405020304" pitchFamily="18" charset="0"/>
              </a:rPr>
              <a:t>Utiliza métodos dinâmicos de ensino-aprendizagem;</a:t>
            </a:r>
          </a:p>
          <a:p>
            <a:pPr lvl="1" indent="431800" algn="just">
              <a:spcBef>
                <a:spcPts val="600"/>
              </a:spcBef>
            </a:pPr>
            <a:r>
              <a:rPr lang="pt-BR" sz="2000" dirty="0">
                <a:effectLst/>
                <a:latin typeface="Times New Roman" panose="02020603050405020304" pitchFamily="18" charset="0"/>
                <a:ea typeface="Times New Roman" panose="02020603050405020304" pitchFamily="18" charset="0"/>
              </a:rPr>
              <a:t>Proporciona uso de metodologias ativas de aprendizado.</a:t>
            </a:r>
            <a:endParaRPr lang="pt-BR" sz="2000" b="1" dirty="0">
              <a:latin typeface="Times New Roman" panose="02020603050405020304" pitchFamily="18" charset="0"/>
              <a:ea typeface="Times New Roman" panose="02020603050405020304" pitchFamily="18" charset="0"/>
            </a:endParaRPr>
          </a:p>
          <a:p>
            <a:pPr indent="431800" algn="just">
              <a:spcBef>
                <a:spcPts val="600"/>
              </a:spcBef>
            </a:pPr>
            <a:r>
              <a:rPr lang="pt-BR" sz="2000" dirty="0">
                <a:effectLst/>
                <a:latin typeface="Times New Roman" panose="02020603050405020304" pitchFamily="18" charset="0"/>
                <a:ea typeface="Times New Roman" panose="02020603050405020304" pitchFamily="18" charset="0"/>
              </a:rPr>
              <a:t>Diante do exposto, justifica-se o desenvolvimento de tecnologias que possibilitem formas mais interativas de conhecimento e que possa envolver os alunos no processo de aprendizado.  </a:t>
            </a:r>
          </a:p>
          <a:p>
            <a:pPr indent="431800" algn="just">
              <a:spcBef>
                <a:spcPts val="600"/>
              </a:spcBef>
            </a:pPr>
            <a:endParaRPr lang="pt-BR" sz="2000" b="1" dirty="0">
              <a:latin typeface="Times New Roman" panose="02020603050405020304" pitchFamily="18" charset="0"/>
              <a:ea typeface="Times New Roman" panose="02020603050405020304" pitchFamily="18" charset="0"/>
            </a:endParaRPr>
          </a:p>
          <a:p>
            <a:pPr lvl="1" indent="431800" algn="just">
              <a:spcBef>
                <a:spcPts val="600"/>
              </a:spcBef>
            </a:pPr>
            <a:endParaRPr lang="pt-BR" sz="1800" dirty="0">
              <a:effectLst/>
              <a:latin typeface="Times New Roman" panose="02020603050405020304" pitchFamily="18" charset="0"/>
              <a:ea typeface="Times New Roman" panose="02020603050405020304" pitchFamily="18" charset="0"/>
            </a:endParaRPr>
          </a:p>
          <a:p>
            <a:pPr marL="0" indent="0">
              <a:buNone/>
            </a:pPr>
            <a:endParaRPr lang="pt-BR" dirty="0"/>
          </a:p>
          <a:p>
            <a:endParaRPr lang="pt-BR" dirty="0"/>
          </a:p>
        </p:txBody>
      </p:sp>
    </p:spTree>
    <p:extLst>
      <p:ext uri="{BB962C8B-B14F-4D97-AF65-F5344CB8AC3E}">
        <p14:creationId xmlns:p14="http://schemas.microsoft.com/office/powerpoint/2010/main" val="276919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Objetivos</a:t>
            </a:r>
          </a:p>
        </p:txBody>
      </p:sp>
      <p:sp>
        <p:nvSpPr>
          <p:cNvPr id="3" name="Espaço Reservado para Conteúdo 2"/>
          <p:cNvSpPr>
            <a:spLocks noGrp="1"/>
          </p:cNvSpPr>
          <p:nvPr>
            <p:ph idx="1"/>
          </p:nvPr>
        </p:nvSpPr>
        <p:spPr/>
        <p:txBody>
          <a:bodyPr>
            <a:normAutofit/>
          </a:bodyPr>
          <a:lstStyle/>
          <a:p>
            <a:pPr indent="431800" algn="just">
              <a:spcBef>
                <a:spcPts val="600"/>
              </a:spcBef>
            </a:pPr>
            <a:r>
              <a:rPr lang="pt-BR" sz="2400" b="1" dirty="0">
                <a:effectLst/>
                <a:latin typeface="Times New Roman" panose="02020603050405020304" pitchFamily="18" charset="0"/>
                <a:ea typeface="Times New Roman" panose="02020603050405020304" pitchFamily="18" charset="0"/>
              </a:rPr>
              <a:t>Objetivo Geral: </a:t>
            </a:r>
            <a:r>
              <a:rPr lang="pt-BR" sz="2400" dirty="0">
                <a:effectLst/>
                <a:latin typeface="Times New Roman" panose="02020603050405020304" pitchFamily="18" charset="0"/>
                <a:ea typeface="Times New Roman" panose="02020603050405020304" pitchFamily="18" charset="0"/>
              </a:rPr>
              <a:t>disponibilizar um aplicativo de realidade aumentada para o ensino de anatomia humana nas escolas. </a:t>
            </a:r>
          </a:p>
          <a:p>
            <a:pPr indent="431800" algn="just">
              <a:spcBef>
                <a:spcPts val="600"/>
              </a:spcBef>
            </a:pPr>
            <a:r>
              <a:rPr lang="pt-BR" sz="2400" b="1" dirty="0">
                <a:effectLst/>
                <a:latin typeface="Times New Roman" panose="02020603050405020304" pitchFamily="18" charset="0"/>
                <a:ea typeface="Times New Roman" panose="02020603050405020304" pitchFamily="18" charset="0"/>
              </a:rPr>
              <a:t>Objetivos </a:t>
            </a:r>
            <a:r>
              <a:rPr lang="pt-BR" sz="2400" b="1" dirty="0">
                <a:latin typeface="Times New Roman" panose="02020603050405020304" pitchFamily="18" charset="0"/>
                <a:ea typeface="Times New Roman" panose="02020603050405020304" pitchFamily="18" charset="0"/>
              </a:rPr>
              <a:t>E</a:t>
            </a:r>
            <a:r>
              <a:rPr lang="pt-BR" sz="2400" b="1" dirty="0">
                <a:effectLst/>
                <a:latin typeface="Times New Roman" panose="02020603050405020304" pitchFamily="18" charset="0"/>
                <a:ea typeface="Times New Roman" panose="02020603050405020304" pitchFamily="18" charset="0"/>
              </a:rPr>
              <a:t>specíficos:</a:t>
            </a:r>
          </a:p>
          <a:p>
            <a:pPr marL="342900" lvl="0" indent="-342900" algn="just">
              <a:spcBef>
                <a:spcPts val="600"/>
              </a:spcBef>
              <a:spcAft>
                <a:spcPts val="600"/>
              </a:spcAft>
              <a:buFont typeface="+mj-lt"/>
              <a:buAutoNum type="alphaLcParenR"/>
              <a:tabLst>
                <a:tab pos="683895" algn="l"/>
              </a:tabLst>
            </a:pPr>
            <a:r>
              <a:rPr lang="pt-BR" sz="2400" dirty="0">
                <a:effectLst/>
                <a:latin typeface="Times New Roman" panose="02020603050405020304" pitchFamily="18" charset="0"/>
                <a:ea typeface="Times New Roman" panose="02020603050405020304" pitchFamily="18" charset="0"/>
              </a:rPr>
              <a:t>criar objetos 3D dos órgãos humanos;</a:t>
            </a:r>
          </a:p>
          <a:p>
            <a:pPr marL="342900" lvl="0" indent="-342900" algn="just">
              <a:spcAft>
                <a:spcPts val="600"/>
              </a:spcAft>
              <a:buFont typeface="+mj-lt"/>
              <a:buAutoNum type="alphaLcParenR"/>
              <a:tabLst>
                <a:tab pos="683895" algn="l"/>
              </a:tabLst>
            </a:pPr>
            <a:r>
              <a:rPr lang="pt-BR" sz="2400" dirty="0">
                <a:effectLst/>
                <a:latin typeface="Times New Roman" panose="02020603050405020304" pitchFamily="18" charset="0"/>
                <a:ea typeface="Times New Roman" panose="02020603050405020304" pitchFamily="18" charset="0"/>
              </a:rPr>
              <a:t>interagir com o usuário através de um jogo;</a:t>
            </a:r>
          </a:p>
          <a:p>
            <a:pPr marL="342900" lvl="0" indent="-342900" algn="just">
              <a:spcAft>
                <a:spcPts val="600"/>
              </a:spcAft>
              <a:buFont typeface="+mj-lt"/>
              <a:buAutoNum type="alphaLcParenR"/>
              <a:tabLst>
                <a:tab pos="683895" algn="l"/>
              </a:tabLst>
            </a:pPr>
            <a:r>
              <a:rPr lang="pt-BR" sz="2400" dirty="0">
                <a:effectLst/>
                <a:latin typeface="Times New Roman" panose="02020603050405020304" pitchFamily="18" charset="0"/>
                <a:ea typeface="Times New Roman" panose="02020603050405020304" pitchFamily="18" charset="0"/>
              </a:rPr>
              <a:t>mostrar as funções de cada órgão selecionado;</a:t>
            </a:r>
          </a:p>
          <a:p>
            <a:pPr marL="342900" lvl="0" indent="-342900" algn="just">
              <a:buFont typeface="+mj-lt"/>
              <a:buAutoNum type="alphaLcParenR"/>
              <a:tabLst>
                <a:tab pos="683895" algn="l"/>
              </a:tabLst>
            </a:pPr>
            <a:r>
              <a:rPr lang="pt-BR" sz="2400" dirty="0">
                <a:effectLst/>
                <a:latin typeface="Times New Roman" panose="02020603050405020304" pitchFamily="18" charset="0"/>
                <a:ea typeface="Times New Roman" panose="02020603050405020304" pitchFamily="18" charset="0"/>
              </a:rPr>
              <a:t>disponibilizar um método funcional e tecnológico para auxiliar o ensino-aprendizagem.</a:t>
            </a:r>
          </a:p>
          <a:p>
            <a:endParaRPr lang="pt-BR" dirty="0"/>
          </a:p>
          <a:p>
            <a:endParaRPr lang="pt-BR" dirty="0"/>
          </a:p>
        </p:txBody>
      </p:sp>
    </p:spTree>
    <p:extLst>
      <p:ext uri="{BB962C8B-B14F-4D97-AF65-F5344CB8AC3E}">
        <p14:creationId xmlns:p14="http://schemas.microsoft.com/office/powerpoint/2010/main" val="62695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Fundamentação Teórica</a:t>
            </a:r>
          </a:p>
        </p:txBody>
      </p:sp>
      <p:sp>
        <p:nvSpPr>
          <p:cNvPr id="3" name="Espaço Reservado para Conteúdo 2"/>
          <p:cNvSpPr>
            <a:spLocks noGrp="1"/>
          </p:cNvSpPr>
          <p:nvPr>
            <p:ph idx="1"/>
          </p:nvPr>
        </p:nvSpPr>
        <p:spPr>
          <a:xfrm>
            <a:off x="251520" y="1124744"/>
            <a:ext cx="5338936" cy="4680520"/>
          </a:xfrm>
        </p:spPr>
        <p:txBody>
          <a:bodyPr>
            <a:noAutofit/>
          </a:bodyPr>
          <a:lstStyle/>
          <a:p>
            <a:pPr algn="just"/>
            <a:r>
              <a:rPr lang="pt-BR" sz="1800" b="1" dirty="0">
                <a:latin typeface="Times New Roman" panose="02020603050405020304" pitchFamily="18" charset="0"/>
                <a:cs typeface="Times New Roman" panose="02020603050405020304" pitchFamily="18" charset="0"/>
              </a:rPr>
              <a:t>Realidade Aumentada: </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é uma tecnologia que insere conteúdo virtual no mundo real, criando uma experiência imersiva. </a:t>
            </a:r>
            <a:r>
              <a:rPr lang="pt-BR" sz="1800" dirty="0">
                <a:latin typeface="Times New Roman" panose="02020603050405020304" pitchFamily="18" charset="0"/>
                <a:ea typeface="Times New Roman" panose="02020603050405020304" pitchFamily="18" charset="0"/>
                <a:cs typeface="Times New Roman" panose="02020603050405020304" pitchFamily="18" charset="0"/>
              </a:rPr>
              <a:t>U</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tiliza câmeras e sensores para captar imagens do ambiente real e sobrepor elementos digitais (CNN Brasil, 2023).</a:t>
            </a:r>
          </a:p>
          <a:p>
            <a:pPr algn="just"/>
            <a:r>
              <a:rPr lang="pt-BR" sz="1800" b="1" dirty="0">
                <a:latin typeface="Times New Roman" panose="02020603050405020304" pitchFamily="18" charset="0"/>
                <a:cs typeface="Times New Roman" panose="02020603050405020304" pitchFamily="18" charset="0"/>
              </a:rPr>
              <a:t>Anatomia Humana: </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A anatomia humana é o estudo das estruturas do corpo, tanto externas quanto internas e da relação física entre elas (Martini </a:t>
            </a:r>
            <a:r>
              <a:rPr lang="pt-BR" sz="1800" i="1" dirty="0">
                <a:effectLst/>
                <a:latin typeface="Times New Roman" panose="02020603050405020304" pitchFamily="18" charset="0"/>
                <a:ea typeface="Times New Roman" panose="02020603050405020304" pitchFamily="18" charset="0"/>
                <a:cs typeface="Times New Roman" panose="02020603050405020304" pitchFamily="18" charset="0"/>
              </a:rPr>
              <a:t>et al</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2019). </a:t>
            </a:r>
            <a:endParaRPr lang="pt-BR"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pt-BR" sz="1800" b="1" dirty="0">
                <a:latin typeface="Times New Roman" panose="02020603050405020304" pitchFamily="18" charset="0"/>
                <a:cs typeface="Times New Roman" panose="02020603050405020304" pitchFamily="18" charset="0"/>
              </a:rPr>
              <a:t>Ensino do Corpo Humano nas Escolas: </a:t>
            </a:r>
            <a:r>
              <a:rPr lang="pt-BR" sz="1800" dirty="0">
                <a:latin typeface="Times New Roman" panose="02020603050405020304" pitchFamily="18" charset="0"/>
                <a:cs typeface="Times New Roman" panose="02020603050405020304" pitchFamily="18" charset="0"/>
              </a:rPr>
              <a:t>o ensino do corpo humano faz parte da </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Base Nacional Comum Curricular que define as habilidades que os estudantes devem desenvolver durante seu processo educacional. No campo de Ciências da Natureza são abordados o estudo dos órgãos e sistemas do corpo humano. </a:t>
            </a:r>
            <a:r>
              <a:rPr lang="pt-BR" sz="1800" dirty="0">
                <a:latin typeface="Times New Roman" panose="02020603050405020304" pitchFamily="18" charset="0"/>
                <a:ea typeface="Times New Roman" panose="02020603050405020304" pitchFamily="18" charset="0"/>
                <a:cs typeface="Times New Roman" panose="02020603050405020304" pitchFamily="18" charset="0"/>
              </a:rPr>
              <a:t>O ensino dessas disciplinas com </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métodos ativos como jogos, modelos sintéticos, aulas de campo, despertam interesse dos estudantes e facilita a construção do conhecimento.</a:t>
            </a:r>
            <a:endParaRPr lang="pt-BR" sz="1800" dirty="0">
              <a:latin typeface="Times New Roman" panose="02020603050405020304" pitchFamily="18" charset="0"/>
              <a:cs typeface="Times New Roman" panose="02020603050405020304" pitchFamily="18" charset="0"/>
            </a:endParaRPr>
          </a:p>
        </p:txBody>
      </p:sp>
      <p:pic>
        <p:nvPicPr>
          <p:cNvPr id="8" name="Imagem 7">
            <a:extLst>
              <a:ext uri="{FF2B5EF4-FFF2-40B4-BE49-F238E27FC236}">
                <a16:creationId xmlns:a16="http://schemas.microsoft.com/office/drawing/2014/main" id="{BD89AF82-754F-B2C2-0BDE-36F96C6D3D3A}"/>
              </a:ext>
            </a:extLst>
          </p:cNvPr>
          <p:cNvPicPr>
            <a:picLocks noChangeAspect="1"/>
          </p:cNvPicPr>
          <p:nvPr/>
        </p:nvPicPr>
        <p:blipFill>
          <a:blip r:embed="rId2"/>
          <a:stretch>
            <a:fillRect/>
          </a:stretch>
        </p:blipFill>
        <p:spPr>
          <a:xfrm>
            <a:off x="5940152" y="1311896"/>
            <a:ext cx="3029814" cy="4493368"/>
          </a:xfrm>
          <a:prstGeom prst="rect">
            <a:avLst/>
          </a:prstGeom>
        </p:spPr>
      </p:pic>
      <p:sp>
        <p:nvSpPr>
          <p:cNvPr id="9" name="CaixaDeTexto 8">
            <a:extLst>
              <a:ext uri="{FF2B5EF4-FFF2-40B4-BE49-F238E27FC236}">
                <a16:creationId xmlns:a16="http://schemas.microsoft.com/office/drawing/2014/main" id="{38789D4D-63C5-2BDF-E612-E94412E86AF4}"/>
              </a:ext>
            </a:extLst>
          </p:cNvPr>
          <p:cNvSpPr txBox="1"/>
          <p:nvPr/>
        </p:nvSpPr>
        <p:spPr>
          <a:xfrm>
            <a:off x="5824117" y="1040108"/>
            <a:ext cx="3319883" cy="307777"/>
          </a:xfrm>
          <a:prstGeom prst="rect">
            <a:avLst/>
          </a:prstGeom>
          <a:noFill/>
        </p:spPr>
        <p:txBody>
          <a:bodyPr wrap="none" rtlCol="0">
            <a:spAutoFit/>
          </a:bodyPr>
          <a:lstStyle/>
          <a:p>
            <a:r>
              <a:rPr lang="pt-BR" sz="1400" dirty="0">
                <a:latin typeface="Times New Roman" panose="02020603050405020304" pitchFamily="18" charset="0"/>
                <a:cs typeface="Times New Roman" panose="02020603050405020304" pitchFamily="18" charset="0"/>
              </a:rPr>
              <a:t>Figura 1 – Ensino de Anatomia nas escolas.</a:t>
            </a:r>
          </a:p>
        </p:txBody>
      </p:sp>
    </p:spTree>
    <p:extLst>
      <p:ext uri="{BB962C8B-B14F-4D97-AF65-F5344CB8AC3E}">
        <p14:creationId xmlns:p14="http://schemas.microsoft.com/office/powerpoint/2010/main" val="248901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Trabalhos Correlatos</a:t>
            </a:r>
          </a:p>
        </p:txBody>
      </p:sp>
      <p:sp>
        <p:nvSpPr>
          <p:cNvPr id="9" name="Espaço Reservado para Conteúdo 8">
            <a:extLst>
              <a:ext uri="{FF2B5EF4-FFF2-40B4-BE49-F238E27FC236}">
                <a16:creationId xmlns:a16="http://schemas.microsoft.com/office/drawing/2014/main" id="{36D537C0-E543-75B1-3779-D194D0AF35BE}"/>
              </a:ext>
            </a:extLst>
          </p:cNvPr>
          <p:cNvSpPr>
            <a:spLocks noGrp="1"/>
          </p:cNvSpPr>
          <p:nvPr>
            <p:ph idx="1"/>
          </p:nvPr>
        </p:nvSpPr>
        <p:spPr>
          <a:xfrm>
            <a:off x="3995936" y="1412776"/>
            <a:ext cx="4690864" cy="4680520"/>
          </a:xfrm>
        </p:spPr>
        <p:txBody>
          <a:bodyPr>
            <a:normAutofit/>
          </a:bodyPr>
          <a:lstStyle/>
          <a:p>
            <a:pPr algn="just"/>
            <a:r>
              <a:rPr lang="pt-BR" sz="1800" dirty="0">
                <a:latin typeface="Times New Roman" panose="02020603050405020304" pitchFamily="18" charset="0"/>
                <a:cs typeface="Times New Roman" panose="02020603050405020304" pitchFamily="18" charset="0"/>
              </a:rPr>
              <a:t>Referência: </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Abdullah e </a:t>
            </a:r>
            <a:r>
              <a:rPr lang="pt-BR" sz="1800" dirty="0" err="1">
                <a:effectLst/>
                <a:latin typeface="Times New Roman" panose="02020603050405020304" pitchFamily="18" charset="0"/>
                <a:ea typeface="Times New Roman" panose="02020603050405020304" pitchFamily="18" charset="0"/>
                <a:cs typeface="Times New Roman" panose="02020603050405020304" pitchFamily="18" charset="0"/>
              </a:rPr>
              <a:t>Rokmain</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 (2023)</a:t>
            </a:r>
          </a:p>
          <a:p>
            <a:pPr algn="just"/>
            <a:r>
              <a:rPr lang="pt-BR" sz="1800" dirty="0">
                <a:latin typeface="Times New Roman" panose="02020603050405020304" pitchFamily="18" charset="0"/>
                <a:cs typeface="Times New Roman" panose="02020603050405020304" pitchFamily="18" charset="0"/>
              </a:rPr>
              <a:t>Objetivos: </a:t>
            </a:r>
            <a:r>
              <a:rPr lang="pt-BR" sz="1800" dirty="0">
                <a:effectLst/>
                <a:latin typeface="Times New Roman" panose="02020603050405020304" pitchFamily="18" charset="0"/>
                <a:ea typeface="Times New Roman" panose="02020603050405020304" pitchFamily="18" charset="0"/>
              </a:rPr>
              <a:t>Desenvolver um aplicativo para ensino de anatomia humana para estudantes da área da saúde.</a:t>
            </a:r>
          </a:p>
          <a:p>
            <a:pPr algn="just"/>
            <a:r>
              <a:rPr lang="pt-BR" sz="1800" dirty="0">
                <a:latin typeface="Times New Roman" panose="02020603050405020304" pitchFamily="18" charset="0"/>
                <a:cs typeface="Times New Roman" panose="02020603050405020304" pitchFamily="18" charset="0"/>
              </a:rPr>
              <a:t>Principal Funcionalidade: </a:t>
            </a:r>
            <a:r>
              <a:rPr lang="pt-BR" sz="1800" dirty="0">
                <a:effectLst/>
                <a:latin typeface="Times New Roman" panose="02020603050405020304" pitchFamily="18" charset="0"/>
                <a:ea typeface="Times New Roman" panose="02020603050405020304" pitchFamily="18" charset="0"/>
              </a:rPr>
              <a:t>Consegue visualizar os órgãos como pulmão, coração, fígado, estômago, rins e pâncreas 3D.</a:t>
            </a:r>
          </a:p>
          <a:p>
            <a:pPr algn="just"/>
            <a:r>
              <a:rPr lang="pt-BR" sz="1800" dirty="0">
                <a:latin typeface="Times New Roman" panose="02020603050405020304" pitchFamily="18" charset="0"/>
                <a:cs typeface="Times New Roman" panose="02020603050405020304" pitchFamily="18" charset="0"/>
              </a:rPr>
              <a:t>Ferramentas de desenvolvimento: </a:t>
            </a:r>
            <a:r>
              <a:rPr lang="pt-BR" sz="1800" dirty="0" err="1">
                <a:effectLst/>
                <a:latin typeface="Times New Roman" panose="02020603050405020304" pitchFamily="18" charset="0"/>
                <a:ea typeface="Times New Roman" panose="02020603050405020304" pitchFamily="18" charset="0"/>
              </a:rPr>
              <a:t>Vuforia</a:t>
            </a:r>
            <a:r>
              <a:rPr lang="pt-BR" sz="1800" dirty="0">
                <a:effectLst/>
                <a:latin typeface="Times New Roman" panose="02020603050405020304" pitchFamily="18" charset="0"/>
                <a:ea typeface="Times New Roman" panose="02020603050405020304" pitchFamily="18" charset="0"/>
              </a:rPr>
              <a:t> e Unity</a:t>
            </a:r>
            <a:r>
              <a:rPr lang="pt-BR"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r>
              <a:rPr lang="pt-BR" sz="1800" dirty="0">
                <a:latin typeface="Times New Roman" panose="02020603050405020304" pitchFamily="18" charset="0"/>
                <a:ea typeface="Times New Roman" panose="02020603050405020304" pitchFamily="18" charset="0"/>
                <a:cs typeface="Times New Roman" panose="02020603050405020304" pitchFamily="18" charset="0"/>
              </a:rPr>
              <a:t>Resultados e Conclusão: </a:t>
            </a:r>
            <a:r>
              <a:rPr lang="pt-BR" sz="1800" dirty="0">
                <a:effectLst/>
                <a:latin typeface="Times New Roman" panose="02020603050405020304" pitchFamily="18" charset="0"/>
                <a:ea typeface="Times New Roman" panose="02020603050405020304" pitchFamily="18" charset="0"/>
              </a:rPr>
              <a:t>Atendeu as funções porém o escopo de órgãos pode ser melhorado e a interação com o usuário também, adicionando vídeos e animações</a:t>
            </a:r>
            <a:endParaRPr lang="pt-BR" sz="1800" dirty="0">
              <a:latin typeface="Times New Roman" panose="02020603050405020304" pitchFamily="18" charset="0"/>
              <a:ea typeface="Times New Roman" panose="02020603050405020304" pitchFamily="18" charset="0"/>
            </a:endParaRPr>
          </a:p>
        </p:txBody>
      </p:sp>
      <p:pic>
        <p:nvPicPr>
          <p:cNvPr id="12" name="Imagem 11">
            <a:extLst>
              <a:ext uri="{FF2B5EF4-FFF2-40B4-BE49-F238E27FC236}">
                <a16:creationId xmlns:a16="http://schemas.microsoft.com/office/drawing/2014/main" id="{4A8F53FB-08A2-C70B-6EC3-7A8A84774889}"/>
              </a:ext>
            </a:extLst>
          </p:cNvPr>
          <p:cNvPicPr>
            <a:picLocks noChangeAspect="1"/>
          </p:cNvPicPr>
          <p:nvPr/>
        </p:nvPicPr>
        <p:blipFill>
          <a:blip r:embed="rId2"/>
          <a:stretch>
            <a:fillRect/>
          </a:stretch>
        </p:blipFill>
        <p:spPr>
          <a:xfrm>
            <a:off x="755576" y="1062223"/>
            <a:ext cx="2933700" cy="5381625"/>
          </a:xfrm>
          <a:prstGeom prst="rect">
            <a:avLst/>
          </a:prstGeom>
        </p:spPr>
      </p:pic>
    </p:spTree>
    <p:extLst>
      <p:ext uri="{BB962C8B-B14F-4D97-AF65-F5344CB8AC3E}">
        <p14:creationId xmlns:p14="http://schemas.microsoft.com/office/powerpoint/2010/main" val="1958979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7DEBE-2F19-48B0-9A50-9766079A490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489C644-78F8-DE3B-D15F-58A3A2F152CA}"/>
              </a:ext>
            </a:extLst>
          </p:cNvPr>
          <p:cNvSpPr>
            <a:spLocks noGrp="1"/>
          </p:cNvSpPr>
          <p:nvPr>
            <p:ph type="title"/>
          </p:nvPr>
        </p:nvSpPr>
        <p:spPr/>
        <p:txBody>
          <a:bodyPr/>
          <a:lstStyle/>
          <a:p>
            <a:r>
              <a:rPr lang="pt-BR" dirty="0"/>
              <a:t>Trabalhos Correlatos</a:t>
            </a:r>
          </a:p>
        </p:txBody>
      </p:sp>
      <p:sp>
        <p:nvSpPr>
          <p:cNvPr id="9" name="Espaço Reservado para Conteúdo 8">
            <a:extLst>
              <a:ext uri="{FF2B5EF4-FFF2-40B4-BE49-F238E27FC236}">
                <a16:creationId xmlns:a16="http://schemas.microsoft.com/office/drawing/2014/main" id="{963D10C8-B065-7D11-DF6B-71376B19984F}"/>
              </a:ext>
            </a:extLst>
          </p:cNvPr>
          <p:cNvSpPr>
            <a:spLocks noGrp="1"/>
          </p:cNvSpPr>
          <p:nvPr>
            <p:ph idx="1"/>
          </p:nvPr>
        </p:nvSpPr>
        <p:spPr>
          <a:xfrm>
            <a:off x="3995936" y="1412776"/>
            <a:ext cx="4690864" cy="4680520"/>
          </a:xfrm>
        </p:spPr>
        <p:txBody>
          <a:bodyPr>
            <a:normAutofit lnSpcReduction="10000"/>
          </a:bodyPr>
          <a:lstStyle/>
          <a:p>
            <a:pPr algn="just"/>
            <a:r>
              <a:rPr lang="pt-BR" sz="1800" dirty="0">
                <a:latin typeface="Times New Roman" panose="02020603050405020304" pitchFamily="18" charset="0"/>
                <a:cs typeface="Times New Roman" panose="02020603050405020304" pitchFamily="18" charset="0"/>
              </a:rPr>
              <a:t>Referência: </a:t>
            </a:r>
            <a:r>
              <a:rPr lang="pt-BR" sz="1800" dirty="0" err="1">
                <a:effectLst/>
                <a:latin typeface="Times New Roman" panose="02020603050405020304" pitchFamily="18" charset="0"/>
                <a:ea typeface="Times New Roman" panose="02020603050405020304" pitchFamily="18" charset="0"/>
              </a:rPr>
              <a:t>Hossain</a:t>
            </a:r>
            <a:r>
              <a:rPr lang="pt-BR" sz="1800" dirty="0">
                <a:effectLst/>
                <a:latin typeface="Times New Roman" panose="02020603050405020304" pitchFamily="18" charset="0"/>
                <a:ea typeface="Times New Roman" panose="02020603050405020304" pitchFamily="18" charset="0"/>
              </a:rPr>
              <a:t> et al. (2021)</a:t>
            </a:r>
          </a:p>
          <a:p>
            <a:pPr algn="just"/>
            <a:r>
              <a:rPr lang="pt-BR" sz="1800" dirty="0">
                <a:latin typeface="Times New Roman" panose="02020603050405020304" pitchFamily="18" charset="0"/>
                <a:cs typeface="Times New Roman" panose="02020603050405020304" pitchFamily="18" charset="0"/>
              </a:rPr>
              <a:t>Objetivos: </a:t>
            </a:r>
            <a:r>
              <a:rPr lang="pt-BR" sz="1800" dirty="0">
                <a:effectLst/>
                <a:latin typeface="Times New Roman" panose="02020603050405020304" pitchFamily="18" charset="0"/>
                <a:ea typeface="Times New Roman" panose="02020603050405020304" pitchFamily="18" charset="0"/>
              </a:rPr>
              <a:t>Desenvolver um aplicativo para estudantes de um país subdesenvolvido aprenderem anatomia humana, mais especificamente o esqueleto.</a:t>
            </a:r>
          </a:p>
          <a:p>
            <a:pPr algn="just"/>
            <a:r>
              <a:rPr lang="pt-BR" sz="1800" dirty="0">
                <a:latin typeface="Times New Roman" panose="02020603050405020304" pitchFamily="18" charset="0"/>
                <a:cs typeface="Times New Roman" panose="02020603050405020304" pitchFamily="18" charset="0"/>
              </a:rPr>
              <a:t>Principal Funcionalidade: </a:t>
            </a:r>
            <a:r>
              <a:rPr lang="pt-BR" sz="1800" dirty="0">
                <a:effectLst/>
                <a:latin typeface="Times New Roman" panose="02020603050405020304" pitchFamily="18" charset="0"/>
                <a:ea typeface="Times New Roman" panose="02020603050405020304" pitchFamily="18" charset="0"/>
              </a:rPr>
              <a:t>Apresenta um menu inicial com ossos, permitindo explorar o esqueleto completo ou selecionar parte dele.</a:t>
            </a:r>
          </a:p>
          <a:p>
            <a:pPr algn="just"/>
            <a:r>
              <a:rPr lang="pt-BR" sz="1800" dirty="0">
                <a:latin typeface="Times New Roman" panose="02020603050405020304" pitchFamily="18" charset="0"/>
                <a:cs typeface="Times New Roman" panose="02020603050405020304" pitchFamily="18" charset="0"/>
              </a:rPr>
              <a:t>Ferramentas de desenvolvimento: </a:t>
            </a:r>
            <a:r>
              <a:rPr lang="pt-BR" sz="1800" dirty="0">
                <a:effectLst/>
                <a:latin typeface="Times New Roman" panose="02020603050405020304" pitchFamily="18" charset="0"/>
                <a:ea typeface="Times New Roman" panose="02020603050405020304" pitchFamily="18" charset="0"/>
              </a:rPr>
              <a:t>Unity e Blender</a:t>
            </a:r>
          </a:p>
          <a:p>
            <a:pPr algn="just"/>
            <a:r>
              <a:rPr lang="pt-BR" sz="1800" dirty="0">
                <a:latin typeface="Times New Roman" panose="02020603050405020304" pitchFamily="18" charset="0"/>
                <a:ea typeface="Times New Roman" panose="02020603050405020304" pitchFamily="18" charset="0"/>
                <a:cs typeface="Times New Roman" panose="02020603050405020304" pitchFamily="18" charset="0"/>
              </a:rPr>
              <a:t>Resultados e Conclusão: </a:t>
            </a:r>
            <a:r>
              <a:rPr lang="pt-BR" sz="1800" dirty="0">
                <a:effectLst/>
                <a:latin typeface="Times New Roman" panose="02020603050405020304" pitchFamily="18" charset="0"/>
                <a:ea typeface="Times New Roman" panose="02020603050405020304" pitchFamily="18" charset="0"/>
              </a:rPr>
              <a:t>Atendeu a proposta de funcionalidade e auxílio no estudo de anatomia. Apresentou como limitação ruído no áudio e um tamanho maior da representação do modelo virtual do que o esperado.</a:t>
            </a:r>
            <a:endParaRPr lang="pt-BR" sz="1800" dirty="0">
              <a:latin typeface="Times New Roman" panose="02020603050405020304" pitchFamily="18" charset="0"/>
              <a:ea typeface="Times New Roman" panose="02020603050405020304" pitchFamily="18" charset="0"/>
            </a:endParaRPr>
          </a:p>
        </p:txBody>
      </p:sp>
      <p:pic>
        <p:nvPicPr>
          <p:cNvPr id="6" name="Imagem 5">
            <a:extLst>
              <a:ext uri="{FF2B5EF4-FFF2-40B4-BE49-F238E27FC236}">
                <a16:creationId xmlns:a16="http://schemas.microsoft.com/office/drawing/2014/main" id="{5EF39875-8E2F-6C8D-A8D4-5DB1391B58CB}"/>
              </a:ext>
            </a:extLst>
          </p:cNvPr>
          <p:cNvPicPr>
            <a:picLocks noChangeAspect="1"/>
          </p:cNvPicPr>
          <p:nvPr/>
        </p:nvPicPr>
        <p:blipFill>
          <a:blip r:embed="rId2"/>
          <a:stretch>
            <a:fillRect/>
          </a:stretch>
        </p:blipFill>
        <p:spPr>
          <a:xfrm>
            <a:off x="251520" y="1673324"/>
            <a:ext cx="3668619" cy="3483868"/>
          </a:xfrm>
          <a:prstGeom prst="rect">
            <a:avLst/>
          </a:prstGeom>
        </p:spPr>
      </p:pic>
    </p:spTree>
    <p:extLst>
      <p:ext uri="{BB962C8B-B14F-4D97-AF65-F5344CB8AC3E}">
        <p14:creationId xmlns:p14="http://schemas.microsoft.com/office/powerpoint/2010/main" val="885023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6D036-6619-55F7-C4DD-1A95F1ABC02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3F1823E-9110-E61E-A0B3-95051875C136}"/>
              </a:ext>
            </a:extLst>
          </p:cNvPr>
          <p:cNvSpPr>
            <a:spLocks noGrp="1"/>
          </p:cNvSpPr>
          <p:nvPr>
            <p:ph type="title"/>
          </p:nvPr>
        </p:nvSpPr>
        <p:spPr/>
        <p:txBody>
          <a:bodyPr/>
          <a:lstStyle/>
          <a:p>
            <a:r>
              <a:rPr lang="pt-BR" dirty="0"/>
              <a:t>Trabalhos Correlatos</a:t>
            </a:r>
          </a:p>
        </p:txBody>
      </p:sp>
      <p:sp>
        <p:nvSpPr>
          <p:cNvPr id="9" name="Espaço Reservado para Conteúdo 8">
            <a:extLst>
              <a:ext uri="{FF2B5EF4-FFF2-40B4-BE49-F238E27FC236}">
                <a16:creationId xmlns:a16="http://schemas.microsoft.com/office/drawing/2014/main" id="{07F7A2A1-09A4-9278-D028-87D9B9ED9A02}"/>
              </a:ext>
            </a:extLst>
          </p:cNvPr>
          <p:cNvSpPr>
            <a:spLocks noGrp="1"/>
          </p:cNvSpPr>
          <p:nvPr>
            <p:ph idx="1"/>
          </p:nvPr>
        </p:nvSpPr>
        <p:spPr>
          <a:xfrm>
            <a:off x="3995936" y="1412776"/>
            <a:ext cx="4690864" cy="4680520"/>
          </a:xfrm>
        </p:spPr>
        <p:txBody>
          <a:bodyPr>
            <a:normAutofit/>
          </a:bodyPr>
          <a:lstStyle/>
          <a:p>
            <a:pPr algn="just"/>
            <a:r>
              <a:rPr lang="pt-BR" sz="1800" dirty="0">
                <a:latin typeface="Times New Roman" panose="02020603050405020304" pitchFamily="18" charset="0"/>
                <a:cs typeface="Times New Roman" panose="02020603050405020304" pitchFamily="18" charset="0"/>
              </a:rPr>
              <a:t>Referência: </a:t>
            </a:r>
            <a:r>
              <a:rPr lang="pt-BR" sz="1800" dirty="0" err="1">
                <a:effectLst/>
                <a:latin typeface="Times New Roman" panose="02020603050405020304" pitchFamily="18" charset="0"/>
                <a:ea typeface="Times New Roman" panose="02020603050405020304" pitchFamily="18" charset="0"/>
              </a:rPr>
              <a:t>Curiscope</a:t>
            </a:r>
            <a:r>
              <a:rPr lang="pt-BR" sz="1800" dirty="0">
                <a:effectLst/>
                <a:latin typeface="Times New Roman" panose="02020603050405020304" pitchFamily="18" charset="0"/>
                <a:ea typeface="Times New Roman" panose="02020603050405020304" pitchFamily="18" charset="0"/>
              </a:rPr>
              <a:t> (2016).</a:t>
            </a:r>
          </a:p>
          <a:p>
            <a:pPr algn="just"/>
            <a:r>
              <a:rPr lang="pt-BR" sz="1800" dirty="0">
                <a:latin typeface="Times New Roman" panose="02020603050405020304" pitchFamily="18" charset="0"/>
                <a:cs typeface="Times New Roman" panose="02020603050405020304" pitchFamily="18" charset="0"/>
              </a:rPr>
              <a:t>Objetivos: </a:t>
            </a:r>
            <a:r>
              <a:rPr lang="pt-BR" sz="1800" dirty="0">
                <a:effectLst/>
                <a:latin typeface="Times New Roman" panose="02020603050405020304" pitchFamily="18" charset="0"/>
                <a:ea typeface="Times New Roman" panose="02020603050405020304" pitchFamily="18" charset="0"/>
              </a:rPr>
              <a:t>Permitir aos usuários observar uma representação 3D do corpo humano.</a:t>
            </a:r>
          </a:p>
          <a:p>
            <a:pPr algn="just"/>
            <a:r>
              <a:rPr lang="pt-BR" sz="1800" dirty="0">
                <a:latin typeface="Times New Roman" panose="02020603050405020304" pitchFamily="18" charset="0"/>
                <a:cs typeface="Times New Roman" panose="02020603050405020304" pitchFamily="18" charset="0"/>
              </a:rPr>
              <a:t>Principal Funcionalidade: </a:t>
            </a:r>
            <a:r>
              <a:rPr lang="pt-BR" sz="1800" dirty="0">
                <a:effectLst/>
                <a:latin typeface="Times New Roman" panose="02020603050405020304" pitchFamily="18" charset="0"/>
                <a:ea typeface="Times New Roman" panose="02020603050405020304" pitchFamily="18" charset="0"/>
              </a:rPr>
              <a:t>Através de uma camisa é possível exibir sistemas como respiratório, circulatório, esquelético, digestivo e urinário.</a:t>
            </a:r>
          </a:p>
          <a:p>
            <a:pPr algn="just"/>
            <a:r>
              <a:rPr lang="pt-BR" sz="1800" dirty="0">
                <a:latin typeface="Times New Roman" panose="02020603050405020304" pitchFamily="18" charset="0"/>
                <a:cs typeface="Times New Roman" panose="02020603050405020304" pitchFamily="18" charset="0"/>
              </a:rPr>
              <a:t>Ferramentas de desenvolvimento: </a:t>
            </a:r>
            <a:r>
              <a:rPr lang="pt-BR" sz="1800" dirty="0">
                <a:effectLst/>
                <a:latin typeface="Times New Roman" panose="02020603050405020304" pitchFamily="18" charset="0"/>
                <a:ea typeface="Times New Roman" panose="02020603050405020304" pitchFamily="18" charset="0"/>
              </a:rPr>
              <a:t>Não mencionado.</a:t>
            </a:r>
          </a:p>
          <a:p>
            <a:pPr algn="just"/>
            <a:r>
              <a:rPr lang="pt-BR" sz="1800" dirty="0">
                <a:latin typeface="Times New Roman" panose="02020603050405020304" pitchFamily="18" charset="0"/>
                <a:ea typeface="Times New Roman" panose="02020603050405020304" pitchFamily="18" charset="0"/>
                <a:cs typeface="Times New Roman" panose="02020603050405020304" pitchFamily="18" charset="0"/>
              </a:rPr>
              <a:t>Resultados e Conclusão: </a:t>
            </a:r>
            <a:r>
              <a:rPr lang="pt-BR" sz="1800" dirty="0">
                <a:effectLst/>
                <a:latin typeface="Times New Roman" panose="02020603050405020304" pitchFamily="18" charset="0"/>
                <a:ea typeface="Times New Roman" panose="02020603050405020304" pitchFamily="18" charset="0"/>
              </a:rPr>
              <a:t>Atendeu ao objetivo oferecendo uma abordagem diferente para o estudo do corpo humano. Como limitação a camisa estava fora de estoque na última atualização da pesquisa.</a:t>
            </a:r>
            <a:endParaRPr lang="pt-BR" sz="1800" dirty="0">
              <a:latin typeface="Times New Roman" panose="02020603050405020304" pitchFamily="18" charset="0"/>
              <a:ea typeface="Times New Roman" panose="02020603050405020304" pitchFamily="18" charset="0"/>
            </a:endParaRPr>
          </a:p>
        </p:txBody>
      </p:sp>
      <p:pic>
        <p:nvPicPr>
          <p:cNvPr id="4" name="Imagem 3">
            <a:extLst>
              <a:ext uri="{FF2B5EF4-FFF2-40B4-BE49-F238E27FC236}">
                <a16:creationId xmlns:a16="http://schemas.microsoft.com/office/drawing/2014/main" id="{4569C4A6-8F69-7BC9-F493-57669F27054D}"/>
              </a:ext>
            </a:extLst>
          </p:cNvPr>
          <p:cNvPicPr>
            <a:picLocks noChangeAspect="1"/>
          </p:cNvPicPr>
          <p:nvPr/>
        </p:nvPicPr>
        <p:blipFill>
          <a:blip r:embed="rId2"/>
          <a:stretch>
            <a:fillRect/>
          </a:stretch>
        </p:blipFill>
        <p:spPr>
          <a:xfrm>
            <a:off x="220811" y="1331640"/>
            <a:ext cx="3775125" cy="4113584"/>
          </a:xfrm>
          <a:prstGeom prst="rect">
            <a:avLst/>
          </a:prstGeom>
        </p:spPr>
      </p:pic>
    </p:spTree>
    <p:extLst>
      <p:ext uri="{BB962C8B-B14F-4D97-AF65-F5344CB8AC3E}">
        <p14:creationId xmlns:p14="http://schemas.microsoft.com/office/powerpoint/2010/main" val="657563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Requisitos</a:t>
            </a:r>
          </a:p>
        </p:txBody>
      </p:sp>
      <p:sp>
        <p:nvSpPr>
          <p:cNvPr id="3" name="Espaço Reservado para Conteúdo 2"/>
          <p:cNvSpPr>
            <a:spLocks noGrp="1"/>
          </p:cNvSpPr>
          <p:nvPr>
            <p:ph idx="1"/>
          </p:nvPr>
        </p:nvSpPr>
        <p:spPr/>
        <p:txBody>
          <a:bodyPr>
            <a:normAutofit lnSpcReduction="10000"/>
          </a:bodyPr>
          <a:lstStyle/>
          <a:p>
            <a:r>
              <a:rPr lang="pt-BR" sz="2400" b="1" dirty="0">
                <a:latin typeface="Times New Roman" panose="02020603050405020304" pitchFamily="18" charset="0"/>
                <a:cs typeface="Times New Roman" panose="02020603050405020304" pitchFamily="18" charset="0"/>
              </a:rPr>
              <a:t>Requisitos Funcionais:</a:t>
            </a:r>
          </a:p>
          <a:p>
            <a:pPr lvl="1"/>
            <a:r>
              <a:rPr lang="pt-BR" sz="1800" dirty="0">
                <a:effectLst/>
                <a:latin typeface="Times New Roman" panose="02020603050405020304" pitchFamily="18" charset="0"/>
                <a:ea typeface="Times New Roman" panose="02020603050405020304" pitchFamily="18" charset="0"/>
              </a:rPr>
              <a:t>RF01: permitir que o usuário possa visualizar os órgãos no formato 3D.</a:t>
            </a:r>
          </a:p>
          <a:p>
            <a:pPr lvl="1"/>
            <a:r>
              <a:rPr lang="pt-BR" sz="1800" dirty="0">
                <a:effectLst/>
                <a:latin typeface="Times New Roman" panose="02020603050405020304" pitchFamily="18" charset="0"/>
                <a:ea typeface="Times New Roman" panose="02020603050405020304" pitchFamily="18" charset="0"/>
              </a:rPr>
              <a:t>RF02: permitir que o usuário obtenha informações das funções de cada órgão.</a:t>
            </a:r>
            <a:endParaRPr lang="pt-BR" sz="1800" dirty="0">
              <a:latin typeface="Times New Roman" panose="02020603050405020304" pitchFamily="18" charset="0"/>
              <a:ea typeface="Times New Roman" panose="02020603050405020304" pitchFamily="18" charset="0"/>
            </a:endParaRPr>
          </a:p>
          <a:p>
            <a:pPr lvl="1"/>
            <a:r>
              <a:rPr lang="pt-BR" sz="1800" dirty="0">
                <a:effectLst/>
                <a:latin typeface="Times New Roman" panose="02020603050405020304" pitchFamily="18" charset="0"/>
                <a:ea typeface="Times New Roman" panose="02020603050405020304" pitchFamily="18" charset="0"/>
              </a:rPr>
              <a:t>RF03: mostrar a imagem de cada órgão ao clicar no botão.</a:t>
            </a:r>
          </a:p>
          <a:p>
            <a:pPr lvl="1"/>
            <a:r>
              <a:rPr lang="pt-BR" sz="1800" dirty="0">
                <a:effectLst/>
                <a:latin typeface="Times New Roman" panose="02020603050405020304" pitchFamily="18" charset="0"/>
                <a:ea typeface="Times New Roman" panose="02020603050405020304" pitchFamily="18" charset="0"/>
              </a:rPr>
              <a:t>RF04: permitir que o usuário possa utilizar a câmera de realidade aumentada.</a:t>
            </a:r>
            <a:endParaRPr lang="pt-BR" sz="1800" dirty="0">
              <a:latin typeface="Times New Roman" panose="02020603050405020304" pitchFamily="18" charset="0"/>
              <a:ea typeface="Times New Roman" panose="02020603050405020304" pitchFamily="18" charset="0"/>
            </a:endParaRPr>
          </a:p>
          <a:p>
            <a:pPr lvl="1"/>
            <a:r>
              <a:rPr lang="pt-BR" sz="1800" dirty="0">
                <a:effectLst/>
                <a:latin typeface="Times New Roman" panose="02020603050405020304" pitchFamily="18" charset="0"/>
                <a:ea typeface="Times New Roman" panose="02020603050405020304" pitchFamily="18" charset="0"/>
              </a:rPr>
              <a:t>RF05: permitir que o usuário responda as perguntas apontando a câmera para as cartas do jogo.</a:t>
            </a:r>
          </a:p>
          <a:p>
            <a:pPr lvl="1"/>
            <a:r>
              <a:rPr lang="pt-BR" sz="1800" dirty="0">
                <a:effectLst/>
                <a:latin typeface="Times New Roman" panose="02020603050405020304" pitchFamily="18" charset="0"/>
                <a:ea typeface="Times New Roman" panose="02020603050405020304" pitchFamily="18" charset="0"/>
              </a:rPr>
              <a:t>RF06: mostrar o score e o tempo obtido pelo usuário.</a:t>
            </a:r>
            <a:endParaRPr lang="pt-BR" sz="1800" dirty="0"/>
          </a:p>
          <a:p>
            <a:r>
              <a:rPr lang="pt-BR" sz="2400" b="1" dirty="0">
                <a:latin typeface="Times New Roman" panose="02020603050405020304" pitchFamily="18" charset="0"/>
                <a:cs typeface="Times New Roman" panose="02020603050405020304" pitchFamily="18" charset="0"/>
              </a:rPr>
              <a:t>Requisitos Não Funcionais:</a:t>
            </a:r>
          </a:p>
          <a:p>
            <a:pPr lvl="1"/>
            <a:r>
              <a:rPr lang="pt-BR" sz="1800" dirty="0">
                <a:effectLst/>
                <a:latin typeface="Times New Roman" panose="02020603050405020304" pitchFamily="18" charset="0"/>
                <a:ea typeface="Times New Roman" panose="02020603050405020304" pitchFamily="18" charset="0"/>
              </a:rPr>
              <a:t>RNF01: utilizar o motor de jogos Unity.</a:t>
            </a:r>
          </a:p>
          <a:p>
            <a:pPr lvl="1"/>
            <a:r>
              <a:rPr lang="pt-BR" sz="1800" dirty="0">
                <a:effectLst/>
                <a:latin typeface="Times New Roman" panose="02020603050405020304" pitchFamily="18" charset="0"/>
                <a:ea typeface="Times New Roman" panose="02020603050405020304" pitchFamily="18" charset="0"/>
              </a:rPr>
              <a:t>RNF02: utilizar a linguagem de programação C# para implementar a aplicação.</a:t>
            </a:r>
            <a:endParaRPr lang="pt-BR" sz="1800" dirty="0">
              <a:latin typeface="Times New Roman" panose="02020603050405020304" pitchFamily="18" charset="0"/>
              <a:ea typeface="Times New Roman" panose="02020603050405020304" pitchFamily="18" charset="0"/>
            </a:endParaRPr>
          </a:p>
          <a:p>
            <a:pPr lvl="1"/>
            <a:r>
              <a:rPr lang="pt-BR" sz="1800" dirty="0">
                <a:effectLst/>
                <a:latin typeface="Times New Roman" panose="02020603050405020304" pitchFamily="18" charset="0"/>
                <a:ea typeface="Times New Roman" panose="02020603050405020304" pitchFamily="18" charset="0"/>
              </a:rPr>
              <a:t>RNF03: o aplicativo deve ser disponibilizado para plataforma Android.</a:t>
            </a:r>
          </a:p>
          <a:p>
            <a:pPr lvl="1"/>
            <a:r>
              <a:rPr lang="pt-BR" sz="1800" dirty="0">
                <a:effectLst/>
                <a:latin typeface="Times New Roman" panose="02020603050405020304" pitchFamily="18" charset="0"/>
                <a:ea typeface="Times New Roman" panose="02020603050405020304" pitchFamily="18" charset="0"/>
              </a:rPr>
              <a:t>RNF04: utilizar a plataforma </a:t>
            </a:r>
            <a:r>
              <a:rPr lang="pt-BR" sz="1800" dirty="0" err="1">
                <a:effectLst/>
                <a:latin typeface="Times New Roman" panose="02020603050405020304" pitchFamily="18" charset="0"/>
                <a:ea typeface="Times New Roman" panose="02020603050405020304" pitchFamily="18" charset="0"/>
              </a:rPr>
              <a:t>Vuforia</a:t>
            </a:r>
            <a:r>
              <a:rPr lang="pt-BR" sz="1800" dirty="0">
                <a:effectLst/>
                <a:latin typeface="Times New Roman" panose="02020603050405020304" pitchFamily="18" charset="0"/>
                <a:ea typeface="Times New Roman" panose="02020603050405020304" pitchFamily="18" charset="0"/>
              </a:rPr>
              <a:t> para criar o banco de dados das imagens.</a:t>
            </a:r>
            <a:endParaRPr lang="pt-BR" sz="1800" dirty="0">
              <a:latin typeface="Times New Roman" panose="02020603050405020304" pitchFamily="18" charset="0"/>
              <a:ea typeface="Times New Roman" panose="02020603050405020304" pitchFamily="18" charset="0"/>
            </a:endParaRPr>
          </a:p>
          <a:p>
            <a:pPr lvl="1"/>
            <a:r>
              <a:rPr lang="pt-BR" sz="1800" dirty="0">
                <a:effectLst/>
                <a:latin typeface="Times New Roman" panose="02020603050405020304" pitchFamily="18" charset="0"/>
                <a:ea typeface="Times New Roman" panose="02020603050405020304" pitchFamily="18" charset="0"/>
              </a:rPr>
              <a:t>RNF05: utilizar a plataforma </a:t>
            </a:r>
            <a:r>
              <a:rPr lang="pt-BR" sz="1800" dirty="0" err="1">
                <a:effectLst/>
                <a:latin typeface="Times New Roman" panose="02020603050405020304" pitchFamily="18" charset="0"/>
                <a:ea typeface="Times New Roman" panose="02020603050405020304" pitchFamily="18" charset="0"/>
              </a:rPr>
              <a:t>Canva</a:t>
            </a:r>
            <a:r>
              <a:rPr lang="pt-BR" sz="1800" dirty="0">
                <a:effectLst/>
                <a:latin typeface="Times New Roman" panose="02020603050405020304" pitchFamily="18" charset="0"/>
                <a:ea typeface="Times New Roman" panose="02020603050405020304" pitchFamily="18" charset="0"/>
              </a:rPr>
              <a:t> para criar os modelos da interface.</a:t>
            </a:r>
            <a:endParaRPr lang="pt-BR" sz="2000" b="1" dirty="0">
              <a:latin typeface="Times New Roman" panose="02020603050405020304" pitchFamily="18" charset="0"/>
              <a:cs typeface="Times New Roman" panose="02020603050405020304" pitchFamily="18" charset="0"/>
            </a:endParaRPr>
          </a:p>
          <a:p>
            <a:endParaRPr lang="pt-BR" dirty="0"/>
          </a:p>
          <a:p>
            <a:pPr marL="457200" lvl="1" indent="0">
              <a:buNone/>
            </a:pPr>
            <a:endParaRPr lang="pt-BR" sz="1800" dirty="0">
              <a:effectLst/>
              <a:latin typeface="Times New Roman" panose="02020603050405020304" pitchFamily="18" charset="0"/>
              <a:ea typeface="Times New Roman" panose="02020603050405020304" pitchFamily="18" charset="0"/>
            </a:endParaRPr>
          </a:p>
          <a:p>
            <a:pPr marL="457200" lvl="1" indent="0">
              <a:buNone/>
            </a:pPr>
            <a:endParaRPr lang="pt-BR" dirty="0"/>
          </a:p>
        </p:txBody>
      </p:sp>
    </p:spTree>
    <p:extLst>
      <p:ext uri="{BB962C8B-B14F-4D97-AF65-F5344CB8AC3E}">
        <p14:creationId xmlns:p14="http://schemas.microsoft.com/office/powerpoint/2010/main" val="1997644590"/>
      </p:ext>
    </p:extLst>
  </p:cSld>
  <p:clrMapOvr>
    <a:masterClrMapping/>
  </p:clrMapOvr>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1381</TotalTime>
  <Words>1314</Words>
  <Application>Microsoft Office PowerPoint</Application>
  <PresentationFormat>Apresentação na tela (4:3)</PresentationFormat>
  <Paragraphs>113</Paragraphs>
  <Slides>18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18</vt:i4>
      </vt:variant>
    </vt:vector>
  </HeadingPairs>
  <TitlesOfParts>
    <vt:vector size="22" baseType="lpstr">
      <vt:lpstr>Arial</vt:lpstr>
      <vt:lpstr>Courier New</vt:lpstr>
      <vt:lpstr>Times New Roman</vt:lpstr>
      <vt:lpstr>Design padrão</vt:lpstr>
      <vt:lpstr>BODY GO: UM APLICATIVO DE REALIDADE AUMENTADA PARA ENSINO DE ANATOMIA HUMANA</vt:lpstr>
      <vt:lpstr>Roteiro</vt:lpstr>
      <vt:lpstr>Introdução</vt:lpstr>
      <vt:lpstr>Objetivos</vt:lpstr>
      <vt:lpstr>Fundamentação Teórica</vt:lpstr>
      <vt:lpstr>Trabalhos Correlatos</vt:lpstr>
      <vt:lpstr>Trabalhos Correlatos</vt:lpstr>
      <vt:lpstr>Trabalhos Correlatos</vt:lpstr>
      <vt:lpstr>Requisitos</vt:lpstr>
      <vt:lpstr>Especificação</vt:lpstr>
      <vt:lpstr>Implementação</vt:lpstr>
      <vt:lpstr>Implementação</vt:lpstr>
      <vt:lpstr>Implementação</vt:lpstr>
      <vt:lpstr>Implementação</vt:lpstr>
      <vt:lpstr>Análise dos Resultados</vt:lpstr>
      <vt:lpstr>Análise dos Resultados</vt:lpstr>
      <vt:lpstr>Análise dos Resultados</vt:lpstr>
      <vt:lpstr>Conclusões e Sugestões</vt:lpstr>
    </vt:vector>
  </TitlesOfParts>
  <Company>FURB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Seção de Apoio ao Usuário</dc:creator>
  <cp:lastModifiedBy>Marcella Nunes</cp:lastModifiedBy>
  <cp:revision>101</cp:revision>
  <dcterms:created xsi:type="dcterms:W3CDTF">2012-05-08T00:10:24Z</dcterms:created>
  <dcterms:modified xsi:type="dcterms:W3CDTF">2024-12-02T00:27:49Z</dcterms:modified>
</cp:coreProperties>
</file>